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1"/>
  </p:notesMasterIdLst>
  <p:sldIdLst>
    <p:sldId id="308" r:id="rId7"/>
    <p:sldId id="3673" r:id="rId8"/>
    <p:sldId id="2357" r:id="rId9"/>
    <p:sldId id="298" r:id="rId10"/>
  </p:sldIdLst>
  <p:sldSz cx="12192000" cy="6858000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2025/11/27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1614" y="1069636"/>
            <a:ext cx="9642469" cy="935118"/>
          </a:xfrm>
        </p:spPr>
        <p:txBody>
          <a:bodyPr>
            <a:normAutofit fontScale="90000"/>
          </a:bodyPr>
          <a:lstStyle/>
          <a:p>
            <a:br>
              <a:rPr lang="en-US" dirty="0">
                <a:solidFill>
                  <a:srgbClr val="003896"/>
                </a:solidFill>
              </a:rPr>
            </a:br>
            <a:r>
              <a:rPr lang="en-US" dirty="0">
                <a:solidFill>
                  <a:srgbClr val="003896"/>
                </a:solidFill>
              </a:rPr>
              <a:t>Governance, Compliance &amp; Assurance -  OHS Requirements Clarification</a:t>
            </a:r>
            <a:r>
              <a:rPr lang="en-US" dirty="0">
                <a:solidFill>
                  <a:srgbClr val="003896"/>
                </a:solidFill>
                <a:latin typeface="+mj-lt"/>
              </a:rPr>
              <a:t> 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2025/11/28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09027-F6FB-4C64-A9BD-AA0161572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Eskom Health And Safety General Rules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318DA-F589-B1A8-39D3-8AD1B79C3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en-GB" sz="2400" dirty="0"/>
              <a:t>Zero harm is one of ESKOM values.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en-GB" sz="2400" i="1" dirty="0"/>
              <a:t>Eskom will strive  to ensure that zero harm befalls its employees, contractors, the public and the natural environment.</a:t>
            </a:r>
          </a:p>
          <a:p>
            <a:pPr lvl="2" algn="just">
              <a:defRPr/>
            </a:pPr>
            <a:r>
              <a:rPr lang="en-GB" sz="1600" i="1" dirty="0"/>
              <a:t>Zero fatalities</a:t>
            </a:r>
          </a:p>
          <a:p>
            <a:pPr lvl="2" algn="just">
              <a:defRPr/>
            </a:pPr>
            <a:r>
              <a:rPr lang="en-GB" sz="1600" i="1" dirty="0"/>
              <a:t>Zero injuries</a:t>
            </a:r>
          </a:p>
          <a:p>
            <a:pPr lvl="2" algn="just">
              <a:defRPr/>
            </a:pPr>
            <a:r>
              <a:rPr lang="en-GB" sz="1600" i="1" dirty="0"/>
              <a:t>Zero environmental incidents.</a:t>
            </a:r>
          </a:p>
          <a:p>
            <a:pPr algn="just" eaLnBrk="1" hangingPunct="1">
              <a:defRPr/>
            </a:pPr>
            <a:r>
              <a:rPr lang="en-GB" sz="2400" dirty="0"/>
              <a:t>This can be achieved through an effective :</a:t>
            </a:r>
          </a:p>
          <a:p>
            <a:pPr lvl="2" algn="just" eaLnBrk="1" hangingPunct="1">
              <a:defRPr/>
            </a:pPr>
            <a:r>
              <a:rPr lang="en-GB" sz="1600" i="1" dirty="0"/>
              <a:t>SHEQ</a:t>
            </a:r>
            <a:r>
              <a:rPr lang="en-GB" sz="1600" i="1" dirty="0">
                <a:ea typeface="+mn-ea"/>
              </a:rPr>
              <a:t> Management System, </a:t>
            </a:r>
          </a:p>
          <a:p>
            <a:pPr lvl="2" algn="just" eaLnBrk="1" hangingPunct="1">
              <a:defRPr/>
            </a:pPr>
            <a:r>
              <a:rPr lang="en-GB" sz="1600" i="1" dirty="0">
                <a:ea typeface="+mn-ea"/>
              </a:rPr>
              <a:t>Leadership Commitment and </a:t>
            </a:r>
          </a:p>
          <a:p>
            <a:pPr lvl="2" algn="just" eaLnBrk="1" hangingPunct="1">
              <a:defRPr/>
            </a:pPr>
            <a:r>
              <a:rPr lang="en-GB" sz="1600" i="1" dirty="0">
                <a:ea typeface="+mn-ea"/>
              </a:rPr>
              <a:t>Sound Health and Safety Culture</a:t>
            </a:r>
            <a:r>
              <a:rPr lang="en-GB" sz="1800" i="1" dirty="0">
                <a:ea typeface="+mn-ea"/>
              </a:rPr>
              <a:t>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7400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288AC-E096-67C9-8D04-2EFBF04A5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Occupational Health and Safety Contractual Requirements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12163-58B1-F0EC-620F-5CDB8FA2B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1" y="1016000"/>
            <a:ext cx="12020550" cy="576072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n-ZA" sz="6400" b="1" dirty="0">
                <a:solidFill>
                  <a:schemeClr val="tx1"/>
                </a:solidFill>
              </a:rPr>
              <a:t>Annexure B </a:t>
            </a:r>
          </a:p>
          <a:p>
            <a:pPr algn="just"/>
            <a:r>
              <a:rPr lang="en-US" sz="6400" dirty="0"/>
              <a:t>Acknowledgement of Eskom's OHS legal and other requirements form signed and submitted by the tenderer. </a:t>
            </a:r>
            <a:endParaRPr lang="en-ZA" sz="6400" dirty="0"/>
          </a:p>
          <a:p>
            <a:pPr marL="0" indent="0" algn="just">
              <a:buNone/>
            </a:pPr>
            <a:r>
              <a:rPr lang="en-ZA" sz="5600" b="1" i="0" u="none" strike="noStrike" baseline="0" dirty="0">
                <a:solidFill>
                  <a:schemeClr val="tx1"/>
                </a:solidFill>
                <a:latin typeface="Arial" panose="020B0604020202020204" pitchFamily="34" charset="0"/>
              </a:rPr>
              <a:t>Company Organogram </a:t>
            </a:r>
            <a:endParaRPr lang="en-ZA" sz="6400" dirty="0"/>
          </a:p>
          <a:p>
            <a:pPr algn="just"/>
            <a:r>
              <a:rPr lang="en-US" sz="6400" dirty="0"/>
              <a:t> A copy of the company organogram /structure. (Including roles, responsibility &amp; Accountability). </a:t>
            </a:r>
            <a:endParaRPr lang="en-ZA" sz="6400" dirty="0"/>
          </a:p>
          <a:p>
            <a:pPr marL="0" indent="0" algn="just">
              <a:buNone/>
            </a:pPr>
            <a:endParaRPr lang="en-ZA" sz="5600" b="1" i="0" u="none" strike="noStrike" baseline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ZA" sz="6400" b="1" dirty="0">
                <a:solidFill>
                  <a:schemeClr val="tx1"/>
                </a:solidFill>
              </a:rPr>
              <a:t>OHS Resource Plan </a:t>
            </a:r>
          </a:p>
          <a:p>
            <a:pPr algn="just"/>
            <a:r>
              <a:rPr lang="en-US" sz="6400" dirty="0"/>
              <a:t>Tenders to provide a proposed OHS resource plan for the proposed scope of work. For each position, stipulate the position titles; and the qualifications and competencies that will be required for each position. </a:t>
            </a:r>
          </a:p>
          <a:p>
            <a:pPr marL="0" indent="0" algn="just">
              <a:buNone/>
            </a:pPr>
            <a:endParaRPr lang="en-ZA" sz="5600" b="0" i="0" u="none" strike="noStrike" baseline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ZA" sz="6400" b="1" dirty="0">
                <a:solidFill>
                  <a:schemeClr val="tx1"/>
                </a:solidFill>
              </a:rPr>
              <a:t>Baseline Risk Assessment (BRA) </a:t>
            </a:r>
          </a:p>
          <a:p>
            <a:pPr algn="just"/>
            <a:r>
              <a:rPr lang="en-US" sz="6400" dirty="0"/>
              <a:t>Identification, assessment, and management of SHE risks related to the scope of work. The methodology used for the risk assessment must be provided together with the BRA. </a:t>
            </a:r>
            <a:endParaRPr lang="en-ZA" sz="6400" dirty="0"/>
          </a:p>
          <a:p>
            <a:pPr marL="0" indent="0" algn="just">
              <a:buNone/>
            </a:pPr>
            <a:r>
              <a:rPr lang="en-ZA" sz="5600" b="1" dirty="0">
                <a:solidFill>
                  <a:schemeClr val="tx1"/>
                </a:solidFill>
              </a:rPr>
              <a:t>COIDA </a:t>
            </a:r>
          </a:p>
          <a:p>
            <a:pPr algn="just"/>
            <a:r>
              <a:rPr lang="en-US" sz="6400" dirty="0"/>
              <a:t> Valid Letter of Good Standing (COIDA or equivalent to be submitted. </a:t>
            </a:r>
            <a:endParaRPr lang="en-ZA" sz="6400" dirty="0"/>
          </a:p>
          <a:p>
            <a:pPr marL="0" indent="0" algn="just">
              <a:buNone/>
            </a:pPr>
            <a:r>
              <a:rPr lang="en-US" sz="6400" b="1" dirty="0">
                <a:solidFill>
                  <a:schemeClr val="tx1"/>
                </a:solidFill>
              </a:rPr>
              <a:t>SHE policy signed by CEO/ MD </a:t>
            </a:r>
          </a:p>
          <a:p>
            <a:pPr algn="just"/>
            <a:r>
              <a:rPr lang="en-US" sz="6400" dirty="0"/>
              <a:t>SHE policy signed by CEO/ MD-Comply to Section 7 of the OHS Act. </a:t>
            </a:r>
          </a:p>
          <a:p>
            <a:pPr marL="0" indent="0" algn="just">
              <a:buNone/>
            </a:pPr>
            <a:r>
              <a:rPr lang="en-US" sz="6400" b="1" dirty="0">
                <a:solidFill>
                  <a:schemeClr val="tx1"/>
                </a:solidFill>
              </a:rPr>
              <a:t>Mandatory Appointment to be signed before/contract</a:t>
            </a:r>
          </a:p>
          <a:p>
            <a:pPr algn="just"/>
            <a:r>
              <a:rPr lang="en-US" sz="6400" dirty="0"/>
              <a:t>A Section 37(2) Agreement will be signed between the Client and the Governance, Compliance &amp; Assurance Partner at the time of awarding the contract. This confirms the legal standing of the Quality Control &amp; Inspectorate Services Partner as an employer.</a:t>
            </a:r>
            <a:endParaRPr lang="en-ZA" sz="6400" dirty="0"/>
          </a:p>
          <a:p>
            <a:pPr marL="0" indent="0">
              <a:buNone/>
            </a:pPr>
            <a:endParaRPr lang="en-US" sz="6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ZA" sz="6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17144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4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Props1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3A1265-97A7-4CBC-A6B2-2EEAB6A71AD7}">
  <ds:schemaRefs>
    <ds:schemaRef ds:uri="http://schemas.microsoft.com/office/2006/metadata/properties"/>
    <ds:schemaRef ds:uri="http://schemas.microsoft.com/office/infopath/2007/PartnerControls"/>
    <ds:schemaRef ds:uri="2c7ddca0-f18f-4514-89ec-cfc256175ba5"/>
  </ds:schemaRefs>
</ds:datastoreItem>
</file>

<file path=customXml/itemProps4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9133</TotalTime>
  <Words>287</Words>
  <Application>Microsoft Office PowerPoint</Application>
  <PresentationFormat>Widescreen</PresentationFormat>
  <Paragraphs>32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 Governance, Compliance &amp; Assurance -  OHS Requirements Clarification </vt:lpstr>
      <vt:lpstr>Eskom Health And Safety General Rules</vt:lpstr>
      <vt:lpstr>Occupational Health and Safety Contractual Requirements</vt:lpstr>
      <vt:lpstr>End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Keamogetswe Daniso</cp:lastModifiedBy>
  <cp:revision>57</cp:revision>
  <dcterms:created xsi:type="dcterms:W3CDTF">2020-01-06T09:48:40Z</dcterms:created>
  <dcterms:modified xsi:type="dcterms:W3CDTF">2025-11-27T08:00:26Z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