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4.xml" ContentType="application/vnd.openxmlformats-officedocument.them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heme/theme5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4"/>
    <p:sldMasterId id="2147483658" r:id="rId5"/>
    <p:sldMasterId id="2147483671" r:id="rId6"/>
    <p:sldMasterId id="2147483676" r:id="rId7"/>
  </p:sldMasterIdLst>
  <p:notesMasterIdLst>
    <p:notesMasterId r:id="rId20"/>
  </p:notesMasterIdLst>
  <p:sldIdLst>
    <p:sldId id="1134" r:id="rId8"/>
    <p:sldId id="1135" r:id="rId9"/>
    <p:sldId id="1136" r:id="rId10"/>
    <p:sldId id="1137" r:id="rId11"/>
    <p:sldId id="1138" r:id="rId12"/>
    <p:sldId id="1139" r:id="rId13"/>
    <p:sldId id="1140" r:id="rId14"/>
    <p:sldId id="1141" r:id="rId15"/>
    <p:sldId id="1146" r:id="rId16"/>
    <p:sldId id="1144" r:id="rId17"/>
    <p:sldId id="1147" r:id="rId18"/>
    <p:sldId id="1145" r:id="rId19"/>
  </p:sldIdLst>
  <p:sldSz cx="12192000" cy="6858000"/>
  <p:notesSz cx="6858000" cy="9144000"/>
  <p:custDataLst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BB4004C-EA86-176F-B3D2-BEBA069F5769}" name="Stefanie Mpiyakhe" initials="SM" userId="S::stef@bravegroup.co.za::5232a352-55aa-490d-a92f-c050863fe62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B6AA"/>
    <a:srgbClr val="ACC3C3"/>
    <a:srgbClr val="E4BC7F"/>
    <a:srgbClr val="C2C382"/>
    <a:srgbClr val="CA9987"/>
    <a:srgbClr val="B49180"/>
    <a:srgbClr val="82A5A5"/>
    <a:srgbClr val="D69B40"/>
    <a:srgbClr val="A3A543"/>
    <a:srgbClr val="B06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79EC-29B1-4A54-B46B-ADFA5C0A41D5}" type="datetimeFigureOut">
              <a:rPr lang="en-ZA" smtClean="0"/>
              <a:t>2025/12/08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A291F-663B-47B1-87DD-51E5B01DA0A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8564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10.emf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9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11.emf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0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56944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76185" y="6453189"/>
            <a:ext cx="383963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644AE-FD6C-4354-A28D-BC243C7847CB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32716047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Z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76185" y="6453189"/>
            <a:ext cx="383963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15B70-D017-4207-BE36-A35C6712554A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05237782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76185" y="6453189"/>
            <a:ext cx="383963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D4E71-0C16-4E3D-82BE-35254DB99D23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95145986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61967" y="166689"/>
            <a:ext cx="2791884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084" y="166689"/>
            <a:ext cx="8176683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76185" y="6453189"/>
            <a:ext cx="383963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5B8AD-4558-4958-818B-BEAD96C3C15B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91296877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82085" y="166689"/>
            <a:ext cx="11171767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5135034" y="6453189"/>
            <a:ext cx="1344084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1901A-5795-494A-8AC8-462401385D3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31461436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DFF4CC-8DC4-7B7A-39C5-262F5C87F5B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4144544"/>
            <a:ext cx="12191995" cy="2464129"/>
          </a:xfrm>
          <a:prstGeom prst="rect">
            <a:avLst/>
          </a:prstGeom>
        </p:spPr>
      </p:pic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618049" y="1404737"/>
            <a:ext cx="7117690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618050" y="2924226"/>
            <a:ext cx="7117689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Tx/>
              <a:buNone/>
              <a:defRPr sz="2000" b="1">
                <a:solidFill>
                  <a:srgbClr val="83725B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8049" y="3527025"/>
            <a:ext cx="7117690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0F73F9A-6527-43E5-9BDC-E6533EDAECC6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025F6DC-490B-FE96-3826-453FA05719BC}"/>
              </a:ext>
            </a:extLst>
          </p:cNvPr>
          <p:cNvSpPr/>
          <p:nvPr userDrawn="1"/>
        </p:nvSpPr>
        <p:spPr>
          <a:xfrm>
            <a:off x="504232" y="3817647"/>
            <a:ext cx="1533524" cy="1516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CADFDE-56B9-04C2-BCE2-05120032D0A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04232" y="1784299"/>
            <a:ext cx="3937000" cy="3568700"/>
          </a:xfrm>
          <a:prstGeom prst="rect">
            <a:avLst/>
          </a:prstGeom>
        </p:spPr>
      </p:pic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46C2D1BC-19FC-6DDD-3EE5-86D738105E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00139" y="1921224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96E0838-0F9B-EF5D-E73C-CAF299B03244}"/>
              </a:ext>
            </a:extLst>
          </p:cNvPr>
          <p:cNvSpPr/>
          <p:nvPr userDrawn="1"/>
        </p:nvSpPr>
        <p:spPr>
          <a:xfrm>
            <a:off x="329249" y="3610137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101">
            <a:extLst>
              <a:ext uri="{FF2B5EF4-FFF2-40B4-BE49-F238E27FC236}">
                <a16:creationId xmlns:a16="http://schemas.microsoft.com/office/drawing/2014/main" id="{71ABA184-90EF-886D-01F7-8ED79E7BB0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138" y="3684749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417B6E-DCAF-E329-82FA-A9666987E52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13202" y="3610137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6836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3E77A3B-B320-4C09-0FDF-7F1B0E81B64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121920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A9F132-5B21-E13F-3DD4-5A76269137FE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35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47FC08-0CA1-C812-957B-303369CEC0B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BBB6FBC-E3C9-3B31-3EF0-38D626E1E1D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1480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AF0A9FC-BFA5-B482-1275-4088CD8828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229600" y="4142874"/>
            <a:ext cx="39624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7B8CCE-72D0-1BBF-D066-4AF8ED0D6F84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8342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7C3906-7D26-F847-D210-DC8F472D401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7291" y="1463747"/>
            <a:ext cx="3937000" cy="35687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5DBF5CF-E6CC-1A85-FDB1-B49B23179B88}"/>
              </a:ext>
            </a:extLst>
          </p:cNvPr>
          <p:cNvSpPr/>
          <p:nvPr userDrawn="1"/>
        </p:nvSpPr>
        <p:spPr>
          <a:xfrm>
            <a:off x="672308" y="3289585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593974"/>
            <a:ext cx="12192000" cy="26402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101">
            <a:extLst>
              <a:ext uri="{FF2B5EF4-FFF2-40B4-BE49-F238E27FC236}">
                <a16:creationId xmlns:a16="http://schemas.microsoft.com/office/drawing/2014/main" id="{F5F2CF35-ACC4-A108-DD87-92F9426534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9197" y="3364197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438781-E333-E871-DE61-8750EF6EEC4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56261" y="3289585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5613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92949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19362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7353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761724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905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34" y="3175"/>
            <a:ext cx="1220046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078818" y="3271839"/>
            <a:ext cx="7393516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ZA" noProof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078818" y="4092576"/>
            <a:ext cx="7393516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ZA" noProof="0"/>
          </a:p>
        </p:txBody>
      </p:sp>
    </p:spTree>
    <p:extLst>
      <p:ext uri="{BB962C8B-B14F-4D97-AF65-F5344CB8AC3E}">
        <p14:creationId xmlns:p14="http://schemas.microsoft.com/office/powerpoint/2010/main" val="346717361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76185" y="6453189"/>
            <a:ext cx="383963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6C4E4-F781-410B-AD6C-1AF225F5EE3D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79538937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76185" y="6453189"/>
            <a:ext cx="383963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B4095-EEFA-46AF-BC6B-98C1269B5472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86344502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084" y="1436689"/>
            <a:ext cx="548428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9567" y="1436689"/>
            <a:ext cx="5484284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76185" y="6453189"/>
            <a:ext cx="383963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9F7F9-0A64-439D-BDE5-981E9CB70AC1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70151292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76185" y="6453189"/>
            <a:ext cx="383963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16906-6D15-4023-97D0-5DBC51836867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5036524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76185" y="6453189"/>
            <a:ext cx="383963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07EEC-A0ED-468E-ADF8-15CC7F28A5E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50240467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76185" y="6453189"/>
            <a:ext cx="383963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48F96-887E-4C04-8EB6-3A91172BC02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71070317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heme" Target="../theme/theme1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.bin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9" Type="http://schemas.openxmlformats.org/officeDocument/2006/relationships/image" Target="../media/image3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slideLayout" Target="../slideLayouts/slideLayout17.xml"/><Relationship Id="rId7" Type="http://schemas.openxmlformats.org/officeDocument/2006/relationships/tags" Target="../tags/tag9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tags" Target="../tags/tag8.xml"/><Relationship Id="rId11" Type="http://schemas.openxmlformats.org/officeDocument/2006/relationships/image" Target="../media/image8.png"/><Relationship Id="rId5" Type="http://schemas.openxmlformats.org/officeDocument/2006/relationships/theme" Target="../theme/theme3.xml"/><Relationship Id="rId10" Type="http://schemas.openxmlformats.org/officeDocument/2006/relationships/image" Target="../media/image7.emf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21.xml"/><Relationship Id="rId7" Type="http://schemas.openxmlformats.org/officeDocument/2006/relationships/tags" Target="../tags/tag19.xml"/><Relationship Id="rId12" Type="http://schemas.openxmlformats.org/officeDocument/2006/relationships/image" Target="../media/image3.emf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tags" Target="../tags/tag18.xml"/><Relationship Id="rId11" Type="http://schemas.openxmlformats.org/officeDocument/2006/relationships/image" Target="../media/image2.emf"/><Relationship Id="rId5" Type="http://schemas.openxmlformats.org/officeDocument/2006/relationships/theme" Target="../theme/theme4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22.xml"/><Relationship Id="rId9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56DB893-999D-78A5-DBD6-5B38A7382F94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86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7151" y="341313"/>
            <a:ext cx="1564216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21900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82084" y="166688"/>
            <a:ext cx="8693149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ZA" altLang="en-US"/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2085" y="1436689"/>
            <a:ext cx="11171767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ZA" altLang="en-US"/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1" y="6453189"/>
            <a:ext cx="2317751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232400" y="6453189"/>
            <a:ext cx="1246717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74E21055-C674-480F-81F8-D72A8ECB56C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01005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transition spd="slow">
    <p:fade/>
  </p:transition>
  <p:hf hdr="0" ftr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42412971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7394285-7F8F-217D-C4F3-CDA987C0E7A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815492" y="531812"/>
            <a:ext cx="1841500" cy="381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7E6BEC-D482-0901-2316-95D508893F82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15" y="441730"/>
            <a:ext cx="1749543" cy="49965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6">
            <a:extLst>
              <a:ext uri="{FF2B5EF4-FFF2-40B4-BE49-F238E27FC236}">
                <a16:creationId xmlns:a16="http://schemas.microsoft.com/office/drawing/2014/main" id="{B619409D-E657-F8EF-6768-89EA45985221}"/>
              </a:ext>
            </a:extLst>
          </p:cNvPr>
          <p:cNvSpPr txBox="1"/>
          <p:nvPr userDrawn="1"/>
        </p:nvSpPr>
        <p:spPr>
          <a:xfrm>
            <a:off x="228815" y="152171"/>
            <a:ext cx="19114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partnership with</a:t>
            </a:r>
            <a:endParaRPr lang="en-Z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742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1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066A82E-2CA2-0BBB-B6D5-7783C1385D0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98" y="6273795"/>
            <a:ext cx="1494155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9B6C00-1054-2E3C-47EA-23DA27F96A7D}"/>
              </a:ext>
            </a:extLst>
          </p:cNvPr>
          <p:cNvSpPr txBox="1"/>
          <p:nvPr userDrawn="1"/>
        </p:nvSpPr>
        <p:spPr>
          <a:xfrm>
            <a:off x="361681" y="6356350"/>
            <a:ext cx="13356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None/>
            </a:pPr>
            <a:r>
              <a:rPr lang="en-US" sz="1100" dirty="0"/>
              <a:t>In partnership with</a:t>
            </a:r>
            <a:endParaRPr lang="en-ZA" sz="1100" dirty="0" err="1"/>
          </a:p>
        </p:txBody>
      </p:sp>
    </p:spTree>
    <p:extLst>
      <p:ext uri="{BB962C8B-B14F-4D97-AF65-F5344CB8AC3E}">
        <p14:creationId xmlns:p14="http://schemas.microsoft.com/office/powerpoint/2010/main" val="4038069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etendering.eskom.co.za/login" TargetMode="Externa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etendering.eskom.co.za/login" TargetMode="Externa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22C42-D751-76B7-5228-EB4345B994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74029" y="1063488"/>
            <a:ext cx="7641770" cy="197788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dirty="0"/>
              <a:t>Clarification Meeting For Tenders E2037DXGP, E2038DXGP &amp; E2009DXGP: The design, manufacture, supply and delivery of estimated quantities of </a:t>
            </a:r>
            <a:r>
              <a:rPr lang="en-US" sz="2000" b="1" dirty="0" err="1"/>
              <a:t>Fibre</a:t>
            </a:r>
            <a:r>
              <a:rPr lang="en-US" sz="2000" b="1" dirty="0"/>
              <a:t> Optic Cables on an “as and when” required basis for five (5)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357AF0-8E60-43A3-37C7-FCF9E62464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18050" y="3199999"/>
            <a:ext cx="7117689" cy="327025"/>
          </a:xfrm>
        </p:spPr>
        <p:txBody>
          <a:bodyPr/>
          <a:lstStyle/>
          <a:p>
            <a:r>
              <a:rPr lang="en-US" sz="1600" dirty="0"/>
              <a:t>Presented by: Kebone Mogase</a:t>
            </a:r>
          </a:p>
          <a:p>
            <a:endParaRPr lang="en-US" sz="16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6FE1E-3360-456F-C936-DDBD9BABBE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28 November 2025</a:t>
            </a:r>
          </a:p>
        </p:txBody>
      </p:sp>
      <p:pic>
        <p:nvPicPr>
          <p:cNvPr id="7" name="Picture Placeholder 7" descr="A person using a payphone&#10;&#10;Description automatically generated">
            <a:extLst>
              <a:ext uri="{FF2B5EF4-FFF2-40B4-BE49-F238E27FC236}">
                <a16:creationId xmlns:a16="http://schemas.microsoft.com/office/drawing/2014/main" id="{AC639709-3731-8EE4-63E2-CBD135E0BF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9" r="16619"/>
          <a:stretch>
            <a:fillRect/>
          </a:stretch>
        </p:blipFill>
        <p:spPr>
          <a:xfrm>
            <a:off x="406138" y="3684749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</p:pic>
      <p:pic>
        <p:nvPicPr>
          <p:cNvPr id="8" name="Picture Placeholder 24" descr="Several wind turbines in a field&#10;&#10;Description automatically generated">
            <a:extLst>
              <a:ext uri="{FF2B5EF4-FFF2-40B4-BE49-F238E27FC236}">
                <a16:creationId xmlns:a16="http://schemas.microsoft.com/office/drawing/2014/main" id="{1C939AD9-918F-D5C9-5E60-49AD08C492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1010376" y="1911285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8656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476538-2B1B-CA8B-ED16-923FA2692E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9EA68-572F-E784-3D79-436DFC179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Questions Received from Tenderers.</a:t>
            </a:r>
            <a:endParaRPr lang="en-US" sz="2000" b="1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294477A-916A-D98B-EB1A-BAC34BD35A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B1497D-D85C-49F0-B0C9-9C5FED4EAE9E}" type="slidenum">
              <a:rPr kumimoji="0" lang="en-ZA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896">
                    <a:tint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ZA" sz="1000" b="0" i="0" u="none" strike="noStrike" kern="1200" cap="none" spc="0" normalizeH="0" baseline="0" noProof="0" dirty="0">
              <a:ln>
                <a:noFill/>
              </a:ln>
              <a:solidFill>
                <a:srgbClr val="003896">
                  <a:tint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70ADA7-405E-0F49-C828-5750E21E4C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Commercial: E2037DXGP &amp; 2038DXGP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1D3E8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Question: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 note that the clarification meetings for both tenders are scheduled for the same date and time.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Please confirm, will the meetings be hosted together for both tenders or if this was an error?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D3E8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Response: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clarification meeting will be hosted for both tenders.</a:t>
            </a:r>
          </a:p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97439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4E04E5-BE33-A56F-DDD4-289A542EAD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A202E-09ED-E03A-5089-282FCF599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Addendum To The Enquiries</a:t>
            </a:r>
            <a:endParaRPr lang="en-US" sz="2000" b="1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09B3BB2-DD8B-2331-0196-AE07F38B03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B1497D-D85C-49F0-B0C9-9C5FED4EAE9E}" type="slidenum">
              <a:rPr kumimoji="0" lang="en-ZA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896">
                    <a:tint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ZA" sz="1000" b="0" i="0" u="none" strike="noStrike" kern="1200" cap="none" spc="0" normalizeH="0" baseline="0" noProof="0" dirty="0">
              <a:ln>
                <a:noFill/>
              </a:ln>
              <a:solidFill>
                <a:srgbClr val="003896">
                  <a:tint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10C373-2679-1FBE-DEDC-AEF3040CA8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marR="0" lvl="0" indent="-285750" algn="just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Commercial</a:t>
            </a:r>
          </a:p>
          <a:p>
            <a:pPr marL="228600" marR="0" lvl="0" indent="0" algn="just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    </a:t>
            </a:r>
            <a:r>
              <a:rPr lang="en-US" sz="1800" dirty="0">
                <a:cs typeface="Times New Roman" panose="02020603050405020304" pitchFamily="18" charset="0"/>
              </a:rPr>
              <a:t>Tender Closing Date extended to 26 January 2026 @10H00 SAST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50396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E98213-FA24-3112-ACA0-8C7283B461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DA21C-85BC-CC82-71F4-64BD32D236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Thank You</a:t>
            </a:r>
          </a:p>
        </p:txBody>
      </p:sp>
      <p:pic>
        <p:nvPicPr>
          <p:cNvPr id="8" name="Picture Placeholder 7" descr="A close-up of a solar panel&#10;&#10;Description automatically generated">
            <a:extLst>
              <a:ext uri="{FF2B5EF4-FFF2-40B4-BE49-F238E27FC236}">
                <a16:creationId xmlns:a16="http://schemas.microsoft.com/office/drawing/2014/main" id="{6E77A525-4CC4-933A-CBFD-3126D987B9E0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9300" y="3363913"/>
            <a:ext cx="1895475" cy="1895475"/>
          </a:xfrm>
          <a:prstGeom prst="ellipse">
            <a:avLst/>
          </a:prstGeom>
        </p:spPr>
      </p:pic>
      <p:pic>
        <p:nvPicPr>
          <p:cNvPr id="6" name="Picture Placeholder 5" descr="A rainbow over a dam&#10;&#10;Description automatically generated with low confidence">
            <a:extLst>
              <a:ext uri="{FF2B5EF4-FFF2-40B4-BE49-F238E27FC236}">
                <a16:creationId xmlns:a16="http://schemas.microsoft.com/office/drawing/2014/main" id="{927548AA-1254-98F3-4F5D-BCC8FF736EA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3198" y="1600672"/>
            <a:ext cx="3294850" cy="329485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93333B8-B32A-9703-CC1E-A94B199E4CDE}"/>
              </a:ext>
            </a:extLst>
          </p:cNvPr>
          <p:cNvSpPr txBox="1"/>
          <p:nvPr/>
        </p:nvSpPr>
        <p:spPr>
          <a:xfrm>
            <a:off x="-278296" y="1262270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>
                  <a:lumMod val="50000"/>
                </a:srgbClr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400" b="0" i="0" u="none" strike="noStrike" kern="1200" cap="none" spc="0" normalizeH="0" baseline="0" noProof="0" dirty="0" err="1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9424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EB16E-EB8A-E11E-92B4-24253E78D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Housekeeping Rules</a:t>
            </a:r>
            <a:endParaRPr lang="en-US" sz="20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0A51C-64F1-E345-9891-68F3C607B6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ZA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Keep your microphone muted when not speaking to minimize background noise.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ZA" altLang="en-US" sz="1800" dirty="0"/>
              <a:t>Questions may be asked once a presentation is finished. </a:t>
            </a:r>
          </a:p>
          <a:p>
            <a:pPr>
              <a:spcAft>
                <a:spcPct val="0"/>
              </a:spcAft>
              <a:defRPr/>
            </a:pPr>
            <a:r>
              <a:rPr lang="en-ZA" altLang="en-US" sz="1800" dirty="0"/>
              <a:t>Use the “Raise Hand” feature on your screen</a:t>
            </a:r>
          </a:p>
          <a:p>
            <a:pPr>
              <a:spcAft>
                <a:spcPct val="0"/>
              </a:spcAft>
              <a:defRPr/>
            </a:pPr>
            <a:r>
              <a:rPr lang="en-ZA" altLang="en-US" sz="1800" dirty="0"/>
              <a:t>Identify yourself when speaking, by stating your name and company.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ZA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Keep your questions brief and to the point.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ZA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Meeting scheduled for two &amp; half hours; </a:t>
            </a:r>
            <a:r>
              <a:rPr lang="en-ZA" altLang="en-US" sz="1800" dirty="0"/>
              <a:t>attendees are encouraged to take comfort breaks whenever needed.</a:t>
            </a:r>
            <a:endParaRPr kumimoji="0" lang="en-ZA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1D3E8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EAA7AAA-6E3B-D37C-1F87-DF5919800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B1497D-D85C-49F0-B0C9-9C5FED4EAE9E}" type="slidenum">
              <a:rPr kumimoji="0" lang="en-ZA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896">
                    <a:tint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ZA" sz="1000" b="0" i="0" u="none" strike="noStrike" kern="1200" cap="none" spc="0" normalizeH="0" baseline="0" noProof="0" dirty="0">
              <a:ln>
                <a:noFill/>
              </a:ln>
              <a:solidFill>
                <a:srgbClr val="003896">
                  <a:tint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742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982BF6-AD86-77D5-1403-F1F32E7EED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02B62-CF27-A921-C80C-9E7799F2C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Agenda</a:t>
            </a:r>
            <a:endParaRPr lang="en-US" sz="2000" b="1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E0C439E-0386-F2E0-B2F4-AB3E02554A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0496889"/>
              </p:ext>
            </p:extLst>
          </p:nvPr>
        </p:nvGraphicFramePr>
        <p:xfrm>
          <a:off x="361681" y="1274617"/>
          <a:ext cx="11383850" cy="46946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9638">
                  <a:extLst>
                    <a:ext uri="{9D8B030D-6E8A-4147-A177-3AD203B41FA5}">
                      <a16:colId xmlns:a16="http://schemas.microsoft.com/office/drawing/2014/main" val="3817133360"/>
                    </a:ext>
                  </a:extLst>
                </a:gridCol>
                <a:gridCol w="6229193">
                  <a:extLst>
                    <a:ext uri="{9D8B030D-6E8A-4147-A177-3AD203B41FA5}">
                      <a16:colId xmlns:a16="http://schemas.microsoft.com/office/drawing/2014/main" val="935290754"/>
                    </a:ext>
                  </a:extLst>
                </a:gridCol>
                <a:gridCol w="4485019">
                  <a:extLst>
                    <a:ext uri="{9D8B030D-6E8A-4147-A177-3AD203B41FA5}">
                      <a16:colId xmlns:a16="http://schemas.microsoft.com/office/drawing/2014/main" val="2879571889"/>
                    </a:ext>
                  </a:extLst>
                </a:gridCol>
              </a:tblGrid>
              <a:tr h="269394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ZA" sz="1100" u="none" strike="noStrike">
                          <a:effectLst/>
                        </a:rPr>
                        <a:t>#</a:t>
                      </a:r>
                      <a:endParaRPr lang="en-ZA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ZA" sz="1100" u="none" strike="noStrike" dirty="0">
                          <a:effectLst/>
                        </a:rPr>
                        <a:t>Items </a:t>
                      </a:r>
                      <a:endParaRPr lang="en-ZA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ZA" sz="1100" u="none" strike="noStrike">
                          <a:effectLst/>
                        </a:rPr>
                        <a:t>Responsible Person</a:t>
                      </a:r>
                      <a:endParaRPr lang="en-ZA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56589061"/>
                  </a:ext>
                </a:extLst>
              </a:tr>
              <a:tr h="26939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ZA" sz="1100" u="none" strike="noStrike">
                          <a:effectLst/>
                        </a:rPr>
                        <a:t>1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>
                          <a:effectLst/>
                        </a:rPr>
                        <a:t>Opening and Welcoming of Attendees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 rowSpan="3"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ZA" sz="1100" u="none" strike="noStrike">
                          <a:effectLst/>
                        </a:rPr>
                        <a:t>Kebone Mogase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47979263"/>
                  </a:ext>
                </a:extLst>
              </a:tr>
              <a:tr h="26939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ZA" sz="1100" u="none" strike="noStrike">
                          <a:effectLst/>
                        </a:rPr>
                        <a:t>2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ZA" sz="1100" u="none" strike="noStrike">
                          <a:effectLst/>
                        </a:rPr>
                        <a:t>Housekeeping Rules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690802"/>
                  </a:ext>
                </a:extLst>
              </a:tr>
              <a:tr h="26939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ZA" sz="1100" u="none" strike="noStrike">
                          <a:effectLst/>
                        </a:rPr>
                        <a:t>3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ZA" sz="1100" u="none" strike="noStrike" dirty="0">
                          <a:effectLst/>
                        </a:rPr>
                        <a:t>Safety Procedure </a:t>
                      </a:r>
                      <a:endParaRPr lang="en-ZA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995425"/>
                  </a:ext>
                </a:extLst>
              </a:tr>
              <a:tr h="26939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ZA" sz="1100" u="none" strike="noStrike">
                          <a:effectLst/>
                        </a:rPr>
                        <a:t>4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ZA" sz="1100" u="none" strike="noStrike" dirty="0">
                          <a:effectLst/>
                        </a:rPr>
                        <a:t>Introduction of Attendees</a:t>
                      </a:r>
                      <a:endParaRPr lang="en-ZA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ZA" sz="1100" u="none" strike="noStrike">
                          <a:effectLst/>
                        </a:rPr>
                        <a:t>All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43556820"/>
                  </a:ext>
                </a:extLst>
              </a:tr>
              <a:tr h="26939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ZA" sz="1100" u="none" strike="noStrike">
                          <a:effectLst/>
                        </a:rPr>
                        <a:t>5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ZA" sz="1100" u="none" strike="noStrike" dirty="0">
                          <a:effectLst/>
                        </a:rPr>
                        <a:t>Purpose of the meeting </a:t>
                      </a:r>
                      <a:endParaRPr lang="en-ZA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ZA" sz="1100" u="none" strike="noStrike" dirty="0">
                          <a:effectLst/>
                        </a:rPr>
                        <a:t>Kebone Mogase</a:t>
                      </a:r>
                      <a:endParaRPr lang="en-ZA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68765952"/>
                  </a:ext>
                </a:extLst>
              </a:tr>
              <a:tr h="26939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ZA" sz="1100" u="none" strike="noStrike">
                          <a:effectLst/>
                        </a:rPr>
                        <a:t>6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 dirty="0">
                          <a:effectLst/>
                        </a:rPr>
                        <a:t>Invitation To Tender: E2037DXGP, 2038DXGP &amp; E2009DXGP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1759179"/>
                  </a:ext>
                </a:extLst>
              </a:tr>
              <a:tr h="26939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ZA" sz="1100" u="none" strike="noStrike">
                          <a:effectLst/>
                        </a:rPr>
                        <a:t>7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896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8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Supplier Development Localization &amp; Industrialization (SDL&amp;I)</a:t>
                      </a:r>
                      <a:endParaRPr lang="en-ZA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ZA" sz="1100" u="none" strike="noStrike" dirty="0">
                          <a:effectLst/>
                        </a:rPr>
                        <a:t>Ayanda Ramokolo</a:t>
                      </a:r>
                      <a:endParaRPr lang="en-ZA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8774568"/>
                  </a:ext>
                </a:extLst>
              </a:tr>
              <a:tr h="26939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ZA" sz="1100" u="none" strike="noStrike">
                          <a:effectLst/>
                        </a:rPr>
                        <a:t>8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ZA" sz="1100" u="none" strike="noStrike" dirty="0">
                          <a:effectLst/>
                        </a:rPr>
                        <a:t>Safety and Health            </a:t>
                      </a:r>
                      <a:endParaRPr lang="en-ZA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ZA" sz="1100" u="none" strike="noStrike" dirty="0">
                          <a:effectLst/>
                        </a:rPr>
                        <a:t>Annette Mosekwa</a:t>
                      </a:r>
                      <a:endParaRPr lang="en-ZA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7825295"/>
                  </a:ext>
                </a:extLst>
              </a:tr>
              <a:tr h="26939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ZA" sz="1100" u="none" strike="noStrike">
                          <a:effectLst/>
                        </a:rPr>
                        <a:t>9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ZA" sz="1100" u="none" strike="noStrike" dirty="0">
                          <a:effectLst/>
                        </a:rPr>
                        <a:t>Environmental</a:t>
                      </a:r>
                      <a:endParaRPr lang="en-ZA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ZA" sz="1100" u="none" strike="noStrike" dirty="0">
                          <a:effectLst/>
                        </a:rPr>
                        <a:t>Xolani Gumede</a:t>
                      </a:r>
                      <a:endParaRPr lang="en-ZA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36852179"/>
                  </a:ext>
                </a:extLst>
              </a:tr>
              <a:tr h="26939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ZA" sz="1100" u="none" strike="noStrike" dirty="0">
                          <a:effectLst/>
                        </a:rPr>
                        <a:t>10</a:t>
                      </a:r>
                      <a:endParaRPr lang="en-ZA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ZA" sz="1100" u="none" strike="noStrike" dirty="0">
                          <a:effectLst/>
                        </a:rPr>
                        <a:t>Quality</a:t>
                      </a:r>
                      <a:endParaRPr lang="en-ZA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ZA" sz="1100" u="none" strike="noStrike" dirty="0">
                          <a:effectLst/>
                        </a:rPr>
                        <a:t>Bongi Tshabalala</a:t>
                      </a:r>
                      <a:endParaRPr lang="en-ZA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52460624"/>
                  </a:ext>
                </a:extLst>
              </a:tr>
              <a:tr h="26939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ZA" sz="1100" u="none" strike="noStrike" dirty="0">
                          <a:effectLst/>
                        </a:rPr>
                        <a:t>11</a:t>
                      </a:r>
                      <a:endParaRPr lang="en-ZA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Technical</a:t>
                      </a:r>
                      <a:endParaRPr lang="en-ZA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Lesiba Buthane/Tshepiso Moloisane</a:t>
                      </a:r>
                      <a:endParaRPr lang="en-ZA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10353330"/>
                  </a:ext>
                </a:extLst>
              </a:tr>
              <a:tr h="170028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ZA" sz="1100" u="none" strike="noStrike" dirty="0">
                          <a:effectLst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ZA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Commercial: NEC SC Terms &amp; Conditions</a:t>
                      </a:r>
                    </a:p>
                    <a:p>
                      <a:pPr algn="l" fontAlgn="b">
                        <a:buNone/>
                      </a:pPr>
                      <a:r>
                        <a:rPr lang="en-ZA" sz="1100" u="none" strike="noStrike" dirty="0">
                          <a:effectLst/>
                        </a:rPr>
                        <a:t>                      Pricing &amp; BOQ     </a:t>
                      </a:r>
                    </a:p>
                    <a:p>
                      <a:pPr algn="l" fontAlgn="b">
                        <a:buNone/>
                      </a:pPr>
                      <a:r>
                        <a:rPr lang="en-ZA" sz="1100" u="none" strike="noStrike" dirty="0">
                          <a:effectLst/>
                        </a:rPr>
                        <a:t>                      Annexure F</a:t>
                      </a:r>
                    </a:p>
                    <a:p>
                      <a:pPr algn="l" fontAlgn="b">
                        <a:buNone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Financial Analysis  </a:t>
                      </a:r>
                    </a:p>
                    <a:p>
                      <a:pPr algn="l" fontAlgn="b">
                        <a:buNone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Logistics</a:t>
                      </a:r>
                      <a:r>
                        <a:rPr lang="en-ZA" sz="1100" u="none" strike="noStrike" dirty="0">
                          <a:effectLst/>
                        </a:rPr>
                        <a:t>                           </a:t>
                      </a:r>
                      <a:endParaRPr lang="en-ZA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100" u="none" strike="noStrike" dirty="0">
                          <a:effectLst/>
                        </a:rPr>
                        <a:t>Yolisa Mpeta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100" u="none" strike="noStrike" dirty="0">
                          <a:effectLst/>
                        </a:rPr>
                        <a:t>Tebatso Keetse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100" u="none" strike="noStrike" dirty="0">
                          <a:effectLst/>
                        </a:rPr>
                        <a:t>Takalani Singo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Malebo Segwai</a:t>
                      </a:r>
                    </a:p>
                    <a:p>
                      <a:pPr algn="l" fontAlgn="b">
                        <a:buNone/>
                      </a:pPr>
                      <a:r>
                        <a:rPr lang="en-ZA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Bongani Mosimanga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67602363"/>
                  </a:ext>
                </a:extLst>
              </a:tr>
              <a:tr h="26939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ZA" sz="1100" u="none" strike="noStrike" dirty="0">
                          <a:effectLst/>
                        </a:rPr>
                        <a:t>13</a:t>
                      </a:r>
                      <a:endParaRPr lang="en-ZA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ZA" sz="1100" u="none" strike="noStrike" dirty="0">
                          <a:effectLst/>
                        </a:rPr>
                        <a:t>Timelines</a:t>
                      </a:r>
                      <a:endParaRPr lang="en-ZA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ZA" sz="1100" u="none" strike="noStrike" dirty="0">
                          <a:effectLst/>
                        </a:rPr>
                        <a:t>Kebone Mogase</a:t>
                      </a:r>
                      <a:endParaRPr lang="en-ZA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0006057"/>
                  </a:ext>
                </a:extLst>
              </a:tr>
              <a:tr h="269394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ZA" sz="1100" u="none" strike="noStrike">
                          <a:effectLst/>
                        </a:rPr>
                        <a:t>14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ZA" sz="1100" u="none" strike="noStrike" dirty="0">
                          <a:effectLst/>
                        </a:rPr>
                        <a:t>Closure</a:t>
                      </a:r>
                      <a:endParaRPr lang="en-ZA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9443359"/>
                  </a:ext>
                </a:extLst>
              </a:tr>
            </a:tbl>
          </a:graphicData>
        </a:graphic>
      </p:graphicFrame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DCFDE75-6CAF-4223-44EB-9D232BAD1F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B1497D-D85C-49F0-B0C9-9C5FED4EAE9E}" type="slidenum">
              <a:rPr kumimoji="0" lang="en-ZA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896">
                    <a:tint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ZA" sz="1000" b="0" i="0" u="none" strike="noStrike" kern="1200" cap="none" spc="0" normalizeH="0" baseline="0" noProof="0" dirty="0">
              <a:ln>
                <a:noFill/>
              </a:ln>
              <a:solidFill>
                <a:srgbClr val="003896">
                  <a:tint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990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BDFEC9-7857-13A8-A111-7B0A184F4A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57EDE-9064-17F4-FE96-8B01D14D2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sz="3600" b="1" dirty="0"/>
              <a:t>Purpose of the meeting </a:t>
            </a:r>
            <a:endParaRPr lang="en-US" sz="2000" b="1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6311A07-888D-4EB9-6080-B719614D1A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B1497D-D85C-49F0-B0C9-9C5FED4EAE9E}" type="slidenum">
              <a:rPr kumimoji="0" lang="en-ZA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896">
                    <a:tint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ZA" sz="1000" b="0" i="0" u="none" strike="noStrike" kern="1200" cap="none" spc="0" normalizeH="0" baseline="0" noProof="0" dirty="0">
              <a:ln>
                <a:noFill/>
              </a:ln>
              <a:solidFill>
                <a:srgbClr val="003896">
                  <a:tint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600788-5A5B-0A99-E667-90EC4268FC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High level explanation of Eskom’s requirements to prospective tenderers;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Provide responses to the questions received from prospective tenderers and new ones if any;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Confirm addendum published post issuing of enquiries </a:t>
            </a:r>
          </a:p>
          <a:p>
            <a:pPr marL="0" indent="0">
              <a:buNone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09337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FD84FD-8195-51F0-4BB4-C3871EEE2F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63C98-815E-61EB-D720-810CA1B77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Invitation To Tender: E2037DXGP, E2038DXGP &amp; E2009DXGP</a:t>
            </a:r>
            <a:endParaRPr lang="en-US" sz="2000" b="1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E4E586E-1241-A9B5-FA3E-A0C2FC4288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B1497D-D85C-49F0-B0C9-9C5FED4EAE9E}" type="slidenum">
              <a:rPr kumimoji="0" lang="en-ZA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896">
                    <a:tint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ZA" sz="1000" b="0" i="0" u="none" strike="noStrike" kern="1200" cap="none" spc="0" normalizeH="0" baseline="0" noProof="0" dirty="0">
              <a:ln>
                <a:noFill/>
              </a:ln>
              <a:solidFill>
                <a:srgbClr val="003896">
                  <a:tint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39B02B-B57A-B9A6-638E-40771756CD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Representative during Tender period: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Kebone Mogase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E-mail: mogasekk@eskom.co.za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Landline: +27 11 800 3214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1D3E8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Timelines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Issued: 21 November 2025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Tender initial Closing Date &amp; Time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12 December 2025 @ 10H00 South African Standard Time (SAST)</a:t>
            </a:r>
          </a:p>
          <a:p>
            <a:pPr marL="0" lvl="0" indent="0">
              <a:spcBef>
                <a:spcPct val="30000"/>
              </a:spcBef>
              <a:spcAft>
                <a:spcPct val="0"/>
              </a:spcAft>
              <a:buNone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Tender New Closing Date &amp; Time: 26 January 2026 </a:t>
            </a:r>
            <a:r>
              <a:rPr lang="en-US" sz="1600" dirty="0"/>
              <a:t>@ 10H00 South African Standard Time (SAST)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1D3E8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                                                       (No Late Submission will be accepted)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1D3E8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Clarification Session Date &amp; Time: 28 November 2025 @ 10h00 South African Standard Time (SAST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Clarification queries closing Date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lang="en-US" sz="1600" dirty="0"/>
              <a:t>21 January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2026, </a:t>
            </a:r>
            <a:r>
              <a:rPr lang="en-US" sz="1600" dirty="0"/>
              <a:t>two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(2) working days before the deadline for tender submission                                                          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Tender Submission Address: Electronically via Eskom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eTendering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site,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2"/>
              </a:rPr>
              <a:t>https://etendering.eskom.co.za/login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1D3E8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Tender 	Free of Charge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47099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9A9AEB-42F8-0A1D-6C9D-16CCEBAB9E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55763-991E-E29E-7312-2284B4C54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Tender </a:t>
            </a:r>
            <a:r>
              <a:rPr lang="en-US" sz="3600" b="1" dirty="0" err="1"/>
              <a:t>Returnables</a:t>
            </a:r>
            <a:endParaRPr lang="en-US" sz="2000" b="1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35F3FCF-73A0-F35E-8813-64239AF69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B1497D-D85C-49F0-B0C9-9C5FED4EAE9E}" type="slidenum">
              <a:rPr kumimoji="0" lang="en-ZA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896">
                    <a:tint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ZA" sz="1000" b="0" i="0" u="none" strike="noStrike" kern="1200" cap="none" spc="0" normalizeH="0" baseline="0" noProof="0" dirty="0">
              <a:ln>
                <a:noFill/>
              </a:ln>
              <a:solidFill>
                <a:srgbClr val="003896">
                  <a:tint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B58432-8221-08F6-6308-727411B675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800" b="1" i="0" u="sng" strike="noStrike" kern="1200" cap="none" spc="0" normalizeH="0" baseline="0" noProof="0" dirty="0" err="1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Returnables</a:t>
            </a: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required at Tender closing (disqualifiable)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-  </a:t>
            </a: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These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returnables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are required to be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fully completed, signed (if required on the returnable)</a:t>
            </a: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submitted with the tender at Tender closing date and time. If not fully completed, signed (if required on the returnable) and/or submitted by tender closing, the tenderer will be disqualified.</a:t>
            </a: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**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Returnable required at Tender closing (non-disqualifiable)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- </a:t>
            </a: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These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returnables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 are required to be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fully completed, signed (if required on the returnable)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 and submitted with Tender at Tender closing date and time; however, if not submitted by Tender closing, or submitted with incomplete information or without a required signature, the Procurement Practitioner will, in writing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request the tenderer to submit the returnable within 5 working days. If the returnable is not fully completed, signed if required and/or received by the Procurement Practitioner within 5 working days of the request, the tenderer will be disqualified. </a:t>
            </a: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 panose="020B0604020202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46824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115949-21A4-7E84-47B0-A150528B6B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E02A6-58DA-51C2-3AC9-A0BAE3E56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Tender </a:t>
            </a:r>
            <a:r>
              <a:rPr lang="en-US" sz="3600" b="1" dirty="0" err="1"/>
              <a:t>Returnables</a:t>
            </a:r>
            <a:r>
              <a:rPr lang="en-US" sz="3600" b="1" dirty="0"/>
              <a:t> Cont.</a:t>
            </a:r>
            <a:endParaRPr lang="en-US" sz="2000" b="1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2C4A063-1AF6-C84A-FBE6-AB5803EA95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B1497D-D85C-49F0-B0C9-9C5FED4EAE9E}" type="slidenum">
              <a:rPr kumimoji="0" lang="en-ZA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896">
                    <a:tint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ZA" sz="1000" b="0" i="0" u="none" strike="noStrike" kern="1200" cap="none" spc="0" normalizeH="0" baseline="0" noProof="0" dirty="0">
              <a:ln>
                <a:noFill/>
              </a:ln>
              <a:solidFill>
                <a:srgbClr val="003896">
                  <a:tint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3355A7-BC83-7922-8811-A38CBC923F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# </a:t>
            </a:r>
            <a:r>
              <a:rPr kumimoji="0" lang="en-US" sz="1800" b="1" i="0" u="sng" strike="noStrike" kern="1200" cap="none" spc="0" normalizeH="0" baseline="0" noProof="0" dirty="0" err="1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Returnables</a:t>
            </a: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required at Tender Closing date and time for evaluation: -</a:t>
            </a: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These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returnables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are required to be submitted at tender closing date and time. These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returnables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will not be requested by the Procurement Practitioner. A tenderer that does not submit the required returnable at stipulated deadline or submits an incomplete returnable; will not be disqualified but will score zero.</a:t>
            </a: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09167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07087B-2CC8-A3B4-72FE-CE1C612B55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21D08-6487-EA91-62EF-8C13A1441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Tender Conditions</a:t>
            </a:r>
            <a:endParaRPr lang="en-US" sz="2000" b="1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CA8A58E-ABB1-DC9F-B458-992F687BAB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B1497D-D85C-49F0-B0C9-9C5FED4EAE9E}" type="slidenum">
              <a:rPr kumimoji="0" lang="en-ZA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896">
                    <a:tint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ZA" sz="1000" b="0" i="0" u="none" strike="noStrike" kern="1200" cap="none" spc="0" normalizeH="0" baseline="0" noProof="0" dirty="0">
              <a:ln>
                <a:noFill/>
              </a:ln>
              <a:solidFill>
                <a:srgbClr val="003896">
                  <a:tint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7F64B4-C69D-2DD2-810B-B7D0587A0D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marR="0" lvl="0" indent="-28575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A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Contracts may be awarded to one or more suppliers/s which are technically, commercially, financially acceptable and where possible, it is justified by objective criteria.  </a:t>
            </a: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A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Prices may be negotiated where necessary.</a:t>
            </a: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 panose="020B0604020202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43790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745075-9865-DF20-7DC1-B5C19200EF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6BF27-340A-0BD5-F25C-78BA41BB9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Submission of a Tender </a:t>
            </a:r>
            <a:endParaRPr lang="en-US" sz="2000" b="1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1736D38-B740-0127-DA11-C639F77141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B1497D-D85C-49F0-B0C9-9C5FED4EAE9E}" type="slidenum">
              <a:rPr kumimoji="0" lang="en-ZA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896">
                    <a:tint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ZA" sz="1000" b="0" i="0" u="none" strike="noStrike" kern="1200" cap="none" spc="0" normalizeH="0" baseline="0" noProof="0" dirty="0">
              <a:ln>
                <a:noFill/>
              </a:ln>
              <a:solidFill>
                <a:srgbClr val="003896">
                  <a:tint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584F1C-9D41-F59A-85C2-0152517B97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/>
                <a:ea typeface="Calibri" panose="020F0502020204030204" pitchFamily="34" charset="0"/>
                <a:cs typeface="Times New Roman" panose="02020603050405020304" pitchFamily="18" charset="0"/>
              </a:rPr>
              <a:t>Tender submission must be uploaded on the Eskom </a:t>
            </a:r>
            <a:r>
              <a:rPr kumimoji="0" lang="en-ZA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/>
                <a:ea typeface="Calibri" panose="020F0502020204030204" pitchFamily="34" charset="0"/>
                <a:cs typeface="Times New Roman" panose="02020603050405020304" pitchFamily="18" charset="0"/>
              </a:rPr>
              <a:t>eTendering</a:t>
            </a:r>
            <a:r>
              <a:rPr kumimoji="0" lang="en-ZA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/>
                <a:ea typeface="Calibri" panose="020F0502020204030204" pitchFamily="34" charset="0"/>
                <a:cs typeface="Times New Roman" panose="02020603050405020304" pitchFamily="18" charset="0"/>
              </a:rPr>
              <a:t> site </a:t>
            </a:r>
            <a:r>
              <a:rPr kumimoji="0" lang="en-ZA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https://etendering.eskom.co.za/login</a:t>
            </a:r>
            <a:r>
              <a:rPr kumimoji="0" lang="en-ZA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/>
                <a:ea typeface="Calibri" panose="020F0502020204030204" pitchFamily="34" charset="0"/>
                <a:cs typeface="Times New Roman" panose="02020603050405020304" pitchFamily="18" charset="0"/>
              </a:rPr>
              <a:t> using the below folders:</a:t>
            </a: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 panose="020B0604020202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/>
                <a:ea typeface="Calibri" panose="020F0502020204030204" pitchFamily="34" charset="0"/>
                <a:cs typeface="Times New Roman" panose="02020603050405020304" pitchFamily="18" charset="0"/>
              </a:rPr>
              <a:t>Tender No. </a:t>
            </a:r>
          </a:p>
          <a:p>
            <a:pPr marL="45720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1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 panose="020B0604020202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/>
                <a:ea typeface="Calibri" panose="020F0502020204030204" pitchFamily="34" charset="0"/>
                <a:cs typeface="Times New Roman" panose="02020603050405020304" pitchFamily="18" charset="0"/>
              </a:rPr>
              <a:t>•	Commercial, </a:t>
            </a:r>
          </a:p>
          <a:p>
            <a:pPr marL="45720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/>
                <a:ea typeface="Calibri" panose="020F0502020204030204" pitchFamily="34" charset="0"/>
                <a:cs typeface="Times New Roman" panose="02020603050405020304" pitchFamily="18" charset="0"/>
              </a:rPr>
              <a:t>•	Due Diligence (Financial Statements), </a:t>
            </a:r>
          </a:p>
          <a:p>
            <a:pPr marL="45720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/>
                <a:ea typeface="Calibri" panose="020F0502020204030204" pitchFamily="34" charset="0"/>
                <a:cs typeface="Times New Roman" panose="02020603050405020304" pitchFamily="18" charset="0"/>
              </a:rPr>
              <a:t>•	Pricing (BOQ), </a:t>
            </a:r>
          </a:p>
          <a:p>
            <a:pPr marL="45720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/>
                <a:ea typeface="Calibri" panose="020F0502020204030204" pitchFamily="34" charset="0"/>
                <a:cs typeface="Times New Roman" panose="02020603050405020304" pitchFamily="18" charset="0"/>
              </a:rPr>
              <a:t>•	SHEQ, </a:t>
            </a:r>
          </a:p>
          <a:p>
            <a:pPr marL="45720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/>
                <a:ea typeface="Calibri" panose="020F0502020204030204" pitchFamily="34" charset="0"/>
                <a:cs typeface="Times New Roman" panose="02020603050405020304" pitchFamily="18" charset="0"/>
              </a:rPr>
              <a:t>•	SDL&amp;I,  </a:t>
            </a:r>
          </a:p>
          <a:p>
            <a:pPr marL="45720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panose="020B0604020202020204"/>
                <a:ea typeface="Calibri" panose="020F0502020204030204" pitchFamily="34" charset="0"/>
                <a:cs typeface="Times New Roman" panose="02020603050405020304" pitchFamily="18" charset="0"/>
              </a:rPr>
              <a:t>•	Technical. </a:t>
            </a:r>
          </a:p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489645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heme/theme1.xml><?xml version="1.0" encoding="utf-8"?>
<a:theme xmlns:a="http://schemas.openxmlformats.org/drawingml/2006/main" name="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2.xml><?xml version="1.0" encoding="utf-8"?>
<a:theme xmlns:a="http://schemas.openxmlformats.org/drawingml/2006/main" name="Presentation template 1 - with visuals included 2017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Eskom Wide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858705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skom Widescreen_Without Visuals" id="{A8DDC17B-1581-4D7F-8C14-7723306C0474}" vid="{AABB89EC-0ED7-46E8-A361-2FD02679C18D}"/>
    </a:ext>
  </a:extLst>
</a:theme>
</file>

<file path=ppt/theme/theme4.xml><?xml version="1.0" encoding="utf-8"?>
<a:theme xmlns:a="http://schemas.openxmlformats.org/drawingml/2006/main" name="1_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Gallery_x0020_Keywords xmlns="b066638b-8533-4687-a48b-8877f492106b" xsi:nil="true"/>
    <ImageCreateDate xmlns="9AA987DC-C9A7-4495-B0EB-A7EB0F9343F3" xsi:nil="true"/>
    <PublishingExpirationDate xmlns="http://schemas.microsoft.com/sharepoint/v3" xsi:nil="true"/>
    <PublishingStartDate xmlns="http://schemas.microsoft.com/sharepoint/v3" xsi:nil="true"/>
    <wic_System_Copyright xmlns="http://schemas.microsoft.com/sharepoint/v3/fields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B0A6D8BFE48B5B4C98C9B506E18E4C4F" ma:contentTypeVersion="2" ma:contentTypeDescription="Upload an image." ma:contentTypeScope="" ma:versionID="faf5921d99471c51c746d233a2595df0">
  <xsd:schema xmlns:xsd="http://www.w3.org/2001/XMLSchema" xmlns:xs="http://www.w3.org/2001/XMLSchema" xmlns:p="http://schemas.microsoft.com/office/2006/metadata/properties" xmlns:ns1="http://schemas.microsoft.com/sharepoint/v3" xmlns:ns2="9AA987DC-C9A7-4495-B0EB-A7EB0F9343F3" xmlns:ns3="http://schemas.microsoft.com/sharepoint/v3/fields" xmlns:ns4="b066638b-8533-4687-a48b-8877f492106b" targetNamespace="http://schemas.microsoft.com/office/2006/metadata/properties" ma:root="true" ma:fieldsID="83d4262b44be4079de954f019704b229" ns1:_="" ns2:_="" ns3:_="" ns4:_="">
    <xsd:import namespace="http://schemas.microsoft.com/sharepoint/v3"/>
    <xsd:import namespace="9AA987DC-C9A7-4495-B0EB-A7EB0F9343F3"/>
    <xsd:import namespace="http://schemas.microsoft.com/sharepoint/v3/fields"/>
    <xsd:import namespace="b066638b-8533-4687-a48b-8877f492106b"/>
    <xsd:element name="properties">
      <xsd:complexType>
        <xsd:sequence>
          <xsd:element name="documentManagement">
            <xsd:complexType>
              <xsd:all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3:wic_System_Copyright" minOccurs="0"/>
                <xsd:element ref="ns1:PublishingStartDate" minOccurs="0"/>
                <xsd:element ref="ns1:PublishingExpirationDate" minOccurs="0"/>
                <xsd:element ref="ns4:Gallery_x0020_Keywor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8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9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0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1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PublishingStartDate" ma:index="27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28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A987DC-C9A7-4495-B0EB-A7EB0F9343F3" elementFormDefault="qualified">
    <xsd:import namespace="http://schemas.microsoft.com/office/2006/documentManagement/types"/>
    <xsd:import namespace="http://schemas.microsoft.com/office/infopath/2007/PartnerControls"/>
    <xsd:element name="ThumbnailExists" ma:index="18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9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0" nillable="true" ma:displayName="Width" ma:internalName="ImageWidth" ma:readOnly="true">
      <xsd:simpleType>
        <xsd:restriction base="dms:Unknown"/>
      </xsd:simpleType>
    </xsd:element>
    <xsd:element name="ImageHeight" ma:index="22" nillable="true" ma:displayName="Height" ma:internalName="ImageHeight" ma:readOnly="true">
      <xsd:simpleType>
        <xsd:restriction base="dms:Unknown"/>
      </xsd:simpleType>
    </xsd:element>
    <xsd:element name="ImageCreateDate" ma:index="25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6" nillable="true" ma:displayName="Copyright" ma:internalName="wic_System_Copyrigh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66638b-8533-4687-a48b-8877f492106b" elementFormDefault="qualified">
    <xsd:import namespace="http://schemas.microsoft.com/office/2006/documentManagement/types"/>
    <xsd:import namespace="http://schemas.microsoft.com/office/infopath/2007/PartnerControls"/>
    <xsd:element name="Gallery_x0020_Keywords" ma:index="29" nillable="true" ma:displayName="Gallery Keywords" ma:internalName="Gallery_x0020_Keywords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4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 ma:index="23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A031EA-53D5-474F-8205-0E1513F0960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90325F2-1199-4A7E-B87D-734C0A3EB286}">
  <ds:schemaRefs>
    <ds:schemaRef ds:uri="http://www.w3.org/XML/1998/namespace"/>
    <ds:schemaRef ds:uri="http://schemas.openxmlformats.org/package/2006/metadata/core-properties"/>
    <ds:schemaRef ds:uri="http://purl.org/dc/terms/"/>
    <ds:schemaRef ds:uri="9AA987DC-C9A7-4495-B0EB-A7EB0F9343F3"/>
    <ds:schemaRef ds:uri="http://schemas.microsoft.com/office/infopath/2007/PartnerControls"/>
    <ds:schemaRef ds:uri="http://schemas.microsoft.com/office/2006/documentManagement/types"/>
    <ds:schemaRef ds:uri="b066638b-8533-4687-a48b-8877f492106b"/>
    <ds:schemaRef ds:uri="http://purl.org/dc/elements/1.1/"/>
    <ds:schemaRef ds:uri="http://schemas.microsoft.com/sharepoint/v3/fields"/>
    <ds:schemaRef ds:uri="http://schemas.microsoft.com/sharepoint/v3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4C14A18-89E5-4E51-A111-2EDA3AAE8F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AA987DC-C9A7-4495-B0EB-A7EB0F9343F3"/>
    <ds:schemaRef ds:uri="http://schemas.microsoft.com/sharepoint/v3/fields"/>
    <ds:schemaRef ds:uri="b066638b-8533-4687-a48b-8877f49210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20354</TotalTime>
  <Words>869</Words>
  <Application>Microsoft Office PowerPoint</Application>
  <PresentationFormat>Widescreen</PresentationFormat>
  <Paragraphs>125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Aptos Narrow</vt:lpstr>
      <vt:lpstr>Arial</vt:lpstr>
      <vt:lpstr>Calibri</vt:lpstr>
      <vt:lpstr>Courier New</vt:lpstr>
      <vt:lpstr>Times New Roman</vt:lpstr>
      <vt:lpstr>Wingdings</vt:lpstr>
      <vt:lpstr>Content Slide Master</vt:lpstr>
      <vt:lpstr>Presentation template 1 - with visuals included 2017</vt:lpstr>
      <vt:lpstr>1_Office Theme</vt:lpstr>
      <vt:lpstr>1_Content Slide Master</vt:lpstr>
      <vt:lpstr>think-cell Slide</vt:lpstr>
      <vt:lpstr>Clarification Meeting For Tenders E2037DXGP, E2038DXGP &amp; E2009DXGP: The design, manufacture, supply and delivery of estimated quantities of Fibre Optic Cables on an “as and when” required basis for five (5) years</vt:lpstr>
      <vt:lpstr>Housekeeping Rules</vt:lpstr>
      <vt:lpstr>Agenda</vt:lpstr>
      <vt:lpstr>Purpose of the meeting </vt:lpstr>
      <vt:lpstr>Invitation To Tender: E2037DXGP, E2038DXGP &amp; E2009DXGP</vt:lpstr>
      <vt:lpstr>Tender Returnables</vt:lpstr>
      <vt:lpstr>Tender Returnables Cont.</vt:lpstr>
      <vt:lpstr>Tender Conditions</vt:lpstr>
      <vt:lpstr>Submission of a Tender </vt:lpstr>
      <vt:lpstr>Questions Received from Tenderers.</vt:lpstr>
      <vt:lpstr>Addendum To The Enquiries</vt:lpstr>
      <vt:lpstr>Thank You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Hanlie Smit</dc:creator>
  <cp:lastModifiedBy>Kebone Mogase</cp:lastModifiedBy>
  <cp:revision>95</cp:revision>
  <dcterms:created xsi:type="dcterms:W3CDTF">2020-01-06T09:48:40Z</dcterms:created>
  <dcterms:modified xsi:type="dcterms:W3CDTF">2025-12-08T15:21:48Z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0x0101009148F5A04DDD49CBA7127AADA5FB792B00AADE34325A8B49CDA8BB4DB53328F21400B0A6D8BFE48B5B4C98C9B506E18E4C4F</vt:lpwstr>
  </property>
</Properties>
</file>