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22.xml" ContentType="application/vnd.openxmlformats-officedocument.presentationml.tags+xml"/>
  <Override PartName="/ppt/notesSlides/notesSlide5.xml" ContentType="application/vnd.openxmlformats-officedocument.presentationml.notesSlide+xml"/>
  <Override PartName="/ppt/tags/tag2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5"/>
    <p:sldMasterId id="2147483652" r:id="rId6"/>
  </p:sldMasterIdLst>
  <p:notesMasterIdLst>
    <p:notesMasterId r:id="rId17"/>
  </p:notesMasterIdLst>
  <p:sldIdLst>
    <p:sldId id="308" r:id="rId7"/>
    <p:sldId id="309" r:id="rId8"/>
    <p:sldId id="319" r:id="rId9"/>
    <p:sldId id="321" r:id="rId10"/>
    <p:sldId id="320" r:id="rId11"/>
    <p:sldId id="322" r:id="rId12"/>
    <p:sldId id="318" r:id="rId13"/>
    <p:sldId id="2575" r:id="rId14"/>
    <p:sldId id="2576" r:id="rId15"/>
    <p:sldId id="298" r:id="rId16"/>
  </p:sldIdLst>
  <p:sldSz cx="12192000" cy="6858000"/>
  <p:notesSz cx="6797675" cy="9926638"/>
  <p:custDataLst>
    <p:tags r:id="rId1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1BB4004C-EA86-176F-B3D2-BEBA069F5769}" name="Stefanie Mpiyakhe" initials="SM" userId="S::stef@bravegroup.co.za::5232a352-55aa-490d-a92f-c050863fe620"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896"/>
    <a:srgbClr val="CDB6AA"/>
    <a:srgbClr val="ACC3C3"/>
    <a:srgbClr val="E4BC7F"/>
    <a:srgbClr val="C2C382"/>
    <a:srgbClr val="CA9987"/>
    <a:srgbClr val="B49180"/>
    <a:srgbClr val="82A5A5"/>
    <a:srgbClr val="D69B40"/>
    <a:srgbClr val="A3A54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3969" autoAdjust="0"/>
  </p:normalViewPr>
  <p:slideViewPr>
    <p:cSldViewPr snapToGrid="0">
      <p:cViewPr varScale="1">
        <p:scale>
          <a:sx n="59" d="100"/>
          <a:sy n="59" d="100"/>
        </p:scale>
        <p:origin x="964" y="52"/>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5" Type="http://schemas.openxmlformats.org/officeDocument/2006/relationships/slideMaster" Target="slideMasters/slideMaster1.xml"/><Relationship Id="rId15" Type="http://schemas.openxmlformats.org/officeDocument/2006/relationships/slide" Target="slides/slide9.xml"/><Relationship Id="rId23" Type="http://schemas.microsoft.com/office/2018/10/relationships/authors" Target="authors.xml"/><Relationship Id="rId10" Type="http://schemas.openxmlformats.org/officeDocument/2006/relationships/slide" Target="slides/slide4.xml"/><Relationship Id="rId19"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eaLnBrk="1">
              <a:defRPr sz="1200"/>
            </a:lvl1pPr>
          </a:lstStyle>
          <a:p>
            <a:endParaRPr lang="en-ZA" dirty="0"/>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D8FE79EC-29B1-4A54-B46B-ADFA5C0A41D5}" type="datetimeFigureOut">
              <a:rPr lang="en-ZA" smtClean="0"/>
              <a:t>2025/11/27</a:t>
            </a:fld>
            <a:endParaRPr lang="en-ZA" dirty="0"/>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ZA"/>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eaLnBrk="1">
              <a:defRPr sz="1200"/>
            </a:lvl1pPr>
          </a:lstStyle>
          <a:p>
            <a:endParaRPr lang="en-ZA" dirty="0"/>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41CA291F-663B-47B1-87DD-51E5B01DA0AE}" type="slidenum">
              <a:rPr lang="en-ZA" smtClean="0"/>
              <a:t>‹#›</a:t>
            </a:fld>
            <a:endParaRPr lang="en-ZA" dirty="0"/>
          </a:p>
        </p:txBody>
      </p:sp>
    </p:spTree>
    <p:extLst>
      <p:ext uri="{BB962C8B-B14F-4D97-AF65-F5344CB8AC3E}">
        <p14:creationId xmlns:p14="http://schemas.microsoft.com/office/powerpoint/2010/main" val="23856458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ZA"/>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purpose of this scope of work document is to articulate the services required from a Contract Partner to deliver services in support of the </a:t>
            </a:r>
            <a:r>
              <a:rPr lang="en-US" dirty="0"/>
              <a:t>Governance Compliance &amp; Assurance</a:t>
            </a:r>
            <a:r>
              <a:rPr lang="en-GB" dirty="0"/>
              <a:t> mandate, within the Group Capital Division, for a period of five years.</a:t>
            </a:r>
          </a:p>
          <a:p>
            <a:endParaRPr lang="en-ZA" dirty="0"/>
          </a:p>
        </p:txBody>
      </p:sp>
      <p:sp>
        <p:nvSpPr>
          <p:cNvPr id="4" name="Slide Number Placeholder 3"/>
          <p:cNvSpPr>
            <a:spLocks noGrp="1"/>
          </p:cNvSpPr>
          <p:nvPr>
            <p:ph type="sldNum" sz="quarter" idx="5"/>
          </p:nvPr>
        </p:nvSpPr>
        <p:spPr/>
        <p:txBody>
          <a:bodyPr/>
          <a:lstStyle/>
          <a:p>
            <a:fld id="{41CA291F-663B-47B1-87DD-51E5B01DA0AE}" type="slidenum">
              <a:rPr lang="en-ZA" smtClean="0"/>
              <a:t>2</a:t>
            </a:fld>
            <a:endParaRPr lang="en-ZA" dirty="0"/>
          </a:p>
        </p:txBody>
      </p:sp>
    </p:spTree>
    <p:extLst>
      <p:ext uri="{BB962C8B-B14F-4D97-AF65-F5344CB8AC3E}">
        <p14:creationId xmlns:p14="http://schemas.microsoft.com/office/powerpoint/2010/main" val="3496581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ZA"/>
          </a:p>
        </p:txBody>
      </p:sp>
      <p:sp>
        <p:nvSpPr>
          <p:cNvPr id="3" name="Notes Placeholder 2"/>
          <p:cNvSpPr>
            <a:spLocks noGrp="1"/>
          </p:cNvSpPr>
          <p:nvPr>
            <p:ph type="body" idx="1"/>
          </p:nvPr>
        </p:nvSpPr>
        <p:spPr/>
        <p:txBody>
          <a:bodyPr/>
          <a:lstStyle/>
          <a:p>
            <a:pPr lvl="0"/>
            <a:r>
              <a:rPr lang="en-ZA" sz="1200" kern="1200" dirty="0">
                <a:solidFill>
                  <a:schemeClr val="tx1"/>
                </a:solidFill>
                <a:effectLst/>
                <a:latin typeface="+mn-lt"/>
                <a:ea typeface="+mn-ea"/>
                <a:cs typeface="+mn-cs"/>
              </a:rPr>
              <a:t>The </a:t>
            </a:r>
            <a:r>
              <a:rPr lang="en-ZA" sz="1200" b="0" kern="1200" dirty="0">
                <a:solidFill>
                  <a:schemeClr val="tx1"/>
                </a:solidFill>
                <a:effectLst/>
                <a:latin typeface="+mn-lt"/>
                <a:ea typeface="+mn-ea"/>
                <a:cs typeface="+mn-cs"/>
              </a:rPr>
              <a:t>Group Capital Division (GCD) is responsible for strategically planning, developing, and executing capital projects within Eskom.</a:t>
            </a:r>
          </a:p>
          <a:p>
            <a:pPr lvl="0"/>
            <a:r>
              <a:rPr lang="en-ZA" sz="1200" b="0" kern="1200" dirty="0">
                <a:solidFill>
                  <a:schemeClr val="tx1"/>
                </a:solidFill>
                <a:effectLst/>
                <a:latin typeface="+mn-lt"/>
                <a:ea typeface="+mn-ea"/>
                <a:cs typeface="+mn-cs"/>
              </a:rPr>
              <a:t>Key stakeholders </a:t>
            </a:r>
            <a:r>
              <a:rPr lang="en-ZA" sz="1200" kern="1200" dirty="0">
                <a:solidFill>
                  <a:schemeClr val="tx1"/>
                </a:solidFill>
                <a:effectLst/>
                <a:latin typeface="+mn-lt"/>
                <a:ea typeface="+mn-ea"/>
                <a:cs typeface="+mn-cs"/>
              </a:rPr>
              <a:t>include: </a:t>
            </a:r>
          </a:p>
          <a:p>
            <a:pPr lvl="1"/>
            <a:r>
              <a:rPr lang="en-ZA" sz="1200" kern="1200" dirty="0">
                <a:solidFill>
                  <a:schemeClr val="tx1"/>
                </a:solidFill>
                <a:effectLst/>
                <a:latin typeface="+mn-lt"/>
                <a:ea typeface="+mn-ea"/>
                <a:cs typeface="+mn-cs"/>
              </a:rPr>
              <a:t>The organisation’s Shareholder and broader stakeholder community, including regulatory authorities.</a:t>
            </a:r>
          </a:p>
          <a:p>
            <a:r>
              <a:rPr lang="en-ZA" sz="1200" kern="1200" dirty="0">
                <a:solidFill>
                  <a:schemeClr val="tx1"/>
                </a:solidFill>
                <a:effectLst/>
                <a:latin typeface="+mn-lt"/>
                <a:ea typeface="+mn-ea"/>
                <a:cs typeface="+mn-cs"/>
              </a:rPr>
              <a:t>GCD’s client offices within Eskom Real Estate (ERE), Group Technology, Generation, Distribution, Renewables Divisions, and the NTCSA subsidiary (among others).</a:t>
            </a:r>
            <a:endParaRPr lang="en-ZA" dirty="0"/>
          </a:p>
        </p:txBody>
      </p:sp>
      <p:sp>
        <p:nvSpPr>
          <p:cNvPr id="4" name="Slide Number Placeholder 3"/>
          <p:cNvSpPr>
            <a:spLocks noGrp="1"/>
          </p:cNvSpPr>
          <p:nvPr>
            <p:ph type="sldNum" sz="quarter" idx="5"/>
          </p:nvPr>
        </p:nvSpPr>
        <p:spPr/>
        <p:txBody>
          <a:bodyPr/>
          <a:lstStyle/>
          <a:p>
            <a:fld id="{41CA291F-663B-47B1-87DD-51E5B01DA0AE}" type="slidenum">
              <a:rPr lang="en-ZA" smtClean="0"/>
              <a:t>3</a:t>
            </a:fld>
            <a:endParaRPr lang="en-ZA" dirty="0"/>
          </a:p>
        </p:txBody>
      </p:sp>
    </p:spTree>
    <p:extLst>
      <p:ext uri="{BB962C8B-B14F-4D97-AF65-F5344CB8AC3E}">
        <p14:creationId xmlns:p14="http://schemas.microsoft.com/office/powerpoint/2010/main" val="4265995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ZA"/>
          </a:p>
        </p:txBody>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200" dirty="0">
                <a:solidFill>
                  <a:schemeClr val="tx1"/>
                </a:solidFill>
                <a:effectLst/>
                <a:latin typeface="+mn-lt"/>
                <a:ea typeface="+mn-ea"/>
                <a:cs typeface="+mn-cs"/>
              </a:rPr>
              <a:t>GCD has established the </a:t>
            </a:r>
            <a:r>
              <a:rPr lang="en-ZA" sz="1200" b="0" kern="1200" dirty="0">
                <a:solidFill>
                  <a:schemeClr val="tx1"/>
                </a:solidFill>
                <a:effectLst/>
                <a:latin typeface="+mn-lt"/>
                <a:ea typeface="+mn-ea"/>
                <a:cs typeface="+mn-cs"/>
              </a:rPr>
              <a:t>Governance, Compliance &amp; Assurance (GC&amp;A) Business </a:t>
            </a:r>
            <a:r>
              <a:rPr lang="en-ZA" sz="1200" kern="1200" dirty="0">
                <a:solidFill>
                  <a:schemeClr val="tx1"/>
                </a:solidFill>
                <a:effectLst/>
                <a:latin typeface="+mn-lt"/>
                <a:ea typeface="+mn-ea"/>
                <a:cs typeface="+mn-cs"/>
              </a:rPr>
              <a:t>Unit to oversee project governance frameworks, ensure compliance, and provide monitoring, oversight, and assurance—supported by strategic project reporting and evaluation.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ZA" sz="1200" kern="1200" dirty="0">
                <a:solidFill>
                  <a:schemeClr val="tx1"/>
                </a:solidFill>
                <a:effectLst/>
                <a:latin typeface="+mn-lt"/>
                <a:ea typeface="+mn-ea"/>
                <a:cs typeface="+mn-cs"/>
              </a:rPr>
              <a:t>GC&amp;A provides the Eskom Board, EXCO, Group Chief Executive and respective GEs with independent reviews, validation of project data and an oversight and assurance of project </a:t>
            </a:r>
          </a:p>
          <a:p>
            <a:endParaRPr lang="en-ZA" dirty="0"/>
          </a:p>
        </p:txBody>
      </p:sp>
      <p:sp>
        <p:nvSpPr>
          <p:cNvPr id="4" name="Slide Number Placeholder 3"/>
          <p:cNvSpPr>
            <a:spLocks noGrp="1"/>
          </p:cNvSpPr>
          <p:nvPr>
            <p:ph type="sldNum" sz="quarter" idx="5"/>
          </p:nvPr>
        </p:nvSpPr>
        <p:spPr/>
        <p:txBody>
          <a:bodyPr/>
          <a:lstStyle/>
          <a:p>
            <a:fld id="{41CA291F-663B-47B1-87DD-51E5B01DA0AE}" type="slidenum">
              <a:rPr lang="en-ZA" smtClean="0"/>
              <a:t>4</a:t>
            </a:fld>
            <a:endParaRPr lang="en-ZA" dirty="0"/>
          </a:p>
        </p:txBody>
      </p:sp>
    </p:spTree>
    <p:extLst>
      <p:ext uri="{BB962C8B-B14F-4D97-AF65-F5344CB8AC3E}">
        <p14:creationId xmlns:p14="http://schemas.microsoft.com/office/powerpoint/2010/main" val="6547115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BD94E4-EA5C-8026-9583-823460FF560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D91470A-150D-7C25-C4E9-BA5D36748801}"/>
              </a:ext>
            </a:extLst>
          </p:cNvPr>
          <p:cNvSpPr>
            <a:spLocks noGrp="1" noRot="1" noChangeAspect="1"/>
          </p:cNvSpPr>
          <p:nvPr>
            <p:ph type="sldImg"/>
          </p:nvPr>
        </p:nvSpPr>
        <p:spPr/>
        <p:txBody>
          <a:bodyPr/>
          <a:lstStyle/>
          <a:p>
            <a:endParaRPr lang="en-ZA"/>
          </a:p>
        </p:txBody>
      </p:sp>
      <p:sp>
        <p:nvSpPr>
          <p:cNvPr id="3" name="Notes Placeholder 2">
            <a:extLst>
              <a:ext uri="{FF2B5EF4-FFF2-40B4-BE49-F238E27FC236}">
                <a16:creationId xmlns:a16="http://schemas.microsoft.com/office/drawing/2014/main" id="{7BB548CE-473B-DE84-8262-E157B13DFCD3}"/>
              </a:ext>
            </a:extLst>
          </p:cNvPr>
          <p:cNvSpPr>
            <a:spLocks noGrp="1"/>
          </p:cNvSpPr>
          <p:nvPr>
            <p:ph type="body" idx="1"/>
          </p:nvPr>
        </p:nvSpPr>
        <p:spPr/>
        <p:txBody>
          <a:bodyPr/>
          <a:lstStyle/>
          <a:p>
            <a:pPr lvl="0"/>
            <a:r>
              <a:rPr lang="en-ZA" sz="1200" kern="1200" dirty="0">
                <a:solidFill>
                  <a:schemeClr val="tx1"/>
                </a:solidFill>
                <a:effectLst/>
                <a:latin typeface="+mn-lt"/>
                <a:ea typeface="+mn-ea"/>
                <a:cs typeface="+mn-cs"/>
              </a:rPr>
              <a:t>Capital projects within GCD typically involve (not limited to) the following technologies:</a:t>
            </a:r>
            <a:br>
              <a:rPr lang="en-ZA" sz="1200" kern="1200" dirty="0">
                <a:solidFill>
                  <a:schemeClr val="tx1"/>
                </a:solidFill>
                <a:effectLst/>
                <a:latin typeface="+mn-lt"/>
                <a:ea typeface="+mn-ea"/>
                <a:cs typeface="+mn-cs"/>
              </a:rPr>
            </a:br>
            <a:r>
              <a:rPr lang="en-ZA" sz="1200" kern="1200" dirty="0">
                <a:solidFill>
                  <a:schemeClr val="tx1"/>
                </a:solidFill>
                <a:effectLst/>
                <a:latin typeface="+mn-lt"/>
                <a:ea typeface="+mn-ea"/>
                <a:cs typeface="+mn-cs"/>
              </a:rPr>
              <a:t>Coal-Fired, Hydro and Pumped Storage, Open/Combined Cycle Gas Turbines, Heat Recovery Steam Generator Power, Nuclear, Renewables, Energy Storage, Emissions Abatement, IT/OT Projects, Distribution and Transmission Infrastructure.</a:t>
            </a:r>
          </a:p>
          <a:p>
            <a:pPr lvl="0"/>
            <a:endParaRPr lang="en-ZA" sz="1200" kern="1200" dirty="0">
              <a:solidFill>
                <a:schemeClr val="tx1"/>
              </a:solidFill>
              <a:effectLst/>
              <a:latin typeface="+mn-lt"/>
              <a:ea typeface="+mn-ea"/>
              <a:cs typeface="+mn-cs"/>
            </a:endParaRPr>
          </a:p>
          <a:p>
            <a:pPr lvl="0"/>
            <a:r>
              <a:rPr lang="en-ZA" sz="1200" kern="1200" dirty="0">
                <a:solidFill>
                  <a:schemeClr val="tx1"/>
                </a:solidFill>
                <a:effectLst/>
                <a:latin typeface="+mn-lt"/>
                <a:ea typeface="+mn-ea"/>
                <a:cs typeface="+mn-cs"/>
              </a:rPr>
              <a:t>Disciplines involved in project delivery include:</a:t>
            </a:r>
            <a:br>
              <a:rPr lang="en-ZA" sz="1200" kern="1200" dirty="0">
                <a:solidFill>
                  <a:schemeClr val="tx1"/>
                </a:solidFill>
                <a:effectLst/>
                <a:latin typeface="+mn-lt"/>
                <a:ea typeface="+mn-ea"/>
                <a:cs typeface="+mn-cs"/>
              </a:rPr>
            </a:br>
            <a:r>
              <a:rPr lang="en-ZA" sz="1200" kern="1200" dirty="0">
                <a:solidFill>
                  <a:schemeClr val="tx1"/>
                </a:solidFill>
                <a:effectLst/>
                <a:latin typeface="+mn-lt"/>
                <a:ea typeface="+mn-ea"/>
                <a:cs typeface="+mn-cs"/>
              </a:rPr>
              <a:t>Portfolio, Programme and Project Management (aligned with the Deliver Projects Policy), Procurement and Supply Chain Management, Contract Management, Project Engineering, Construction Management, Commissioning, Project Controls (risk, schedule, cost), Quantity Surveying, Finance, Project Accounting, SHEQ (Safety, Health, Environment, Quality), Strategy, Planning, Legal and Regulatory compliance.</a:t>
            </a:r>
          </a:p>
        </p:txBody>
      </p:sp>
      <p:sp>
        <p:nvSpPr>
          <p:cNvPr id="4" name="Slide Number Placeholder 3">
            <a:extLst>
              <a:ext uri="{FF2B5EF4-FFF2-40B4-BE49-F238E27FC236}">
                <a16:creationId xmlns:a16="http://schemas.microsoft.com/office/drawing/2014/main" id="{3A6FA3F6-6880-765C-AC0A-7E4265D461D8}"/>
              </a:ext>
            </a:extLst>
          </p:cNvPr>
          <p:cNvSpPr>
            <a:spLocks noGrp="1"/>
          </p:cNvSpPr>
          <p:nvPr>
            <p:ph type="sldNum" sz="quarter" idx="5"/>
          </p:nvPr>
        </p:nvSpPr>
        <p:spPr/>
        <p:txBody>
          <a:bodyPr/>
          <a:lstStyle/>
          <a:p>
            <a:fld id="{41CA291F-663B-47B1-87DD-51E5B01DA0AE}" type="slidenum">
              <a:rPr lang="en-ZA" smtClean="0"/>
              <a:t>5</a:t>
            </a:fld>
            <a:endParaRPr lang="en-ZA" dirty="0"/>
          </a:p>
        </p:txBody>
      </p:sp>
    </p:spTree>
    <p:extLst>
      <p:ext uri="{BB962C8B-B14F-4D97-AF65-F5344CB8AC3E}">
        <p14:creationId xmlns:p14="http://schemas.microsoft.com/office/powerpoint/2010/main" val="2853402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ZA"/>
          </a:p>
        </p:txBody>
      </p:sp>
      <p:sp>
        <p:nvSpPr>
          <p:cNvPr id="3" name="Notes Placeholder 2"/>
          <p:cNvSpPr>
            <a:spLocks noGrp="1"/>
          </p:cNvSpPr>
          <p:nvPr>
            <p:ph type="body" idx="1"/>
          </p:nvPr>
        </p:nvSpPr>
        <p:spPr/>
        <p:txBody>
          <a:bodyPr/>
          <a:lstStyle/>
          <a:p>
            <a:pPr lvl="0"/>
            <a:r>
              <a:rPr lang="en-GB" sz="1200" b="1" kern="1200" dirty="0">
                <a:solidFill>
                  <a:schemeClr val="tx1"/>
                </a:solidFill>
                <a:effectLst/>
                <a:latin typeface="+mn-lt"/>
                <a:ea typeface="+mn-ea"/>
                <a:cs typeface="+mn-cs"/>
              </a:rPr>
              <a:t>Strategic Reporting, Data Management, Systems &amp; Evaluation function: </a:t>
            </a:r>
            <a:r>
              <a:rPr lang="en-GB" sz="1200" kern="1200" dirty="0">
                <a:solidFill>
                  <a:schemeClr val="tx1"/>
                </a:solidFill>
                <a:effectLst/>
                <a:latin typeface="+mn-lt"/>
                <a:ea typeface="+mn-ea"/>
                <a:cs typeface="+mn-cs"/>
              </a:rPr>
              <a:t>Responsible to consolidate project reports into project, programme, portfolio, executive and strategic levels and distribute to various stakeholders and governance forums as per stakeholder requirements. In addition, provides relevant reports on ad hoc basis and ensure data management for data mining and analysis and record keeping of all the outputs of the group.</a:t>
            </a:r>
            <a:endParaRPr lang="en-ZA"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Governance Compliance &amp; Advisory function </a:t>
            </a:r>
            <a:r>
              <a:rPr lang="en-GB" sz="1200" i="1" kern="1200" dirty="0">
                <a:solidFill>
                  <a:schemeClr val="tx1"/>
                </a:solidFill>
                <a:effectLst/>
                <a:latin typeface="+mn-lt"/>
                <a:ea typeface="+mn-ea"/>
                <a:cs typeface="+mn-cs"/>
              </a:rPr>
              <a:t>(Are we doing the right things?):</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Responsible for monitoring and evaluating regulatory compliance - adherence to policies, procedures, and controls. </a:t>
            </a:r>
            <a:endParaRPr lang="en-ZA"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Oversight, Monitoring and Assurance function </a:t>
            </a:r>
            <a:r>
              <a:rPr lang="en-GB" sz="1200" i="1" kern="1200" dirty="0">
                <a:solidFill>
                  <a:schemeClr val="tx1"/>
                </a:solidFill>
                <a:effectLst/>
                <a:latin typeface="+mn-lt"/>
                <a:ea typeface="+mn-ea"/>
                <a:cs typeface="+mn-cs"/>
              </a:rPr>
              <a:t>(Are we doing the things right?):</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Responsible for</a:t>
            </a:r>
            <a:r>
              <a:rPr lang="en-GB" sz="1200" b="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continuous strategic and tactical assurance, including collaborative reviews and application of the deep dive methodology to provide independent reviews and an independent opinion about project status and health, and forecasting project performance while embedding lessons learned in collaboration with project teams. </a:t>
            </a:r>
            <a:endParaRPr lang="en-ZA" sz="1200" kern="1200" dirty="0">
              <a:solidFill>
                <a:schemeClr val="tx1"/>
              </a:solidFill>
              <a:effectLst/>
              <a:latin typeface="+mn-lt"/>
              <a:ea typeface="+mn-ea"/>
              <a:cs typeface="+mn-cs"/>
            </a:endParaRPr>
          </a:p>
          <a:p>
            <a:pPr lvl="0"/>
            <a:r>
              <a:rPr lang="en-GB" sz="1200" b="1" kern="1200" dirty="0">
                <a:solidFill>
                  <a:schemeClr val="tx1"/>
                </a:solidFill>
                <a:effectLst/>
                <a:latin typeface="+mn-lt"/>
                <a:ea typeface="+mn-ea"/>
                <a:cs typeface="+mn-cs"/>
              </a:rPr>
              <a:t>Project Performance Enablement function:</a:t>
            </a:r>
            <a:r>
              <a:rPr lang="en-GB" sz="1200" kern="1200" dirty="0">
                <a:solidFill>
                  <a:schemeClr val="tx1"/>
                </a:solidFill>
                <a:effectLst/>
                <a:latin typeface="+mn-lt"/>
                <a:ea typeface="+mn-ea"/>
                <a:cs typeface="+mn-cs"/>
              </a:rPr>
              <a:t> Responsible for providing robust holistic oversight service and integrated performance analysis through issue exploration by applying the “Defence in Depth Philosophy” making precursors for performance deviations proactively visible, determining root and contributing causes to project performance deviations, detecting latent deficiencies and compromised defences/controls that create an environment for performance deviations, and to reinforce good practices.</a:t>
            </a:r>
            <a:endParaRPr lang="en-ZA"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Furthermore, the GG&amp;A functions ensure the implementation of integrated business improvement to ensure organisational, portfolio, programme and project performance improvement, and is also responsible for verification of project reports and system data.</a:t>
            </a:r>
            <a:endParaRPr lang="en-ZA" dirty="0"/>
          </a:p>
        </p:txBody>
      </p:sp>
      <p:sp>
        <p:nvSpPr>
          <p:cNvPr id="4" name="Slide Number Placeholder 3"/>
          <p:cNvSpPr>
            <a:spLocks noGrp="1"/>
          </p:cNvSpPr>
          <p:nvPr>
            <p:ph type="sldNum" sz="quarter" idx="5"/>
          </p:nvPr>
        </p:nvSpPr>
        <p:spPr/>
        <p:txBody>
          <a:bodyPr/>
          <a:lstStyle/>
          <a:p>
            <a:fld id="{41CA291F-663B-47B1-87DD-51E5B01DA0AE}" type="slidenum">
              <a:rPr lang="en-ZA" smtClean="0"/>
              <a:t>6</a:t>
            </a:fld>
            <a:endParaRPr lang="en-ZA" dirty="0"/>
          </a:p>
        </p:txBody>
      </p:sp>
    </p:spTree>
    <p:extLst>
      <p:ext uri="{BB962C8B-B14F-4D97-AF65-F5344CB8AC3E}">
        <p14:creationId xmlns:p14="http://schemas.microsoft.com/office/powerpoint/2010/main" val="18939477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ZA"/>
          </a:p>
        </p:txBody>
      </p:sp>
      <p:sp>
        <p:nvSpPr>
          <p:cNvPr id="3" name="Notes Placeholder 2"/>
          <p:cNvSpPr>
            <a:spLocks noGrp="1"/>
          </p:cNvSpPr>
          <p:nvPr>
            <p:ph type="body" idx="1"/>
          </p:nvPr>
        </p:nvSpPr>
        <p:spPr/>
        <p:txBody>
          <a:bodyPr/>
          <a:lstStyle/>
          <a:p>
            <a:pPr>
              <a:lnSpc>
                <a:spcPct val="150000"/>
              </a:lnSpc>
            </a:pPr>
            <a:r>
              <a:rPr lang="en-ZA" dirty="0"/>
              <a:t>The skill set (Eskom permanent employees and Third-Party experts) is envisaged to consist of specialists and expertise in (not restricted to):</a:t>
            </a:r>
          </a:p>
          <a:p>
            <a:pPr lvl="0">
              <a:lnSpc>
                <a:spcPct val="150000"/>
              </a:lnSpc>
            </a:pPr>
            <a:r>
              <a:rPr lang="en-GB" dirty="0"/>
              <a:t>Service 1: Data Management, Report Writing and Consolidation.</a:t>
            </a:r>
            <a:endParaRPr lang="en-ZA" dirty="0"/>
          </a:p>
          <a:p>
            <a:pPr lvl="0">
              <a:lnSpc>
                <a:spcPct val="150000"/>
              </a:lnSpc>
            </a:pPr>
            <a:r>
              <a:rPr lang="en-GB" dirty="0"/>
              <a:t>Service 2: Governance and Compliance Assurance and Professional Project Management.</a:t>
            </a:r>
            <a:endParaRPr lang="en-ZA" dirty="0"/>
          </a:p>
          <a:p>
            <a:pPr lvl="0">
              <a:lnSpc>
                <a:spcPct val="150000"/>
              </a:lnSpc>
            </a:pPr>
            <a:r>
              <a:rPr lang="en-GB" dirty="0"/>
              <a:t>Service 3: Electricity utility engineering, for example: Mechanical Engineering (Power Plant, Outside Plant, etc.), Civil Engineering, Commissioning, Construction Management, Project Development, Productivity Analysis, Master Planning, Cost Engineering, Claims Management, System engineering, Information and Operational Technology specialists.</a:t>
            </a:r>
            <a:endParaRPr lang="en-ZA" dirty="0"/>
          </a:p>
          <a:p>
            <a:pPr lvl="0">
              <a:lnSpc>
                <a:spcPct val="150000"/>
              </a:lnSpc>
            </a:pPr>
            <a:r>
              <a:rPr lang="en-GB" dirty="0"/>
              <a:t>Service 4: Business Integration Analysis, Human Performance, Industrial Engineering, Monitoring &amp; Assurance and Knowledge Management.</a:t>
            </a:r>
          </a:p>
          <a:p>
            <a:pPr lvl="0">
              <a:lnSpc>
                <a:spcPct val="150000"/>
              </a:lnSpc>
            </a:pPr>
            <a:r>
              <a:rPr lang="en-GB" dirty="0"/>
              <a:t>Service 5: Project assessment functionality throughout all disciplines.</a:t>
            </a:r>
            <a:endParaRPr lang="en-ZA" dirty="0"/>
          </a:p>
          <a:p>
            <a:endParaRPr lang="en-ZA" dirty="0"/>
          </a:p>
        </p:txBody>
      </p:sp>
      <p:sp>
        <p:nvSpPr>
          <p:cNvPr id="4" name="Slide Number Placeholder 3"/>
          <p:cNvSpPr>
            <a:spLocks noGrp="1"/>
          </p:cNvSpPr>
          <p:nvPr>
            <p:ph type="sldNum" sz="quarter" idx="5"/>
          </p:nvPr>
        </p:nvSpPr>
        <p:spPr/>
        <p:txBody>
          <a:bodyPr/>
          <a:lstStyle/>
          <a:p>
            <a:fld id="{41CA291F-663B-47B1-87DD-51E5B01DA0AE}" type="slidenum">
              <a:rPr lang="en-ZA" smtClean="0"/>
              <a:t>7</a:t>
            </a:fld>
            <a:endParaRPr lang="en-ZA" dirty="0"/>
          </a:p>
        </p:txBody>
      </p:sp>
    </p:spTree>
    <p:extLst>
      <p:ext uri="{BB962C8B-B14F-4D97-AF65-F5344CB8AC3E}">
        <p14:creationId xmlns:p14="http://schemas.microsoft.com/office/powerpoint/2010/main" val="10503770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txBody>
          <a:bodyPr/>
          <a:lstStyle/>
          <a:p>
            <a:endParaRPr lang="en-ZA"/>
          </a:p>
        </p:txBody>
      </p:sp>
      <p:sp>
        <p:nvSpPr>
          <p:cNvPr id="3" name="Notes Placeholder 2"/>
          <p:cNvSpPr>
            <a:spLocks noGrp="1"/>
          </p:cNvSpPr>
          <p:nvPr>
            <p:ph type="body" idx="1"/>
          </p:nvPr>
        </p:nvSpPr>
        <p:spPr/>
        <p:txBody>
          <a:bodyPr/>
          <a:lstStyle/>
          <a:p>
            <a:r>
              <a:rPr lang="en-US" dirty="0"/>
              <a:t>
</a:t>
            </a:r>
          </a:p>
        </p:txBody>
      </p:sp>
      <p:sp>
        <p:nvSpPr>
          <p:cNvPr id="4" name="Slide Number Placeholder 3"/>
          <p:cNvSpPr>
            <a:spLocks noGrp="1"/>
          </p:cNvSpPr>
          <p:nvPr>
            <p:ph type="sldNum" sz="quarter" idx="5"/>
          </p:nvPr>
        </p:nvSpPr>
        <p:spPr/>
        <p:txBody>
          <a:bodyPr/>
          <a:lstStyle/>
          <a:p>
            <a:fld id="{1D3A65DA-3FBC-4C34-ABCB-9C38A4EC8905}" type="slidenum">
              <a:t>8</a:t>
            </a:fld>
            <a:endParaRPr lang="en-US"/>
          </a:p>
        </p:txBody>
      </p:sp>
    </p:spTree>
    <p:extLst>
      <p:ext uri="{BB962C8B-B14F-4D97-AF65-F5344CB8AC3E}">
        <p14:creationId xmlns:p14="http://schemas.microsoft.com/office/powerpoint/2010/main" val="423172839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2E895F-F55C-61FB-1D40-CA1B11A1332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3901F8-D8A6-2097-89A3-58D53D0CF39E}"/>
              </a:ext>
            </a:extLst>
          </p:cNvPr>
          <p:cNvSpPr>
            <a:spLocks noGrp="1" noRot="1" noChangeAspect="1"/>
          </p:cNvSpPr>
          <p:nvPr>
            <p:ph type="sldImg"/>
          </p:nvPr>
        </p:nvSpPr>
        <p:spPr/>
        <p:txBody>
          <a:bodyPr/>
          <a:lstStyle/>
          <a:p>
            <a:endParaRPr lang="en-ZA"/>
          </a:p>
        </p:txBody>
      </p:sp>
      <p:sp>
        <p:nvSpPr>
          <p:cNvPr id="3" name="Notes Placeholder 2">
            <a:extLst>
              <a:ext uri="{FF2B5EF4-FFF2-40B4-BE49-F238E27FC236}">
                <a16:creationId xmlns:a16="http://schemas.microsoft.com/office/drawing/2014/main" id="{7083AE4F-24B1-2D33-006A-3EAB99544176}"/>
              </a:ext>
            </a:extLst>
          </p:cNvPr>
          <p:cNvSpPr>
            <a:spLocks noGrp="1"/>
          </p:cNvSpPr>
          <p:nvPr>
            <p:ph type="body" idx="1"/>
          </p:nvPr>
        </p:nvSpPr>
        <p:spPr/>
        <p:txBody>
          <a:bodyPr/>
          <a:lstStyle/>
          <a:p>
            <a:r>
              <a:rPr lang="en-US" dirty="0"/>
              <a:t>
The contract for delivering Governance, Compliance &amp; Assurance services will span five years, with resources allocated on a task-order basis to ensure flexibility and responsiveness to evolving project needs. The next steps involve finalizing contractual agreements, establishing performance metrics, and aligning service delivery with Eskom’s governance and compliance objectives. By adhering to the outlined Scope of Work, the Contract Partner will play a pivotal role in strengthening Eskom’s governance framework, enhancing compliance, and driving continuous improvement across its capital projects. This alignment is essential for achieving Eskom’s strategic goals and maintaining stakeholder confidence in the organization’s ability to deliver complex projects effectively and transparently.</a:t>
            </a:r>
          </a:p>
        </p:txBody>
      </p:sp>
      <p:sp>
        <p:nvSpPr>
          <p:cNvPr id="4" name="Slide Number Placeholder 3">
            <a:extLst>
              <a:ext uri="{FF2B5EF4-FFF2-40B4-BE49-F238E27FC236}">
                <a16:creationId xmlns:a16="http://schemas.microsoft.com/office/drawing/2014/main" id="{75B43952-0B43-8781-DED0-DD677DF1116B}"/>
              </a:ext>
            </a:extLst>
          </p:cNvPr>
          <p:cNvSpPr>
            <a:spLocks noGrp="1"/>
          </p:cNvSpPr>
          <p:nvPr>
            <p:ph type="sldNum" sz="quarter" idx="5"/>
          </p:nvPr>
        </p:nvSpPr>
        <p:spPr/>
        <p:txBody>
          <a:bodyPr/>
          <a:lstStyle/>
          <a:p>
            <a:fld id="{1D3A65DA-3FBC-4C34-ABCB-9C38A4EC8905}" type="slidenum">
              <a:t>9</a:t>
            </a:fld>
            <a:endParaRPr lang="en-US"/>
          </a:p>
        </p:txBody>
      </p:sp>
    </p:spTree>
    <p:extLst>
      <p:ext uri="{BB962C8B-B14F-4D97-AF65-F5344CB8AC3E}">
        <p14:creationId xmlns:p14="http://schemas.microsoft.com/office/powerpoint/2010/main" val="21425876"/>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slideMaster" Target="../slideMasters/slideMaster1.xml"/><Relationship Id="rId7" Type="http://schemas.openxmlformats.org/officeDocument/2006/relationships/image" Target="../media/image5.emf"/><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tags" Target="../tags/tag6.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7" Type="http://schemas.openxmlformats.org/officeDocument/2006/relationships/image" Target="../media/image6.emf"/><Relationship Id="rId2" Type="http://schemas.openxmlformats.org/officeDocument/2006/relationships/tags" Target="../tags/tag11.xml"/><Relationship Id="rId1" Type="http://schemas.openxmlformats.org/officeDocument/2006/relationships/tags" Target="../tags/tag10.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image" Target="../media/image5.emf"/></Relationships>
</file>

<file path=ppt/slideLayouts/_rels/slideLayout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5.xml"/><Relationship Id="rId1" Type="http://schemas.openxmlformats.org/officeDocument/2006/relationships/tags" Target="../tags/tag14.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tags" Target="../tags/tag18.xml"/><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emf"/><Relationship Id="rId4" Type="http://schemas.openxmlformats.org/officeDocument/2006/relationships/oleObject" Target="../embeddings/oleObject5.bin"/></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bg1"/>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4DFF4CC-8DC4-7B7A-39C5-262F5C87F5B3}"/>
              </a:ext>
            </a:extLst>
          </p:cNvPr>
          <p:cNvPicPr>
            <a:picLocks noChangeAspect="1"/>
          </p:cNvPicPr>
          <p:nvPr userDrawn="1"/>
        </p:nvPicPr>
        <p:blipFill>
          <a:blip r:embed="rId4" cstate="screen">
            <a:extLst>
              <a:ext uri="{28A0092B-C50C-407E-A947-70E740481C1C}">
                <a14:useLocalDpi xmlns:a14="http://schemas.microsoft.com/office/drawing/2010/main"/>
              </a:ext>
            </a:extLst>
          </a:blip>
          <a:srcRect/>
          <a:stretch/>
        </p:blipFill>
        <p:spPr>
          <a:xfrm>
            <a:off x="2" y="4144544"/>
            <a:ext cx="12191995" cy="2464129"/>
          </a:xfrm>
          <a:prstGeom prst="rect">
            <a:avLst/>
          </a:prstGeom>
        </p:spPr>
      </p:pic>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4618049" y="1404737"/>
            <a:ext cx="7117690" cy="676275"/>
          </a:xfrm>
          <a:prstGeom prst="rect">
            <a:avLst/>
          </a:prstGeom>
        </p:spPr>
        <p:txBody>
          <a:bodyPr anchor="b">
            <a:normAutofit/>
          </a:bodyPr>
          <a:lstStyle>
            <a:lvl1pPr algn="r">
              <a:defRPr sz="2800">
                <a:solidFill>
                  <a:schemeClr val="tx1"/>
                </a:solidFill>
                <a:latin typeface="+mj-lt"/>
                <a:cs typeface="Arial" panose="020B0604020202020204" pitchFamily="34" charset="0"/>
              </a:defRPr>
            </a:lvl1pPr>
          </a:lstStyle>
          <a:p>
            <a:r>
              <a:rPr lang="en-US" noProof="0" dirty="0"/>
              <a:t>Title of presentation</a:t>
            </a:r>
            <a:endParaRPr lang="en-ZA" noProof="0" dirty="0"/>
          </a:p>
        </p:txBody>
      </p:sp>
      <p:sp>
        <p:nvSpPr>
          <p:cNvPr id="64" name="Rectangle 4"/>
          <p:cNvSpPr>
            <a:spLocks noGrp="1" noChangeArrowheads="1"/>
          </p:cNvSpPr>
          <p:nvPr>
            <p:ph type="subTitle" idx="1" hasCustomPrompt="1"/>
          </p:nvPr>
        </p:nvSpPr>
        <p:spPr>
          <a:xfrm>
            <a:off x="4618050" y="2924226"/>
            <a:ext cx="7117689" cy="365126"/>
          </a:xfrm>
          <a:prstGeom prst="rect">
            <a:avLst/>
          </a:prstGeom>
        </p:spPr>
        <p:txBody>
          <a:bodyPr>
            <a:noAutofit/>
          </a:bodyPr>
          <a:lstStyle>
            <a:lvl1pPr marL="0" indent="0" algn="r">
              <a:buFontTx/>
              <a:buNone/>
              <a:defRPr sz="2000" b="1">
                <a:solidFill>
                  <a:srgbClr val="83725B"/>
                </a:solidFill>
                <a:latin typeface="+mn-lt"/>
                <a:cs typeface="Arial" panose="020B0604020202020204" pitchFamily="34" charset="0"/>
              </a:defRPr>
            </a:lvl1pPr>
          </a:lstStyle>
          <a:p>
            <a:r>
              <a:rPr lang="en-US" noProof="0" dirty="0"/>
              <a:t>Presented by:</a:t>
            </a:r>
            <a:endParaRPr lang="en-ZA" noProof="0" dirty="0"/>
          </a:p>
        </p:txBody>
      </p:sp>
      <p:sp>
        <p:nvSpPr>
          <p:cNvPr id="69" name="Text Placeholder 68">
            <a:extLst>
              <a:ext uri="{FF2B5EF4-FFF2-40B4-BE49-F238E27FC236}">
                <a16:creationId xmlns:a16="http://schemas.microsoft.com/office/drawing/2014/main" id="{FC9B13AD-CB38-ECF0-A13D-FF807AEA7663}"/>
              </a:ext>
            </a:extLst>
          </p:cNvPr>
          <p:cNvSpPr>
            <a:spLocks noGrp="1"/>
          </p:cNvSpPr>
          <p:nvPr>
            <p:ph type="body" sz="quarter" idx="10" hasCustomPrompt="1"/>
          </p:nvPr>
        </p:nvSpPr>
        <p:spPr>
          <a:xfrm>
            <a:off x="4618049" y="3527025"/>
            <a:ext cx="7117690" cy="327025"/>
          </a:xfrm>
          <a:prstGeom prst="rect">
            <a:avLst/>
          </a:prstGeom>
        </p:spPr>
        <p:txBody>
          <a:bodyPr>
            <a:noAutofit/>
          </a:bodyPr>
          <a:lstStyle>
            <a:lvl1pPr marL="0" indent="0" algn="r">
              <a:buNone/>
              <a:defRPr sz="1800">
                <a:solidFill>
                  <a:schemeClr val="tx1"/>
                </a:solidFill>
              </a:defRPr>
            </a:lvl1pPr>
            <a:lvl2pPr algn="r">
              <a:defRPr>
                <a:solidFill>
                  <a:schemeClr val="bg1"/>
                </a:solidFill>
              </a:defRPr>
            </a:lvl2pPr>
            <a:lvl3pPr algn="r">
              <a:defRPr>
                <a:solidFill>
                  <a:schemeClr val="bg1"/>
                </a:solidFill>
              </a:defRPr>
            </a:lvl3pPr>
            <a:lvl4pPr algn="r">
              <a:defRPr>
                <a:solidFill>
                  <a:schemeClr val="bg1"/>
                </a:solidFill>
              </a:defRPr>
            </a:lvl4pPr>
            <a:lvl5pPr algn="r">
              <a:defRPr>
                <a:solidFill>
                  <a:schemeClr val="bg1"/>
                </a:solidFill>
              </a:defRPr>
            </a:lvl5pPr>
          </a:lstStyle>
          <a:p>
            <a:pPr lvl="0"/>
            <a:r>
              <a:rPr lang="en-GB" dirty="0"/>
              <a:t>Date:</a:t>
            </a:r>
            <a:endParaRPr lang="en-US" dirty="0"/>
          </a:p>
        </p:txBody>
      </p:sp>
      <p:sp>
        <p:nvSpPr>
          <p:cNvPr id="107" name="Rectangle 106">
            <a:extLst>
              <a:ext uri="{FF2B5EF4-FFF2-40B4-BE49-F238E27FC236}">
                <a16:creationId xmlns:a16="http://schemas.microsoft.com/office/drawing/2014/main" id="{70F73F9A-6527-43E5-9BDC-E6533EDAECC6}"/>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B025F6DC-490B-FE96-3826-453FA05719BC}"/>
              </a:ext>
            </a:extLst>
          </p:cNvPr>
          <p:cNvSpPr/>
          <p:nvPr userDrawn="1"/>
        </p:nvSpPr>
        <p:spPr>
          <a:xfrm>
            <a:off x="504232" y="3817647"/>
            <a:ext cx="1533524" cy="1516640"/>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8" name="Picture 7">
            <a:extLst>
              <a:ext uri="{FF2B5EF4-FFF2-40B4-BE49-F238E27FC236}">
                <a16:creationId xmlns:a16="http://schemas.microsoft.com/office/drawing/2014/main" id="{DBCADFDE-56B9-04C2-BCE2-05120032D0AE}"/>
              </a:ext>
            </a:extLst>
          </p:cNvPr>
          <p:cNvPicPr>
            <a:picLocks noChangeAspect="1"/>
          </p:cNvPicPr>
          <p:nvPr userDrawn="1"/>
        </p:nvPicPr>
        <p:blipFill>
          <a:blip r:embed="rId7"/>
          <a:stretch>
            <a:fillRect/>
          </a:stretch>
        </p:blipFill>
        <p:spPr>
          <a:xfrm>
            <a:off x="504232" y="1784299"/>
            <a:ext cx="3937000" cy="3568700"/>
          </a:xfrm>
          <a:prstGeom prst="rect">
            <a:avLst/>
          </a:prstGeom>
        </p:spPr>
      </p:pic>
      <p:sp>
        <p:nvSpPr>
          <p:cNvPr id="9" name="Picture Placeholder 4">
            <a:extLst>
              <a:ext uri="{FF2B5EF4-FFF2-40B4-BE49-F238E27FC236}">
                <a16:creationId xmlns:a16="http://schemas.microsoft.com/office/drawing/2014/main" id="{46C2D1BC-19FC-6DDD-3EE5-86D738105E53}"/>
              </a:ext>
            </a:extLst>
          </p:cNvPr>
          <p:cNvSpPr>
            <a:spLocks noGrp="1"/>
          </p:cNvSpPr>
          <p:nvPr>
            <p:ph type="pic" sz="quarter" idx="13" hasCustomPrompt="1"/>
          </p:nvPr>
        </p:nvSpPr>
        <p:spPr>
          <a:xfrm>
            <a:off x="1000139" y="1921224"/>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D96E0838-0F9B-EF5D-E73C-CAF299B03244}"/>
              </a:ext>
            </a:extLst>
          </p:cNvPr>
          <p:cNvSpPr/>
          <p:nvPr userDrawn="1"/>
        </p:nvSpPr>
        <p:spPr>
          <a:xfrm>
            <a:off x="329249" y="3610137"/>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Picture Placeholder 101">
            <a:extLst>
              <a:ext uri="{FF2B5EF4-FFF2-40B4-BE49-F238E27FC236}">
                <a16:creationId xmlns:a16="http://schemas.microsoft.com/office/drawing/2014/main" id="{71ABA184-90EF-886D-01F7-8ED79E7BB0CC}"/>
              </a:ext>
            </a:extLst>
          </p:cNvPr>
          <p:cNvSpPr>
            <a:spLocks noGrp="1"/>
          </p:cNvSpPr>
          <p:nvPr>
            <p:ph type="pic" sz="quarter" idx="14" hasCustomPrompt="1"/>
          </p:nvPr>
        </p:nvSpPr>
        <p:spPr>
          <a:xfrm>
            <a:off x="406138" y="3684749"/>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12" name="Picture 11">
            <a:extLst>
              <a:ext uri="{FF2B5EF4-FFF2-40B4-BE49-F238E27FC236}">
                <a16:creationId xmlns:a16="http://schemas.microsoft.com/office/drawing/2014/main" id="{81417B6E-DCAF-E329-82FA-A9666987E521}"/>
              </a:ext>
            </a:extLst>
          </p:cNvPr>
          <p:cNvPicPr>
            <a:picLocks noChangeAspect="1"/>
          </p:cNvPicPr>
          <p:nvPr userDrawn="1"/>
        </p:nvPicPr>
        <p:blipFill>
          <a:blip r:embed="rId8"/>
          <a:stretch>
            <a:fillRect/>
          </a:stretch>
        </p:blipFill>
        <p:spPr>
          <a:xfrm>
            <a:off x="113202" y="3610137"/>
            <a:ext cx="2260600" cy="2044700"/>
          </a:xfrm>
          <a:prstGeom prst="rect">
            <a:avLst/>
          </a:prstGeom>
        </p:spPr>
      </p:pic>
    </p:spTree>
    <p:extLst>
      <p:ext uri="{BB962C8B-B14F-4D97-AF65-F5344CB8AC3E}">
        <p14:creationId xmlns:p14="http://schemas.microsoft.com/office/powerpoint/2010/main" val="29414999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11" name="Picture Placeholder 5">
            <a:extLst>
              <a:ext uri="{FF2B5EF4-FFF2-40B4-BE49-F238E27FC236}">
                <a16:creationId xmlns:a16="http://schemas.microsoft.com/office/drawing/2014/main" id="{53E77A3B-B320-4C09-0FDF-7F1B0E81B64C}"/>
              </a:ext>
            </a:extLst>
          </p:cNvPr>
          <p:cNvSpPr>
            <a:spLocks noGrp="1"/>
          </p:cNvSpPr>
          <p:nvPr>
            <p:ph type="pic" sz="quarter" idx="10" hasCustomPrompt="1"/>
          </p:nvPr>
        </p:nvSpPr>
        <p:spPr>
          <a:xfrm>
            <a:off x="0" y="4142874"/>
            <a:ext cx="121920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5EA9F132-5B21-E13F-3DD4-5A76269137FE}"/>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42566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hapter divsion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C70AA778-541B-E885-5A78-44A4C7F4B690}"/>
              </a:ext>
            </a:extLst>
          </p:cNvPr>
          <p:cNvSpPr/>
          <p:nvPr userDrawn="1"/>
        </p:nvSpPr>
        <p:spPr>
          <a:xfrm>
            <a:off x="0" y="4142874"/>
            <a:ext cx="12192000" cy="2466974"/>
          </a:xfrm>
          <a:prstGeom prst="rect">
            <a:avLst/>
          </a:prstGeom>
          <a:solidFill>
            <a:schemeClr val="bg2"/>
          </a:solidFill>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F447FC08-0CA1-C812-957B-303369CEC0B0}"/>
              </a:ext>
            </a:extLst>
          </p:cNvPr>
          <p:cNvSpPr>
            <a:spLocks noGrp="1"/>
          </p:cNvSpPr>
          <p:nvPr>
            <p:ph type="pic" sz="quarter" idx="10" hasCustomPrompt="1"/>
          </p:nvPr>
        </p:nvSpPr>
        <p:spPr>
          <a:xfrm>
            <a:off x="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40206027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sp>
        <p:nvSpPr>
          <p:cNvPr id="10" name="Rectangle 3">
            <a:extLst>
              <a:ext uri="{FF2B5EF4-FFF2-40B4-BE49-F238E27FC236}">
                <a16:creationId xmlns:a16="http://schemas.microsoft.com/office/drawing/2014/main" id="{CDD01BF2-A391-2350-F502-B39704CC06F8}"/>
              </a:ext>
            </a:extLst>
          </p:cNvPr>
          <p:cNvSpPr>
            <a:spLocks noGrp="1" noChangeArrowheads="1"/>
          </p:cNvSpPr>
          <p:nvPr>
            <p:ph type="ctrTitle" hasCustomPrompt="1"/>
          </p:nvPr>
        </p:nvSpPr>
        <p:spPr>
          <a:xfrm>
            <a:off x="706438" y="2241800"/>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5" name="Picture Placeholder 5">
            <a:extLst>
              <a:ext uri="{FF2B5EF4-FFF2-40B4-BE49-F238E27FC236}">
                <a16:creationId xmlns:a16="http://schemas.microsoft.com/office/drawing/2014/main" id="{DBBB6FBC-E3C9-3B31-3EF0-38D626E1E1D4}"/>
              </a:ext>
            </a:extLst>
          </p:cNvPr>
          <p:cNvSpPr>
            <a:spLocks noGrp="1"/>
          </p:cNvSpPr>
          <p:nvPr>
            <p:ph type="pic" sz="quarter" idx="11" hasCustomPrompt="1"/>
          </p:nvPr>
        </p:nvSpPr>
        <p:spPr>
          <a:xfrm>
            <a:off x="4114800" y="4142874"/>
            <a:ext cx="41148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11" name="Picture Placeholder 5">
            <a:extLst>
              <a:ext uri="{FF2B5EF4-FFF2-40B4-BE49-F238E27FC236}">
                <a16:creationId xmlns:a16="http://schemas.microsoft.com/office/drawing/2014/main" id="{5AF0A9FC-BFA5-B482-1275-4088CD882898}"/>
              </a:ext>
            </a:extLst>
          </p:cNvPr>
          <p:cNvSpPr>
            <a:spLocks noGrp="1"/>
          </p:cNvSpPr>
          <p:nvPr>
            <p:ph type="pic" sz="quarter" idx="12" hasCustomPrompt="1"/>
          </p:nvPr>
        </p:nvSpPr>
        <p:spPr>
          <a:xfrm>
            <a:off x="8229600" y="4142874"/>
            <a:ext cx="3962400" cy="2451601"/>
          </a:xfrm>
          <a:prstGeom prst="rect">
            <a:avLst/>
          </a:prstGeom>
        </p:spPr>
        <p:txBody>
          <a:bodyPr anchor="ctr"/>
          <a:lstStyle>
            <a:lvl1pPr marL="0" indent="0" algn="ctr">
              <a:buNone/>
              <a:defRPr sz="2400">
                <a:solidFill>
                  <a:schemeClr val="accent1"/>
                </a:solidFill>
              </a:defRPr>
            </a:lvl1pPr>
          </a:lstStyle>
          <a:p>
            <a:r>
              <a:rPr lang="en-US" dirty="0"/>
              <a:t>Insert </a:t>
            </a:r>
            <a:br>
              <a:rPr lang="en-US" dirty="0"/>
            </a:br>
            <a:r>
              <a:rPr lang="en-US" dirty="0"/>
              <a:t>visual</a:t>
            </a:r>
          </a:p>
        </p:txBody>
      </p:sp>
      <p:sp>
        <p:nvSpPr>
          <p:cNvPr id="2" name="Rectangle 1">
            <a:extLst>
              <a:ext uri="{FF2B5EF4-FFF2-40B4-BE49-F238E27FC236}">
                <a16:creationId xmlns:a16="http://schemas.microsoft.com/office/drawing/2014/main" id="{C37B8CCE-72D0-1BBF-D066-4AF8ED0D6F84}"/>
              </a:ext>
            </a:extLst>
          </p:cNvPr>
          <p:cNvSpPr/>
          <p:nvPr userDrawn="1"/>
        </p:nvSpPr>
        <p:spPr>
          <a:xfrm>
            <a:off x="0" y="6574096"/>
            <a:ext cx="12192000" cy="90014"/>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752871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clusion Chapter Slide">
    <p:bg>
      <p:bgPr>
        <a:solidFill>
          <a:schemeClr val="bg1"/>
        </a:solidFill>
        <a:effectLst/>
      </p:bgPr>
    </p:bg>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BF7C3906-7D26-F847-D210-DC8F472D4016}"/>
              </a:ext>
            </a:extLst>
          </p:cNvPr>
          <p:cNvPicPr>
            <a:picLocks noChangeAspect="1"/>
          </p:cNvPicPr>
          <p:nvPr userDrawn="1"/>
        </p:nvPicPr>
        <p:blipFill>
          <a:blip r:embed="rId4"/>
          <a:stretch>
            <a:fillRect/>
          </a:stretch>
        </p:blipFill>
        <p:spPr>
          <a:xfrm>
            <a:off x="847291" y="1463747"/>
            <a:ext cx="3937000" cy="3568700"/>
          </a:xfrm>
          <a:prstGeom prst="rect">
            <a:avLst/>
          </a:prstGeom>
        </p:spPr>
      </p:pic>
      <p:sp>
        <p:nvSpPr>
          <p:cNvPr id="5" name="Picture Placeholder 4">
            <a:extLst>
              <a:ext uri="{FF2B5EF4-FFF2-40B4-BE49-F238E27FC236}">
                <a16:creationId xmlns:a16="http://schemas.microsoft.com/office/drawing/2014/main" id="{F87BD48D-91A6-B706-71D6-9D1F30170652}"/>
              </a:ext>
            </a:extLst>
          </p:cNvPr>
          <p:cNvSpPr>
            <a:spLocks noGrp="1"/>
          </p:cNvSpPr>
          <p:nvPr>
            <p:ph type="pic" sz="quarter" idx="13" hasCustomPrompt="1"/>
          </p:nvPr>
        </p:nvSpPr>
        <p:spPr>
          <a:xfrm>
            <a:off x="1343198" y="1600672"/>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txBody>
          <a:bodyPr wrap="square" anchor="ctr">
            <a:noAutofit/>
          </a:bodyPr>
          <a:lstStyle>
            <a:lvl1pPr marL="0" indent="0" algn="ctr">
              <a:buNone/>
              <a:defRPr sz="3200">
                <a:solidFill>
                  <a:schemeClr val="bg1"/>
                </a:solidFill>
              </a:defRPr>
            </a:lvl1pPr>
          </a:lstStyle>
          <a:p>
            <a:r>
              <a:rPr lang="en-US" dirty="0"/>
              <a:t>Insert </a:t>
            </a:r>
            <a:br>
              <a:rPr lang="en-US" dirty="0"/>
            </a:br>
            <a:r>
              <a:rPr lang="en-US" dirty="0"/>
              <a:t>visual</a:t>
            </a:r>
          </a:p>
        </p:txBody>
      </p:sp>
      <p:sp>
        <p:nvSpPr>
          <p:cNvPr id="10" name="Oval 9">
            <a:extLst>
              <a:ext uri="{FF2B5EF4-FFF2-40B4-BE49-F238E27FC236}">
                <a16:creationId xmlns:a16="http://schemas.microsoft.com/office/drawing/2014/main" id="{35DBF5CF-E6CC-1A85-FDB1-B49B23179B88}"/>
              </a:ext>
            </a:extLst>
          </p:cNvPr>
          <p:cNvSpPr/>
          <p:nvPr userDrawn="1"/>
        </p:nvSpPr>
        <p:spPr>
          <a:xfrm>
            <a:off x="672308" y="3289585"/>
            <a:ext cx="2044699" cy="2044699"/>
          </a:xfrm>
          <a:prstGeom prst="ellipse">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4746648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5" imgW="270" imgH="270" progId="TCLayout.ActiveDocument.1">
                  <p:embed/>
                </p:oleObj>
              </mc:Choice>
              <mc:Fallback>
                <p:oleObj name="think-cell Slide" r:id="rId5" imgW="270" imgH="270" progId="TCLayout.ActiveDocument.1">
                  <p:embed/>
                  <p:pic>
                    <p:nvPicPr>
                      <p:cNvPr id="7" name="Object 6" hidden="1"/>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63" name="Rectangle 3"/>
          <p:cNvSpPr>
            <a:spLocks noGrp="1" noChangeArrowheads="1"/>
          </p:cNvSpPr>
          <p:nvPr>
            <p:ph type="ctrTitle" hasCustomPrompt="1"/>
          </p:nvPr>
        </p:nvSpPr>
        <p:spPr>
          <a:xfrm>
            <a:off x="5392738" y="2867097"/>
            <a:ext cx="6343001" cy="676275"/>
          </a:xfrm>
          <a:prstGeom prst="rect">
            <a:avLst/>
          </a:prstGeom>
        </p:spPr>
        <p:txBody>
          <a:bodyPr anchor="b">
            <a:normAutofit/>
          </a:bodyPr>
          <a:lstStyle>
            <a:lvl1pPr algn="l">
              <a:defRPr sz="2800">
                <a:solidFill>
                  <a:schemeClr val="tx1"/>
                </a:solidFill>
                <a:latin typeface="+mj-lt"/>
                <a:cs typeface="Arial" panose="020B0604020202020204" pitchFamily="34" charset="0"/>
              </a:defRPr>
            </a:lvl1pPr>
          </a:lstStyle>
          <a:p>
            <a:r>
              <a:rPr lang="en-US" noProof="0" dirty="0"/>
              <a:t>Divider Slide</a:t>
            </a:r>
            <a:endParaRPr lang="en-ZA" noProof="0" dirty="0"/>
          </a:p>
        </p:txBody>
      </p:sp>
      <p:sp>
        <p:nvSpPr>
          <p:cNvPr id="6" name="Rectangle 5">
            <a:extLst>
              <a:ext uri="{FF2B5EF4-FFF2-40B4-BE49-F238E27FC236}">
                <a16:creationId xmlns:a16="http://schemas.microsoft.com/office/drawing/2014/main" id="{F9736D61-2B9F-B39D-FA43-E377D86AA7B3}"/>
              </a:ext>
            </a:extLst>
          </p:cNvPr>
          <p:cNvSpPr/>
          <p:nvPr userDrawn="1"/>
        </p:nvSpPr>
        <p:spPr>
          <a:xfrm>
            <a:off x="0" y="6593974"/>
            <a:ext cx="12192000" cy="264026"/>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Picture Placeholder 101">
            <a:extLst>
              <a:ext uri="{FF2B5EF4-FFF2-40B4-BE49-F238E27FC236}">
                <a16:creationId xmlns:a16="http://schemas.microsoft.com/office/drawing/2014/main" id="{F5F2CF35-ACC4-A108-DD87-92F9426534E9}"/>
              </a:ext>
            </a:extLst>
          </p:cNvPr>
          <p:cNvSpPr>
            <a:spLocks noGrp="1"/>
          </p:cNvSpPr>
          <p:nvPr>
            <p:ph type="pic" sz="quarter" idx="14" hasCustomPrompt="1"/>
          </p:nvPr>
        </p:nvSpPr>
        <p:spPr>
          <a:xfrm>
            <a:off x="749197" y="3364197"/>
            <a:ext cx="1895476" cy="1895476"/>
          </a:xfrm>
          <a:prstGeom prst="ellipse">
            <a:avLst/>
          </a:prstGeom>
          <a:solidFill>
            <a:schemeClr val="accent2"/>
          </a:solidFill>
          <a:ln>
            <a:solidFill>
              <a:schemeClr val="bg1"/>
            </a:solidFill>
          </a:ln>
        </p:spPr>
        <p:txBody>
          <a:bodyPr anchor="ctr"/>
          <a:lstStyle>
            <a:lvl1pPr marL="0" indent="0" algn="ctr">
              <a:buNone/>
              <a:defRPr sz="2400">
                <a:solidFill>
                  <a:schemeClr val="bg1"/>
                </a:solidFill>
              </a:defRPr>
            </a:lvl1pPr>
          </a:lstStyle>
          <a:p>
            <a:r>
              <a:rPr lang="en-US" dirty="0"/>
              <a:t>Insert visual</a:t>
            </a:r>
          </a:p>
        </p:txBody>
      </p:sp>
      <p:pic>
        <p:nvPicPr>
          <p:cNvPr id="9" name="Picture 8">
            <a:extLst>
              <a:ext uri="{FF2B5EF4-FFF2-40B4-BE49-F238E27FC236}">
                <a16:creationId xmlns:a16="http://schemas.microsoft.com/office/drawing/2014/main" id="{83438781-E333-E871-DE61-8750EF6EEC4A}"/>
              </a:ext>
            </a:extLst>
          </p:cNvPr>
          <p:cNvPicPr>
            <a:picLocks noChangeAspect="1"/>
          </p:cNvPicPr>
          <p:nvPr userDrawn="1"/>
        </p:nvPicPr>
        <p:blipFill>
          <a:blip r:embed="rId7"/>
          <a:stretch>
            <a:fillRect/>
          </a:stretch>
        </p:blipFill>
        <p:spPr>
          <a:xfrm>
            <a:off x="456261" y="3289585"/>
            <a:ext cx="2260600" cy="2044700"/>
          </a:xfrm>
          <a:prstGeom prst="rect">
            <a:avLst/>
          </a:prstGeom>
        </p:spPr>
      </p:pic>
    </p:spTree>
    <p:extLst>
      <p:ext uri="{BB962C8B-B14F-4D97-AF65-F5344CB8AC3E}">
        <p14:creationId xmlns:p14="http://schemas.microsoft.com/office/powerpoint/2010/main" val="4082413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30569442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20393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8" name="Object 7" hidden="1"/>
          <p:cNvGraphicFramePr>
            <a:graphicFrameLocks noChangeAspect="1"/>
          </p:cNvGraphicFramePr>
          <p:nvPr userDrawn="1">
            <p:custDataLst>
              <p:tags r:id="rId1"/>
            </p:custDataLst>
            <p:extLst>
              <p:ext uri="{D42A27DB-BD31-4B8C-83A1-F6EECF244321}">
                <p14:modId xmlns:p14="http://schemas.microsoft.com/office/powerpoint/2010/main" val="27521923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8" name="Object 7"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Rectangle 6"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2" name="Title 1"/>
          <p:cNvSpPr>
            <a:spLocks noGrp="1"/>
          </p:cNvSpPr>
          <p:nvPr>
            <p:ph type="title"/>
          </p:nvPr>
        </p:nvSpPr>
        <p:spPr/>
        <p:txBody>
          <a:bodyPr>
            <a:noAutofit/>
          </a:bodyPr>
          <a:lstStyle/>
          <a:p>
            <a:r>
              <a:rPr lang="en-US"/>
              <a:t>Click to edit Master title style</a:t>
            </a:r>
            <a:endParaRPr lang="en-ZA"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ZA" dirty="0"/>
          </a:p>
        </p:txBody>
      </p:sp>
      <p:sp>
        <p:nvSpPr>
          <p:cNvPr id="4" name="Footer Placeholder 4">
            <a:extLst>
              <a:ext uri="{FF2B5EF4-FFF2-40B4-BE49-F238E27FC236}">
                <a16:creationId xmlns:a16="http://schemas.microsoft.com/office/drawing/2014/main" id="{33A6B3C0-BE11-BB1E-37B2-3F2CECBAC164}"/>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9" name="Slide Number Placeholder 5">
            <a:extLst>
              <a:ext uri="{FF2B5EF4-FFF2-40B4-BE49-F238E27FC236}">
                <a16:creationId xmlns:a16="http://schemas.microsoft.com/office/drawing/2014/main" id="{9AA2B460-5729-C216-9BDA-BB746E74BCD5}"/>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Tree>
    <p:extLst>
      <p:ext uri="{BB962C8B-B14F-4D97-AF65-F5344CB8AC3E}">
        <p14:creationId xmlns:p14="http://schemas.microsoft.com/office/powerpoint/2010/main" val="2641936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graphicFrame>
        <p:nvGraphicFramePr>
          <p:cNvPr id="7" name="Object 6" hidden="1"/>
          <p:cNvGraphicFramePr>
            <a:graphicFrameLocks noChangeAspect="1"/>
          </p:cNvGraphicFramePr>
          <p:nvPr userDrawn="1">
            <p:custDataLst>
              <p:tags r:id="rId1"/>
            </p:custDataLst>
            <p:extLst>
              <p:ext uri="{D42A27DB-BD31-4B8C-83A1-F6EECF244321}">
                <p14:modId xmlns:p14="http://schemas.microsoft.com/office/powerpoint/2010/main" val="11365650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270" imgH="270" progId="TCLayout.ActiveDocument.1">
                  <p:embed/>
                </p:oleObj>
              </mc:Choice>
              <mc:Fallback>
                <p:oleObj name="think-cell Slide" r:id="rId4" imgW="270" imgH="270" progId="TCLayout.ActiveDocument.1">
                  <p:embed/>
                  <p:pic>
                    <p:nvPicPr>
                      <p:cNvPr id="7" name="Object 6" hidden="1"/>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5" name="Rectangle 64" hidden="1"/>
          <p:cNvSpPr/>
          <p:nvPr userDrawn="1">
            <p:custDataLst>
              <p:tags r:id="rId2"/>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Footer Placeholder 4">
            <a:extLst>
              <a:ext uri="{FF2B5EF4-FFF2-40B4-BE49-F238E27FC236}">
                <a16:creationId xmlns:a16="http://schemas.microsoft.com/office/drawing/2014/main" id="{206292CE-35FA-6E16-4E5E-A68EE9A5D682}"/>
              </a:ext>
            </a:extLst>
          </p:cNvPr>
          <p:cNvSpPr>
            <a:spLocks noGrp="1"/>
          </p:cNvSpPr>
          <p:nvPr>
            <p:ph type="ftr" sz="quarter" idx="3"/>
          </p:nvPr>
        </p:nvSpPr>
        <p:spPr>
          <a:xfrm>
            <a:off x="361680" y="6356350"/>
            <a:ext cx="10791424" cy="365125"/>
          </a:xfrm>
          <a:prstGeom prst="rect">
            <a:avLst/>
          </a:prstGeom>
        </p:spPr>
        <p:txBody>
          <a:bodyPr vert="horz" lIns="91440" tIns="45720" rIns="91440" bIns="45720" rtlCol="0" anchor="ctr"/>
          <a:lstStyle>
            <a:lvl1pPr algn="l" eaLnBrk="1">
              <a:defRPr sz="1000">
                <a:solidFill>
                  <a:schemeClr val="tx1">
                    <a:tint val="75000"/>
                  </a:schemeClr>
                </a:solidFill>
                <a:latin typeface="Arial" panose="020B0604020202020204" pitchFamily="34" charset="0"/>
                <a:cs typeface="Arial" panose="020B0604020202020204" pitchFamily="34" charset="0"/>
              </a:defRPr>
            </a:lvl1pPr>
          </a:lstStyle>
          <a:p>
            <a:endParaRPr lang="en-ZA" dirty="0"/>
          </a:p>
        </p:txBody>
      </p:sp>
      <p:sp>
        <p:nvSpPr>
          <p:cNvPr id="3" name="Slide Number Placeholder 5">
            <a:extLst>
              <a:ext uri="{FF2B5EF4-FFF2-40B4-BE49-F238E27FC236}">
                <a16:creationId xmlns:a16="http://schemas.microsoft.com/office/drawing/2014/main" id="{8DDBAB9D-F630-EF72-1E01-F6D8D4E5B081}"/>
              </a:ext>
            </a:extLst>
          </p:cNvPr>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4" name="Rectangle 3">
            <a:extLst>
              <a:ext uri="{FF2B5EF4-FFF2-40B4-BE49-F238E27FC236}">
                <a16:creationId xmlns:a16="http://schemas.microsoft.com/office/drawing/2014/main" id="{038ED6B3-A54B-E3D6-3B0D-0CE82331EF51}"/>
              </a:ext>
            </a:extLst>
          </p:cNvPr>
          <p:cNvSpPr/>
          <p:nvPr userDrawn="1"/>
        </p:nvSpPr>
        <p:spPr>
          <a:xfrm>
            <a:off x="0" y="6176963"/>
            <a:ext cx="12192000" cy="45719"/>
          </a:xfrm>
          <a:prstGeom prst="rect">
            <a:avLst/>
          </a:prstGeom>
          <a:solidFill>
            <a:schemeClr val="tx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3499354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ontent with Picture 1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3BB49-A328-F121-7F27-DEB7C3CC2B0F}"/>
              </a:ext>
            </a:extLst>
          </p:cNvPr>
          <p:cNvSpPr>
            <a:spLocks noGrp="1"/>
          </p:cNvSpPr>
          <p:nvPr>
            <p:ph type="title"/>
          </p:nvPr>
        </p:nvSpPr>
        <p:spPr>
          <a:xfrm>
            <a:off x="612648" y="706802"/>
            <a:ext cx="4672584" cy="1269482"/>
          </a:xfrm>
        </p:spPr>
        <p:txBody>
          <a:bodyPr vert="horz" lIns="91440" tIns="45720" rIns="91440" bIns="45720" rtlCol="0" anchor="t">
            <a:normAutofit/>
          </a:bodyPr>
          <a:lstStyle>
            <a:lvl1pPr>
              <a:defRPr lang="en-US" dirty="0"/>
            </a:lvl1pPr>
          </a:lstStyle>
          <a:p>
            <a:pPr lvl="0"/>
            <a:r>
              <a:rPr lang="en-US"/>
              <a:t>Click to edit Master title style</a:t>
            </a:r>
            <a:endParaRPr lang="en-US" dirty="0"/>
          </a:p>
        </p:txBody>
      </p:sp>
      <p:sp>
        <p:nvSpPr>
          <p:cNvPr id="11" name="Picture Placeholder 10">
            <a:extLst>
              <a:ext uri="{FF2B5EF4-FFF2-40B4-BE49-F238E27FC236}">
                <a16:creationId xmlns:a16="http://schemas.microsoft.com/office/drawing/2014/main" id="{7F8EA658-2652-6F81-1B04-D50C60A3F171}"/>
              </a:ext>
            </a:extLst>
          </p:cNvPr>
          <p:cNvSpPr>
            <a:spLocks noGrp="1"/>
          </p:cNvSpPr>
          <p:nvPr>
            <p:ph type="pic" sz="quarter" idx="13" hasCustomPrompt="1"/>
          </p:nvPr>
        </p:nvSpPr>
        <p:spPr>
          <a:xfrm>
            <a:off x="720468" y="2173850"/>
            <a:ext cx="4564763" cy="3963682"/>
          </a:xfrm>
          <a:blipFill dpi="0" rotWithShape="1">
            <a:blip r:embed="rId2">
              <a:alphaModFix amt="60000"/>
            </a:blip>
            <a:srcRect/>
            <a:stretch>
              <a:fillRect/>
            </a:stretch>
          </a:blipFill>
        </p:spPr>
        <p:txBody>
          <a:bodyPr/>
          <a:lstStyle>
            <a:lvl1pPr marL="0" indent="0">
              <a:buNone/>
              <a:defRPr/>
            </a:lvl1pPr>
          </a:lstStyle>
          <a:p>
            <a:r>
              <a:rPr lang="en-US" dirty="0"/>
              <a:t> </a:t>
            </a:r>
          </a:p>
        </p:txBody>
      </p:sp>
      <p:sp>
        <p:nvSpPr>
          <p:cNvPr id="6" name="Footer Placeholder 5">
            <a:extLst>
              <a:ext uri="{FF2B5EF4-FFF2-40B4-BE49-F238E27FC236}">
                <a16:creationId xmlns:a16="http://schemas.microsoft.com/office/drawing/2014/main" id="{C2BDD5A2-CE3E-3215-6DAA-F75C0D1229DA}"/>
              </a:ext>
            </a:extLst>
          </p:cNvPr>
          <p:cNvSpPr>
            <a:spLocks noGrp="1"/>
          </p:cNvSpPr>
          <p:nvPr>
            <p:ph type="ftr" sz="quarter" idx="11"/>
          </p:nvPr>
        </p:nvSpPr>
        <p:spPr/>
        <p:txBody>
          <a:bodyPr/>
          <a:lstStyle/>
          <a:p>
            <a:endParaRPr lang="en-US"/>
          </a:p>
        </p:txBody>
      </p:sp>
      <p:sp>
        <p:nvSpPr>
          <p:cNvPr id="8" name="Content Placeholder 7">
            <a:extLst>
              <a:ext uri="{FF2B5EF4-FFF2-40B4-BE49-F238E27FC236}">
                <a16:creationId xmlns:a16="http://schemas.microsoft.com/office/drawing/2014/main" id="{8BAC3300-BF12-B200-9F06-8D5AC45CB7EF}"/>
              </a:ext>
            </a:extLst>
          </p:cNvPr>
          <p:cNvSpPr>
            <a:spLocks noGrp="1"/>
          </p:cNvSpPr>
          <p:nvPr>
            <p:ph sz="quarter" idx="14"/>
          </p:nvPr>
        </p:nvSpPr>
        <p:spPr>
          <a:xfrm>
            <a:off x="5905563" y="732155"/>
            <a:ext cx="5676838" cy="540537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a:extLst>
              <a:ext uri="{FF2B5EF4-FFF2-40B4-BE49-F238E27FC236}">
                <a16:creationId xmlns:a16="http://schemas.microsoft.com/office/drawing/2014/main" id="{897D0B7E-1A60-DA52-6965-92412B1C2F9F}"/>
              </a:ext>
            </a:extLst>
          </p:cNvPr>
          <p:cNvSpPr>
            <a:spLocks noGrp="1"/>
          </p:cNvSpPr>
          <p:nvPr>
            <p:ph type="dt" sz="half" idx="10"/>
          </p:nvPr>
        </p:nvSpPr>
        <p:spPr/>
        <p:txBody>
          <a:bodyPr/>
          <a:lstStyle/>
          <a:p>
            <a:fld id="{710AE426-CBD1-49BA-A1DA-945CCEE2ED80}" type="datetimeFigureOut">
              <a:rPr lang="en-US" smtClean="0"/>
              <a:t>11/27/2025</a:t>
            </a:fld>
            <a:endParaRPr lang="en-US"/>
          </a:p>
        </p:txBody>
      </p:sp>
      <p:sp>
        <p:nvSpPr>
          <p:cNvPr id="7" name="Slide Number Placeholder 6">
            <a:extLst>
              <a:ext uri="{FF2B5EF4-FFF2-40B4-BE49-F238E27FC236}">
                <a16:creationId xmlns:a16="http://schemas.microsoft.com/office/drawing/2014/main" id="{B1B822F1-284A-1786-FAF2-72129E2FE64D}"/>
              </a:ext>
            </a:extLst>
          </p:cNvPr>
          <p:cNvSpPr>
            <a:spLocks noGrp="1"/>
          </p:cNvSpPr>
          <p:nvPr>
            <p:ph type="sldNum" sz="quarter" idx="12"/>
          </p:nvPr>
        </p:nvSpPr>
        <p:spPr/>
        <p:txBody>
          <a:bodyPr/>
          <a:lstStyle/>
          <a:p>
            <a:fld id="{0B3A8078-5A32-4B09-ABA5-7ABEFD22E08A}" type="slidenum">
              <a:rPr lang="en-US" smtClean="0"/>
              <a:t>‹#›</a:t>
            </a:fld>
            <a:endParaRPr lang="en-US"/>
          </a:p>
        </p:txBody>
      </p:sp>
    </p:spTree>
    <p:extLst>
      <p:ext uri="{BB962C8B-B14F-4D97-AF65-F5344CB8AC3E}">
        <p14:creationId xmlns:p14="http://schemas.microsoft.com/office/powerpoint/2010/main" val="23293324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tags" Target="../tags/tag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ags" Target="../tags/tag2.xml"/><Relationship Id="rId11" Type="http://schemas.openxmlformats.org/officeDocument/2006/relationships/image" Target="../media/image3.png"/><Relationship Id="rId5" Type="http://schemas.openxmlformats.org/officeDocument/2006/relationships/theme" Target="../theme/theme1.xml"/><Relationship Id="rId10"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image" Target="../media/image1.emf"/></Relationships>
</file>

<file path=ppt/slideMasters/_rels/slideMaster2.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image" Target="../media/image9.emf"/><Relationship Id="rId3" Type="http://schemas.openxmlformats.org/officeDocument/2006/relationships/slideLayout" Target="../slideLayouts/slideLayout7.xml"/><Relationship Id="rId7" Type="http://schemas.openxmlformats.org/officeDocument/2006/relationships/tags" Target="../tags/tag12.xml"/><Relationship Id="rId12" Type="http://schemas.openxmlformats.org/officeDocument/2006/relationships/image" Target="../media/image8.emf"/><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theme" Target="../theme/theme2.xml"/><Relationship Id="rId11" Type="http://schemas.openxmlformats.org/officeDocument/2006/relationships/image" Target="../media/image1.emf"/><Relationship Id="rId5" Type="http://schemas.openxmlformats.org/officeDocument/2006/relationships/slideLayout" Target="../slideLayouts/slideLayout9.xml"/><Relationship Id="rId10" Type="http://schemas.openxmlformats.org/officeDocument/2006/relationships/oleObject" Target="../embeddings/oleObject4.bin"/><Relationship Id="rId4" Type="http://schemas.openxmlformats.org/officeDocument/2006/relationships/slideLayout" Target="../slideLayouts/slideLayout8.xml"/><Relationship Id="rId9" Type="http://schemas.openxmlformats.org/officeDocument/2006/relationships/image" Target="../media/image7.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11" name="Object 10" hidden="1"/>
          <p:cNvGraphicFramePr>
            <a:graphicFrameLocks noChangeAspect="1"/>
          </p:cNvGraphicFramePr>
          <p:nvPr userDrawn="1">
            <p:custDataLst>
              <p:tags r:id="rId6"/>
            </p:custDataLst>
            <p:extLst>
              <p:ext uri="{D42A27DB-BD31-4B8C-83A1-F6EECF244321}">
                <p14:modId xmlns:p14="http://schemas.microsoft.com/office/powerpoint/2010/main" val="42412971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8" imgW="270" imgH="270" progId="TCLayout.ActiveDocument.1">
                  <p:embed/>
                </p:oleObj>
              </mc:Choice>
              <mc:Fallback>
                <p:oleObj name="think-cell Slide" r:id="rId8" imgW="270" imgH="270" progId="TCLayout.ActiveDocument.1">
                  <p:embed/>
                  <p:pic>
                    <p:nvPicPr>
                      <p:cNvPr id="11" name="Object 10" hidden="1"/>
                      <p:cNvPicPr/>
                      <p:nvPr/>
                    </p:nvPicPr>
                    <p:blipFill>
                      <a:blip r:embed="rId9"/>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7"/>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0000"/>
              </a:lnSpc>
              <a:spcBef>
                <a:spcPct val="0"/>
              </a:spcBef>
              <a:spcAft>
                <a:spcPct val="0"/>
              </a:spcAft>
            </a:pPr>
            <a:endParaRPr lang="en-ZA" sz="2100" b="0" i="0" baseline="0" dirty="0">
              <a:latin typeface="Arial" panose="020B0604020202020204" pitchFamily="34" charset="0"/>
              <a:ea typeface="+mj-ea"/>
              <a:cs typeface="+mj-cs"/>
              <a:sym typeface="Arial" panose="020B0604020202020204" pitchFamily="34" charset="0"/>
            </a:endParaRPr>
          </a:p>
        </p:txBody>
      </p:sp>
      <p:pic>
        <p:nvPicPr>
          <p:cNvPr id="12" name="Picture 11">
            <a:extLst>
              <a:ext uri="{FF2B5EF4-FFF2-40B4-BE49-F238E27FC236}">
                <a16:creationId xmlns:a16="http://schemas.microsoft.com/office/drawing/2014/main" id="{97394285-7F8F-217D-C4F3-CDA987C0E7A0}"/>
              </a:ext>
            </a:extLst>
          </p:cNvPr>
          <p:cNvPicPr>
            <a:picLocks noChangeAspect="1"/>
          </p:cNvPicPr>
          <p:nvPr userDrawn="1"/>
        </p:nvPicPr>
        <p:blipFill>
          <a:blip r:embed="rId10"/>
          <a:stretch>
            <a:fillRect/>
          </a:stretch>
        </p:blipFill>
        <p:spPr>
          <a:xfrm>
            <a:off x="9815492" y="531812"/>
            <a:ext cx="1841500" cy="381000"/>
          </a:xfrm>
          <a:prstGeom prst="rect">
            <a:avLst/>
          </a:prstGeom>
        </p:spPr>
      </p:pic>
      <p:pic>
        <p:nvPicPr>
          <p:cNvPr id="13" name="Picture 12">
            <a:extLst>
              <a:ext uri="{FF2B5EF4-FFF2-40B4-BE49-F238E27FC236}">
                <a16:creationId xmlns:a16="http://schemas.microsoft.com/office/drawing/2014/main" id="{C97E6BEC-D482-0901-2316-95D508893F82}"/>
              </a:ext>
            </a:extLst>
          </p:cNvPr>
          <p:cNvPicPr>
            <a:picLocks noChangeAspect="1"/>
          </p:cNvPicPr>
          <p:nvPr userDrawn="1"/>
        </p:nvPicPr>
        <p:blipFill>
          <a:blip r:embed="rId11" cstate="print">
            <a:extLst>
              <a:ext uri="{28A0092B-C50C-407E-A947-70E740481C1C}">
                <a14:useLocalDpi xmlns:a14="http://schemas.microsoft.com/office/drawing/2010/main" val="0"/>
              </a:ext>
            </a:extLst>
          </a:blip>
          <a:srcRect/>
          <a:stretch>
            <a:fillRect/>
          </a:stretch>
        </p:blipFill>
        <p:spPr bwMode="auto">
          <a:xfrm>
            <a:off x="305015" y="441730"/>
            <a:ext cx="1749543" cy="499657"/>
          </a:xfrm>
          <a:prstGeom prst="rect">
            <a:avLst/>
          </a:prstGeom>
          <a:noFill/>
          <a:ln>
            <a:noFill/>
          </a:ln>
        </p:spPr>
      </p:pic>
      <p:sp>
        <p:nvSpPr>
          <p:cNvPr id="14" name="TextBox 6">
            <a:extLst>
              <a:ext uri="{FF2B5EF4-FFF2-40B4-BE49-F238E27FC236}">
                <a16:creationId xmlns:a16="http://schemas.microsoft.com/office/drawing/2014/main" id="{B619409D-E657-F8EF-6768-89EA45985221}"/>
              </a:ext>
            </a:extLst>
          </p:cNvPr>
          <p:cNvSpPr txBox="1"/>
          <p:nvPr userDrawn="1"/>
        </p:nvSpPr>
        <p:spPr>
          <a:xfrm>
            <a:off x="228815" y="152171"/>
            <a:ext cx="1911403" cy="261610"/>
          </a:xfrm>
          <a:prstGeom prst="rect">
            <a:avLst/>
          </a:prstGeom>
          <a:noFill/>
        </p:spPr>
        <p:txBody>
          <a:bodyPr wrap="square" rtlCol="0">
            <a:spAutoFit/>
          </a:bodyPr>
          <a:lstStyle/>
          <a:p>
            <a:r>
              <a:rPr lang="en-US" sz="1100" kern="1200" dirty="0">
                <a:solidFill>
                  <a:srgbClr val="003896"/>
                </a:solidFill>
                <a:effectLst/>
                <a:latin typeface="Arial" panose="020B0604020202020204" pitchFamily="34" charset="0"/>
                <a:ea typeface="Times New Roman" panose="02020603050405020304" pitchFamily="18" charset="0"/>
              </a:rPr>
              <a:t>In partnership with</a:t>
            </a:r>
            <a:endParaRPr lang="en-ZA" sz="1800" dirty="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2030761648"/>
      </p:ext>
    </p:extLst>
  </p:cSld>
  <p:clrMap bg1="lt1" tx1="dk1" bg2="lt2" tx2="dk2" accent1="accent1" accent2="accent2" accent3="accent3" accent4="accent4" accent5="accent5" accent6="accent6" hlink="hlink" folHlink="folHlink"/>
  <p:sldLayoutIdLst>
    <p:sldLayoutId id="2147483651" r:id="rId1"/>
    <p:sldLayoutId id="2147483650" r:id="rId2"/>
    <p:sldLayoutId id="2147483657" r:id="rId3"/>
    <p:sldLayoutId id="2147483655" r:id="rId4"/>
  </p:sldLayoutIdLst>
  <p:hf hdr="0" dt="0"/>
  <p:txStyles>
    <p:titleStyle>
      <a:lvl1pPr algn="l" defTabSz="914400" rtl="0" eaLnBrk="1" latinLnBrk="0" hangingPunct="1">
        <a:lnSpc>
          <a:spcPct val="90000"/>
        </a:lnSpc>
        <a:spcBef>
          <a:spcPct val="0"/>
        </a:spcBef>
        <a:buNone/>
        <a:defRPr sz="21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Clr>
          <a:schemeClr val="bg1">
            <a:lumMod val="50000"/>
          </a:schemeClr>
        </a:buClr>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chemeClr val="bg1">
            <a:lumMod val="50000"/>
          </a:schemeClr>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chemeClr val="bg1">
            <a:lumMod val="50000"/>
          </a:schemeClr>
        </a:buClr>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chemeClr val="bg1">
            <a:lumMod val="50000"/>
          </a:schemeClr>
        </a:buClr>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chemeClr val="bg1">
            <a:lumMod val="50000"/>
          </a:schemeClr>
        </a:buClr>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066A82E-2CA2-0BBB-B6D5-7783C1385D05}"/>
              </a:ext>
            </a:extLst>
          </p:cNvPr>
          <p:cNvPicPr>
            <a:picLocks noChangeAspect="1"/>
          </p:cNvPicPr>
          <p:nvPr userDrawn="1"/>
        </p:nvPicPr>
        <p:blipFill>
          <a:blip r:embed="rId9" cstate="print">
            <a:extLst>
              <a:ext uri="{28A0092B-C50C-407E-A947-70E740481C1C}">
                <a14:useLocalDpi xmlns:a14="http://schemas.microsoft.com/office/drawing/2010/main" val="0"/>
              </a:ext>
            </a:extLst>
          </a:blip>
          <a:srcRect/>
          <a:stretch>
            <a:fillRect/>
          </a:stretch>
        </p:blipFill>
        <p:spPr bwMode="auto">
          <a:xfrm>
            <a:off x="1708898" y="6273795"/>
            <a:ext cx="1494155" cy="426720"/>
          </a:xfrm>
          <a:prstGeom prst="rect">
            <a:avLst/>
          </a:prstGeom>
          <a:noFill/>
          <a:ln>
            <a:noFill/>
          </a:ln>
        </p:spPr>
      </p:pic>
      <p:sp>
        <p:nvSpPr>
          <p:cNvPr id="4" name="Rectangle 3">
            <a:extLst>
              <a:ext uri="{FF2B5EF4-FFF2-40B4-BE49-F238E27FC236}">
                <a16:creationId xmlns:a16="http://schemas.microsoft.com/office/drawing/2014/main" id="{0A7057F0-5F5E-786F-613E-0CBEA464107A}"/>
              </a:ext>
            </a:extLst>
          </p:cNvPr>
          <p:cNvSpPr/>
          <p:nvPr userDrawn="1"/>
        </p:nvSpPr>
        <p:spPr>
          <a:xfrm>
            <a:off x="0" y="0"/>
            <a:ext cx="12192000" cy="990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aphicFrame>
        <p:nvGraphicFramePr>
          <p:cNvPr id="11" name="Object 10" hidden="1"/>
          <p:cNvGraphicFramePr>
            <a:graphicFrameLocks noChangeAspect="1"/>
          </p:cNvGraphicFramePr>
          <p:nvPr userDrawn="1">
            <p:custDataLst>
              <p:tags r:id="rId7"/>
            </p:custDataLst>
            <p:extLst>
              <p:ext uri="{D42A27DB-BD31-4B8C-83A1-F6EECF244321}">
                <p14:modId xmlns:p14="http://schemas.microsoft.com/office/powerpoint/2010/main" val="324654896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10" imgW="270" imgH="270" progId="TCLayout.ActiveDocument.1">
                  <p:embed/>
                </p:oleObj>
              </mc:Choice>
              <mc:Fallback>
                <p:oleObj name="think-cell Slide" r:id="rId10" imgW="270" imgH="270" progId="TCLayout.ActiveDocument.1">
                  <p:embed/>
                  <p:pic>
                    <p:nvPicPr>
                      <p:cNvPr id="11" name="Object 10" hidden="1"/>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10" name="Rectangle 9" hidden="1"/>
          <p:cNvSpPr/>
          <p:nvPr userDrawn="1">
            <p:custDataLst>
              <p:tags r:id="rId8"/>
            </p:custDataLst>
          </p:nvPr>
        </p:nvSpPr>
        <p:spPr>
          <a:xfrm>
            <a:off x="0" y="0"/>
            <a:ext cx="158750" cy="15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marL="0" lvl="0" indent="0" algn="ctr" eaLnBrk="1">
              <a:lnSpc>
                <a:spcPct val="90000"/>
              </a:lnSpc>
              <a:spcBef>
                <a:spcPct val="0"/>
              </a:spcBef>
              <a:spcAft>
                <a:spcPct val="0"/>
              </a:spcAft>
            </a:pPr>
            <a:endParaRPr lang="en-ZA" sz="2400" b="0" i="0" baseline="0" dirty="0">
              <a:latin typeface="Arial" panose="020B0604020202020204" pitchFamily="34" charset="0"/>
              <a:ea typeface="+mj-ea"/>
              <a:cs typeface="+mj-cs"/>
              <a:sym typeface="Arial" panose="020B0604020202020204" pitchFamily="34" charset="0"/>
            </a:endParaRPr>
          </a:p>
        </p:txBody>
      </p:sp>
      <p:sp>
        <p:nvSpPr>
          <p:cNvPr id="3" name="Text Placeholder 2"/>
          <p:cNvSpPr>
            <a:spLocks noGrp="1"/>
          </p:cNvSpPr>
          <p:nvPr>
            <p:ph type="body" idx="1"/>
          </p:nvPr>
        </p:nvSpPr>
        <p:spPr>
          <a:xfrm>
            <a:off x="361681" y="1223493"/>
            <a:ext cx="11383851" cy="4859022"/>
          </a:xfrm>
          <a:prstGeom prst="rect">
            <a:avLst/>
          </a:prstGeom>
        </p:spPr>
        <p:txBody>
          <a:bodyPr vert="horz" lIns="91440" tIns="45720" rIns="91440" bIns="45720" rtlCol="0">
            <a:normAutofit/>
          </a:bodyPr>
          <a:lstStyle/>
          <a:p>
            <a:pPr lvl="0"/>
            <a:r>
              <a:rPr lang="en-ZA" dirty="0"/>
              <a:t>Edit Master text styles</a:t>
            </a:r>
          </a:p>
          <a:p>
            <a:pPr lvl="1"/>
            <a:r>
              <a:rPr lang="en-ZA" dirty="0"/>
              <a:t>Second level</a:t>
            </a:r>
          </a:p>
          <a:p>
            <a:pPr lvl="2"/>
            <a:r>
              <a:rPr lang="en-ZA" dirty="0"/>
              <a:t>Third level</a:t>
            </a:r>
          </a:p>
          <a:p>
            <a:pPr lvl="3"/>
            <a:r>
              <a:rPr lang="en-ZA" dirty="0"/>
              <a:t>Fourth level</a:t>
            </a:r>
          </a:p>
          <a:p>
            <a:pPr lvl="4"/>
            <a:r>
              <a:rPr lang="en-ZA" dirty="0"/>
              <a:t>Fifth level</a:t>
            </a:r>
          </a:p>
        </p:txBody>
      </p:sp>
      <p:sp>
        <p:nvSpPr>
          <p:cNvPr id="6" name="Slide Number Placeholder 5"/>
          <p:cNvSpPr>
            <a:spLocks noGrp="1"/>
          </p:cNvSpPr>
          <p:nvPr>
            <p:ph type="sldNum" sz="quarter" idx="4"/>
          </p:nvPr>
        </p:nvSpPr>
        <p:spPr>
          <a:xfrm>
            <a:off x="11397802" y="6356350"/>
            <a:ext cx="347729" cy="365125"/>
          </a:xfrm>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a:t>
            </a:fld>
            <a:endParaRPr lang="en-ZA" dirty="0"/>
          </a:p>
        </p:txBody>
      </p:sp>
      <p:sp>
        <p:nvSpPr>
          <p:cNvPr id="2" name="Title Placeholder 1"/>
          <p:cNvSpPr>
            <a:spLocks noGrp="1"/>
          </p:cNvSpPr>
          <p:nvPr>
            <p:ph type="title"/>
          </p:nvPr>
        </p:nvSpPr>
        <p:spPr>
          <a:xfrm>
            <a:off x="361681" y="205769"/>
            <a:ext cx="9511777" cy="666000"/>
          </a:xfrm>
          <a:prstGeom prst="rect">
            <a:avLst/>
          </a:prstGeom>
        </p:spPr>
        <p:txBody>
          <a:bodyPr vert="horz" lIns="91440" tIns="45720" rIns="91440" bIns="45720" rtlCol="0" anchor="ctr">
            <a:noAutofit/>
          </a:bodyPr>
          <a:lstStyle/>
          <a:p>
            <a:r>
              <a:rPr lang="en-US" noProof="0" dirty="0"/>
              <a:t>Click to edit Master title style</a:t>
            </a:r>
            <a:endParaRPr lang="en-ZA" noProof="0" dirty="0"/>
          </a:p>
        </p:txBody>
      </p:sp>
      <p:pic>
        <p:nvPicPr>
          <p:cNvPr id="13" name="Picture 12">
            <a:extLst>
              <a:ext uri="{FF2B5EF4-FFF2-40B4-BE49-F238E27FC236}">
                <a16:creationId xmlns:a16="http://schemas.microsoft.com/office/drawing/2014/main" id="{2A1EFD3B-809C-B8A0-4D86-16532E5E7488}"/>
              </a:ext>
            </a:extLst>
          </p:cNvPr>
          <p:cNvPicPr>
            <a:picLocks noChangeAspect="1"/>
          </p:cNvPicPr>
          <p:nvPr userDrawn="1"/>
        </p:nvPicPr>
        <p:blipFill>
          <a:blip r:embed="rId12"/>
          <a:stretch>
            <a:fillRect/>
          </a:stretch>
        </p:blipFill>
        <p:spPr>
          <a:xfrm>
            <a:off x="10441904" y="312737"/>
            <a:ext cx="1422400" cy="368300"/>
          </a:xfrm>
          <a:prstGeom prst="rect">
            <a:avLst/>
          </a:prstGeom>
        </p:spPr>
      </p:pic>
      <p:pic>
        <p:nvPicPr>
          <p:cNvPr id="14" name="Picture 13">
            <a:extLst>
              <a:ext uri="{FF2B5EF4-FFF2-40B4-BE49-F238E27FC236}">
                <a16:creationId xmlns:a16="http://schemas.microsoft.com/office/drawing/2014/main" id="{39A3506A-6DD2-E9D5-DD05-B23171DA1339}"/>
              </a:ext>
            </a:extLst>
          </p:cNvPr>
          <p:cNvPicPr>
            <a:picLocks noChangeAspect="1"/>
          </p:cNvPicPr>
          <p:nvPr userDrawn="1"/>
        </p:nvPicPr>
        <p:blipFill>
          <a:blip r:embed="rId13"/>
          <a:stretch>
            <a:fillRect/>
          </a:stretch>
        </p:blipFill>
        <p:spPr>
          <a:xfrm>
            <a:off x="10037031" y="318311"/>
            <a:ext cx="241300" cy="368300"/>
          </a:xfrm>
          <a:prstGeom prst="rect">
            <a:avLst/>
          </a:prstGeom>
        </p:spPr>
      </p:pic>
      <p:sp>
        <p:nvSpPr>
          <p:cNvPr id="15" name="TextBox 14">
            <a:extLst>
              <a:ext uri="{FF2B5EF4-FFF2-40B4-BE49-F238E27FC236}">
                <a16:creationId xmlns:a16="http://schemas.microsoft.com/office/drawing/2014/main" id="{E29B6C00-1054-2E3C-47EA-23DA27F96A7D}"/>
              </a:ext>
            </a:extLst>
          </p:cNvPr>
          <p:cNvSpPr txBox="1"/>
          <p:nvPr userDrawn="1"/>
        </p:nvSpPr>
        <p:spPr>
          <a:xfrm>
            <a:off x="361681" y="6356350"/>
            <a:ext cx="1335622" cy="261610"/>
          </a:xfrm>
          <a:prstGeom prst="rect">
            <a:avLst/>
          </a:prstGeom>
          <a:noFill/>
        </p:spPr>
        <p:txBody>
          <a:bodyPr wrap="none" rtlCol="0">
            <a:spAutoFit/>
          </a:bodyPr>
          <a:lstStyle/>
          <a:p>
            <a:pPr marL="0" indent="0">
              <a:buClr>
                <a:schemeClr val="bg1">
                  <a:lumMod val="50000"/>
                </a:schemeClr>
              </a:buClr>
              <a:buFont typeface="Wingdings" panose="05000000000000000000" pitchFamily="2" charset="2"/>
              <a:buNone/>
            </a:pPr>
            <a:r>
              <a:rPr lang="en-US" sz="1100" dirty="0"/>
              <a:t>In partnership with</a:t>
            </a:r>
            <a:endParaRPr lang="en-ZA" sz="1100" dirty="0" err="1"/>
          </a:p>
        </p:txBody>
      </p:sp>
    </p:spTree>
    <p:extLst>
      <p:ext uri="{BB962C8B-B14F-4D97-AF65-F5344CB8AC3E}">
        <p14:creationId xmlns:p14="http://schemas.microsoft.com/office/powerpoint/2010/main" val="4264861000"/>
      </p:ext>
    </p:extLst>
  </p:cSld>
  <p:clrMap bg1="lt1" tx1="dk1" bg2="lt2" tx2="dk2" accent1="accent1" accent2="accent2" accent3="accent3" accent4="accent4" accent5="accent5" accent6="accent6" hlink="hlink" folHlink="folHlink"/>
  <p:sldLayoutIdLst>
    <p:sldLayoutId id="2147483653" r:id="rId1"/>
    <p:sldLayoutId id="2147483658" r:id="rId2"/>
    <p:sldLayoutId id="2147483654" r:id="rId3"/>
    <p:sldLayoutId id="2147483659" r:id="rId4"/>
    <p:sldLayoutId id="2147483660" r:id="rId5"/>
  </p:sldLayoutIdLst>
  <p:txStyles>
    <p:titleStyle>
      <a:lvl1pPr algn="l" defTabSz="914400" rtl="0" eaLnBrk="1" latinLnBrk="0" hangingPunct="1">
        <a:lnSpc>
          <a:spcPct val="90000"/>
        </a:lnSpc>
        <a:spcBef>
          <a:spcPct val="0"/>
        </a:spcBef>
        <a:buNone/>
        <a:defRPr sz="2400"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22.xml"/><Relationship Id="rId6" Type="http://schemas.openxmlformats.org/officeDocument/2006/relationships/image" Target="../media/image17.jpeg"/><Relationship Id="rId5" Type="http://schemas.openxmlformats.org/officeDocument/2006/relationships/image" Target="../media/image16.emf"/><Relationship Id="rId4" Type="http://schemas.openxmlformats.org/officeDocument/2006/relationships/oleObject" Target="../embeddings/oleObject7.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23.xml"/><Relationship Id="rId5" Type="http://schemas.openxmlformats.org/officeDocument/2006/relationships/image" Target="../media/image16.emf"/><Relationship Id="rId4" Type="http://schemas.openxmlformats.org/officeDocument/2006/relationships/oleObject" Target="../embeddings/oleObject8.bin"/></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022C42-D751-76B7-5228-EB4345B994A6}"/>
              </a:ext>
            </a:extLst>
          </p:cNvPr>
          <p:cNvSpPr>
            <a:spLocks noGrp="1"/>
          </p:cNvSpPr>
          <p:nvPr>
            <p:ph type="ctrTitle"/>
          </p:nvPr>
        </p:nvSpPr>
        <p:spPr>
          <a:xfrm>
            <a:off x="5257800" y="1415370"/>
            <a:ext cx="6477939" cy="676275"/>
          </a:xfrm>
        </p:spPr>
        <p:txBody>
          <a:bodyPr>
            <a:normAutofit fontScale="90000"/>
          </a:bodyPr>
          <a:lstStyle/>
          <a:p>
            <a:pPr algn="ctr"/>
            <a:r>
              <a:rPr lang="en-US" dirty="0"/>
              <a:t>Technical Clarification _  Governance Compliance &amp; Assurance Service Provider </a:t>
            </a:r>
          </a:p>
        </p:txBody>
      </p:sp>
      <p:sp>
        <p:nvSpPr>
          <p:cNvPr id="3" name="Subtitle 2">
            <a:extLst>
              <a:ext uri="{FF2B5EF4-FFF2-40B4-BE49-F238E27FC236}">
                <a16:creationId xmlns:a16="http://schemas.microsoft.com/office/drawing/2014/main" id="{43357AF0-8E60-43A3-37C7-FCF9E6246441}"/>
              </a:ext>
            </a:extLst>
          </p:cNvPr>
          <p:cNvSpPr>
            <a:spLocks noGrp="1"/>
          </p:cNvSpPr>
          <p:nvPr>
            <p:ph type="subTitle" idx="1"/>
          </p:nvPr>
        </p:nvSpPr>
        <p:spPr/>
        <p:txBody>
          <a:bodyPr/>
          <a:lstStyle/>
          <a:p>
            <a:r>
              <a:rPr lang="en-US" dirty="0"/>
              <a:t> Presented by:</a:t>
            </a:r>
          </a:p>
        </p:txBody>
      </p:sp>
      <p:sp>
        <p:nvSpPr>
          <p:cNvPr id="4" name="Text Placeholder 3">
            <a:extLst>
              <a:ext uri="{FF2B5EF4-FFF2-40B4-BE49-F238E27FC236}">
                <a16:creationId xmlns:a16="http://schemas.microsoft.com/office/drawing/2014/main" id="{51A6FE1E-3360-456F-C936-DDBD9BABBEAC}"/>
              </a:ext>
            </a:extLst>
          </p:cNvPr>
          <p:cNvSpPr>
            <a:spLocks noGrp="1"/>
          </p:cNvSpPr>
          <p:nvPr>
            <p:ph type="body" sz="quarter" idx="10"/>
          </p:nvPr>
        </p:nvSpPr>
        <p:spPr/>
        <p:txBody>
          <a:bodyPr/>
          <a:lstStyle/>
          <a:p>
            <a:r>
              <a:rPr lang="en-US" dirty="0"/>
              <a:t>28 November 2025</a:t>
            </a:r>
          </a:p>
        </p:txBody>
      </p:sp>
      <p:pic>
        <p:nvPicPr>
          <p:cNvPr id="7" name="Picture Placeholder 7" descr="A person using a payphone&#10;&#10;Description automatically generated">
            <a:extLst>
              <a:ext uri="{FF2B5EF4-FFF2-40B4-BE49-F238E27FC236}">
                <a16:creationId xmlns:a16="http://schemas.microsoft.com/office/drawing/2014/main" id="{AC639709-3731-8EE4-63E2-CBD135E0BFD6}"/>
              </a:ext>
            </a:extLst>
          </p:cNvPr>
          <p:cNvPicPr>
            <a:picLocks noChangeAspect="1"/>
          </p:cNvPicPr>
          <p:nvPr/>
        </p:nvPicPr>
        <p:blipFill>
          <a:blip r:embed="rId2" cstate="print">
            <a:extLst>
              <a:ext uri="{28A0092B-C50C-407E-A947-70E740481C1C}">
                <a14:useLocalDpi xmlns:a14="http://schemas.microsoft.com/office/drawing/2010/main" val="0"/>
              </a:ext>
            </a:extLst>
          </a:blip>
          <a:srcRect l="16619" r="16619"/>
          <a:stretch>
            <a:fillRect/>
          </a:stretch>
        </p:blipFill>
        <p:spPr>
          <a:xfrm>
            <a:off x="406138" y="3684749"/>
            <a:ext cx="1895476" cy="1895476"/>
          </a:xfrm>
          <a:prstGeom prst="ellipse">
            <a:avLst/>
          </a:prstGeom>
          <a:solidFill>
            <a:schemeClr val="accent2"/>
          </a:solidFill>
          <a:ln>
            <a:solidFill>
              <a:schemeClr val="bg1"/>
            </a:solidFill>
          </a:ln>
        </p:spPr>
      </p:pic>
      <p:pic>
        <p:nvPicPr>
          <p:cNvPr id="8" name="Picture Placeholder 24" descr="Several wind turbines in a field&#10;&#10;Description automatically generated">
            <a:extLst>
              <a:ext uri="{FF2B5EF4-FFF2-40B4-BE49-F238E27FC236}">
                <a16:creationId xmlns:a16="http://schemas.microsoft.com/office/drawing/2014/main" id="{1C939AD9-918F-D5C9-5E60-49AD08C49218}"/>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t="-1"/>
          <a:stretch/>
        </p:blipFill>
        <p:spPr>
          <a:xfrm>
            <a:off x="1010376" y="1911285"/>
            <a:ext cx="3294850" cy="3294850"/>
          </a:xfrm>
          <a:custGeom>
            <a:avLst/>
            <a:gdLst>
              <a:gd name="connsiteX0" fmla="*/ 1647425 w 3294850"/>
              <a:gd name="connsiteY0" fmla="*/ 0 h 3294850"/>
              <a:gd name="connsiteX1" fmla="*/ 3294850 w 3294850"/>
              <a:gd name="connsiteY1" fmla="*/ 1647425 h 3294850"/>
              <a:gd name="connsiteX2" fmla="*/ 1647425 w 3294850"/>
              <a:gd name="connsiteY2" fmla="*/ 3294850 h 3294850"/>
              <a:gd name="connsiteX3" fmla="*/ 1275376 w 3294850"/>
              <a:gd name="connsiteY3" fmla="*/ 3252665 h 3294850"/>
              <a:gd name="connsiteX4" fmla="*/ 1215764 w 3294850"/>
              <a:gd name="connsiteY4" fmla="*/ 3236539 h 3294850"/>
              <a:gd name="connsiteX5" fmla="*/ 1240067 w 3294850"/>
              <a:gd name="connsiteY5" fmla="*/ 3196535 h 3294850"/>
              <a:gd name="connsiteX6" fmla="*/ 1362162 w 3294850"/>
              <a:gd name="connsiteY6" fmla="*/ 2714346 h 3294850"/>
              <a:gd name="connsiteX7" fmla="*/ 350562 w 3294850"/>
              <a:gd name="connsiteY7" fmla="*/ 1702746 h 3294850"/>
              <a:gd name="connsiteX8" fmla="*/ 49743 w 3294850"/>
              <a:gd name="connsiteY8" fmla="*/ 1748226 h 3294850"/>
              <a:gd name="connsiteX9" fmla="*/ 5901 w 3294850"/>
              <a:gd name="connsiteY9" fmla="*/ 1764272 h 3294850"/>
              <a:gd name="connsiteX10" fmla="*/ 0 w 3294850"/>
              <a:gd name="connsiteY10" fmla="*/ 1647425 h 3294850"/>
              <a:gd name="connsiteX11" fmla="*/ 1647425 w 3294850"/>
              <a:gd name="connsiteY11" fmla="*/ 0 h 3294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94850" h="3294850">
                <a:moveTo>
                  <a:pt x="1647425" y="0"/>
                </a:moveTo>
                <a:cubicBezTo>
                  <a:pt x="2557273" y="0"/>
                  <a:pt x="3294850" y="737577"/>
                  <a:pt x="3294850" y="1647425"/>
                </a:cubicBezTo>
                <a:cubicBezTo>
                  <a:pt x="3294850" y="2557273"/>
                  <a:pt x="2557273" y="3294850"/>
                  <a:pt x="1647425" y="3294850"/>
                </a:cubicBezTo>
                <a:cubicBezTo>
                  <a:pt x="1519478" y="3294850"/>
                  <a:pt x="1394938" y="3280265"/>
                  <a:pt x="1275376" y="3252665"/>
                </a:cubicBezTo>
                <a:lnTo>
                  <a:pt x="1215764" y="3236539"/>
                </a:lnTo>
                <a:lnTo>
                  <a:pt x="1240067" y="3196535"/>
                </a:lnTo>
                <a:cubicBezTo>
                  <a:pt x="1317933" y="3053198"/>
                  <a:pt x="1362162" y="2888937"/>
                  <a:pt x="1362162" y="2714346"/>
                </a:cubicBezTo>
                <a:cubicBezTo>
                  <a:pt x="1362162" y="2155655"/>
                  <a:pt x="909253" y="1702746"/>
                  <a:pt x="350562" y="1702746"/>
                </a:cubicBezTo>
                <a:cubicBezTo>
                  <a:pt x="245808" y="1702746"/>
                  <a:pt x="144772" y="1718669"/>
                  <a:pt x="49743" y="1748226"/>
                </a:cubicBezTo>
                <a:lnTo>
                  <a:pt x="5901" y="1764272"/>
                </a:lnTo>
                <a:lnTo>
                  <a:pt x="0" y="1647425"/>
                </a:lnTo>
                <a:cubicBezTo>
                  <a:pt x="0" y="737577"/>
                  <a:pt x="737577" y="0"/>
                  <a:pt x="1647425" y="0"/>
                </a:cubicBezTo>
                <a:close/>
              </a:path>
            </a:pathLst>
          </a:custGeom>
          <a:solidFill>
            <a:schemeClr val="tx2"/>
          </a:solidFill>
          <a:ln>
            <a:noFill/>
          </a:ln>
        </p:spPr>
      </p:pic>
    </p:spTree>
    <p:extLst>
      <p:ext uri="{BB962C8B-B14F-4D97-AF65-F5344CB8AC3E}">
        <p14:creationId xmlns:p14="http://schemas.microsoft.com/office/powerpoint/2010/main" val="23479036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0FAF6-1BE2-9D79-C294-4B876675ADDC}"/>
              </a:ext>
            </a:extLst>
          </p:cNvPr>
          <p:cNvSpPr>
            <a:spLocks noGrp="1"/>
          </p:cNvSpPr>
          <p:nvPr>
            <p:ph type="ctrTitle"/>
          </p:nvPr>
        </p:nvSpPr>
        <p:spPr/>
        <p:txBody>
          <a:bodyPr/>
          <a:lstStyle/>
          <a:p>
            <a:r>
              <a:rPr lang="en-US" dirty="0"/>
              <a:t>Questions? </a:t>
            </a:r>
          </a:p>
        </p:txBody>
      </p:sp>
      <p:pic>
        <p:nvPicPr>
          <p:cNvPr id="8" name="Picture Placeholder 7" descr="A close-up of a solar panel&#10;&#10;Description automatically generated">
            <a:extLst>
              <a:ext uri="{FF2B5EF4-FFF2-40B4-BE49-F238E27FC236}">
                <a16:creationId xmlns:a16="http://schemas.microsoft.com/office/drawing/2014/main" id="{879D8634-3BC8-6BB7-58D0-B2F0F53D38AB}"/>
              </a:ext>
            </a:extLst>
          </p:cNvPr>
          <p:cNvPicPr>
            <a:picLocks noGrp="1" noChangeAspect="1"/>
          </p:cNvPicPr>
          <p:nvPr>
            <p:ph type="pic" sz="quarter" idx="4294967295"/>
          </p:nvPr>
        </p:nvPicPr>
        <p:blipFill>
          <a:blip r:embed="rId2" cstate="screen">
            <a:extLst>
              <a:ext uri="{28A0092B-C50C-407E-A947-70E740481C1C}">
                <a14:useLocalDpi xmlns:a14="http://schemas.microsoft.com/office/drawing/2010/main"/>
              </a:ext>
            </a:extLst>
          </a:blip>
          <a:srcRect/>
          <a:stretch>
            <a:fillRect/>
          </a:stretch>
        </p:blipFill>
        <p:spPr>
          <a:xfrm>
            <a:off x="749300" y="3363913"/>
            <a:ext cx="1895475" cy="1895475"/>
          </a:xfrm>
          <a:prstGeom prst="ellipse">
            <a:avLst/>
          </a:prstGeom>
        </p:spPr>
      </p:pic>
      <p:pic>
        <p:nvPicPr>
          <p:cNvPr id="6" name="Picture Placeholder 5" descr="A rainbow over a dam&#10;&#10;Description automatically generated with low confidence">
            <a:extLst>
              <a:ext uri="{FF2B5EF4-FFF2-40B4-BE49-F238E27FC236}">
                <a16:creationId xmlns:a16="http://schemas.microsoft.com/office/drawing/2014/main" id="{C62848E5-EDA5-8EAD-F4FE-7C7F8829439E}"/>
              </a:ext>
            </a:extLst>
          </p:cNvPr>
          <p:cNvPicPr>
            <a:picLocks noGrp="1" noChangeAspect="1"/>
          </p:cNvPicPr>
          <p:nvPr>
            <p:ph type="pic" sz="quarter" idx="13"/>
          </p:nvPr>
        </p:nvPicPr>
        <p:blipFill rotWithShape="1">
          <a:blip r:embed="rId3" cstate="screen">
            <a:extLst>
              <a:ext uri="{28A0092B-C50C-407E-A947-70E740481C1C}">
                <a14:useLocalDpi xmlns:a14="http://schemas.microsoft.com/office/drawing/2010/main"/>
              </a:ext>
            </a:extLst>
          </a:blip>
          <a:srcRect/>
          <a:stretch/>
        </p:blipFill>
        <p:spPr>
          <a:xfrm>
            <a:off x="1343198" y="1600672"/>
            <a:ext cx="3294850" cy="3294850"/>
          </a:xfrm>
        </p:spPr>
      </p:pic>
      <p:sp>
        <p:nvSpPr>
          <p:cNvPr id="3" name="TextBox 2">
            <a:extLst>
              <a:ext uri="{FF2B5EF4-FFF2-40B4-BE49-F238E27FC236}">
                <a16:creationId xmlns:a16="http://schemas.microsoft.com/office/drawing/2014/main" id="{443160EC-2CDA-75B4-BE13-5B59BC52D3D3}"/>
              </a:ext>
            </a:extLst>
          </p:cNvPr>
          <p:cNvSpPr txBox="1"/>
          <p:nvPr/>
        </p:nvSpPr>
        <p:spPr>
          <a:xfrm>
            <a:off x="-278296" y="1262270"/>
            <a:ext cx="473206" cy="307777"/>
          </a:xfrm>
          <a:prstGeom prst="rect">
            <a:avLst/>
          </a:prstGeom>
          <a:noFill/>
        </p:spPr>
        <p:txBody>
          <a:bodyPr wrap="none" rtlCol="0">
            <a:spAutoFit/>
          </a:bodyPr>
          <a:lstStyle/>
          <a:p>
            <a:pPr marL="285750" indent="-285750">
              <a:buClr>
                <a:schemeClr val="bg1">
                  <a:lumMod val="50000"/>
                </a:schemeClr>
              </a:buClr>
              <a:buFont typeface="Wingdings" panose="05000000000000000000" pitchFamily="2" charset="2"/>
              <a:buChar char="§"/>
            </a:pPr>
            <a:endParaRPr lang="en-US" sz="1400" dirty="0" err="1"/>
          </a:p>
        </p:txBody>
      </p:sp>
    </p:spTree>
    <p:extLst>
      <p:ext uri="{BB962C8B-B14F-4D97-AF65-F5344CB8AC3E}">
        <p14:creationId xmlns:p14="http://schemas.microsoft.com/office/powerpoint/2010/main" val="18391833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46D76C-EE53-6B16-7C01-77E71F4E004C}"/>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1031B2DC-C76B-0CF4-32BA-ADCBFE4CF50B}"/>
              </a:ext>
            </a:extLst>
          </p:cNvPr>
          <p:cNvSpPr>
            <a:spLocks noGrp="1"/>
          </p:cNvSpPr>
          <p:nvPr>
            <p:ph type="title"/>
          </p:nvPr>
        </p:nvSpPr>
        <p:spPr/>
        <p:txBody>
          <a:bodyPr/>
          <a:lstStyle/>
          <a:p>
            <a:r>
              <a:rPr lang="en-ZA" dirty="0"/>
              <a:t>Overview of Governance, Compliance &amp; Assurance Scope of Work</a:t>
            </a:r>
            <a:endParaRPr lang="en-US" dirty="0"/>
          </a:p>
        </p:txBody>
      </p:sp>
      <p:sp>
        <p:nvSpPr>
          <p:cNvPr id="3" name="Content Placeholder 2">
            <a:extLst>
              <a:ext uri="{FF2B5EF4-FFF2-40B4-BE49-F238E27FC236}">
                <a16:creationId xmlns:a16="http://schemas.microsoft.com/office/drawing/2014/main" id="{18A4CAE7-8DD4-3E7E-81E6-D3BEB71C24EA}"/>
              </a:ext>
            </a:extLst>
          </p:cNvPr>
          <p:cNvSpPr>
            <a:spLocks noGrp="1"/>
          </p:cNvSpPr>
          <p:nvPr>
            <p:ph idx="1"/>
          </p:nvPr>
        </p:nvSpPr>
        <p:spPr/>
        <p:txBody>
          <a:bodyPr/>
          <a:lstStyle/>
          <a:p>
            <a:pPr>
              <a:spcBef>
                <a:spcPct val="30000"/>
              </a:spcBef>
              <a:spcAft>
                <a:spcPct val="0"/>
              </a:spcAft>
              <a:defRPr/>
            </a:pP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FC4B967A-C468-398B-DF43-680618DBDE53}"/>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2</a:t>
            </a:fld>
            <a:endParaRPr lang="en-ZA" dirty="0"/>
          </a:p>
        </p:txBody>
      </p:sp>
      <p:sp>
        <p:nvSpPr>
          <p:cNvPr id="4" name="Title 1">
            <a:extLst>
              <a:ext uri="{FF2B5EF4-FFF2-40B4-BE49-F238E27FC236}">
                <a16:creationId xmlns:a16="http://schemas.microsoft.com/office/drawing/2014/main" id="{9B32DD00-C491-9996-0B43-39B1A93C5B16}"/>
              </a:ext>
            </a:extLst>
          </p:cNvPr>
          <p:cNvSpPr txBox="1">
            <a:spLocks/>
          </p:cNvSpPr>
          <p:nvPr/>
        </p:nvSpPr>
        <p:spPr>
          <a:xfrm>
            <a:off x="568602" y="1290345"/>
            <a:ext cx="4672584" cy="784601"/>
          </a:xfrm>
          <a:prstGeom prst="rect">
            <a:avLst/>
          </a:prstGeom>
        </p:spPr>
        <p:txBody>
          <a:bodyPr vert="horz" lIns="91440" tIns="45720" rIns="91440" bIns="45720" rtlCol="0" anchor="t">
            <a:normAutofit lnSpcReduction="10000"/>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sz="2800" b="1" dirty="0">
                <a:solidFill>
                  <a:srgbClr val="003896"/>
                </a:solidFill>
              </a:rPr>
              <a:t>Purpose of the Scope of Work (SoW)</a:t>
            </a:r>
          </a:p>
        </p:txBody>
      </p:sp>
      <p:pic>
        <p:nvPicPr>
          <p:cNvPr id="7" name="Content Placeholder 4" descr="New business workers singing contract for new business">
            <a:extLst>
              <a:ext uri="{FF2B5EF4-FFF2-40B4-BE49-F238E27FC236}">
                <a16:creationId xmlns:a16="http://schemas.microsoft.com/office/drawing/2014/main" id="{109C6A82-713C-D501-75B6-25ECA453AB39}"/>
              </a:ext>
            </a:extLst>
          </p:cNvPr>
          <p:cNvPicPr>
            <a:picLocks noChangeAspect="1"/>
          </p:cNvPicPr>
          <p:nvPr/>
        </p:nvPicPr>
        <p:blipFill>
          <a:blip r:embed="rId3"/>
          <a:srcRect l="11060" r="12066" b="-2"/>
          <a:stretch>
            <a:fillRect/>
          </a:stretch>
        </p:blipFill>
        <p:spPr>
          <a:xfrm>
            <a:off x="692219" y="2545976"/>
            <a:ext cx="4072845" cy="3536539"/>
          </a:xfrm>
          <a:prstGeom prst="rect">
            <a:avLst/>
          </a:prstGeom>
          <a:noFill/>
        </p:spPr>
      </p:pic>
      <p:sp>
        <p:nvSpPr>
          <p:cNvPr id="8" name="Content Placeholder 3">
            <a:extLst>
              <a:ext uri="{FF2B5EF4-FFF2-40B4-BE49-F238E27FC236}">
                <a16:creationId xmlns:a16="http://schemas.microsoft.com/office/drawing/2014/main" id="{45C59C24-D710-A933-1765-EF9F806B84EC}"/>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822943" y="1767426"/>
            <a:ext cx="5676838" cy="4105536"/>
          </a:xfrm>
          <a:prstGeom prst="rect">
            <a:avLst/>
          </a:prstGeom>
        </p:spPr>
        <p:txBody>
          <a:bodyPr>
            <a:noAutofit/>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2500"/>
              </a:spcBef>
              <a:buFont typeface="Arial" panose="020B0604020202020204" pitchFamily="34" charset="0"/>
              <a:buNone/>
            </a:pPr>
            <a:r>
              <a:rPr lang="en-US" sz="1800" b="1" dirty="0"/>
              <a:t>Formalising Service Requirements</a:t>
            </a:r>
          </a:p>
          <a:p>
            <a:pPr marL="0" lvl="1" indent="0">
              <a:lnSpc>
                <a:spcPct val="120000"/>
              </a:lnSpc>
              <a:buFont typeface="Arial" panose="020B0604020202020204" pitchFamily="34" charset="0"/>
              <a:buNone/>
            </a:pPr>
            <a:r>
              <a:rPr lang="en-US" sz="1800" dirty="0"/>
              <a:t>The SoW defines specific services required to support governance, compliance, and assurance within the Group Capital Division.</a:t>
            </a:r>
          </a:p>
          <a:p>
            <a:pPr marL="0" indent="0">
              <a:lnSpc>
                <a:spcPct val="120000"/>
              </a:lnSpc>
              <a:spcBef>
                <a:spcPts val="2500"/>
              </a:spcBef>
              <a:buFont typeface="Arial" panose="020B0604020202020204" pitchFamily="34" charset="0"/>
              <a:buNone/>
            </a:pPr>
            <a:r>
              <a:rPr lang="en-US" sz="1800" b="1" dirty="0"/>
              <a:t>Flexibility and Responsiveness</a:t>
            </a:r>
          </a:p>
          <a:p>
            <a:pPr marL="0" lvl="1" indent="0">
              <a:lnSpc>
                <a:spcPct val="120000"/>
              </a:lnSpc>
              <a:buFont typeface="Arial" panose="020B0604020202020204" pitchFamily="34" charset="0"/>
              <a:buNone/>
            </a:pPr>
            <a:r>
              <a:rPr lang="en-US" sz="1800" dirty="0"/>
              <a:t>Resources are engaged on a task-order basis allowing adaptable response to project assurance demands over a five-year period.</a:t>
            </a:r>
          </a:p>
          <a:p>
            <a:pPr marL="0" indent="0">
              <a:lnSpc>
                <a:spcPct val="120000"/>
              </a:lnSpc>
              <a:spcBef>
                <a:spcPts val="2500"/>
              </a:spcBef>
              <a:buFont typeface="Arial" panose="020B0604020202020204" pitchFamily="34" charset="0"/>
              <a:buNone/>
            </a:pPr>
            <a:r>
              <a:rPr lang="en-US" sz="1800" b="1" dirty="0"/>
              <a:t>Aligning with Strategic Goals</a:t>
            </a:r>
          </a:p>
          <a:p>
            <a:pPr marL="0" lvl="1" indent="0">
              <a:lnSpc>
                <a:spcPct val="120000"/>
              </a:lnSpc>
              <a:buFont typeface="Arial" panose="020B0604020202020204" pitchFamily="34" charset="0"/>
              <a:buNone/>
            </a:pPr>
            <a:r>
              <a:rPr lang="en-US" sz="1800" dirty="0"/>
              <a:t>The SoW aligns governance and compliance services with Eskom’s strategic objectives for capital projects.</a:t>
            </a:r>
          </a:p>
        </p:txBody>
      </p:sp>
    </p:spTree>
    <p:extLst>
      <p:ext uri="{BB962C8B-B14F-4D97-AF65-F5344CB8AC3E}">
        <p14:creationId xmlns:p14="http://schemas.microsoft.com/office/powerpoint/2010/main" val="100943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250"/>
                                        <p:tgtEl>
                                          <p:spTgt spid="8"/>
                                        </p:tgtEl>
                                      </p:cBhvr>
                                    </p:animEffect>
                                    <p:anim calcmode="lin" valueType="num">
                                      <p:cBhvr>
                                        <p:cTn id="8" dur="250" fill="hold"/>
                                        <p:tgtEl>
                                          <p:spTgt spid="8"/>
                                        </p:tgtEl>
                                        <p:attrNameLst>
                                          <p:attrName>ppt_x</p:attrName>
                                        </p:attrNameLst>
                                      </p:cBhvr>
                                      <p:tavLst>
                                        <p:tav tm="0">
                                          <p:val>
                                            <p:strVal val="#ppt_x"/>
                                          </p:val>
                                        </p:tav>
                                        <p:tav tm="100000">
                                          <p:val>
                                            <p:strVal val="#ppt_x"/>
                                          </p:val>
                                        </p:tav>
                                      </p:tavLst>
                                    </p:anim>
                                    <p:anim calcmode="lin" valueType="num">
                                      <p:cBhvr>
                                        <p:cTn id="9" dur="2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4E56-86A5-E4A0-AF88-C7CDCF64C886}"/>
              </a:ext>
            </a:extLst>
          </p:cNvPr>
          <p:cNvSpPr>
            <a:spLocks noGrp="1"/>
          </p:cNvSpPr>
          <p:nvPr>
            <p:ph type="title"/>
          </p:nvPr>
        </p:nvSpPr>
        <p:spPr/>
        <p:txBody>
          <a:bodyPr/>
          <a:lstStyle/>
          <a:p>
            <a:r>
              <a:rPr lang="en-ZA" dirty="0"/>
              <a:t>Background and Mandate </a:t>
            </a:r>
          </a:p>
        </p:txBody>
      </p:sp>
      <p:sp>
        <p:nvSpPr>
          <p:cNvPr id="5" name="Title 1">
            <a:extLst>
              <a:ext uri="{FF2B5EF4-FFF2-40B4-BE49-F238E27FC236}">
                <a16:creationId xmlns:a16="http://schemas.microsoft.com/office/drawing/2014/main" id="{EFD3B9FA-1F86-35BF-4C00-F5DB2485922C}"/>
              </a:ext>
            </a:extLst>
          </p:cNvPr>
          <p:cNvSpPr txBox="1">
            <a:spLocks/>
          </p:cNvSpPr>
          <p:nvPr/>
        </p:nvSpPr>
        <p:spPr>
          <a:xfrm>
            <a:off x="568602" y="1290345"/>
            <a:ext cx="4672584" cy="784601"/>
          </a:xfrm>
          <a:prstGeom prst="rect">
            <a:avLst/>
          </a:prstGeom>
        </p:spPr>
        <p:txBody>
          <a:bodyPr vert="horz" lIns="91440" tIns="45720" rIns="91440" bIns="45720" rtlCol="0" anchor="t">
            <a:normAutofit fontScale="92500" lnSpcReduction="10000"/>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sz="2800" b="1" dirty="0">
                <a:solidFill>
                  <a:srgbClr val="003896"/>
                </a:solidFill>
              </a:rPr>
              <a:t>Group Capital Division (GCD) Mandate</a:t>
            </a:r>
          </a:p>
        </p:txBody>
      </p:sp>
      <p:sp>
        <p:nvSpPr>
          <p:cNvPr id="8" name="Content Placeholder 3">
            <a:extLst>
              <a:ext uri="{FF2B5EF4-FFF2-40B4-BE49-F238E27FC236}">
                <a16:creationId xmlns:a16="http://schemas.microsoft.com/office/drawing/2014/main" id="{1F5C2FE5-5FF8-B2BF-9FFA-C149A476AF2B}"/>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368684" y="1682645"/>
            <a:ext cx="6567735" cy="4105536"/>
          </a:xfrm>
          <a:prstGeom prst="rect">
            <a:avLst/>
          </a:prstGeom>
        </p:spPr>
        <p:txBody>
          <a:bodyPr>
            <a:noAutofit/>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2500"/>
              </a:spcBef>
              <a:buFont typeface="Arial" panose="020B0604020202020204" pitchFamily="34" charset="0"/>
              <a:buNone/>
            </a:pPr>
            <a:r>
              <a:rPr lang="en-US" sz="1800" b="1" dirty="0"/>
              <a:t>Strategic Projects</a:t>
            </a:r>
          </a:p>
          <a:p>
            <a:pPr marL="0" lvl="1" indent="0">
              <a:lnSpc>
                <a:spcPct val="120000"/>
              </a:lnSpc>
              <a:buFont typeface="Arial" panose="020B0604020202020204" pitchFamily="34" charset="0"/>
              <a:buNone/>
            </a:pPr>
            <a:r>
              <a:rPr lang="en-US" sz="1800" dirty="0"/>
              <a:t>GCD leads the strategic planning and execution of capital projects ensuring alignment with organisational goals</a:t>
            </a:r>
          </a:p>
          <a:p>
            <a:pPr marL="0" indent="0">
              <a:lnSpc>
                <a:spcPct val="120000"/>
              </a:lnSpc>
              <a:spcBef>
                <a:spcPts val="2500"/>
              </a:spcBef>
              <a:buFont typeface="Arial" panose="020B0604020202020204" pitchFamily="34" charset="0"/>
              <a:buNone/>
            </a:pPr>
            <a:r>
              <a:rPr lang="en-US" sz="1800" b="1" dirty="0"/>
              <a:t>Stakeholder Engagement</a:t>
            </a:r>
          </a:p>
          <a:p>
            <a:pPr marL="0" lvl="1" indent="0">
              <a:lnSpc>
                <a:spcPct val="120000"/>
              </a:lnSpc>
              <a:buFont typeface="Arial" panose="020B0604020202020204" pitchFamily="34" charset="0"/>
              <a:buNone/>
            </a:pPr>
            <a:r>
              <a:rPr lang="en-US" sz="1800" dirty="0"/>
              <a:t>The division manages complex relationships with the Shareholder, regulatory bodies, the </a:t>
            </a:r>
            <a:r>
              <a:rPr lang="en-ZA" sz="1800" dirty="0">
                <a:solidFill>
                  <a:schemeClr val="tx1"/>
                </a:solidFill>
              </a:rPr>
              <a:t>broader stakeholder community</a:t>
            </a:r>
            <a:r>
              <a:rPr lang="en-US" sz="1800" dirty="0"/>
              <a:t>and internal clients effectively. </a:t>
            </a:r>
          </a:p>
          <a:p>
            <a:pPr marL="0" indent="0">
              <a:lnSpc>
                <a:spcPct val="120000"/>
              </a:lnSpc>
              <a:spcBef>
                <a:spcPts val="2500"/>
              </a:spcBef>
              <a:buFont typeface="Arial" panose="020B0604020202020204" pitchFamily="34" charset="0"/>
              <a:buNone/>
            </a:pPr>
            <a:r>
              <a:rPr lang="en-US" sz="1800" b="1" dirty="0"/>
              <a:t>Internal Clients</a:t>
            </a:r>
          </a:p>
          <a:p>
            <a:pPr marL="0" lvl="1" indent="0">
              <a:lnSpc>
                <a:spcPct val="120000"/>
              </a:lnSpc>
              <a:buNone/>
            </a:pPr>
            <a:r>
              <a:rPr lang="en-US" sz="1800" dirty="0"/>
              <a:t>The Client Offices within GCD’s responsibility are </a:t>
            </a:r>
            <a:r>
              <a:rPr lang="en-ZA" sz="1800" dirty="0"/>
              <a:t>Eskom Real Estate (ERE), Group Technology, Generation, Distribution, Renewables, NTCSA.</a:t>
            </a:r>
          </a:p>
        </p:txBody>
      </p:sp>
      <p:pic>
        <p:nvPicPr>
          <p:cNvPr id="3074" name="Picture 2" descr="Female electrical engineer working on Electrical Pylons Translation, checking the condition of the Electrical Power Pole components.">
            <a:extLst>
              <a:ext uri="{FF2B5EF4-FFF2-40B4-BE49-F238E27FC236}">
                <a16:creationId xmlns:a16="http://schemas.microsoft.com/office/drawing/2014/main" id="{7A063EDE-C38D-A052-AFEE-AB8BAA7F39A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320" y="2493522"/>
            <a:ext cx="3362325" cy="2924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674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8"/>
                                        </p:tgtEl>
                                        <p:attrNameLst>
                                          <p:attrName>style.visibility</p:attrName>
                                        </p:attrNameLst>
                                      </p:cBhvr>
                                      <p:to>
                                        <p:strVal val="visible"/>
                                      </p:to>
                                    </p:set>
                                    <p:animEffect transition="in" filter="fade">
                                      <p:cBhvr>
                                        <p:cTn id="7" dur="250"/>
                                        <p:tgtEl>
                                          <p:spTgt spid="8"/>
                                        </p:tgtEl>
                                      </p:cBhvr>
                                    </p:animEffect>
                                    <p:anim calcmode="lin" valueType="num">
                                      <p:cBhvr>
                                        <p:cTn id="8" dur="250" fill="hold"/>
                                        <p:tgtEl>
                                          <p:spTgt spid="8"/>
                                        </p:tgtEl>
                                        <p:attrNameLst>
                                          <p:attrName>ppt_x</p:attrName>
                                        </p:attrNameLst>
                                      </p:cBhvr>
                                      <p:tavLst>
                                        <p:tav tm="0">
                                          <p:val>
                                            <p:strVal val="#ppt_x"/>
                                          </p:val>
                                        </p:tav>
                                        <p:tav tm="100000">
                                          <p:val>
                                            <p:strVal val="#ppt_x"/>
                                          </p:val>
                                        </p:tav>
                                      </p:tavLst>
                                    </p:anim>
                                    <p:anim calcmode="lin" valueType="num">
                                      <p:cBhvr>
                                        <p:cTn id="9" dur="25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9CD2E1-91B6-E330-7B28-3F1CDD926FE2}"/>
              </a:ext>
            </a:extLst>
          </p:cNvPr>
          <p:cNvSpPr>
            <a:spLocks noGrp="1"/>
          </p:cNvSpPr>
          <p:nvPr>
            <p:ph type="title"/>
          </p:nvPr>
        </p:nvSpPr>
        <p:spPr/>
        <p:txBody>
          <a:bodyPr/>
          <a:lstStyle/>
          <a:p>
            <a:r>
              <a:rPr lang="en-ZA" dirty="0"/>
              <a:t>Governance, Compliance &amp; Assurance (GC&amp;A) in GCD</a:t>
            </a:r>
          </a:p>
        </p:txBody>
      </p:sp>
      <p:sp>
        <p:nvSpPr>
          <p:cNvPr id="4" name="Title 1">
            <a:extLst>
              <a:ext uri="{FF2B5EF4-FFF2-40B4-BE49-F238E27FC236}">
                <a16:creationId xmlns:a16="http://schemas.microsoft.com/office/drawing/2014/main" id="{3B6AE29F-BAAA-ACF8-F817-DF2BFB541C7D}"/>
              </a:ext>
            </a:extLst>
          </p:cNvPr>
          <p:cNvSpPr txBox="1">
            <a:spLocks/>
          </p:cNvSpPr>
          <p:nvPr/>
        </p:nvSpPr>
        <p:spPr>
          <a:xfrm>
            <a:off x="568602" y="1146910"/>
            <a:ext cx="5778410" cy="78460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sz="2800" b="1" dirty="0">
                <a:solidFill>
                  <a:srgbClr val="003896"/>
                </a:solidFill>
              </a:rPr>
              <a:t>GC&amp;A Business Unit Mandate</a:t>
            </a:r>
          </a:p>
        </p:txBody>
      </p:sp>
      <p:sp>
        <p:nvSpPr>
          <p:cNvPr id="5" name="Content Placeholder 3">
            <a:extLst>
              <a:ext uri="{FF2B5EF4-FFF2-40B4-BE49-F238E27FC236}">
                <a16:creationId xmlns:a16="http://schemas.microsoft.com/office/drawing/2014/main" id="{57CCE02F-0E72-BFA2-5ECF-5C89F599ABD5}"/>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8602" y="1646784"/>
            <a:ext cx="11054796" cy="4859021"/>
          </a:xfrm>
          <a:prstGeom prst="rect">
            <a:avLst/>
          </a:prstGeom>
        </p:spPr>
        <p:txBody>
          <a:bodyPr>
            <a:noAutofit/>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2500"/>
              </a:spcBef>
              <a:buFont typeface="Arial" panose="020B0604020202020204" pitchFamily="34" charset="0"/>
              <a:buNone/>
            </a:pPr>
            <a:r>
              <a:rPr lang="en-US" sz="1800" b="1" dirty="0"/>
              <a:t>Independent Reviews and Assurance </a:t>
            </a:r>
          </a:p>
          <a:p>
            <a:pPr marL="0" lvl="1" indent="0">
              <a:lnSpc>
                <a:spcPct val="120000"/>
              </a:lnSpc>
              <a:buNone/>
            </a:pPr>
            <a:r>
              <a:rPr lang="en-US" sz="1800" dirty="0"/>
              <a:t>The unit delivers independent project reviews, validates data, and provides assurance to Eskom’s Board and executives.</a:t>
            </a:r>
          </a:p>
          <a:p>
            <a:pPr marL="0" lvl="1" indent="0">
              <a:lnSpc>
                <a:spcPct val="120000"/>
              </a:lnSpc>
              <a:buFont typeface="Arial" panose="020B0604020202020204" pitchFamily="34" charset="0"/>
              <a:buNone/>
            </a:pPr>
            <a:endParaRPr lang="en-US" sz="1800" dirty="0"/>
          </a:p>
          <a:p>
            <a:pPr marL="0" lvl="1" indent="0">
              <a:lnSpc>
                <a:spcPct val="120000"/>
              </a:lnSpc>
              <a:buFont typeface="Arial" panose="020B0604020202020204" pitchFamily="34" charset="0"/>
              <a:buNone/>
            </a:pPr>
            <a:r>
              <a:rPr lang="en-US" sz="1800" b="1" dirty="0"/>
              <a:t>Cross- Divisional Operations</a:t>
            </a:r>
          </a:p>
          <a:p>
            <a:pPr marL="0" lvl="1" indent="0">
              <a:lnSpc>
                <a:spcPct val="120000"/>
              </a:lnSpc>
              <a:buFont typeface="Arial" panose="020B0604020202020204" pitchFamily="34" charset="0"/>
              <a:buNone/>
            </a:pPr>
            <a:r>
              <a:rPr lang="en-US" sz="1800" dirty="0"/>
              <a:t>GC&amp;A operates across all Eskom divisions and subsidiaries, with centralised oversight, driving accountability, continuous improvement, and effective project delivery.  </a:t>
            </a:r>
          </a:p>
          <a:p>
            <a:pPr marL="0" indent="0">
              <a:lnSpc>
                <a:spcPct val="120000"/>
              </a:lnSpc>
              <a:spcBef>
                <a:spcPts val="2500"/>
              </a:spcBef>
              <a:buFont typeface="Arial" panose="020B0604020202020204" pitchFamily="34" charset="0"/>
              <a:buNone/>
            </a:pPr>
            <a:r>
              <a:rPr lang="en-US" sz="1800" b="1" dirty="0"/>
              <a:t>The specific services consisting:</a:t>
            </a:r>
          </a:p>
          <a:p>
            <a:pPr lvl="1"/>
            <a:r>
              <a:rPr lang="en-ZA" sz="1800" dirty="0"/>
              <a:t>Report and manage strategic projects and data</a:t>
            </a:r>
          </a:p>
          <a:p>
            <a:pPr lvl="1"/>
            <a:r>
              <a:rPr lang="en-ZA" sz="1800" dirty="0"/>
              <a:t>Ensure compliance</a:t>
            </a:r>
          </a:p>
          <a:p>
            <a:pPr lvl="1"/>
            <a:r>
              <a:rPr lang="en-ZA" sz="1800" dirty="0"/>
              <a:t>Provide monitoring, oversight &amp; assurance</a:t>
            </a:r>
          </a:p>
          <a:p>
            <a:pPr lvl="1"/>
            <a:r>
              <a:rPr lang="en-ZA" sz="1800" dirty="0"/>
              <a:t>Determine root and contributing causes to project performance deviations. </a:t>
            </a:r>
          </a:p>
          <a:p>
            <a:pPr marL="0" lvl="1" indent="0">
              <a:lnSpc>
                <a:spcPct val="120000"/>
              </a:lnSpc>
              <a:buNone/>
            </a:pPr>
            <a:endParaRPr lang="en-US" sz="1800" dirty="0"/>
          </a:p>
        </p:txBody>
      </p:sp>
    </p:spTree>
    <p:extLst>
      <p:ext uri="{BB962C8B-B14F-4D97-AF65-F5344CB8AC3E}">
        <p14:creationId xmlns:p14="http://schemas.microsoft.com/office/powerpoint/2010/main" val="4474619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8EEBC7-4780-BF20-4390-CDD06C383CB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CF30A793-580B-895F-9E19-B1D9708518BB}"/>
              </a:ext>
            </a:extLst>
          </p:cNvPr>
          <p:cNvSpPr>
            <a:spLocks noGrp="1"/>
          </p:cNvSpPr>
          <p:nvPr>
            <p:ph type="title"/>
          </p:nvPr>
        </p:nvSpPr>
        <p:spPr/>
        <p:txBody>
          <a:bodyPr/>
          <a:lstStyle/>
          <a:p>
            <a:r>
              <a:rPr lang="en-US" dirty="0"/>
              <a:t>Profile of Projects</a:t>
            </a:r>
            <a:endParaRPr lang="en-ZA" dirty="0"/>
          </a:p>
        </p:txBody>
      </p:sp>
      <p:sp>
        <p:nvSpPr>
          <p:cNvPr id="4" name="Title 1">
            <a:extLst>
              <a:ext uri="{FF2B5EF4-FFF2-40B4-BE49-F238E27FC236}">
                <a16:creationId xmlns:a16="http://schemas.microsoft.com/office/drawing/2014/main" id="{E2CAF843-661E-8455-4FF5-1A23A132AB68}"/>
              </a:ext>
            </a:extLst>
          </p:cNvPr>
          <p:cNvSpPr txBox="1">
            <a:spLocks/>
          </p:cNvSpPr>
          <p:nvPr/>
        </p:nvSpPr>
        <p:spPr>
          <a:xfrm>
            <a:off x="568602" y="1290345"/>
            <a:ext cx="4672584" cy="784601"/>
          </a:xfrm>
          <a:prstGeom prst="rect">
            <a:avLst/>
          </a:prstGeom>
        </p:spPr>
        <p:txBody>
          <a:bodyPr vert="horz" lIns="91440" tIns="45720" rIns="91440" bIns="45720" rtlCol="0" anchor="t">
            <a:normAutofit fontScale="92500" lnSpcReduction="10000"/>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sz="2800" b="1" dirty="0">
                <a:solidFill>
                  <a:srgbClr val="003896"/>
                </a:solidFill>
              </a:rPr>
              <a:t>Project Technologies and Disciplines</a:t>
            </a:r>
          </a:p>
        </p:txBody>
      </p:sp>
      <p:pic>
        <p:nvPicPr>
          <p:cNvPr id="5" name="Content Placeholder 4" descr="Power engineer holding tablet computer and workers inspecting power transmission line on site">
            <a:extLst>
              <a:ext uri="{FF2B5EF4-FFF2-40B4-BE49-F238E27FC236}">
                <a16:creationId xmlns:a16="http://schemas.microsoft.com/office/drawing/2014/main" id="{A4411CF7-CA45-30B9-1441-BFB8C1D21EEA}"/>
              </a:ext>
            </a:extLst>
          </p:cNvPr>
          <p:cNvPicPr>
            <a:picLocks noChangeAspect="1"/>
          </p:cNvPicPr>
          <p:nvPr/>
        </p:nvPicPr>
        <p:blipFill>
          <a:blip r:embed="rId3"/>
          <a:srcRect l="19018" r="17791" b="-1"/>
          <a:stretch>
            <a:fillRect/>
          </a:stretch>
        </p:blipFill>
        <p:spPr>
          <a:xfrm>
            <a:off x="753036" y="2074946"/>
            <a:ext cx="3854823" cy="4071990"/>
          </a:xfrm>
          <a:prstGeom prst="rect">
            <a:avLst/>
          </a:prstGeom>
          <a:noFill/>
        </p:spPr>
      </p:pic>
      <p:sp>
        <p:nvSpPr>
          <p:cNvPr id="6" name="Content Placeholder 3">
            <a:extLst>
              <a:ext uri="{FF2B5EF4-FFF2-40B4-BE49-F238E27FC236}">
                <a16:creationId xmlns:a16="http://schemas.microsoft.com/office/drawing/2014/main" id="{ED742A16-0585-750A-7457-F3DB84D579E4}"/>
              </a:ext>
            </a:extLst>
          </p:cNvPr>
          <p:cNvSpPr txBox="1">
            <a:spLocks/>
          </p:cNvSpPr>
          <p:nvPr>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425620" y="1462118"/>
            <a:ext cx="6567735" cy="4859021"/>
          </a:xfrm>
          <a:prstGeom prst="rect">
            <a:avLst/>
          </a:prstGeom>
        </p:spPr>
        <p:txBody>
          <a:bodyPr>
            <a:noAutofit/>
          </a:bodyPr>
          <a:lstStyle>
            <a:lvl1pPr marL="228600" indent="-228600" algn="l" defTabSz="914400" rtl="0" eaLnBrk="1" latinLnBrk="0" hangingPunct="1">
              <a:lnSpc>
                <a:spcPct val="90000"/>
              </a:lnSpc>
              <a:spcBef>
                <a:spcPts val="1000"/>
              </a:spcBef>
              <a:buFont typeface="Wingdings" panose="05000000000000000000" pitchFamily="2" charset="2"/>
              <a:buChar char="§"/>
              <a:defRPr sz="1400" kern="1200">
                <a:solidFill>
                  <a:srgbClr val="1D3E8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1D3E88"/>
              </a:buClr>
              <a:buFont typeface="Calibri" panose="020F0502020204030204" pitchFamily="34" charset="0"/>
              <a:buChar char="-"/>
              <a:defRPr sz="1400" kern="1200">
                <a:solidFill>
                  <a:srgbClr val="1D3E8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400" kern="1200">
                <a:solidFill>
                  <a:srgbClr val="1D3E8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Courier New" panose="02070309020205020404" pitchFamily="49" charset="0"/>
              <a:buChar char="o"/>
              <a:defRPr sz="1400" kern="1200">
                <a:solidFill>
                  <a:srgbClr val="1D3E8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Wingdings" panose="05000000000000000000" pitchFamily="2" charset="2"/>
              <a:buChar char="Ø"/>
              <a:defRPr sz="1400" kern="1200">
                <a:solidFill>
                  <a:srgbClr val="1D3E8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20000"/>
              </a:lnSpc>
              <a:spcBef>
                <a:spcPts val="2500"/>
              </a:spcBef>
              <a:buFont typeface="Arial" panose="020B0604020202020204" pitchFamily="34" charset="0"/>
              <a:buNone/>
            </a:pPr>
            <a:r>
              <a:rPr lang="en-US" sz="1800" b="1" dirty="0"/>
              <a:t>Diverse Energy Technologies</a:t>
            </a:r>
          </a:p>
          <a:p>
            <a:pPr marL="0" lvl="1" indent="0">
              <a:lnSpc>
                <a:spcPct val="120000"/>
              </a:lnSpc>
              <a:buFont typeface="Arial" panose="020B0604020202020204" pitchFamily="34" charset="0"/>
              <a:buNone/>
            </a:pPr>
            <a:r>
              <a:rPr lang="en-US" sz="1800" dirty="0"/>
              <a:t>GCD manages projects across technologies like coal, hydro, gas turbines, nuclear, renewables, and energy storage. </a:t>
            </a:r>
          </a:p>
          <a:p>
            <a:pPr marL="0" lvl="1" indent="0">
              <a:lnSpc>
                <a:spcPct val="120000"/>
              </a:lnSpc>
              <a:buFont typeface="Arial" panose="020B0604020202020204" pitchFamily="34" charset="0"/>
              <a:buNone/>
            </a:pPr>
            <a:endParaRPr lang="en-US" sz="1800" b="1" dirty="0"/>
          </a:p>
          <a:p>
            <a:pPr marL="0" lvl="1" indent="0">
              <a:lnSpc>
                <a:spcPct val="120000"/>
              </a:lnSpc>
              <a:buFont typeface="Arial" panose="020B0604020202020204" pitchFamily="34" charset="0"/>
              <a:buNone/>
            </a:pPr>
            <a:r>
              <a:rPr lang="en-US" sz="1800" b="1" dirty="0"/>
              <a:t>Project Management Capability </a:t>
            </a:r>
          </a:p>
          <a:p>
            <a:pPr marL="0" lvl="1" indent="0">
              <a:lnSpc>
                <a:spcPct val="120000"/>
              </a:lnSpc>
              <a:buFont typeface="Arial" panose="020B0604020202020204" pitchFamily="34" charset="0"/>
              <a:buNone/>
            </a:pPr>
            <a:r>
              <a:rPr lang="en-US" sz="1800" dirty="0"/>
              <a:t>Multiple disciplines such as portfolio and programme, procurement, engineering, construction, and commissioning integrate to deliver projects. </a:t>
            </a:r>
          </a:p>
          <a:p>
            <a:pPr marL="0" indent="0">
              <a:lnSpc>
                <a:spcPct val="120000"/>
              </a:lnSpc>
              <a:spcBef>
                <a:spcPts val="2500"/>
              </a:spcBef>
              <a:buFont typeface="Arial" panose="020B0604020202020204" pitchFamily="34" charset="0"/>
              <a:buNone/>
            </a:pPr>
            <a:r>
              <a:rPr lang="en-US" sz="1800" b="1" dirty="0"/>
              <a:t>Supporting Business Functions</a:t>
            </a:r>
          </a:p>
          <a:p>
            <a:pPr marL="0" lvl="1" indent="0">
              <a:lnSpc>
                <a:spcPct val="120000"/>
              </a:lnSpc>
              <a:buNone/>
            </a:pPr>
            <a:r>
              <a:rPr lang="en-US" sz="1800" dirty="0"/>
              <a:t>Functions like finance, quantity surveying, SHERQ, strategy, and legal &amp; regulatory ensure project success and sustainability</a:t>
            </a:r>
            <a:r>
              <a:rPr lang="en-ZA" sz="1800" dirty="0"/>
              <a:t>.</a:t>
            </a:r>
          </a:p>
        </p:txBody>
      </p:sp>
    </p:spTree>
    <p:extLst>
      <p:ext uri="{BB962C8B-B14F-4D97-AF65-F5344CB8AC3E}">
        <p14:creationId xmlns:p14="http://schemas.microsoft.com/office/powerpoint/2010/main" val="329557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6"/>
                                        </p:tgtEl>
                                        <p:attrNameLst>
                                          <p:attrName>style.visibility</p:attrName>
                                        </p:attrNameLst>
                                      </p:cBhvr>
                                      <p:to>
                                        <p:strVal val="visible"/>
                                      </p:to>
                                    </p:set>
                                    <p:animEffect transition="in" filter="fade">
                                      <p:cBhvr>
                                        <p:cTn id="7" dur="250"/>
                                        <p:tgtEl>
                                          <p:spTgt spid="6"/>
                                        </p:tgtEl>
                                      </p:cBhvr>
                                    </p:animEffect>
                                    <p:anim calcmode="lin" valueType="num">
                                      <p:cBhvr>
                                        <p:cTn id="8" dur="250" fill="hold"/>
                                        <p:tgtEl>
                                          <p:spTgt spid="6"/>
                                        </p:tgtEl>
                                        <p:attrNameLst>
                                          <p:attrName>ppt_x</p:attrName>
                                        </p:attrNameLst>
                                      </p:cBhvr>
                                      <p:tavLst>
                                        <p:tav tm="0">
                                          <p:val>
                                            <p:strVal val="#ppt_x"/>
                                          </p:val>
                                        </p:tav>
                                        <p:tav tm="100000">
                                          <p:val>
                                            <p:strVal val="#ppt_x"/>
                                          </p:val>
                                        </p:tav>
                                      </p:tavLst>
                                    </p:anim>
                                    <p:anim calcmode="lin" valueType="num">
                                      <p:cBhvr>
                                        <p:cTn id="9" dur="25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070C784D-EB7F-D51C-0568-C462FD75143C}"/>
              </a:ext>
            </a:extLst>
          </p:cNvPr>
          <p:cNvGraphicFramePr>
            <a:graphicFrameLocks noChangeAspect="1"/>
          </p:cNvGraphicFramePr>
          <p:nvPr>
            <p:custDataLst>
              <p:tags r:id="rId1"/>
            </p:custDataLst>
            <p:extLst>
              <p:ext uri="{D42A27DB-BD31-4B8C-83A1-F6EECF244321}">
                <p14:modId xmlns:p14="http://schemas.microsoft.com/office/powerpoint/2010/main" val="196992640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4" name="think-cell data - do not delete" hidden="1">
                        <a:extLst>
                          <a:ext uri="{FF2B5EF4-FFF2-40B4-BE49-F238E27FC236}">
                            <a16:creationId xmlns:a16="http://schemas.microsoft.com/office/drawing/2014/main" id="{070C784D-EB7F-D51C-0568-C462FD75143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B99E30A7-0B00-6EAD-9145-5A2E9396E552}"/>
              </a:ext>
            </a:extLst>
          </p:cNvPr>
          <p:cNvSpPr>
            <a:spLocks noGrp="1"/>
          </p:cNvSpPr>
          <p:nvPr>
            <p:ph type="title"/>
          </p:nvPr>
        </p:nvSpPr>
        <p:spPr>
          <a:ln>
            <a:solidFill>
              <a:schemeClr val="accent1"/>
            </a:solidFill>
          </a:ln>
        </p:spPr>
        <p:txBody>
          <a:bodyPr vert="horz"/>
          <a:lstStyle/>
          <a:p>
            <a:r>
              <a:rPr lang="en-ZA" dirty="0"/>
              <a:t>High-Level Services Required from the Partner</a:t>
            </a:r>
          </a:p>
        </p:txBody>
      </p:sp>
      <p:graphicFrame>
        <p:nvGraphicFramePr>
          <p:cNvPr id="7" name="Content Placeholder 6">
            <a:extLst>
              <a:ext uri="{FF2B5EF4-FFF2-40B4-BE49-F238E27FC236}">
                <a16:creationId xmlns:a16="http://schemas.microsoft.com/office/drawing/2014/main" id="{1C734554-0971-E653-D55D-BD383BA8BA16}"/>
              </a:ext>
            </a:extLst>
          </p:cNvPr>
          <p:cNvGraphicFramePr>
            <a:graphicFrameLocks noGrp="1"/>
          </p:cNvGraphicFramePr>
          <p:nvPr>
            <p:ph idx="1"/>
            <p:extLst>
              <p:ext uri="{D42A27DB-BD31-4B8C-83A1-F6EECF244321}">
                <p14:modId xmlns:p14="http://schemas.microsoft.com/office/powerpoint/2010/main" val="2071032662"/>
              </p:ext>
            </p:extLst>
          </p:nvPr>
        </p:nvGraphicFramePr>
        <p:xfrm>
          <a:off x="4437078" y="1778521"/>
          <a:ext cx="8364511" cy="5050536"/>
        </p:xfrm>
        <a:graphic>
          <a:graphicData uri="http://schemas.openxmlformats.org/drawingml/2006/table">
            <a:tbl>
              <a:tblPr firstRow="1" bandRow="1">
                <a:tableStyleId>{2D5ABB26-0587-4C30-8999-92F81FD0307C}</a:tableStyleId>
              </a:tblPr>
              <a:tblGrid>
                <a:gridCol w="1420307">
                  <a:extLst>
                    <a:ext uri="{9D8B030D-6E8A-4147-A177-3AD203B41FA5}">
                      <a16:colId xmlns:a16="http://schemas.microsoft.com/office/drawing/2014/main" val="2350974889"/>
                    </a:ext>
                  </a:extLst>
                </a:gridCol>
                <a:gridCol w="6944204">
                  <a:extLst>
                    <a:ext uri="{9D8B030D-6E8A-4147-A177-3AD203B41FA5}">
                      <a16:colId xmlns:a16="http://schemas.microsoft.com/office/drawing/2014/main" val="2900129914"/>
                    </a:ext>
                  </a:extLst>
                </a:gridCol>
              </a:tblGrid>
              <a:tr h="370840">
                <a:tc>
                  <a:txBody>
                    <a:bodyPr/>
                    <a:lstStyle/>
                    <a:p>
                      <a:pPr algn="ctr">
                        <a:lnSpc>
                          <a:spcPct val="115000"/>
                        </a:lnSpc>
                        <a:spcAft>
                          <a:spcPts val="0"/>
                        </a:spcAft>
                        <a:buNone/>
                      </a:pPr>
                      <a:r>
                        <a:rPr lang="en-ZA" sz="1800" b="1" kern="100" dirty="0">
                          <a:effectLst/>
                        </a:rPr>
                        <a:t>Service #</a:t>
                      </a:r>
                    </a:p>
                    <a:p>
                      <a:pPr algn="ctr">
                        <a:lnSpc>
                          <a:spcPct val="115000"/>
                        </a:lnSpc>
                        <a:spcAft>
                          <a:spcPts val="0"/>
                        </a:spcAft>
                        <a:buNone/>
                      </a:pPr>
                      <a:endParaRPr lang="en-ZA"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15000"/>
                        </a:lnSpc>
                        <a:spcAft>
                          <a:spcPts val="0"/>
                        </a:spcAft>
                        <a:buNone/>
                      </a:pPr>
                      <a:r>
                        <a:rPr lang="en-ZA" sz="1800" b="1" kern="100" dirty="0">
                          <a:effectLst/>
                        </a:rPr>
                        <a:t>High level Deliverables</a:t>
                      </a:r>
                    </a:p>
                    <a:p>
                      <a:pPr>
                        <a:lnSpc>
                          <a:spcPct val="115000"/>
                        </a:lnSpc>
                        <a:spcAft>
                          <a:spcPts val="0"/>
                        </a:spcAft>
                        <a:buNone/>
                      </a:pPr>
                      <a:endParaRPr lang="en-ZA" sz="1800"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890055217"/>
                  </a:ext>
                </a:extLst>
              </a:tr>
              <a:tr h="370840">
                <a:tc>
                  <a:txBody>
                    <a:bodyPr/>
                    <a:lstStyle/>
                    <a:p>
                      <a:pPr algn="ctr">
                        <a:lnSpc>
                          <a:spcPct val="115000"/>
                        </a:lnSpc>
                        <a:spcAft>
                          <a:spcPts val="0"/>
                        </a:spcAft>
                        <a:buNone/>
                      </a:pPr>
                      <a:r>
                        <a:rPr lang="en-ZA" sz="1800" b="1" kern="100" dirty="0">
                          <a:effectLst/>
                        </a:rPr>
                        <a:t>1</a:t>
                      </a:r>
                    </a:p>
                    <a:p>
                      <a:pPr algn="ctr">
                        <a:lnSpc>
                          <a:spcPct val="115000"/>
                        </a:lnSpc>
                        <a:spcAft>
                          <a:spcPts val="0"/>
                        </a:spcAft>
                        <a:buNone/>
                      </a:pP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15000"/>
                        </a:lnSpc>
                        <a:spcAft>
                          <a:spcPts val="0"/>
                        </a:spcAft>
                        <a:buNone/>
                      </a:pPr>
                      <a:r>
                        <a:rPr lang="en-ZA" sz="1800" b="1" kern="100" dirty="0">
                          <a:effectLst/>
                        </a:rPr>
                        <a:t>Enhanced reporting, system &amp; data management</a:t>
                      </a:r>
                    </a:p>
                    <a:p>
                      <a:pPr>
                        <a:lnSpc>
                          <a:spcPct val="115000"/>
                        </a:lnSpc>
                        <a:spcAft>
                          <a:spcPts val="0"/>
                        </a:spcAft>
                        <a:buNone/>
                      </a:pP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708978689"/>
                  </a:ext>
                </a:extLst>
              </a:tr>
              <a:tr h="370840">
                <a:tc>
                  <a:txBody>
                    <a:bodyPr/>
                    <a:lstStyle/>
                    <a:p>
                      <a:pPr algn="ctr">
                        <a:lnSpc>
                          <a:spcPct val="115000"/>
                        </a:lnSpc>
                        <a:spcAft>
                          <a:spcPts val="0"/>
                        </a:spcAft>
                        <a:buNone/>
                      </a:pPr>
                      <a:r>
                        <a:rPr lang="en-ZA" sz="1800" b="1" kern="100" dirty="0">
                          <a:effectLst/>
                        </a:rPr>
                        <a:t>2</a:t>
                      </a:r>
                    </a:p>
                    <a:p>
                      <a:pPr algn="ctr">
                        <a:lnSpc>
                          <a:spcPct val="115000"/>
                        </a:lnSpc>
                        <a:spcAft>
                          <a:spcPts val="0"/>
                        </a:spcAft>
                        <a:buNone/>
                      </a:pP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15000"/>
                        </a:lnSpc>
                        <a:spcAft>
                          <a:spcPts val="0"/>
                        </a:spcAft>
                        <a:buNone/>
                      </a:pPr>
                      <a:r>
                        <a:rPr lang="en-ZA" sz="1800" b="1" kern="100" dirty="0">
                          <a:effectLst/>
                        </a:rPr>
                        <a:t>Governance &amp; compliance process implementation</a:t>
                      </a:r>
                    </a:p>
                    <a:p>
                      <a:pPr>
                        <a:lnSpc>
                          <a:spcPct val="115000"/>
                        </a:lnSpc>
                        <a:spcAft>
                          <a:spcPts val="0"/>
                        </a:spcAft>
                        <a:buNone/>
                      </a:pP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1327845681"/>
                  </a:ext>
                </a:extLst>
              </a:tr>
              <a:tr h="370840">
                <a:tc>
                  <a:txBody>
                    <a:bodyPr/>
                    <a:lstStyle/>
                    <a:p>
                      <a:pPr algn="ctr">
                        <a:lnSpc>
                          <a:spcPct val="115000"/>
                        </a:lnSpc>
                        <a:spcAft>
                          <a:spcPts val="0"/>
                        </a:spcAft>
                        <a:buNone/>
                      </a:pPr>
                      <a:r>
                        <a:rPr lang="en-ZA" sz="1800" b="1" kern="100" dirty="0">
                          <a:effectLst/>
                        </a:rPr>
                        <a:t>3</a:t>
                      </a:r>
                    </a:p>
                    <a:p>
                      <a:pPr algn="ctr">
                        <a:lnSpc>
                          <a:spcPct val="115000"/>
                        </a:lnSpc>
                        <a:spcAft>
                          <a:spcPts val="0"/>
                        </a:spcAft>
                        <a:buNone/>
                      </a:pP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15000"/>
                        </a:lnSpc>
                        <a:spcAft>
                          <a:spcPts val="0"/>
                        </a:spcAft>
                        <a:buNone/>
                      </a:pPr>
                      <a:r>
                        <a:rPr lang="en-ZA" sz="1800" b="1" kern="100" dirty="0">
                          <a:effectLst/>
                        </a:rPr>
                        <a:t>Oversight, monitoring &amp; assurance reviews</a:t>
                      </a:r>
                    </a:p>
                    <a:p>
                      <a:pPr>
                        <a:lnSpc>
                          <a:spcPct val="115000"/>
                        </a:lnSpc>
                        <a:spcAft>
                          <a:spcPts val="0"/>
                        </a:spcAft>
                        <a:buNone/>
                      </a:pP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2083839025"/>
                  </a:ext>
                </a:extLst>
              </a:tr>
              <a:tr h="370840">
                <a:tc>
                  <a:txBody>
                    <a:bodyPr/>
                    <a:lstStyle/>
                    <a:p>
                      <a:pPr algn="ctr">
                        <a:lnSpc>
                          <a:spcPct val="115000"/>
                        </a:lnSpc>
                        <a:spcAft>
                          <a:spcPts val="0"/>
                        </a:spcAft>
                        <a:buNone/>
                      </a:pPr>
                      <a:r>
                        <a:rPr lang="en-ZA" sz="1800" b="1" kern="100" dirty="0">
                          <a:effectLst/>
                        </a:rPr>
                        <a:t>4</a:t>
                      </a: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tc>
                <a:tc>
                  <a:txBody>
                    <a:bodyPr/>
                    <a:lstStyle/>
                    <a:p>
                      <a:pPr>
                        <a:lnSpc>
                          <a:spcPct val="115000"/>
                        </a:lnSpc>
                        <a:spcAft>
                          <a:spcPts val="0"/>
                        </a:spcAft>
                        <a:buNone/>
                      </a:pPr>
                      <a:r>
                        <a:rPr lang="en-ZA" sz="1800" b="1" kern="100" dirty="0">
                          <a:effectLst/>
                        </a:rPr>
                        <a:t>Project performance enablement &amp; improvement</a:t>
                      </a:r>
                    </a:p>
                    <a:p>
                      <a:pPr marL="342900" lvl="0" indent="-342900">
                        <a:lnSpc>
                          <a:spcPct val="115000"/>
                        </a:lnSpc>
                        <a:spcAft>
                          <a:spcPts val="0"/>
                        </a:spcAft>
                        <a:buSzPts val="1000"/>
                        <a:buFont typeface="Symbol" panose="05050102010706020507" pitchFamily="18" charset="2"/>
                        <a:buChar char=""/>
                        <a:tabLst>
                          <a:tab pos="457200" algn="l"/>
                        </a:tabLst>
                      </a:pPr>
                      <a:r>
                        <a:rPr lang="en-ZA" sz="1800" b="0" kern="100" dirty="0">
                          <a:effectLst/>
                        </a:rPr>
                        <a:t>Robust holistic oversight</a:t>
                      </a:r>
                    </a:p>
                    <a:p>
                      <a:pPr marL="342900" lvl="0" indent="-342900">
                        <a:lnSpc>
                          <a:spcPct val="115000"/>
                        </a:lnSpc>
                        <a:spcAft>
                          <a:spcPts val="0"/>
                        </a:spcAft>
                        <a:buSzPts val="1000"/>
                        <a:buFont typeface="Symbol" panose="05050102010706020507" pitchFamily="18" charset="2"/>
                        <a:buChar char=""/>
                        <a:tabLst>
                          <a:tab pos="457200" algn="l"/>
                        </a:tabLst>
                      </a:pPr>
                      <a:r>
                        <a:rPr lang="en-ZA" sz="1800" b="0" kern="100" dirty="0">
                          <a:effectLst/>
                        </a:rPr>
                        <a:t>Integrated performance analysis using Defence-in-Depth</a:t>
                      </a:r>
                    </a:p>
                    <a:p>
                      <a:pPr marL="342900" lvl="0" indent="-342900">
                        <a:lnSpc>
                          <a:spcPct val="115000"/>
                        </a:lnSpc>
                        <a:spcAft>
                          <a:spcPts val="0"/>
                        </a:spcAft>
                        <a:buSzPts val="1000"/>
                        <a:buFont typeface="Symbol" panose="05050102010706020507" pitchFamily="18" charset="2"/>
                        <a:buChar char=""/>
                        <a:tabLst>
                          <a:tab pos="457200" algn="l"/>
                        </a:tabLst>
                      </a:pPr>
                      <a:r>
                        <a:rPr lang="en-ZA" sz="1800" b="0" kern="100" dirty="0">
                          <a:effectLst/>
                        </a:rPr>
                        <a:t>Business improvement for organisational &amp; project </a:t>
                      </a:r>
                      <a:br>
                        <a:rPr lang="en-ZA" sz="1800" b="0" kern="100" dirty="0">
                          <a:effectLst/>
                        </a:rPr>
                      </a:br>
                      <a:r>
                        <a:rPr lang="en-ZA" sz="1800" b="0" kern="100" dirty="0">
                          <a:effectLst/>
                        </a:rPr>
                        <a:t>performance</a:t>
                      </a:r>
                    </a:p>
                    <a:p>
                      <a:pPr marL="342900" lvl="0" indent="-342900">
                        <a:lnSpc>
                          <a:spcPct val="115000"/>
                        </a:lnSpc>
                        <a:spcAft>
                          <a:spcPts val="0"/>
                        </a:spcAft>
                        <a:buSzPts val="1000"/>
                        <a:buFont typeface="Symbol" panose="05050102010706020507" pitchFamily="18" charset="2"/>
                        <a:buChar char=""/>
                        <a:tabLst>
                          <a:tab pos="457200" algn="l"/>
                        </a:tabLst>
                      </a:pP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4006032987"/>
                  </a:ext>
                </a:extLst>
              </a:tr>
              <a:tr h="370840">
                <a:tc>
                  <a:txBody>
                    <a:bodyPr/>
                    <a:lstStyle/>
                    <a:p>
                      <a:pPr algn="ctr">
                        <a:lnSpc>
                          <a:spcPct val="115000"/>
                        </a:lnSpc>
                        <a:spcAft>
                          <a:spcPts val="0"/>
                        </a:spcAft>
                        <a:buNone/>
                      </a:pPr>
                      <a:r>
                        <a:rPr lang="en-ZA" sz="1800" b="1" kern="100" dirty="0">
                          <a:effectLst/>
                        </a:rPr>
                        <a:t>5</a:t>
                      </a:r>
                    </a:p>
                    <a:p>
                      <a:pPr algn="ctr">
                        <a:lnSpc>
                          <a:spcPct val="115000"/>
                        </a:lnSpc>
                        <a:spcAft>
                          <a:spcPts val="0"/>
                        </a:spcAft>
                        <a:buNone/>
                      </a:pP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tc>
                  <a:txBody>
                    <a:bodyPr/>
                    <a:lstStyle/>
                    <a:p>
                      <a:pPr>
                        <a:lnSpc>
                          <a:spcPct val="115000"/>
                        </a:lnSpc>
                        <a:spcAft>
                          <a:spcPts val="0"/>
                        </a:spcAft>
                        <a:buNone/>
                      </a:pPr>
                      <a:r>
                        <a:rPr lang="en-ZA" sz="1800" b="1" kern="100" dirty="0">
                          <a:effectLst/>
                        </a:rPr>
                        <a:t>Project assessment capability development</a:t>
                      </a:r>
                    </a:p>
                    <a:p>
                      <a:pPr>
                        <a:lnSpc>
                          <a:spcPct val="115000"/>
                        </a:lnSpc>
                        <a:spcAft>
                          <a:spcPts val="0"/>
                        </a:spcAft>
                        <a:buNone/>
                      </a:pPr>
                      <a:endParaRPr lang="en-ZA" sz="1800" b="1" kern="100" dirty="0">
                        <a:effectLst/>
                        <a:latin typeface="Calibri" panose="020F0502020204030204" pitchFamily="34" charset="0"/>
                        <a:ea typeface="Calibri" panose="020F0502020204030204" pitchFamily="34" charset="0"/>
                        <a:cs typeface="Times New Roman" panose="02020603050405020304" pitchFamily="18" charset="0"/>
                      </a:endParaRPr>
                    </a:p>
                  </a:txBody>
                  <a:tcPr marL="9525" marR="9525" marT="9525" marB="9525" anchor="ctr"/>
                </a:tc>
                <a:extLst>
                  <a:ext uri="{0D108BD9-81ED-4DB2-BD59-A6C34878D82A}">
                    <a16:rowId xmlns:a16="http://schemas.microsoft.com/office/drawing/2014/main" val="392011609"/>
                  </a:ext>
                </a:extLst>
              </a:tr>
            </a:tbl>
          </a:graphicData>
        </a:graphic>
      </p:graphicFrame>
      <p:sp>
        <p:nvSpPr>
          <p:cNvPr id="3" name="Title 1">
            <a:extLst>
              <a:ext uri="{FF2B5EF4-FFF2-40B4-BE49-F238E27FC236}">
                <a16:creationId xmlns:a16="http://schemas.microsoft.com/office/drawing/2014/main" id="{650E3522-AAA6-AF07-248C-AF75CA95D77E}"/>
              </a:ext>
            </a:extLst>
          </p:cNvPr>
          <p:cNvSpPr txBox="1">
            <a:spLocks/>
          </p:cNvSpPr>
          <p:nvPr/>
        </p:nvSpPr>
        <p:spPr>
          <a:xfrm>
            <a:off x="207913" y="1319853"/>
            <a:ext cx="4672584" cy="126948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sz="2800" b="1" dirty="0">
                <a:solidFill>
                  <a:srgbClr val="003896"/>
                </a:solidFill>
              </a:rPr>
              <a:t>Overview of Services</a:t>
            </a:r>
          </a:p>
        </p:txBody>
      </p:sp>
      <p:pic>
        <p:nvPicPr>
          <p:cNvPr id="5" name="Content Placeholder 4" descr="High angle view of business team working with financial reports">
            <a:extLst>
              <a:ext uri="{FF2B5EF4-FFF2-40B4-BE49-F238E27FC236}">
                <a16:creationId xmlns:a16="http://schemas.microsoft.com/office/drawing/2014/main" id="{AEEC5636-7587-B7B9-B51C-BD0E32A62D0C}"/>
              </a:ext>
            </a:extLst>
          </p:cNvPr>
          <p:cNvPicPr>
            <a:picLocks noGrp="1" noChangeAspect="1"/>
          </p:cNvPicPr>
          <p:nvPr/>
        </p:nvPicPr>
        <p:blipFill>
          <a:blip r:embed="rId6"/>
          <a:srcRect l="11766" r="20784" b="-1"/>
          <a:stretch>
            <a:fillRect/>
          </a:stretch>
        </p:blipFill>
        <p:spPr>
          <a:xfrm>
            <a:off x="523062" y="2265565"/>
            <a:ext cx="3708660" cy="3368347"/>
          </a:xfrm>
          <a:prstGeom prst="rect">
            <a:avLst/>
          </a:prstGeom>
          <a:noFill/>
        </p:spPr>
      </p:pic>
    </p:spTree>
    <p:extLst>
      <p:ext uri="{BB962C8B-B14F-4D97-AF65-F5344CB8AC3E}">
        <p14:creationId xmlns:p14="http://schemas.microsoft.com/office/powerpoint/2010/main" val="37858302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B9B973-19DB-BCF7-B233-A122187C4A9A}"/>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E633E744-A3C5-8501-6FD4-DFEE5F2827CF}"/>
              </a:ext>
            </a:extLst>
          </p:cNvPr>
          <p:cNvGraphicFramePr>
            <a:graphicFrameLocks noChangeAspect="1"/>
          </p:cNvGraphicFramePr>
          <p:nvPr>
            <p:custDataLst>
              <p:tags r:id="rId1"/>
            </p:custDataLst>
            <p:extLst>
              <p:ext uri="{D42A27DB-BD31-4B8C-83A1-F6EECF244321}">
                <p14:modId xmlns:p14="http://schemas.microsoft.com/office/powerpoint/2010/main" val="168290615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4" imgW="421" imgH="423" progId="TCLayout.ActiveDocument.1">
                  <p:embed/>
                </p:oleObj>
              </mc:Choice>
              <mc:Fallback>
                <p:oleObj name="think-cell Slide" r:id="rId4" imgW="421" imgH="423" progId="TCLayout.ActiveDocument.1">
                  <p:embed/>
                  <p:pic>
                    <p:nvPicPr>
                      <p:cNvPr id="6" name="think-cell data - do not delete" hidden="1">
                        <a:extLst>
                          <a:ext uri="{FF2B5EF4-FFF2-40B4-BE49-F238E27FC236}">
                            <a16:creationId xmlns:a16="http://schemas.microsoft.com/office/drawing/2014/main" id="{E633E744-A3C5-8501-6FD4-DFEE5F2827C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itle 1">
            <a:extLst>
              <a:ext uri="{FF2B5EF4-FFF2-40B4-BE49-F238E27FC236}">
                <a16:creationId xmlns:a16="http://schemas.microsoft.com/office/drawing/2014/main" id="{8FFA3CD2-3450-B220-AB21-26E94719E11F}"/>
              </a:ext>
            </a:extLst>
          </p:cNvPr>
          <p:cNvSpPr>
            <a:spLocks noGrp="1"/>
          </p:cNvSpPr>
          <p:nvPr>
            <p:ph type="title"/>
          </p:nvPr>
        </p:nvSpPr>
        <p:spPr/>
        <p:txBody>
          <a:bodyPr vert="horz"/>
          <a:lstStyle/>
          <a:p>
            <a:r>
              <a:rPr lang="en-US" dirty="0"/>
              <a:t>Specialist Skills and Expertise to be provided by the Partner</a:t>
            </a:r>
          </a:p>
        </p:txBody>
      </p:sp>
      <p:sp>
        <p:nvSpPr>
          <p:cNvPr id="3" name="Content Placeholder 2">
            <a:extLst>
              <a:ext uri="{FF2B5EF4-FFF2-40B4-BE49-F238E27FC236}">
                <a16:creationId xmlns:a16="http://schemas.microsoft.com/office/drawing/2014/main" id="{6C9C68CA-6DC7-BEF1-E9DD-573D870BB879}"/>
              </a:ext>
            </a:extLst>
          </p:cNvPr>
          <p:cNvSpPr>
            <a:spLocks noGrp="1"/>
          </p:cNvSpPr>
          <p:nvPr>
            <p:ph idx="1"/>
          </p:nvPr>
        </p:nvSpPr>
        <p:spPr/>
        <p:txBody>
          <a:bodyPr/>
          <a:lstStyle/>
          <a:p>
            <a:pPr>
              <a:spcBef>
                <a:spcPct val="30000"/>
              </a:spcBef>
              <a:spcAft>
                <a:spcPct val="0"/>
              </a:spcAft>
              <a:defRPr/>
            </a:pPr>
            <a:endParaRPr lang="en-ZA" altLang="en-US" sz="1400" kern="0" dirty="0"/>
          </a:p>
          <a:p>
            <a:pPr>
              <a:spcBef>
                <a:spcPct val="30000"/>
              </a:spcBef>
              <a:spcAft>
                <a:spcPct val="0"/>
              </a:spcAft>
            </a:pPr>
            <a:endParaRPr lang="en-ZA" sz="1400" dirty="0"/>
          </a:p>
          <a:p>
            <a:pPr marL="0" indent="0">
              <a:buNone/>
            </a:pPr>
            <a:endParaRPr lang="en-US" dirty="0"/>
          </a:p>
        </p:txBody>
      </p:sp>
      <p:sp>
        <p:nvSpPr>
          <p:cNvPr id="5" name="Slide Number Placeholder 5">
            <a:extLst>
              <a:ext uri="{FF2B5EF4-FFF2-40B4-BE49-F238E27FC236}">
                <a16:creationId xmlns:a16="http://schemas.microsoft.com/office/drawing/2014/main" id="{25454057-73B8-FF2B-C458-4F73FAA3168C}"/>
              </a:ext>
            </a:extLst>
          </p:cNvPr>
          <p:cNvSpPr>
            <a:spLocks noGrp="1"/>
          </p:cNvSpPr>
          <p:nvPr>
            <p:ph type="sldNum" sz="quarter" idx="4"/>
          </p:nvPr>
        </p:nvSpPr>
        <p:spPr>
          <a:prstGeom prst="rect">
            <a:avLst/>
          </a:prstGeom>
        </p:spPr>
        <p:txBody>
          <a:bodyPr vert="horz" lIns="91440" tIns="45720" rIns="91440" bIns="45720" rtlCol="0" anchor="ctr"/>
          <a:lstStyle>
            <a:lvl1pPr algn="r">
              <a:defRPr sz="1000">
                <a:solidFill>
                  <a:schemeClr val="tx1">
                    <a:tint val="75000"/>
                  </a:schemeClr>
                </a:solidFill>
                <a:latin typeface="Arial" panose="020B0604020202020204" pitchFamily="34" charset="0"/>
                <a:cs typeface="Arial" panose="020B0604020202020204" pitchFamily="34" charset="0"/>
              </a:defRPr>
            </a:lvl1pPr>
          </a:lstStyle>
          <a:p>
            <a:fld id="{56B1497D-D85C-49F0-B0C9-9C5FED4EAE9E}" type="slidenum">
              <a:rPr lang="en-ZA" smtClean="0"/>
              <a:pPr/>
              <a:t>7</a:t>
            </a:fld>
            <a:endParaRPr lang="en-ZA" dirty="0"/>
          </a:p>
        </p:txBody>
      </p:sp>
      <p:sp>
        <p:nvSpPr>
          <p:cNvPr id="7" name="Rectangle 1">
            <a:extLst>
              <a:ext uri="{FF2B5EF4-FFF2-40B4-BE49-F238E27FC236}">
                <a16:creationId xmlns:a16="http://schemas.microsoft.com/office/drawing/2014/main" id="{35AF8C13-3C67-828A-D190-A0F1762AD22D}"/>
              </a:ext>
            </a:extLst>
          </p:cNvPr>
          <p:cNvSpPr>
            <a:spLocks noChangeArrowheads="1"/>
          </p:cNvSpPr>
          <p:nvPr/>
        </p:nvSpPr>
        <p:spPr bwMode="auto">
          <a:xfrm>
            <a:off x="2859088" y="1599931"/>
            <a:ext cx="1550566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rgbClr val="000000"/>
                </a:solidFill>
                <a:effectLst/>
                <a:latin typeface="Times New Roman" panose="02020603050405020304" pitchFamily="18" charset="0"/>
                <a:cs typeface="Times New Roman" panose="02020603050405020304" pitchFamily="18" charset="0"/>
              </a:rPr>
              <a:t> </a:t>
            </a:r>
            <a:endParaRPr kumimoji="0" lang="en-US" altLang="en-US" sz="18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graphicFrame>
        <p:nvGraphicFramePr>
          <p:cNvPr id="8" name="Content Placeholder 6">
            <a:extLst>
              <a:ext uri="{FF2B5EF4-FFF2-40B4-BE49-F238E27FC236}">
                <a16:creationId xmlns:a16="http://schemas.microsoft.com/office/drawing/2014/main" id="{15654462-FD6F-D4F6-AAC4-D3D5B7B62020}"/>
              </a:ext>
            </a:extLst>
          </p:cNvPr>
          <p:cNvGraphicFramePr>
            <a:graphicFrameLocks/>
          </p:cNvGraphicFramePr>
          <p:nvPr>
            <p:extLst>
              <p:ext uri="{D42A27DB-BD31-4B8C-83A1-F6EECF244321}">
                <p14:modId xmlns:p14="http://schemas.microsoft.com/office/powerpoint/2010/main" val="2348685998"/>
              </p:ext>
            </p:extLst>
          </p:nvPr>
        </p:nvGraphicFramePr>
        <p:xfrm>
          <a:off x="291119" y="1232817"/>
          <a:ext cx="11636188" cy="4960058"/>
        </p:xfrm>
        <a:graphic>
          <a:graphicData uri="http://schemas.openxmlformats.org/drawingml/2006/table">
            <a:tbl>
              <a:tblPr firstRow="1" bandRow="1">
                <a:tableStyleId>{2D5ABB26-0587-4C30-8999-92F81FD0307C}</a:tableStyleId>
              </a:tblPr>
              <a:tblGrid>
                <a:gridCol w="684417">
                  <a:extLst>
                    <a:ext uri="{9D8B030D-6E8A-4147-A177-3AD203B41FA5}">
                      <a16:colId xmlns:a16="http://schemas.microsoft.com/office/drawing/2014/main" val="2350974889"/>
                    </a:ext>
                  </a:extLst>
                </a:gridCol>
                <a:gridCol w="1775926">
                  <a:extLst>
                    <a:ext uri="{9D8B030D-6E8A-4147-A177-3AD203B41FA5}">
                      <a16:colId xmlns:a16="http://schemas.microsoft.com/office/drawing/2014/main" val="2900129914"/>
                    </a:ext>
                  </a:extLst>
                </a:gridCol>
                <a:gridCol w="5104263">
                  <a:extLst>
                    <a:ext uri="{9D8B030D-6E8A-4147-A177-3AD203B41FA5}">
                      <a16:colId xmlns:a16="http://schemas.microsoft.com/office/drawing/2014/main" val="2021295978"/>
                    </a:ext>
                  </a:extLst>
                </a:gridCol>
                <a:gridCol w="4071582">
                  <a:extLst>
                    <a:ext uri="{9D8B030D-6E8A-4147-A177-3AD203B41FA5}">
                      <a16:colId xmlns:a16="http://schemas.microsoft.com/office/drawing/2014/main" val="2992461366"/>
                    </a:ext>
                  </a:extLst>
                </a:gridCol>
              </a:tblGrid>
              <a:tr h="699247">
                <a:tc>
                  <a:txBody>
                    <a:bodyPr/>
                    <a:lstStyle/>
                    <a:p>
                      <a:pPr algn="ctr">
                        <a:lnSpc>
                          <a:spcPct val="115000"/>
                        </a:lnSpc>
                        <a:spcAft>
                          <a:spcPts val="0"/>
                        </a:spcAft>
                        <a:buNone/>
                      </a:pPr>
                      <a:r>
                        <a:rPr lang="en-ZA" sz="1600" b="1" kern="100" dirty="0">
                          <a:effectLst/>
                        </a:rPr>
                        <a:t>#</a:t>
                      </a:r>
                      <a:endParaRPr lang="en-ZA" sz="1600" b="1" kern="100" dirty="0">
                        <a:effectLst/>
                        <a:latin typeface="+mn-lt"/>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buNone/>
                      </a:pPr>
                      <a:r>
                        <a:rPr lang="en-ZA" sz="1600" b="1" kern="100" dirty="0">
                          <a:effectLst/>
                        </a:rPr>
                        <a:t>Service Deliverables</a:t>
                      </a:r>
                      <a:endParaRPr lang="en-ZA" sz="1600" kern="100" dirty="0">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ZA" sz="1600" b="1" kern="100" dirty="0">
                          <a:effectLst/>
                        </a:rPr>
                        <a:t>Required Skillset</a:t>
                      </a:r>
                      <a:endParaRPr lang="en-ZA" sz="1600" kern="100" dirty="0">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r>
                        <a:rPr lang="en-ZA" sz="1600" b="1" kern="100" dirty="0">
                          <a:effectLst/>
                        </a:rPr>
                        <a:t>Potential Staff Category (@ various levels: Senior/Expert; local or exposed internationally)</a:t>
                      </a:r>
                      <a:endParaRPr lang="en-ZA" sz="1600" kern="100" dirty="0">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890055217"/>
                  </a:ext>
                </a:extLst>
              </a:tr>
              <a:tr h="541749">
                <a:tc>
                  <a:txBody>
                    <a:bodyPr/>
                    <a:lstStyle/>
                    <a:p>
                      <a:pPr algn="ctr">
                        <a:lnSpc>
                          <a:spcPct val="115000"/>
                        </a:lnSpc>
                        <a:spcAft>
                          <a:spcPts val="0"/>
                        </a:spcAft>
                        <a:buNone/>
                      </a:pPr>
                      <a:r>
                        <a:rPr lang="en-ZA" sz="1400" kern="100" dirty="0">
                          <a:effectLst/>
                        </a:rPr>
                        <a:t>1</a:t>
                      </a:r>
                    </a:p>
                    <a:p>
                      <a:pPr algn="ctr">
                        <a:lnSpc>
                          <a:spcPct val="115000"/>
                        </a:lnSpc>
                        <a:spcAft>
                          <a:spcPts val="0"/>
                        </a:spcAft>
                        <a:buNone/>
                      </a:pPr>
                      <a:endParaRPr lang="en-ZA" sz="1400" kern="100" dirty="0">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buNone/>
                      </a:pPr>
                      <a:r>
                        <a:rPr lang="en-ZA" sz="1400" kern="100" dirty="0">
                          <a:solidFill>
                            <a:srgbClr val="003896"/>
                          </a:solidFill>
                          <a:effectLst/>
                        </a:rPr>
                        <a:t>Reporting, system &amp; data management</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US" sz="1400" b="0" dirty="0">
                          <a:solidFill>
                            <a:srgbClr val="003896"/>
                          </a:solidFill>
                          <a:effectLst/>
                        </a:rPr>
                        <a:t>Data Management, Report Writing, Consolidation​</a:t>
                      </a:r>
                    </a:p>
                    <a:p>
                      <a:pPr>
                        <a:lnSpc>
                          <a:spcPct val="115000"/>
                        </a:lnSpc>
                        <a:spcAft>
                          <a:spcPts val="0"/>
                        </a:spcAft>
                        <a:buNone/>
                      </a:pP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lnSpc>
                          <a:spcPct val="115000"/>
                        </a:lnSpc>
                        <a:spcAft>
                          <a:spcPts val="0"/>
                        </a:spcAft>
                        <a:buFont typeface="Arial" panose="020B0604020202020204" pitchFamily="34" charset="0"/>
                        <a:buChar char="•"/>
                      </a:pPr>
                      <a:r>
                        <a:rPr lang="en-ZA" sz="1400" kern="100" dirty="0">
                          <a:solidFill>
                            <a:srgbClr val="003896"/>
                          </a:solidFill>
                          <a:effectLst/>
                        </a:rPr>
                        <a:t>Information Technology Manager, Registered Project Manager</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708978689"/>
                  </a:ext>
                </a:extLst>
              </a:tr>
              <a:tr h="340263">
                <a:tc>
                  <a:txBody>
                    <a:bodyPr/>
                    <a:lstStyle/>
                    <a:p>
                      <a:pPr algn="ctr">
                        <a:lnSpc>
                          <a:spcPct val="115000"/>
                        </a:lnSpc>
                        <a:spcAft>
                          <a:spcPts val="0"/>
                        </a:spcAft>
                        <a:buNone/>
                      </a:pPr>
                      <a:r>
                        <a:rPr lang="en-ZA" sz="1400" kern="100" dirty="0">
                          <a:effectLst/>
                        </a:rPr>
                        <a:t>2</a:t>
                      </a:r>
                    </a:p>
                    <a:p>
                      <a:pPr algn="ctr">
                        <a:lnSpc>
                          <a:spcPct val="115000"/>
                        </a:lnSpc>
                        <a:spcAft>
                          <a:spcPts val="0"/>
                        </a:spcAft>
                        <a:buNone/>
                      </a:pPr>
                      <a:endParaRPr lang="en-ZA" sz="1400" kern="100" dirty="0">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buNone/>
                      </a:pPr>
                      <a:r>
                        <a:rPr lang="en-ZA" sz="1400" kern="100" dirty="0">
                          <a:solidFill>
                            <a:srgbClr val="003896"/>
                          </a:solidFill>
                          <a:effectLst/>
                        </a:rPr>
                        <a:t>Governance &amp; compliance process implementation</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lnSpc>
                          <a:spcPct val="115000"/>
                        </a:lnSpc>
                        <a:spcAft>
                          <a:spcPts val="0"/>
                        </a:spcAft>
                        <a:buFont typeface="Arial" panose="020B0604020202020204" pitchFamily="34" charset="0"/>
                        <a:buChar char="•"/>
                      </a:pPr>
                      <a:r>
                        <a:rPr lang="en-US" sz="1400" b="0" dirty="0">
                          <a:solidFill>
                            <a:srgbClr val="003896"/>
                          </a:solidFill>
                          <a:effectLst/>
                        </a:rPr>
                        <a:t>Governance, Compliance Assurance, Professional </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indent="-285750">
                        <a:lnSpc>
                          <a:spcPct val="115000"/>
                        </a:lnSpc>
                        <a:spcAft>
                          <a:spcPts val="0"/>
                        </a:spcAft>
                        <a:buFont typeface="Arial" panose="020B0604020202020204" pitchFamily="34" charset="0"/>
                        <a:buChar char="•"/>
                      </a:pPr>
                      <a:r>
                        <a:rPr lang="en-ZA" sz="1400" kern="100" dirty="0">
                          <a:solidFill>
                            <a:srgbClr val="003896"/>
                          </a:solidFill>
                          <a:effectLst/>
                        </a:rPr>
                        <a:t>Registered Project Managers, Industrial Engineers</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327845681"/>
                  </a:ext>
                </a:extLst>
              </a:tr>
              <a:tr h="1379134">
                <a:tc>
                  <a:txBody>
                    <a:bodyPr/>
                    <a:lstStyle/>
                    <a:p>
                      <a:pPr algn="ctr">
                        <a:lnSpc>
                          <a:spcPct val="115000"/>
                        </a:lnSpc>
                        <a:spcAft>
                          <a:spcPts val="0"/>
                        </a:spcAft>
                        <a:buNone/>
                      </a:pPr>
                      <a:r>
                        <a:rPr lang="en-ZA" sz="1400" kern="100" dirty="0">
                          <a:effectLst/>
                        </a:rPr>
                        <a:t>3</a:t>
                      </a:r>
                    </a:p>
                    <a:p>
                      <a:pPr algn="ctr">
                        <a:lnSpc>
                          <a:spcPct val="115000"/>
                        </a:lnSpc>
                        <a:spcAft>
                          <a:spcPts val="0"/>
                        </a:spcAft>
                        <a:buNone/>
                      </a:pPr>
                      <a:endParaRPr lang="en-ZA" sz="1400" kern="100" dirty="0">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buNone/>
                      </a:pPr>
                      <a:r>
                        <a:rPr lang="en-ZA" sz="1400" kern="100" dirty="0">
                          <a:solidFill>
                            <a:srgbClr val="003896"/>
                          </a:solidFill>
                          <a:effectLst/>
                        </a:rPr>
                        <a:t>Oversight, monitoring &amp; assurance reviews</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US" sz="1400" b="0" dirty="0">
                          <a:solidFill>
                            <a:srgbClr val="003896"/>
                          </a:solidFill>
                          <a:effectLst/>
                        </a:rPr>
                        <a:t>Mechanical Engineering (Power Plant/Outside Plant), Civil Engineering, Commissioning, Construction Management, Project Development, Productivity Analysis, Master Planning, Cost Engineering, Claims Management, System Engineering, Information &amp; Operational Technology​</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US" sz="1400" b="0" dirty="0">
                          <a:solidFill>
                            <a:srgbClr val="003896"/>
                          </a:solidFill>
                          <a:effectLst/>
                        </a:rPr>
                        <a:t>Electricity utility expertise such as Mechanical Engineers, Civil Engineers, Commissioning Experts,  Registered Project Managers, Project Planners, Project Cost Engineers, Claims Specialist, etc. </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083839025"/>
                  </a:ext>
                </a:extLst>
              </a:tr>
              <a:tr h="625048">
                <a:tc>
                  <a:txBody>
                    <a:bodyPr/>
                    <a:lstStyle/>
                    <a:p>
                      <a:pPr algn="ctr">
                        <a:lnSpc>
                          <a:spcPct val="115000"/>
                        </a:lnSpc>
                        <a:spcAft>
                          <a:spcPts val="0"/>
                        </a:spcAft>
                        <a:buNone/>
                      </a:pPr>
                      <a:r>
                        <a:rPr lang="en-ZA" sz="1400" kern="100" dirty="0">
                          <a:effectLst/>
                        </a:rPr>
                        <a:t>4</a:t>
                      </a:r>
                      <a:endParaRPr lang="en-ZA" sz="1400" kern="100" dirty="0">
                        <a:effectLst/>
                        <a:latin typeface="+mn-lt"/>
                        <a:ea typeface="Calibri" panose="020F0502020204030204" pitchFamily="34" charset="0"/>
                        <a:cs typeface="Times New Roman" panose="02020603050405020304" pitchFamily="18" charset="0"/>
                      </a:endParaRPr>
                    </a:p>
                  </a:txBody>
                  <a:tcPr marL="9525" marR="9525" marT="9525" marB="952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buNone/>
                      </a:pPr>
                      <a:r>
                        <a:rPr lang="en-ZA" sz="1400" kern="100" dirty="0">
                          <a:solidFill>
                            <a:srgbClr val="003896"/>
                          </a:solidFill>
                          <a:effectLst/>
                        </a:rPr>
                        <a:t>Project performance enablement &amp; improvement</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342900" marR="0" lvl="0" indent="-342900" algn="l" defTabSz="914400" rtl="0" eaLnBrk="1" fontAlgn="auto" latinLnBrk="0" hangingPunct="1">
                        <a:lnSpc>
                          <a:spcPct val="115000"/>
                        </a:lnSpc>
                        <a:spcBef>
                          <a:spcPts val="0"/>
                        </a:spcBef>
                        <a:spcAft>
                          <a:spcPts val="0"/>
                        </a:spcAft>
                        <a:buClrTx/>
                        <a:buSzPts val="1000"/>
                        <a:buFont typeface="Symbol" panose="05050102010706020507" pitchFamily="18" charset="2"/>
                        <a:buChar char=""/>
                        <a:tabLst>
                          <a:tab pos="457200" algn="l"/>
                        </a:tabLst>
                        <a:defRPr/>
                      </a:pPr>
                      <a:r>
                        <a:rPr lang="en-US" sz="1400" b="0" dirty="0">
                          <a:solidFill>
                            <a:srgbClr val="003896"/>
                          </a:solidFill>
                          <a:effectLst/>
                        </a:rPr>
                        <a:t>Business Integration Analysis, Human Performance, Industrial Engineering, Monitoring &amp; Assurance, Knowledge Management​</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lvl="0" indent="-285750">
                        <a:lnSpc>
                          <a:spcPct val="115000"/>
                        </a:lnSpc>
                        <a:spcAft>
                          <a:spcPts val="0"/>
                        </a:spcAft>
                        <a:buSzPts val="1000"/>
                        <a:buFont typeface="Arial" panose="020B0604020202020204" pitchFamily="34" charset="0"/>
                        <a:buChar char="•"/>
                        <a:tabLst>
                          <a:tab pos="457200" algn="l"/>
                        </a:tabLst>
                      </a:pPr>
                      <a:r>
                        <a:rPr lang="en-US" sz="1400" kern="100" dirty="0">
                          <a:solidFill>
                            <a:srgbClr val="003896"/>
                          </a:solidFill>
                          <a:effectLst/>
                        </a:rPr>
                        <a:t>Registered Project Managers and Industrial Engineers.</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4006032987"/>
                  </a:ext>
                </a:extLst>
              </a:tr>
              <a:tr h="659632">
                <a:tc>
                  <a:txBody>
                    <a:bodyPr/>
                    <a:lstStyle/>
                    <a:p>
                      <a:pPr algn="ctr">
                        <a:lnSpc>
                          <a:spcPct val="115000"/>
                        </a:lnSpc>
                        <a:spcAft>
                          <a:spcPts val="0"/>
                        </a:spcAft>
                        <a:buNone/>
                      </a:pPr>
                      <a:r>
                        <a:rPr lang="en-ZA" sz="1400" kern="100" dirty="0">
                          <a:effectLst/>
                        </a:rPr>
                        <a:t>5</a:t>
                      </a:r>
                    </a:p>
                    <a:p>
                      <a:pPr algn="ctr">
                        <a:lnSpc>
                          <a:spcPct val="115000"/>
                        </a:lnSpc>
                        <a:spcAft>
                          <a:spcPts val="0"/>
                        </a:spcAft>
                        <a:buNone/>
                      </a:pPr>
                      <a:endParaRPr lang="en-ZA" sz="1400" kern="100" dirty="0">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15000"/>
                        </a:lnSpc>
                        <a:spcAft>
                          <a:spcPts val="0"/>
                        </a:spcAft>
                        <a:buNone/>
                      </a:pPr>
                      <a:r>
                        <a:rPr lang="en-ZA" sz="1400" kern="100" dirty="0">
                          <a:solidFill>
                            <a:srgbClr val="003896"/>
                          </a:solidFill>
                          <a:effectLst/>
                        </a:rPr>
                        <a:t>Project assessment capability development</a:t>
                      </a:r>
                      <a:endParaRPr lang="en-ZA" sz="1400" kern="100" dirty="0">
                        <a:solidFill>
                          <a:srgbClr val="003896"/>
                        </a:solidFill>
                        <a:effectLst/>
                        <a:latin typeface="+mn-lt"/>
                        <a:ea typeface="Calibri" panose="020F0502020204030204" pitchFamily="34" charset="0"/>
                        <a:cs typeface="Times New Roman" panose="02020603050405020304" pitchFamily="18" charset="0"/>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US" sz="1400" b="0" dirty="0">
                          <a:solidFill>
                            <a:srgbClr val="003896"/>
                          </a:solidFill>
                          <a:effectLst/>
                        </a:rPr>
                        <a:t>Project Assessment Functionality across all disciplines​</a:t>
                      </a:r>
                      <a:endParaRPr lang="en-US" sz="1400" b="0" i="0" dirty="0">
                        <a:solidFill>
                          <a:srgbClr val="003896"/>
                        </a:solidFill>
                        <a:effectLst/>
                        <a:latin typeface="+mn-lt"/>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285750" marR="0" lvl="0" indent="-285750" algn="l" defTabSz="914400" rtl="0" eaLnBrk="1" fontAlgn="auto" latinLnBrk="0" hangingPunct="1">
                        <a:lnSpc>
                          <a:spcPct val="115000"/>
                        </a:lnSpc>
                        <a:spcBef>
                          <a:spcPts val="0"/>
                        </a:spcBef>
                        <a:spcAft>
                          <a:spcPts val="0"/>
                        </a:spcAft>
                        <a:buClrTx/>
                        <a:buSzTx/>
                        <a:buFont typeface="Arial" panose="020B0604020202020204" pitchFamily="34" charset="0"/>
                        <a:buChar char="•"/>
                        <a:tabLst/>
                        <a:defRPr/>
                      </a:pPr>
                      <a:r>
                        <a:rPr lang="en-US" sz="1400" b="0" dirty="0">
                          <a:solidFill>
                            <a:srgbClr val="003896"/>
                          </a:solidFill>
                          <a:effectLst/>
                        </a:rPr>
                        <a:t>Resourced from Services 1 to 4</a:t>
                      </a:r>
                      <a:endParaRPr lang="en-US" sz="1400" b="0" i="0" dirty="0">
                        <a:solidFill>
                          <a:srgbClr val="003896"/>
                        </a:solidFill>
                        <a:effectLst/>
                        <a:latin typeface="+mn-lt"/>
                      </a:endParaRPr>
                    </a:p>
                  </a:txBody>
                  <a:tcPr marL="9525" marR="9525" marT="9525" marB="952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011609"/>
                  </a:ext>
                </a:extLst>
              </a:tr>
            </a:tbl>
          </a:graphicData>
        </a:graphic>
      </p:graphicFrame>
    </p:spTree>
    <p:extLst>
      <p:ext uri="{BB962C8B-B14F-4D97-AF65-F5344CB8AC3E}">
        <p14:creationId xmlns:p14="http://schemas.microsoft.com/office/powerpoint/2010/main" val="2861255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7DB3CE03-9787-48D2-1F7F-3C526FE446A3}"/>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643500" y="1153801"/>
            <a:ext cx="6423581" cy="5591876"/>
          </a:xfrm>
        </p:spPr>
        <p:txBody>
          <a:bodyPr>
            <a:normAutofit fontScale="85000" lnSpcReduction="10000"/>
          </a:bodyPr>
          <a:lstStyle/>
          <a:p>
            <a:pPr marL="0" indent="0">
              <a:spcBef>
                <a:spcPts val="2500"/>
              </a:spcBef>
              <a:buFont typeface="Arial" panose="020B0604020202020204" pitchFamily="34" charset="0"/>
              <a:buNone/>
            </a:pPr>
            <a:r>
              <a:rPr lang="en-US" sz="1800" b="1" dirty="0"/>
              <a:t>Mandatory Tender Returnables:</a:t>
            </a:r>
          </a:p>
          <a:p>
            <a:pPr>
              <a:buFont typeface="Arial" panose="020B0604020202020204" pitchFamily="34" charset="0"/>
              <a:buChar char="•"/>
            </a:pPr>
            <a:r>
              <a:rPr lang="en-GB" sz="1500" dirty="0"/>
              <a:t>Responses to mandatory criteria must be clearly marked.</a:t>
            </a:r>
            <a:endParaRPr lang="en-ZA" sz="1500" dirty="0"/>
          </a:p>
          <a:p>
            <a:pPr>
              <a:buFont typeface="Arial" panose="020B0604020202020204" pitchFamily="34" charset="0"/>
              <a:buChar char="•"/>
            </a:pPr>
            <a:r>
              <a:rPr lang="en-GB" sz="1500" dirty="0"/>
              <a:t>All references quoted must be relevant to the scope.</a:t>
            </a:r>
            <a:endParaRPr lang="en-ZA" sz="1500" dirty="0"/>
          </a:p>
          <a:p>
            <a:pPr>
              <a:buFont typeface="Arial" panose="020B0604020202020204" pitchFamily="34" charset="0"/>
              <a:buChar char="•"/>
            </a:pPr>
            <a:r>
              <a:rPr lang="en-GB" sz="1500" dirty="0"/>
              <a:t>Mandatory criteria to pass are clear and established.</a:t>
            </a:r>
            <a:endParaRPr lang="en-ZA" sz="1500" dirty="0"/>
          </a:p>
          <a:p>
            <a:pPr>
              <a:lnSpc>
                <a:spcPct val="120000"/>
              </a:lnSpc>
              <a:buFont typeface="Arial" panose="020B0604020202020204" pitchFamily="34" charset="0"/>
              <a:buChar char="•"/>
            </a:pPr>
            <a:r>
              <a:rPr lang="en-GB" sz="1500" dirty="0"/>
              <a:t>Non-compliance: A tenderer who does not submit mandatory documents by the stipulated deadlines will be deemed non-responsive and will not proceed to the next phase.</a:t>
            </a:r>
            <a:endParaRPr lang="en-ZA" sz="1500" dirty="0"/>
          </a:p>
          <a:p>
            <a:pPr marL="0" indent="0">
              <a:buNone/>
            </a:pPr>
            <a:endParaRPr lang="en-GB" sz="1800" b="1" dirty="0"/>
          </a:p>
          <a:p>
            <a:pPr marL="0" indent="0">
              <a:buNone/>
            </a:pPr>
            <a:r>
              <a:rPr lang="en-GB" sz="1800" b="1" dirty="0"/>
              <a:t>Functional Criteria</a:t>
            </a:r>
            <a:endParaRPr lang="en-ZA" sz="1800" b="1" dirty="0"/>
          </a:p>
          <a:p>
            <a:r>
              <a:rPr lang="en-GB" sz="1500" dirty="0"/>
              <a:t>Responses to functional criteria must be clearly marked.</a:t>
            </a:r>
            <a:endParaRPr lang="en-ZA" sz="1500" dirty="0"/>
          </a:p>
          <a:p>
            <a:r>
              <a:rPr lang="en-GB" sz="1500" dirty="0"/>
              <a:t>These will be quantitatively evaluated.</a:t>
            </a:r>
            <a:endParaRPr lang="en-ZA" sz="1500" dirty="0"/>
          </a:p>
          <a:p>
            <a:pPr>
              <a:lnSpc>
                <a:spcPct val="120000"/>
              </a:lnSpc>
            </a:pPr>
            <a:r>
              <a:rPr lang="en-GB" sz="1500" dirty="0"/>
              <a:t>Tenderers who do not achieve the 70% functionality threshold will be disqualified.</a:t>
            </a:r>
            <a:endParaRPr lang="en-ZA" sz="1500" dirty="0"/>
          </a:p>
          <a:p>
            <a:pPr marL="0" indent="0">
              <a:buNone/>
            </a:pPr>
            <a:endParaRPr lang="en-GB" sz="1800" b="1" dirty="0"/>
          </a:p>
          <a:p>
            <a:pPr marL="0" indent="0">
              <a:buNone/>
            </a:pPr>
            <a:r>
              <a:rPr lang="en-GB" sz="1800" b="1" dirty="0"/>
              <a:t>Further Evaluations and Objectives</a:t>
            </a:r>
            <a:endParaRPr lang="en-ZA" sz="1800" b="1" dirty="0"/>
          </a:p>
          <a:p>
            <a:pPr marL="0" indent="0">
              <a:lnSpc>
                <a:spcPct val="120000"/>
              </a:lnSpc>
              <a:buNone/>
            </a:pPr>
            <a:r>
              <a:rPr lang="en-GB" sz="1500" dirty="0"/>
              <a:t>Tenderers will then be scored in accordance with Invitation to Tender document: </a:t>
            </a:r>
            <a:endParaRPr lang="en-ZA" sz="1500" dirty="0"/>
          </a:p>
          <a:p>
            <a:pPr marL="0" indent="0">
              <a:buNone/>
            </a:pPr>
            <a:r>
              <a:rPr lang="en-GB" sz="1500" dirty="0"/>
              <a:t>3.15 – Price</a:t>
            </a:r>
            <a:endParaRPr lang="en-ZA" sz="1500" dirty="0"/>
          </a:p>
          <a:p>
            <a:pPr marL="0" indent="0">
              <a:buNone/>
            </a:pPr>
            <a:r>
              <a:rPr lang="en-GB" sz="1500" dirty="0"/>
              <a:t>3.18 – Specific Goals</a:t>
            </a:r>
            <a:endParaRPr lang="en-ZA" sz="1500" dirty="0"/>
          </a:p>
          <a:p>
            <a:pPr marL="0" indent="0">
              <a:buNone/>
            </a:pPr>
            <a:r>
              <a:rPr lang="en-GB" sz="1500" dirty="0"/>
              <a:t>3.20 – Objective Criteria</a:t>
            </a:r>
            <a:endParaRPr lang="en-US" sz="1800" b="1" dirty="0"/>
          </a:p>
        </p:txBody>
      </p:sp>
      <p:sp>
        <p:nvSpPr>
          <p:cNvPr id="8" name="Title 1">
            <a:extLst>
              <a:ext uri="{FF2B5EF4-FFF2-40B4-BE49-F238E27FC236}">
                <a16:creationId xmlns:a16="http://schemas.microsoft.com/office/drawing/2014/main" id="{F60459B3-2EEC-5491-E927-1DCB8753FDA7}"/>
              </a:ext>
            </a:extLst>
          </p:cNvPr>
          <p:cNvSpPr txBox="1">
            <a:spLocks/>
          </p:cNvSpPr>
          <p:nvPr/>
        </p:nvSpPr>
        <p:spPr>
          <a:xfrm>
            <a:off x="612647" y="1153800"/>
            <a:ext cx="4672584" cy="126948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sz="2800" b="1" dirty="0">
                <a:solidFill>
                  <a:srgbClr val="003896"/>
                </a:solidFill>
              </a:rPr>
              <a:t>Basic Technical Compliance to Tender</a:t>
            </a:r>
          </a:p>
        </p:txBody>
      </p:sp>
      <p:pic>
        <p:nvPicPr>
          <p:cNvPr id="2" name="Content Placeholder 4" descr="High angle view of business team working with financial reports">
            <a:extLst>
              <a:ext uri="{FF2B5EF4-FFF2-40B4-BE49-F238E27FC236}">
                <a16:creationId xmlns:a16="http://schemas.microsoft.com/office/drawing/2014/main" id="{17D32425-9061-4512-91BA-017CD8061362}"/>
              </a:ext>
            </a:extLst>
          </p:cNvPr>
          <p:cNvPicPr>
            <a:picLocks noGrp="1" noChangeAspect="1"/>
          </p:cNvPicPr>
          <p:nvPr/>
        </p:nvPicPr>
        <p:blipFill>
          <a:blip r:embed="rId3"/>
          <a:srcRect l="11766" r="20784" b="-1"/>
          <a:stretch>
            <a:fillRect/>
          </a:stretch>
        </p:blipFill>
        <p:spPr>
          <a:xfrm>
            <a:off x="732922" y="2265565"/>
            <a:ext cx="3708660" cy="3368347"/>
          </a:xfrm>
          <a:prstGeom prst="rect">
            <a:avLst/>
          </a:prstGeom>
          <a:noFill/>
        </p:spPr>
      </p:pic>
      <p:sp>
        <p:nvSpPr>
          <p:cNvPr id="7" name="Title 1">
            <a:extLst>
              <a:ext uri="{FF2B5EF4-FFF2-40B4-BE49-F238E27FC236}">
                <a16:creationId xmlns:a16="http://schemas.microsoft.com/office/drawing/2014/main" id="{C63D5432-A55D-9549-CC9A-5466F2AB09BB}"/>
              </a:ext>
            </a:extLst>
          </p:cNvPr>
          <p:cNvSpPr>
            <a:spLocks noGrp="1"/>
          </p:cNvSpPr>
          <p:nvPr>
            <p:ph type="title"/>
          </p:nvPr>
        </p:nvSpPr>
        <p:spPr>
          <a:xfrm>
            <a:off x="361681" y="205769"/>
            <a:ext cx="9511777" cy="666000"/>
          </a:xfrm>
        </p:spPr>
        <p:txBody>
          <a:bodyPr vert="horz"/>
          <a:lstStyle/>
          <a:p>
            <a:r>
              <a:rPr lang="en-US" dirty="0"/>
              <a:t>Finalising Metrics and Agreements</a:t>
            </a:r>
          </a:p>
        </p:txBody>
      </p:sp>
    </p:spTree>
    <p:extLst>
      <p:ext uri="{BB962C8B-B14F-4D97-AF65-F5344CB8AC3E}">
        <p14:creationId xmlns:p14="http://schemas.microsoft.com/office/powerpoint/2010/main" val="38233068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CC93AE-EF7A-3F4B-4F12-5073792B48D4}"/>
            </a:ext>
          </a:extLst>
        </p:cNvPr>
        <p:cNvGrpSpPr/>
        <p:nvPr/>
      </p:nvGrpSpPr>
      <p:grpSpPr>
        <a:xfrm>
          <a:off x="0" y="0"/>
          <a:ext cx="0" cy="0"/>
          <a:chOff x="0" y="0"/>
          <a:chExt cx="0" cy="0"/>
        </a:xfrm>
      </p:grpSpPr>
      <p:pic>
        <p:nvPicPr>
          <p:cNvPr id="5" name="Content Placeholder 4" descr="White calendar with a blue pen on top">
            <a:extLst>
              <a:ext uri="{FF2B5EF4-FFF2-40B4-BE49-F238E27FC236}">
                <a16:creationId xmlns:a16="http://schemas.microsoft.com/office/drawing/2014/main" id="{764C0923-1ECF-585F-CAC3-27081E35A888}"/>
              </a:ext>
            </a:extLst>
          </p:cNvPr>
          <p:cNvPicPr>
            <a:picLocks noGrp="1" noChangeAspect="1"/>
          </p:cNvPicPr>
          <p:nvPr>
            <p:ph type="pic" sz="quarter" idx="13"/>
          </p:nvPr>
        </p:nvPicPr>
        <p:blipFill>
          <a:blip r:embed="rId3"/>
          <a:srcRect l="23128" r="-2" b="-2"/>
          <a:stretch>
            <a:fillRect/>
          </a:stretch>
        </p:blipFill>
        <p:spPr>
          <a:xfrm>
            <a:off x="863903" y="2554846"/>
            <a:ext cx="3403297" cy="2955156"/>
          </a:xfrm>
          <a:prstGeom prst="rect">
            <a:avLst/>
          </a:prstGeom>
          <a:noFill/>
        </p:spPr>
      </p:pic>
      <p:sp>
        <p:nvSpPr>
          <p:cNvPr id="4" name="Content Placeholder 3">
            <a:extLst>
              <a:ext uri="{FF2B5EF4-FFF2-40B4-BE49-F238E27FC236}">
                <a16:creationId xmlns:a16="http://schemas.microsoft.com/office/drawing/2014/main" id="{525E81A3-3DF4-CCFF-4840-93A4F6909148}"/>
              </a:ext>
            </a:extLst>
          </p:cNvPr>
          <p:cNvSpPr>
            <a:spLocks noGrp="1"/>
          </p:cNvSpPr>
          <p:nvPr>
            <p:ph sz="quarter" idx="14"/>
            <p:extLst>
              <p:ext uri="{E7BDC344-281C-4309-B0C6-D0EE65EED2A8}">
                <p202:designPr xmlns:p202="http://schemas.microsoft.com/office/powerpoint/2020/02/main">
                  <p202:designTagLst>
                    <p202:designTag name="ARCH:1:CLS" val="InformationBlock"/>
                    <p202:designTag name="ARCH:1:VSVAR" val="TitledTextBox"/>
                  </p202:designTagLst>
                </p202:designPr>
              </p:ext>
            </p:extLst>
          </p:nvPr>
        </p:nvSpPr>
        <p:spPr>
          <a:xfrm>
            <a:off x="5902513" y="2029844"/>
            <a:ext cx="6020545" cy="4715727"/>
          </a:xfrm>
        </p:spPr>
        <p:txBody>
          <a:bodyPr>
            <a:normAutofit/>
          </a:bodyPr>
          <a:lstStyle/>
          <a:p>
            <a:pPr marL="0" indent="0">
              <a:spcBef>
                <a:spcPts val="2500"/>
              </a:spcBef>
              <a:buFont typeface="Arial" panose="020B0604020202020204" pitchFamily="34" charset="0"/>
              <a:buNone/>
            </a:pPr>
            <a:r>
              <a:rPr lang="en-US" sz="1800" b="1" dirty="0"/>
              <a:t>Contract Duration and Flexibility</a:t>
            </a:r>
          </a:p>
          <a:p>
            <a:pPr marL="0" lvl="1" indent="0">
              <a:buFont typeface="Arial" panose="020B0604020202020204" pitchFamily="34" charset="0"/>
              <a:buNone/>
            </a:pPr>
            <a:r>
              <a:rPr sz="1800" dirty="0"/>
              <a:t>The contract spans five years with task-order based resource allocation, ensuring flexibility for evolving project </a:t>
            </a:r>
            <a:r>
              <a:rPr lang="en-US" sz="1800" dirty="0"/>
              <a:t>reporting and assurance </a:t>
            </a:r>
            <a:r>
              <a:rPr sz="1800" dirty="0"/>
              <a:t>needs.</a:t>
            </a:r>
            <a:endParaRPr lang="en-US" sz="1800" dirty="0"/>
          </a:p>
          <a:p>
            <a:pPr marL="0" indent="0">
              <a:spcBef>
                <a:spcPts val="2500"/>
              </a:spcBef>
              <a:buFont typeface="Arial" panose="020B0604020202020204" pitchFamily="34" charset="0"/>
              <a:buNone/>
            </a:pPr>
            <a:r>
              <a:rPr lang="en-US" sz="1800" b="1" dirty="0"/>
              <a:t>Alignment with Governance Objectives</a:t>
            </a:r>
          </a:p>
          <a:p>
            <a:pPr marL="0" lvl="1" indent="0">
              <a:buFont typeface="Arial" panose="020B0604020202020204" pitchFamily="34" charset="0"/>
              <a:buNone/>
            </a:pPr>
            <a:r>
              <a:rPr sz="1800" dirty="0"/>
              <a:t>Service delivery aligns with governance and compliance goals, strengthening </a:t>
            </a:r>
            <a:r>
              <a:rPr lang="en-US" sz="1800" dirty="0"/>
              <a:t>governance </a:t>
            </a:r>
            <a:r>
              <a:rPr sz="1800" dirty="0"/>
              <a:t>framework and driving continuous improvement.</a:t>
            </a:r>
            <a:endParaRPr lang="en-US" sz="1800" dirty="0"/>
          </a:p>
          <a:p>
            <a:pPr marL="0" indent="0">
              <a:spcBef>
                <a:spcPts val="2500"/>
              </a:spcBef>
              <a:buFont typeface="Arial" panose="020B0604020202020204" pitchFamily="34" charset="0"/>
              <a:buNone/>
            </a:pPr>
            <a:r>
              <a:rPr lang="en-US" sz="1800" b="1" dirty="0"/>
              <a:t>Strategic Goals and Stakeholder Confidence</a:t>
            </a:r>
          </a:p>
          <a:p>
            <a:pPr marL="0" lvl="1" indent="0">
              <a:buFont typeface="Arial" panose="020B0604020202020204" pitchFamily="34" charset="0"/>
              <a:buNone/>
            </a:pPr>
            <a:r>
              <a:rPr sz="1800" dirty="0"/>
              <a:t>Alignment supports Eskom’s strategic goals and maintains stakeholder confidence in managing complex projects transparently.</a:t>
            </a:r>
            <a:endParaRPr lang="en-US" sz="1800" dirty="0"/>
          </a:p>
        </p:txBody>
      </p:sp>
      <p:sp>
        <p:nvSpPr>
          <p:cNvPr id="8" name="Title 1">
            <a:extLst>
              <a:ext uri="{FF2B5EF4-FFF2-40B4-BE49-F238E27FC236}">
                <a16:creationId xmlns:a16="http://schemas.microsoft.com/office/drawing/2014/main" id="{79625842-3D45-1C1E-ED63-41EE841AB81B}"/>
              </a:ext>
            </a:extLst>
          </p:cNvPr>
          <p:cNvSpPr txBox="1">
            <a:spLocks/>
          </p:cNvSpPr>
          <p:nvPr/>
        </p:nvSpPr>
        <p:spPr>
          <a:xfrm>
            <a:off x="612647" y="1153800"/>
            <a:ext cx="4672584" cy="126948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400" kern="1200">
                <a:solidFill>
                  <a:schemeClr val="bg1"/>
                </a:solidFill>
                <a:latin typeface="+mj-lt"/>
                <a:ea typeface="+mj-ea"/>
                <a:cs typeface="+mj-cs"/>
              </a:defRPr>
            </a:lvl1pPr>
          </a:lstStyle>
          <a:p>
            <a:r>
              <a:rPr lang="en-US" sz="2800" b="1" dirty="0">
                <a:solidFill>
                  <a:srgbClr val="003896"/>
                </a:solidFill>
              </a:rPr>
              <a:t>Contract Duration and Alignment</a:t>
            </a:r>
          </a:p>
        </p:txBody>
      </p:sp>
    </p:spTree>
    <p:extLst>
      <p:ext uri="{BB962C8B-B14F-4D97-AF65-F5344CB8AC3E}">
        <p14:creationId xmlns:p14="http://schemas.microsoft.com/office/powerpoint/2010/main" val="126461354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iterate>
                                    <p:tmPct val="10000"/>
                                  </p:iterate>
                                  <p:childTnLst>
                                    <p:set>
                                      <p:cBhvr>
                                        <p:cTn id="6" dur="1" fill="hold">
                                          <p:stCondLst>
                                            <p:cond delay="0"/>
                                          </p:stCondLst>
                                        </p:cTn>
                                        <p:tgtEl>
                                          <p:spTgt spid="4"/>
                                        </p:tgtEl>
                                        <p:attrNameLst>
                                          <p:attrName>style.visibility</p:attrName>
                                        </p:attrNameLst>
                                      </p:cBhvr>
                                      <p:to>
                                        <p:strVal val="visible"/>
                                      </p:to>
                                    </p:set>
                                    <p:animEffect transition="in" filter="fade">
                                      <p:cBhvr>
                                        <p:cTn id="7" dur="250"/>
                                        <p:tgtEl>
                                          <p:spTgt spid="4"/>
                                        </p:tgtEl>
                                      </p:cBhvr>
                                    </p:animEffect>
                                    <p:anim calcmode="lin" valueType="num">
                                      <p:cBhvr>
                                        <p:cTn id="8" dur="250" fill="hold"/>
                                        <p:tgtEl>
                                          <p:spTgt spid="4"/>
                                        </p:tgtEl>
                                        <p:attrNameLst>
                                          <p:attrName>ppt_x</p:attrName>
                                        </p:attrNameLst>
                                      </p:cBhvr>
                                      <p:tavLst>
                                        <p:tav tm="0">
                                          <p:val>
                                            <p:strVal val="#ppt_x"/>
                                          </p:val>
                                        </p:tav>
                                        <p:tav tm="100000">
                                          <p:val>
                                            <p:strVal val="#ppt_x"/>
                                          </p:val>
                                        </p:tav>
                                      </p:tavLst>
                                    </p:anim>
                                    <p:anim calcmode="lin" valueType="num">
                                      <p:cBhvr>
                                        <p:cTn id="9" dur="25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Yvz9s1FQRQK70D8H52w3UQ"/>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1NPUJZfVS7.d8Aqx0sFn4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6yJ7c7QzT92Xgk69G6qK3A"/>
</p:tagLst>
</file>

<file path=ppt/theme/theme1.xml><?xml version="1.0" encoding="utf-8"?>
<a:theme xmlns:a="http://schemas.openxmlformats.org/drawingml/2006/main" name="Office Theme">
  <a:themeElements>
    <a:clrScheme name="Eskom Wide">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858705"/>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Eskom Widescreen_Without Visuals" id="{A8DDC17B-1581-4D7F-8C14-7723306C0474}" vid="{AABB89EC-0ED7-46E8-A361-2FD02679C18D}"/>
    </a:ext>
  </a:extLst>
</a:theme>
</file>

<file path=ppt/theme/theme2.xml><?xml version="1.0" encoding="utf-8"?>
<a:theme xmlns:a="http://schemas.openxmlformats.org/drawingml/2006/main" name="Content Slide Master">
  <a:themeElements>
    <a:clrScheme name="Eskom">
      <a:dk1>
        <a:srgbClr val="003896"/>
      </a:dk1>
      <a:lt1>
        <a:srgbClr val="FFFFFF"/>
      </a:lt1>
      <a:dk2>
        <a:srgbClr val="83725B"/>
      </a:dk2>
      <a:lt2>
        <a:srgbClr val="DDDDDD"/>
      </a:lt2>
      <a:accent1>
        <a:srgbClr val="003896"/>
      </a:accent1>
      <a:accent2>
        <a:srgbClr val="9B6D56"/>
      </a:accent2>
      <a:accent3>
        <a:srgbClr val="96330F"/>
      </a:accent3>
      <a:accent4>
        <a:srgbClr val="C97A00"/>
      </a:accent4>
      <a:accent5>
        <a:srgbClr val="598787"/>
      </a:accent5>
      <a:accent6>
        <a:srgbClr val="0DAF2B"/>
      </a:accent6>
      <a:hlink>
        <a:srgbClr val="83725B"/>
      </a:hlink>
      <a:folHlink>
        <a:srgbClr val="C97A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85750" indent="-285750">
          <a:buClr>
            <a:schemeClr val="bg1">
              <a:lumMod val="50000"/>
            </a:schemeClr>
          </a:buClr>
          <a:buFont typeface="Wingdings" panose="05000000000000000000" pitchFamily="2" charset="2"/>
          <a:buChar char="§"/>
          <a:defRPr sz="1400" dirty="0" err="1" smtClean="0"/>
        </a:defPPr>
      </a:lstStyle>
    </a:txDef>
  </a:objectDefaults>
  <a:extraClrSchemeLst/>
  <a:extLst>
    <a:ext uri="{05A4C25C-085E-4340-85A3-A5531E510DB2}">
      <thm15:themeFamily xmlns:thm15="http://schemas.microsoft.com/office/thememl/2012/main" name="Presentation1" id="{1E5B683E-D731-44A3-995F-FBDD736D6143}" vid="{6AEA1211-FEE5-49DA-A65B-5350B454C766}"/>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mso-contentType ?>
<SharedContentType xmlns="Microsoft.SharePoint.Taxonomy.ContentTypeSync" SourceId="69b1b3ef-f17b-48c7-a7c8-8ad8b283852f" ContentTypeId="0x0101000D8B3899A4805C44A2FA507CBAF83E58" PreviousValue="false"/>
</file>

<file path=customXml/item2.xml><?xml version="1.0" encoding="utf-8"?>
<ct:contentTypeSchema xmlns:ct="http://schemas.microsoft.com/office/2006/metadata/contentType" xmlns:ma="http://schemas.microsoft.com/office/2006/metadata/properties/metaAttributes" ct:_="" ma:_="" ma:contentTypeName="Khoro Minimum metadata" ma:contentTypeID="0x0101000D8B3899A4805C44A2FA507CBAF83E58007A63E5F34A1C904ABF73B4A044044531" ma:contentTypeVersion="3" ma:contentTypeDescription="" ma:contentTypeScope="" ma:versionID="17327965f7291ab7bae5024c4d883bde">
  <xsd:schema xmlns:xsd="http://www.w3.org/2001/XMLSchema" xmlns:xs="http://www.w3.org/2001/XMLSchema" xmlns:p="http://schemas.microsoft.com/office/2006/metadata/properties" xmlns:ns2="2c7ddca0-f18f-4514-89ec-cfc256175ba5" targetNamespace="http://schemas.microsoft.com/office/2006/metadata/properties" ma:root="true" ma:fieldsID="7a3511da6a4f6d92aec1b7a4f9927643" ns2:_="">
    <xsd:import namespace="2c7ddca0-f18f-4514-89ec-cfc256175ba5"/>
    <xsd:element name="properties">
      <xsd:complexType>
        <xsd:sequence>
          <xsd:element name="documentManagement">
            <xsd:complexType>
              <xsd:all>
                <xsd:element ref="ns2:Owner"/>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ca0-f18f-4514-89ec-cfc256175ba5" elementFormDefault="qualified">
    <xsd:import namespace="http://schemas.microsoft.com/office/2006/documentManagement/types"/>
    <xsd:import namespace="http://schemas.microsoft.com/office/infopath/2007/PartnerControls"/>
    <xsd:element name="Owner" ma:index="8" ma:displayName="Owner" ma:list="UserInfo" ma:SharePointGroup="0" ma:internalName="Own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Owner xmlns="2c7ddca0-f18f-4514-89ec-cfc256175ba5">
      <UserInfo>
        <DisplayName>Lebogang Manakana</DisplayName>
        <AccountId>11117</AccountId>
        <AccountType/>
      </UserInfo>
    </Owner>
  </documentManagement>
</p:properties>
</file>

<file path=customXml/itemProps1.xml><?xml version="1.0" encoding="utf-8"?>
<ds:datastoreItem xmlns:ds="http://schemas.openxmlformats.org/officeDocument/2006/customXml" ds:itemID="{72832AB3-C3A8-4024-868A-7B93B85F18C6}">
  <ds:schemaRefs>
    <ds:schemaRef ds:uri="Microsoft.SharePoint.Taxonomy.ContentTypeSync"/>
  </ds:schemaRefs>
</ds:datastoreItem>
</file>

<file path=customXml/itemProps2.xml><?xml version="1.0" encoding="utf-8"?>
<ds:datastoreItem xmlns:ds="http://schemas.openxmlformats.org/officeDocument/2006/customXml" ds:itemID="{E34207DC-B30F-4A0C-B5DE-EF409CBB8F7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ca0-f18f-4514-89ec-cfc256175ba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F75ADF6-FF55-4FFC-BA53-8A77FEA89285}">
  <ds:schemaRefs>
    <ds:schemaRef ds:uri="http://schemas.microsoft.com/sharepoint/v3/contenttype/forms"/>
  </ds:schemaRefs>
</ds:datastoreItem>
</file>

<file path=customXml/itemProps4.xml><?xml version="1.0" encoding="utf-8"?>
<ds:datastoreItem xmlns:ds="http://schemas.openxmlformats.org/officeDocument/2006/customXml" ds:itemID="{B33A1265-97A7-4CBC-A6B2-2EEAB6A71AD7}">
  <ds:schemaRefs>
    <ds:schemaRef ds:uri="2c7ddca0-f18f-4514-89ec-cfc256175ba5"/>
    <ds:schemaRef ds:uri="http://schemas.microsoft.com/office/2006/documentManagement/types"/>
    <ds:schemaRef ds:uri="http://purl.org/dc/terms/"/>
    <ds:schemaRef ds:uri="http://purl.org/dc/dcmitype/"/>
    <ds:schemaRef ds:uri="http://purl.org/dc/elements/1.1/"/>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docMetadata/LabelInfo.xml><?xml version="1.0" encoding="utf-8"?>
<clbl:labelList xmlns:clbl="http://schemas.microsoft.com/office/2020/mipLabelMetadata">
  <clbl:label id="{93aedbdc-cc67-4652-aa12-d250a876ae79}" enabled="0" method="" siteId="{93aedbdc-cc67-4652-aa12-d250a876ae79}" removed="1"/>
</clbl:labelList>
</file>

<file path=docProps/app.xml><?xml version="1.0" encoding="utf-8"?>
<Properties xmlns="http://schemas.openxmlformats.org/officeDocument/2006/extended-properties" xmlns:vt="http://schemas.openxmlformats.org/officeDocument/2006/docPropsVTypes">
  <Template/>
  <TotalTime>6487</TotalTime>
  <Words>1651</Words>
  <Application>Microsoft Office PowerPoint</Application>
  <PresentationFormat>Widescreen</PresentationFormat>
  <Paragraphs>144</Paragraphs>
  <Slides>10</Slides>
  <Notes>8</Notes>
  <HiddenSlides>0</HiddenSlides>
  <MMClips>0</MMClips>
  <ScaleCrop>false</ScaleCrop>
  <HeadingPairs>
    <vt:vector size="8" baseType="variant">
      <vt:variant>
        <vt:lpstr>Fonts Used</vt:lpstr>
      </vt:variant>
      <vt:variant>
        <vt:i4>6</vt:i4>
      </vt:variant>
      <vt:variant>
        <vt:lpstr>Theme</vt:lpstr>
      </vt:variant>
      <vt:variant>
        <vt:i4>2</vt:i4>
      </vt:variant>
      <vt:variant>
        <vt:lpstr>Embedded OLE Servers</vt:lpstr>
      </vt:variant>
      <vt:variant>
        <vt:i4>1</vt:i4>
      </vt:variant>
      <vt:variant>
        <vt:lpstr>Slide Titles</vt:lpstr>
      </vt:variant>
      <vt:variant>
        <vt:i4>10</vt:i4>
      </vt:variant>
    </vt:vector>
  </HeadingPairs>
  <TitlesOfParts>
    <vt:vector size="19" baseType="lpstr">
      <vt:lpstr>Arial</vt:lpstr>
      <vt:lpstr>Calibri</vt:lpstr>
      <vt:lpstr>Courier New</vt:lpstr>
      <vt:lpstr>Symbol</vt:lpstr>
      <vt:lpstr>Times New Roman</vt:lpstr>
      <vt:lpstr>Wingdings</vt:lpstr>
      <vt:lpstr>Office Theme</vt:lpstr>
      <vt:lpstr>Content Slide Master</vt:lpstr>
      <vt:lpstr>think-cell Slide</vt:lpstr>
      <vt:lpstr>Technical Clarification _  Governance Compliance &amp; Assurance Service Provider </vt:lpstr>
      <vt:lpstr>Overview of Governance, Compliance &amp; Assurance Scope of Work</vt:lpstr>
      <vt:lpstr>Background and Mandate </vt:lpstr>
      <vt:lpstr>Governance, Compliance &amp; Assurance (GC&amp;A) in GCD</vt:lpstr>
      <vt:lpstr>Profile of Projects</vt:lpstr>
      <vt:lpstr>High-Level Services Required from the Partner</vt:lpstr>
      <vt:lpstr>Specialist Skills and Expertise to be provided by the Partner</vt:lpstr>
      <vt:lpstr>Finalising Metrics and Agreements</vt:lpstr>
      <vt:lpstr>PowerPoint Presentation</vt:lpstr>
      <vt:lpstr>Questions? </vt:lpstr>
    </vt:vector>
  </TitlesOfParts>
  <Company>Eskom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 White 16x9</dc:title>
  <dc:creator>Hanlie Smit</dc:creator>
  <cp:lastModifiedBy>Keamogetswe Daniso</cp:lastModifiedBy>
  <cp:revision>199</cp:revision>
  <cp:lastPrinted>2025-06-05T05:52:51Z</cp:lastPrinted>
  <dcterms:created xsi:type="dcterms:W3CDTF">2020-01-06T09:48:40Z</dcterms:created>
  <dcterms:modified xsi:type="dcterms:W3CDTF">2025-11-27T08:11:48Z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0x0101000D8B3899A4805C44A2FA507CBAF83E58007A63E5F34A1C904ABF73B4A044044531</vt:lpwstr>
  </property>
</Properties>
</file>