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108" r:id="rId2"/>
    <p:sldMasterId id="2147484121" r:id="rId3"/>
    <p:sldMasterId id="2147484137" r:id="rId4"/>
  </p:sldMasterIdLst>
  <p:notesMasterIdLst>
    <p:notesMasterId r:id="rId18"/>
  </p:notesMasterIdLst>
  <p:handoutMasterIdLst>
    <p:handoutMasterId r:id="rId19"/>
  </p:handoutMasterIdLst>
  <p:sldIdLst>
    <p:sldId id="415" r:id="rId5"/>
    <p:sldId id="424" r:id="rId6"/>
    <p:sldId id="420" r:id="rId7"/>
    <p:sldId id="419" r:id="rId8"/>
    <p:sldId id="418" r:id="rId9"/>
    <p:sldId id="417" r:id="rId10"/>
    <p:sldId id="421" r:id="rId11"/>
    <p:sldId id="425" r:id="rId12"/>
    <p:sldId id="430" r:id="rId13"/>
    <p:sldId id="426" r:id="rId14"/>
    <p:sldId id="427" r:id="rId15"/>
    <p:sldId id="428" r:id="rId16"/>
    <p:sldId id="429" r:id="rId17"/>
  </p:sldIdLst>
  <p:sldSz cx="9144000" cy="6858000" type="screen4x3"/>
  <p:notesSz cx="10020300" cy="6888163"/>
  <p:defaultTextStyle>
    <a:defPPr>
      <a:defRPr lang="en-Z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42462680-C45B-43C3-AE6A-1A1779EE42C4}">
          <p14:sldIdLst>
            <p14:sldId id="415"/>
            <p14:sldId id="424"/>
            <p14:sldId id="420"/>
            <p14:sldId id="419"/>
            <p14:sldId id="418"/>
            <p14:sldId id="417"/>
            <p14:sldId id="421"/>
            <p14:sldId id="425"/>
            <p14:sldId id="430"/>
            <p14:sldId id="426"/>
            <p14:sldId id="427"/>
            <p14:sldId id="428"/>
            <p14:sldId id="4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253">
          <p15:clr>
            <a:srgbClr val="A4A3A4"/>
          </p15:clr>
        </p15:guide>
        <p15:guide id="2" orient="horz" pos="890">
          <p15:clr>
            <a:srgbClr val="A4A3A4"/>
          </p15:clr>
        </p15:guide>
        <p15:guide id="3" orient="horz" pos="3657">
          <p15:clr>
            <a:srgbClr val="A4A3A4"/>
          </p15:clr>
        </p15:guide>
        <p15:guide id="4" orient="horz" pos="1752">
          <p15:clr>
            <a:srgbClr val="A4A3A4"/>
          </p15:clr>
        </p15:guide>
        <p15:guide id="5" orient="horz" pos="4156">
          <p15:clr>
            <a:srgbClr val="A4A3A4"/>
          </p15:clr>
        </p15:guide>
        <p15:guide id="6" orient="horz" pos="3475">
          <p15:clr>
            <a:srgbClr val="A4A3A4"/>
          </p15:clr>
        </p15:guide>
        <p15:guide id="7" pos="5556">
          <p15:clr>
            <a:srgbClr val="A4A3A4"/>
          </p15:clr>
        </p15:guide>
        <p15:guide id="8" pos="5420">
          <p15:clr>
            <a:srgbClr val="A4A3A4"/>
          </p15:clr>
        </p15:guide>
        <p15:guide id="9" pos="340">
          <p15:clr>
            <a:srgbClr val="A4A3A4"/>
          </p15:clr>
        </p15:guide>
        <p15:guide id="10" pos="567">
          <p15:clr>
            <a:srgbClr val="A4A3A4"/>
          </p15:clr>
        </p15:guide>
        <p15:guide id="11" pos="410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330F"/>
    <a:srgbClr val="E1C6BF"/>
    <a:srgbClr val="003896"/>
    <a:srgbClr val="83725B"/>
    <a:srgbClr val="B2B2B2"/>
    <a:srgbClr val="C0C0C0"/>
    <a:srgbClr val="EAEAEA"/>
    <a:srgbClr val="C97A00"/>
    <a:srgbClr val="8587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32" autoAdjust="0"/>
  </p:normalViewPr>
  <p:slideViewPr>
    <p:cSldViewPr snapToObjects="1">
      <p:cViewPr varScale="1">
        <p:scale>
          <a:sx n="81" d="100"/>
          <a:sy n="81" d="100"/>
        </p:scale>
        <p:origin x="1618" y="72"/>
      </p:cViewPr>
      <p:guideLst>
        <p:guide orient="horz" pos="1253"/>
        <p:guide orient="horz" pos="890"/>
        <p:guide orient="horz" pos="3657"/>
        <p:guide orient="horz" pos="1752"/>
        <p:guide orient="horz" pos="4156"/>
        <p:guide orient="horz" pos="3475"/>
        <p:guide pos="5556"/>
        <p:guide pos="5420"/>
        <p:guide pos="340"/>
        <p:guide pos="567"/>
        <p:guide pos="41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41813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76900" y="0"/>
            <a:ext cx="4341813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C6D6EE32-0BC0-4B23-8821-0CB47DE33A61}" type="datetimeFigureOut">
              <a:rPr lang="en-GB"/>
              <a:pPr>
                <a:defRPr/>
              </a:pPr>
              <a:t>23/05/2022</a:t>
            </a:fld>
            <a:endParaRPr lang="en-GB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42088"/>
            <a:ext cx="4341813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76900" y="6542088"/>
            <a:ext cx="4341813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551118E-4978-4A3D-B4DE-EA01077744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347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4181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28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76900" y="0"/>
            <a:ext cx="434181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89300" y="517525"/>
            <a:ext cx="3443288" cy="2582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8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01713" y="3271838"/>
            <a:ext cx="8016875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noProof="0"/>
              <a:t>Click to edit Master text styles</a:t>
            </a:r>
          </a:p>
          <a:p>
            <a:pPr lvl="1"/>
            <a:r>
              <a:rPr lang="en-ZA" noProof="0"/>
              <a:t>Second level</a:t>
            </a:r>
          </a:p>
          <a:p>
            <a:pPr lvl="2"/>
            <a:r>
              <a:rPr lang="en-ZA" noProof="0"/>
              <a:t>Third level</a:t>
            </a:r>
          </a:p>
          <a:p>
            <a:pPr lvl="3"/>
            <a:r>
              <a:rPr lang="en-ZA" noProof="0"/>
              <a:t>Fourth level</a:t>
            </a:r>
          </a:p>
          <a:p>
            <a:pPr lvl="4"/>
            <a:r>
              <a:rPr lang="en-ZA" noProof="0"/>
              <a:t>Fifth level</a:t>
            </a:r>
          </a:p>
        </p:txBody>
      </p:sp>
      <p:sp>
        <p:nvSpPr>
          <p:cNvPr id="528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42088"/>
            <a:ext cx="4341813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28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76900" y="6542088"/>
            <a:ext cx="4341813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0B942DA1-A9C0-46FB-93BF-C460EE5095A8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67787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" descr="logo smal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topsoli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301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6" name="Rectangle 3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3CD83CD5-6B87-4749-A33E-ED8A13357A75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7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41A59360-AF9E-4CA9-9EC4-0D9C171BFB2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0477189"/>
      </p:ext>
    </p:extLst>
  </p:cSld>
  <p:clrMapOvr>
    <a:masterClrMapping/>
  </p:clrMapOvr>
  <p:transition spd="slow">
    <p:fade/>
  </p:transition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D5639-0B39-479D-8579-9C451B5A145D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BB1EC-FF6B-460F-AEF5-90D6723B6DE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03769571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C563C-B1AA-472D-909C-B29EB099217E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BB798-3D9B-410C-9F10-0F13A880017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7400282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FB436-9744-4AD6-AFD7-8A17C8FDCC00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D2EC8-03AF-44F8-91FB-D747DA2D3B1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2710129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6563" y="166688"/>
            <a:ext cx="8378825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9E7C7-84EC-40FE-9EDE-637C1243BBC3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A67A1-235E-425D-9BD6-01705433C8CB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95815453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3175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ZA" noProof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ZA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3880669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6C4E4-F781-410B-AD6C-1AF225F5EE3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02638879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B4095-EEFA-46AF-BC6B-98C1269B547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19778229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F7F9-0A64-439D-BDE5-981E9CB70A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73677087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17788337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3861055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2"/>
          <p:cNvGrpSpPr>
            <a:grpSpLocks/>
          </p:cNvGrpSpPr>
          <p:nvPr userDrawn="1"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23" descr="d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pic>
          <p:nvPicPr>
            <p:cNvPr id="7" name="Picture 161" descr="logo 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155"/>
          <p:cNvGrpSpPr>
            <a:grpSpLocks/>
          </p:cNvGrpSpPr>
          <p:nvPr userDrawn="1"/>
        </p:nvGrpSpPr>
        <p:grpSpPr bwMode="auto">
          <a:xfrm>
            <a:off x="257175" y="1201738"/>
            <a:ext cx="2482850" cy="2444750"/>
            <a:chOff x="162" y="757"/>
            <a:chExt cx="1564" cy="1540"/>
          </a:xfrm>
        </p:grpSpPr>
        <p:sp>
          <p:nvSpPr>
            <p:cNvPr id="9" name="Oval 101"/>
            <p:cNvSpPr>
              <a:spLocks noChangeArrowheads="1"/>
            </p:cNvSpPr>
            <p:nvPr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14" name="Oval 102"/>
          <p:cNvSpPr>
            <a:spLocks noChangeArrowheads="1"/>
          </p:cNvSpPr>
          <p:nvPr userDrawn="1"/>
        </p:nvSpPr>
        <p:spPr bwMode="auto">
          <a:xfrm>
            <a:off x="436563" y="1362075"/>
            <a:ext cx="2162175" cy="21732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0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8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ZA" altLang="en-US" sz="1000">
                <a:solidFill>
                  <a:srgbClr val="C0C0C0"/>
                </a:solidFill>
              </a:rPr>
              <a:t>Insert image here</a:t>
            </a:r>
            <a:endParaRPr lang="en-ZA" altLang="en-US" sz="1000">
              <a:solidFill>
                <a:schemeClr val="tx1"/>
              </a:solidFill>
            </a:endParaRPr>
          </a:p>
        </p:txBody>
      </p:sp>
      <p:grpSp>
        <p:nvGrpSpPr>
          <p:cNvPr id="15" name="Group 156"/>
          <p:cNvGrpSpPr>
            <a:grpSpLocks/>
          </p:cNvGrpSpPr>
          <p:nvPr userDrawn="1"/>
        </p:nvGrpSpPr>
        <p:grpSpPr bwMode="auto">
          <a:xfrm>
            <a:off x="171450" y="1201738"/>
            <a:ext cx="2643188" cy="2493962"/>
            <a:chOff x="108" y="757"/>
            <a:chExt cx="1665" cy="1571"/>
          </a:xfrm>
        </p:grpSpPr>
        <p:sp>
          <p:nvSpPr>
            <p:cNvPr id="16" name="Oval 107"/>
            <p:cNvSpPr>
              <a:spLocks noChangeArrowheads="1"/>
            </p:cNvSpPr>
            <p:nvPr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08"/>
            <p:cNvSpPr>
              <a:spLocks noChangeArrowheads="1"/>
            </p:cNvSpPr>
            <p:nvPr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8" name="Oval 109"/>
            <p:cNvSpPr>
              <a:spLocks noChangeArrowheads="1"/>
            </p:cNvSpPr>
            <p:nvPr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46"/>
          <p:cNvGrpSpPr>
            <a:grpSpLocks/>
          </p:cNvGrpSpPr>
          <p:nvPr userDrawn="1"/>
        </p:nvGrpSpPr>
        <p:grpSpPr bwMode="auto">
          <a:xfrm>
            <a:off x="912813" y="620713"/>
            <a:ext cx="1284287" cy="1260475"/>
            <a:chOff x="575" y="391"/>
            <a:chExt cx="809" cy="794"/>
          </a:xfrm>
        </p:grpSpPr>
        <p:sp>
          <p:nvSpPr>
            <p:cNvPr id="20" name="Oval 147"/>
            <p:cNvSpPr>
              <a:spLocks noChangeArrowheads="1"/>
            </p:cNvSpPr>
            <p:nvPr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1" name="Oval 148"/>
            <p:cNvSpPr>
              <a:spLocks noChangeArrowheads="1"/>
            </p:cNvSpPr>
            <p:nvPr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2" name="Oval 149"/>
            <p:cNvSpPr>
              <a:spLocks noChangeArrowheads="1"/>
            </p:cNvSpPr>
            <p:nvPr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150"/>
            <p:cNvSpPr>
              <a:spLocks noChangeArrowheads="1"/>
            </p:cNvSpPr>
            <p:nvPr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Oval 151"/>
            <p:cNvSpPr>
              <a:spLocks noChangeArrowheads="1"/>
            </p:cNvSpPr>
            <p:nvPr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5" name="Oval 152"/>
            <p:cNvSpPr>
              <a:spLocks noChangeArrowheads="1"/>
            </p:cNvSpPr>
            <p:nvPr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6" name="Oval 153"/>
            <p:cNvSpPr>
              <a:spLocks noChangeArrowheads="1"/>
            </p:cNvSpPr>
            <p:nvPr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7" name="Oval 154"/>
            <p:cNvSpPr>
              <a:spLocks noChangeArrowheads="1"/>
            </p:cNvSpPr>
            <p:nvPr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28" name="Oval 118"/>
          <p:cNvSpPr>
            <a:spLocks noChangeArrowheads="1"/>
          </p:cNvSpPr>
          <p:nvPr userDrawn="1"/>
        </p:nvSpPr>
        <p:spPr bwMode="auto">
          <a:xfrm>
            <a:off x="1004888" y="706438"/>
            <a:ext cx="1111250" cy="11128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0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8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ZA" altLang="en-US" sz="600">
                <a:solidFill>
                  <a:srgbClr val="C0C0C0"/>
                </a:solidFill>
              </a:rPr>
              <a:t>Insert image here</a:t>
            </a:r>
            <a:endParaRPr lang="en-ZA" altLang="en-US" sz="600">
              <a:solidFill>
                <a:schemeClr val="tx1"/>
              </a:solidFill>
            </a:endParaRPr>
          </a:p>
        </p:txBody>
      </p:sp>
      <p:grpSp>
        <p:nvGrpSpPr>
          <p:cNvPr id="29" name="Group 145"/>
          <p:cNvGrpSpPr>
            <a:grpSpLocks/>
          </p:cNvGrpSpPr>
          <p:nvPr userDrawn="1"/>
        </p:nvGrpSpPr>
        <p:grpSpPr bwMode="auto">
          <a:xfrm>
            <a:off x="863600" y="620713"/>
            <a:ext cx="1370013" cy="1284287"/>
            <a:chOff x="544" y="391"/>
            <a:chExt cx="863" cy="809"/>
          </a:xfrm>
        </p:grpSpPr>
        <p:sp>
          <p:nvSpPr>
            <p:cNvPr id="30" name="Oval 119"/>
            <p:cNvSpPr>
              <a:spLocks noChangeArrowheads="1"/>
            </p:cNvSpPr>
            <p:nvPr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1" name="Oval 120"/>
            <p:cNvSpPr>
              <a:spLocks noChangeArrowheads="1"/>
            </p:cNvSpPr>
            <p:nvPr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2" name="Oval 121"/>
            <p:cNvSpPr>
              <a:spLocks noChangeArrowheads="1"/>
            </p:cNvSpPr>
            <p:nvPr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157"/>
          <p:cNvGrpSpPr>
            <a:grpSpLocks/>
          </p:cNvGrpSpPr>
          <p:nvPr userDrawn="1"/>
        </p:nvGrpSpPr>
        <p:grpSpPr bwMode="auto">
          <a:xfrm>
            <a:off x="331788" y="3090863"/>
            <a:ext cx="2074862" cy="2038350"/>
            <a:chOff x="209" y="1947"/>
            <a:chExt cx="1307" cy="1284"/>
          </a:xfrm>
        </p:grpSpPr>
        <p:sp>
          <p:nvSpPr>
            <p:cNvPr id="34" name="Oval 122"/>
            <p:cNvSpPr>
              <a:spLocks noChangeArrowheads="1"/>
            </p:cNvSpPr>
            <p:nvPr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5" name="Oval 123"/>
            <p:cNvSpPr>
              <a:spLocks noChangeArrowheads="1"/>
            </p:cNvSpPr>
            <p:nvPr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6" name="Oval 124"/>
            <p:cNvSpPr>
              <a:spLocks noChangeArrowheads="1"/>
            </p:cNvSpPr>
            <p:nvPr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7" name="Oval 125"/>
            <p:cNvSpPr>
              <a:spLocks noChangeArrowheads="1"/>
            </p:cNvSpPr>
            <p:nvPr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8" name="Oval 126"/>
            <p:cNvSpPr>
              <a:spLocks noChangeArrowheads="1"/>
            </p:cNvSpPr>
            <p:nvPr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9" name="Oval 127"/>
            <p:cNvSpPr>
              <a:spLocks noChangeArrowheads="1"/>
            </p:cNvSpPr>
            <p:nvPr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40" name="Oval 128"/>
          <p:cNvSpPr>
            <a:spLocks noChangeArrowheads="1"/>
          </p:cNvSpPr>
          <p:nvPr userDrawn="1"/>
        </p:nvSpPr>
        <p:spPr bwMode="auto">
          <a:xfrm>
            <a:off x="482600" y="3227388"/>
            <a:ext cx="1801813" cy="18145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0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8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ZA" altLang="en-US" sz="1000">
                <a:solidFill>
                  <a:srgbClr val="C0C0C0"/>
                </a:solidFill>
              </a:rPr>
              <a:t>Insert image here</a:t>
            </a:r>
          </a:p>
        </p:txBody>
      </p:sp>
      <p:grpSp>
        <p:nvGrpSpPr>
          <p:cNvPr id="41" name="Group 158"/>
          <p:cNvGrpSpPr>
            <a:grpSpLocks/>
          </p:cNvGrpSpPr>
          <p:nvPr userDrawn="1"/>
        </p:nvGrpSpPr>
        <p:grpSpPr bwMode="auto">
          <a:xfrm>
            <a:off x="257175" y="3090863"/>
            <a:ext cx="2211388" cy="2087562"/>
            <a:chOff x="162" y="1947"/>
            <a:chExt cx="1393" cy="1315"/>
          </a:xfrm>
        </p:grpSpPr>
        <p:sp>
          <p:nvSpPr>
            <p:cNvPr id="42" name="Oval 129"/>
            <p:cNvSpPr>
              <a:spLocks noChangeArrowheads="1"/>
            </p:cNvSpPr>
            <p:nvPr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3" name="Oval 130"/>
            <p:cNvSpPr>
              <a:spLocks noChangeArrowheads="1"/>
            </p:cNvSpPr>
            <p:nvPr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4" name="Oval 131"/>
            <p:cNvSpPr>
              <a:spLocks noChangeArrowheads="1"/>
            </p:cNvSpPr>
            <p:nvPr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oup 159"/>
          <p:cNvGrpSpPr>
            <a:grpSpLocks/>
          </p:cNvGrpSpPr>
          <p:nvPr userDrawn="1"/>
        </p:nvGrpSpPr>
        <p:grpSpPr bwMode="auto">
          <a:xfrm>
            <a:off x="900113" y="4684713"/>
            <a:ext cx="1717675" cy="1692275"/>
            <a:chOff x="567" y="2951"/>
            <a:chExt cx="1082" cy="1066"/>
          </a:xfrm>
        </p:grpSpPr>
        <p:sp>
          <p:nvSpPr>
            <p:cNvPr id="46" name="Oval 132"/>
            <p:cNvSpPr>
              <a:spLocks noChangeArrowheads="1"/>
            </p:cNvSpPr>
            <p:nvPr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7" name="Oval 133"/>
            <p:cNvSpPr>
              <a:spLocks noChangeArrowheads="1"/>
            </p:cNvSpPr>
            <p:nvPr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8" name="Oval 134"/>
            <p:cNvSpPr>
              <a:spLocks noChangeArrowheads="1"/>
            </p:cNvSpPr>
            <p:nvPr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9" name="Oval 135"/>
            <p:cNvSpPr>
              <a:spLocks noChangeArrowheads="1"/>
            </p:cNvSpPr>
            <p:nvPr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0" name="Oval 136"/>
            <p:cNvSpPr>
              <a:spLocks noChangeArrowheads="1"/>
            </p:cNvSpPr>
            <p:nvPr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1" name="Oval 137"/>
            <p:cNvSpPr>
              <a:spLocks noChangeArrowheads="1"/>
            </p:cNvSpPr>
            <p:nvPr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52" name="Oval 138"/>
          <p:cNvSpPr>
            <a:spLocks noChangeArrowheads="1"/>
          </p:cNvSpPr>
          <p:nvPr userDrawn="1"/>
        </p:nvSpPr>
        <p:spPr bwMode="auto">
          <a:xfrm>
            <a:off x="1014413" y="4791075"/>
            <a:ext cx="1506537" cy="15192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0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28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ct val="100000"/>
              </a:spcBef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ZA" altLang="en-US" sz="900">
                <a:solidFill>
                  <a:srgbClr val="C0C0C0"/>
                </a:solidFill>
              </a:rPr>
              <a:t>Insert image here</a:t>
            </a:r>
          </a:p>
        </p:txBody>
      </p:sp>
      <p:grpSp>
        <p:nvGrpSpPr>
          <p:cNvPr id="53" name="Group 160"/>
          <p:cNvGrpSpPr>
            <a:grpSpLocks/>
          </p:cNvGrpSpPr>
          <p:nvPr userDrawn="1"/>
        </p:nvGrpSpPr>
        <p:grpSpPr bwMode="auto">
          <a:xfrm>
            <a:off x="838200" y="4684713"/>
            <a:ext cx="1828800" cy="1728787"/>
            <a:chOff x="528" y="2951"/>
            <a:chExt cx="1152" cy="1089"/>
          </a:xfrm>
        </p:grpSpPr>
        <p:sp>
          <p:nvSpPr>
            <p:cNvPr id="54" name="Oval 139"/>
            <p:cNvSpPr>
              <a:spLocks noChangeArrowheads="1"/>
            </p:cNvSpPr>
            <p:nvPr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5" name="Oval 140"/>
            <p:cNvSpPr>
              <a:spLocks noChangeArrowheads="1"/>
            </p:cNvSpPr>
            <p:nvPr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6" name="Oval 141"/>
            <p:cNvSpPr>
              <a:spLocks noChangeArrowheads="1"/>
            </p:cNvSpPr>
            <p:nvPr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0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28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6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ct val="100000"/>
                </a:spcBef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100000"/>
                </a:spcBef>
                <a:spcAft>
                  <a:spcPct val="0"/>
                </a:spcAft>
                <a:buClr>
                  <a:srgbClr val="8C7F6D"/>
                </a:buClr>
                <a:buChar char="•"/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endParaRPr lang="en-US" alt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ZA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r>
              <a:rPr lang="en-ZA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752820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48F96-887E-4C04-8EB6-3A91172BC02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18475594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44AE-FD6C-4354-A28D-BC243C7847C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38686850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15B70-D017-4207-BE36-A35C6712554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10447003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D4E71-0C16-4E3D-82BE-35254DB99D23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08357246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B8AD-4558-4958-818B-BEAD96C3C15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76666181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6563" y="166688"/>
            <a:ext cx="8378825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51275" y="6453188"/>
            <a:ext cx="1008063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1901A-5795-494A-8AC8-462401385D3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3028985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3" descr="logo smal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topsoli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301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6" name="Rectangle 3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D0B021B7-6FA9-4AB6-8F1E-6C0A3C1AC38E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7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BD4B7343-BA8B-4ECC-A858-EF26ABCC81AB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03621633"/>
      </p:ext>
    </p:extLst>
  </p:cSld>
  <p:clrMapOvr>
    <a:masterClrMapping/>
  </p:clrMapOvr>
  <p:transition spd="slow">
    <p:fade/>
  </p:transition>
  <p:hf hdr="0" ft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en-US" altLang="en-US">
                <a:solidFill>
                  <a:srgbClr val="003896"/>
                </a:solidFill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ZA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r>
              <a:rPr lang="en-ZA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59299062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101013" y="5949950"/>
            <a:ext cx="935037" cy="771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ZA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8B94E-0CF1-4F0E-9B1F-BFE8302E8274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D13A9-E9E2-4A06-AB1C-4EEE4C8F430C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70920507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0D486-7CFF-4933-B6CE-B1E713871AD6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B9928-6107-4FFA-9CBC-421E085096E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17070766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1E13C-28E7-4E11-BCA8-7477086CB973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21999-9DBA-41DA-BCEB-E78C8CAF19B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31732102"/>
      </p:ext>
    </p:extLst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96E4A-9596-4BEB-B1F1-2EBC7A2B09C7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65721-450F-43F7-8F95-CF63E492594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4616605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438C1-82DD-426F-B51A-687A312FECAD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4B87A-59DF-4099-BC50-4F2AD548649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78905947"/>
      </p:ext>
    </p:extLst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01013" y="5949950"/>
            <a:ext cx="935037" cy="771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ZA">
              <a:solidFill>
                <a:srgbClr val="FFFFFF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C6D6B-332E-4BA7-8175-819EE4D5C35D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2F768-6FC1-4E4C-9C8D-175B307F6B6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20086014"/>
      </p:ext>
    </p:extLst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7D8ED-173A-4B26-B2F7-E2467EDD881C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B47C4-D944-4F6D-9682-DD0F1F9FC6E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19319518"/>
      </p:ext>
    </p:extLst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5E328-8A51-46FE-B6BB-A85A4BADB71C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D9D38-4262-4358-A06C-7B44098EC6B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31562662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FA243-C011-40E9-80B0-59B24533D6E3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22D6C-4BC1-470D-AC18-71E97BF16B3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23918211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82814-CF0B-419C-A85F-DD4F7459402A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B8FFD-A18D-461C-B585-85EB971E8FA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77030348"/>
      </p:ext>
    </p:extLst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53915-17EB-4112-A483-03E86F79205E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54D08-92AD-4F47-B7C3-7EB61C622AE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48957101"/>
      </p:ext>
    </p:extLst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6563" y="166688"/>
            <a:ext cx="8378825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CFCD2-D620-443E-9116-DF9546792C9C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0B1BF-0636-44E8-9F67-257B6321BE4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67816911"/>
      </p:ext>
    </p:extLst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563" y="166688"/>
            <a:ext cx="6521450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36563" y="1436688"/>
            <a:ext cx="8378825" cy="5045075"/>
          </a:xfrm>
        </p:spPr>
        <p:txBody>
          <a:bodyPr/>
          <a:lstStyle/>
          <a:p>
            <a:pPr lvl="0"/>
            <a:endParaRPr lang="en-ZA" noProof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F3648-6077-47CF-9109-32BBE8F1361A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A4AEC-16C4-4CD7-9599-F94EDB50964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80292079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D5E81-8685-4E75-92DA-55A4C67F9427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D815-6256-4108-A720-ABEBE997EB2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41035161"/>
      </p:ext>
    </p:extLst>
  </p:cSld>
  <p:clrMapOvr>
    <a:masterClrMapping/>
  </p:clrMapOvr>
  <p:transition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563" y="166688"/>
            <a:ext cx="6521450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BC47D-3B36-4D32-8621-5667782625C8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89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6584B-E108-42C2-BB6A-0E40161063D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35349697"/>
      </p:ext>
    </p:extLst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 cstate="email">
                <a:lum contrast="1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 cstate="email">
                <a:lum contrast="6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>
                <a:solidFill>
                  <a:srgbClr val="003896"/>
                </a:solidFill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ZA" noProof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ZA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48094278"/>
      </p:ext>
    </p:extLst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67498"/>
            <a:ext cx="8378825" cy="504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4E5EA-4ED7-4B60-B450-C657FEFBB57C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  <p:sp>
        <p:nvSpPr>
          <p:cNvPr id="7" name="Rectangle 6"/>
          <p:cNvSpPr/>
          <p:nvPr userDrawn="1"/>
        </p:nvSpPr>
        <p:spPr>
          <a:xfrm>
            <a:off x="8316416" y="6112573"/>
            <a:ext cx="576064" cy="608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622329"/>
      </p:ext>
    </p:extLst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5EF37-25DD-4FE1-9432-22FE61E27B0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59019073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6E392-ED80-4ABE-9DFA-1DA0DB2DF75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46669397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2EA86-1764-4483-89B3-93C50E4F0B9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66221667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8C63A-B281-4D86-B23B-D8F924F23EF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56500598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2CD49-1FF7-4E75-9972-9171E81635B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69228944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95D80-1432-4CDC-94FB-60059D4DA61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88781296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A8758-A40F-4881-9A3F-F6869818041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44905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D8101-9532-4C2A-B72C-98C949C65A54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B56B9-DFC2-4885-9C0E-23FC6CEA6DC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0195454"/>
      </p:ext>
    </p:extLst>
  </p:cSld>
  <p:clrMapOvr>
    <a:masterClrMapping/>
  </p:clrMapOvr>
  <p:transition spd="slow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3606A-8FB8-4A1E-8AAC-9904746D1EFF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40595723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E905B-AACB-4233-9F97-5599332E2ECC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10461287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6563" y="166688"/>
            <a:ext cx="8378825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51275" y="6453188"/>
            <a:ext cx="1008063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FF2C4-458A-4C8A-BDA8-9D4A0569E87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5422223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EA398-16A6-40FB-B0AE-DD87D89B6D00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FD104-9A90-4FFF-AFF9-6AA82D1A239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7601829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BEE1A-01FC-40C0-976B-14121CFFD920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6F67E-581F-484C-823F-F2C983E0588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27432453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4319F-834E-45CE-AD6E-B31132A8876A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79E4A-5C49-4207-929E-39DE8FCE64E8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63394049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C8568-0325-4E4C-83DD-D3A526A1CCE7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AC5A2-7EFF-4F31-9BB0-69809C3B362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6087939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5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7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image" Target="../media/image1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text styles</a:t>
            </a:r>
          </a:p>
          <a:p>
            <a:pPr lvl="1"/>
            <a:r>
              <a:rPr lang="en-ZA" altLang="en-US"/>
              <a:t>Second level</a:t>
            </a:r>
          </a:p>
          <a:p>
            <a:pPr lvl="2"/>
            <a:r>
              <a:rPr lang="en-ZA" altLang="en-US"/>
              <a:t>Third level</a:t>
            </a:r>
          </a:p>
          <a:p>
            <a:pPr lvl="3"/>
            <a:r>
              <a:rPr lang="en-ZA" altLang="en-US"/>
              <a:t>Fourth level</a:t>
            </a:r>
          </a:p>
          <a:p>
            <a:pPr lvl="4"/>
            <a:r>
              <a:rPr lang="en-ZA" altLang="en-US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8327A623-1410-4DD1-893F-60DF87C69EA6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795713" y="6453188"/>
            <a:ext cx="992187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B3329A3E-8D2E-4CC1-A3DB-7F2DCBF11D68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5" r:id="rId1"/>
    <p:sldLayoutId id="2147484096" r:id="rId2"/>
    <p:sldLayoutId id="2147484097" r:id="rId3"/>
    <p:sldLayoutId id="2147484098" r:id="rId4"/>
    <p:sldLayoutId id="2147484099" r:id="rId5"/>
    <p:sldLayoutId id="2147484100" r:id="rId6"/>
    <p:sldLayoutId id="2147484101" r:id="rId7"/>
    <p:sldLayoutId id="2147484102" r:id="rId8"/>
    <p:sldLayoutId id="2147484103" r:id="rId9"/>
    <p:sldLayoutId id="2147484104" r:id="rId10"/>
    <p:sldLayoutId id="2147484105" r:id="rId11"/>
    <p:sldLayoutId id="2147484106" r:id="rId12"/>
    <p:sldLayoutId id="2147484107" r:id="rId13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800"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text styles</a:t>
            </a:r>
          </a:p>
          <a:p>
            <a:pPr lvl="1"/>
            <a:r>
              <a:rPr lang="en-ZA" altLang="en-US"/>
              <a:t>Second level</a:t>
            </a:r>
          </a:p>
          <a:p>
            <a:pPr lvl="2"/>
            <a:r>
              <a:rPr lang="en-ZA" altLang="en-US"/>
              <a:t>Third level</a:t>
            </a:r>
          </a:p>
          <a:p>
            <a:pPr lvl="3"/>
            <a:r>
              <a:rPr lang="en-ZA" altLang="en-US"/>
              <a:t>Fourth level</a:t>
            </a:r>
          </a:p>
          <a:p>
            <a:pPr lvl="4"/>
            <a:r>
              <a:rPr lang="en-ZA" altLang="en-US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74E21055-C674-480F-81F8-D72A8ECB56C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5744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11" r:id="rId3"/>
    <p:sldLayoutId id="2147484112" r:id="rId4"/>
    <p:sldLayoutId id="2147484113" r:id="rId5"/>
    <p:sldLayoutId id="2147484114" r:id="rId6"/>
    <p:sldLayoutId id="2147484115" r:id="rId7"/>
    <p:sldLayoutId id="2147484116" r:id="rId8"/>
    <p:sldLayoutId id="2147484117" r:id="rId9"/>
    <p:sldLayoutId id="2147484118" r:id="rId10"/>
    <p:sldLayoutId id="2147484119" r:id="rId11"/>
    <p:sldLayoutId id="2147484120" r:id="rId12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3" descr="logo small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17" descr="topsolid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title style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altLang="en-US"/>
              <a:t>Click to edit Master text styles</a:t>
            </a:r>
          </a:p>
          <a:p>
            <a:pPr lvl="1"/>
            <a:r>
              <a:rPr lang="en-ZA" altLang="en-US"/>
              <a:t>Second level</a:t>
            </a:r>
          </a:p>
          <a:p>
            <a:pPr lvl="2"/>
            <a:r>
              <a:rPr lang="en-ZA" altLang="en-US"/>
              <a:t>Third level</a:t>
            </a:r>
          </a:p>
          <a:p>
            <a:pPr lvl="3"/>
            <a:r>
              <a:rPr lang="en-ZA" altLang="en-US"/>
              <a:t>Fourth level</a:t>
            </a:r>
          </a:p>
          <a:p>
            <a:pPr lvl="4"/>
            <a:r>
              <a:rPr lang="en-ZA" altLang="en-US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CC023F8-A91D-4A30-B05F-76C308CFA9E9}" type="datetime1">
              <a:rPr lang="en-ZA"/>
              <a:pPr>
                <a:defRPr/>
              </a:pPr>
              <a:t>2022/05/23</a:t>
            </a:fld>
            <a:endParaRPr lang="en-ZA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795713" y="6453188"/>
            <a:ext cx="992187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5AFDC2-DE2F-4784-99A2-A4DF06C7CDF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  <p:pic>
        <p:nvPicPr>
          <p:cNvPr id="3080" name="Picture 1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2" t="14398" b="17091"/>
          <a:stretch>
            <a:fillRect/>
          </a:stretch>
        </p:blipFill>
        <p:spPr bwMode="auto">
          <a:xfrm>
            <a:off x="8318500" y="6118225"/>
            <a:ext cx="57467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647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  <p:sldLayoutId id="2147484133" r:id="rId12"/>
    <p:sldLayoutId id="2147484134" r:id="rId13"/>
    <p:sldLayoutId id="2147484135" r:id="rId14"/>
    <p:sldLayoutId id="2147484136" r:id="rId15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800"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582B422C-0F6B-4D09-92D5-DBF31CCA378B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59625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8" r:id="rId1"/>
    <p:sldLayoutId id="2147484139" r:id="rId2"/>
    <p:sldLayoutId id="2147484140" r:id="rId3"/>
    <p:sldLayoutId id="2147484141" r:id="rId4"/>
    <p:sldLayoutId id="2147484142" r:id="rId5"/>
    <p:sldLayoutId id="2147484143" r:id="rId6"/>
    <p:sldLayoutId id="2147484144" r:id="rId7"/>
    <p:sldLayoutId id="2147484145" r:id="rId8"/>
    <p:sldLayoutId id="2147484146" r:id="rId9"/>
    <p:sldLayoutId id="2147484147" r:id="rId10"/>
    <p:sldLayoutId id="2147484148" r:id="rId11"/>
    <p:sldLayoutId id="2147484149" r:id="rId12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4DC0F6-66A3-4B16-BB2C-AB454D25BD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3839" y="2636912"/>
            <a:ext cx="4969272" cy="792088"/>
          </a:xfrm>
        </p:spPr>
        <p:txBody>
          <a:bodyPr/>
          <a:lstStyle/>
          <a:p>
            <a:r>
              <a:rPr lang="en-US" sz="3200" b="1" dirty="0"/>
              <a:t>CARMEL PLUTO 275kV Technical Clarification</a:t>
            </a:r>
            <a:endParaRPr lang="en-ZA" sz="3200" b="1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EC3AF0B6-8963-4F54-B0C0-958215F621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Alicia Simbudayal </a:t>
            </a:r>
          </a:p>
          <a:p>
            <a:r>
              <a:rPr lang="en-US" dirty="0"/>
              <a:t>Line Engineering Services</a:t>
            </a:r>
          </a:p>
          <a:p>
            <a:r>
              <a:rPr lang="en-US" dirty="0"/>
              <a:t>Date: 23/05/2022</a:t>
            </a:r>
            <a:endParaRPr lang="en-ZA" dirty="0"/>
          </a:p>
          <a:p>
            <a:endParaRPr lang="en-Z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66B418-6DC9-40E8-AE56-53C5B41C390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453188"/>
            <a:ext cx="992188" cy="268287"/>
          </a:xfrm>
        </p:spPr>
        <p:txBody>
          <a:bodyPr/>
          <a:lstStyle/>
          <a:p>
            <a:pPr>
              <a:defRPr/>
            </a:pPr>
            <a:fld id="{64E79E4A-5C49-4207-929E-39DE8FCE64E8}" type="slidenum">
              <a:rPr lang="en-ZA" smtClean="0"/>
              <a:pPr>
                <a:defRPr/>
              </a:pPr>
              <a:t>1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35398979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4CBAB-A189-4F35-B009-296E0FB46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Works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C6F82-BDC7-4091-A7F9-1638400443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Laboratory Testing (if required)</a:t>
            </a:r>
          </a:p>
          <a:p>
            <a:pPr lvl="1"/>
            <a:r>
              <a:rPr lang="en-US" dirty="0"/>
              <a:t>3 x Foundation Indicator</a:t>
            </a:r>
          </a:p>
          <a:p>
            <a:pPr lvl="1"/>
            <a:r>
              <a:rPr lang="en-US" dirty="0"/>
              <a:t>3 x Direct Shear</a:t>
            </a:r>
          </a:p>
          <a:p>
            <a:pPr lvl="1"/>
            <a:r>
              <a:rPr lang="en-US" dirty="0"/>
              <a:t>3 x Double Oedometer </a:t>
            </a:r>
          </a:p>
          <a:p>
            <a:pPr lvl="1"/>
            <a:r>
              <a:rPr lang="en-US" dirty="0"/>
              <a:t>3 x Permeability &amp; </a:t>
            </a:r>
            <a:r>
              <a:rPr lang="en-US" dirty="0" err="1"/>
              <a:t>Dispersivity</a:t>
            </a:r>
            <a:r>
              <a:rPr lang="en-US" dirty="0"/>
              <a:t> Tests</a:t>
            </a:r>
          </a:p>
          <a:p>
            <a:pPr lvl="1"/>
            <a:r>
              <a:rPr lang="en-US" dirty="0"/>
              <a:t>6 x CBR MDD (AASHTO)</a:t>
            </a:r>
          </a:p>
          <a:p>
            <a:r>
              <a:rPr lang="en-US" dirty="0"/>
              <a:t>Sample acquisition as per relevant standards</a:t>
            </a:r>
          </a:p>
          <a:p>
            <a:r>
              <a:rPr lang="en-US" dirty="0"/>
              <a:t>Use of accredited laboratory </a:t>
            </a:r>
            <a:endParaRPr lang="en-Z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7CA16-7D47-4347-B2D0-95FEB6D87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FF40BA-84D7-46DB-9762-B8B80AD99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6C4E4-F781-410B-AD6C-1AF225F5EE3D}" type="slidenum">
              <a:rPr lang="en-ZA" smtClean="0"/>
              <a:pPr>
                <a:defRPr/>
              </a:pPr>
              <a:t>10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74203830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1B705-1B68-4891-AE56-F0B4BAA5C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Remediation Outline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0DD9C-6A2E-4CC1-B532-A6383BED7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SANS 2001 BE 3</a:t>
            </a:r>
          </a:p>
          <a:p>
            <a:pPr lvl="1"/>
            <a:r>
              <a:rPr lang="en-US" dirty="0"/>
              <a:t>If mass infill – Contractor to recommend quantity and material sources</a:t>
            </a:r>
          </a:p>
          <a:p>
            <a:pPr lvl="1"/>
            <a:r>
              <a:rPr lang="en-US" dirty="0"/>
              <a:t>Ancillary works identified (laydowns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OSH Act</a:t>
            </a:r>
          </a:p>
          <a:p>
            <a:r>
              <a:rPr lang="en-US" dirty="0" err="1"/>
              <a:t>Kleinhans</a:t>
            </a:r>
            <a:r>
              <a:rPr lang="en-US" dirty="0"/>
              <a:t>, I., and Van Rooy, J.L., (2016): “Guidelines for Sinkhole and Subsidence Rehabilitation based on Generic Geological Models of a Dolomite Environment on the East Rand, South Africa.”</a:t>
            </a:r>
          </a:p>
          <a:p>
            <a:r>
              <a:rPr lang="en-US" dirty="0"/>
              <a:t>Supervise execution of remediation</a:t>
            </a:r>
          </a:p>
          <a:p>
            <a:endParaRPr lang="en-ZA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C05F2-D5C0-4373-A036-C88E7BFC3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6C34A8-8040-4289-9703-440C99E73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6C4E4-F781-410B-AD6C-1AF225F5EE3D}" type="slidenum">
              <a:rPr lang="en-ZA" smtClean="0"/>
              <a:pPr>
                <a:defRPr/>
              </a:pPr>
              <a:t>11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01240711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7DB1D-F64C-4DE4-9B77-DA7D7065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Deliverables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6AC02-5C4B-4E18-A2E3-01AAEDEC8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87" y="1049040"/>
            <a:ext cx="8378825" cy="5332288"/>
          </a:xfrm>
        </p:spPr>
        <p:txBody>
          <a:bodyPr/>
          <a:lstStyle/>
          <a:p>
            <a:r>
              <a:rPr lang="en-US" dirty="0"/>
              <a:t>Technical Report</a:t>
            </a:r>
          </a:p>
          <a:p>
            <a:pPr lvl="1"/>
            <a:r>
              <a:rPr lang="en-US" dirty="0"/>
              <a:t>Findings </a:t>
            </a:r>
          </a:p>
          <a:p>
            <a:pPr lvl="2"/>
            <a:r>
              <a:rPr lang="en-US" dirty="0"/>
              <a:t>Classification &amp; description SANS 1936: 2012</a:t>
            </a:r>
          </a:p>
          <a:p>
            <a:pPr lvl="2"/>
            <a:r>
              <a:rPr lang="en-US" dirty="0"/>
              <a:t>Root cause</a:t>
            </a:r>
          </a:p>
          <a:p>
            <a:pPr lvl="2"/>
            <a:r>
              <a:rPr lang="en-US" dirty="0"/>
              <a:t>Risk to Infrastructure</a:t>
            </a:r>
          </a:p>
          <a:p>
            <a:pPr lvl="2"/>
            <a:r>
              <a:rPr lang="en-US" dirty="0"/>
              <a:t>DRMP (where applicable) – monitoring &amp; disaster management, safety measures</a:t>
            </a:r>
          </a:p>
          <a:p>
            <a:pPr lvl="2"/>
            <a:r>
              <a:rPr lang="en-US" dirty="0"/>
              <a:t>CGS Letter of Comments </a:t>
            </a:r>
          </a:p>
          <a:p>
            <a:pPr lvl="2"/>
            <a:r>
              <a:rPr lang="en-US" dirty="0"/>
              <a:t>Remediation methodology  - SANS 2001 BE 3</a:t>
            </a:r>
          </a:p>
          <a:p>
            <a:pPr lvl="1"/>
            <a:r>
              <a:rPr lang="en-US" dirty="0" err="1"/>
              <a:t>Authorised</a:t>
            </a:r>
            <a:r>
              <a:rPr lang="en-US" dirty="0"/>
              <a:t> Person (ORHVS) – present for all works in close proximity to live powerlines – present for duration of works</a:t>
            </a:r>
          </a:p>
          <a:p>
            <a:pPr lvl="2"/>
            <a:r>
              <a:rPr lang="en-US" dirty="0"/>
              <a:t>Clearances and Equipment Safe Working Heights – SANS 10280, TRMSCAAC, ORHVS</a:t>
            </a:r>
          </a:p>
          <a:p>
            <a:pPr lvl="1"/>
            <a:endParaRPr lang="en-Z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6A5EC-16A8-489C-B9EB-D36CDA629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FE0EE1-2B62-4BE3-9F96-20312C17C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6C4E4-F781-410B-AD6C-1AF225F5EE3D}" type="slidenum">
              <a:rPr lang="en-ZA" smtClean="0"/>
              <a:pPr>
                <a:defRPr/>
              </a:pPr>
              <a:t>12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99366083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0C7F7-C52F-4347-B3CE-7B26ABFCA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Literature (</a:t>
            </a:r>
            <a:r>
              <a:rPr lang="en-US"/>
              <a:t>incl but not limited to)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04A0F6-3E2F-4575-9834-F5472D5CC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87" y="980728"/>
            <a:ext cx="8378825" cy="5472460"/>
          </a:xfrm>
        </p:spPr>
        <p:txBody>
          <a:bodyPr/>
          <a:lstStyle/>
          <a:p>
            <a:r>
              <a:rPr lang="en-US" sz="1800" dirty="0"/>
              <a:t>SANS 1936:2012, Parts 1-4: Development on Dolomitic Land</a:t>
            </a:r>
          </a:p>
          <a:p>
            <a:r>
              <a:rPr lang="en-US" sz="1800" dirty="0"/>
              <a:t>SANS 633: Soil profiling and rotary percussion borehole logging in dolomitic land in Southern Africa for engineering purposes</a:t>
            </a:r>
          </a:p>
          <a:p>
            <a:r>
              <a:rPr lang="en-US" sz="1800" dirty="0"/>
              <a:t>SANS 634: Geotechnical Development for Township Investigations</a:t>
            </a:r>
          </a:p>
          <a:p>
            <a:r>
              <a:rPr lang="en-US" sz="1800" dirty="0"/>
              <a:t>SANS 2001: BE 3: Repair of Sinkholes and Subsidence in Dolomitic Land</a:t>
            </a:r>
          </a:p>
          <a:p>
            <a:r>
              <a:rPr lang="en-US" sz="1800" dirty="0" err="1"/>
              <a:t>Kleinhans</a:t>
            </a:r>
            <a:r>
              <a:rPr lang="en-US" sz="1800" dirty="0"/>
              <a:t>, I., and Van Rooy, J.L., (2016): “Guidelines for Sinkhole and Subsidence Rehabilitation based on Generic Geological Models of a Dolomite Environment on the East Rand, South Africa.”</a:t>
            </a:r>
          </a:p>
          <a:p>
            <a:r>
              <a:rPr lang="en-US" sz="1800" dirty="0"/>
              <a:t>240-47172520: “The Standard for the Construction of Overhead Powerlines (TRMSCAAC 6.0)</a:t>
            </a:r>
          </a:p>
          <a:p>
            <a:r>
              <a:rPr lang="en-US" sz="1800" dirty="0"/>
              <a:t>240-114967625: “Operating Regulations for High Voltage Systems (ORHVS)”</a:t>
            </a:r>
          </a:p>
          <a:p>
            <a:r>
              <a:rPr lang="en-US" sz="1800" dirty="0"/>
              <a:t>SAICE – Code of Practice</a:t>
            </a:r>
          </a:p>
          <a:p>
            <a:endParaRPr lang="en-Z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51F02B-AD45-4A20-818C-F2FF5BE5E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6939D8-ACB0-4BB2-8E5A-C666BD175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6C4E4-F781-410B-AD6C-1AF225F5EE3D}" type="slidenum">
              <a:rPr lang="en-ZA" smtClean="0"/>
              <a:pPr>
                <a:defRPr/>
              </a:pPr>
              <a:t>13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7402557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05DB72-EBCA-4F52-86FF-16B2CF23D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1A9579-9C14-4414-852A-015B4929A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48F96-887E-4C04-8EB6-3A91172BC025}" type="slidenum">
              <a:rPr lang="en-ZA" smtClean="0"/>
              <a:pPr>
                <a:defRPr/>
              </a:pPr>
              <a:t>2</a:t>
            </a:fld>
            <a:endParaRPr lang="en-Z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F778A6-2BA7-4FBA-92E2-491C28586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70" y="1051808"/>
            <a:ext cx="8549612" cy="540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24383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2A048-B8A3-401C-9985-881D71ADE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406" y="986631"/>
            <a:ext cx="8378825" cy="5600700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err="1"/>
              <a:t>Locallity</a:t>
            </a:r>
            <a:r>
              <a:rPr lang="en-US" b="1" u="sng" dirty="0"/>
              <a:t> :</a:t>
            </a:r>
          </a:p>
          <a:p>
            <a:r>
              <a:rPr lang="en-US" sz="1600" dirty="0"/>
              <a:t>Affected towers are located in close proximity to </a:t>
            </a:r>
            <a:r>
              <a:rPr lang="en-US" sz="1600" dirty="0" err="1"/>
              <a:t>Holfontein</a:t>
            </a:r>
            <a:r>
              <a:rPr lang="en-US" sz="1600" dirty="0"/>
              <a:t>, West Rand, approximately 16km from Pluto Substation.</a:t>
            </a:r>
          </a:p>
          <a:p>
            <a:r>
              <a:rPr lang="en-US" sz="1600" dirty="0"/>
              <a:t>Affected Towers </a:t>
            </a:r>
          </a:p>
          <a:p>
            <a:pPr lvl="1"/>
            <a:r>
              <a:rPr lang="en-US" sz="1600" dirty="0"/>
              <a:t>DX tower affected – sinkhole 2m from surface cracking</a:t>
            </a:r>
          </a:p>
          <a:p>
            <a:pPr lvl="1"/>
            <a:r>
              <a:rPr lang="en-US" sz="1600" dirty="0"/>
              <a:t>CAR/PLU line 2 Tower 64 – approx. 10m from surface cracking and depression</a:t>
            </a:r>
          </a:p>
          <a:p>
            <a:pPr lvl="1"/>
            <a:r>
              <a:rPr lang="en-US" sz="1600" dirty="0"/>
              <a:t>TX CP1 T63A/B – appears unaffected at this time</a:t>
            </a:r>
          </a:p>
          <a:p>
            <a:r>
              <a:rPr lang="en-US" sz="1600" dirty="0"/>
              <a:t>Sinkhole Diameter - vary from approximately 1 meters to 4 meters. All measurements are an approximate figures due to safety concerns around the collapsible soil conditions surrounding the sink holes. </a:t>
            </a:r>
          </a:p>
          <a:p>
            <a:r>
              <a:rPr lang="en-US" sz="1600" dirty="0"/>
              <a:t>Overall affected area (includes first scour) – 2.2Ha</a:t>
            </a:r>
          </a:p>
          <a:p>
            <a:pPr marL="0" indent="0">
              <a:buNone/>
            </a:pPr>
            <a:endParaRPr lang="en-US" sz="1200" baseline="30000" dirty="0"/>
          </a:p>
          <a:p>
            <a:pPr marL="0" indent="0">
              <a:buNone/>
            </a:pPr>
            <a:endParaRPr lang="en-US" dirty="0"/>
          </a:p>
          <a:p>
            <a:endParaRPr lang="en-Z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E75380-E7C6-4B29-ADBA-491E0F8A6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6C4E4-F781-410B-AD6C-1AF225F5EE3D}" type="slidenum">
              <a:rPr lang="en-ZA" smtClean="0"/>
              <a:pPr>
                <a:defRPr/>
              </a:pPr>
              <a:t>3</a:t>
            </a:fld>
            <a:endParaRPr lang="en-ZA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5D3734-7033-425B-A10B-F022645C9A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6563" y="166688"/>
            <a:ext cx="6519862" cy="666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Carmel Pluto 275kV Transmission Line 1 &amp; 2</a:t>
            </a:r>
            <a:endParaRPr lang="en-Z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6097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062584-4A19-4D7D-8A19-E4763C45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A08236-7A93-40CB-AB07-EE93D7EC9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48F96-887E-4C04-8EB6-3A91172BC025}" type="slidenum">
              <a:rPr lang="en-ZA" smtClean="0"/>
              <a:pPr>
                <a:defRPr/>
              </a:pPr>
              <a:t>4</a:t>
            </a:fld>
            <a:endParaRPr lang="en-Z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F159C4-9179-445A-AE00-DDBED582F0CA}"/>
              </a:ext>
            </a:extLst>
          </p:cNvPr>
          <p:cNvSpPr txBox="1"/>
          <p:nvPr/>
        </p:nvSpPr>
        <p:spPr>
          <a:xfrm>
            <a:off x="251520" y="5589240"/>
            <a:ext cx="4104456" cy="36933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Surface cracks and ground depression</a:t>
            </a:r>
            <a:endParaRPr lang="en-ZA" dirty="0"/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A1FDF0F9-B07B-482C-A635-56D065AFD81A}"/>
              </a:ext>
            </a:extLst>
          </p:cNvPr>
          <p:cNvSpPr txBox="1">
            <a:spLocks/>
          </p:cNvSpPr>
          <p:nvPr/>
        </p:nvSpPr>
        <p:spPr>
          <a:xfrm>
            <a:off x="436563" y="166688"/>
            <a:ext cx="6519862" cy="666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kern="0"/>
              <a:t>Carmel Pluto 275kV Transmission Line 1 &amp; 2</a:t>
            </a:r>
            <a:endParaRPr lang="en-ZA" kern="0" dirty="0"/>
          </a:p>
        </p:txBody>
      </p:sp>
      <p:pic>
        <p:nvPicPr>
          <p:cNvPr id="10" name="Picture 9" descr="A picture containing grass, sky, outdoor, field&#10;&#10;Description automatically generated">
            <a:extLst>
              <a:ext uri="{FF2B5EF4-FFF2-40B4-BE49-F238E27FC236}">
                <a16:creationId xmlns:a16="http://schemas.microsoft.com/office/drawing/2014/main" id="{B75A99CA-DDB8-4709-A7D6-9CD2A2B3B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14" y="1118760"/>
            <a:ext cx="6086209" cy="42465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B1A5E34-3DED-4437-B3A1-1631E26E653C}"/>
              </a:ext>
            </a:extLst>
          </p:cNvPr>
          <p:cNvSpPr txBox="1"/>
          <p:nvPr/>
        </p:nvSpPr>
        <p:spPr>
          <a:xfrm>
            <a:off x="6804248" y="5589240"/>
            <a:ext cx="1224136" cy="36933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Sink hole</a:t>
            </a:r>
            <a:endParaRPr lang="en-ZA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B3229C0-C074-4334-A86B-F10E439FF116}"/>
              </a:ext>
            </a:extLst>
          </p:cNvPr>
          <p:cNvCxnSpPr/>
          <p:nvPr/>
        </p:nvCxnSpPr>
        <p:spPr>
          <a:xfrm flipV="1">
            <a:off x="1619672" y="3717032"/>
            <a:ext cx="504056" cy="18722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5A77D01-9668-4AC7-A598-FC95B363A497}"/>
              </a:ext>
            </a:extLst>
          </p:cNvPr>
          <p:cNvCxnSpPr/>
          <p:nvPr/>
        </p:nvCxnSpPr>
        <p:spPr>
          <a:xfrm flipH="1" flipV="1">
            <a:off x="4932040" y="3429000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33FC1D7-132E-40F9-98D2-B134933BD3B2}"/>
              </a:ext>
            </a:extLst>
          </p:cNvPr>
          <p:cNvSpPr txBox="1"/>
          <p:nvPr/>
        </p:nvSpPr>
        <p:spPr>
          <a:xfrm>
            <a:off x="6084168" y="1506992"/>
            <a:ext cx="2880320" cy="36933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CAR/PLU Line 2 Tower 64</a:t>
            </a:r>
            <a:endParaRPr lang="en-ZA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9504A7E-8978-483F-8400-66ABDBC8987D}"/>
              </a:ext>
            </a:extLst>
          </p:cNvPr>
          <p:cNvCxnSpPr/>
          <p:nvPr/>
        </p:nvCxnSpPr>
        <p:spPr>
          <a:xfrm flipH="1">
            <a:off x="5292080" y="1628800"/>
            <a:ext cx="792088" cy="2475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814842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062584-4A19-4D7D-8A19-E4763C45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A08236-7A93-40CB-AB07-EE93D7EC9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48F96-887E-4C04-8EB6-3A91172BC025}" type="slidenum">
              <a:rPr lang="en-ZA" smtClean="0"/>
              <a:pPr>
                <a:defRPr/>
              </a:pPr>
              <a:t>5</a:t>
            </a:fld>
            <a:endParaRPr lang="en-Z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F159C4-9179-445A-AE00-DDBED582F0CA}"/>
              </a:ext>
            </a:extLst>
          </p:cNvPr>
          <p:cNvSpPr txBox="1"/>
          <p:nvPr/>
        </p:nvSpPr>
        <p:spPr>
          <a:xfrm>
            <a:off x="251520" y="5589240"/>
            <a:ext cx="1512168" cy="36933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Sink holes</a:t>
            </a:r>
            <a:endParaRPr lang="en-ZA" dirty="0"/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B8450AC2-7BA6-4C45-BBB9-1E5715A276CE}"/>
              </a:ext>
            </a:extLst>
          </p:cNvPr>
          <p:cNvSpPr txBox="1">
            <a:spLocks/>
          </p:cNvSpPr>
          <p:nvPr/>
        </p:nvSpPr>
        <p:spPr>
          <a:xfrm>
            <a:off x="436563" y="166688"/>
            <a:ext cx="6519862" cy="666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kern="0"/>
              <a:t>Carmel Pluto 275kV Transmission Line 1 &amp; 2</a:t>
            </a:r>
            <a:endParaRPr lang="en-ZA" kern="0" dirty="0"/>
          </a:p>
        </p:txBody>
      </p:sp>
      <p:pic>
        <p:nvPicPr>
          <p:cNvPr id="10" name="Picture 9" descr="A picture containing grass, sky, outdoor, outdoor object&#10;&#10;Description automatically generated">
            <a:extLst>
              <a:ext uri="{FF2B5EF4-FFF2-40B4-BE49-F238E27FC236}">
                <a16:creationId xmlns:a16="http://schemas.microsoft.com/office/drawing/2014/main" id="{C6917E2C-80F4-457C-A027-254FE2109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15024"/>
            <a:ext cx="6172729" cy="414355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7886557-12F4-4910-9414-DBB9E877B757}"/>
              </a:ext>
            </a:extLst>
          </p:cNvPr>
          <p:cNvCxnSpPr>
            <a:cxnSpLocks/>
          </p:cNvCxnSpPr>
          <p:nvPr/>
        </p:nvCxnSpPr>
        <p:spPr>
          <a:xfrm flipV="1">
            <a:off x="1475656" y="3429000"/>
            <a:ext cx="2232248" cy="21602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D6F31F3-67D2-4E79-9A37-8EEB762834D5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1763688" y="3212976"/>
            <a:ext cx="3888432" cy="25609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0E8CB53-E300-4597-BA5F-08CFEB06D921}"/>
              </a:ext>
            </a:extLst>
          </p:cNvPr>
          <p:cNvSpPr txBox="1"/>
          <p:nvPr/>
        </p:nvSpPr>
        <p:spPr>
          <a:xfrm>
            <a:off x="5796136" y="1502875"/>
            <a:ext cx="1512168" cy="36933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Dx Tower</a:t>
            </a:r>
            <a:endParaRPr lang="en-ZA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6F81D22-7AA0-482F-A3E2-CC2616D87CC3}"/>
              </a:ext>
            </a:extLst>
          </p:cNvPr>
          <p:cNvCxnSpPr>
            <a:cxnSpLocks/>
          </p:cNvCxnSpPr>
          <p:nvPr/>
        </p:nvCxnSpPr>
        <p:spPr>
          <a:xfrm flipH="1">
            <a:off x="4716016" y="1628800"/>
            <a:ext cx="1080120" cy="6480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0C58880-EAB2-4FDB-B379-1E18003A081B}"/>
              </a:ext>
            </a:extLst>
          </p:cNvPr>
          <p:cNvSpPr txBox="1"/>
          <p:nvPr/>
        </p:nvSpPr>
        <p:spPr>
          <a:xfrm>
            <a:off x="719572" y="1193035"/>
            <a:ext cx="2988332" cy="36933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CAR/PLU Line 2 Tower 64</a:t>
            </a:r>
            <a:endParaRPr lang="en-ZA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ABD7322-ED85-458E-8259-C03ABF4C42AD}"/>
              </a:ext>
            </a:extLst>
          </p:cNvPr>
          <p:cNvCxnSpPr/>
          <p:nvPr/>
        </p:nvCxnSpPr>
        <p:spPr>
          <a:xfrm flipH="1">
            <a:off x="1619672" y="1562367"/>
            <a:ext cx="216024" cy="49848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95791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062584-4A19-4D7D-8A19-E4763C45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A08236-7A93-40CB-AB07-EE93D7EC9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48F96-887E-4C04-8EB6-3A91172BC025}" type="slidenum">
              <a:rPr lang="en-ZA" smtClean="0"/>
              <a:pPr>
                <a:defRPr/>
              </a:pPr>
              <a:t>6</a:t>
            </a:fld>
            <a:endParaRPr lang="en-Z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CD7F82-2EAB-4D5A-A162-9EC900F278D5}"/>
              </a:ext>
            </a:extLst>
          </p:cNvPr>
          <p:cNvSpPr txBox="1"/>
          <p:nvPr/>
        </p:nvSpPr>
        <p:spPr>
          <a:xfrm>
            <a:off x="251520" y="208917"/>
            <a:ext cx="716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Carmel Pluto 275kV Transmission Line 1 &amp; 2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F159C4-9179-445A-AE00-DDBED582F0CA}"/>
              </a:ext>
            </a:extLst>
          </p:cNvPr>
          <p:cNvSpPr txBox="1"/>
          <p:nvPr/>
        </p:nvSpPr>
        <p:spPr>
          <a:xfrm>
            <a:off x="251520" y="5589240"/>
            <a:ext cx="7920880" cy="646331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Assumption</a:t>
            </a:r>
            <a:r>
              <a:rPr lang="en-US" dirty="0"/>
              <a:t> - Sink hole propagation from the original sink hole (Position in Slide 4) being exposed for years.</a:t>
            </a:r>
            <a:endParaRPr lang="en-ZA" dirty="0"/>
          </a:p>
        </p:txBody>
      </p:sp>
      <p:pic>
        <p:nvPicPr>
          <p:cNvPr id="9" name="Picture 8" descr="A picture containing grass, sky, outdoor, field&#10;&#10;Description automatically generated">
            <a:extLst>
              <a:ext uri="{FF2B5EF4-FFF2-40B4-BE49-F238E27FC236}">
                <a16:creationId xmlns:a16="http://schemas.microsoft.com/office/drawing/2014/main" id="{036FDB27-D37D-4046-AB2E-C79F04724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5197"/>
            <a:ext cx="6163203" cy="43413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B4275B4-DB7F-4ACB-B56B-138AE8FF62C8}"/>
              </a:ext>
            </a:extLst>
          </p:cNvPr>
          <p:cNvSpPr txBox="1"/>
          <p:nvPr/>
        </p:nvSpPr>
        <p:spPr>
          <a:xfrm>
            <a:off x="5292080" y="1340768"/>
            <a:ext cx="2123728" cy="36933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Original sink hole</a:t>
            </a:r>
            <a:endParaRPr lang="en-ZA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CDBADBE-1919-4A32-BFA4-3127420AB52B}"/>
              </a:ext>
            </a:extLst>
          </p:cNvPr>
          <p:cNvCxnSpPr>
            <a:cxnSpLocks/>
          </p:cNvCxnSpPr>
          <p:nvPr/>
        </p:nvCxnSpPr>
        <p:spPr>
          <a:xfrm flipH="1">
            <a:off x="3131840" y="1710100"/>
            <a:ext cx="2160240" cy="6387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FF7EB5C-C3F6-4981-93B6-28C87D14E825}"/>
              </a:ext>
            </a:extLst>
          </p:cNvPr>
          <p:cNvCxnSpPr/>
          <p:nvPr/>
        </p:nvCxnSpPr>
        <p:spPr>
          <a:xfrm flipH="1">
            <a:off x="5580112" y="1710100"/>
            <a:ext cx="72008" cy="4947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85F2E31-06C9-4770-9B9F-F7663C851A77}"/>
              </a:ext>
            </a:extLst>
          </p:cNvPr>
          <p:cNvCxnSpPr/>
          <p:nvPr/>
        </p:nvCxnSpPr>
        <p:spPr>
          <a:xfrm flipH="1" flipV="1">
            <a:off x="5796136" y="3429000"/>
            <a:ext cx="1619672" cy="20882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318DEE8-66DC-46C9-BDC1-61E48A8B0413}"/>
              </a:ext>
            </a:extLst>
          </p:cNvPr>
          <p:cNvCxnSpPr/>
          <p:nvPr/>
        </p:nvCxnSpPr>
        <p:spPr>
          <a:xfrm flipH="1" flipV="1">
            <a:off x="4355976" y="3798332"/>
            <a:ext cx="2088232" cy="17189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5361638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grass, outdoor, sky, field&#10;&#10;Description automatically generated">
            <a:extLst>
              <a:ext uri="{FF2B5EF4-FFF2-40B4-BE49-F238E27FC236}">
                <a16:creationId xmlns:a16="http://schemas.microsoft.com/office/drawing/2014/main" id="{57F21A28-C669-4920-AE36-83FE203FD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4" y="1043309"/>
            <a:ext cx="7659169" cy="457263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062584-4A19-4D7D-8A19-E4763C45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A08236-7A93-40CB-AB07-EE93D7EC9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48F96-887E-4C04-8EB6-3A91172BC025}" type="slidenum">
              <a:rPr lang="en-ZA" smtClean="0"/>
              <a:pPr>
                <a:defRPr/>
              </a:pPr>
              <a:t>7</a:t>
            </a:fld>
            <a:endParaRPr lang="en-Z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CD7F82-2EAB-4D5A-A162-9EC900F278D5}"/>
              </a:ext>
            </a:extLst>
          </p:cNvPr>
          <p:cNvSpPr txBox="1"/>
          <p:nvPr/>
        </p:nvSpPr>
        <p:spPr>
          <a:xfrm>
            <a:off x="251520" y="208917"/>
            <a:ext cx="716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Carmel Pluto 275kV Transmission Line 1 &amp; 2</a:t>
            </a:r>
            <a:endParaRPr lang="en-ZA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F159C4-9179-445A-AE00-DDBED582F0CA}"/>
              </a:ext>
            </a:extLst>
          </p:cNvPr>
          <p:cNvSpPr txBox="1"/>
          <p:nvPr/>
        </p:nvSpPr>
        <p:spPr>
          <a:xfrm>
            <a:off x="300523" y="5757841"/>
            <a:ext cx="6863765" cy="36933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Farmer filling sink hole edges with surrounding rocks.</a:t>
            </a:r>
            <a:endParaRPr lang="en-ZA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4275B4-DB7F-4ACB-B56B-138AE8FF62C8}"/>
              </a:ext>
            </a:extLst>
          </p:cNvPr>
          <p:cNvSpPr txBox="1"/>
          <p:nvPr/>
        </p:nvSpPr>
        <p:spPr>
          <a:xfrm>
            <a:off x="5292080" y="1340768"/>
            <a:ext cx="2123728" cy="36933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Original sink hole</a:t>
            </a:r>
            <a:endParaRPr lang="en-ZA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CDBADBE-1919-4A32-BFA4-3127420AB52B}"/>
              </a:ext>
            </a:extLst>
          </p:cNvPr>
          <p:cNvCxnSpPr>
            <a:cxnSpLocks/>
          </p:cNvCxnSpPr>
          <p:nvPr/>
        </p:nvCxnSpPr>
        <p:spPr>
          <a:xfrm flipH="1">
            <a:off x="3239852" y="1710100"/>
            <a:ext cx="2052228" cy="95638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FF7EB5C-C3F6-4981-93B6-28C87D14E825}"/>
              </a:ext>
            </a:extLst>
          </p:cNvPr>
          <p:cNvCxnSpPr>
            <a:cxnSpLocks/>
          </p:cNvCxnSpPr>
          <p:nvPr/>
        </p:nvCxnSpPr>
        <p:spPr>
          <a:xfrm>
            <a:off x="5652120" y="1710100"/>
            <a:ext cx="665820" cy="95638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318DEE8-66DC-46C9-BDC1-61E48A8B0413}"/>
              </a:ext>
            </a:extLst>
          </p:cNvPr>
          <p:cNvCxnSpPr>
            <a:cxnSpLocks/>
          </p:cNvCxnSpPr>
          <p:nvPr/>
        </p:nvCxnSpPr>
        <p:spPr>
          <a:xfrm flipV="1">
            <a:off x="4067944" y="4653136"/>
            <a:ext cx="2249996" cy="110470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193740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DBD1D-FFAA-4D38-A64B-0487321FB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Works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DA750-A310-4E8F-B34E-3C7B1831D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078" y="943086"/>
            <a:ext cx="8378825" cy="5510101"/>
          </a:xfrm>
        </p:spPr>
        <p:txBody>
          <a:bodyPr/>
          <a:lstStyle/>
          <a:p>
            <a:r>
              <a:rPr lang="en-US" dirty="0"/>
              <a:t>Competent Person (SANS 1936:2012) Scope -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0EB8B-7811-46E3-B125-1E3EA1186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E35558-C0E4-4374-B400-DEB0633D3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6C4E4-F781-410B-AD6C-1AF225F5EE3D}" type="slidenum">
              <a:rPr lang="en-ZA" smtClean="0"/>
              <a:pPr>
                <a:defRPr/>
              </a:pPr>
              <a:t>8</a:t>
            </a:fld>
            <a:endParaRPr lang="en-Z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A6A2FE-832A-433F-961F-313BD7CC2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91" y="1556813"/>
            <a:ext cx="868941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27829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3B1E7-78A3-498C-AC81-6A443EFDB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Works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91A0F-EFF2-4B4E-80C6-8EA92AF1E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Scope (SANS, SAICE CoP, governing standards (int &amp; </a:t>
            </a:r>
            <a:r>
              <a:rPr lang="en-US" dirty="0" err="1"/>
              <a:t>ext</a:t>
            </a:r>
            <a:r>
              <a:rPr lang="en-US" dirty="0"/>
              <a:t>))- </a:t>
            </a:r>
          </a:p>
          <a:p>
            <a:pPr lvl="1"/>
            <a:r>
              <a:rPr lang="en-US" dirty="0"/>
              <a:t>Site Walkover &amp; Desk Study – Contractor to purchase relevant literary information required</a:t>
            </a:r>
          </a:p>
          <a:p>
            <a:pPr lvl="1"/>
            <a:r>
              <a:rPr lang="en-US" dirty="0"/>
              <a:t>Gravity Survey (Optional) </a:t>
            </a:r>
          </a:p>
          <a:p>
            <a:pPr lvl="2"/>
            <a:r>
              <a:rPr lang="en-US" dirty="0"/>
              <a:t>2.2Ha </a:t>
            </a:r>
          </a:p>
          <a:p>
            <a:pPr lvl="2"/>
            <a:r>
              <a:rPr lang="en-US" dirty="0"/>
              <a:t>to determine if piping extends under tower base</a:t>
            </a:r>
          </a:p>
          <a:p>
            <a:pPr lvl="2"/>
            <a:r>
              <a:rPr lang="en-US" dirty="0"/>
              <a:t>Access may present concerns – Aerial Gravity Survey may be required (discretion of competent person)</a:t>
            </a:r>
          </a:p>
          <a:p>
            <a:pPr lvl="1"/>
            <a:r>
              <a:rPr lang="en-US" dirty="0"/>
              <a:t>Percussion Drilling</a:t>
            </a:r>
          </a:p>
          <a:p>
            <a:pPr lvl="2"/>
            <a:r>
              <a:rPr lang="en-US" dirty="0"/>
              <a:t>Minimum 3 x BH</a:t>
            </a:r>
          </a:p>
          <a:p>
            <a:pPr marL="0" indent="0">
              <a:buNone/>
            </a:pPr>
            <a:endParaRPr lang="en-Z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08760-D79A-4DC0-99EE-ED5903ABC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90D34D-E683-40CB-8236-3C025FF5B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6C4E4-F781-410B-AD6C-1AF225F5EE3D}" type="slidenum">
              <a:rPr lang="en-ZA" smtClean="0"/>
              <a:pPr>
                <a:defRPr/>
              </a:pPr>
              <a:t>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1564632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13304</TotalTime>
  <Words>624</Words>
  <Application>Microsoft Office PowerPoint</Application>
  <PresentationFormat>On-screen Show (4:3)</PresentationFormat>
  <Paragraphs>89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Default Design</vt:lpstr>
      <vt:lpstr>1_Default Design</vt:lpstr>
      <vt:lpstr>2_Default Design</vt:lpstr>
      <vt:lpstr>3_Default Design</vt:lpstr>
      <vt:lpstr>CARMEL PLUTO 275kV Technical Clarification</vt:lpstr>
      <vt:lpstr>PowerPoint Presentation</vt:lpstr>
      <vt:lpstr>Carmel Pluto 275kV Transmission Line 1 &amp; 2</vt:lpstr>
      <vt:lpstr>PowerPoint Presentation</vt:lpstr>
      <vt:lpstr>PowerPoint Presentation</vt:lpstr>
      <vt:lpstr>PowerPoint Presentation</vt:lpstr>
      <vt:lpstr>PowerPoint Presentation</vt:lpstr>
      <vt:lpstr>Scope of Works</vt:lpstr>
      <vt:lpstr>Scope of Works</vt:lpstr>
      <vt:lpstr>Scope of Works</vt:lpstr>
      <vt:lpstr>Remediation Outline</vt:lpstr>
      <vt:lpstr>Deliverables</vt:lpstr>
      <vt:lpstr>Literature (incl but not limited to)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GALALETSANG MOLEFE MOROKE MOROKE</dc:creator>
  <cp:lastModifiedBy>Alicia Simbudayal</cp:lastModifiedBy>
  <cp:revision>1136</cp:revision>
  <dcterms:created xsi:type="dcterms:W3CDTF">2009-06-02T18:15:51Z</dcterms:created>
  <dcterms:modified xsi:type="dcterms:W3CDTF">2022-05-23T12:48:59Z</dcterms:modified>
</cp:coreProperties>
</file>