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578407" r:id="rId6"/>
  </p:sldMasterIdLst>
  <p:notesMasterIdLst>
    <p:notesMasterId r:id="rId32"/>
  </p:notesMasterIdLst>
  <p:handoutMasterIdLst>
    <p:handoutMasterId r:id="rId33"/>
  </p:handoutMasterIdLst>
  <p:sldIdLst>
    <p:sldId id="646" r:id="rId7"/>
    <p:sldId id="647" r:id="rId8"/>
    <p:sldId id="654" r:id="rId9"/>
    <p:sldId id="653" r:id="rId10"/>
    <p:sldId id="650" r:id="rId11"/>
    <p:sldId id="649" r:id="rId12"/>
    <p:sldId id="648" r:id="rId13"/>
    <p:sldId id="663" r:id="rId14"/>
    <p:sldId id="662" r:id="rId15"/>
    <p:sldId id="661" r:id="rId16"/>
    <p:sldId id="660" r:id="rId17"/>
    <p:sldId id="659" r:id="rId18"/>
    <p:sldId id="672" r:id="rId19"/>
    <p:sldId id="688" r:id="rId20"/>
    <p:sldId id="689" r:id="rId21"/>
    <p:sldId id="690" r:id="rId22"/>
    <p:sldId id="691" r:id="rId23"/>
    <p:sldId id="692" r:id="rId24"/>
    <p:sldId id="693" r:id="rId25"/>
    <p:sldId id="694" r:id="rId26"/>
    <p:sldId id="686" r:id="rId27"/>
    <p:sldId id="683" r:id="rId28"/>
    <p:sldId id="682" r:id="rId29"/>
    <p:sldId id="695" r:id="rId30"/>
    <p:sldId id="676" r:id="rId31"/>
  </p:sldIdLst>
  <p:sldSz cx="9144000" cy="6858000" type="screen4x3"/>
  <p:notesSz cx="9296400" cy="7010400"/>
  <p:defaultTextStyle>
    <a:defPPr>
      <a:defRPr lang="en-ZA"/>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1253">
          <p15:clr>
            <a:srgbClr val="A4A3A4"/>
          </p15:clr>
        </p15:guide>
        <p15:guide id="2" orient="horz" pos="890">
          <p15:clr>
            <a:srgbClr val="A4A3A4"/>
          </p15:clr>
        </p15:guide>
        <p15:guide id="3" orient="horz" pos="3657">
          <p15:clr>
            <a:srgbClr val="A4A3A4"/>
          </p15:clr>
        </p15:guide>
        <p15:guide id="4" orient="horz" pos="1752">
          <p15:clr>
            <a:srgbClr val="A4A3A4"/>
          </p15:clr>
        </p15:guide>
        <p15:guide id="5" orient="horz" pos="4156">
          <p15:clr>
            <a:srgbClr val="A4A3A4"/>
          </p15:clr>
        </p15:guide>
        <p15:guide id="6" orient="horz" pos="3475">
          <p15:clr>
            <a:srgbClr val="A4A3A4"/>
          </p15:clr>
        </p15:guide>
        <p15:guide id="7" pos="5556">
          <p15:clr>
            <a:srgbClr val="A4A3A4"/>
          </p15:clr>
        </p15:guide>
        <p15:guide id="8" pos="5420">
          <p15:clr>
            <a:srgbClr val="A4A3A4"/>
          </p15:clr>
        </p15:guide>
        <p15:guide id="9" pos="340">
          <p15:clr>
            <a:srgbClr val="A4A3A4"/>
          </p15:clr>
        </p15:guide>
        <p15:guide id="10" pos="576">
          <p15:clr>
            <a:srgbClr val="A4A3A4"/>
          </p15:clr>
        </p15:guide>
        <p15:guide id="11" pos="410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896"/>
    <a:srgbClr val="C97A00"/>
    <a:srgbClr val="EAEAEA"/>
    <a:srgbClr val="858705"/>
    <a:srgbClr val="96330F"/>
    <a:srgbClr val="83725B"/>
    <a:srgbClr val="B2B2B2"/>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26" autoAdjust="0"/>
    <p:restoredTop sz="99437" autoAdjust="0"/>
  </p:normalViewPr>
  <p:slideViewPr>
    <p:cSldViewPr snapToObjects="1">
      <p:cViewPr varScale="1">
        <p:scale>
          <a:sx n="72" d="100"/>
          <a:sy n="72" d="100"/>
        </p:scale>
        <p:origin x="696" y="66"/>
      </p:cViewPr>
      <p:guideLst>
        <p:guide orient="horz" pos="1253"/>
        <p:guide orient="horz" pos="890"/>
        <p:guide orient="horz" pos="3657"/>
        <p:guide orient="horz" pos="1752"/>
        <p:guide orient="horz" pos="4156"/>
        <p:guide orient="horz" pos="3475"/>
        <p:guide pos="5556"/>
        <p:guide pos="5420"/>
        <p:guide pos="340"/>
        <p:guide pos="576"/>
        <p:guide pos="410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7602" name="Rectangle 2"/>
          <p:cNvSpPr>
            <a:spLocks noGrp="1" noChangeArrowheads="1"/>
          </p:cNvSpPr>
          <p:nvPr>
            <p:ph type="hdr" sz="quarter"/>
          </p:nvPr>
        </p:nvSpPr>
        <p:spPr bwMode="auto">
          <a:xfrm>
            <a:off x="0" y="0"/>
            <a:ext cx="4027488"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defTabSz="966788">
              <a:defRPr sz="1300">
                <a:latin typeface="Arial" charset="0"/>
                <a:cs typeface="Arial" charset="0"/>
              </a:defRPr>
            </a:lvl1pPr>
          </a:lstStyle>
          <a:p>
            <a:pPr>
              <a:defRPr/>
            </a:pPr>
            <a:endParaRPr lang="en-GB"/>
          </a:p>
        </p:txBody>
      </p:sp>
      <p:sp>
        <p:nvSpPr>
          <p:cNvPr id="537603" name="Rectangle 3"/>
          <p:cNvSpPr>
            <a:spLocks noGrp="1" noChangeArrowheads="1"/>
          </p:cNvSpPr>
          <p:nvPr>
            <p:ph type="dt" sz="quarter" idx="1"/>
          </p:nvPr>
        </p:nvSpPr>
        <p:spPr bwMode="auto">
          <a:xfrm>
            <a:off x="5267325" y="0"/>
            <a:ext cx="4027488"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algn="r" defTabSz="966788">
              <a:defRPr sz="1300">
                <a:latin typeface="Arial" charset="0"/>
                <a:cs typeface="Arial" charset="0"/>
              </a:defRPr>
            </a:lvl1pPr>
          </a:lstStyle>
          <a:p>
            <a:pPr>
              <a:defRPr/>
            </a:pPr>
            <a:endParaRPr lang="en-GB"/>
          </a:p>
        </p:txBody>
      </p:sp>
      <p:sp>
        <p:nvSpPr>
          <p:cNvPr id="537604" name="Rectangle 4"/>
          <p:cNvSpPr>
            <a:spLocks noGrp="1" noChangeArrowheads="1"/>
          </p:cNvSpPr>
          <p:nvPr>
            <p:ph type="ftr" sz="quarter" idx="2"/>
          </p:nvPr>
        </p:nvSpPr>
        <p:spPr bwMode="auto">
          <a:xfrm>
            <a:off x="0" y="6657975"/>
            <a:ext cx="4027488"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defTabSz="966788">
              <a:defRPr sz="1300">
                <a:latin typeface="Arial" charset="0"/>
                <a:cs typeface="Arial" charset="0"/>
              </a:defRPr>
            </a:lvl1pPr>
          </a:lstStyle>
          <a:p>
            <a:pPr>
              <a:defRPr/>
            </a:pPr>
            <a:endParaRPr lang="en-GB"/>
          </a:p>
        </p:txBody>
      </p:sp>
      <p:sp>
        <p:nvSpPr>
          <p:cNvPr id="537605" name="Rectangle 5"/>
          <p:cNvSpPr>
            <a:spLocks noGrp="1" noChangeArrowheads="1"/>
          </p:cNvSpPr>
          <p:nvPr>
            <p:ph type="sldNum" sz="quarter" idx="3"/>
          </p:nvPr>
        </p:nvSpPr>
        <p:spPr bwMode="auto">
          <a:xfrm>
            <a:off x="5267325" y="6657975"/>
            <a:ext cx="4027488"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algn="r" defTabSz="966788">
              <a:defRPr sz="1300">
                <a:latin typeface="Arial" charset="0"/>
                <a:cs typeface="Arial" charset="0"/>
              </a:defRPr>
            </a:lvl1pPr>
          </a:lstStyle>
          <a:p>
            <a:pPr>
              <a:defRPr/>
            </a:pPr>
            <a:fld id="{FB6F6EBB-883B-425F-BE76-68720CDF48F8}" type="slidenum">
              <a:rPr lang="en-GB"/>
              <a:pPr>
                <a:defRPr/>
              </a:pPr>
              <a:t>‹#›</a:t>
            </a:fld>
            <a:endParaRPr lang="en-GB"/>
          </a:p>
        </p:txBody>
      </p:sp>
    </p:spTree>
    <p:extLst>
      <p:ext uri="{BB962C8B-B14F-4D97-AF65-F5344CB8AC3E}">
        <p14:creationId xmlns:p14="http://schemas.microsoft.com/office/powerpoint/2010/main" val="21292553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8386" name="Rectangle 2"/>
          <p:cNvSpPr>
            <a:spLocks noGrp="1" noChangeArrowheads="1"/>
          </p:cNvSpPr>
          <p:nvPr>
            <p:ph type="hdr" sz="quarter"/>
          </p:nvPr>
        </p:nvSpPr>
        <p:spPr bwMode="auto">
          <a:xfrm>
            <a:off x="0" y="0"/>
            <a:ext cx="4027488"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defTabSz="966788">
              <a:defRPr sz="1300">
                <a:latin typeface="Arial" charset="0"/>
                <a:cs typeface="Arial" charset="0"/>
              </a:defRPr>
            </a:lvl1pPr>
          </a:lstStyle>
          <a:p>
            <a:pPr>
              <a:defRPr/>
            </a:pPr>
            <a:endParaRPr lang="en-ZA"/>
          </a:p>
        </p:txBody>
      </p:sp>
      <p:sp>
        <p:nvSpPr>
          <p:cNvPr id="528387" name="Rectangle 3"/>
          <p:cNvSpPr>
            <a:spLocks noGrp="1" noChangeArrowheads="1"/>
          </p:cNvSpPr>
          <p:nvPr>
            <p:ph type="dt" idx="1"/>
          </p:nvPr>
        </p:nvSpPr>
        <p:spPr bwMode="auto">
          <a:xfrm>
            <a:off x="5267325" y="0"/>
            <a:ext cx="4027488"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algn="r" defTabSz="966788">
              <a:defRPr sz="1300">
                <a:latin typeface="Arial" charset="0"/>
                <a:cs typeface="Arial" charset="0"/>
              </a:defRPr>
            </a:lvl1pPr>
          </a:lstStyle>
          <a:p>
            <a:pPr>
              <a:defRPr/>
            </a:pPr>
            <a:endParaRPr lang="en-ZA"/>
          </a:p>
        </p:txBody>
      </p:sp>
      <p:sp>
        <p:nvSpPr>
          <p:cNvPr id="372740" name="Rectangle 4"/>
          <p:cNvSpPr>
            <a:spLocks noGrp="1" noRot="1" noChangeAspect="1" noChangeArrowheads="1" noTextEdit="1"/>
          </p:cNvSpPr>
          <p:nvPr>
            <p:ph type="sldImg" idx="2"/>
          </p:nvPr>
        </p:nvSpPr>
        <p:spPr bwMode="auto">
          <a:xfrm>
            <a:off x="2895600" y="525463"/>
            <a:ext cx="3506788" cy="26304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28389" name="Rectangle 5"/>
          <p:cNvSpPr>
            <a:spLocks noGrp="1" noChangeArrowheads="1"/>
          </p:cNvSpPr>
          <p:nvPr>
            <p:ph type="body" sz="quarter" idx="3"/>
          </p:nvPr>
        </p:nvSpPr>
        <p:spPr bwMode="auto">
          <a:xfrm>
            <a:off x="928688" y="3330575"/>
            <a:ext cx="7439025" cy="315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p>
            <a:pPr lvl="0"/>
            <a:r>
              <a:rPr lang="en-ZA" noProof="0"/>
              <a:t>Click to edit Master text styles</a:t>
            </a:r>
          </a:p>
          <a:p>
            <a:pPr lvl="1"/>
            <a:r>
              <a:rPr lang="en-ZA" noProof="0"/>
              <a:t>Second level</a:t>
            </a:r>
          </a:p>
          <a:p>
            <a:pPr lvl="2"/>
            <a:r>
              <a:rPr lang="en-ZA" noProof="0"/>
              <a:t>Third level</a:t>
            </a:r>
          </a:p>
          <a:p>
            <a:pPr lvl="3"/>
            <a:r>
              <a:rPr lang="en-ZA" noProof="0"/>
              <a:t>Fourth level</a:t>
            </a:r>
          </a:p>
          <a:p>
            <a:pPr lvl="4"/>
            <a:r>
              <a:rPr lang="en-ZA" noProof="0"/>
              <a:t>Fifth level</a:t>
            </a:r>
          </a:p>
        </p:txBody>
      </p:sp>
      <p:sp>
        <p:nvSpPr>
          <p:cNvPr id="528390" name="Rectangle 6"/>
          <p:cNvSpPr>
            <a:spLocks noGrp="1" noChangeArrowheads="1"/>
          </p:cNvSpPr>
          <p:nvPr>
            <p:ph type="ftr" sz="quarter" idx="4"/>
          </p:nvPr>
        </p:nvSpPr>
        <p:spPr bwMode="auto">
          <a:xfrm>
            <a:off x="0" y="6657975"/>
            <a:ext cx="4027488"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defTabSz="966788">
              <a:defRPr sz="1300">
                <a:latin typeface="Arial" charset="0"/>
                <a:cs typeface="Arial" charset="0"/>
              </a:defRPr>
            </a:lvl1pPr>
          </a:lstStyle>
          <a:p>
            <a:pPr>
              <a:defRPr/>
            </a:pPr>
            <a:endParaRPr lang="en-ZA"/>
          </a:p>
        </p:txBody>
      </p:sp>
      <p:sp>
        <p:nvSpPr>
          <p:cNvPr id="528391" name="Rectangle 7"/>
          <p:cNvSpPr>
            <a:spLocks noGrp="1" noChangeArrowheads="1"/>
          </p:cNvSpPr>
          <p:nvPr>
            <p:ph type="sldNum" sz="quarter" idx="5"/>
          </p:nvPr>
        </p:nvSpPr>
        <p:spPr bwMode="auto">
          <a:xfrm>
            <a:off x="5267325" y="6657975"/>
            <a:ext cx="4027488"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algn="r" defTabSz="966788">
              <a:defRPr sz="1300">
                <a:latin typeface="Arial" charset="0"/>
                <a:cs typeface="Arial" charset="0"/>
              </a:defRPr>
            </a:lvl1pPr>
          </a:lstStyle>
          <a:p>
            <a:pPr>
              <a:defRPr/>
            </a:pPr>
            <a:fld id="{2A05750A-5F37-4F8A-8751-EEC1095A1B45}" type="slidenum">
              <a:rPr lang="en-ZA"/>
              <a:pPr>
                <a:defRPr/>
              </a:pPr>
              <a:t>‹#›</a:t>
            </a:fld>
            <a:endParaRPr lang="en-ZA"/>
          </a:p>
        </p:txBody>
      </p:sp>
    </p:spTree>
    <p:extLst>
      <p:ext uri="{BB962C8B-B14F-4D97-AF65-F5344CB8AC3E}">
        <p14:creationId xmlns:p14="http://schemas.microsoft.com/office/powerpoint/2010/main" val="7429255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3187316273"/>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0A1D3F84-57FC-42B9-B945-935E7B94DD8E}" type="slidenum">
              <a:rPr lang="en-ZA"/>
              <a:pPr>
                <a:defRPr/>
              </a:pPr>
              <a:t>‹#›</a:t>
            </a:fld>
            <a:endParaRPr lang="en-ZA"/>
          </a:p>
        </p:txBody>
      </p:sp>
    </p:spTree>
    <p:extLst>
      <p:ext uri="{BB962C8B-B14F-4D97-AF65-F5344CB8AC3E}">
        <p14:creationId xmlns:p14="http://schemas.microsoft.com/office/powerpoint/2010/main" val="352468466"/>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169ABA51-4AAE-4B80-8957-2C29E1FAF2FA}" type="slidenum">
              <a:rPr lang="en-ZA"/>
              <a:pPr>
                <a:defRPr/>
              </a:pPr>
              <a:t>‹#›</a:t>
            </a:fld>
            <a:endParaRPr lang="en-ZA"/>
          </a:p>
        </p:txBody>
      </p:sp>
    </p:spTree>
    <p:extLst>
      <p:ext uri="{BB962C8B-B14F-4D97-AF65-F5344CB8AC3E}">
        <p14:creationId xmlns:p14="http://schemas.microsoft.com/office/powerpoint/2010/main" val="3045675895"/>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D356A966-2AC7-4468-A9EE-EE50C85BB3D9}" type="slidenum">
              <a:rPr lang="en-ZA"/>
              <a:pPr>
                <a:defRPr/>
              </a:pPr>
              <a:t>‹#›</a:t>
            </a:fld>
            <a:endParaRPr lang="en-ZA"/>
          </a:p>
        </p:txBody>
      </p:sp>
    </p:spTree>
    <p:extLst>
      <p:ext uri="{BB962C8B-B14F-4D97-AF65-F5344CB8AC3E}">
        <p14:creationId xmlns:p14="http://schemas.microsoft.com/office/powerpoint/2010/main" val="3800859942"/>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5FB8CB01-610C-4F18-A1B2-0F8813DB5A28}" type="slidenum">
              <a:rPr lang="en-ZA"/>
              <a:pPr>
                <a:defRPr/>
              </a:pPr>
              <a:t>‹#›</a:t>
            </a:fld>
            <a:endParaRPr lang="en-ZA"/>
          </a:p>
        </p:txBody>
      </p:sp>
    </p:spTree>
    <p:extLst>
      <p:ext uri="{BB962C8B-B14F-4D97-AF65-F5344CB8AC3E}">
        <p14:creationId xmlns:p14="http://schemas.microsoft.com/office/powerpoint/2010/main" val="916274086"/>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21D4E7A9-F6B1-42C9-BD5C-2DA445475BF9}" type="slidenum">
              <a:rPr lang="en-ZA"/>
              <a:pPr>
                <a:defRPr/>
              </a:pPr>
              <a:t>‹#›</a:t>
            </a:fld>
            <a:endParaRPr lang="en-ZA"/>
          </a:p>
        </p:txBody>
      </p:sp>
    </p:spTree>
    <p:extLst>
      <p:ext uri="{BB962C8B-B14F-4D97-AF65-F5344CB8AC3E}">
        <p14:creationId xmlns:p14="http://schemas.microsoft.com/office/powerpoint/2010/main" val="1685283163"/>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44477B04-FB5A-4176-BE02-E8E93F27AEAB}" type="slidenum">
              <a:rPr lang="en-ZA"/>
              <a:pPr>
                <a:defRPr/>
              </a:pPr>
              <a:t>‹#›</a:t>
            </a:fld>
            <a:endParaRPr lang="en-ZA"/>
          </a:p>
        </p:txBody>
      </p:sp>
    </p:spTree>
    <p:extLst>
      <p:ext uri="{BB962C8B-B14F-4D97-AF65-F5344CB8AC3E}">
        <p14:creationId xmlns:p14="http://schemas.microsoft.com/office/powerpoint/2010/main" val="4003276391"/>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endParaRPr lang="en-ZA"/>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solidFill>
                <a:srgbClr val="003896"/>
              </a:solidFill>
            </a:endParaRPr>
          </a:p>
        </p:txBody>
      </p:sp>
      <p:sp>
        <p:nvSpPr>
          <p:cNvPr id="9" name="Slide Number Placeholder 8"/>
          <p:cNvSpPr>
            <a:spLocks noGrp="1"/>
          </p:cNvSpPr>
          <p:nvPr>
            <p:ph type="sldNum" sz="quarter" idx="12"/>
          </p:nvPr>
        </p:nvSpPr>
        <p:spPr/>
        <p:txBody>
          <a:bodyPr/>
          <a:lstStyle>
            <a:lvl1pPr>
              <a:defRPr/>
            </a:lvl1pPr>
          </a:lstStyle>
          <a:p>
            <a:pPr>
              <a:defRPr/>
            </a:pPr>
            <a:fld id="{9BD4D5BF-ECBB-40F0-95FE-E987E338E562}" type="slidenum">
              <a:rPr lang="en-ZA"/>
              <a:pPr>
                <a:defRPr/>
              </a:pPr>
              <a:t>‹#›</a:t>
            </a:fld>
            <a:endParaRPr lang="en-ZA"/>
          </a:p>
        </p:txBody>
      </p:sp>
    </p:spTree>
    <p:extLst>
      <p:ext uri="{BB962C8B-B14F-4D97-AF65-F5344CB8AC3E}">
        <p14:creationId xmlns:p14="http://schemas.microsoft.com/office/powerpoint/2010/main" val="165580858"/>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endParaRPr lang="en-ZA"/>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solidFill>
                <a:srgbClr val="003896"/>
              </a:solidFill>
            </a:endParaRPr>
          </a:p>
        </p:txBody>
      </p:sp>
      <p:sp>
        <p:nvSpPr>
          <p:cNvPr id="5" name="Slide Number Placeholder 4"/>
          <p:cNvSpPr>
            <a:spLocks noGrp="1"/>
          </p:cNvSpPr>
          <p:nvPr>
            <p:ph type="sldNum" sz="quarter" idx="12"/>
          </p:nvPr>
        </p:nvSpPr>
        <p:spPr/>
        <p:txBody>
          <a:bodyPr/>
          <a:lstStyle>
            <a:lvl1pPr>
              <a:defRPr/>
            </a:lvl1pPr>
          </a:lstStyle>
          <a:p>
            <a:pPr>
              <a:defRPr/>
            </a:pPr>
            <a:fld id="{F8FA5DE4-6AB8-4939-8FF6-5FE2A74A7F84}" type="slidenum">
              <a:rPr lang="en-ZA"/>
              <a:pPr>
                <a:defRPr/>
              </a:pPr>
              <a:t>‹#›</a:t>
            </a:fld>
            <a:endParaRPr lang="en-ZA"/>
          </a:p>
        </p:txBody>
      </p:sp>
    </p:spTree>
    <p:extLst>
      <p:ext uri="{BB962C8B-B14F-4D97-AF65-F5344CB8AC3E}">
        <p14:creationId xmlns:p14="http://schemas.microsoft.com/office/powerpoint/2010/main" val="3495910455"/>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solidFill>
                <a:srgbClr val="003896"/>
              </a:solidFill>
            </a:endParaRPr>
          </a:p>
        </p:txBody>
      </p:sp>
      <p:sp>
        <p:nvSpPr>
          <p:cNvPr id="4" name="Slide Number Placeholder 3"/>
          <p:cNvSpPr>
            <a:spLocks noGrp="1"/>
          </p:cNvSpPr>
          <p:nvPr>
            <p:ph type="sldNum" sz="quarter" idx="12"/>
          </p:nvPr>
        </p:nvSpPr>
        <p:spPr/>
        <p:txBody>
          <a:bodyPr/>
          <a:lstStyle>
            <a:lvl1pPr>
              <a:defRPr/>
            </a:lvl1pPr>
          </a:lstStyle>
          <a:p>
            <a:pPr>
              <a:defRPr/>
            </a:pPr>
            <a:fld id="{2B378CBF-62B2-445F-9686-4B2C1F492A4D}" type="slidenum">
              <a:rPr lang="en-ZA"/>
              <a:pPr>
                <a:defRPr/>
              </a:pPr>
              <a:t>‹#›</a:t>
            </a:fld>
            <a:endParaRPr lang="en-ZA"/>
          </a:p>
        </p:txBody>
      </p:sp>
    </p:spTree>
    <p:extLst>
      <p:ext uri="{BB962C8B-B14F-4D97-AF65-F5344CB8AC3E}">
        <p14:creationId xmlns:p14="http://schemas.microsoft.com/office/powerpoint/2010/main" val="3310657382"/>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A8F77C40-0D7B-4B40-88E4-E802A4906169}" type="slidenum">
              <a:rPr lang="en-ZA"/>
              <a:pPr>
                <a:defRPr/>
              </a:pPr>
              <a:t>‹#›</a:t>
            </a:fld>
            <a:endParaRPr lang="en-ZA"/>
          </a:p>
        </p:txBody>
      </p:sp>
    </p:spTree>
    <p:extLst>
      <p:ext uri="{BB962C8B-B14F-4D97-AF65-F5344CB8AC3E}">
        <p14:creationId xmlns:p14="http://schemas.microsoft.com/office/powerpoint/2010/main" val="879423965"/>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3D06A8B6-C581-4198-A942-FFCA85C7A5D0}" type="slidenum">
              <a:rPr lang="en-ZA"/>
              <a:pPr>
                <a:defRPr/>
              </a:pPr>
              <a:t>‹#›</a:t>
            </a:fld>
            <a:endParaRPr lang="en-ZA"/>
          </a:p>
        </p:txBody>
      </p:sp>
    </p:spTree>
    <p:extLst>
      <p:ext uri="{BB962C8B-B14F-4D97-AF65-F5344CB8AC3E}">
        <p14:creationId xmlns:p14="http://schemas.microsoft.com/office/powerpoint/2010/main" val="3716243560"/>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pPr>
              <a:defRPr/>
            </a:pPr>
            <a:endParaRPr lang="en-ZA"/>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charset="0"/>
                <a:cs typeface="Arial" charset="0"/>
              </a:defRPr>
            </a:lvl1pPr>
          </a:lstStyle>
          <a:p>
            <a:pPr>
              <a:defRPr/>
            </a:pPr>
            <a:fld id="{995EE3AE-E625-45CE-93EB-0CADA33247E3}" type="slidenum">
              <a:rPr lang="en-ZA"/>
              <a:pPr>
                <a:defRPr/>
              </a:pPr>
              <a:t>‹#›</a:t>
            </a:fld>
            <a:endParaRPr lang="en-ZA" dirty="0"/>
          </a:p>
        </p:txBody>
      </p:sp>
    </p:spTree>
    <p:extLst>
      <p:ext uri="{BB962C8B-B14F-4D97-AF65-F5344CB8AC3E}">
        <p14:creationId xmlns:p14="http://schemas.microsoft.com/office/powerpoint/2010/main" val="3621713285"/>
      </p:ext>
    </p:extLst>
  </p:cSld>
  <p:clrMap bg1="lt1" tx1="dk1" bg2="lt2" tx2="dk2" accent1="accent1" accent2="accent2" accent3="accent3" accent4="accent4" accent5="accent5" accent6="accent6" hlink="hlink" folHlink="folHlink"/>
  <p:sldLayoutIdLst>
    <p:sldLayoutId id="2147578408" r:id="rId1"/>
    <p:sldLayoutId id="2147578409" r:id="rId2"/>
    <p:sldLayoutId id="2147578410" r:id="rId3"/>
    <p:sldLayoutId id="2147578411" r:id="rId4"/>
    <p:sldLayoutId id="2147578412" r:id="rId5"/>
    <p:sldLayoutId id="2147578413" r:id="rId6"/>
    <p:sldLayoutId id="2147578414" r:id="rId7"/>
    <p:sldLayoutId id="2147578415" r:id="rId8"/>
    <p:sldLayoutId id="2147578416" r:id="rId9"/>
    <p:sldLayoutId id="2147578417" r:id="rId10"/>
    <p:sldLayoutId id="2147578418" r:id="rId11"/>
    <p:sldLayoutId id="2147578419" r:id="rId12"/>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Title 1"/>
          <p:cNvSpPr>
            <a:spLocks noGrp="1"/>
          </p:cNvSpPr>
          <p:nvPr>
            <p:ph type="ctrTitle"/>
          </p:nvPr>
        </p:nvSpPr>
        <p:spPr>
          <a:xfrm>
            <a:off x="3059113" y="1772816"/>
            <a:ext cx="5545137" cy="2175297"/>
          </a:xfrm>
        </p:spPr>
        <p:txBody>
          <a:bodyPr/>
          <a:lstStyle/>
          <a:p>
            <a:pPr algn="ctr"/>
            <a:r>
              <a:rPr lang="en-US" altLang="en-US" sz="2000" b="1" dirty="0">
                <a:latin typeface="Arial" panose="020B0604020202020204" pitchFamily="34" charset="0"/>
                <a:cs typeface="Arial" panose="020B0604020202020204" pitchFamily="34" charset="0"/>
              </a:rPr>
              <a:t>CLARIFICATION MEETING </a:t>
            </a:r>
            <a:br>
              <a:rPr lang="en-US" altLang="en-US" sz="2000" dirty="0">
                <a:latin typeface="Arial" panose="020B0604020202020204" pitchFamily="34" charset="0"/>
                <a:cs typeface="Arial" panose="020B0604020202020204" pitchFamily="34" charset="0"/>
              </a:rPr>
            </a:br>
            <a:r>
              <a:rPr lang="en-US" altLang="en-US" sz="2000" dirty="0">
                <a:latin typeface="Arial" panose="020B0604020202020204" pitchFamily="34" charset="0"/>
                <a:cs typeface="Arial" panose="020B0604020202020204" pitchFamily="34" charset="0"/>
              </a:rPr>
              <a:t>06 July 2022</a:t>
            </a:r>
            <a:br>
              <a:rPr lang="en-US" altLang="en-US" sz="2000" dirty="0">
                <a:latin typeface="Arial" panose="020B0604020202020204" pitchFamily="34" charset="0"/>
                <a:cs typeface="Arial" panose="020B0604020202020204" pitchFamily="34" charset="0"/>
              </a:rPr>
            </a:br>
            <a:r>
              <a:rPr lang="en-US" altLang="en-US" sz="2000" dirty="0">
                <a:latin typeface="Arial" panose="020B0604020202020204" pitchFamily="34" charset="0"/>
                <a:cs typeface="Arial" panose="020B0604020202020204" pitchFamily="34" charset="0"/>
              </a:rPr>
              <a:t>10H00AM</a:t>
            </a:r>
            <a:br>
              <a:rPr lang="en-US" altLang="en-US" sz="1600" dirty="0"/>
            </a:br>
            <a:endParaRPr lang="en-ZA" altLang="en-US" sz="1600" dirty="0"/>
          </a:p>
        </p:txBody>
      </p:sp>
      <p:sp>
        <p:nvSpPr>
          <p:cNvPr id="2" name="Subtitle 1"/>
          <p:cNvSpPr>
            <a:spLocks noGrp="1"/>
          </p:cNvSpPr>
          <p:nvPr>
            <p:ph type="subTitle" idx="1"/>
          </p:nvPr>
        </p:nvSpPr>
        <p:spPr/>
        <p:txBody>
          <a:bodyPr/>
          <a:lstStyle/>
          <a:p>
            <a:r>
              <a:rPr lang="en-US" sz="2000" dirty="0">
                <a:solidFill>
                  <a:schemeClr val="tx1"/>
                </a:solidFill>
                <a:latin typeface="Arial" panose="020B0604020202020204" pitchFamily="34" charset="0"/>
                <a:cs typeface="Arial" panose="020B0604020202020204" pitchFamily="34" charset="0"/>
              </a:rPr>
              <a:t>TENDER NUMBER </a:t>
            </a:r>
            <a:r>
              <a:rPr lang="en-ZA" sz="1800" b="1" dirty="0">
                <a:solidFill>
                  <a:srgbClr val="0070C0"/>
                </a:solidFill>
                <a:effectLst/>
                <a:latin typeface="Arial" panose="020B0604020202020204" pitchFamily="34" charset="0"/>
                <a:ea typeface="Calibri" panose="020F0502020204030204" pitchFamily="34" charset="0"/>
              </a:rPr>
              <a:t>MPKUS10324GX</a:t>
            </a:r>
            <a:endParaRPr lang="en-US" sz="2000" b="1" dirty="0">
              <a:solidFill>
                <a:srgbClr val="0070C0"/>
              </a:solidFill>
              <a:latin typeface="Arial" panose="020B0604020202020204" pitchFamily="34" charset="0"/>
              <a:cs typeface="Arial" panose="020B0604020202020204" pitchFamily="34" charset="0"/>
            </a:endParaRPr>
          </a:p>
          <a:p>
            <a:pPr algn="just">
              <a:lnSpc>
                <a:spcPct val="115000"/>
              </a:lnSpc>
              <a:spcAft>
                <a:spcPts val="1000"/>
              </a:spcAft>
            </a:pPr>
            <a:r>
              <a:rPr lang="en-ZA" sz="1800" b="1"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SUPPLY AND DELIVERY OF FIELD CONTROL INSTRUMENTATION SPARES FOR KUSILE POWER STATION ON AN AS AN WHEN REQUIRED BASIS FOR A PERIOD OF THREE (3) YEARS.</a:t>
            </a:r>
            <a:r>
              <a:rPr lang="en-ZA" sz="1800" b="1" i="1"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 </a:t>
            </a:r>
            <a:endParaRPr lang="en-ZA" sz="18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sz="2000" b="1" dirty="0">
              <a:solidFill>
                <a:schemeClr val="tx1"/>
              </a:solidFill>
              <a:latin typeface="Arial" panose="020B0604020202020204" pitchFamily="34" charset="0"/>
              <a:cs typeface="Arial" panose="020B0604020202020204" pitchFamily="34" charset="0"/>
            </a:endParaRPr>
          </a:p>
          <a:p>
            <a:endParaRPr lang="en-US" sz="2000" b="1" dirty="0">
              <a:solidFill>
                <a:schemeClr val="tx1"/>
              </a:solidFill>
              <a:latin typeface="Arial" panose="020B0604020202020204" pitchFamily="34" charset="0"/>
              <a:cs typeface="Arial" panose="020B0604020202020204" pitchFamily="34" charset="0"/>
            </a:endParaRPr>
          </a:p>
          <a:p>
            <a:endParaRPr lang="en-US" sz="2000" b="1" dirty="0">
              <a:solidFill>
                <a:schemeClr val="tx1"/>
              </a:solidFill>
              <a:latin typeface="Arial" panose="020B0604020202020204" pitchFamily="34" charset="0"/>
              <a:cs typeface="Arial" panose="020B0604020202020204" pitchFamily="34" charset="0"/>
            </a:endParaRPr>
          </a:p>
          <a:p>
            <a:endParaRPr lang="en-US" sz="2000" b="1" dirty="0">
              <a:solidFill>
                <a:schemeClr val="tx1"/>
              </a:solidFill>
              <a:latin typeface="Arial" panose="020B0604020202020204" pitchFamily="34" charset="0"/>
              <a:cs typeface="Arial" panose="020B0604020202020204" pitchFamily="34" charset="0"/>
            </a:endParaRPr>
          </a:p>
          <a:p>
            <a:endParaRPr lang="en-US" sz="2000" b="1" dirty="0">
              <a:solidFill>
                <a:schemeClr val="tx1"/>
              </a:solidFill>
              <a:latin typeface="Arial" panose="020B0604020202020204" pitchFamily="34" charset="0"/>
              <a:cs typeface="Arial" panose="020B0604020202020204" pitchFamily="34" charset="0"/>
            </a:endParaRPr>
          </a:p>
          <a:p>
            <a:endParaRPr lang="en-US" sz="2000" b="1" dirty="0">
              <a:solidFill>
                <a:schemeClr val="tx1"/>
              </a:solidFill>
              <a:latin typeface="Arial" panose="020B0604020202020204" pitchFamily="34" charset="0"/>
              <a:cs typeface="Arial" panose="020B0604020202020204" pitchFamily="34" charset="0"/>
            </a:endParaRPr>
          </a:p>
          <a:p>
            <a:endParaRPr lang="en-US" sz="2000" b="1" dirty="0">
              <a:solidFill>
                <a:schemeClr val="tx1"/>
              </a:solidFill>
              <a:latin typeface="Arial" panose="020B0604020202020204" pitchFamily="34" charset="0"/>
              <a:cs typeface="Arial" panose="020B0604020202020204" pitchFamily="34" charset="0"/>
            </a:endParaRPr>
          </a:p>
          <a:p>
            <a:endParaRPr lang="en-US" sz="2000" b="1" dirty="0">
              <a:solidFill>
                <a:schemeClr val="tx1"/>
              </a:solidFill>
              <a:latin typeface="Arial" panose="020B0604020202020204" pitchFamily="34" charset="0"/>
              <a:cs typeface="Arial" panose="020B0604020202020204" pitchFamily="34" charset="0"/>
            </a:endParaRPr>
          </a:p>
          <a:p>
            <a:endParaRPr lang="en-US" sz="2000" b="1" dirty="0">
              <a:solidFill>
                <a:schemeClr val="tx1"/>
              </a:solidFill>
              <a:latin typeface="Arial" panose="020B0604020202020204" pitchFamily="34" charset="0"/>
              <a:cs typeface="Arial" panose="020B0604020202020204" pitchFamily="34" charset="0"/>
            </a:endParaRPr>
          </a:p>
          <a:p>
            <a:endParaRPr lang="en-US" sz="2000" b="1" dirty="0">
              <a:solidFill>
                <a:schemeClr val="tx1"/>
              </a:solidFill>
              <a:latin typeface="Arial" panose="020B0604020202020204" pitchFamily="34" charset="0"/>
              <a:cs typeface="Arial" panose="020B0604020202020204" pitchFamily="34" charset="0"/>
            </a:endParaRPr>
          </a:p>
          <a:p>
            <a:endParaRPr lang="en-US" sz="2000" b="1" dirty="0">
              <a:solidFill>
                <a:schemeClr val="tx1"/>
              </a:solidFill>
              <a:latin typeface="Arial" panose="020B0604020202020204" pitchFamily="34" charset="0"/>
              <a:cs typeface="Arial" panose="020B0604020202020204" pitchFamily="34" charset="0"/>
            </a:endParaRPr>
          </a:p>
          <a:p>
            <a:endParaRPr lang="en-ZA" sz="2000" dirty="0">
              <a:solidFill>
                <a:schemeClr val="tx1"/>
              </a:solidFill>
              <a:latin typeface="Arial" panose="020B0604020202020204" pitchFamily="34" charset="0"/>
              <a:cs typeface="Arial" panose="020B0604020202020204" pitchFamily="34" charset="0"/>
            </a:endParaRPr>
          </a:p>
          <a:p>
            <a:endParaRPr lang="en-ZA" dirty="0"/>
          </a:p>
        </p:txBody>
      </p:sp>
      <p:sp>
        <p:nvSpPr>
          <p:cNvPr id="395267" name="Slide Number Placeholder 4"/>
          <p:cNvSpPr>
            <a:spLocks noGrp="1"/>
          </p:cNvSpPr>
          <p:nvPr>
            <p:ph type="sldNum" sz="quarter" idx="4294967295"/>
          </p:nvPr>
        </p:nvSpPr>
        <p:spPr>
          <a:xfrm>
            <a:off x="0" y="6453188"/>
            <a:ext cx="935038" cy="268287"/>
          </a:xfrm>
          <a:noFill/>
        </p:spPr>
        <p:txBody>
          <a:bodyPr/>
          <a:lstStyle>
            <a:lvl1pPr eaLnBrk="0" hangingPunct="0">
              <a:lnSpc>
                <a:spcPct val="90000"/>
              </a:lnSpc>
              <a:spcBef>
                <a:spcPct val="100000"/>
              </a:spcBef>
              <a:buClr>
                <a:srgbClr val="8C7F6D"/>
              </a:buClr>
              <a:buChar char="•"/>
              <a:defRPr sz="2000">
                <a:solidFill>
                  <a:srgbClr val="003896"/>
                </a:solidFill>
                <a:latin typeface="Arial" pitchFamily="34" charset="0"/>
                <a:cs typeface="Arial" pitchFamily="34" charset="0"/>
              </a:defRPr>
            </a:lvl1pPr>
            <a:lvl2pPr marL="742950" indent="-285750" eaLnBrk="0" hangingPunct="0">
              <a:lnSpc>
                <a:spcPct val="90000"/>
              </a:lnSpc>
              <a:spcBef>
                <a:spcPct val="100000"/>
              </a:spcBef>
              <a:buClr>
                <a:srgbClr val="8C7F6D"/>
              </a:buClr>
              <a:buChar char="•"/>
              <a:defRPr>
                <a:solidFill>
                  <a:srgbClr val="003896"/>
                </a:solidFill>
                <a:latin typeface="Arial" pitchFamily="34" charset="0"/>
                <a:cs typeface="Arial" pitchFamily="34" charset="0"/>
              </a:defRPr>
            </a:lvl2pPr>
            <a:lvl3pPr marL="1143000" indent="-228600" eaLnBrk="0" hangingPunct="0">
              <a:lnSpc>
                <a:spcPct val="90000"/>
              </a:lnSpc>
              <a:spcBef>
                <a:spcPct val="100000"/>
              </a:spcBef>
              <a:buClr>
                <a:srgbClr val="8C7F6D"/>
              </a:buClr>
              <a:buChar char="•"/>
              <a:defRPr sz="1600">
                <a:solidFill>
                  <a:srgbClr val="003896"/>
                </a:solidFill>
                <a:latin typeface="Arial" pitchFamily="34" charset="0"/>
                <a:cs typeface="Arial" pitchFamily="34" charset="0"/>
              </a:defRPr>
            </a:lvl3pPr>
            <a:lvl4pPr marL="1600200" indent="-228600" eaLnBrk="0" hangingPunct="0">
              <a:lnSpc>
                <a:spcPct val="90000"/>
              </a:lnSpc>
              <a:spcBef>
                <a:spcPct val="100000"/>
              </a:spcBef>
              <a:buClr>
                <a:srgbClr val="8C7F6D"/>
              </a:buClr>
              <a:buChar char="•"/>
              <a:defRPr sz="1400">
                <a:solidFill>
                  <a:srgbClr val="003896"/>
                </a:solidFill>
                <a:latin typeface="Arial" pitchFamily="34" charset="0"/>
                <a:cs typeface="Arial" pitchFamily="34" charset="0"/>
              </a:defRPr>
            </a:lvl4pPr>
            <a:lvl5pPr marL="2057400" indent="-228600" eaLnBrk="0" hangingPunct="0">
              <a:lnSpc>
                <a:spcPct val="90000"/>
              </a:lnSpc>
              <a:spcBef>
                <a:spcPct val="100000"/>
              </a:spcBef>
              <a:buClr>
                <a:srgbClr val="8C7F6D"/>
              </a:buClr>
              <a:buChar char="•"/>
              <a:defRPr sz="1400">
                <a:solidFill>
                  <a:srgbClr val="003896"/>
                </a:solidFill>
                <a:latin typeface="Arial" pitchFamily="34" charset="0"/>
                <a:cs typeface="Arial"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itchFamily="34" charset="0"/>
                <a:cs typeface="Arial"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itchFamily="34" charset="0"/>
                <a:cs typeface="Arial"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itchFamily="34" charset="0"/>
                <a:cs typeface="Arial"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itchFamily="34" charset="0"/>
                <a:cs typeface="Arial" pitchFamily="34" charset="0"/>
              </a:defRPr>
            </a:lvl9pPr>
          </a:lstStyle>
          <a:p>
            <a:pPr eaLnBrk="1" hangingPunct="1">
              <a:lnSpc>
                <a:spcPct val="100000"/>
              </a:lnSpc>
              <a:spcBef>
                <a:spcPct val="0"/>
              </a:spcBef>
              <a:buClrTx/>
              <a:buFontTx/>
              <a:buNone/>
            </a:pPr>
            <a:fld id="{84A58339-1E7C-4D2B-9537-F0EC0A23A97C}" type="slidenum">
              <a:rPr lang="en-ZA" altLang="en-US" sz="900" smtClean="0">
                <a:solidFill>
                  <a:srgbClr val="83725B"/>
                </a:solidFill>
              </a:rPr>
              <a:pPr eaLnBrk="1" hangingPunct="1">
                <a:lnSpc>
                  <a:spcPct val="100000"/>
                </a:lnSpc>
                <a:spcBef>
                  <a:spcPct val="0"/>
                </a:spcBef>
                <a:buClrTx/>
                <a:buFontTx/>
                <a:buNone/>
              </a:pPr>
              <a:t>1</a:t>
            </a:fld>
            <a:endParaRPr lang="en-ZA" altLang="en-US" sz="900" dirty="0">
              <a:solidFill>
                <a:srgbClr val="83725B"/>
              </a:solidFill>
            </a:endParaRPr>
          </a:p>
        </p:txBody>
      </p:sp>
    </p:spTree>
    <p:extLst>
      <p:ext uri="{BB962C8B-B14F-4D97-AF65-F5344CB8AC3E}">
        <p14:creationId xmlns:p14="http://schemas.microsoft.com/office/powerpoint/2010/main" val="1039363556"/>
      </p:ext>
    </p:ext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Functionality Evaluation Criteria – Technical Representative</a:t>
            </a:r>
            <a:endParaRPr lang="en-ZA" dirty="0"/>
          </a:p>
        </p:txBody>
      </p:sp>
      <p:sp>
        <p:nvSpPr>
          <p:cNvPr id="4" name="Date Placeholder 3"/>
          <p:cNvSpPr>
            <a:spLocks noGrp="1"/>
          </p:cNvSpPr>
          <p:nvPr>
            <p:ph type="dt" sz="half" idx="10"/>
          </p:nvPr>
        </p:nvSpPr>
        <p:spPr>
          <a:xfrm flipV="1">
            <a:off x="457200" y="6506268"/>
            <a:ext cx="1738313" cy="260925"/>
          </a:xfrm>
        </p:spPr>
        <p:txBody>
          <a:bodyPr/>
          <a:lstStyle/>
          <a:p>
            <a:pPr>
              <a:defRPr/>
            </a:pPr>
            <a:endParaRPr lang="en-ZA" dirty="0"/>
          </a:p>
        </p:txBody>
      </p:sp>
      <p:sp>
        <p:nvSpPr>
          <p:cNvPr id="5" name="Slide Number Placeholder 4"/>
          <p:cNvSpPr>
            <a:spLocks noGrp="1"/>
          </p:cNvSpPr>
          <p:nvPr>
            <p:ph type="sldNum" sz="quarter" idx="12"/>
          </p:nvPr>
        </p:nvSpPr>
        <p:spPr/>
        <p:txBody>
          <a:bodyPr/>
          <a:lstStyle/>
          <a:p>
            <a:pPr>
              <a:defRPr/>
            </a:pPr>
            <a:fld id="{5FB8CB01-610C-4F18-A1B2-0F8813DB5A28}" type="slidenum">
              <a:rPr lang="en-ZA" smtClean="0"/>
              <a:pPr>
                <a:defRPr/>
              </a:pPr>
              <a:t>10</a:t>
            </a:fld>
            <a:endParaRPr lang="en-ZA"/>
          </a:p>
        </p:txBody>
      </p:sp>
      <p:pic>
        <p:nvPicPr>
          <p:cNvPr id="7" name="Content Placeholder 6">
            <a:extLst>
              <a:ext uri="{FF2B5EF4-FFF2-40B4-BE49-F238E27FC236}">
                <a16:creationId xmlns:a16="http://schemas.microsoft.com/office/drawing/2014/main" id="{32F09282-17FC-42D4-9693-F426342FD157}"/>
              </a:ext>
            </a:extLst>
          </p:cNvPr>
          <p:cNvPicPr>
            <a:picLocks noGrp="1" noChangeAspect="1"/>
          </p:cNvPicPr>
          <p:nvPr>
            <p:ph idx="1"/>
          </p:nvPr>
        </p:nvPicPr>
        <p:blipFill>
          <a:blip r:embed="rId2"/>
          <a:stretch>
            <a:fillRect/>
          </a:stretch>
        </p:blipFill>
        <p:spPr>
          <a:xfrm>
            <a:off x="952047" y="1484784"/>
            <a:ext cx="7724409" cy="4824536"/>
          </a:xfrm>
        </p:spPr>
      </p:pic>
    </p:spTree>
    <p:extLst>
      <p:ext uri="{BB962C8B-B14F-4D97-AF65-F5344CB8AC3E}">
        <p14:creationId xmlns:p14="http://schemas.microsoft.com/office/powerpoint/2010/main" val="4100137037"/>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Functionality Evaluation Criteria – Technical Representative</a:t>
            </a:r>
            <a:endParaRPr lang="en-ZA" dirty="0"/>
          </a:p>
        </p:txBody>
      </p:sp>
      <p:sp>
        <p:nvSpPr>
          <p:cNvPr id="3" name="Content Placeholder 2"/>
          <p:cNvSpPr>
            <a:spLocks noGrp="1"/>
          </p:cNvSpPr>
          <p:nvPr>
            <p:ph idx="1"/>
          </p:nvPr>
        </p:nvSpPr>
        <p:spPr/>
        <p:txBody>
          <a:bodyPr/>
          <a:lstStyle/>
          <a:p>
            <a:pPr marL="0" indent="0">
              <a:buNone/>
            </a:pPr>
            <a:endParaRPr lang="en-US" dirty="0"/>
          </a:p>
          <a:p>
            <a:pPr marL="0" indent="0">
              <a:buNone/>
            </a:pPr>
            <a:endParaRPr lang="en-ZA" dirty="0"/>
          </a:p>
        </p:txBody>
      </p:sp>
      <p:sp>
        <p:nvSpPr>
          <p:cNvPr id="4" name="Date Placeholder 3"/>
          <p:cNvSpPr>
            <a:spLocks noGrp="1"/>
          </p:cNvSpPr>
          <p:nvPr>
            <p:ph type="dt" sz="half" idx="10"/>
          </p:nvPr>
        </p:nvSpPr>
        <p:spPr>
          <a:xfrm>
            <a:off x="457200" y="6309320"/>
            <a:ext cx="1738313" cy="412155"/>
          </a:xfrm>
        </p:spPr>
        <p:txBody>
          <a:bodyPr/>
          <a:lstStyle/>
          <a:p>
            <a:pPr>
              <a:defRPr/>
            </a:pPr>
            <a:r>
              <a:rPr lang="en-US" dirty="0">
                <a:solidFill>
                  <a:schemeClr val="tx1"/>
                </a:solidFill>
              </a:rPr>
              <a:t>06 JULY 2022</a:t>
            </a:r>
            <a:endParaRPr lang="en-ZA" dirty="0">
              <a:solidFill>
                <a:schemeClr val="tx1"/>
              </a:solidFill>
            </a:endParaRPr>
          </a:p>
          <a:p>
            <a:pPr>
              <a:defRPr/>
            </a:pPr>
            <a:endParaRPr lang="en-ZA" dirty="0"/>
          </a:p>
        </p:txBody>
      </p:sp>
      <p:sp>
        <p:nvSpPr>
          <p:cNvPr id="5" name="Slide Number Placeholder 4"/>
          <p:cNvSpPr>
            <a:spLocks noGrp="1"/>
          </p:cNvSpPr>
          <p:nvPr>
            <p:ph type="sldNum" sz="quarter" idx="12"/>
          </p:nvPr>
        </p:nvSpPr>
        <p:spPr/>
        <p:txBody>
          <a:bodyPr/>
          <a:lstStyle/>
          <a:p>
            <a:pPr>
              <a:defRPr/>
            </a:pPr>
            <a:fld id="{5FB8CB01-610C-4F18-A1B2-0F8813DB5A28}" type="slidenum">
              <a:rPr lang="en-ZA" smtClean="0"/>
              <a:pPr>
                <a:defRPr/>
              </a:pPr>
              <a:t>11</a:t>
            </a:fld>
            <a:endParaRPr lang="en-ZA"/>
          </a:p>
        </p:txBody>
      </p:sp>
      <p:pic>
        <p:nvPicPr>
          <p:cNvPr id="10" name="Picture 9">
            <a:extLst>
              <a:ext uri="{FF2B5EF4-FFF2-40B4-BE49-F238E27FC236}">
                <a16:creationId xmlns:a16="http://schemas.microsoft.com/office/drawing/2014/main" id="{AC0C869E-0A3C-46D0-9682-53103E7B7214}"/>
              </a:ext>
            </a:extLst>
          </p:cNvPr>
          <p:cNvPicPr>
            <a:picLocks noChangeAspect="1"/>
          </p:cNvPicPr>
          <p:nvPr/>
        </p:nvPicPr>
        <p:blipFill>
          <a:blip r:embed="rId2"/>
          <a:stretch>
            <a:fillRect/>
          </a:stretch>
        </p:blipFill>
        <p:spPr>
          <a:xfrm>
            <a:off x="683568" y="1082309"/>
            <a:ext cx="7560840" cy="5227011"/>
          </a:xfrm>
          <a:prstGeom prst="rect">
            <a:avLst/>
          </a:prstGeom>
        </p:spPr>
      </p:pic>
    </p:spTree>
    <p:extLst>
      <p:ext uri="{BB962C8B-B14F-4D97-AF65-F5344CB8AC3E}">
        <p14:creationId xmlns:p14="http://schemas.microsoft.com/office/powerpoint/2010/main" val="1869551922"/>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Functionality Evaluation Criteria – Technical Representative</a:t>
            </a:r>
            <a:endParaRPr lang="en-ZA" dirty="0"/>
          </a:p>
        </p:txBody>
      </p:sp>
      <p:sp>
        <p:nvSpPr>
          <p:cNvPr id="4" name="Date Placeholder 3"/>
          <p:cNvSpPr>
            <a:spLocks noGrp="1"/>
          </p:cNvSpPr>
          <p:nvPr>
            <p:ph type="dt" sz="half" idx="10"/>
          </p:nvPr>
        </p:nvSpPr>
        <p:spPr>
          <a:xfrm>
            <a:off x="457200" y="6309320"/>
            <a:ext cx="1738313" cy="412155"/>
          </a:xfrm>
        </p:spPr>
        <p:txBody>
          <a:bodyPr/>
          <a:lstStyle/>
          <a:p>
            <a:pPr>
              <a:defRPr/>
            </a:pPr>
            <a:r>
              <a:rPr lang="en-US">
                <a:solidFill>
                  <a:schemeClr val="tx1"/>
                </a:solidFill>
              </a:rPr>
              <a:t>06 JULY 2022</a:t>
            </a:r>
            <a:endParaRPr lang="en-ZA" dirty="0">
              <a:solidFill>
                <a:schemeClr val="tx1"/>
              </a:solidFill>
            </a:endParaRPr>
          </a:p>
        </p:txBody>
      </p:sp>
      <p:sp>
        <p:nvSpPr>
          <p:cNvPr id="5" name="Slide Number Placeholder 4"/>
          <p:cNvSpPr>
            <a:spLocks noGrp="1"/>
          </p:cNvSpPr>
          <p:nvPr>
            <p:ph type="sldNum" sz="quarter" idx="12"/>
          </p:nvPr>
        </p:nvSpPr>
        <p:spPr/>
        <p:txBody>
          <a:bodyPr/>
          <a:lstStyle/>
          <a:p>
            <a:pPr>
              <a:defRPr/>
            </a:pPr>
            <a:fld id="{5FB8CB01-610C-4F18-A1B2-0F8813DB5A28}" type="slidenum">
              <a:rPr lang="en-ZA" smtClean="0"/>
              <a:pPr>
                <a:defRPr/>
              </a:pPr>
              <a:t>12</a:t>
            </a:fld>
            <a:endParaRPr lang="en-ZA"/>
          </a:p>
        </p:txBody>
      </p:sp>
      <p:pic>
        <p:nvPicPr>
          <p:cNvPr id="7" name="Content Placeholder 6">
            <a:extLst>
              <a:ext uri="{FF2B5EF4-FFF2-40B4-BE49-F238E27FC236}">
                <a16:creationId xmlns:a16="http://schemas.microsoft.com/office/drawing/2014/main" id="{D12352DB-EB93-4DDE-8546-6C6B7AE5B9FA}"/>
              </a:ext>
            </a:extLst>
          </p:cNvPr>
          <p:cNvPicPr>
            <a:picLocks noGrp="1" noChangeAspect="1"/>
          </p:cNvPicPr>
          <p:nvPr>
            <p:ph idx="1"/>
          </p:nvPr>
        </p:nvPicPr>
        <p:blipFill>
          <a:blip r:embed="rId2"/>
          <a:stretch>
            <a:fillRect/>
          </a:stretch>
        </p:blipFill>
        <p:spPr>
          <a:xfrm>
            <a:off x="899592" y="1268760"/>
            <a:ext cx="7344816" cy="4608512"/>
          </a:xfrm>
        </p:spPr>
      </p:pic>
    </p:spTree>
    <p:extLst>
      <p:ext uri="{BB962C8B-B14F-4D97-AF65-F5344CB8AC3E}">
        <p14:creationId xmlns:p14="http://schemas.microsoft.com/office/powerpoint/2010/main" val="4132056435"/>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Functionality Evaluation Criteria – Technical Representative</a:t>
            </a:r>
            <a:endParaRPr lang="en-ZA" dirty="0"/>
          </a:p>
        </p:txBody>
      </p:sp>
      <p:sp>
        <p:nvSpPr>
          <p:cNvPr id="3" name="Content Placeholder 2"/>
          <p:cNvSpPr>
            <a:spLocks noGrp="1"/>
          </p:cNvSpPr>
          <p:nvPr>
            <p:ph idx="1"/>
          </p:nvPr>
        </p:nvSpPr>
        <p:spPr>
          <a:xfrm>
            <a:off x="436563" y="1436688"/>
            <a:ext cx="8455917" cy="5045075"/>
          </a:xfrm>
        </p:spPr>
        <p:txBody>
          <a:bodyPr/>
          <a:lstStyle/>
          <a:p>
            <a:pPr marL="0" indent="0">
              <a:buNone/>
            </a:pPr>
            <a:endParaRPr lang="en-ZA" sz="2800" dirty="0"/>
          </a:p>
          <a:p>
            <a:pPr marL="0" indent="0" algn="just">
              <a:buNone/>
            </a:pPr>
            <a:r>
              <a:rPr lang="en-US" sz="2800" b="1" dirty="0"/>
              <a:t>Tenderers who do not meet the threshold for functionality scoring will be disqualified and not be evaluated further. </a:t>
            </a:r>
            <a:r>
              <a:rPr lang="en-ZA" sz="2800" b="1" dirty="0"/>
              <a:t>Submissions scoring of less than 70% of the functionality criteria will not be evaluated further for price and preference. </a:t>
            </a:r>
            <a:endParaRPr lang="en-ZA" sz="2800" dirty="0"/>
          </a:p>
          <a:p>
            <a:endParaRPr lang="en-ZA" dirty="0"/>
          </a:p>
        </p:txBody>
      </p:sp>
      <p:sp>
        <p:nvSpPr>
          <p:cNvPr id="4" name="Date Placeholder 3"/>
          <p:cNvSpPr>
            <a:spLocks noGrp="1"/>
          </p:cNvSpPr>
          <p:nvPr>
            <p:ph type="dt" sz="half" idx="10"/>
          </p:nvPr>
        </p:nvSpPr>
        <p:spPr>
          <a:xfrm>
            <a:off x="457200" y="6309320"/>
            <a:ext cx="1738313" cy="412155"/>
          </a:xfrm>
        </p:spPr>
        <p:txBody>
          <a:bodyPr/>
          <a:lstStyle/>
          <a:p>
            <a:pPr>
              <a:defRPr/>
            </a:pPr>
            <a:r>
              <a:rPr lang="en-US" dirty="0">
                <a:solidFill>
                  <a:schemeClr val="tx1"/>
                </a:solidFill>
              </a:rPr>
              <a:t>06 JULY 2022</a:t>
            </a:r>
            <a:endParaRPr lang="en-ZA" dirty="0">
              <a:solidFill>
                <a:schemeClr val="tx1"/>
              </a:solidFill>
            </a:endParaRPr>
          </a:p>
          <a:p>
            <a:pPr>
              <a:defRPr/>
            </a:pPr>
            <a:endParaRPr lang="en-ZA" dirty="0"/>
          </a:p>
        </p:txBody>
      </p:sp>
      <p:sp>
        <p:nvSpPr>
          <p:cNvPr id="5" name="Slide Number Placeholder 4"/>
          <p:cNvSpPr>
            <a:spLocks noGrp="1"/>
          </p:cNvSpPr>
          <p:nvPr>
            <p:ph type="sldNum" sz="quarter" idx="12"/>
          </p:nvPr>
        </p:nvSpPr>
        <p:spPr/>
        <p:txBody>
          <a:bodyPr/>
          <a:lstStyle/>
          <a:p>
            <a:pPr>
              <a:defRPr/>
            </a:pPr>
            <a:fld id="{5FB8CB01-610C-4F18-A1B2-0F8813DB5A28}" type="slidenum">
              <a:rPr lang="en-ZA" smtClean="0"/>
              <a:pPr>
                <a:defRPr/>
              </a:pPr>
              <a:t>13</a:t>
            </a:fld>
            <a:endParaRPr lang="en-ZA"/>
          </a:p>
        </p:txBody>
      </p:sp>
    </p:spTree>
    <p:extLst>
      <p:ext uri="{BB962C8B-B14F-4D97-AF65-F5344CB8AC3E}">
        <p14:creationId xmlns:p14="http://schemas.microsoft.com/office/powerpoint/2010/main" val="205656755"/>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D3D3E-F860-432C-BF33-21A705E8599F}"/>
              </a:ext>
            </a:extLst>
          </p:cNvPr>
          <p:cNvSpPr>
            <a:spLocks noGrp="1"/>
          </p:cNvSpPr>
          <p:nvPr>
            <p:ph type="title"/>
          </p:nvPr>
        </p:nvSpPr>
        <p:spPr/>
        <p:txBody>
          <a:bodyPr/>
          <a:lstStyle/>
          <a:p>
            <a:r>
              <a:rPr lang="en-US" dirty="0"/>
              <a:t>PRICE LIST</a:t>
            </a:r>
            <a:endParaRPr lang="en-ZA" dirty="0"/>
          </a:p>
        </p:txBody>
      </p:sp>
      <p:sp>
        <p:nvSpPr>
          <p:cNvPr id="3" name="Content Placeholder 2">
            <a:extLst>
              <a:ext uri="{FF2B5EF4-FFF2-40B4-BE49-F238E27FC236}">
                <a16:creationId xmlns:a16="http://schemas.microsoft.com/office/drawing/2014/main" id="{CE0D4C34-39BA-4BC2-923E-51833D12761E}"/>
              </a:ext>
            </a:extLst>
          </p:cNvPr>
          <p:cNvSpPr>
            <a:spLocks noGrp="1"/>
          </p:cNvSpPr>
          <p:nvPr>
            <p:ph idx="1"/>
          </p:nvPr>
        </p:nvSpPr>
        <p:spPr/>
        <p:txBody>
          <a:bodyPr/>
          <a:lstStyle/>
          <a:p>
            <a:pPr marL="0" indent="0">
              <a:buNone/>
            </a:pPr>
            <a:r>
              <a:rPr lang="en-US" sz="4000" dirty="0"/>
              <a:t>Contractors are required to price per line item. This will be a value based contract and not a quantity based contract.</a:t>
            </a:r>
            <a:endParaRPr lang="en-ZA" sz="4000" dirty="0"/>
          </a:p>
        </p:txBody>
      </p:sp>
      <p:sp>
        <p:nvSpPr>
          <p:cNvPr id="4" name="Date Placeholder 3">
            <a:extLst>
              <a:ext uri="{FF2B5EF4-FFF2-40B4-BE49-F238E27FC236}">
                <a16:creationId xmlns:a16="http://schemas.microsoft.com/office/drawing/2014/main" id="{2880BBA6-DB0C-46A2-A9AD-7E43184F63FD}"/>
              </a:ext>
            </a:extLst>
          </p:cNvPr>
          <p:cNvSpPr>
            <a:spLocks noGrp="1"/>
          </p:cNvSpPr>
          <p:nvPr>
            <p:ph type="dt" sz="half" idx="10"/>
          </p:nvPr>
        </p:nvSpPr>
        <p:spPr/>
        <p:txBody>
          <a:bodyPr/>
          <a:lstStyle/>
          <a:p>
            <a:pPr>
              <a:defRPr/>
            </a:pPr>
            <a:r>
              <a:rPr lang="en-US" dirty="0"/>
              <a:t>06 July 2022</a:t>
            </a:r>
            <a:endParaRPr lang="en-ZA" dirty="0"/>
          </a:p>
        </p:txBody>
      </p:sp>
      <p:sp>
        <p:nvSpPr>
          <p:cNvPr id="5" name="Slide Number Placeholder 4">
            <a:extLst>
              <a:ext uri="{FF2B5EF4-FFF2-40B4-BE49-F238E27FC236}">
                <a16:creationId xmlns:a16="http://schemas.microsoft.com/office/drawing/2014/main" id="{A360AFD9-78F2-401D-B72F-80EC05C39678}"/>
              </a:ext>
            </a:extLst>
          </p:cNvPr>
          <p:cNvSpPr>
            <a:spLocks noGrp="1"/>
          </p:cNvSpPr>
          <p:nvPr>
            <p:ph type="sldNum" sz="quarter" idx="12"/>
          </p:nvPr>
        </p:nvSpPr>
        <p:spPr/>
        <p:txBody>
          <a:bodyPr/>
          <a:lstStyle/>
          <a:p>
            <a:pPr>
              <a:defRPr/>
            </a:pPr>
            <a:fld id="{5FB8CB01-610C-4F18-A1B2-0F8813DB5A28}" type="slidenum">
              <a:rPr lang="en-ZA" smtClean="0"/>
              <a:pPr>
                <a:defRPr/>
              </a:pPr>
              <a:t>14</a:t>
            </a:fld>
            <a:endParaRPr lang="en-ZA"/>
          </a:p>
        </p:txBody>
      </p:sp>
    </p:spTree>
    <p:extLst>
      <p:ext uri="{BB962C8B-B14F-4D97-AF65-F5344CB8AC3E}">
        <p14:creationId xmlns:p14="http://schemas.microsoft.com/office/powerpoint/2010/main" val="3733846519"/>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ADE50-6025-455B-B262-CC4DE0CF0002}"/>
              </a:ext>
            </a:extLst>
          </p:cNvPr>
          <p:cNvSpPr>
            <a:spLocks noGrp="1"/>
          </p:cNvSpPr>
          <p:nvPr>
            <p:ph type="title"/>
          </p:nvPr>
        </p:nvSpPr>
        <p:spPr>
          <a:xfrm>
            <a:off x="436563" y="166688"/>
            <a:ext cx="6519862" cy="666750"/>
          </a:xfrm>
        </p:spPr>
        <p:txBody>
          <a:bodyPr/>
          <a:lstStyle/>
          <a:p>
            <a:r>
              <a:rPr lang="en-US" dirty="0"/>
              <a:t>Objective Criteria (SDL&amp;I) – SD&amp;L Representative</a:t>
            </a:r>
            <a:endParaRPr lang="en-ZA" dirty="0"/>
          </a:p>
        </p:txBody>
      </p:sp>
      <p:sp>
        <p:nvSpPr>
          <p:cNvPr id="4" name="Date Placeholder 3">
            <a:extLst>
              <a:ext uri="{FF2B5EF4-FFF2-40B4-BE49-F238E27FC236}">
                <a16:creationId xmlns:a16="http://schemas.microsoft.com/office/drawing/2014/main" id="{E2A53E83-4A33-4ADD-A2B6-8D19163EB3B8}"/>
              </a:ext>
            </a:extLst>
          </p:cNvPr>
          <p:cNvSpPr>
            <a:spLocks noGrp="1"/>
          </p:cNvSpPr>
          <p:nvPr>
            <p:ph type="dt" sz="half" idx="10"/>
          </p:nvPr>
        </p:nvSpPr>
        <p:spPr/>
        <p:txBody>
          <a:bodyPr/>
          <a:lstStyle/>
          <a:p>
            <a:pPr>
              <a:defRPr/>
            </a:pPr>
            <a:r>
              <a:rPr lang="en-US" dirty="0"/>
              <a:t>06 July 2022</a:t>
            </a:r>
            <a:endParaRPr lang="en-ZA" dirty="0"/>
          </a:p>
        </p:txBody>
      </p:sp>
      <p:sp>
        <p:nvSpPr>
          <p:cNvPr id="5" name="Slide Number Placeholder 4">
            <a:extLst>
              <a:ext uri="{FF2B5EF4-FFF2-40B4-BE49-F238E27FC236}">
                <a16:creationId xmlns:a16="http://schemas.microsoft.com/office/drawing/2014/main" id="{895D5E5D-F68E-460E-9A1E-DC555C7BB9F0}"/>
              </a:ext>
            </a:extLst>
          </p:cNvPr>
          <p:cNvSpPr>
            <a:spLocks noGrp="1"/>
          </p:cNvSpPr>
          <p:nvPr>
            <p:ph type="sldNum" sz="quarter" idx="12"/>
          </p:nvPr>
        </p:nvSpPr>
        <p:spPr/>
        <p:txBody>
          <a:bodyPr/>
          <a:lstStyle/>
          <a:p>
            <a:pPr>
              <a:defRPr/>
            </a:pPr>
            <a:fld id="{5FB8CB01-610C-4F18-A1B2-0F8813DB5A28}" type="slidenum">
              <a:rPr lang="en-ZA" smtClean="0"/>
              <a:pPr>
                <a:defRPr/>
              </a:pPr>
              <a:t>15</a:t>
            </a:fld>
            <a:endParaRPr lang="en-ZA"/>
          </a:p>
        </p:txBody>
      </p:sp>
      <p:pic>
        <p:nvPicPr>
          <p:cNvPr id="6" name="Content Placeholder 5">
            <a:extLst>
              <a:ext uri="{FF2B5EF4-FFF2-40B4-BE49-F238E27FC236}">
                <a16:creationId xmlns:a16="http://schemas.microsoft.com/office/drawing/2014/main" id="{C375D6E9-3C8D-4AC7-9E23-D8C904234898}"/>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7584" y="1060174"/>
            <a:ext cx="7200800" cy="5249146"/>
          </a:xfrm>
          <a:prstGeom prst="rect">
            <a:avLst/>
          </a:prstGeom>
          <a:noFill/>
          <a:ln>
            <a:noFill/>
          </a:ln>
        </p:spPr>
      </p:pic>
    </p:spTree>
    <p:extLst>
      <p:ext uri="{BB962C8B-B14F-4D97-AF65-F5344CB8AC3E}">
        <p14:creationId xmlns:p14="http://schemas.microsoft.com/office/powerpoint/2010/main" val="1050342135"/>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1DC41-4A2C-400F-9214-E86F38E4A74A}"/>
              </a:ext>
            </a:extLst>
          </p:cNvPr>
          <p:cNvSpPr>
            <a:spLocks noGrp="1"/>
          </p:cNvSpPr>
          <p:nvPr>
            <p:ph type="title"/>
          </p:nvPr>
        </p:nvSpPr>
        <p:spPr/>
        <p:txBody>
          <a:bodyPr/>
          <a:lstStyle/>
          <a:p>
            <a:r>
              <a:rPr lang="en-US" dirty="0"/>
              <a:t>Objective Criteria (SDL&amp;I) – SD&amp;L Representative</a:t>
            </a:r>
            <a:endParaRPr lang="en-ZA" dirty="0"/>
          </a:p>
        </p:txBody>
      </p:sp>
      <p:sp>
        <p:nvSpPr>
          <p:cNvPr id="4" name="Date Placeholder 3">
            <a:extLst>
              <a:ext uri="{FF2B5EF4-FFF2-40B4-BE49-F238E27FC236}">
                <a16:creationId xmlns:a16="http://schemas.microsoft.com/office/drawing/2014/main" id="{7F081F47-8904-4134-B352-6D0B29B02D58}"/>
              </a:ext>
            </a:extLst>
          </p:cNvPr>
          <p:cNvSpPr>
            <a:spLocks noGrp="1"/>
          </p:cNvSpPr>
          <p:nvPr>
            <p:ph type="dt" sz="half" idx="10"/>
          </p:nvPr>
        </p:nvSpPr>
        <p:spPr/>
        <p:txBody>
          <a:bodyPr/>
          <a:lstStyle/>
          <a:p>
            <a:pPr>
              <a:defRPr/>
            </a:pPr>
            <a:r>
              <a:rPr lang="en-US" dirty="0"/>
              <a:t>06 July 2022</a:t>
            </a:r>
            <a:endParaRPr lang="en-ZA" dirty="0"/>
          </a:p>
        </p:txBody>
      </p:sp>
      <p:sp>
        <p:nvSpPr>
          <p:cNvPr id="5" name="Slide Number Placeholder 4">
            <a:extLst>
              <a:ext uri="{FF2B5EF4-FFF2-40B4-BE49-F238E27FC236}">
                <a16:creationId xmlns:a16="http://schemas.microsoft.com/office/drawing/2014/main" id="{E2913106-80D4-4F44-B4EE-7E6155CFB380}"/>
              </a:ext>
            </a:extLst>
          </p:cNvPr>
          <p:cNvSpPr>
            <a:spLocks noGrp="1"/>
          </p:cNvSpPr>
          <p:nvPr>
            <p:ph type="sldNum" sz="quarter" idx="12"/>
          </p:nvPr>
        </p:nvSpPr>
        <p:spPr/>
        <p:txBody>
          <a:bodyPr/>
          <a:lstStyle/>
          <a:p>
            <a:pPr>
              <a:defRPr/>
            </a:pPr>
            <a:fld id="{5FB8CB01-610C-4F18-A1B2-0F8813DB5A28}" type="slidenum">
              <a:rPr lang="en-ZA" smtClean="0"/>
              <a:pPr>
                <a:defRPr/>
              </a:pPr>
              <a:t>16</a:t>
            </a:fld>
            <a:endParaRPr lang="en-ZA"/>
          </a:p>
        </p:txBody>
      </p:sp>
      <p:pic>
        <p:nvPicPr>
          <p:cNvPr id="6" name="Content Placeholder 5">
            <a:extLst>
              <a:ext uri="{FF2B5EF4-FFF2-40B4-BE49-F238E27FC236}">
                <a16:creationId xmlns:a16="http://schemas.microsoft.com/office/drawing/2014/main" id="{13AE2B73-4AE5-4D25-8DAF-DD73228E4357}"/>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35696" y="1052736"/>
            <a:ext cx="5616624" cy="5429027"/>
          </a:xfrm>
          <a:prstGeom prst="rect">
            <a:avLst/>
          </a:prstGeom>
          <a:noFill/>
          <a:ln>
            <a:noFill/>
          </a:ln>
        </p:spPr>
      </p:pic>
    </p:spTree>
    <p:extLst>
      <p:ext uri="{BB962C8B-B14F-4D97-AF65-F5344CB8AC3E}">
        <p14:creationId xmlns:p14="http://schemas.microsoft.com/office/powerpoint/2010/main" val="1749577652"/>
      </p:ext>
    </p:extLst>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60A85-7BCC-49C4-BF6B-EA9E7D3BB59F}"/>
              </a:ext>
            </a:extLst>
          </p:cNvPr>
          <p:cNvSpPr>
            <a:spLocks noGrp="1"/>
          </p:cNvSpPr>
          <p:nvPr>
            <p:ph type="title"/>
          </p:nvPr>
        </p:nvSpPr>
        <p:spPr/>
        <p:txBody>
          <a:bodyPr/>
          <a:lstStyle/>
          <a:p>
            <a:r>
              <a:rPr lang="en-US" dirty="0"/>
              <a:t>Objective Criteria (SDL&amp;I) – SD&amp;L Representative</a:t>
            </a:r>
            <a:endParaRPr lang="en-ZA" dirty="0"/>
          </a:p>
        </p:txBody>
      </p:sp>
      <p:sp>
        <p:nvSpPr>
          <p:cNvPr id="4" name="Date Placeholder 3">
            <a:extLst>
              <a:ext uri="{FF2B5EF4-FFF2-40B4-BE49-F238E27FC236}">
                <a16:creationId xmlns:a16="http://schemas.microsoft.com/office/drawing/2014/main" id="{76C42D82-02FD-4671-B9C8-A35A58BE924C}"/>
              </a:ext>
            </a:extLst>
          </p:cNvPr>
          <p:cNvSpPr>
            <a:spLocks noGrp="1"/>
          </p:cNvSpPr>
          <p:nvPr>
            <p:ph type="dt" sz="half" idx="10"/>
          </p:nvPr>
        </p:nvSpPr>
        <p:spPr/>
        <p:txBody>
          <a:bodyPr/>
          <a:lstStyle/>
          <a:p>
            <a:pPr>
              <a:defRPr/>
            </a:pPr>
            <a:r>
              <a:rPr lang="en-US" dirty="0"/>
              <a:t>06 July 2022</a:t>
            </a:r>
            <a:endParaRPr lang="en-ZA" dirty="0"/>
          </a:p>
        </p:txBody>
      </p:sp>
      <p:sp>
        <p:nvSpPr>
          <p:cNvPr id="5" name="Slide Number Placeholder 4">
            <a:extLst>
              <a:ext uri="{FF2B5EF4-FFF2-40B4-BE49-F238E27FC236}">
                <a16:creationId xmlns:a16="http://schemas.microsoft.com/office/drawing/2014/main" id="{42079156-6543-4E6A-98FE-A8AB4C3B95A6}"/>
              </a:ext>
            </a:extLst>
          </p:cNvPr>
          <p:cNvSpPr>
            <a:spLocks noGrp="1"/>
          </p:cNvSpPr>
          <p:nvPr>
            <p:ph type="sldNum" sz="quarter" idx="12"/>
          </p:nvPr>
        </p:nvSpPr>
        <p:spPr/>
        <p:txBody>
          <a:bodyPr/>
          <a:lstStyle/>
          <a:p>
            <a:pPr>
              <a:defRPr/>
            </a:pPr>
            <a:fld id="{5FB8CB01-610C-4F18-A1B2-0F8813DB5A28}" type="slidenum">
              <a:rPr lang="en-ZA" smtClean="0"/>
              <a:pPr>
                <a:defRPr/>
              </a:pPr>
              <a:t>17</a:t>
            </a:fld>
            <a:endParaRPr lang="en-ZA"/>
          </a:p>
        </p:txBody>
      </p:sp>
      <p:pic>
        <p:nvPicPr>
          <p:cNvPr id="6" name="Content Placeholder 5">
            <a:extLst>
              <a:ext uri="{FF2B5EF4-FFF2-40B4-BE49-F238E27FC236}">
                <a16:creationId xmlns:a16="http://schemas.microsoft.com/office/drawing/2014/main" id="{5C099D1E-CD57-4FB5-8480-C73FC7B793BD}"/>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19673" y="1124744"/>
            <a:ext cx="5336752" cy="5328443"/>
          </a:xfrm>
          <a:prstGeom prst="rect">
            <a:avLst/>
          </a:prstGeom>
          <a:noFill/>
          <a:ln>
            <a:noFill/>
          </a:ln>
        </p:spPr>
      </p:pic>
    </p:spTree>
    <p:extLst>
      <p:ext uri="{BB962C8B-B14F-4D97-AF65-F5344CB8AC3E}">
        <p14:creationId xmlns:p14="http://schemas.microsoft.com/office/powerpoint/2010/main" val="243937052"/>
      </p:ext>
    </p:extLst>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72FDE-A181-47D8-9AD5-FFB75FE09DB8}"/>
              </a:ext>
            </a:extLst>
          </p:cNvPr>
          <p:cNvSpPr>
            <a:spLocks noGrp="1"/>
          </p:cNvSpPr>
          <p:nvPr>
            <p:ph type="title"/>
          </p:nvPr>
        </p:nvSpPr>
        <p:spPr/>
        <p:txBody>
          <a:bodyPr/>
          <a:lstStyle/>
          <a:p>
            <a:r>
              <a:rPr lang="en-US" dirty="0"/>
              <a:t>Objective Criteria (SDL&amp;I) – SD&amp;L Representative</a:t>
            </a:r>
            <a:endParaRPr lang="en-ZA" dirty="0"/>
          </a:p>
        </p:txBody>
      </p:sp>
      <p:sp>
        <p:nvSpPr>
          <p:cNvPr id="4" name="Date Placeholder 3">
            <a:extLst>
              <a:ext uri="{FF2B5EF4-FFF2-40B4-BE49-F238E27FC236}">
                <a16:creationId xmlns:a16="http://schemas.microsoft.com/office/drawing/2014/main" id="{FDD74BEA-C875-4489-899E-AE47DEA8571E}"/>
              </a:ext>
            </a:extLst>
          </p:cNvPr>
          <p:cNvSpPr>
            <a:spLocks noGrp="1"/>
          </p:cNvSpPr>
          <p:nvPr>
            <p:ph type="dt" sz="half" idx="10"/>
          </p:nvPr>
        </p:nvSpPr>
        <p:spPr/>
        <p:txBody>
          <a:bodyPr/>
          <a:lstStyle/>
          <a:p>
            <a:pPr>
              <a:defRPr/>
            </a:pPr>
            <a:r>
              <a:rPr lang="en-US" dirty="0"/>
              <a:t>06 July 2022</a:t>
            </a:r>
            <a:endParaRPr lang="en-ZA" dirty="0"/>
          </a:p>
        </p:txBody>
      </p:sp>
      <p:sp>
        <p:nvSpPr>
          <p:cNvPr id="5" name="Slide Number Placeholder 4">
            <a:extLst>
              <a:ext uri="{FF2B5EF4-FFF2-40B4-BE49-F238E27FC236}">
                <a16:creationId xmlns:a16="http://schemas.microsoft.com/office/drawing/2014/main" id="{27BF7B23-E3A7-47B7-AE5E-BA32834E4B7C}"/>
              </a:ext>
            </a:extLst>
          </p:cNvPr>
          <p:cNvSpPr>
            <a:spLocks noGrp="1"/>
          </p:cNvSpPr>
          <p:nvPr>
            <p:ph type="sldNum" sz="quarter" idx="12"/>
          </p:nvPr>
        </p:nvSpPr>
        <p:spPr/>
        <p:txBody>
          <a:bodyPr/>
          <a:lstStyle/>
          <a:p>
            <a:pPr>
              <a:defRPr/>
            </a:pPr>
            <a:fld id="{5FB8CB01-610C-4F18-A1B2-0F8813DB5A28}" type="slidenum">
              <a:rPr lang="en-ZA" smtClean="0"/>
              <a:pPr>
                <a:defRPr/>
              </a:pPr>
              <a:t>18</a:t>
            </a:fld>
            <a:endParaRPr lang="en-ZA"/>
          </a:p>
        </p:txBody>
      </p:sp>
      <p:pic>
        <p:nvPicPr>
          <p:cNvPr id="6" name="Content Placeholder 5">
            <a:extLst>
              <a:ext uri="{FF2B5EF4-FFF2-40B4-BE49-F238E27FC236}">
                <a16:creationId xmlns:a16="http://schemas.microsoft.com/office/drawing/2014/main" id="{5D0F74F5-785C-47E7-A880-51CE7D0B55FE}"/>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87624" y="1124744"/>
            <a:ext cx="6663878" cy="5357019"/>
          </a:xfrm>
          <a:prstGeom prst="rect">
            <a:avLst/>
          </a:prstGeom>
          <a:noFill/>
          <a:ln>
            <a:noFill/>
          </a:ln>
        </p:spPr>
      </p:pic>
    </p:spTree>
    <p:extLst>
      <p:ext uri="{BB962C8B-B14F-4D97-AF65-F5344CB8AC3E}">
        <p14:creationId xmlns:p14="http://schemas.microsoft.com/office/powerpoint/2010/main" val="3448652932"/>
      </p:ext>
    </p:extLst>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85187-7C92-4104-9B71-3AB961F8DDC7}"/>
              </a:ext>
            </a:extLst>
          </p:cNvPr>
          <p:cNvSpPr>
            <a:spLocks noGrp="1"/>
          </p:cNvSpPr>
          <p:nvPr>
            <p:ph type="title"/>
          </p:nvPr>
        </p:nvSpPr>
        <p:spPr/>
        <p:txBody>
          <a:bodyPr/>
          <a:lstStyle/>
          <a:p>
            <a:r>
              <a:rPr lang="en-US" dirty="0"/>
              <a:t>Objective Criteria (SDL&amp;I) – SD&amp;L Representative</a:t>
            </a:r>
            <a:endParaRPr lang="en-ZA" dirty="0"/>
          </a:p>
        </p:txBody>
      </p:sp>
      <p:sp>
        <p:nvSpPr>
          <p:cNvPr id="4" name="Date Placeholder 3">
            <a:extLst>
              <a:ext uri="{FF2B5EF4-FFF2-40B4-BE49-F238E27FC236}">
                <a16:creationId xmlns:a16="http://schemas.microsoft.com/office/drawing/2014/main" id="{D079CEEF-9941-404C-B830-F7A9A161CA4E}"/>
              </a:ext>
            </a:extLst>
          </p:cNvPr>
          <p:cNvSpPr>
            <a:spLocks noGrp="1"/>
          </p:cNvSpPr>
          <p:nvPr>
            <p:ph type="dt" sz="half" idx="10"/>
          </p:nvPr>
        </p:nvSpPr>
        <p:spPr/>
        <p:txBody>
          <a:bodyPr/>
          <a:lstStyle/>
          <a:p>
            <a:pPr>
              <a:defRPr/>
            </a:pPr>
            <a:r>
              <a:rPr lang="en-US" dirty="0"/>
              <a:t>06 July 2022</a:t>
            </a:r>
            <a:endParaRPr lang="en-ZA" dirty="0"/>
          </a:p>
        </p:txBody>
      </p:sp>
      <p:sp>
        <p:nvSpPr>
          <p:cNvPr id="5" name="Slide Number Placeholder 4">
            <a:extLst>
              <a:ext uri="{FF2B5EF4-FFF2-40B4-BE49-F238E27FC236}">
                <a16:creationId xmlns:a16="http://schemas.microsoft.com/office/drawing/2014/main" id="{0F381707-D814-4D82-826A-BC9420AB28FA}"/>
              </a:ext>
            </a:extLst>
          </p:cNvPr>
          <p:cNvSpPr>
            <a:spLocks noGrp="1"/>
          </p:cNvSpPr>
          <p:nvPr>
            <p:ph type="sldNum" sz="quarter" idx="12"/>
          </p:nvPr>
        </p:nvSpPr>
        <p:spPr/>
        <p:txBody>
          <a:bodyPr/>
          <a:lstStyle/>
          <a:p>
            <a:pPr>
              <a:defRPr/>
            </a:pPr>
            <a:fld id="{5FB8CB01-610C-4F18-A1B2-0F8813DB5A28}" type="slidenum">
              <a:rPr lang="en-ZA" smtClean="0"/>
              <a:pPr>
                <a:defRPr/>
              </a:pPr>
              <a:t>19</a:t>
            </a:fld>
            <a:endParaRPr lang="en-ZA"/>
          </a:p>
        </p:txBody>
      </p:sp>
      <p:pic>
        <p:nvPicPr>
          <p:cNvPr id="6" name="Content Placeholder 5">
            <a:extLst>
              <a:ext uri="{FF2B5EF4-FFF2-40B4-BE49-F238E27FC236}">
                <a16:creationId xmlns:a16="http://schemas.microsoft.com/office/drawing/2014/main" id="{B59E000E-FC1F-4D3A-BAF6-A73923B2BE47}"/>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19672" y="1121365"/>
            <a:ext cx="6336704" cy="5368580"/>
          </a:xfrm>
          <a:prstGeom prst="rect">
            <a:avLst/>
          </a:prstGeom>
          <a:noFill/>
          <a:ln>
            <a:noFill/>
          </a:ln>
        </p:spPr>
      </p:pic>
    </p:spTree>
    <p:extLst>
      <p:ext uri="{BB962C8B-B14F-4D97-AF65-F5344CB8AC3E}">
        <p14:creationId xmlns:p14="http://schemas.microsoft.com/office/powerpoint/2010/main" val="3482708212"/>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89685"/>
            <a:ext cx="6519862" cy="666750"/>
          </a:xfrm>
        </p:spPr>
        <p:txBody>
          <a:bodyPr/>
          <a:lstStyle/>
          <a:p>
            <a:r>
              <a:rPr lang="en-US" altLang="en-US" b="1" dirty="0">
                <a:latin typeface="Arial" panose="020B0604020202020204" pitchFamily="34" charset="0"/>
                <a:cs typeface="Arial" panose="020B0604020202020204" pitchFamily="34" charset="0"/>
              </a:rPr>
              <a:t>CLARIFICATION MEETING </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06 JULY 2022 </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10H00AM</a:t>
            </a:r>
            <a:endParaRPr lang="en-ZA" dirty="0"/>
          </a:p>
        </p:txBody>
      </p:sp>
      <p:sp>
        <p:nvSpPr>
          <p:cNvPr id="3" name="Content Placeholder 2"/>
          <p:cNvSpPr>
            <a:spLocks noGrp="1"/>
          </p:cNvSpPr>
          <p:nvPr>
            <p:ph idx="1"/>
          </p:nvPr>
        </p:nvSpPr>
        <p:spPr>
          <a:xfrm>
            <a:off x="436563" y="1196752"/>
            <a:ext cx="8378825" cy="5285011"/>
          </a:xfrm>
        </p:spPr>
        <p:txBody>
          <a:bodyPr/>
          <a:lstStyle/>
          <a:p>
            <a:pPr marL="0" indent="0">
              <a:buNone/>
            </a:pPr>
            <a:r>
              <a:rPr lang="en-US" sz="1200" b="1" dirty="0">
                <a:latin typeface="Arial" panose="020B0604020202020204" pitchFamily="34" charset="0"/>
                <a:cs typeface="Arial" panose="020B0604020202020204" pitchFamily="34" charset="0"/>
              </a:rPr>
              <a:t>AGENDA</a:t>
            </a:r>
          </a:p>
          <a:p>
            <a:r>
              <a:rPr lang="en-US" sz="1200" b="1" dirty="0">
                <a:latin typeface="Arial" panose="020B0604020202020204" pitchFamily="34" charset="0"/>
                <a:cs typeface="Arial" panose="020B0604020202020204" pitchFamily="34" charset="0"/>
              </a:rPr>
              <a:t>Registration – Attendance register</a:t>
            </a:r>
          </a:p>
          <a:p>
            <a:r>
              <a:rPr lang="en-US" sz="1200" b="1" dirty="0">
                <a:latin typeface="Arial" panose="020B0604020202020204" pitchFamily="34" charset="0"/>
                <a:cs typeface="Arial" panose="020B0604020202020204" pitchFamily="34" charset="0"/>
              </a:rPr>
              <a:t>Safety Evacuation – Safety Representative</a:t>
            </a:r>
          </a:p>
          <a:p>
            <a:r>
              <a:rPr lang="en-US" sz="1200" b="1" dirty="0">
                <a:latin typeface="Arial" panose="020B0604020202020204" pitchFamily="34" charset="0"/>
                <a:cs typeface="Arial" panose="020B0604020202020204" pitchFamily="34" charset="0"/>
              </a:rPr>
              <a:t>Welcome and Objectives – Commercial Representative</a:t>
            </a:r>
          </a:p>
          <a:p>
            <a:r>
              <a:rPr lang="en-US" sz="1200" b="1" dirty="0">
                <a:latin typeface="Arial" panose="020B0604020202020204" pitchFamily="34" charset="0"/>
                <a:cs typeface="Arial" panose="020B0604020202020204" pitchFamily="34" charset="0"/>
              </a:rPr>
              <a:t>Project Background – Technical Representative</a:t>
            </a:r>
          </a:p>
          <a:p>
            <a:r>
              <a:rPr lang="en-US" sz="1200" b="1" dirty="0">
                <a:latin typeface="Arial" panose="020B0604020202020204" pitchFamily="34" charset="0"/>
                <a:cs typeface="Arial" panose="020B0604020202020204" pitchFamily="34" charset="0"/>
              </a:rPr>
              <a:t>Eskom Commercial Process – Commercial Representative</a:t>
            </a:r>
          </a:p>
          <a:p>
            <a:r>
              <a:rPr lang="en-US" sz="1200" b="1" dirty="0">
                <a:latin typeface="Arial" panose="020B0604020202020204" pitchFamily="34" charset="0"/>
                <a:cs typeface="Arial" panose="020B0604020202020204" pitchFamily="34" charset="0"/>
              </a:rPr>
              <a:t>Technical Evaluation Process – Technical Representative</a:t>
            </a:r>
          </a:p>
          <a:p>
            <a:r>
              <a:rPr lang="en-US" sz="1200" b="1" dirty="0">
                <a:latin typeface="Arial" panose="020B0604020202020204" pitchFamily="34" charset="0"/>
                <a:cs typeface="Arial" panose="020B0604020202020204" pitchFamily="34" charset="0"/>
              </a:rPr>
              <a:t>SDL&amp;I – Supplier Development and Localization Representative</a:t>
            </a:r>
          </a:p>
          <a:p>
            <a:r>
              <a:rPr lang="en-US" sz="1200" b="1" dirty="0">
                <a:latin typeface="Arial" panose="020B0604020202020204" pitchFamily="34" charset="0"/>
                <a:cs typeface="Arial" panose="020B0604020202020204" pitchFamily="34" charset="0"/>
              </a:rPr>
              <a:t>Quality Requirements – Quality Representative</a:t>
            </a:r>
          </a:p>
          <a:p>
            <a:r>
              <a:rPr lang="en-US" sz="1200" b="1" dirty="0">
                <a:latin typeface="Arial" panose="020B0604020202020204" pitchFamily="34" charset="0"/>
                <a:cs typeface="Arial" panose="020B0604020202020204" pitchFamily="34" charset="0"/>
              </a:rPr>
              <a:t>Safety Requirements – Safety Representative</a:t>
            </a:r>
          </a:p>
          <a:p>
            <a:r>
              <a:rPr lang="en-US" sz="1200" b="1" dirty="0">
                <a:latin typeface="Arial" panose="020B0604020202020204" pitchFamily="34" charset="0"/>
                <a:cs typeface="Arial" panose="020B0604020202020204" pitchFamily="34" charset="0"/>
              </a:rPr>
              <a:t>Environmental requirement – Environmental Representative</a:t>
            </a:r>
          </a:p>
          <a:p>
            <a:r>
              <a:rPr lang="en-US" sz="1200" b="1" dirty="0">
                <a:latin typeface="Arial" panose="020B0604020202020204" pitchFamily="34" charset="0"/>
                <a:cs typeface="Arial" panose="020B0604020202020204" pitchFamily="34" charset="0"/>
              </a:rPr>
              <a:t>Finance – Finance Representative</a:t>
            </a:r>
          </a:p>
          <a:p>
            <a:r>
              <a:rPr lang="en-US" sz="1200" b="1" dirty="0">
                <a:latin typeface="Arial" panose="020B0604020202020204" pitchFamily="34" charset="0"/>
                <a:cs typeface="Arial" panose="020B0604020202020204" pitchFamily="34" charset="0"/>
              </a:rPr>
              <a:t>Questions and answers</a:t>
            </a:r>
          </a:p>
          <a:p>
            <a:pPr marL="0" indent="0">
              <a:buNone/>
            </a:pPr>
            <a:endParaRPr lang="en-ZA" b="1" dirty="0"/>
          </a:p>
        </p:txBody>
      </p:sp>
      <p:sp>
        <p:nvSpPr>
          <p:cNvPr id="4" name="Date Placeholder 3"/>
          <p:cNvSpPr>
            <a:spLocks noGrp="1"/>
          </p:cNvSpPr>
          <p:nvPr>
            <p:ph type="dt" sz="half" idx="10"/>
          </p:nvPr>
        </p:nvSpPr>
        <p:spPr/>
        <p:txBody>
          <a:bodyPr/>
          <a:lstStyle/>
          <a:p>
            <a:pPr>
              <a:defRPr/>
            </a:pPr>
            <a:r>
              <a:rPr lang="en-US" sz="1100" dirty="0">
                <a:solidFill>
                  <a:schemeClr val="tx1"/>
                </a:solidFill>
              </a:rPr>
              <a:t>06 JULY 2022</a:t>
            </a:r>
            <a:endParaRPr lang="en-ZA" sz="1100" dirty="0">
              <a:solidFill>
                <a:schemeClr val="tx1"/>
              </a:solidFill>
            </a:endParaRPr>
          </a:p>
        </p:txBody>
      </p:sp>
      <p:sp>
        <p:nvSpPr>
          <p:cNvPr id="5" name="Slide Number Placeholder 4"/>
          <p:cNvSpPr>
            <a:spLocks noGrp="1"/>
          </p:cNvSpPr>
          <p:nvPr>
            <p:ph type="sldNum" sz="quarter" idx="12"/>
          </p:nvPr>
        </p:nvSpPr>
        <p:spPr/>
        <p:txBody>
          <a:bodyPr/>
          <a:lstStyle/>
          <a:p>
            <a:pPr>
              <a:defRPr/>
            </a:pPr>
            <a:fld id="{5FB8CB01-610C-4F18-A1B2-0F8813DB5A28}" type="slidenum">
              <a:rPr lang="en-ZA" smtClean="0"/>
              <a:pPr>
                <a:defRPr/>
              </a:pPr>
              <a:t>2</a:t>
            </a:fld>
            <a:endParaRPr lang="en-ZA"/>
          </a:p>
        </p:txBody>
      </p:sp>
    </p:spTree>
    <p:extLst>
      <p:ext uri="{BB962C8B-B14F-4D97-AF65-F5344CB8AC3E}">
        <p14:creationId xmlns:p14="http://schemas.microsoft.com/office/powerpoint/2010/main" val="1894512894"/>
      </p:ext>
    </p:extLst>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38948-08C7-4EA8-B20E-1478BE5461CC}"/>
              </a:ext>
            </a:extLst>
          </p:cNvPr>
          <p:cNvSpPr>
            <a:spLocks noGrp="1"/>
          </p:cNvSpPr>
          <p:nvPr>
            <p:ph type="title"/>
          </p:nvPr>
        </p:nvSpPr>
        <p:spPr/>
        <p:txBody>
          <a:bodyPr/>
          <a:lstStyle/>
          <a:p>
            <a:r>
              <a:rPr lang="en-US" dirty="0"/>
              <a:t>Objective Criteria (SDL&amp;I) – SD&amp;L Representative</a:t>
            </a:r>
            <a:endParaRPr lang="en-ZA" dirty="0"/>
          </a:p>
        </p:txBody>
      </p:sp>
      <p:sp>
        <p:nvSpPr>
          <p:cNvPr id="4" name="Date Placeholder 3">
            <a:extLst>
              <a:ext uri="{FF2B5EF4-FFF2-40B4-BE49-F238E27FC236}">
                <a16:creationId xmlns:a16="http://schemas.microsoft.com/office/drawing/2014/main" id="{F064E642-B570-4DA1-A87A-5CCFF6FA5A9E}"/>
              </a:ext>
            </a:extLst>
          </p:cNvPr>
          <p:cNvSpPr>
            <a:spLocks noGrp="1"/>
          </p:cNvSpPr>
          <p:nvPr>
            <p:ph type="dt" sz="half" idx="10"/>
          </p:nvPr>
        </p:nvSpPr>
        <p:spPr/>
        <p:txBody>
          <a:bodyPr/>
          <a:lstStyle/>
          <a:p>
            <a:pPr>
              <a:defRPr/>
            </a:pPr>
            <a:r>
              <a:rPr lang="en-US" dirty="0"/>
              <a:t>06 July 2022</a:t>
            </a:r>
            <a:endParaRPr lang="en-ZA" dirty="0"/>
          </a:p>
        </p:txBody>
      </p:sp>
      <p:sp>
        <p:nvSpPr>
          <p:cNvPr id="5" name="Slide Number Placeholder 4">
            <a:extLst>
              <a:ext uri="{FF2B5EF4-FFF2-40B4-BE49-F238E27FC236}">
                <a16:creationId xmlns:a16="http://schemas.microsoft.com/office/drawing/2014/main" id="{B3669C61-3612-4701-8C1E-54015D7FA537}"/>
              </a:ext>
            </a:extLst>
          </p:cNvPr>
          <p:cNvSpPr>
            <a:spLocks noGrp="1"/>
          </p:cNvSpPr>
          <p:nvPr>
            <p:ph type="sldNum" sz="quarter" idx="12"/>
          </p:nvPr>
        </p:nvSpPr>
        <p:spPr/>
        <p:txBody>
          <a:bodyPr/>
          <a:lstStyle/>
          <a:p>
            <a:pPr>
              <a:defRPr/>
            </a:pPr>
            <a:fld id="{5FB8CB01-610C-4F18-A1B2-0F8813DB5A28}" type="slidenum">
              <a:rPr lang="en-ZA" smtClean="0"/>
              <a:pPr>
                <a:defRPr/>
              </a:pPr>
              <a:t>20</a:t>
            </a:fld>
            <a:endParaRPr lang="en-ZA"/>
          </a:p>
        </p:txBody>
      </p:sp>
      <p:pic>
        <p:nvPicPr>
          <p:cNvPr id="6" name="Content Placeholder 5">
            <a:extLst>
              <a:ext uri="{FF2B5EF4-FFF2-40B4-BE49-F238E27FC236}">
                <a16:creationId xmlns:a16="http://schemas.microsoft.com/office/drawing/2014/main" id="{5A7A1EBC-782B-47C7-BCC4-509F27AF57E9}"/>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45961" y="1196752"/>
            <a:ext cx="7070455" cy="5024197"/>
          </a:xfrm>
          <a:prstGeom prst="rect">
            <a:avLst/>
          </a:prstGeom>
          <a:noFill/>
          <a:ln>
            <a:noFill/>
          </a:ln>
        </p:spPr>
      </p:pic>
    </p:spTree>
    <p:extLst>
      <p:ext uri="{BB962C8B-B14F-4D97-AF65-F5344CB8AC3E}">
        <p14:creationId xmlns:p14="http://schemas.microsoft.com/office/powerpoint/2010/main" val="1405984012"/>
      </p:ext>
    </p:extLst>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Quality Objectives – Quality Representative</a:t>
            </a:r>
            <a:endParaRPr lang="en-ZA" dirty="0"/>
          </a:p>
        </p:txBody>
      </p:sp>
      <p:sp>
        <p:nvSpPr>
          <p:cNvPr id="3" name="Content Placeholder 2"/>
          <p:cNvSpPr>
            <a:spLocks noGrp="1"/>
          </p:cNvSpPr>
          <p:nvPr>
            <p:ph idx="1"/>
          </p:nvPr>
        </p:nvSpPr>
        <p:spPr>
          <a:xfrm>
            <a:off x="436563" y="1436688"/>
            <a:ext cx="8378825" cy="5421311"/>
          </a:xfrm>
        </p:spPr>
        <p:txBody>
          <a:bodyPr/>
          <a:lstStyle/>
          <a:p>
            <a:r>
              <a:rPr lang="en-ZA" sz="1800" u="sng" dirty="0"/>
              <a:t>The following </a:t>
            </a:r>
            <a:r>
              <a:rPr lang="en-ZA" sz="1800" u="sng" dirty="0" err="1"/>
              <a:t>returnables</a:t>
            </a:r>
            <a:r>
              <a:rPr lang="en-ZA" sz="1800" u="sng" dirty="0"/>
              <a:t> are applicable under Quality:</a:t>
            </a:r>
            <a:endParaRPr lang="en-ZA" sz="1800" dirty="0"/>
          </a:p>
          <a:p>
            <a:pPr marL="0" lvl="0" indent="0">
              <a:buNone/>
            </a:pPr>
            <a:endParaRPr lang="en-ZA" dirty="0"/>
          </a:p>
          <a:p>
            <a:endParaRPr lang="en-ZA" dirty="0"/>
          </a:p>
        </p:txBody>
      </p:sp>
      <p:sp>
        <p:nvSpPr>
          <p:cNvPr id="4" name="Date Placeholder 3"/>
          <p:cNvSpPr>
            <a:spLocks noGrp="1"/>
          </p:cNvSpPr>
          <p:nvPr>
            <p:ph type="dt" sz="half" idx="10"/>
          </p:nvPr>
        </p:nvSpPr>
        <p:spPr/>
        <p:txBody>
          <a:bodyPr/>
          <a:lstStyle/>
          <a:p>
            <a:pPr>
              <a:defRPr/>
            </a:pPr>
            <a:r>
              <a:rPr lang="en-US" dirty="0"/>
              <a:t>06 July 2022</a:t>
            </a:r>
            <a:endParaRPr lang="en-ZA" dirty="0"/>
          </a:p>
        </p:txBody>
      </p:sp>
      <p:sp>
        <p:nvSpPr>
          <p:cNvPr id="5" name="Slide Number Placeholder 4"/>
          <p:cNvSpPr>
            <a:spLocks noGrp="1"/>
          </p:cNvSpPr>
          <p:nvPr>
            <p:ph type="sldNum" sz="quarter" idx="12"/>
          </p:nvPr>
        </p:nvSpPr>
        <p:spPr/>
        <p:txBody>
          <a:bodyPr/>
          <a:lstStyle/>
          <a:p>
            <a:pPr>
              <a:defRPr/>
            </a:pPr>
            <a:fld id="{5FB8CB01-610C-4F18-A1B2-0F8813DB5A28}" type="slidenum">
              <a:rPr lang="en-ZA" smtClean="0"/>
              <a:pPr>
                <a:defRPr/>
              </a:pPr>
              <a:t>21</a:t>
            </a:fld>
            <a:endParaRPr lang="en-ZA"/>
          </a:p>
        </p:txBody>
      </p:sp>
      <p:graphicFrame>
        <p:nvGraphicFramePr>
          <p:cNvPr id="6" name="Table 5">
            <a:extLst>
              <a:ext uri="{FF2B5EF4-FFF2-40B4-BE49-F238E27FC236}">
                <a16:creationId xmlns:a16="http://schemas.microsoft.com/office/drawing/2014/main" id="{E6E9E014-3F5B-4974-AA21-D4DF0636D991}"/>
              </a:ext>
            </a:extLst>
          </p:cNvPr>
          <p:cNvGraphicFramePr>
            <a:graphicFrameLocks noGrp="1"/>
          </p:cNvGraphicFramePr>
          <p:nvPr>
            <p:extLst>
              <p:ext uri="{D42A27DB-BD31-4B8C-83A1-F6EECF244321}">
                <p14:modId xmlns:p14="http://schemas.microsoft.com/office/powerpoint/2010/main" val="125977929"/>
              </p:ext>
            </p:extLst>
          </p:nvPr>
        </p:nvGraphicFramePr>
        <p:xfrm>
          <a:off x="755576" y="1833245"/>
          <a:ext cx="7433384" cy="4608259"/>
        </p:xfrm>
        <a:graphic>
          <a:graphicData uri="http://schemas.openxmlformats.org/drawingml/2006/table">
            <a:tbl>
              <a:tblPr firstRow="1" bandRow="1">
                <a:tableStyleId>{5C22544A-7EE6-4342-B048-85BDC9FD1C3A}</a:tableStyleId>
              </a:tblPr>
              <a:tblGrid>
                <a:gridCol w="7433384">
                  <a:extLst>
                    <a:ext uri="{9D8B030D-6E8A-4147-A177-3AD203B41FA5}">
                      <a16:colId xmlns:a16="http://schemas.microsoft.com/office/drawing/2014/main" val="1674863852"/>
                    </a:ext>
                  </a:extLst>
                </a:gridCol>
              </a:tblGrid>
              <a:tr h="4251960">
                <a:tc>
                  <a:txBody>
                    <a:bodyPr/>
                    <a:lstStyle/>
                    <a:p>
                      <a:pPr algn="just">
                        <a:lnSpc>
                          <a:spcPct val="115000"/>
                        </a:lnSpc>
                        <a:spcAft>
                          <a:spcPts val="85"/>
                        </a:spcAft>
                      </a:pPr>
                      <a:r>
                        <a:rPr lang="en-ZA" sz="1600" dirty="0">
                          <a:effectLst/>
                        </a:rPr>
                        <a:t>The following documents needs to be submitted: </a:t>
                      </a:r>
                    </a:p>
                    <a:p>
                      <a:pPr marL="342900" lvl="0" indent="-342900" algn="just">
                        <a:lnSpc>
                          <a:spcPct val="115000"/>
                        </a:lnSpc>
                        <a:buFont typeface="Symbol" panose="05050102010706020507" pitchFamily="18" charset="2"/>
                        <a:buChar char=""/>
                      </a:pPr>
                      <a:r>
                        <a:rPr lang="en-US" sz="1600" dirty="0">
                          <a:effectLst/>
                        </a:rPr>
                        <a:t>Complete and signed Form A</a:t>
                      </a:r>
                      <a:endParaRPr lang="en-ZA" sz="1600" dirty="0">
                        <a:effectLst/>
                      </a:endParaRPr>
                    </a:p>
                    <a:p>
                      <a:pPr marL="342900" lvl="0" indent="-342900" algn="just">
                        <a:lnSpc>
                          <a:spcPct val="115000"/>
                        </a:lnSpc>
                        <a:buFont typeface="Symbol" panose="05050102010706020507" pitchFamily="18" charset="2"/>
                        <a:buChar char=""/>
                      </a:pPr>
                      <a:r>
                        <a:rPr lang="en-US" sz="1600" dirty="0">
                          <a:effectLst/>
                        </a:rPr>
                        <a:t>Valid copy of ISO 9001 or any applicable certificate of Quality Management System (the latest applicable revision)</a:t>
                      </a:r>
                      <a:endParaRPr lang="en-ZA" sz="1600" dirty="0">
                        <a:effectLst/>
                      </a:endParaRPr>
                    </a:p>
                    <a:p>
                      <a:pPr marL="342900" lvl="0" indent="-342900" algn="just">
                        <a:lnSpc>
                          <a:spcPct val="115000"/>
                        </a:lnSpc>
                        <a:buFont typeface="Symbol" panose="05050102010706020507" pitchFamily="18" charset="2"/>
                        <a:buChar char=""/>
                      </a:pPr>
                      <a:r>
                        <a:rPr lang="en-US" sz="1600" dirty="0">
                          <a:effectLst/>
                        </a:rPr>
                        <a:t>A draft contract quality plan</a:t>
                      </a:r>
                      <a:endParaRPr lang="en-ZA" sz="1600" dirty="0">
                        <a:effectLst/>
                      </a:endParaRPr>
                    </a:p>
                    <a:p>
                      <a:pPr marL="342900" lvl="0" indent="-342900" algn="just">
                        <a:lnSpc>
                          <a:spcPct val="115000"/>
                        </a:lnSpc>
                        <a:buFont typeface="Symbol" panose="05050102010706020507" pitchFamily="18" charset="2"/>
                        <a:buChar char=""/>
                      </a:pPr>
                      <a:r>
                        <a:rPr lang="en-US" sz="1600" dirty="0">
                          <a:effectLst/>
                        </a:rPr>
                        <a:t>Latest copy of an internal and external management system audit reports. Audit must include, if applicable, nonconformity identified and the resulting remedial actions</a:t>
                      </a:r>
                      <a:endParaRPr lang="en-ZA" sz="1600" dirty="0">
                        <a:effectLst/>
                      </a:endParaRPr>
                    </a:p>
                    <a:p>
                      <a:pPr marL="342900" lvl="0" indent="-342900" algn="just">
                        <a:lnSpc>
                          <a:spcPct val="115000"/>
                        </a:lnSpc>
                        <a:buFont typeface="Symbol" panose="05050102010706020507" pitchFamily="18" charset="2"/>
                        <a:buChar char=""/>
                      </a:pPr>
                      <a:r>
                        <a:rPr lang="en-US" sz="1600" dirty="0">
                          <a:effectLst/>
                        </a:rPr>
                        <a:t>An inspection test plan or quality control plan (QCP) on similar and/or previous work done.</a:t>
                      </a:r>
                      <a:endParaRPr lang="en-ZA" sz="1600" dirty="0">
                        <a:effectLst/>
                      </a:endParaRPr>
                    </a:p>
                    <a:p>
                      <a:pPr marL="342900" lvl="0" indent="-342900" algn="just">
                        <a:lnSpc>
                          <a:spcPct val="115000"/>
                        </a:lnSpc>
                        <a:buFont typeface="Symbol" panose="05050102010706020507" pitchFamily="18" charset="2"/>
                        <a:buChar char=""/>
                      </a:pPr>
                      <a:r>
                        <a:rPr lang="en-US" sz="1600" dirty="0">
                          <a:effectLst/>
                        </a:rPr>
                        <a:t>Documented information for control of externally provided process, products and services</a:t>
                      </a:r>
                      <a:endParaRPr lang="en-ZA" sz="1600" dirty="0">
                        <a:effectLst/>
                      </a:endParaRPr>
                    </a:p>
                    <a:p>
                      <a:pPr marL="342900" lvl="0" indent="-342900" algn="just">
                        <a:lnSpc>
                          <a:spcPct val="115000"/>
                        </a:lnSpc>
                        <a:spcAft>
                          <a:spcPts val="1000"/>
                        </a:spcAft>
                        <a:buFont typeface="Symbol" panose="05050102010706020507" pitchFamily="18" charset="2"/>
                        <a:buChar char=""/>
                      </a:pPr>
                      <a:r>
                        <a:rPr lang="en-US" sz="1600" dirty="0">
                          <a:effectLst/>
                        </a:rPr>
                        <a:t>A copy of documented information for roles, responsibilities and authorities.</a:t>
                      </a:r>
                      <a:endParaRPr lang="en-ZA" sz="1600" dirty="0">
                        <a:effectLst/>
                      </a:endParaRPr>
                    </a:p>
                    <a:p>
                      <a:pPr algn="just">
                        <a:lnSpc>
                          <a:spcPct val="115000"/>
                        </a:lnSpc>
                        <a:spcAft>
                          <a:spcPts val="1000"/>
                        </a:spcAft>
                      </a:pPr>
                      <a:r>
                        <a:rPr lang="en-US" sz="1600" dirty="0">
                          <a:effectLst/>
                        </a:rPr>
                        <a:t>Records of Management Review Meetings (minutes, attendance registers, </a:t>
                      </a:r>
                      <a:r>
                        <a:rPr lang="en-US" sz="1600" dirty="0" err="1">
                          <a:effectLst/>
                        </a:rPr>
                        <a:t>etc</a:t>
                      </a:r>
                      <a:r>
                        <a:rPr lang="en-US" sz="1600" dirty="0">
                          <a:effectLst/>
                        </a:rPr>
                        <a:t>)</a:t>
                      </a:r>
                      <a:endParaRPr lang="en-Z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53378140"/>
                  </a:ext>
                </a:extLst>
              </a:tr>
            </a:tbl>
          </a:graphicData>
        </a:graphic>
      </p:graphicFrame>
    </p:spTree>
    <p:extLst>
      <p:ext uri="{BB962C8B-B14F-4D97-AF65-F5344CB8AC3E}">
        <p14:creationId xmlns:p14="http://schemas.microsoft.com/office/powerpoint/2010/main" val="1534530586"/>
      </p:ext>
    </p:extLst>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Environmental Objective – Environmental Representative</a:t>
            </a:r>
            <a:endParaRPr lang="en-ZA" dirty="0"/>
          </a:p>
        </p:txBody>
      </p:sp>
      <p:graphicFrame>
        <p:nvGraphicFramePr>
          <p:cNvPr id="6" name="Content Placeholder 5">
            <a:extLst>
              <a:ext uri="{FF2B5EF4-FFF2-40B4-BE49-F238E27FC236}">
                <a16:creationId xmlns:a16="http://schemas.microsoft.com/office/drawing/2014/main" id="{4294536D-B5EC-4691-92D5-F77B847500B4}"/>
              </a:ext>
            </a:extLst>
          </p:cNvPr>
          <p:cNvGraphicFramePr>
            <a:graphicFrameLocks noGrp="1"/>
          </p:cNvGraphicFramePr>
          <p:nvPr>
            <p:ph idx="1"/>
            <p:extLst>
              <p:ext uri="{D42A27DB-BD31-4B8C-83A1-F6EECF244321}">
                <p14:modId xmlns:p14="http://schemas.microsoft.com/office/powerpoint/2010/main" val="4135610679"/>
              </p:ext>
            </p:extLst>
          </p:nvPr>
        </p:nvGraphicFramePr>
        <p:xfrm>
          <a:off x="436563" y="1484784"/>
          <a:ext cx="8378825" cy="4744781"/>
        </p:xfrm>
        <a:graphic>
          <a:graphicData uri="http://schemas.openxmlformats.org/drawingml/2006/table">
            <a:tbl>
              <a:tblPr>
                <a:tableStyleId>{5C22544A-7EE6-4342-B048-85BDC9FD1C3A}</a:tableStyleId>
              </a:tblPr>
              <a:tblGrid>
                <a:gridCol w="8378825">
                  <a:extLst>
                    <a:ext uri="{9D8B030D-6E8A-4147-A177-3AD203B41FA5}">
                      <a16:colId xmlns:a16="http://schemas.microsoft.com/office/drawing/2014/main" val="1177789969"/>
                    </a:ext>
                  </a:extLst>
                </a:gridCol>
              </a:tblGrid>
              <a:tr h="1728509">
                <a:tc>
                  <a:txBody>
                    <a:bodyPr/>
                    <a:lstStyle/>
                    <a:p>
                      <a:pPr marL="0" lvl="0" indent="0" algn="just">
                        <a:lnSpc>
                          <a:spcPct val="115000"/>
                        </a:lnSpc>
                        <a:spcAft>
                          <a:spcPts val="1000"/>
                        </a:spcAft>
                        <a:buFont typeface="+mj-lt"/>
                        <a:buNone/>
                      </a:pPr>
                      <a:r>
                        <a:rPr lang="en-ZA" sz="2000" b="1" dirty="0">
                          <a:effectLst/>
                        </a:rPr>
                        <a:t>The following documents need to be submitted under environmental objectives:</a:t>
                      </a:r>
                    </a:p>
                    <a:p>
                      <a:pPr marL="0" lvl="0" indent="0" algn="just">
                        <a:lnSpc>
                          <a:spcPct val="115000"/>
                        </a:lnSpc>
                        <a:spcAft>
                          <a:spcPts val="1000"/>
                        </a:spcAft>
                        <a:buFont typeface="+mj-lt"/>
                        <a:buNone/>
                      </a:pPr>
                      <a:r>
                        <a:rPr lang="en-ZA" sz="1800" dirty="0">
                          <a:effectLst/>
                        </a:rPr>
                        <a:t>1. Environmental Policy that is in line with ISO 1400:2015 signed by the company CEO </a:t>
                      </a:r>
                    </a:p>
                    <a:p>
                      <a:pPr algn="just">
                        <a:lnSpc>
                          <a:spcPct val="115000"/>
                        </a:lnSpc>
                        <a:spcAft>
                          <a:spcPts val="1000"/>
                        </a:spcAft>
                      </a:pPr>
                      <a:r>
                        <a:rPr lang="en-ZA" sz="1800" dirty="0">
                          <a:effectLst/>
                        </a:rPr>
                        <a:t> </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75426721"/>
                  </a:ext>
                </a:extLst>
              </a:tr>
              <a:tr h="1192759">
                <a:tc>
                  <a:txBody>
                    <a:bodyPr/>
                    <a:lstStyle/>
                    <a:p>
                      <a:pPr marL="0" lvl="0" indent="0" algn="just">
                        <a:lnSpc>
                          <a:spcPct val="115000"/>
                        </a:lnSpc>
                        <a:spcAft>
                          <a:spcPts val="1000"/>
                        </a:spcAft>
                        <a:buFont typeface="+mj-lt"/>
                        <a:buNone/>
                      </a:pPr>
                      <a:r>
                        <a:rPr lang="en-ZA" sz="1800" dirty="0">
                          <a:effectLst/>
                        </a:rPr>
                        <a:t>2. Aspect and impact register or an environmental management plan (relevant to the scope of work) </a:t>
                      </a:r>
                    </a:p>
                    <a:p>
                      <a:pPr algn="just">
                        <a:lnSpc>
                          <a:spcPct val="115000"/>
                        </a:lnSpc>
                        <a:spcAft>
                          <a:spcPts val="1000"/>
                        </a:spcAft>
                      </a:pPr>
                      <a:r>
                        <a:rPr lang="en-ZA" sz="1800" dirty="0">
                          <a:effectLst/>
                        </a:rPr>
                        <a:t> </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53936053"/>
                  </a:ext>
                </a:extLst>
              </a:tr>
              <a:tr h="334295">
                <a:tc>
                  <a:txBody>
                    <a:bodyPr/>
                    <a:lstStyle/>
                    <a:p>
                      <a:pPr algn="just">
                        <a:lnSpc>
                          <a:spcPct val="115000"/>
                        </a:lnSpc>
                        <a:spcAft>
                          <a:spcPts val="1000"/>
                        </a:spcAft>
                      </a:pPr>
                      <a:r>
                        <a:rPr lang="en-ZA" sz="1800" dirty="0">
                          <a:effectLst/>
                        </a:rPr>
                        <a:t> </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69857906"/>
                  </a:ext>
                </a:extLst>
              </a:tr>
              <a:tr h="1336603">
                <a:tc>
                  <a:txBody>
                    <a:bodyPr/>
                    <a:lstStyle/>
                    <a:p>
                      <a:pPr marL="0" lvl="0" indent="0" algn="just">
                        <a:lnSpc>
                          <a:spcPct val="115000"/>
                        </a:lnSpc>
                        <a:spcAft>
                          <a:spcPts val="1000"/>
                        </a:spcAft>
                        <a:buFont typeface="+mj-lt"/>
                        <a:buNone/>
                      </a:pPr>
                      <a:r>
                        <a:rPr lang="en-ZA" sz="1800" dirty="0">
                          <a:effectLst/>
                        </a:rPr>
                        <a:t>3. Waste Management Plan </a:t>
                      </a:r>
                    </a:p>
                    <a:p>
                      <a:pPr algn="just">
                        <a:lnSpc>
                          <a:spcPct val="115000"/>
                        </a:lnSpc>
                        <a:spcAft>
                          <a:spcPts val="1000"/>
                        </a:spcAft>
                      </a:pPr>
                      <a:r>
                        <a:rPr lang="en-ZA" sz="1800" dirty="0">
                          <a:effectLst/>
                        </a:rPr>
                        <a:t> </a:t>
                      </a:r>
                    </a:p>
                    <a:p>
                      <a:pPr algn="just">
                        <a:lnSpc>
                          <a:spcPct val="115000"/>
                        </a:lnSpc>
                        <a:spcAft>
                          <a:spcPts val="1000"/>
                        </a:spcAft>
                      </a:pPr>
                      <a:r>
                        <a:rPr lang="en-ZA" sz="1800" dirty="0">
                          <a:effectLst/>
                        </a:rPr>
                        <a:t> </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79651954"/>
                  </a:ext>
                </a:extLst>
              </a:tr>
            </a:tbl>
          </a:graphicData>
        </a:graphic>
      </p:graphicFrame>
      <p:sp>
        <p:nvSpPr>
          <p:cNvPr id="4" name="Date Placeholder 3"/>
          <p:cNvSpPr>
            <a:spLocks noGrp="1"/>
          </p:cNvSpPr>
          <p:nvPr>
            <p:ph type="dt" sz="half" idx="10"/>
          </p:nvPr>
        </p:nvSpPr>
        <p:spPr>
          <a:xfrm>
            <a:off x="457200" y="6309320"/>
            <a:ext cx="1738313" cy="412155"/>
          </a:xfrm>
        </p:spPr>
        <p:txBody>
          <a:bodyPr/>
          <a:lstStyle/>
          <a:p>
            <a:pPr>
              <a:defRPr/>
            </a:pPr>
            <a:r>
              <a:rPr lang="en-US" dirty="0">
                <a:solidFill>
                  <a:schemeClr val="tx1"/>
                </a:solidFill>
              </a:rPr>
              <a:t>06 July 2022</a:t>
            </a:r>
            <a:endParaRPr lang="en-ZA" dirty="0">
              <a:solidFill>
                <a:schemeClr val="tx1"/>
              </a:solidFill>
            </a:endParaRPr>
          </a:p>
          <a:p>
            <a:pPr>
              <a:defRPr/>
            </a:pPr>
            <a:endParaRPr lang="en-ZA" dirty="0"/>
          </a:p>
        </p:txBody>
      </p:sp>
      <p:sp>
        <p:nvSpPr>
          <p:cNvPr id="5" name="Slide Number Placeholder 4"/>
          <p:cNvSpPr>
            <a:spLocks noGrp="1"/>
          </p:cNvSpPr>
          <p:nvPr>
            <p:ph type="sldNum" sz="quarter" idx="12"/>
          </p:nvPr>
        </p:nvSpPr>
        <p:spPr/>
        <p:txBody>
          <a:bodyPr/>
          <a:lstStyle/>
          <a:p>
            <a:pPr>
              <a:defRPr/>
            </a:pPr>
            <a:fld id="{5FB8CB01-610C-4F18-A1B2-0F8813DB5A28}" type="slidenum">
              <a:rPr lang="en-ZA" smtClean="0"/>
              <a:pPr>
                <a:defRPr/>
              </a:pPr>
              <a:t>22</a:t>
            </a:fld>
            <a:endParaRPr lang="en-ZA"/>
          </a:p>
        </p:txBody>
      </p:sp>
      <p:sp>
        <p:nvSpPr>
          <p:cNvPr id="7" name="Rectangle 1">
            <a:extLst>
              <a:ext uri="{FF2B5EF4-FFF2-40B4-BE49-F238E27FC236}">
                <a16:creationId xmlns:a16="http://schemas.microsoft.com/office/drawing/2014/main" id="{891E43CD-1831-4DF6-A2B3-59022D987EB1}"/>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ZA" altLang="en-US" sz="1100" b="1" i="0" u="none" strike="noStrike" cap="none" normalizeH="0" baseline="0">
                <a:ln>
                  <a:noFill/>
                </a:ln>
                <a:solidFill>
                  <a:srgbClr val="000000"/>
                </a:solidFill>
                <a:effectLst/>
                <a:latin typeface="Arial" panose="020B0604020202020204" pitchFamily="34" charset="0"/>
                <a:ea typeface="Calibri" panose="020F0502020204030204" pitchFamily="34" charset="0"/>
                <a:cs typeface="Arial" panose="020B0604020202020204" pitchFamily="34" charset="0"/>
              </a:rPr>
              <a:t>The following documents needs to be submitted: </a:t>
            </a:r>
            <a:endParaRPr kumimoji="0" lang="en-ZA"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ZA"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86269948"/>
      </p:ext>
    </p:extLst>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Financial Objectives</a:t>
            </a:r>
            <a:endParaRPr lang="en-ZA" dirty="0"/>
          </a:p>
        </p:txBody>
      </p:sp>
      <p:graphicFrame>
        <p:nvGraphicFramePr>
          <p:cNvPr id="6" name="Content Placeholder 5">
            <a:extLst>
              <a:ext uri="{FF2B5EF4-FFF2-40B4-BE49-F238E27FC236}">
                <a16:creationId xmlns:a16="http://schemas.microsoft.com/office/drawing/2014/main" id="{E717B0B3-0DC6-4576-9D52-B093D93DA0E8}"/>
              </a:ext>
            </a:extLst>
          </p:cNvPr>
          <p:cNvGraphicFramePr>
            <a:graphicFrameLocks noGrp="1"/>
          </p:cNvGraphicFramePr>
          <p:nvPr>
            <p:ph idx="1"/>
            <p:extLst>
              <p:ext uri="{D42A27DB-BD31-4B8C-83A1-F6EECF244321}">
                <p14:modId xmlns:p14="http://schemas.microsoft.com/office/powerpoint/2010/main" val="273182774"/>
              </p:ext>
            </p:extLst>
          </p:nvPr>
        </p:nvGraphicFramePr>
        <p:xfrm>
          <a:off x="323528" y="1412776"/>
          <a:ext cx="7865432" cy="4540248"/>
        </p:xfrm>
        <a:graphic>
          <a:graphicData uri="http://schemas.openxmlformats.org/drawingml/2006/table">
            <a:tbl>
              <a:tblPr firstRow="1" bandRow="1">
                <a:tableStyleId>{5C22544A-7EE6-4342-B048-85BDC9FD1C3A}</a:tableStyleId>
              </a:tblPr>
              <a:tblGrid>
                <a:gridCol w="2955132">
                  <a:extLst>
                    <a:ext uri="{9D8B030D-6E8A-4147-A177-3AD203B41FA5}">
                      <a16:colId xmlns:a16="http://schemas.microsoft.com/office/drawing/2014/main" val="1625429627"/>
                    </a:ext>
                  </a:extLst>
                </a:gridCol>
                <a:gridCol w="4910300">
                  <a:extLst>
                    <a:ext uri="{9D8B030D-6E8A-4147-A177-3AD203B41FA5}">
                      <a16:colId xmlns:a16="http://schemas.microsoft.com/office/drawing/2014/main" val="3215526595"/>
                    </a:ext>
                  </a:extLst>
                </a:gridCol>
              </a:tblGrid>
              <a:tr h="4540248">
                <a:tc>
                  <a:txBody>
                    <a:bodyPr/>
                    <a:lstStyle/>
                    <a:p>
                      <a:pPr algn="just">
                        <a:lnSpc>
                          <a:spcPct val="115000"/>
                        </a:lnSpc>
                        <a:spcAft>
                          <a:spcPts val="1000"/>
                        </a:spcAft>
                      </a:pPr>
                      <a:r>
                        <a:rPr lang="en-US" sz="1600" dirty="0">
                          <a:effectLst/>
                        </a:rPr>
                        <a:t>Due Diligence</a:t>
                      </a:r>
                      <a:endParaRPr lang="en-Z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Audited Financial Statements of the tenderer for the previous 18 months, or to the extent that such statements are not available, for the last year. Tenderers must note that in the case of a joint venture or special purpose vehicle (SPV) especially formed for this tender, audited financial statements for each participant in the JV / SPV is required.           Start-up enterprises formed within the last 12 months are not required to send in statements, but if successful with their tender will be required to send statements for the first year when once available.</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55292596"/>
                  </a:ext>
                </a:extLst>
              </a:tr>
            </a:tbl>
          </a:graphicData>
        </a:graphic>
      </p:graphicFrame>
      <p:sp>
        <p:nvSpPr>
          <p:cNvPr id="4" name="Date Placeholder 3"/>
          <p:cNvSpPr>
            <a:spLocks noGrp="1"/>
          </p:cNvSpPr>
          <p:nvPr>
            <p:ph type="dt" sz="half" idx="10"/>
          </p:nvPr>
        </p:nvSpPr>
        <p:spPr/>
        <p:txBody>
          <a:bodyPr/>
          <a:lstStyle/>
          <a:p>
            <a:pPr>
              <a:defRPr/>
            </a:pPr>
            <a:r>
              <a:rPr lang="en-US" dirty="0"/>
              <a:t>06 JULY 2022</a:t>
            </a:r>
            <a:endParaRPr lang="en-ZA" dirty="0"/>
          </a:p>
        </p:txBody>
      </p:sp>
      <p:sp>
        <p:nvSpPr>
          <p:cNvPr id="5" name="Slide Number Placeholder 4"/>
          <p:cNvSpPr>
            <a:spLocks noGrp="1"/>
          </p:cNvSpPr>
          <p:nvPr>
            <p:ph type="sldNum" sz="quarter" idx="12"/>
          </p:nvPr>
        </p:nvSpPr>
        <p:spPr/>
        <p:txBody>
          <a:bodyPr/>
          <a:lstStyle/>
          <a:p>
            <a:pPr>
              <a:defRPr/>
            </a:pPr>
            <a:fld id="{5FB8CB01-610C-4F18-A1B2-0F8813DB5A28}" type="slidenum">
              <a:rPr lang="en-ZA" smtClean="0"/>
              <a:pPr>
                <a:defRPr/>
              </a:pPr>
              <a:t>23</a:t>
            </a:fld>
            <a:endParaRPr lang="en-ZA"/>
          </a:p>
        </p:txBody>
      </p:sp>
    </p:spTree>
    <p:extLst>
      <p:ext uri="{BB962C8B-B14F-4D97-AF65-F5344CB8AC3E}">
        <p14:creationId xmlns:p14="http://schemas.microsoft.com/office/powerpoint/2010/main" val="1683363517"/>
      </p:ext>
    </p:extLst>
  </p:cSld>
  <p:clrMapOvr>
    <a:masterClrMapping/>
  </p:clrMapOvr>
  <p:transition spd="slow">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EF12B-7DB7-4BE4-B545-5DE906DEC4DE}"/>
              </a:ext>
            </a:extLst>
          </p:cNvPr>
          <p:cNvSpPr>
            <a:spLocks noGrp="1"/>
          </p:cNvSpPr>
          <p:nvPr>
            <p:ph type="title"/>
          </p:nvPr>
        </p:nvSpPr>
        <p:spPr/>
        <p:txBody>
          <a:bodyPr/>
          <a:lstStyle/>
          <a:p>
            <a:r>
              <a:rPr lang="en-US" dirty="0"/>
              <a:t>Safety Objectives – Safety Representative</a:t>
            </a:r>
            <a:endParaRPr lang="en-ZA" dirty="0"/>
          </a:p>
        </p:txBody>
      </p:sp>
      <p:graphicFrame>
        <p:nvGraphicFramePr>
          <p:cNvPr id="6" name="Content Placeholder 5">
            <a:extLst>
              <a:ext uri="{FF2B5EF4-FFF2-40B4-BE49-F238E27FC236}">
                <a16:creationId xmlns:a16="http://schemas.microsoft.com/office/drawing/2014/main" id="{3FECC0C3-CDBF-4D00-B30E-31830496A7AD}"/>
              </a:ext>
            </a:extLst>
          </p:cNvPr>
          <p:cNvGraphicFramePr>
            <a:graphicFrameLocks noGrp="1"/>
          </p:cNvGraphicFramePr>
          <p:nvPr>
            <p:ph idx="1"/>
            <p:extLst>
              <p:ext uri="{D42A27DB-BD31-4B8C-83A1-F6EECF244321}">
                <p14:modId xmlns:p14="http://schemas.microsoft.com/office/powerpoint/2010/main" val="987322010"/>
              </p:ext>
            </p:extLst>
          </p:nvPr>
        </p:nvGraphicFramePr>
        <p:xfrm>
          <a:off x="1073150" y="1412776"/>
          <a:ext cx="7105650" cy="4320480"/>
        </p:xfrm>
        <a:graphic>
          <a:graphicData uri="http://schemas.openxmlformats.org/drawingml/2006/table">
            <a:tbl>
              <a:tblPr firstRow="1" bandRow="1">
                <a:tableStyleId>{5C22544A-7EE6-4342-B048-85BDC9FD1C3A}</a:tableStyleId>
              </a:tblPr>
              <a:tblGrid>
                <a:gridCol w="7105650">
                  <a:extLst>
                    <a:ext uri="{9D8B030D-6E8A-4147-A177-3AD203B41FA5}">
                      <a16:colId xmlns:a16="http://schemas.microsoft.com/office/drawing/2014/main" val="2432545400"/>
                    </a:ext>
                  </a:extLst>
                </a:gridCol>
              </a:tblGrid>
              <a:tr h="4320480">
                <a:tc>
                  <a:txBody>
                    <a:bodyPr/>
                    <a:lstStyle/>
                    <a:p>
                      <a:pPr>
                        <a:lnSpc>
                          <a:spcPct val="115000"/>
                        </a:lnSpc>
                        <a:spcAft>
                          <a:spcPts val="85"/>
                        </a:spcAft>
                      </a:pPr>
                      <a:r>
                        <a:rPr lang="en-ZA" sz="2000" dirty="0">
                          <a:effectLst/>
                        </a:rPr>
                        <a:t>The following documents needs to be submitted: </a:t>
                      </a:r>
                    </a:p>
                    <a:p>
                      <a:pPr>
                        <a:lnSpc>
                          <a:spcPct val="115000"/>
                        </a:lnSpc>
                        <a:spcAft>
                          <a:spcPts val="1000"/>
                        </a:spcAft>
                      </a:pPr>
                      <a:r>
                        <a:rPr lang="en-GB" sz="2000" dirty="0">
                          <a:effectLst/>
                        </a:rPr>
                        <a:t> </a:t>
                      </a:r>
                      <a:endParaRPr lang="en-ZA" sz="2000" dirty="0">
                        <a:effectLst/>
                      </a:endParaRPr>
                    </a:p>
                    <a:p>
                      <a:pPr marL="342900" lvl="0" indent="-342900">
                        <a:lnSpc>
                          <a:spcPct val="115000"/>
                        </a:lnSpc>
                        <a:buFont typeface="Symbol" panose="05050102010706020507" pitchFamily="18" charset="2"/>
                        <a:buChar char=""/>
                      </a:pPr>
                      <a:r>
                        <a:rPr lang="en-GB" sz="2000" dirty="0">
                          <a:effectLst/>
                        </a:rPr>
                        <a:t>Annexure B </a:t>
                      </a:r>
                      <a:endParaRPr lang="en-ZA" sz="2000" dirty="0">
                        <a:effectLst/>
                      </a:endParaRPr>
                    </a:p>
                    <a:p>
                      <a:pPr marL="342900" lvl="0" indent="-342900">
                        <a:lnSpc>
                          <a:spcPct val="115000"/>
                        </a:lnSpc>
                        <a:buFont typeface="Symbol" panose="05050102010706020507" pitchFamily="18" charset="2"/>
                        <a:buChar char=""/>
                      </a:pPr>
                      <a:r>
                        <a:rPr lang="en-GB" sz="2000" dirty="0">
                          <a:effectLst/>
                        </a:rPr>
                        <a:t>Health and Safety plan/OHS manual</a:t>
                      </a:r>
                      <a:endParaRPr lang="en-ZA" sz="2000" dirty="0">
                        <a:effectLst/>
                      </a:endParaRPr>
                    </a:p>
                    <a:p>
                      <a:pPr marL="342900" lvl="0" indent="-342900">
                        <a:lnSpc>
                          <a:spcPct val="115000"/>
                        </a:lnSpc>
                        <a:buFont typeface="Symbol" panose="05050102010706020507" pitchFamily="18" charset="2"/>
                        <a:buChar char=""/>
                      </a:pPr>
                      <a:r>
                        <a:rPr lang="en-GB" sz="2000" dirty="0">
                          <a:effectLst/>
                        </a:rPr>
                        <a:t>H&amp;S costing </a:t>
                      </a:r>
                      <a:endParaRPr lang="en-ZA" sz="2000" dirty="0">
                        <a:effectLst/>
                      </a:endParaRPr>
                    </a:p>
                    <a:p>
                      <a:pPr marL="342900" lvl="0" indent="-342900">
                        <a:lnSpc>
                          <a:spcPct val="115000"/>
                        </a:lnSpc>
                        <a:buFont typeface="Symbol" panose="05050102010706020507" pitchFamily="18" charset="2"/>
                        <a:buChar char=""/>
                      </a:pPr>
                      <a:r>
                        <a:rPr lang="en-GB" sz="2000" dirty="0">
                          <a:effectLst/>
                        </a:rPr>
                        <a:t>Baseline OHS risk assessment</a:t>
                      </a:r>
                      <a:endParaRPr lang="en-ZA" sz="2000" dirty="0">
                        <a:effectLst/>
                      </a:endParaRPr>
                    </a:p>
                    <a:p>
                      <a:pPr marL="342900" lvl="0" indent="-342900">
                        <a:lnSpc>
                          <a:spcPct val="115000"/>
                        </a:lnSpc>
                        <a:buFont typeface="Symbol" panose="05050102010706020507" pitchFamily="18" charset="2"/>
                        <a:buChar char=""/>
                      </a:pPr>
                      <a:r>
                        <a:rPr lang="en-GB" sz="2000" dirty="0">
                          <a:effectLst/>
                        </a:rPr>
                        <a:t>Valid letter of good standing or equivalent (LOGs)</a:t>
                      </a:r>
                      <a:endParaRPr lang="en-ZA" sz="2000" dirty="0">
                        <a:effectLst/>
                      </a:endParaRPr>
                    </a:p>
                    <a:p>
                      <a:pPr marL="342900" lvl="0" indent="-342900">
                        <a:lnSpc>
                          <a:spcPct val="115000"/>
                        </a:lnSpc>
                        <a:spcAft>
                          <a:spcPts val="1000"/>
                        </a:spcAft>
                        <a:buFont typeface="Symbol" panose="05050102010706020507" pitchFamily="18" charset="2"/>
                        <a:buChar char=""/>
                      </a:pPr>
                      <a:r>
                        <a:rPr lang="en-GB" sz="2000" dirty="0">
                          <a:effectLst/>
                        </a:rPr>
                        <a:t>OHS policy (must be signed by the director of the company or CEO</a:t>
                      </a:r>
                      <a:endParaRPr lang="en-ZA" sz="2000" dirty="0">
                        <a:effectLst/>
                      </a:endParaRPr>
                    </a:p>
                    <a:p>
                      <a:pPr>
                        <a:lnSpc>
                          <a:spcPct val="115000"/>
                        </a:lnSpc>
                        <a:spcAft>
                          <a:spcPts val="1000"/>
                        </a:spcAft>
                      </a:pPr>
                      <a:r>
                        <a:rPr lang="en-GB" sz="2000" dirty="0">
                          <a:effectLst/>
                        </a:rPr>
                        <a:t>Proof of OHS competency</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28972017"/>
                  </a:ext>
                </a:extLst>
              </a:tr>
            </a:tbl>
          </a:graphicData>
        </a:graphic>
      </p:graphicFrame>
      <p:sp>
        <p:nvSpPr>
          <p:cNvPr id="4" name="Date Placeholder 3">
            <a:extLst>
              <a:ext uri="{FF2B5EF4-FFF2-40B4-BE49-F238E27FC236}">
                <a16:creationId xmlns:a16="http://schemas.microsoft.com/office/drawing/2014/main" id="{2DA251C7-5E6C-4453-9F9D-287624A13FC2}"/>
              </a:ext>
            </a:extLst>
          </p:cNvPr>
          <p:cNvSpPr>
            <a:spLocks noGrp="1"/>
          </p:cNvSpPr>
          <p:nvPr>
            <p:ph type="dt" sz="half" idx="10"/>
          </p:nvPr>
        </p:nvSpPr>
        <p:spPr/>
        <p:txBody>
          <a:bodyPr/>
          <a:lstStyle/>
          <a:p>
            <a:pPr>
              <a:defRPr/>
            </a:pPr>
            <a:r>
              <a:rPr lang="en-US" dirty="0"/>
              <a:t>06 JULY 2022</a:t>
            </a:r>
            <a:endParaRPr lang="en-ZA" dirty="0"/>
          </a:p>
        </p:txBody>
      </p:sp>
      <p:sp>
        <p:nvSpPr>
          <p:cNvPr id="5" name="Slide Number Placeholder 4">
            <a:extLst>
              <a:ext uri="{FF2B5EF4-FFF2-40B4-BE49-F238E27FC236}">
                <a16:creationId xmlns:a16="http://schemas.microsoft.com/office/drawing/2014/main" id="{F7A9D46C-1C52-4B65-BF2E-A02CD887E9E9}"/>
              </a:ext>
            </a:extLst>
          </p:cNvPr>
          <p:cNvSpPr>
            <a:spLocks noGrp="1"/>
          </p:cNvSpPr>
          <p:nvPr>
            <p:ph type="sldNum" sz="quarter" idx="12"/>
          </p:nvPr>
        </p:nvSpPr>
        <p:spPr/>
        <p:txBody>
          <a:bodyPr/>
          <a:lstStyle/>
          <a:p>
            <a:pPr>
              <a:defRPr/>
            </a:pPr>
            <a:fld id="{5FB8CB01-610C-4F18-A1B2-0F8813DB5A28}" type="slidenum">
              <a:rPr lang="en-ZA" smtClean="0"/>
              <a:pPr>
                <a:defRPr/>
              </a:pPr>
              <a:t>24</a:t>
            </a:fld>
            <a:endParaRPr lang="en-ZA"/>
          </a:p>
        </p:txBody>
      </p:sp>
    </p:spTree>
    <p:extLst>
      <p:ext uri="{BB962C8B-B14F-4D97-AF65-F5344CB8AC3E}">
        <p14:creationId xmlns:p14="http://schemas.microsoft.com/office/powerpoint/2010/main" val="1513104965"/>
      </p:ext>
    </p:extLst>
  </p:cSld>
  <p:clrMapOvr>
    <a:masterClrMapping/>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End of the presentation</a:t>
            </a:r>
            <a:endParaRPr lang="en-ZA" dirty="0"/>
          </a:p>
        </p:txBody>
      </p:sp>
      <p:sp>
        <p:nvSpPr>
          <p:cNvPr id="3" name="Content Placeholder 2"/>
          <p:cNvSpPr>
            <a:spLocks noGrp="1"/>
          </p:cNvSpPr>
          <p:nvPr>
            <p:ph idx="1"/>
          </p:nvPr>
        </p:nvSpPr>
        <p:spPr/>
        <p:txBody>
          <a:bodyPr/>
          <a:lstStyle/>
          <a:p>
            <a:pPr marL="0" indent="0">
              <a:buNone/>
            </a:pPr>
            <a:r>
              <a:rPr lang="en-US" sz="6600" dirty="0"/>
              <a:t>Questions</a:t>
            </a:r>
          </a:p>
          <a:p>
            <a:pPr marL="0" indent="0">
              <a:buNone/>
            </a:pPr>
            <a:r>
              <a:rPr lang="en-US" sz="6600" dirty="0"/>
              <a:t> and </a:t>
            </a:r>
          </a:p>
          <a:p>
            <a:pPr marL="0" indent="0">
              <a:buNone/>
            </a:pPr>
            <a:r>
              <a:rPr lang="en-US" sz="6600" dirty="0"/>
              <a:t>Answers</a:t>
            </a:r>
            <a:endParaRPr lang="en-ZA" sz="6600" dirty="0"/>
          </a:p>
        </p:txBody>
      </p:sp>
      <p:sp>
        <p:nvSpPr>
          <p:cNvPr id="4" name="Date Placeholder 3"/>
          <p:cNvSpPr>
            <a:spLocks noGrp="1"/>
          </p:cNvSpPr>
          <p:nvPr>
            <p:ph type="dt" sz="half" idx="10"/>
          </p:nvPr>
        </p:nvSpPr>
        <p:spPr>
          <a:xfrm>
            <a:off x="457200" y="6309320"/>
            <a:ext cx="1738313" cy="412155"/>
          </a:xfrm>
        </p:spPr>
        <p:txBody>
          <a:bodyPr/>
          <a:lstStyle/>
          <a:p>
            <a:pPr>
              <a:defRPr/>
            </a:pPr>
            <a:r>
              <a:rPr lang="en-US" dirty="0">
                <a:solidFill>
                  <a:schemeClr val="tx1"/>
                </a:solidFill>
              </a:rPr>
              <a:t>06 JULY 2022</a:t>
            </a:r>
            <a:endParaRPr lang="en-ZA" dirty="0">
              <a:solidFill>
                <a:schemeClr val="tx1"/>
              </a:solidFill>
            </a:endParaRPr>
          </a:p>
          <a:p>
            <a:pPr>
              <a:defRPr/>
            </a:pPr>
            <a:endParaRPr lang="en-ZA" dirty="0"/>
          </a:p>
        </p:txBody>
      </p:sp>
      <p:sp>
        <p:nvSpPr>
          <p:cNvPr id="5" name="Slide Number Placeholder 4"/>
          <p:cNvSpPr>
            <a:spLocks noGrp="1"/>
          </p:cNvSpPr>
          <p:nvPr>
            <p:ph type="sldNum" sz="quarter" idx="12"/>
          </p:nvPr>
        </p:nvSpPr>
        <p:spPr/>
        <p:txBody>
          <a:bodyPr/>
          <a:lstStyle/>
          <a:p>
            <a:pPr>
              <a:defRPr/>
            </a:pPr>
            <a:fld id="{5FB8CB01-610C-4F18-A1B2-0F8813DB5A28}" type="slidenum">
              <a:rPr lang="en-ZA" smtClean="0"/>
              <a:pPr>
                <a:defRPr/>
              </a:pPr>
              <a:t>25</a:t>
            </a:fld>
            <a:endParaRPr lang="en-ZA"/>
          </a:p>
        </p:txBody>
      </p:sp>
    </p:spTree>
    <p:extLst>
      <p:ext uri="{BB962C8B-B14F-4D97-AF65-F5344CB8AC3E}">
        <p14:creationId xmlns:p14="http://schemas.microsoft.com/office/powerpoint/2010/main" val="358853606"/>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 Session Objective</a:t>
            </a:r>
            <a:endParaRPr lang="en-ZA" dirty="0"/>
          </a:p>
        </p:txBody>
      </p:sp>
      <p:sp>
        <p:nvSpPr>
          <p:cNvPr id="3" name="Content Placeholder 2"/>
          <p:cNvSpPr>
            <a:spLocks noGrp="1"/>
          </p:cNvSpPr>
          <p:nvPr>
            <p:ph idx="1"/>
          </p:nvPr>
        </p:nvSpPr>
        <p:spPr/>
        <p:txBody>
          <a:bodyPr/>
          <a:lstStyle/>
          <a:p>
            <a:pPr marL="0" indent="0">
              <a:buNone/>
            </a:pPr>
            <a:r>
              <a:rPr lang="en-US" dirty="0"/>
              <a:t>The session will focus on providing clarity on any tender related queries which should assist prospective tenderers to submit responsive tenders that are commercially, technically acceptable.</a:t>
            </a:r>
          </a:p>
          <a:p>
            <a:pPr marL="0" indent="0">
              <a:buNone/>
            </a:pPr>
            <a:r>
              <a:rPr lang="en-US" dirty="0"/>
              <a:t>We will endeavor to:</a:t>
            </a:r>
          </a:p>
          <a:p>
            <a:r>
              <a:rPr lang="en-US" dirty="0"/>
              <a:t>Provide a guideline on commercial/ Basic compliance requirements</a:t>
            </a:r>
          </a:p>
          <a:p>
            <a:r>
              <a:rPr lang="en-US" dirty="0"/>
              <a:t>Explain the evaluation criteria (Functionality)</a:t>
            </a:r>
          </a:p>
          <a:p>
            <a:r>
              <a:rPr lang="en-US" dirty="0"/>
              <a:t>Explain the objective criteria's</a:t>
            </a:r>
          </a:p>
          <a:p>
            <a:r>
              <a:rPr lang="en-US" dirty="0"/>
              <a:t>Provide the forum for Q&amp;A and clarify any ambiguities.</a:t>
            </a:r>
          </a:p>
          <a:p>
            <a:endParaRPr lang="en-ZA" dirty="0"/>
          </a:p>
        </p:txBody>
      </p:sp>
      <p:sp>
        <p:nvSpPr>
          <p:cNvPr id="4" name="Date Placeholder 3"/>
          <p:cNvSpPr>
            <a:spLocks noGrp="1"/>
          </p:cNvSpPr>
          <p:nvPr>
            <p:ph type="dt" sz="half" idx="10"/>
          </p:nvPr>
        </p:nvSpPr>
        <p:spPr>
          <a:xfrm>
            <a:off x="457200" y="6237313"/>
            <a:ext cx="1738313" cy="360040"/>
          </a:xfrm>
        </p:spPr>
        <p:txBody>
          <a:bodyPr/>
          <a:lstStyle/>
          <a:p>
            <a:pPr>
              <a:defRPr/>
            </a:pPr>
            <a:r>
              <a:rPr lang="en-US" dirty="0">
                <a:solidFill>
                  <a:schemeClr val="tx1"/>
                </a:solidFill>
              </a:rPr>
              <a:t>06 JULY 2022</a:t>
            </a:r>
            <a:endParaRPr lang="en-ZA" dirty="0">
              <a:solidFill>
                <a:schemeClr val="tx1"/>
              </a:solidFill>
            </a:endParaRPr>
          </a:p>
          <a:p>
            <a:pPr>
              <a:defRPr/>
            </a:pPr>
            <a:endParaRPr lang="en-ZA" dirty="0"/>
          </a:p>
        </p:txBody>
      </p:sp>
      <p:sp>
        <p:nvSpPr>
          <p:cNvPr id="5" name="Slide Number Placeholder 4"/>
          <p:cNvSpPr>
            <a:spLocks noGrp="1"/>
          </p:cNvSpPr>
          <p:nvPr>
            <p:ph type="sldNum" sz="quarter" idx="12"/>
          </p:nvPr>
        </p:nvSpPr>
        <p:spPr/>
        <p:txBody>
          <a:bodyPr/>
          <a:lstStyle/>
          <a:p>
            <a:pPr>
              <a:defRPr/>
            </a:pPr>
            <a:fld id="{5FB8CB01-610C-4F18-A1B2-0F8813DB5A28}" type="slidenum">
              <a:rPr lang="en-ZA" smtClean="0"/>
              <a:pPr>
                <a:defRPr/>
              </a:pPr>
              <a:t>3</a:t>
            </a:fld>
            <a:endParaRPr lang="en-ZA"/>
          </a:p>
        </p:txBody>
      </p:sp>
    </p:spTree>
    <p:extLst>
      <p:ext uri="{BB962C8B-B14F-4D97-AF65-F5344CB8AC3E}">
        <p14:creationId xmlns:p14="http://schemas.microsoft.com/office/powerpoint/2010/main" val="1771668829"/>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Background as per the scope of work by Technical Representative</a:t>
            </a:r>
            <a:endParaRPr lang="en-ZA" dirty="0"/>
          </a:p>
        </p:txBody>
      </p:sp>
      <p:sp>
        <p:nvSpPr>
          <p:cNvPr id="3" name="Content Placeholder 2"/>
          <p:cNvSpPr>
            <a:spLocks noGrp="1"/>
          </p:cNvSpPr>
          <p:nvPr>
            <p:ph idx="1"/>
          </p:nvPr>
        </p:nvSpPr>
        <p:spPr>
          <a:xfrm>
            <a:off x="107505" y="1436688"/>
            <a:ext cx="8928992" cy="5045075"/>
          </a:xfrm>
        </p:spPr>
        <p:txBody>
          <a:bodyPr/>
          <a:lstStyle/>
          <a:p>
            <a:pPr marL="0" indent="0" algn="just">
              <a:buNone/>
            </a:pPr>
            <a:r>
              <a:rPr lang="en-ZA" dirty="0">
                <a:solidFill>
                  <a:srgbClr val="0070C0"/>
                </a:solidFill>
                <a:effectLst/>
                <a:latin typeface="Arial" panose="020B0604020202020204" pitchFamily="34" charset="0"/>
                <a:ea typeface="Calibri" panose="020F0502020204030204" pitchFamily="34" charset="0"/>
              </a:rPr>
              <a:t>Kusile Power Station Maintenance Management intends to establish a partnership with a suitably qualified, experienced, and well-established contractor for the field Control Instrumentation Spares. Stock items purchased on once off basis from different suppliers and having a supply contract in place will assist with reduction of delivery lead-time and improve stock availability</a:t>
            </a:r>
            <a:r>
              <a:rPr lang="en-GB" dirty="0">
                <a:solidFill>
                  <a:srgbClr val="0070C0"/>
                </a:solidFill>
              </a:rPr>
              <a:t>. </a:t>
            </a:r>
            <a:endParaRPr lang="en-ZA" dirty="0">
              <a:solidFill>
                <a:srgbClr val="0070C0"/>
              </a:solidFill>
            </a:endParaRPr>
          </a:p>
          <a:p>
            <a:pPr marL="0" indent="0" algn="just">
              <a:lnSpc>
                <a:spcPct val="115000"/>
              </a:lnSpc>
              <a:spcAft>
                <a:spcPts val="1000"/>
              </a:spcAft>
              <a:buNone/>
            </a:pPr>
            <a:r>
              <a:rPr lang="en-US"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The scope of work entails </a:t>
            </a:r>
            <a:r>
              <a:rPr lang="en-ZA"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the supply and delivery of field control instrumentation spares for Kusile Power Station on an as an when required basis for a period of three (3) years.</a:t>
            </a:r>
            <a:endParaRPr lang="en-ZA"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r>
              <a:rPr lang="en-US" dirty="0">
                <a:solidFill>
                  <a:srgbClr val="0070C0"/>
                </a:solidFill>
              </a:rPr>
              <a:t>The full detailed scope of work is attached on the Eskom tender bulletin and the National Treasury website</a:t>
            </a:r>
            <a:endParaRPr lang="en-ZA" dirty="0">
              <a:solidFill>
                <a:srgbClr val="0070C0"/>
              </a:solidFill>
            </a:endParaRPr>
          </a:p>
          <a:p>
            <a:pPr marL="0" indent="0">
              <a:buNone/>
            </a:pPr>
            <a:endParaRPr lang="en-ZA" dirty="0"/>
          </a:p>
          <a:p>
            <a:pPr marL="0" indent="0">
              <a:buNone/>
            </a:pPr>
            <a:endParaRPr lang="en-ZA" dirty="0"/>
          </a:p>
        </p:txBody>
      </p:sp>
      <p:sp>
        <p:nvSpPr>
          <p:cNvPr id="4" name="Date Placeholder 3"/>
          <p:cNvSpPr>
            <a:spLocks noGrp="1"/>
          </p:cNvSpPr>
          <p:nvPr>
            <p:ph type="dt" sz="half" idx="10"/>
          </p:nvPr>
        </p:nvSpPr>
        <p:spPr>
          <a:xfrm>
            <a:off x="436564" y="5877272"/>
            <a:ext cx="1758950" cy="720081"/>
          </a:xfrm>
        </p:spPr>
        <p:txBody>
          <a:bodyPr/>
          <a:lstStyle/>
          <a:p>
            <a:pPr>
              <a:defRPr/>
            </a:pPr>
            <a:r>
              <a:rPr lang="en-US" dirty="0">
                <a:solidFill>
                  <a:schemeClr val="tx1"/>
                </a:solidFill>
              </a:rPr>
              <a:t>06 JULY 2022</a:t>
            </a:r>
            <a:endParaRPr lang="en-ZA" dirty="0">
              <a:solidFill>
                <a:schemeClr val="tx1"/>
              </a:solidFill>
            </a:endParaRPr>
          </a:p>
          <a:p>
            <a:pPr>
              <a:defRPr/>
            </a:pPr>
            <a:endParaRPr lang="en-ZA" dirty="0"/>
          </a:p>
        </p:txBody>
      </p:sp>
      <p:sp>
        <p:nvSpPr>
          <p:cNvPr id="5" name="Slide Number Placeholder 4"/>
          <p:cNvSpPr>
            <a:spLocks noGrp="1"/>
          </p:cNvSpPr>
          <p:nvPr>
            <p:ph type="sldNum" sz="quarter" idx="12"/>
          </p:nvPr>
        </p:nvSpPr>
        <p:spPr/>
        <p:txBody>
          <a:bodyPr/>
          <a:lstStyle/>
          <a:p>
            <a:pPr>
              <a:defRPr/>
            </a:pPr>
            <a:fld id="{5FB8CB01-610C-4F18-A1B2-0F8813DB5A28}" type="slidenum">
              <a:rPr lang="en-ZA" smtClean="0"/>
              <a:pPr>
                <a:defRPr/>
              </a:pPr>
              <a:t>4</a:t>
            </a:fld>
            <a:endParaRPr lang="en-ZA"/>
          </a:p>
        </p:txBody>
      </p:sp>
    </p:spTree>
    <p:extLst>
      <p:ext uri="{BB962C8B-B14F-4D97-AF65-F5344CB8AC3E}">
        <p14:creationId xmlns:p14="http://schemas.microsoft.com/office/powerpoint/2010/main" val="3156331524"/>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br>
              <a:rPr lang="en-ZA" dirty="0"/>
            </a:br>
            <a:r>
              <a:rPr lang="en-ZA" dirty="0"/>
              <a:t>Commercial Process</a:t>
            </a:r>
            <a:br>
              <a:rPr lang="en-ZA" dirty="0"/>
            </a:br>
            <a:r>
              <a:rPr lang="en-ZA" dirty="0"/>
              <a:t>Eskom Representative – Romeo Mokwena</a:t>
            </a:r>
          </a:p>
        </p:txBody>
      </p:sp>
      <p:sp>
        <p:nvSpPr>
          <p:cNvPr id="3" name="Content Placeholder 2"/>
          <p:cNvSpPr>
            <a:spLocks noGrp="1"/>
          </p:cNvSpPr>
          <p:nvPr>
            <p:ph idx="1"/>
          </p:nvPr>
        </p:nvSpPr>
        <p:spPr/>
        <p:txBody>
          <a:bodyPr/>
          <a:lstStyle/>
          <a:p>
            <a:r>
              <a:rPr lang="en-US" sz="4400" dirty="0">
                <a:latin typeface="Arial" panose="020B0604020202020204" pitchFamily="34" charset="0"/>
                <a:cs typeface="Arial" panose="020B0604020202020204" pitchFamily="34" charset="0"/>
              </a:rPr>
              <a:t>Eskom Representative – Romeo Mokwena</a:t>
            </a:r>
          </a:p>
          <a:p>
            <a:r>
              <a:rPr lang="en-US" sz="4400" dirty="0">
                <a:latin typeface="Arial" panose="020B0604020202020204" pitchFamily="34" charset="0"/>
                <a:cs typeface="Arial" panose="020B0604020202020204" pitchFamily="34" charset="0"/>
              </a:rPr>
              <a:t>Tel Number: 014 799 7369</a:t>
            </a:r>
          </a:p>
          <a:p>
            <a:r>
              <a:rPr lang="en-US" sz="4400" dirty="0">
                <a:latin typeface="Arial" panose="020B0604020202020204" pitchFamily="34" charset="0"/>
                <a:cs typeface="Arial" panose="020B0604020202020204" pitchFamily="34" charset="0"/>
              </a:rPr>
              <a:t>Email: MokwenRJ@eskom.co.za</a:t>
            </a:r>
            <a:endParaRPr lang="en-ZA" sz="4400"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a:xfrm>
            <a:off x="457200" y="6093296"/>
            <a:ext cx="1738313" cy="388467"/>
          </a:xfrm>
        </p:spPr>
        <p:txBody>
          <a:bodyPr/>
          <a:lstStyle/>
          <a:p>
            <a:pPr>
              <a:defRPr/>
            </a:pPr>
            <a:r>
              <a:rPr lang="en-US" dirty="0">
                <a:solidFill>
                  <a:schemeClr val="tx1"/>
                </a:solidFill>
              </a:rPr>
              <a:t>06 JULY 2022</a:t>
            </a:r>
            <a:endParaRPr lang="en-ZA" dirty="0">
              <a:solidFill>
                <a:schemeClr val="tx1"/>
              </a:solidFill>
            </a:endParaRPr>
          </a:p>
          <a:p>
            <a:pPr>
              <a:defRPr/>
            </a:pPr>
            <a:endParaRPr lang="en-ZA" dirty="0"/>
          </a:p>
        </p:txBody>
      </p:sp>
      <p:sp>
        <p:nvSpPr>
          <p:cNvPr id="5" name="Slide Number Placeholder 4"/>
          <p:cNvSpPr>
            <a:spLocks noGrp="1"/>
          </p:cNvSpPr>
          <p:nvPr>
            <p:ph type="sldNum" sz="quarter" idx="12"/>
          </p:nvPr>
        </p:nvSpPr>
        <p:spPr/>
        <p:txBody>
          <a:bodyPr/>
          <a:lstStyle/>
          <a:p>
            <a:pPr>
              <a:defRPr/>
            </a:pPr>
            <a:fld id="{5FB8CB01-610C-4F18-A1B2-0F8813DB5A28}" type="slidenum">
              <a:rPr lang="en-ZA" smtClean="0"/>
              <a:pPr>
                <a:defRPr/>
              </a:pPr>
              <a:t>5</a:t>
            </a:fld>
            <a:endParaRPr lang="en-ZA"/>
          </a:p>
        </p:txBody>
      </p:sp>
    </p:spTree>
    <p:extLst>
      <p:ext uri="{BB962C8B-B14F-4D97-AF65-F5344CB8AC3E}">
        <p14:creationId xmlns:p14="http://schemas.microsoft.com/office/powerpoint/2010/main" val="3777676987"/>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Commercial Process – Submission Deadline</a:t>
            </a:r>
            <a:endParaRPr lang="en-ZA" dirty="0"/>
          </a:p>
        </p:txBody>
      </p:sp>
      <p:sp>
        <p:nvSpPr>
          <p:cNvPr id="3" name="Content Placeholder 2"/>
          <p:cNvSpPr>
            <a:spLocks noGrp="1"/>
          </p:cNvSpPr>
          <p:nvPr>
            <p:ph idx="1"/>
          </p:nvPr>
        </p:nvSpPr>
        <p:spPr/>
        <p:txBody>
          <a:bodyPr/>
          <a:lstStyle/>
          <a:p>
            <a:r>
              <a:rPr lang="en-US" dirty="0"/>
              <a:t>Tender Issue Date: 27 June 2022</a:t>
            </a:r>
          </a:p>
          <a:p>
            <a:r>
              <a:rPr lang="en-US" dirty="0"/>
              <a:t>Submission Deadline/ Closing Date of the tender: 18 July 2022</a:t>
            </a:r>
          </a:p>
          <a:p>
            <a:r>
              <a:rPr lang="en-US" dirty="0"/>
              <a:t>Tender Validity Period: 120 Days</a:t>
            </a:r>
          </a:p>
          <a:p>
            <a:r>
              <a:rPr lang="en-US" dirty="0"/>
              <a:t>Clarification meeting date: 06 July 2022 @ 10h00am (MS Teams)</a:t>
            </a:r>
          </a:p>
          <a:p>
            <a:r>
              <a:rPr lang="en-US" dirty="0"/>
              <a:t>Clarification queries closing date: 5 working days before the deadline for proposal submission</a:t>
            </a:r>
          </a:p>
          <a:p>
            <a:r>
              <a:rPr lang="en-US" dirty="0"/>
              <a:t>Submission closing time: 10h00 SA Telkom time (GMT +2). (No late submission will be accepted under any circumstances.</a:t>
            </a:r>
          </a:p>
          <a:p>
            <a:pPr marL="0" indent="0">
              <a:buNone/>
            </a:pPr>
            <a:r>
              <a:rPr lang="en-US" sz="2400" b="1" dirty="0"/>
              <a:t>NB: Any late submission will be rejected</a:t>
            </a:r>
          </a:p>
          <a:p>
            <a:endParaRPr lang="en-ZA" dirty="0"/>
          </a:p>
        </p:txBody>
      </p:sp>
      <p:sp>
        <p:nvSpPr>
          <p:cNvPr id="4" name="Date Placeholder 3"/>
          <p:cNvSpPr>
            <a:spLocks noGrp="1"/>
          </p:cNvSpPr>
          <p:nvPr>
            <p:ph type="dt" sz="half" idx="10"/>
          </p:nvPr>
        </p:nvSpPr>
        <p:spPr>
          <a:xfrm>
            <a:off x="457200" y="6021289"/>
            <a:ext cx="1738313" cy="431900"/>
          </a:xfrm>
        </p:spPr>
        <p:txBody>
          <a:bodyPr/>
          <a:lstStyle/>
          <a:p>
            <a:pPr>
              <a:defRPr/>
            </a:pPr>
            <a:r>
              <a:rPr lang="en-US" dirty="0">
                <a:solidFill>
                  <a:schemeClr val="tx1"/>
                </a:solidFill>
              </a:rPr>
              <a:t>06  JULY 2022</a:t>
            </a:r>
            <a:endParaRPr lang="en-ZA" dirty="0">
              <a:solidFill>
                <a:schemeClr val="tx1"/>
              </a:solidFill>
            </a:endParaRPr>
          </a:p>
          <a:p>
            <a:pPr>
              <a:defRPr/>
            </a:pPr>
            <a:endParaRPr lang="en-ZA" dirty="0"/>
          </a:p>
        </p:txBody>
      </p:sp>
      <p:sp>
        <p:nvSpPr>
          <p:cNvPr id="5" name="Slide Number Placeholder 4"/>
          <p:cNvSpPr>
            <a:spLocks noGrp="1"/>
          </p:cNvSpPr>
          <p:nvPr>
            <p:ph type="sldNum" sz="quarter" idx="12"/>
          </p:nvPr>
        </p:nvSpPr>
        <p:spPr/>
        <p:txBody>
          <a:bodyPr/>
          <a:lstStyle/>
          <a:p>
            <a:pPr>
              <a:defRPr/>
            </a:pPr>
            <a:fld id="{5FB8CB01-610C-4F18-A1B2-0F8813DB5A28}" type="slidenum">
              <a:rPr lang="en-ZA" smtClean="0"/>
              <a:pPr>
                <a:defRPr/>
              </a:pPr>
              <a:t>6</a:t>
            </a:fld>
            <a:endParaRPr lang="en-ZA"/>
          </a:p>
        </p:txBody>
      </p:sp>
    </p:spTree>
    <p:extLst>
      <p:ext uri="{BB962C8B-B14F-4D97-AF65-F5344CB8AC3E}">
        <p14:creationId xmlns:p14="http://schemas.microsoft.com/office/powerpoint/2010/main" val="1454002083"/>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Commercial Process – Submission requirements</a:t>
            </a:r>
            <a:endParaRPr lang="en-ZA" dirty="0"/>
          </a:p>
        </p:txBody>
      </p:sp>
      <p:sp>
        <p:nvSpPr>
          <p:cNvPr id="3" name="Content Placeholder 2"/>
          <p:cNvSpPr>
            <a:spLocks noGrp="1"/>
          </p:cNvSpPr>
          <p:nvPr>
            <p:ph idx="1"/>
          </p:nvPr>
        </p:nvSpPr>
        <p:spPr>
          <a:xfrm>
            <a:off x="179513" y="1436688"/>
            <a:ext cx="8635876" cy="5045075"/>
          </a:xfrm>
        </p:spPr>
        <p:txBody>
          <a:bodyPr/>
          <a:lstStyle/>
          <a:p>
            <a:r>
              <a:rPr lang="en-US" dirty="0"/>
              <a:t>Updates and Clarifications: Tenderers are urged to continually check the Eskom Tender Bulletin and the National Treasury Website (e-tender) for important updates pertaining the tender in questions i.e. minutes, notices, clarifications etc.</a:t>
            </a:r>
          </a:p>
          <a:p>
            <a:r>
              <a:rPr lang="en-US" dirty="0"/>
              <a:t>Note: The tender shall be submitted as 1 Original pack plus 1 copy pack (identical to the original). Failure to submit a copy will results in immediate disqualification.</a:t>
            </a:r>
          </a:p>
          <a:p>
            <a:r>
              <a:rPr lang="en-US" dirty="0"/>
              <a:t>Documents must be clearly marked as Original/ Copies</a:t>
            </a:r>
          </a:p>
          <a:p>
            <a:r>
              <a:rPr lang="en-US" dirty="0"/>
              <a:t>Tenders will not be permitted to provide the required copies after tender closing date and Eskom will not be responsible for making of copies for the purpose of evaluation</a:t>
            </a:r>
            <a:endParaRPr lang="en-ZA" dirty="0"/>
          </a:p>
        </p:txBody>
      </p:sp>
      <p:sp>
        <p:nvSpPr>
          <p:cNvPr id="4" name="Date Placeholder 3"/>
          <p:cNvSpPr>
            <a:spLocks noGrp="1"/>
          </p:cNvSpPr>
          <p:nvPr>
            <p:ph type="dt" sz="half" idx="10"/>
          </p:nvPr>
        </p:nvSpPr>
        <p:spPr>
          <a:xfrm>
            <a:off x="457200" y="6381328"/>
            <a:ext cx="1738313" cy="340147"/>
          </a:xfrm>
        </p:spPr>
        <p:txBody>
          <a:bodyPr/>
          <a:lstStyle/>
          <a:p>
            <a:pPr>
              <a:defRPr/>
            </a:pPr>
            <a:r>
              <a:rPr lang="en-US">
                <a:solidFill>
                  <a:schemeClr val="tx1"/>
                </a:solidFill>
              </a:rPr>
              <a:t>16 February 2022</a:t>
            </a:r>
            <a:endParaRPr lang="en-ZA" dirty="0">
              <a:solidFill>
                <a:schemeClr val="tx1"/>
              </a:solidFill>
            </a:endParaRPr>
          </a:p>
        </p:txBody>
      </p:sp>
      <p:sp>
        <p:nvSpPr>
          <p:cNvPr id="5" name="Slide Number Placeholder 4"/>
          <p:cNvSpPr>
            <a:spLocks noGrp="1"/>
          </p:cNvSpPr>
          <p:nvPr>
            <p:ph type="sldNum" sz="quarter" idx="12"/>
          </p:nvPr>
        </p:nvSpPr>
        <p:spPr/>
        <p:txBody>
          <a:bodyPr/>
          <a:lstStyle/>
          <a:p>
            <a:pPr>
              <a:defRPr/>
            </a:pPr>
            <a:fld id="{5FB8CB01-610C-4F18-A1B2-0F8813DB5A28}" type="slidenum">
              <a:rPr lang="en-ZA" smtClean="0"/>
              <a:pPr>
                <a:defRPr/>
              </a:pPr>
              <a:t>7</a:t>
            </a:fld>
            <a:endParaRPr lang="en-ZA"/>
          </a:p>
        </p:txBody>
      </p:sp>
    </p:spTree>
    <p:extLst>
      <p:ext uri="{BB962C8B-B14F-4D97-AF65-F5344CB8AC3E}">
        <p14:creationId xmlns:p14="http://schemas.microsoft.com/office/powerpoint/2010/main" val="3818680837"/>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Tender Information</a:t>
            </a:r>
            <a:endParaRPr lang="en-ZA" dirty="0"/>
          </a:p>
        </p:txBody>
      </p:sp>
      <p:sp>
        <p:nvSpPr>
          <p:cNvPr id="3" name="Content Placeholder 2"/>
          <p:cNvSpPr>
            <a:spLocks noGrp="1"/>
          </p:cNvSpPr>
          <p:nvPr>
            <p:ph idx="1"/>
          </p:nvPr>
        </p:nvSpPr>
        <p:spPr>
          <a:xfrm>
            <a:off x="436563" y="1268760"/>
            <a:ext cx="8378825" cy="5452715"/>
          </a:xfrm>
        </p:spPr>
        <p:txBody>
          <a:bodyPr/>
          <a:lstStyle/>
          <a:p>
            <a:r>
              <a:rPr lang="en-US" dirty="0"/>
              <a:t>Tenders are to be delivered to the following address:</a:t>
            </a:r>
          </a:p>
          <a:p>
            <a:pPr marL="0" indent="0">
              <a:buNone/>
            </a:pPr>
            <a:endParaRPr lang="en-US" b="1" dirty="0"/>
          </a:p>
          <a:p>
            <a:pPr marL="0" indent="0">
              <a:buNone/>
            </a:pPr>
            <a:endParaRPr lang="en-US" b="1" dirty="0"/>
          </a:p>
          <a:p>
            <a:pPr marL="0" indent="0">
              <a:buNone/>
            </a:pPr>
            <a:endParaRPr lang="en-US" b="1" dirty="0"/>
          </a:p>
          <a:p>
            <a:pPr marL="0" indent="0">
              <a:buNone/>
            </a:pPr>
            <a:r>
              <a:rPr lang="en-US" b="1" dirty="0"/>
              <a:t>CONFIDENTIAL ENQUIRY – Original/ Copy</a:t>
            </a:r>
          </a:p>
          <a:p>
            <a:pPr marL="0" indent="0">
              <a:buNone/>
            </a:pPr>
            <a:r>
              <a:rPr lang="en-US" b="1" dirty="0"/>
              <a:t>Attention: Romeo Mokwena</a:t>
            </a:r>
          </a:p>
          <a:p>
            <a:pPr marL="0" indent="0">
              <a:buNone/>
            </a:pPr>
            <a:r>
              <a:rPr lang="en-US" b="1" dirty="0"/>
              <a:t>Tender Number: </a:t>
            </a:r>
            <a:r>
              <a:rPr lang="en-ZA" sz="1800" b="1" dirty="0">
                <a:effectLst/>
                <a:latin typeface="Arial" panose="020B0604020202020204" pitchFamily="34" charset="0"/>
                <a:ea typeface="Calibri" panose="020F0502020204030204" pitchFamily="34" charset="0"/>
              </a:rPr>
              <a:t>MPKUS10324GX</a:t>
            </a:r>
            <a:endParaRPr lang="en-US" b="1" dirty="0"/>
          </a:p>
          <a:p>
            <a:pPr marL="0" indent="0" algn="just">
              <a:buNone/>
            </a:pPr>
            <a:r>
              <a:rPr lang="en-US" sz="1800" b="1" dirty="0"/>
              <a:t>Description of Tender: </a:t>
            </a:r>
            <a:r>
              <a:rPr lang="en-ZA" dirty="0">
                <a:effectLst/>
                <a:latin typeface="Arial" panose="020B0604020202020204" pitchFamily="34" charset="0"/>
                <a:ea typeface="Calibri" panose="020F0502020204030204" pitchFamily="34" charset="0"/>
              </a:rPr>
              <a:t>Supply and Delivery of field control instrumentation spares for Kusile Power Station on an as an when required basis for a period of three (3) years.</a:t>
            </a:r>
            <a:endParaRPr lang="en-ZA" dirty="0"/>
          </a:p>
        </p:txBody>
      </p:sp>
      <p:sp>
        <p:nvSpPr>
          <p:cNvPr id="4" name="Date Placeholder 3"/>
          <p:cNvSpPr>
            <a:spLocks noGrp="1"/>
          </p:cNvSpPr>
          <p:nvPr>
            <p:ph type="dt" sz="half" idx="10"/>
          </p:nvPr>
        </p:nvSpPr>
        <p:spPr>
          <a:xfrm>
            <a:off x="457200" y="6309320"/>
            <a:ext cx="1738313" cy="412155"/>
          </a:xfrm>
        </p:spPr>
        <p:txBody>
          <a:bodyPr/>
          <a:lstStyle/>
          <a:p>
            <a:pPr>
              <a:defRPr/>
            </a:pPr>
            <a:r>
              <a:rPr lang="en-US" dirty="0">
                <a:solidFill>
                  <a:schemeClr val="tx1"/>
                </a:solidFill>
              </a:rPr>
              <a:t>06 JULY 2022</a:t>
            </a:r>
            <a:endParaRPr lang="en-ZA" dirty="0">
              <a:solidFill>
                <a:schemeClr val="tx1"/>
              </a:solidFill>
            </a:endParaRPr>
          </a:p>
          <a:p>
            <a:pPr>
              <a:defRPr/>
            </a:pPr>
            <a:endParaRPr lang="en-ZA" dirty="0"/>
          </a:p>
        </p:txBody>
      </p:sp>
      <p:sp>
        <p:nvSpPr>
          <p:cNvPr id="5" name="Slide Number Placeholder 4"/>
          <p:cNvSpPr>
            <a:spLocks noGrp="1"/>
          </p:cNvSpPr>
          <p:nvPr>
            <p:ph type="sldNum" sz="quarter" idx="12"/>
          </p:nvPr>
        </p:nvSpPr>
        <p:spPr/>
        <p:txBody>
          <a:bodyPr/>
          <a:lstStyle/>
          <a:p>
            <a:pPr>
              <a:defRPr/>
            </a:pPr>
            <a:fld id="{5FB8CB01-610C-4F18-A1B2-0F8813DB5A28}" type="slidenum">
              <a:rPr lang="en-ZA" smtClean="0"/>
              <a:pPr>
                <a:defRPr/>
              </a:pPr>
              <a:t>8</a:t>
            </a:fld>
            <a:endParaRPr lang="en-ZA"/>
          </a:p>
        </p:txBody>
      </p:sp>
      <p:graphicFrame>
        <p:nvGraphicFramePr>
          <p:cNvPr id="6" name="Table 5">
            <a:extLst>
              <a:ext uri="{FF2B5EF4-FFF2-40B4-BE49-F238E27FC236}">
                <a16:creationId xmlns:a16="http://schemas.microsoft.com/office/drawing/2014/main" id="{C29C1E39-C397-4801-B431-5DB8E98CAC88}"/>
              </a:ext>
            </a:extLst>
          </p:cNvPr>
          <p:cNvGraphicFramePr>
            <a:graphicFrameLocks noGrp="1"/>
          </p:cNvGraphicFramePr>
          <p:nvPr>
            <p:extLst>
              <p:ext uri="{D42A27DB-BD31-4B8C-83A1-F6EECF244321}">
                <p14:modId xmlns:p14="http://schemas.microsoft.com/office/powerpoint/2010/main" val="1614492443"/>
              </p:ext>
            </p:extLst>
          </p:nvPr>
        </p:nvGraphicFramePr>
        <p:xfrm>
          <a:off x="457200" y="1700809"/>
          <a:ext cx="7679690" cy="1568387"/>
        </p:xfrm>
        <a:graphic>
          <a:graphicData uri="http://schemas.openxmlformats.org/drawingml/2006/table">
            <a:tbl>
              <a:tblPr firstRow="1" firstCol="1" bandRow="1">
                <a:tableStyleId>{5C22544A-7EE6-4342-B048-85BDC9FD1C3A}</a:tableStyleId>
              </a:tblPr>
              <a:tblGrid>
                <a:gridCol w="7679690">
                  <a:extLst>
                    <a:ext uri="{9D8B030D-6E8A-4147-A177-3AD203B41FA5}">
                      <a16:colId xmlns:a16="http://schemas.microsoft.com/office/drawing/2014/main" val="562628732"/>
                    </a:ext>
                  </a:extLst>
                </a:gridCol>
              </a:tblGrid>
              <a:tr h="1152127">
                <a:tc>
                  <a:txBody>
                    <a:bodyPr/>
                    <a:lstStyle/>
                    <a:p>
                      <a:r>
                        <a:rPr lang="en-ZA" sz="1800" dirty="0">
                          <a:effectLst/>
                        </a:rPr>
                        <a:t>Eskom Holdings SOC Limited</a:t>
                      </a:r>
                    </a:p>
                    <a:p>
                      <a:r>
                        <a:rPr lang="en-ZA" sz="1800" dirty="0">
                          <a:effectLst/>
                        </a:rPr>
                        <a:t>The Tender Advice Centre – Tender box at Main Reception Area</a:t>
                      </a:r>
                    </a:p>
                    <a:p>
                      <a:r>
                        <a:rPr lang="en-ZA" sz="1800" dirty="0">
                          <a:effectLst/>
                        </a:rPr>
                        <a:t>10 Smuts Avenue,</a:t>
                      </a:r>
                    </a:p>
                    <a:p>
                      <a:r>
                        <a:rPr lang="en-ZA" sz="1800" dirty="0">
                          <a:effectLst/>
                        </a:rPr>
                        <a:t>Witbank, </a:t>
                      </a:r>
                    </a:p>
                    <a:p>
                      <a:r>
                        <a:rPr lang="en-ZA" sz="1800" dirty="0">
                          <a:effectLst/>
                        </a:rPr>
                        <a:t>1035</a:t>
                      </a:r>
                    </a:p>
                    <a:p>
                      <a:pPr algn="just">
                        <a:lnSpc>
                          <a:spcPct val="115000"/>
                        </a:lnSpc>
                        <a:spcAft>
                          <a:spcPts val="1000"/>
                        </a:spcAft>
                      </a:pPr>
                      <a:r>
                        <a:rPr lang="en-US" sz="1200" dirty="0">
                          <a:effectLst/>
                        </a:rPr>
                        <a:t> </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17352576"/>
                  </a:ext>
                </a:extLst>
              </a:tr>
            </a:tbl>
          </a:graphicData>
        </a:graphic>
      </p:graphicFrame>
    </p:spTree>
    <p:extLst>
      <p:ext uri="{BB962C8B-B14F-4D97-AF65-F5344CB8AC3E}">
        <p14:creationId xmlns:p14="http://schemas.microsoft.com/office/powerpoint/2010/main" val="2143360568"/>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Evaluation Process – As prescribed in terms of the PPPFA Act of 5 2000 and its Regulation. Tenderers are to note the steps for evaluation</a:t>
            </a:r>
            <a:endParaRPr lang="en-ZA" sz="2000" dirty="0"/>
          </a:p>
        </p:txBody>
      </p:sp>
      <p:sp>
        <p:nvSpPr>
          <p:cNvPr id="3" name="Content Placeholder 2"/>
          <p:cNvSpPr>
            <a:spLocks noGrp="1"/>
          </p:cNvSpPr>
          <p:nvPr>
            <p:ph idx="1"/>
          </p:nvPr>
        </p:nvSpPr>
        <p:spPr>
          <a:xfrm>
            <a:off x="436563" y="1436688"/>
            <a:ext cx="8378825" cy="5421311"/>
          </a:xfrm>
        </p:spPr>
        <p:txBody>
          <a:bodyPr/>
          <a:lstStyle/>
          <a:p>
            <a:pPr marL="0" indent="0">
              <a:buNone/>
            </a:pPr>
            <a:r>
              <a:rPr lang="en-ZA" sz="1800" b="1" dirty="0"/>
              <a:t>A six  step evaluation will be conducted, namely</a:t>
            </a:r>
            <a:r>
              <a:rPr lang="en-ZA" sz="1800" dirty="0"/>
              <a:t>: </a:t>
            </a:r>
          </a:p>
          <a:p>
            <a:pPr marL="457200" lvl="0" indent="-457200">
              <a:buAutoNum type="arabicPeriod"/>
            </a:pPr>
            <a:r>
              <a:rPr lang="en-US" sz="1800" b="1" dirty="0"/>
              <a:t>Responsive Tender (Basic Compliance)/ Commercial Mandatory Requirements</a:t>
            </a:r>
            <a:endParaRPr lang="en-ZA" sz="1800" dirty="0"/>
          </a:p>
          <a:p>
            <a:pPr marL="457200" lvl="0" indent="-457200">
              <a:buAutoNum type="arabicPeriod"/>
            </a:pPr>
            <a:r>
              <a:rPr lang="en-US" sz="1800" b="1" dirty="0"/>
              <a:t>Functionality (Technical Evaluation inclusive of mandatory requirements)</a:t>
            </a:r>
            <a:endParaRPr lang="en-ZA" sz="1800" dirty="0"/>
          </a:p>
          <a:p>
            <a:pPr marL="457200" lvl="0" indent="-457200">
              <a:buAutoNum type="arabicPeriod"/>
            </a:pPr>
            <a:r>
              <a:rPr lang="en-US" sz="1800" b="1" dirty="0"/>
              <a:t>Price and Preference (PPPFA)</a:t>
            </a:r>
            <a:endParaRPr lang="en-ZA" sz="1800" dirty="0"/>
          </a:p>
          <a:p>
            <a:pPr marL="457200" lvl="0" indent="-457200">
              <a:buAutoNum type="arabicPeriod"/>
            </a:pPr>
            <a:r>
              <a:rPr lang="en-US" sz="1800" b="1" dirty="0"/>
              <a:t>Objective Criteria (Commercial Non Mandatory requirements, SDL&amp;I, Quality, Safety, Environment and Financials)</a:t>
            </a:r>
            <a:endParaRPr lang="en-ZA" sz="1800" dirty="0"/>
          </a:p>
          <a:p>
            <a:pPr marL="457200" lvl="0" indent="-457200">
              <a:buAutoNum type="arabicPeriod"/>
            </a:pPr>
            <a:r>
              <a:rPr lang="en-US" sz="1800" b="1" dirty="0"/>
              <a:t>Negotiations where applicable</a:t>
            </a:r>
            <a:endParaRPr lang="en-ZA" sz="1800" dirty="0"/>
          </a:p>
          <a:p>
            <a:pPr marL="457200" lvl="0" indent="-457200">
              <a:buAutoNum type="arabicPeriod"/>
            </a:pPr>
            <a:r>
              <a:rPr lang="en-US" sz="1800" b="1" dirty="0"/>
              <a:t>Contract award</a:t>
            </a:r>
            <a:endParaRPr lang="en-ZA" sz="1800" dirty="0"/>
          </a:p>
          <a:p>
            <a:pPr marL="0" indent="0">
              <a:buNone/>
            </a:pPr>
            <a:r>
              <a:rPr lang="en-US" sz="1800" dirty="0"/>
              <a:t>NB: </a:t>
            </a:r>
            <a:r>
              <a:rPr lang="en-ZA" sz="1800" b="1" dirty="0"/>
              <a:t>Failure to submit the mandatory requirements, the contractor will automatically be disqualified.</a:t>
            </a:r>
            <a:endParaRPr lang="en-ZA" sz="1800" dirty="0"/>
          </a:p>
        </p:txBody>
      </p:sp>
      <p:sp>
        <p:nvSpPr>
          <p:cNvPr id="4" name="Date Placeholder 3"/>
          <p:cNvSpPr>
            <a:spLocks noGrp="1"/>
          </p:cNvSpPr>
          <p:nvPr>
            <p:ph type="dt" sz="half" idx="10"/>
          </p:nvPr>
        </p:nvSpPr>
        <p:spPr>
          <a:xfrm>
            <a:off x="457200" y="6309320"/>
            <a:ext cx="1738313" cy="412155"/>
          </a:xfrm>
        </p:spPr>
        <p:txBody>
          <a:bodyPr/>
          <a:lstStyle/>
          <a:p>
            <a:pPr>
              <a:defRPr/>
            </a:pPr>
            <a:r>
              <a:rPr lang="en-US" dirty="0">
                <a:solidFill>
                  <a:schemeClr val="tx1"/>
                </a:solidFill>
              </a:rPr>
              <a:t>06 July  2022</a:t>
            </a:r>
            <a:endParaRPr lang="en-ZA" dirty="0">
              <a:solidFill>
                <a:schemeClr val="tx1"/>
              </a:solidFill>
            </a:endParaRPr>
          </a:p>
          <a:p>
            <a:pPr>
              <a:defRPr/>
            </a:pPr>
            <a:endParaRPr lang="en-ZA" dirty="0"/>
          </a:p>
        </p:txBody>
      </p:sp>
      <p:sp>
        <p:nvSpPr>
          <p:cNvPr id="5" name="Slide Number Placeholder 4"/>
          <p:cNvSpPr>
            <a:spLocks noGrp="1"/>
          </p:cNvSpPr>
          <p:nvPr>
            <p:ph type="sldNum" sz="quarter" idx="12"/>
          </p:nvPr>
        </p:nvSpPr>
        <p:spPr/>
        <p:txBody>
          <a:bodyPr/>
          <a:lstStyle/>
          <a:p>
            <a:pPr>
              <a:defRPr/>
            </a:pPr>
            <a:fld id="{5FB8CB01-610C-4F18-A1B2-0F8813DB5A28}" type="slidenum">
              <a:rPr lang="en-ZA" smtClean="0"/>
              <a:pPr>
                <a:defRPr/>
              </a:pPr>
              <a:t>9</a:t>
            </a:fld>
            <a:endParaRPr lang="en-ZA"/>
          </a:p>
        </p:txBody>
      </p:sp>
    </p:spTree>
    <p:extLst>
      <p:ext uri="{BB962C8B-B14F-4D97-AF65-F5344CB8AC3E}">
        <p14:creationId xmlns:p14="http://schemas.microsoft.com/office/powerpoint/2010/main" val="1542283141"/>
      </p:ext>
    </p:extLst>
  </p:cSld>
  <p:clrMapOvr>
    <a:masterClrMapping/>
  </p:clrMapOvr>
  <p:transition spd="slow">
    <p:fade/>
  </p:transition>
</p:sld>
</file>

<file path=ppt/theme/theme1.xml><?xml version="1.0" encoding="utf-8"?>
<a:theme xmlns:a="http://schemas.openxmlformats.org/drawingml/2006/main" name="34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LongProperties xmlns="http://schemas.microsoft.com/office/2006/metadata/long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haredContentType xmlns="Microsoft.SharePoint.Taxonomy.ContentTypeSync" SourceId="69b1b3ef-f17b-48c7-a7c8-8ad8b283852f" ContentTypeId="0x0101000D8B3899A4805C44A2FA507CBAF83E58" PreviousValue="false"/>
</file>

<file path=customXml/item4.xml><?xml version="1.0" encoding="utf-8"?>
<ct:contentTypeSchema xmlns:ct="http://schemas.microsoft.com/office/2006/metadata/contentType" xmlns:ma="http://schemas.microsoft.com/office/2006/metadata/properties/metaAttributes" ct:_="" ma:_="" ma:contentTypeName="Khoro Minimum metadata" ma:contentTypeID="0x0101000D8B3899A4805C44A2FA507CBAF83E58007A63E5F34A1C904ABF73B4A044044531" ma:contentTypeVersion="3" ma:contentTypeDescription="" ma:contentTypeScope="" ma:versionID="17327965f7291ab7bae5024c4d883bde">
  <xsd:schema xmlns:xsd="http://www.w3.org/2001/XMLSchema" xmlns:xs="http://www.w3.org/2001/XMLSchema" xmlns:p="http://schemas.microsoft.com/office/2006/metadata/properties" xmlns:ns2="2c7ddca0-f18f-4514-89ec-cfc256175ba5" targetNamespace="http://schemas.microsoft.com/office/2006/metadata/properties" ma:root="true" ma:fieldsID="7a3511da6a4f6d92aec1b7a4f9927643" ns2:_="">
    <xsd:import namespace="2c7ddca0-f18f-4514-89ec-cfc256175ba5"/>
    <xsd:element name="properties">
      <xsd:complexType>
        <xsd:sequence>
          <xsd:element name="documentManagement">
            <xsd:complexType>
              <xsd:all>
                <xsd:element ref="ns2:Owne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ca0-f18f-4514-89ec-cfc256175ba5" elementFormDefault="qualified">
    <xsd:import namespace="http://schemas.microsoft.com/office/2006/documentManagement/types"/>
    <xsd:import namespace="http://schemas.microsoft.com/office/infopath/2007/PartnerControls"/>
    <xsd:element name="Owner" ma:index="8" ma:displayName="Owner" ma:list="UserInfo" ma:SharePointGroup="0" ma:internalName="Own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p:properties xmlns:p="http://schemas.microsoft.com/office/2006/metadata/properties" xmlns:xsi="http://www.w3.org/2001/XMLSchema-instance" xmlns:pc="http://schemas.microsoft.com/office/infopath/2007/PartnerControls">
  <documentManagement>
    <Owner xmlns="2c7ddca0-f18f-4514-89ec-cfc256175ba5">
      <UserInfo>
        <DisplayName/>
        <AccountId>47</AccountId>
        <AccountType/>
      </UserInfo>
    </Owner>
  </documentManagement>
</p:properties>
</file>

<file path=customXml/itemProps1.xml><?xml version="1.0" encoding="utf-8"?>
<ds:datastoreItem xmlns:ds="http://schemas.openxmlformats.org/officeDocument/2006/customXml" ds:itemID="{FF14D0AF-97AD-4236-8462-F2223B28AF6C}">
  <ds:schemaRefs>
    <ds:schemaRef ds:uri="http://schemas.microsoft.com/office/2006/metadata/longProperties"/>
  </ds:schemaRefs>
</ds:datastoreItem>
</file>

<file path=customXml/itemProps2.xml><?xml version="1.0" encoding="utf-8"?>
<ds:datastoreItem xmlns:ds="http://schemas.openxmlformats.org/officeDocument/2006/customXml" ds:itemID="{FD4D3330-2D43-40E9-B729-32D67C15E1B7}">
  <ds:schemaRefs>
    <ds:schemaRef ds:uri="http://schemas.microsoft.com/sharepoint/v3/contenttype/forms"/>
  </ds:schemaRefs>
</ds:datastoreItem>
</file>

<file path=customXml/itemProps3.xml><?xml version="1.0" encoding="utf-8"?>
<ds:datastoreItem xmlns:ds="http://schemas.openxmlformats.org/officeDocument/2006/customXml" ds:itemID="{60433453-E674-4573-857E-D60C77CD09A3}">
  <ds:schemaRefs>
    <ds:schemaRef ds:uri="Microsoft.SharePoint.Taxonomy.ContentTypeSync"/>
  </ds:schemaRefs>
</ds:datastoreItem>
</file>

<file path=customXml/itemProps4.xml><?xml version="1.0" encoding="utf-8"?>
<ds:datastoreItem xmlns:ds="http://schemas.openxmlformats.org/officeDocument/2006/customXml" ds:itemID="{DDB9DE90-0863-4049-A983-7B8A30C6FCB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ca0-f18f-4514-89ec-cfc256175b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C8D23174-CDA5-4446-AD9A-22FA938DC671}">
  <ds:schemaRefs>
    <ds:schemaRef ds:uri="http://schemas.microsoft.com/office/2006/metadata/properties"/>
    <ds:schemaRef ds:uri="http://purl.org/dc/elements/1.1/"/>
    <ds:schemaRef ds:uri="http://purl.org/dc/dcmitype/"/>
    <ds:schemaRef ds:uri="2c7ddca0-f18f-4514-89ec-cfc256175ba5"/>
    <ds:schemaRef ds:uri="http://purl.org/dc/terms/"/>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55123</TotalTime>
  <Words>1349</Words>
  <Application>Microsoft Office PowerPoint</Application>
  <PresentationFormat>On-screen Show (4:3)</PresentationFormat>
  <Paragraphs>181</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Symbol</vt:lpstr>
      <vt:lpstr>34_Default Design</vt:lpstr>
      <vt:lpstr>CLARIFICATION MEETING  06 July 2022 10H00AM </vt:lpstr>
      <vt:lpstr>CLARIFICATION MEETING  06 JULY 2022  10H00AM</vt:lpstr>
      <vt:lpstr>Welcome: Session Objective</vt:lpstr>
      <vt:lpstr>Project Background as per the scope of work by Technical Representative</vt:lpstr>
      <vt:lpstr> Commercial Process Eskom Representative – Romeo Mokwena</vt:lpstr>
      <vt:lpstr>Commercial Process – Submission Deadline</vt:lpstr>
      <vt:lpstr>Commercial Process – Submission requirements</vt:lpstr>
      <vt:lpstr>Tender Information</vt:lpstr>
      <vt:lpstr>Evaluation Process – As prescribed in terms of the PPPFA Act of 5 2000 and its Regulation. Tenderers are to note the steps for evaluation</vt:lpstr>
      <vt:lpstr>Functionality Evaluation Criteria – Technical Representative</vt:lpstr>
      <vt:lpstr>Functionality Evaluation Criteria – Technical Representative</vt:lpstr>
      <vt:lpstr>Functionality Evaluation Criteria – Technical Representative</vt:lpstr>
      <vt:lpstr>Functionality Evaluation Criteria – Technical Representative</vt:lpstr>
      <vt:lpstr>PRICE LIST</vt:lpstr>
      <vt:lpstr>Objective Criteria (SDL&amp;I) – SD&amp;L Representative</vt:lpstr>
      <vt:lpstr>Objective Criteria (SDL&amp;I) – SD&amp;L Representative</vt:lpstr>
      <vt:lpstr>Objective Criteria (SDL&amp;I) – SD&amp;L Representative</vt:lpstr>
      <vt:lpstr>Objective Criteria (SDL&amp;I) – SD&amp;L Representative</vt:lpstr>
      <vt:lpstr>Objective Criteria (SDL&amp;I) – SD&amp;L Representative</vt:lpstr>
      <vt:lpstr>Objective Criteria (SDL&amp;I) – SD&amp;L Representative</vt:lpstr>
      <vt:lpstr>Quality Objectives – Quality Representative</vt:lpstr>
      <vt:lpstr>Environmental Objective – Environmental Representative</vt:lpstr>
      <vt:lpstr>Financial Objectives</vt:lpstr>
      <vt:lpstr>Safety Objectives – Safety Representative</vt:lpstr>
      <vt:lpstr>End of the presentation</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TCH bonisa</dc:creator>
  <cp:lastModifiedBy>Romeo Mokwena</cp:lastModifiedBy>
  <cp:revision>2065</cp:revision>
  <cp:lastPrinted>2020-06-02T06:52:43Z</cp:lastPrinted>
  <dcterms:created xsi:type="dcterms:W3CDTF">2009-06-02T18:15:51Z</dcterms:created>
  <dcterms:modified xsi:type="dcterms:W3CDTF">2022-07-11T10:18:11Z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Owner">
    <vt:lpwstr>Vic Pretorius</vt:lpwstr>
  </property>
  <property fmtid="{D5CDD505-2E9C-101B-9397-08002B2CF9AE}" pid="3" name="MSIP_Label_dd17a35c-9c67-4dda-b948-74ee3b80cf57_Enabled">
    <vt:lpwstr>True</vt:lpwstr>
  </property>
  <property fmtid="{D5CDD505-2E9C-101B-9397-08002B2CF9AE}" pid="4" name="MSIP_Label_dd17a35c-9c67-4dda-b948-74ee3b80cf57_SiteId">
    <vt:lpwstr>93aedbdc-cc67-4652-aa12-d250a876ae79</vt:lpwstr>
  </property>
  <property fmtid="{D5CDD505-2E9C-101B-9397-08002B2CF9AE}" pid="5" name="MSIP_Label_dd17a35c-9c67-4dda-b948-74ee3b80cf57_Ref">
    <vt:lpwstr>https://api.informationprotection.azure.com/api/93aedbdc-cc67-4652-aa12-d250a876ae79</vt:lpwstr>
  </property>
  <property fmtid="{D5CDD505-2E9C-101B-9397-08002B2CF9AE}" pid="6" name="MSIP_Label_dd17a35c-9c67-4dda-b948-74ee3b80cf57_SetBy">
    <vt:lpwstr>NgaoIM@eskom.co.za</vt:lpwstr>
  </property>
  <property fmtid="{D5CDD505-2E9C-101B-9397-08002B2CF9AE}" pid="7" name="MSIP_Label_dd17a35c-9c67-4dda-b948-74ee3b80cf57_SetDate">
    <vt:lpwstr>2021-06-02T17:25:16.9509249+02:00</vt:lpwstr>
  </property>
  <property fmtid="{D5CDD505-2E9C-101B-9397-08002B2CF9AE}" pid="8" name="MSIP_Label_dd17a35c-9c67-4dda-b948-74ee3b80cf57_Name">
    <vt:lpwstr>Public</vt:lpwstr>
  </property>
  <property fmtid="{D5CDD505-2E9C-101B-9397-08002B2CF9AE}" pid="9" name="MSIP_Label_dd17a35c-9c67-4dda-b948-74ee3b80cf57_Application">
    <vt:lpwstr>Microsoft Azure Information Protection</vt:lpwstr>
  </property>
  <property fmtid="{D5CDD505-2E9C-101B-9397-08002B2CF9AE}" pid="10" name="MSIP_Label_dd17a35c-9c67-4dda-b948-74ee3b80cf57_Extended_MSFT_Method">
    <vt:lpwstr>Manual</vt:lpwstr>
  </property>
  <property fmtid="{D5CDD505-2E9C-101B-9397-08002B2CF9AE}" pid="11" name="Sensitivity">
    <vt:lpwstr>Public</vt:lpwstr>
  </property>
</Properties>
</file>