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6"/>
  </p:notesMasterIdLst>
  <p:sldIdLst>
    <p:sldId id="308" r:id="rId7"/>
    <p:sldId id="310" r:id="rId8"/>
    <p:sldId id="314" r:id="rId9"/>
    <p:sldId id="316" r:id="rId10"/>
    <p:sldId id="317" r:id="rId11"/>
    <p:sldId id="318" r:id="rId12"/>
    <p:sldId id="320" r:id="rId13"/>
    <p:sldId id="319" r:id="rId14"/>
    <p:sldId id="298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2025/12/08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4029" y="1063488"/>
            <a:ext cx="7641770" cy="142571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ZA" sz="2000" b="1" dirty="0"/>
              <a:t>The design, manufacture, supply and delivery of estimated quantities of Fibre Optic Cables (ADSS, Duct and OPGW) on a “as and when” required basis for a period of five (5) years.</a:t>
            </a:r>
            <a:endParaRPr lang="en-US" sz="2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8050" y="3199999"/>
            <a:ext cx="7117689" cy="327025"/>
          </a:xfrm>
        </p:spPr>
        <p:txBody>
          <a:bodyPr/>
          <a:lstStyle/>
          <a:p>
            <a:r>
              <a:rPr lang="en-US" sz="1600" dirty="0"/>
              <a:t>Contract Management Services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28 November 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/>
              <a:t>CONTRACT  DATA: CORE CLAUSES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just" defTabSz="685783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ClrTx/>
              <a:buSzTx/>
              <a:buNone/>
              <a:tabLst/>
              <a:defRPr/>
            </a:pPr>
            <a:r>
              <a:rPr kumimoji="0" lang="en-GB" sz="21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contract will be established with the successful tenderers according to the approval by the relevant authority. The contract terms and conditions will be based on </a:t>
            </a: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NEC3 </a:t>
            </a:r>
            <a:r>
              <a:rPr lang="fr-FR" sz="21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Supply</a:t>
            </a:r>
            <a:r>
              <a:rPr kumimoji="0" lang="fr-FR" sz="21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Contact (SC3</a:t>
            </a:r>
            <a:r>
              <a:rPr kumimoji="0" lang="fr-FR" sz="21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en-GB" sz="21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Eskom-specific conditions as follows: </a:t>
            </a: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685783" rtl="0" eaLnBrk="1" fontAlgn="auto" latinLnBrk="0" hangingPunct="1">
              <a:lnSpc>
                <a:spcPct val="115000"/>
              </a:lnSpc>
              <a:spcBef>
                <a:spcPts val="750"/>
              </a:spcBef>
              <a:spcAft>
                <a:spcPts val="1000"/>
              </a:spcAft>
              <a:buClrTx/>
              <a:buSz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conditions of contract are the core clauses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Core Clauses 1 – 9</a:t>
            </a:r>
          </a:p>
          <a:p>
            <a:pPr marL="0" marR="0" lvl="0" indent="0" defTabSz="685783" rtl="0" eaLnBrk="1" fontAlgn="auto" latinLnBrk="0" hangingPunct="1">
              <a:lnSpc>
                <a:spcPct val="115000"/>
              </a:lnSpc>
              <a:spcBef>
                <a:spcPts val="750"/>
              </a:spcBef>
              <a:spcAft>
                <a:spcPts val="1000"/>
              </a:spcAft>
              <a:buClrTx/>
              <a:buSz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clauses for main Option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       Priced contract with price list</a:t>
            </a:r>
            <a:b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Dispute resolution Option</a:t>
            </a:r>
            <a:b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W1:	Dispute resolution procedure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228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CONTRACT  DATA : SECONDARY OPTIONS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024569"/>
            <a:ext cx="11383851" cy="5233012"/>
          </a:xfrm>
        </p:spPr>
        <p:txBody>
          <a:bodyPr numCol="2">
            <a:normAutofit/>
          </a:bodyPr>
          <a:lstStyle/>
          <a:p>
            <a:pPr marL="0" marR="0" lvl="0" indent="0" defTabSz="685783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secondary options are: </a:t>
            </a:r>
          </a:p>
          <a:p>
            <a:pPr marL="0" marR="0" lvl="0" indent="0" defTabSz="685783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X1: Price adjustment for inflation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GB" sz="1600" dirty="0">
                <a:ea typeface="Times New Roman" panose="02020603050405020304" pitchFamily="18" charset="0"/>
              </a:rPr>
              <a:t>Provides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means for adjusting the price of works to match inflation.</a:t>
            </a:r>
            <a:endParaRPr kumimoji="0" lang="en-ZA" sz="160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defTabSz="685783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Contract </a:t>
            </a:r>
            <a:r>
              <a:rPr lang="en-ZA" sz="1600" dirty="0">
                <a:ea typeface="Calibri" panose="020F0502020204030204" pitchFamily="34" charset="0"/>
              </a:rPr>
              <a:t>P</a:t>
            </a: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rice Adjustment will be applied monthly/annually where applicable and based on proposed indices.</a:t>
            </a:r>
            <a:b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600" dirty="0">
                <a:ea typeface="Calibri" panose="020F050202020403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X2: Changes in the law</a:t>
            </a:r>
          </a:p>
          <a:p>
            <a:pPr marL="0" marR="0" lvl="0" indent="0" defTabSz="685783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Makes provision for a compensation event should a change in law occur after the contract date.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X3: Multiple Currencies</a:t>
            </a:r>
          </a:p>
          <a:p>
            <a:pPr marL="0" marR="0" lvl="0" indent="0" algn="l" defTabSz="685783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 is used where the contractor id paid in currencies other than the currency of that contract.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ZA" sz="1600" b="1" dirty="0"/>
          </a:p>
          <a:p>
            <a:pPr marL="0" indent="0">
              <a:buNone/>
            </a:pPr>
            <a:r>
              <a:rPr lang="en-ZA" sz="1600" b="1" dirty="0"/>
              <a:t>X4:  Parent company guarantee</a:t>
            </a:r>
          </a:p>
          <a:p>
            <a:pPr marL="0" indent="0">
              <a:buNone/>
            </a:pPr>
            <a:r>
              <a:rPr lang="en-ZA" sz="1600" dirty="0"/>
              <a:t>Ultimate holding company guarantee – Used as a guarantee to the client of the contractor’s performance when the contractor is a subsidiary of another company</a:t>
            </a:r>
            <a:br>
              <a:rPr lang="en-ZA" sz="1600" dirty="0"/>
            </a:br>
            <a:endParaRPr lang="en-ZA" sz="1600" dirty="0"/>
          </a:p>
          <a:p>
            <a:pPr marL="0" indent="0">
              <a:buNone/>
            </a:pPr>
            <a:r>
              <a:rPr lang="en-ZA" sz="1600" b="1" dirty="0"/>
              <a:t>X7:Delay Damages</a:t>
            </a:r>
          </a:p>
          <a:p>
            <a:pPr marL="0" indent="0">
              <a:buNone/>
            </a:pPr>
            <a:r>
              <a:rPr lang="en-ZA" sz="1600" dirty="0"/>
              <a:t>Monetary  disincentive for contractor finishing late</a:t>
            </a:r>
            <a:br>
              <a:rPr lang="en-ZA" sz="1600" dirty="0"/>
            </a:br>
            <a:endParaRPr lang="en-ZA" sz="16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X13:Performance bond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is the Client insurance against the contractor failing to fulfil contractual obligations, issued by either an insurance of bank.</a:t>
            </a:r>
            <a:br>
              <a:rPr kumimoji="0" lang="en-ZA" sz="16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ZA" sz="1600" b="1" dirty="0"/>
          </a:p>
          <a:p>
            <a:pPr marL="0" indent="0">
              <a:buNone/>
            </a:pPr>
            <a:r>
              <a:rPr lang="en-ZA" sz="1600" b="1" dirty="0"/>
              <a:t>Z: Additional conditions of contract</a:t>
            </a:r>
          </a:p>
          <a:p>
            <a:pPr marL="0" indent="0">
              <a:buNone/>
            </a:pPr>
            <a:r>
              <a:rPr lang="en-ZA" sz="1600" dirty="0"/>
              <a:t>Additional Terms and Conditions of contract (Z1 – Z15)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263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 anchor="ctr">
            <a:normAutofit/>
          </a:bodyPr>
          <a:lstStyle/>
          <a:p>
            <a:r>
              <a:rPr lang="en-US" b="1" dirty="0"/>
              <a:t>PRICING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SCHEDULE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3"/>
            <a:ext cx="11434079" cy="4859022"/>
          </a:xfrm>
        </p:spPr>
        <p:txBody>
          <a:bodyPr numCol="2">
            <a:normAutofit/>
          </a:bodyPr>
          <a:lstStyle/>
          <a:p>
            <a:pPr marL="171446" marR="0" lvl="0" indent="-171446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Tendered rate to be included in the </a:t>
            </a:r>
            <a:r>
              <a:rPr lang="en-US" sz="2800" dirty="0"/>
              <a:t>Price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schedule issued with the tender enquiry.</a:t>
            </a:r>
          </a:p>
          <a:p>
            <a:pPr marL="171446" marR="0" lvl="0" indent="-171446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Contract is on an “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as and when required basis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” therefore quantities not pre-determined. Rate only required.</a:t>
            </a:r>
          </a:p>
          <a:p>
            <a:pPr marL="171446" marR="0" lvl="0" indent="-171446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Tenderer to submit their proposed rates for all items for evaluation. </a:t>
            </a:r>
          </a:p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171446" marR="0" lvl="0" indent="-171446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Negotiations will be held with only the suppliers that would have made it through to stage 4 of the evaluations and will be on an item-by-item basis.</a:t>
            </a:r>
          </a:p>
          <a:p>
            <a:pPr marL="171446" marR="0" lvl="0" indent="-171446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 a case where the tenderer does not submit rates the company will be disqualified</a:t>
            </a:r>
            <a:r>
              <a:rPr kumimoji="0" lang="en-ZA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56B1497D-D85C-49F0-B0C9-9C5FED4EAE9E}" type="slidenum">
              <a:rPr lang="en-ZA" smtClean="0"/>
              <a:pPr>
                <a:spcAft>
                  <a:spcPts val="600"/>
                </a:spcAft>
              </a:pPr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461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C6039-9EA0-BCAD-256B-7A51FAC99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DC45-07F1-3BF6-2055-ADC02863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 anchor="ctr">
            <a:normAutofit/>
          </a:bodyPr>
          <a:lstStyle/>
          <a:p>
            <a:r>
              <a:rPr lang="en-US" b="1" dirty="0"/>
              <a:t>PRICING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SCHEDULE : ADSS CABLES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C92AE-8DD6-DEC9-2121-020F9438C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3"/>
            <a:ext cx="11434079" cy="4859022"/>
          </a:xfrm>
        </p:spPr>
        <p:txBody>
          <a:bodyPr numCol="2">
            <a:normAutofit/>
          </a:bodyPr>
          <a:lstStyle/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br>
              <a:rPr lang="en-ZA" b="1" dirty="0"/>
            </a:br>
            <a:endParaRPr lang="en-ZA" b="1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0A9E168F-3B01-39E3-C549-863C26B01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56B1497D-D85C-49F0-B0C9-9C5FED4EAE9E}" type="slidenum">
              <a:rPr lang="en-ZA" smtClean="0"/>
              <a:pPr>
                <a:spcAft>
                  <a:spcPts val="600"/>
                </a:spcAft>
              </a:pPr>
              <a:t>5</a:t>
            </a:fld>
            <a:endParaRPr lang="en-ZA"/>
          </a:p>
        </p:txBody>
      </p:sp>
      <p:pic>
        <p:nvPicPr>
          <p:cNvPr id="11" name="Picture 10" descr="logo small">
            <a:extLst>
              <a:ext uri="{FF2B5EF4-FFF2-40B4-BE49-F238E27FC236}">
                <a16:creationId xmlns:a16="http://schemas.microsoft.com/office/drawing/2014/main" id="{87A3711E-AF44-4A0F-9155-8567823F9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81" y="1084537"/>
            <a:ext cx="614712" cy="13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0889668-1A93-19D1-850E-8841727E05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087142"/>
              </p:ext>
            </p:extLst>
          </p:nvPr>
        </p:nvGraphicFramePr>
        <p:xfrm>
          <a:off x="1209040" y="1068388"/>
          <a:ext cx="10454640" cy="5220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7448562" imgH="4718145" progId="Excel.Sheet.12">
                  <p:embed/>
                </p:oleObj>
              </mc:Choice>
              <mc:Fallback>
                <p:oleObj name="Worksheet" r:id="rId3" imgW="7448562" imgH="471814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9040" y="1068388"/>
                        <a:ext cx="10454640" cy="5220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9301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8F20D-73F9-A99B-BAA7-6171AF455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89506-1DC6-7402-3697-5D8491576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 anchor="ctr">
            <a:normAutofit/>
          </a:bodyPr>
          <a:lstStyle/>
          <a:p>
            <a:r>
              <a:rPr lang="en-US" b="1" dirty="0"/>
              <a:t>PRICING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SCHEDU</a:t>
            </a:r>
            <a:r>
              <a:rPr lang="en-US" b="1" dirty="0"/>
              <a:t>LE : DUCT OPTIC CABLE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D324E-9EBE-42DB-3F67-DFCDC6F6D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3"/>
            <a:ext cx="11434079" cy="4859022"/>
          </a:xfrm>
        </p:spPr>
        <p:txBody>
          <a:bodyPr numCol="2">
            <a:normAutofit/>
          </a:bodyPr>
          <a:lstStyle/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br>
              <a:rPr lang="en-ZA" b="1" dirty="0"/>
            </a:br>
            <a:endParaRPr lang="en-ZA" b="1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2739128B-47FC-D7E7-9695-BCAFAC3CA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56B1497D-D85C-49F0-B0C9-9C5FED4EAE9E}" type="slidenum">
              <a:rPr lang="en-ZA" smtClean="0"/>
              <a:pPr>
                <a:spcAft>
                  <a:spcPts val="600"/>
                </a:spcAft>
              </a:pPr>
              <a:t>6</a:t>
            </a:fld>
            <a:endParaRPr lang="en-ZA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DA8E30A-D183-9176-E42F-C65A97CF97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755539"/>
              </p:ext>
            </p:extLst>
          </p:nvPr>
        </p:nvGraphicFramePr>
        <p:xfrm>
          <a:off x="701040" y="1052512"/>
          <a:ext cx="10505440" cy="5185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575612" imgH="4749859" progId="Excel.Sheet.12">
                  <p:embed/>
                </p:oleObj>
              </mc:Choice>
              <mc:Fallback>
                <p:oleObj name="Worksheet" r:id="rId2" imgW="7575612" imgH="474985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1040" y="1052512"/>
                        <a:ext cx="10505440" cy="5185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2614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3BCBD-83D1-4F91-A188-1DB2DEFB7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1AEA3-6B83-6B3A-C7E2-575329979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 anchor="ctr">
            <a:normAutofit/>
          </a:bodyPr>
          <a:lstStyle/>
          <a:p>
            <a:r>
              <a:rPr lang="en-US" b="1" dirty="0"/>
              <a:t>PRICING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SCHEDU</a:t>
            </a:r>
            <a:r>
              <a:rPr lang="en-US" b="1" dirty="0"/>
              <a:t>LE : OPGW CABLE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E0095-EEA9-40EF-E6CF-D6FA7AD0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3"/>
            <a:ext cx="11434079" cy="4859022"/>
          </a:xfrm>
        </p:spPr>
        <p:txBody>
          <a:bodyPr numCol="2">
            <a:normAutofit/>
          </a:bodyPr>
          <a:lstStyle/>
          <a:p>
            <a:pPr marL="0" marR="0" lvl="0" indent="0" defTabSz="685783" rtl="0" eaLnBrk="1" fontAlgn="auto" latinLnBrk="0" hangingPunct="1"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endParaRPr lang="en-ZA" b="1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F36D2A9D-2CD7-D491-66FD-0270527BF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fld id="{56B1497D-D85C-49F0-B0C9-9C5FED4EAE9E}" type="slidenum">
              <a:rPr lang="en-ZA" smtClean="0"/>
              <a:pPr>
                <a:spcAft>
                  <a:spcPts val="600"/>
                </a:spcAft>
              </a:pPr>
              <a:t>7</a:t>
            </a:fld>
            <a:endParaRPr lang="en-ZA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468589B-F3F5-D04D-DE8D-B43A151CEC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845612"/>
              </p:ext>
            </p:extLst>
          </p:nvPr>
        </p:nvGraphicFramePr>
        <p:xfrm>
          <a:off x="904239" y="719138"/>
          <a:ext cx="10926079" cy="5549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690035" imgH="8280341" progId="Excel.Sheet.12">
                  <p:embed/>
                </p:oleObj>
              </mc:Choice>
              <mc:Fallback>
                <p:oleObj name="Worksheet" r:id="rId2" imgW="7690035" imgH="828034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04239" y="719138"/>
                        <a:ext cx="10926079" cy="5549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7486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40D62-1017-870D-B4EA-FE135F50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PRICING SCHEDULE-ADSS &amp; FIBRE OPTIC HARDWARE…continues</a:t>
            </a:r>
            <a:endParaRPr lang="en-ZA" sz="2200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7BEFE5A-15FE-0D95-BBDA-1DE795B058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715824"/>
              </p:ext>
            </p:extLst>
          </p:nvPr>
        </p:nvGraphicFramePr>
        <p:xfrm>
          <a:off x="559345" y="1369929"/>
          <a:ext cx="7372801" cy="2861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72801">
                  <a:extLst>
                    <a:ext uri="{9D8B030D-6E8A-4147-A177-3AD203B41FA5}">
                      <a16:colId xmlns:a16="http://schemas.microsoft.com/office/drawing/2014/main" val="3685713217"/>
                    </a:ext>
                  </a:extLst>
                </a:gridCol>
              </a:tblGrid>
              <a:tr h="40406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ZA" sz="1600" b="1" u="none" strike="noStrike" dirty="0">
                          <a:effectLst/>
                        </a:rPr>
                        <a:t>        ***NOTE : </a:t>
                      </a:r>
                      <a:endParaRPr lang="en-ZA" sz="1600" b="1" i="1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2807376"/>
                  </a:ext>
                </a:extLst>
              </a:tr>
              <a:tr h="557334">
                <a:tc>
                  <a:txBody>
                    <a:bodyPr/>
                    <a:lstStyle/>
                    <a:p>
                      <a:pPr marL="342900" indent="-342900" algn="l" fontAlgn="b">
                        <a:buAutoNum type="arabicPeriod"/>
                      </a:pPr>
                      <a:r>
                        <a:rPr lang="en-US" sz="1600" b="1" u="none" strike="noStrike" dirty="0">
                          <a:effectLst/>
                        </a:rPr>
                        <a:t>Unit price per item to include all costs associated with the item , excluding VAT, CPA and Transport.</a:t>
                      </a:r>
                    </a:p>
                    <a:p>
                      <a:pPr marL="342900" indent="-342900" algn="l" fontAlgn="b">
                        <a:buAutoNum type="arabicPeriod"/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36823946"/>
                  </a:ext>
                </a:extLst>
              </a:tr>
              <a:tr h="822068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600" b="1" u="none" strike="noStrike" dirty="0">
                          <a:effectLst/>
                        </a:rPr>
                        <a:t>2. The estimated quantities are only included for forecasting purposes and   are not indicative of the contract quantity . The contract will be on an as and when required basis to multiple suppliers.</a:t>
                      </a:r>
                    </a:p>
                    <a:p>
                      <a:pPr algn="l" fontAlgn="b">
                        <a:buNone/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91418472"/>
                  </a:ext>
                </a:extLst>
              </a:tr>
              <a:tr h="48209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600" b="1" u="none" strike="noStrike" dirty="0">
                          <a:effectLst/>
                        </a:rPr>
                        <a:t>3. Tenderer to propose price for all items including the ones with zero estimated quantity.</a:t>
                      </a:r>
                    </a:p>
                    <a:p>
                      <a:pPr algn="l" fontAlgn="b">
                        <a:buNone/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3446703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BD7259-A542-8638-5D81-850A76442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479261"/>
              </p:ext>
            </p:extLst>
          </p:nvPr>
        </p:nvGraphicFramePr>
        <p:xfrm>
          <a:off x="559345" y="4594034"/>
          <a:ext cx="7372800" cy="1024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6718">
                  <a:extLst>
                    <a:ext uri="{9D8B030D-6E8A-4147-A177-3AD203B41FA5}">
                      <a16:colId xmlns:a16="http://schemas.microsoft.com/office/drawing/2014/main" val="2707109778"/>
                    </a:ext>
                  </a:extLst>
                </a:gridCol>
                <a:gridCol w="2666082">
                  <a:extLst>
                    <a:ext uri="{9D8B030D-6E8A-4147-A177-3AD203B41FA5}">
                      <a16:colId xmlns:a16="http://schemas.microsoft.com/office/drawing/2014/main" val="1342496705"/>
                    </a:ext>
                  </a:extLst>
                </a:gridCol>
              </a:tblGrid>
              <a:tr h="1024569">
                <a:tc>
                  <a:txBody>
                    <a:bodyPr/>
                    <a:lstStyle/>
                    <a:p>
                      <a:pPr>
                        <a:buNone/>
                        <a:tabLst>
                          <a:tab pos="226695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ZA" sz="1600" dirty="0">
                        <a:effectLst/>
                      </a:endParaRPr>
                    </a:p>
                    <a:p>
                      <a:pPr>
                        <a:buNone/>
                        <a:tabLst>
                          <a:tab pos="226695" algn="l"/>
                        </a:tabLst>
                      </a:pPr>
                      <a:endParaRPr lang="en-GB" sz="1600" dirty="0">
                        <a:effectLst/>
                      </a:endParaRPr>
                    </a:p>
                    <a:p>
                      <a:pPr>
                        <a:buNone/>
                        <a:tabLst>
                          <a:tab pos="226695" algn="l"/>
                        </a:tabLst>
                      </a:pPr>
                      <a:r>
                        <a:rPr lang="en-GB" sz="1600" dirty="0">
                          <a:effectLst/>
                        </a:rPr>
                        <a:t>LEAD TIME from order receipt (in weeks)</a:t>
                      </a:r>
                      <a:endParaRPr lang="en-Z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  <a:tabLst>
                          <a:tab pos="226695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ZA" sz="1600" dirty="0">
                        <a:effectLst/>
                      </a:endParaRPr>
                    </a:p>
                    <a:p>
                      <a:pPr algn="ctr">
                        <a:buNone/>
                        <a:tabLst>
                          <a:tab pos="226695" algn="l"/>
                        </a:tabLst>
                      </a:pPr>
                      <a:endParaRPr lang="en-GB" sz="1600" dirty="0">
                        <a:effectLst/>
                      </a:endParaRPr>
                    </a:p>
                    <a:p>
                      <a:pPr algn="ctr">
                        <a:buNone/>
                        <a:tabLst>
                          <a:tab pos="226695" algn="l"/>
                        </a:tabLst>
                      </a:pPr>
                      <a:r>
                        <a:rPr lang="en-GB" sz="1600" dirty="0">
                          <a:effectLst/>
                        </a:rPr>
                        <a:t>………………. Weeks</a:t>
                      </a:r>
                      <a:endParaRPr lang="en-Z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9912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747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B33A1265-97A7-4CBC-A6B2-2EEAB6A71AD7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2c7ddca0-f18f-4514-89ec-cfc256175ba5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8372</TotalTime>
  <Words>529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Aptos Narrow</vt:lpstr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Worksheet</vt:lpstr>
      <vt:lpstr>The design, manufacture, supply and delivery of estimated quantities of Fibre Optic Cables (ADSS, Duct and OPGW) on a “as and when” required basis for a period of five (5) years.</vt:lpstr>
      <vt:lpstr>CONTRACT  DATA: CORE CLAUSES</vt:lpstr>
      <vt:lpstr>CONTRACT  DATA : SECONDARY OPTIONS</vt:lpstr>
      <vt:lpstr>PRICING SCHEDULE</vt:lpstr>
      <vt:lpstr>PRICING SCHEDULE : ADSS CABLES</vt:lpstr>
      <vt:lpstr>PRICING SCHEDULE : DUCT OPTIC CABLE</vt:lpstr>
      <vt:lpstr>PRICING SCHEDULE : OPGW CABLE</vt:lpstr>
      <vt:lpstr>PRICING SCHEDULE-ADSS &amp; FIBRE OPTIC HARDWARE…continues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Kebone Mogase</cp:lastModifiedBy>
  <cp:revision>61</cp:revision>
  <dcterms:created xsi:type="dcterms:W3CDTF">2020-01-06T09:48:40Z</dcterms:created>
  <dcterms:modified xsi:type="dcterms:W3CDTF">2025-12-08T15:35:36Z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