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3.xml" ContentType="application/vnd.openxmlformats-officedocument.them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 id="2147483652" r:id="rId6"/>
    <p:sldMasterId id="2147483658" r:id="rId7"/>
  </p:sldMasterIdLst>
  <p:notesMasterIdLst>
    <p:notesMasterId r:id="rId49"/>
  </p:notesMasterIdLst>
  <p:sldIdLst>
    <p:sldId id="295" r:id="rId8"/>
    <p:sldId id="805" r:id="rId9"/>
    <p:sldId id="934" r:id="rId10"/>
    <p:sldId id="583" r:id="rId11"/>
    <p:sldId id="807" r:id="rId12"/>
    <p:sldId id="983" r:id="rId13"/>
    <p:sldId id="984" r:id="rId14"/>
    <p:sldId id="985" r:id="rId15"/>
    <p:sldId id="806" r:id="rId16"/>
    <p:sldId id="968" r:id="rId17"/>
    <p:sldId id="971" r:id="rId18"/>
    <p:sldId id="969" r:id="rId19"/>
    <p:sldId id="970" r:id="rId20"/>
    <p:sldId id="972" r:id="rId21"/>
    <p:sldId id="986" r:id="rId22"/>
    <p:sldId id="900" r:id="rId23"/>
    <p:sldId id="304" r:id="rId24"/>
    <p:sldId id="980" r:id="rId25"/>
    <p:sldId id="981" r:id="rId26"/>
    <p:sldId id="982" r:id="rId27"/>
    <p:sldId id="959" r:id="rId28"/>
    <p:sldId id="978" r:id="rId29"/>
    <p:sldId id="976" r:id="rId30"/>
    <p:sldId id="975" r:id="rId31"/>
    <p:sldId id="979" r:id="rId32"/>
    <p:sldId id="963" r:id="rId33"/>
    <p:sldId id="960" r:id="rId34"/>
    <p:sldId id="912" r:id="rId35"/>
    <p:sldId id="964" r:id="rId36"/>
    <p:sldId id="961" r:id="rId37"/>
    <p:sldId id="928" r:id="rId38"/>
    <p:sldId id="808" r:id="rId39"/>
    <p:sldId id="965" r:id="rId40"/>
    <p:sldId id="988" r:id="rId41"/>
    <p:sldId id="991" r:id="rId42"/>
    <p:sldId id="989" r:id="rId43"/>
    <p:sldId id="962" r:id="rId44"/>
    <p:sldId id="661" r:id="rId45"/>
    <p:sldId id="966" r:id="rId46"/>
    <p:sldId id="974" r:id="rId47"/>
    <p:sldId id="298" r:id="rId48"/>
  </p:sldIdLst>
  <p:sldSz cx="9144000" cy="6858000" type="screen4x3"/>
  <p:notesSz cx="6858000" cy="9144000"/>
  <p:custDataLst>
    <p:tags r:id="rId5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BB4004C-EA86-176F-B3D2-BEBA069F5769}" name="Stefanie Mpiyakhe" initials="SM" userId="S::stef@bravegroup.co.za::5232a352-55aa-490d-a92f-c050863fe620"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DC3C3"/>
    <a:srgbClr val="CDB6AA"/>
    <a:srgbClr val="ACC3C3"/>
    <a:srgbClr val="E4BC7F"/>
    <a:srgbClr val="C2C382"/>
    <a:srgbClr val="CA9987"/>
    <a:srgbClr val="B49180"/>
    <a:srgbClr val="82A5A5"/>
    <a:srgbClr val="D69B40"/>
    <a:srgbClr val="A3A54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6" autoAdjust="0"/>
    <p:restoredTop sz="94660"/>
  </p:normalViewPr>
  <p:slideViewPr>
    <p:cSldViewPr snapToGrid="0">
      <p:cViewPr varScale="1">
        <p:scale>
          <a:sx n="65" d="100"/>
          <a:sy n="65" d="100"/>
        </p:scale>
        <p:origin x="147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slide" Target="slides/slide40.xml"/><Relationship Id="rId50" Type="http://schemas.openxmlformats.org/officeDocument/2006/relationships/tags" Target="tags/tag1.xml"/><Relationship Id="rId55" Type="http://schemas.microsoft.com/office/2018/10/relationships/authors" Target="authors.xml"/><Relationship Id="rId7" Type="http://schemas.openxmlformats.org/officeDocument/2006/relationships/slideMaster" Target="slideMasters/slideMaster3.xml"/><Relationship Id="rId2" Type="http://schemas.openxmlformats.org/officeDocument/2006/relationships/customXml" Target="../customXml/item2.xml"/><Relationship Id="rId16" Type="http://schemas.openxmlformats.org/officeDocument/2006/relationships/slide" Target="slides/slide9.xml"/><Relationship Id="rId29" Type="http://schemas.openxmlformats.org/officeDocument/2006/relationships/slide" Target="slides/slide2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3" Type="http://schemas.openxmlformats.org/officeDocument/2006/relationships/theme" Target="theme/theme1.xml"/><Relationship Id="rId5" Type="http://schemas.openxmlformats.org/officeDocument/2006/relationships/slideMaster" Target="slideMasters/slideMaster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slide" Target="slides/slide41.xml"/><Relationship Id="rId8" Type="http://schemas.openxmlformats.org/officeDocument/2006/relationships/slide" Target="slides/slide1.xml"/><Relationship Id="rId51"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20" Type="http://schemas.openxmlformats.org/officeDocument/2006/relationships/slide" Target="slides/slide13.xml"/><Relationship Id="rId41" Type="http://schemas.openxmlformats.org/officeDocument/2006/relationships/slide" Target="slides/slide34.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a:defRPr sz="1200"/>
            </a:lvl1pPr>
          </a:lstStyle>
          <a:p>
            <a:endParaRPr lang="en-ZA"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8FE79EC-29B1-4A54-B46B-ADFA5C0A41D5}" type="datetimeFigureOut">
              <a:rPr lang="en-ZA" smtClean="0"/>
              <a:t>2025/08/01</a:t>
            </a:fld>
            <a:endParaRPr lang="en-ZA"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ZA" dirty="0"/>
              <a:t>Edit Master text styles</a:t>
            </a:r>
          </a:p>
          <a:p>
            <a:pPr lvl="1"/>
            <a:r>
              <a:rPr lang="en-ZA" dirty="0"/>
              <a:t>Second level</a:t>
            </a:r>
          </a:p>
          <a:p>
            <a:pPr lvl="2"/>
            <a:r>
              <a:rPr lang="en-ZA" dirty="0"/>
              <a:t>Third level</a:t>
            </a:r>
          </a:p>
          <a:p>
            <a:pPr lvl="3"/>
            <a:r>
              <a:rPr lang="en-ZA" dirty="0"/>
              <a:t>Fourth level</a:t>
            </a:r>
          </a:p>
          <a:p>
            <a:pPr lvl="4"/>
            <a:r>
              <a:rPr lang="en-ZA"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a:defRPr sz="1200"/>
            </a:lvl1pPr>
          </a:lstStyle>
          <a:p>
            <a:endParaRPr lang="en-ZA"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1CA291F-663B-47B1-87DD-51E5B01DA0AE}" type="slidenum">
              <a:rPr lang="en-ZA" smtClean="0"/>
              <a:t>‹#›</a:t>
            </a:fld>
            <a:endParaRPr lang="en-ZA" dirty="0"/>
          </a:p>
        </p:txBody>
      </p:sp>
    </p:spTree>
    <p:extLst>
      <p:ext uri="{BB962C8B-B14F-4D97-AF65-F5344CB8AC3E}">
        <p14:creationId xmlns:p14="http://schemas.microsoft.com/office/powerpoint/2010/main" val="23856458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Managing</a:t>
            </a:r>
            <a:r>
              <a:rPr lang="en-US" baseline="0" dirty="0"/>
              <a:t> SHE incidents is an Eskom requirement and legal requirements. It is not a company requirement or legal requirement, but also a moral obligation. You wouldn’t want to work in a company that damages the environment, as we know that we need to prevent </a:t>
            </a:r>
            <a:r>
              <a:rPr lang="en-US" baseline="0" dirty="0" err="1"/>
              <a:t>envornmental</a:t>
            </a:r>
            <a:r>
              <a:rPr lang="en-US" baseline="0" dirty="0"/>
              <a:t> damage for the benefit of future generation, same goes for the injuries, you would want to work for the company where people get injured at work and nothing is done about it. There are various pieces of legislation outlining the requirements to manage incidents. For someone to be able to mange an incident they need to be </a:t>
            </a:r>
            <a:r>
              <a:rPr lang="en-US" baseline="0" dirty="0" err="1"/>
              <a:t>equiped</a:t>
            </a:r>
            <a:r>
              <a:rPr lang="en-US" baseline="0" dirty="0"/>
              <a:t> with the information, this goes for both employees and managers. If is for this reason that we need to have continuous awareness of the requirements for incident awareness. </a:t>
            </a:r>
            <a:endParaRPr lang="en-ZA" dirty="0"/>
          </a:p>
        </p:txBody>
      </p:sp>
      <p:sp>
        <p:nvSpPr>
          <p:cNvPr id="4" name="Slide Number Placeholder 3"/>
          <p:cNvSpPr>
            <a:spLocks noGrp="1"/>
          </p:cNvSpPr>
          <p:nvPr>
            <p:ph type="sldNum" sz="quarter" idx="10"/>
          </p:nvPr>
        </p:nvSpPr>
        <p:spPr/>
        <p:txBody>
          <a:bodyPr/>
          <a:lstStyle/>
          <a:p>
            <a:pPr>
              <a:defRPr/>
            </a:pPr>
            <a:fld id="{93994619-0493-4F91-A1F2-EDE6B43EFC96}" type="slidenum">
              <a:rPr lang="en-ZA" smtClean="0">
                <a:solidFill>
                  <a:prstClr val="black"/>
                </a:solidFill>
              </a:rPr>
              <a:pPr>
                <a:defRPr/>
              </a:pPr>
              <a:t>2</a:t>
            </a:fld>
            <a:endParaRPr lang="en-ZA">
              <a:solidFill>
                <a:prstClr val="black"/>
              </a:solidFill>
            </a:endParaRPr>
          </a:p>
        </p:txBody>
      </p:sp>
    </p:spTree>
    <p:extLst>
      <p:ext uri="{BB962C8B-B14F-4D97-AF65-F5344CB8AC3E}">
        <p14:creationId xmlns:p14="http://schemas.microsoft.com/office/powerpoint/2010/main" val="23876536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Managing</a:t>
            </a:r>
            <a:r>
              <a:rPr lang="en-US" baseline="0" dirty="0"/>
              <a:t> SHE incidents is an Eskom requirement and legal requirements. It is not only a company requirement or legal requirement, but also a moral obligation. You wouldn’t want to work in a company that damages the environment, as we know that we need to prevent </a:t>
            </a:r>
            <a:r>
              <a:rPr lang="en-US" baseline="0" dirty="0" err="1"/>
              <a:t>envornmental</a:t>
            </a:r>
            <a:r>
              <a:rPr lang="en-US" baseline="0" dirty="0"/>
              <a:t> damage for the benefit of future generation, same goes for the injuries, you would want to work for the company where people get injured at work and nothing is done about it. There are various pieces of legislation outlining the requirements to manage incidents. For someone to be able to mange an incident they need to be </a:t>
            </a:r>
            <a:r>
              <a:rPr lang="en-US" baseline="0" dirty="0" err="1"/>
              <a:t>equiped</a:t>
            </a:r>
            <a:r>
              <a:rPr lang="en-US" baseline="0" dirty="0"/>
              <a:t> with the information, this goes for both employees and managers. If is for this reason that we need to have continuous awareness of the requirements for incident awareness. </a:t>
            </a:r>
            <a:endParaRPr lang="en-ZA" dirty="0"/>
          </a:p>
        </p:txBody>
      </p:sp>
      <p:sp>
        <p:nvSpPr>
          <p:cNvPr id="4" name="Slide Number Placeholder 3"/>
          <p:cNvSpPr>
            <a:spLocks noGrp="1"/>
          </p:cNvSpPr>
          <p:nvPr>
            <p:ph type="sldNum" sz="quarter" idx="10"/>
          </p:nvPr>
        </p:nvSpPr>
        <p:spPr/>
        <p:txBody>
          <a:bodyPr/>
          <a:lstStyle/>
          <a:p>
            <a:pPr>
              <a:defRPr/>
            </a:pPr>
            <a:fld id="{93994619-0493-4F91-A1F2-EDE6B43EFC96}" type="slidenum">
              <a:rPr lang="en-ZA" smtClean="0">
                <a:solidFill>
                  <a:prstClr val="black"/>
                </a:solidFill>
              </a:rPr>
              <a:pPr>
                <a:defRPr/>
              </a:pPr>
              <a:t>14</a:t>
            </a:fld>
            <a:endParaRPr lang="en-ZA">
              <a:solidFill>
                <a:prstClr val="black"/>
              </a:solidFill>
            </a:endParaRPr>
          </a:p>
        </p:txBody>
      </p:sp>
    </p:spTree>
    <p:extLst>
      <p:ext uri="{BB962C8B-B14F-4D97-AF65-F5344CB8AC3E}">
        <p14:creationId xmlns:p14="http://schemas.microsoft.com/office/powerpoint/2010/main" val="16544041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80335D-0D7E-59D1-397E-FEE7FCC8C1C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FE4DC21-F3C7-9950-4D64-B763010437A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C70F53A-B341-F85D-2674-6D28360E061F}"/>
              </a:ext>
            </a:extLst>
          </p:cNvPr>
          <p:cNvSpPr>
            <a:spLocks noGrp="1"/>
          </p:cNvSpPr>
          <p:nvPr>
            <p:ph type="body" idx="1"/>
          </p:nvPr>
        </p:nvSpPr>
        <p:spPr/>
        <p:txBody>
          <a:bodyPr/>
          <a:lstStyle/>
          <a:p>
            <a:r>
              <a:rPr lang="en-US" dirty="0"/>
              <a:t>Managing</a:t>
            </a:r>
            <a:r>
              <a:rPr lang="en-US" baseline="0" dirty="0"/>
              <a:t> SHE incidents is an Eskom requirement and legal requirements. It is not only a company requirement or legal requirement, but also a moral obligation. You wouldn’t want to work in a company that damages the environment, as we know that we need to prevent </a:t>
            </a:r>
            <a:r>
              <a:rPr lang="en-US" baseline="0" dirty="0" err="1"/>
              <a:t>envornmental</a:t>
            </a:r>
            <a:r>
              <a:rPr lang="en-US" baseline="0" dirty="0"/>
              <a:t> damage for the benefit of future generation, same goes for the injuries, you would want to work for the company where people get injured at work and nothing is done about it. There are various pieces of legislation outlining the requirements to manage incidents. For someone to be able to mange an incident they need to be </a:t>
            </a:r>
            <a:r>
              <a:rPr lang="en-US" baseline="0" dirty="0" err="1"/>
              <a:t>equiped</a:t>
            </a:r>
            <a:r>
              <a:rPr lang="en-US" baseline="0" dirty="0"/>
              <a:t> with the information, this goes for both employees and managers. If is for this reason that we need to have continuous awareness of the requirements for incident awareness. </a:t>
            </a:r>
            <a:endParaRPr lang="en-ZA" dirty="0"/>
          </a:p>
        </p:txBody>
      </p:sp>
      <p:sp>
        <p:nvSpPr>
          <p:cNvPr id="4" name="Slide Number Placeholder 3">
            <a:extLst>
              <a:ext uri="{FF2B5EF4-FFF2-40B4-BE49-F238E27FC236}">
                <a16:creationId xmlns:a16="http://schemas.microsoft.com/office/drawing/2014/main" id="{A1B81227-082F-3814-D367-5ADC542F8939}"/>
              </a:ext>
            </a:extLst>
          </p:cNvPr>
          <p:cNvSpPr>
            <a:spLocks noGrp="1"/>
          </p:cNvSpPr>
          <p:nvPr>
            <p:ph type="sldNum" sz="quarter" idx="10"/>
          </p:nvPr>
        </p:nvSpPr>
        <p:spPr/>
        <p:txBody>
          <a:bodyPr/>
          <a:lstStyle/>
          <a:p>
            <a:pPr>
              <a:defRPr/>
            </a:pPr>
            <a:fld id="{93994619-0493-4F91-A1F2-EDE6B43EFC96}" type="slidenum">
              <a:rPr lang="en-ZA" smtClean="0">
                <a:solidFill>
                  <a:prstClr val="black"/>
                </a:solidFill>
              </a:rPr>
              <a:pPr>
                <a:defRPr/>
              </a:pPr>
              <a:t>15</a:t>
            </a:fld>
            <a:endParaRPr lang="en-ZA">
              <a:solidFill>
                <a:prstClr val="black"/>
              </a:solidFill>
            </a:endParaRPr>
          </a:p>
        </p:txBody>
      </p:sp>
    </p:spTree>
    <p:extLst>
      <p:ext uri="{BB962C8B-B14F-4D97-AF65-F5344CB8AC3E}">
        <p14:creationId xmlns:p14="http://schemas.microsoft.com/office/powerpoint/2010/main" val="35651224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49C058-4F51-90A0-387B-35FAA735D3CC}"/>
            </a:ext>
          </a:extLst>
        </p:cNvPr>
        <p:cNvGrpSpPr/>
        <p:nvPr/>
      </p:nvGrpSpPr>
      <p:grpSpPr>
        <a:xfrm>
          <a:off x="0" y="0"/>
          <a:ext cx="0" cy="0"/>
          <a:chOff x="0" y="0"/>
          <a:chExt cx="0" cy="0"/>
        </a:xfrm>
      </p:grpSpPr>
      <p:sp>
        <p:nvSpPr>
          <p:cNvPr id="53250" name="Slide Image Placeholder 1">
            <a:extLst>
              <a:ext uri="{FF2B5EF4-FFF2-40B4-BE49-F238E27FC236}">
                <a16:creationId xmlns:a16="http://schemas.microsoft.com/office/drawing/2014/main" id="{19EA15BA-5EB2-9970-87E8-52D098C67170}"/>
              </a:ext>
            </a:extLst>
          </p:cNvPr>
          <p:cNvSpPr>
            <a:spLocks noGrp="1" noRot="1" noChangeAspect="1" noTextEdit="1"/>
          </p:cNvSpPr>
          <p:nvPr>
            <p:ph type="sldImg"/>
          </p:nvPr>
        </p:nvSpPr>
        <p:spPr bwMode="auto">
          <a:noFill/>
          <a:ln>
            <a:solidFill>
              <a:srgbClr val="000000"/>
            </a:solidFill>
            <a:miter lim="800000"/>
            <a:headEnd/>
            <a:tailEnd/>
          </a:ln>
        </p:spPr>
      </p:sp>
      <p:sp>
        <p:nvSpPr>
          <p:cNvPr id="53251" name="Notes Placeholder 2">
            <a:extLst>
              <a:ext uri="{FF2B5EF4-FFF2-40B4-BE49-F238E27FC236}">
                <a16:creationId xmlns:a16="http://schemas.microsoft.com/office/drawing/2014/main" id="{A370BF62-F749-C423-6F5B-FD3AEBC1B1E3}"/>
              </a:ext>
            </a:extLst>
          </p:cNvPr>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ZA" dirty="0"/>
              <a:t>Facilitator: Please include additional slides – for example</a:t>
            </a:r>
            <a:r>
              <a:rPr lang="en-ZA" baseline="0" dirty="0"/>
              <a:t> if you need more</a:t>
            </a:r>
            <a:r>
              <a:rPr lang="en-ZA" dirty="0"/>
              <a:t> explanations or appropriate images!</a:t>
            </a:r>
          </a:p>
          <a:p>
            <a:pPr>
              <a:spcBef>
                <a:spcPct val="0"/>
              </a:spcBef>
            </a:pPr>
            <a:r>
              <a:rPr lang="en-ZA" b="1" dirty="0"/>
              <a:t>To set up the Presenter view </a:t>
            </a:r>
            <a:r>
              <a:rPr lang="en-ZA" dirty="0"/>
              <a:t>(where the facilitator can see</a:t>
            </a:r>
            <a:r>
              <a:rPr lang="en-ZA" baseline="0" dirty="0"/>
              <a:t> the notes pane as well as the slides to come) do the following:</a:t>
            </a:r>
          </a:p>
          <a:p>
            <a:pPr marL="226131" indent="-226131">
              <a:spcBef>
                <a:spcPct val="0"/>
              </a:spcBef>
              <a:buFont typeface="+mj-lt"/>
              <a:buAutoNum type="arabicPeriod"/>
            </a:pPr>
            <a:r>
              <a:rPr lang="en-ZA" baseline="0" dirty="0"/>
              <a:t>Open the Slide Show menu</a:t>
            </a:r>
          </a:p>
          <a:p>
            <a:pPr marL="226131" indent="-226131">
              <a:spcBef>
                <a:spcPct val="0"/>
              </a:spcBef>
              <a:buFont typeface="+mj-lt"/>
              <a:buAutoNum type="arabicPeriod"/>
            </a:pPr>
            <a:r>
              <a:rPr lang="en-ZA" baseline="0" dirty="0"/>
              <a:t>Select the ‘Use Presenter View’ checkbox</a:t>
            </a:r>
          </a:p>
          <a:p>
            <a:pPr marL="226131" indent="-226131">
              <a:spcBef>
                <a:spcPct val="0"/>
              </a:spcBef>
              <a:buFont typeface="+mj-lt"/>
              <a:buAutoNum type="arabicPeriod"/>
            </a:pPr>
            <a:r>
              <a:rPr lang="en-ZA" baseline="0" dirty="0"/>
              <a:t>On the drop down box next to ‘Show On:’ select the secondary monitor (….this is to say </a:t>
            </a:r>
            <a:r>
              <a:rPr lang="en-ZA" b="1" i="1" baseline="0" dirty="0"/>
              <a:t>where</a:t>
            </a:r>
            <a:r>
              <a:rPr lang="en-ZA" baseline="0" dirty="0"/>
              <a:t> the presenter view with notes pane etc. will display. Remember the primary monitor might be the screen in front of the training room. Play with this till you have the full screen slide show on the projector screen and the Presenter view on your laptop’s monitor.)</a:t>
            </a:r>
          </a:p>
          <a:p>
            <a:pPr marL="226131" indent="-226131">
              <a:spcBef>
                <a:spcPct val="0"/>
              </a:spcBef>
              <a:buFont typeface="+mj-lt"/>
              <a:buAutoNum type="arabicPeriod"/>
            </a:pPr>
            <a:r>
              <a:rPr lang="en-ZA" baseline="0" dirty="0"/>
              <a:t>It might be necessary to repeat some of the steps.</a:t>
            </a:r>
            <a:endParaRPr lang="en-GB" dirty="0"/>
          </a:p>
          <a:p>
            <a:pPr>
              <a:spcBef>
                <a:spcPct val="0"/>
              </a:spcBef>
            </a:pPr>
            <a:endParaRPr lang="en-GB" dirty="0"/>
          </a:p>
        </p:txBody>
      </p:sp>
      <p:sp>
        <p:nvSpPr>
          <p:cNvPr id="53252" name="Slide Number Placeholder 3">
            <a:extLst>
              <a:ext uri="{FF2B5EF4-FFF2-40B4-BE49-F238E27FC236}">
                <a16:creationId xmlns:a16="http://schemas.microsoft.com/office/drawing/2014/main" id="{6E41C8E7-2B73-4BA9-A627-5D21A3F3CDB3}"/>
              </a:ext>
            </a:extLst>
          </p:cNvPr>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9E49D1D-F1AA-4477-8A1B-B76A467CEA6E}" type="slidenum">
              <a:rPr lang="en-ZA">
                <a:solidFill>
                  <a:prstClr val="black"/>
                </a:solidFill>
              </a:rPr>
              <a:pPr/>
              <a:t>18</a:t>
            </a:fld>
            <a:endParaRPr lang="en-ZA" dirty="0">
              <a:solidFill>
                <a:prstClr val="black"/>
              </a:solidFill>
            </a:endParaRPr>
          </a:p>
        </p:txBody>
      </p:sp>
    </p:spTree>
    <p:extLst>
      <p:ext uri="{BB962C8B-B14F-4D97-AF65-F5344CB8AC3E}">
        <p14:creationId xmlns:p14="http://schemas.microsoft.com/office/powerpoint/2010/main" val="27275014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ZA" dirty="0"/>
              <a:t>Facilitator: Please include additional slides – for example</a:t>
            </a:r>
            <a:r>
              <a:rPr lang="en-ZA" baseline="0" dirty="0"/>
              <a:t> if you need more</a:t>
            </a:r>
            <a:r>
              <a:rPr lang="en-ZA" dirty="0"/>
              <a:t> explanations or appropriate images!</a:t>
            </a:r>
          </a:p>
          <a:p>
            <a:pPr>
              <a:spcBef>
                <a:spcPct val="0"/>
              </a:spcBef>
            </a:pPr>
            <a:r>
              <a:rPr lang="en-ZA" b="1" dirty="0"/>
              <a:t>To set up the Presenter view </a:t>
            </a:r>
            <a:r>
              <a:rPr lang="en-ZA" dirty="0"/>
              <a:t>(where the facilitator can see</a:t>
            </a:r>
            <a:r>
              <a:rPr lang="en-ZA" baseline="0" dirty="0"/>
              <a:t> the notes pane as well as the slides to come) do the following:</a:t>
            </a:r>
          </a:p>
          <a:p>
            <a:pPr marL="226131" indent="-226131">
              <a:spcBef>
                <a:spcPct val="0"/>
              </a:spcBef>
              <a:buFont typeface="+mj-lt"/>
              <a:buAutoNum type="arabicPeriod"/>
            </a:pPr>
            <a:r>
              <a:rPr lang="en-ZA" baseline="0" dirty="0"/>
              <a:t>Open the Slide Show menu</a:t>
            </a:r>
          </a:p>
          <a:p>
            <a:pPr marL="226131" indent="-226131">
              <a:spcBef>
                <a:spcPct val="0"/>
              </a:spcBef>
              <a:buFont typeface="+mj-lt"/>
              <a:buAutoNum type="arabicPeriod"/>
            </a:pPr>
            <a:r>
              <a:rPr lang="en-ZA" baseline="0" dirty="0"/>
              <a:t>Select the ‘Use Presenter View’ checkbox</a:t>
            </a:r>
          </a:p>
          <a:p>
            <a:pPr marL="226131" indent="-226131">
              <a:spcBef>
                <a:spcPct val="0"/>
              </a:spcBef>
              <a:buFont typeface="+mj-lt"/>
              <a:buAutoNum type="arabicPeriod"/>
            </a:pPr>
            <a:r>
              <a:rPr lang="en-ZA" baseline="0" dirty="0"/>
              <a:t>On the drop down box next to ‘Show On:’ select the secondary monitor (….this is to say </a:t>
            </a:r>
            <a:r>
              <a:rPr lang="en-ZA" b="1" i="1" baseline="0" dirty="0"/>
              <a:t>where</a:t>
            </a:r>
            <a:r>
              <a:rPr lang="en-ZA" baseline="0" dirty="0"/>
              <a:t> the presenter view with notes pane etc. will display. Remember the primary monitor might be the screen in front of the training room. Play with this till you have the full screen slide show on the projector screen and the Presenter view on your laptop’s monitor.)</a:t>
            </a:r>
          </a:p>
          <a:p>
            <a:pPr marL="226131" indent="-226131">
              <a:spcBef>
                <a:spcPct val="0"/>
              </a:spcBef>
              <a:buFont typeface="+mj-lt"/>
              <a:buAutoNum type="arabicPeriod"/>
            </a:pPr>
            <a:r>
              <a:rPr lang="en-ZA" baseline="0" dirty="0"/>
              <a:t>It might be necessary to repeat some of the steps.</a:t>
            </a:r>
            <a:endParaRPr lang="en-GB" dirty="0"/>
          </a:p>
          <a:p>
            <a:pPr>
              <a:spcBef>
                <a:spcPct val="0"/>
              </a:spcBef>
            </a:pPr>
            <a:endParaRPr lang="en-GB" dirty="0"/>
          </a:p>
        </p:txBody>
      </p:sp>
      <p:sp>
        <p:nvSpPr>
          <p:cNvPr id="532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9E49D1D-F1AA-4477-8A1B-B76A467CEA6E}" type="slidenum">
              <a:rPr lang="en-ZA">
                <a:solidFill>
                  <a:prstClr val="black"/>
                </a:solidFill>
              </a:rPr>
              <a:pPr/>
              <a:t>21</a:t>
            </a:fld>
            <a:endParaRPr lang="en-ZA" dirty="0">
              <a:solidFill>
                <a:prstClr val="black"/>
              </a:solidFill>
            </a:endParaRPr>
          </a:p>
        </p:txBody>
      </p:sp>
    </p:spTree>
    <p:extLst>
      <p:ext uri="{BB962C8B-B14F-4D97-AF65-F5344CB8AC3E}">
        <p14:creationId xmlns:p14="http://schemas.microsoft.com/office/powerpoint/2010/main" val="24987539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ZA" dirty="0"/>
              <a:t>Facilitator: Please include additional slides – for example</a:t>
            </a:r>
            <a:r>
              <a:rPr lang="en-ZA" baseline="0" dirty="0"/>
              <a:t> if you need more</a:t>
            </a:r>
            <a:r>
              <a:rPr lang="en-ZA" dirty="0"/>
              <a:t> explanations or appropriate images!</a:t>
            </a:r>
          </a:p>
          <a:p>
            <a:pPr>
              <a:spcBef>
                <a:spcPct val="0"/>
              </a:spcBef>
            </a:pPr>
            <a:r>
              <a:rPr lang="en-ZA" b="1" dirty="0"/>
              <a:t>To set up the Presenter view </a:t>
            </a:r>
            <a:r>
              <a:rPr lang="en-ZA" dirty="0"/>
              <a:t>(where the facilitator can see</a:t>
            </a:r>
            <a:r>
              <a:rPr lang="en-ZA" baseline="0" dirty="0"/>
              <a:t> the notes pane as well as the slides to come) do the following:</a:t>
            </a:r>
          </a:p>
          <a:p>
            <a:pPr marL="226131" indent="-226131">
              <a:spcBef>
                <a:spcPct val="0"/>
              </a:spcBef>
              <a:buFont typeface="+mj-lt"/>
              <a:buAutoNum type="arabicPeriod"/>
            </a:pPr>
            <a:r>
              <a:rPr lang="en-ZA" baseline="0" dirty="0"/>
              <a:t>Open the Slide Show menu</a:t>
            </a:r>
          </a:p>
          <a:p>
            <a:pPr marL="226131" indent="-226131">
              <a:spcBef>
                <a:spcPct val="0"/>
              </a:spcBef>
              <a:buFont typeface="+mj-lt"/>
              <a:buAutoNum type="arabicPeriod"/>
            </a:pPr>
            <a:r>
              <a:rPr lang="en-ZA" baseline="0" dirty="0"/>
              <a:t>Select the ‘Use Presenter View’ checkbox</a:t>
            </a:r>
          </a:p>
          <a:p>
            <a:pPr marL="226131" indent="-226131">
              <a:spcBef>
                <a:spcPct val="0"/>
              </a:spcBef>
              <a:buFont typeface="+mj-lt"/>
              <a:buAutoNum type="arabicPeriod"/>
            </a:pPr>
            <a:r>
              <a:rPr lang="en-ZA" baseline="0" dirty="0"/>
              <a:t>On the drop down box next to ‘Show On:’ select the secondary monitor (….this is to say </a:t>
            </a:r>
            <a:r>
              <a:rPr lang="en-ZA" b="1" i="1" baseline="0" dirty="0"/>
              <a:t>where</a:t>
            </a:r>
            <a:r>
              <a:rPr lang="en-ZA" baseline="0" dirty="0"/>
              <a:t> the presenter view with notes pane etc. will display. Remember the primary monitor might be the screen in front of the training room. Play with this till you have the full screen slide show on the projector screen and the Presenter view on your laptop’s monitor.)</a:t>
            </a:r>
          </a:p>
          <a:p>
            <a:pPr marL="226131" indent="-226131">
              <a:spcBef>
                <a:spcPct val="0"/>
              </a:spcBef>
              <a:buFont typeface="+mj-lt"/>
              <a:buAutoNum type="arabicPeriod"/>
            </a:pPr>
            <a:r>
              <a:rPr lang="en-ZA" baseline="0" dirty="0"/>
              <a:t>It might be necessary to repeat some of the steps.</a:t>
            </a:r>
            <a:endParaRPr lang="en-GB" dirty="0"/>
          </a:p>
          <a:p>
            <a:pPr>
              <a:spcBef>
                <a:spcPct val="0"/>
              </a:spcBef>
            </a:pPr>
            <a:endParaRPr lang="en-GB" dirty="0"/>
          </a:p>
        </p:txBody>
      </p:sp>
      <p:sp>
        <p:nvSpPr>
          <p:cNvPr id="532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9E49D1D-F1AA-4477-8A1B-B76A467CEA6E}" type="slidenum">
              <a:rPr lang="en-ZA">
                <a:solidFill>
                  <a:prstClr val="black"/>
                </a:solidFill>
              </a:rPr>
              <a:pPr/>
              <a:t>24</a:t>
            </a:fld>
            <a:endParaRPr lang="en-ZA" dirty="0">
              <a:solidFill>
                <a:prstClr val="black"/>
              </a:solidFill>
            </a:endParaRPr>
          </a:p>
        </p:txBody>
      </p:sp>
    </p:spTree>
    <p:extLst>
      <p:ext uri="{BB962C8B-B14F-4D97-AF65-F5344CB8AC3E}">
        <p14:creationId xmlns:p14="http://schemas.microsoft.com/office/powerpoint/2010/main" val="33868625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ZA" dirty="0"/>
              <a:t>Facilitator: Please include additional slides – for example</a:t>
            </a:r>
            <a:r>
              <a:rPr lang="en-ZA" baseline="0" dirty="0"/>
              <a:t> if you need more</a:t>
            </a:r>
            <a:r>
              <a:rPr lang="en-ZA" dirty="0"/>
              <a:t> explanations or appropriate images!</a:t>
            </a:r>
          </a:p>
          <a:p>
            <a:pPr>
              <a:spcBef>
                <a:spcPct val="0"/>
              </a:spcBef>
            </a:pPr>
            <a:r>
              <a:rPr lang="en-ZA" b="1" dirty="0"/>
              <a:t>To set up the Presenter view </a:t>
            </a:r>
            <a:r>
              <a:rPr lang="en-ZA" dirty="0"/>
              <a:t>(where the facilitator can see</a:t>
            </a:r>
            <a:r>
              <a:rPr lang="en-ZA" baseline="0" dirty="0"/>
              <a:t> the notes pane as well as the slides to come) do the following:</a:t>
            </a:r>
          </a:p>
          <a:p>
            <a:pPr marL="226131" indent="-226131">
              <a:spcBef>
                <a:spcPct val="0"/>
              </a:spcBef>
              <a:buFont typeface="+mj-lt"/>
              <a:buAutoNum type="arabicPeriod"/>
            </a:pPr>
            <a:r>
              <a:rPr lang="en-ZA" baseline="0" dirty="0"/>
              <a:t>Open the Slide Show menu</a:t>
            </a:r>
          </a:p>
          <a:p>
            <a:pPr marL="226131" indent="-226131">
              <a:spcBef>
                <a:spcPct val="0"/>
              </a:spcBef>
              <a:buFont typeface="+mj-lt"/>
              <a:buAutoNum type="arabicPeriod"/>
            </a:pPr>
            <a:r>
              <a:rPr lang="en-ZA" baseline="0" dirty="0"/>
              <a:t>Select the ‘Use Presenter View’ checkbox</a:t>
            </a:r>
          </a:p>
          <a:p>
            <a:pPr marL="226131" indent="-226131">
              <a:spcBef>
                <a:spcPct val="0"/>
              </a:spcBef>
              <a:buFont typeface="+mj-lt"/>
              <a:buAutoNum type="arabicPeriod"/>
            </a:pPr>
            <a:r>
              <a:rPr lang="en-ZA" baseline="0" dirty="0"/>
              <a:t>On the drop down box next to ‘Show On:’ select the secondary monitor (….this is to say </a:t>
            </a:r>
            <a:r>
              <a:rPr lang="en-ZA" b="1" i="1" baseline="0" dirty="0"/>
              <a:t>where</a:t>
            </a:r>
            <a:r>
              <a:rPr lang="en-ZA" baseline="0" dirty="0"/>
              <a:t> the presenter view with notes pane etc. will display. Remember the primary monitor might be the screen in front of the training room. Play with this till you have the full screen slide show on the projector screen and the Presenter view on your laptop’s monitor.)</a:t>
            </a:r>
          </a:p>
          <a:p>
            <a:pPr marL="226131" indent="-226131">
              <a:spcBef>
                <a:spcPct val="0"/>
              </a:spcBef>
              <a:buFont typeface="+mj-lt"/>
              <a:buAutoNum type="arabicPeriod"/>
            </a:pPr>
            <a:r>
              <a:rPr lang="en-ZA" baseline="0" dirty="0"/>
              <a:t>It might be necessary to repeat some of the steps.</a:t>
            </a:r>
            <a:endParaRPr lang="en-GB" dirty="0"/>
          </a:p>
          <a:p>
            <a:pPr>
              <a:spcBef>
                <a:spcPct val="0"/>
              </a:spcBef>
            </a:pPr>
            <a:endParaRPr lang="en-GB" dirty="0"/>
          </a:p>
        </p:txBody>
      </p:sp>
      <p:sp>
        <p:nvSpPr>
          <p:cNvPr id="532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9E49D1D-F1AA-4477-8A1B-B76A467CEA6E}" type="slidenum">
              <a:rPr lang="en-ZA">
                <a:solidFill>
                  <a:prstClr val="black"/>
                </a:solidFill>
              </a:rPr>
              <a:pPr/>
              <a:t>27</a:t>
            </a:fld>
            <a:endParaRPr lang="en-ZA" dirty="0">
              <a:solidFill>
                <a:prstClr val="black"/>
              </a:solidFill>
            </a:endParaRPr>
          </a:p>
        </p:txBody>
      </p:sp>
    </p:spTree>
    <p:extLst>
      <p:ext uri="{BB962C8B-B14F-4D97-AF65-F5344CB8AC3E}">
        <p14:creationId xmlns:p14="http://schemas.microsoft.com/office/powerpoint/2010/main" val="7411777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ZA" dirty="0"/>
              <a:t>Facilitator: Please include additional slides – for example</a:t>
            </a:r>
            <a:r>
              <a:rPr lang="en-ZA" baseline="0" dirty="0"/>
              <a:t> if you need more</a:t>
            </a:r>
            <a:r>
              <a:rPr lang="en-ZA" dirty="0"/>
              <a:t> explanations or appropriate images!</a:t>
            </a:r>
          </a:p>
          <a:p>
            <a:pPr>
              <a:spcBef>
                <a:spcPct val="0"/>
              </a:spcBef>
            </a:pPr>
            <a:r>
              <a:rPr lang="en-ZA" b="1" dirty="0"/>
              <a:t>To set up the Presenter view </a:t>
            </a:r>
            <a:r>
              <a:rPr lang="en-ZA" dirty="0"/>
              <a:t>(where the facilitator can see</a:t>
            </a:r>
            <a:r>
              <a:rPr lang="en-ZA" baseline="0" dirty="0"/>
              <a:t> the notes pane as well as the slides to come) do the following:</a:t>
            </a:r>
          </a:p>
          <a:p>
            <a:pPr marL="226131" indent="-226131">
              <a:spcBef>
                <a:spcPct val="0"/>
              </a:spcBef>
              <a:buFont typeface="+mj-lt"/>
              <a:buAutoNum type="arabicPeriod"/>
            </a:pPr>
            <a:r>
              <a:rPr lang="en-ZA" baseline="0" dirty="0"/>
              <a:t>Open the Slide Show menu</a:t>
            </a:r>
          </a:p>
          <a:p>
            <a:pPr marL="226131" indent="-226131">
              <a:spcBef>
                <a:spcPct val="0"/>
              </a:spcBef>
              <a:buFont typeface="+mj-lt"/>
              <a:buAutoNum type="arabicPeriod"/>
            </a:pPr>
            <a:r>
              <a:rPr lang="en-ZA" baseline="0" dirty="0"/>
              <a:t>Select the ‘Use Presenter View’ checkbox</a:t>
            </a:r>
          </a:p>
          <a:p>
            <a:pPr marL="226131" indent="-226131">
              <a:spcBef>
                <a:spcPct val="0"/>
              </a:spcBef>
              <a:buFont typeface="+mj-lt"/>
              <a:buAutoNum type="arabicPeriod"/>
            </a:pPr>
            <a:r>
              <a:rPr lang="en-ZA" baseline="0" dirty="0"/>
              <a:t>On the drop down box next to ‘Show On:’ select the secondary monitor (….this is to say </a:t>
            </a:r>
            <a:r>
              <a:rPr lang="en-ZA" b="1" i="1" baseline="0" dirty="0"/>
              <a:t>where</a:t>
            </a:r>
            <a:r>
              <a:rPr lang="en-ZA" baseline="0" dirty="0"/>
              <a:t> the presenter view with notes pane etc. will display. Remember the primary monitor might be the screen in front of the training room. Play with this till you have the full screen slide show on the projector screen and the Presenter view on your laptop’s monitor.)</a:t>
            </a:r>
          </a:p>
          <a:p>
            <a:pPr marL="226131" indent="-226131">
              <a:spcBef>
                <a:spcPct val="0"/>
              </a:spcBef>
              <a:buFont typeface="+mj-lt"/>
              <a:buAutoNum type="arabicPeriod"/>
            </a:pPr>
            <a:r>
              <a:rPr lang="en-ZA" baseline="0" dirty="0"/>
              <a:t>It might be necessary to repeat some of the steps.</a:t>
            </a:r>
            <a:endParaRPr lang="en-GB" dirty="0"/>
          </a:p>
          <a:p>
            <a:pPr>
              <a:spcBef>
                <a:spcPct val="0"/>
              </a:spcBef>
            </a:pPr>
            <a:endParaRPr lang="en-GB" dirty="0"/>
          </a:p>
        </p:txBody>
      </p:sp>
      <p:sp>
        <p:nvSpPr>
          <p:cNvPr id="532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9E49D1D-F1AA-4477-8A1B-B76A467CEA6E}" type="slidenum">
              <a:rPr lang="en-ZA">
                <a:solidFill>
                  <a:prstClr val="black"/>
                </a:solidFill>
              </a:rPr>
              <a:pPr/>
              <a:t>30</a:t>
            </a:fld>
            <a:endParaRPr lang="en-ZA" dirty="0">
              <a:solidFill>
                <a:prstClr val="black"/>
              </a:solidFill>
            </a:endParaRPr>
          </a:p>
        </p:txBody>
      </p:sp>
    </p:spTree>
    <p:extLst>
      <p:ext uri="{BB962C8B-B14F-4D97-AF65-F5344CB8AC3E}">
        <p14:creationId xmlns:p14="http://schemas.microsoft.com/office/powerpoint/2010/main" val="28686931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FF0E5B-0C88-95F4-188D-D418E3716F26}"/>
            </a:ext>
          </a:extLst>
        </p:cNvPr>
        <p:cNvGrpSpPr/>
        <p:nvPr/>
      </p:nvGrpSpPr>
      <p:grpSpPr>
        <a:xfrm>
          <a:off x="0" y="0"/>
          <a:ext cx="0" cy="0"/>
          <a:chOff x="0" y="0"/>
          <a:chExt cx="0" cy="0"/>
        </a:xfrm>
      </p:grpSpPr>
      <p:sp>
        <p:nvSpPr>
          <p:cNvPr id="53250" name="Slide Image Placeholder 1">
            <a:extLst>
              <a:ext uri="{FF2B5EF4-FFF2-40B4-BE49-F238E27FC236}">
                <a16:creationId xmlns:a16="http://schemas.microsoft.com/office/drawing/2014/main" id="{2D57D923-AF4B-C9CF-CA5B-DC092C8D9D68}"/>
              </a:ext>
            </a:extLst>
          </p:cNvPr>
          <p:cNvSpPr>
            <a:spLocks noGrp="1" noRot="1" noChangeAspect="1" noTextEdit="1"/>
          </p:cNvSpPr>
          <p:nvPr>
            <p:ph type="sldImg"/>
          </p:nvPr>
        </p:nvSpPr>
        <p:spPr bwMode="auto">
          <a:noFill/>
          <a:ln>
            <a:solidFill>
              <a:srgbClr val="000000"/>
            </a:solidFill>
            <a:miter lim="800000"/>
            <a:headEnd/>
            <a:tailEnd/>
          </a:ln>
        </p:spPr>
      </p:sp>
      <p:sp>
        <p:nvSpPr>
          <p:cNvPr id="53251" name="Notes Placeholder 2">
            <a:extLst>
              <a:ext uri="{FF2B5EF4-FFF2-40B4-BE49-F238E27FC236}">
                <a16:creationId xmlns:a16="http://schemas.microsoft.com/office/drawing/2014/main" id="{BBF10D8C-C94D-7125-E84A-063B0506C459}"/>
              </a:ext>
            </a:extLst>
          </p:cNvPr>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ZA" dirty="0"/>
              <a:t>Facilitator: Please include additional slides – for example</a:t>
            </a:r>
            <a:r>
              <a:rPr lang="en-ZA" baseline="0" dirty="0"/>
              <a:t> if you need more</a:t>
            </a:r>
            <a:r>
              <a:rPr lang="en-ZA" dirty="0"/>
              <a:t> explanations or appropriate images!</a:t>
            </a:r>
          </a:p>
          <a:p>
            <a:pPr>
              <a:spcBef>
                <a:spcPct val="0"/>
              </a:spcBef>
            </a:pPr>
            <a:r>
              <a:rPr lang="en-ZA" b="1" dirty="0"/>
              <a:t>To set up the Presenter view </a:t>
            </a:r>
            <a:r>
              <a:rPr lang="en-ZA" dirty="0"/>
              <a:t>(where the facilitator can see</a:t>
            </a:r>
            <a:r>
              <a:rPr lang="en-ZA" baseline="0" dirty="0"/>
              <a:t> the notes pane as well as the slides to come) do the following:</a:t>
            </a:r>
          </a:p>
          <a:p>
            <a:pPr marL="226131" indent="-226131">
              <a:spcBef>
                <a:spcPct val="0"/>
              </a:spcBef>
              <a:buFont typeface="+mj-lt"/>
              <a:buAutoNum type="arabicPeriod"/>
            </a:pPr>
            <a:r>
              <a:rPr lang="en-ZA" baseline="0" dirty="0"/>
              <a:t>Open the Slide Show menu</a:t>
            </a:r>
          </a:p>
          <a:p>
            <a:pPr marL="226131" indent="-226131">
              <a:spcBef>
                <a:spcPct val="0"/>
              </a:spcBef>
              <a:buFont typeface="+mj-lt"/>
              <a:buAutoNum type="arabicPeriod"/>
            </a:pPr>
            <a:r>
              <a:rPr lang="en-ZA" baseline="0" dirty="0"/>
              <a:t>Select the ‘Use Presenter View’ checkbox</a:t>
            </a:r>
          </a:p>
          <a:p>
            <a:pPr marL="226131" indent="-226131">
              <a:spcBef>
                <a:spcPct val="0"/>
              </a:spcBef>
              <a:buFont typeface="+mj-lt"/>
              <a:buAutoNum type="arabicPeriod"/>
            </a:pPr>
            <a:r>
              <a:rPr lang="en-ZA" baseline="0" dirty="0"/>
              <a:t>On the drop down box next to ‘Show On:’ select the secondary monitor (….this is to say </a:t>
            </a:r>
            <a:r>
              <a:rPr lang="en-ZA" b="1" i="1" baseline="0" dirty="0"/>
              <a:t>where</a:t>
            </a:r>
            <a:r>
              <a:rPr lang="en-ZA" baseline="0" dirty="0"/>
              <a:t> the presenter view with notes pane etc. will display. Remember the primary monitor might be the screen in front of the training room. Play with this till you have the full screen slide show on the projector screen and the Presenter view on your laptop’s monitor.)</a:t>
            </a:r>
          </a:p>
          <a:p>
            <a:pPr marL="226131" indent="-226131">
              <a:spcBef>
                <a:spcPct val="0"/>
              </a:spcBef>
              <a:buFont typeface="+mj-lt"/>
              <a:buAutoNum type="arabicPeriod"/>
            </a:pPr>
            <a:r>
              <a:rPr lang="en-ZA" baseline="0" dirty="0"/>
              <a:t>It might be necessary to repeat some of the steps.</a:t>
            </a:r>
            <a:endParaRPr lang="en-GB" dirty="0"/>
          </a:p>
          <a:p>
            <a:pPr>
              <a:spcBef>
                <a:spcPct val="0"/>
              </a:spcBef>
            </a:pPr>
            <a:endParaRPr lang="en-GB" dirty="0"/>
          </a:p>
        </p:txBody>
      </p:sp>
      <p:sp>
        <p:nvSpPr>
          <p:cNvPr id="53252" name="Slide Number Placeholder 3">
            <a:extLst>
              <a:ext uri="{FF2B5EF4-FFF2-40B4-BE49-F238E27FC236}">
                <a16:creationId xmlns:a16="http://schemas.microsoft.com/office/drawing/2014/main" id="{47D3409D-4BC1-EB70-8737-D225A925AD68}"/>
              </a:ext>
            </a:extLst>
          </p:cNvPr>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9E49D1D-F1AA-4477-8A1B-B76A467CEA6E}" type="slidenum">
              <a:rPr lang="en-ZA">
                <a:solidFill>
                  <a:prstClr val="black"/>
                </a:solidFill>
              </a:rPr>
              <a:pPr/>
              <a:t>34</a:t>
            </a:fld>
            <a:endParaRPr lang="en-ZA" dirty="0">
              <a:solidFill>
                <a:prstClr val="black"/>
              </a:solidFill>
            </a:endParaRPr>
          </a:p>
        </p:txBody>
      </p:sp>
    </p:spTree>
    <p:extLst>
      <p:ext uri="{BB962C8B-B14F-4D97-AF65-F5344CB8AC3E}">
        <p14:creationId xmlns:p14="http://schemas.microsoft.com/office/powerpoint/2010/main" val="26757667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ZA" dirty="0"/>
              <a:t>Facilitator: Please include additional slides – for example</a:t>
            </a:r>
            <a:r>
              <a:rPr lang="en-ZA" baseline="0" dirty="0"/>
              <a:t> if you need more</a:t>
            </a:r>
            <a:r>
              <a:rPr lang="en-ZA" dirty="0"/>
              <a:t> explanations or appropriate images!</a:t>
            </a:r>
          </a:p>
          <a:p>
            <a:pPr>
              <a:spcBef>
                <a:spcPct val="0"/>
              </a:spcBef>
            </a:pPr>
            <a:r>
              <a:rPr lang="en-ZA" b="1" dirty="0"/>
              <a:t>To set up the Presenter view </a:t>
            </a:r>
            <a:r>
              <a:rPr lang="en-ZA" dirty="0"/>
              <a:t>(where the facilitator can see</a:t>
            </a:r>
            <a:r>
              <a:rPr lang="en-ZA" baseline="0" dirty="0"/>
              <a:t> the notes pane as well as the slides to come) do the following:</a:t>
            </a:r>
          </a:p>
          <a:p>
            <a:pPr marL="226131" indent="-226131">
              <a:spcBef>
                <a:spcPct val="0"/>
              </a:spcBef>
              <a:buFont typeface="+mj-lt"/>
              <a:buAutoNum type="arabicPeriod"/>
            </a:pPr>
            <a:r>
              <a:rPr lang="en-ZA" baseline="0" dirty="0"/>
              <a:t>Open the Slide Show menu</a:t>
            </a:r>
          </a:p>
          <a:p>
            <a:pPr marL="226131" indent="-226131">
              <a:spcBef>
                <a:spcPct val="0"/>
              </a:spcBef>
              <a:buFont typeface="+mj-lt"/>
              <a:buAutoNum type="arabicPeriod"/>
            </a:pPr>
            <a:r>
              <a:rPr lang="en-ZA" baseline="0" dirty="0"/>
              <a:t>Select the ‘Use Presenter View’ checkbox</a:t>
            </a:r>
          </a:p>
          <a:p>
            <a:pPr marL="226131" indent="-226131">
              <a:spcBef>
                <a:spcPct val="0"/>
              </a:spcBef>
              <a:buFont typeface="+mj-lt"/>
              <a:buAutoNum type="arabicPeriod"/>
            </a:pPr>
            <a:r>
              <a:rPr lang="en-ZA" baseline="0" dirty="0"/>
              <a:t>On the drop down box next to ‘Show On:’ select the secondary monitor (….this is to say </a:t>
            </a:r>
            <a:r>
              <a:rPr lang="en-ZA" b="1" i="1" baseline="0" dirty="0"/>
              <a:t>where</a:t>
            </a:r>
            <a:r>
              <a:rPr lang="en-ZA" baseline="0" dirty="0"/>
              <a:t> the presenter view with notes pane etc. will display. Remember the primary monitor might be the screen in front of the training room. Play with this till you have the full screen slide show on the projector screen and the Presenter view on your laptop’s monitor.)</a:t>
            </a:r>
          </a:p>
          <a:p>
            <a:pPr marL="226131" indent="-226131">
              <a:spcBef>
                <a:spcPct val="0"/>
              </a:spcBef>
              <a:buFont typeface="+mj-lt"/>
              <a:buAutoNum type="arabicPeriod"/>
            </a:pPr>
            <a:r>
              <a:rPr lang="en-ZA" baseline="0" dirty="0"/>
              <a:t>It might be necessary to repeat some of the steps.</a:t>
            </a:r>
            <a:endParaRPr lang="en-GB" dirty="0"/>
          </a:p>
          <a:p>
            <a:pPr>
              <a:spcBef>
                <a:spcPct val="0"/>
              </a:spcBef>
            </a:pPr>
            <a:endParaRPr lang="en-GB" dirty="0"/>
          </a:p>
        </p:txBody>
      </p:sp>
      <p:sp>
        <p:nvSpPr>
          <p:cNvPr id="532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9E49D1D-F1AA-4477-8A1B-B76A467CEA6E}" type="slidenum">
              <a:rPr lang="en-ZA">
                <a:solidFill>
                  <a:prstClr val="black"/>
                </a:solidFill>
              </a:rPr>
              <a:pPr/>
              <a:t>37</a:t>
            </a:fld>
            <a:endParaRPr lang="en-ZA" dirty="0">
              <a:solidFill>
                <a:prstClr val="black"/>
              </a:solidFill>
            </a:endParaRPr>
          </a:p>
        </p:txBody>
      </p:sp>
    </p:spTree>
    <p:extLst>
      <p:ext uri="{BB962C8B-B14F-4D97-AF65-F5344CB8AC3E}">
        <p14:creationId xmlns:p14="http://schemas.microsoft.com/office/powerpoint/2010/main" val="21004002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Managing</a:t>
            </a:r>
            <a:r>
              <a:rPr lang="en-US" baseline="0" dirty="0"/>
              <a:t> SHE incidents is an Eskom requirement and legal requirements. It is not a company requirement or legal requirement, but also a moral obligation. You wouldn’t want to work in a company that damages the environment, as we know that we need to prevent </a:t>
            </a:r>
            <a:r>
              <a:rPr lang="en-US" baseline="0" dirty="0" err="1"/>
              <a:t>envornmental</a:t>
            </a:r>
            <a:r>
              <a:rPr lang="en-US" baseline="0" dirty="0"/>
              <a:t> damage for the benefit of future generation, same goes for the injuries, you would want to work for the company where people get injured at work and nothing is done about it. There are various pieces of legislation outlining the requirements to manage incidents. For someone to be able to mange an incident they need to be </a:t>
            </a:r>
            <a:r>
              <a:rPr lang="en-US" baseline="0" dirty="0" err="1"/>
              <a:t>equiped</a:t>
            </a:r>
            <a:r>
              <a:rPr lang="en-US" baseline="0" dirty="0"/>
              <a:t> with the information, this goes for both employees and managers. If is for this reason that we need to have continuous awareness of the requirements for incident awareness. </a:t>
            </a:r>
            <a:endParaRPr lang="en-ZA" dirty="0"/>
          </a:p>
        </p:txBody>
      </p:sp>
      <p:sp>
        <p:nvSpPr>
          <p:cNvPr id="4" name="Slide Number Placeholder 3"/>
          <p:cNvSpPr>
            <a:spLocks noGrp="1"/>
          </p:cNvSpPr>
          <p:nvPr>
            <p:ph type="sldNum" sz="quarter" idx="10"/>
          </p:nvPr>
        </p:nvSpPr>
        <p:spPr/>
        <p:txBody>
          <a:bodyPr/>
          <a:lstStyle/>
          <a:p>
            <a:pPr>
              <a:defRPr/>
            </a:pPr>
            <a:fld id="{93994619-0493-4F91-A1F2-EDE6B43EFC96}" type="slidenum">
              <a:rPr lang="en-ZA" smtClean="0">
                <a:solidFill>
                  <a:prstClr val="black"/>
                </a:solidFill>
              </a:rPr>
              <a:pPr>
                <a:defRPr/>
              </a:pPr>
              <a:t>3</a:t>
            </a:fld>
            <a:endParaRPr lang="en-ZA">
              <a:solidFill>
                <a:prstClr val="black"/>
              </a:solidFill>
            </a:endParaRPr>
          </a:p>
        </p:txBody>
      </p:sp>
    </p:spTree>
    <p:extLst>
      <p:ext uri="{BB962C8B-B14F-4D97-AF65-F5344CB8AC3E}">
        <p14:creationId xmlns:p14="http://schemas.microsoft.com/office/powerpoint/2010/main" val="23876536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ZA" dirty="0"/>
              <a:t>Facilitator: Please include additional slides – for example</a:t>
            </a:r>
            <a:r>
              <a:rPr lang="en-ZA" baseline="0" dirty="0"/>
              <a:t> if you need more</a:t>
            </a:r>
            <a:r>
              <a:rPr lang="en-ZA" dirty="0"/>
              <a:t> explanations or appropriate images!</a:t>
            </a:r>
          </a:p>
          <a:p>
            <a:pPr>
              <a:spcBef>
                <a:spcPct val="0"/>
              </a:spcBef>
            </a:pPr>
            <a:r>
              <a:rPr lang="en-ZA" b="1" dirty="0"/>
              <a:t>To set up the Presenter view </a:t>
            </a:r>
            <a:r>
              <a:rPr lang="en-ZA" dirty="0"/>
              <a:t>(where the facilitator can see</a:t>
            </a:r>
            <a:r>
              <a:rPr lang="en-ZA" baseline="0" dirty="0"/>
              <a:t> the notes pane as well as the slides to come) do the following:</a:t>
            </a:r>
          </a:p>
          <a:p>
            <a:pPr marL="226131" indent="-226131">
              <a:spcBef>
                <a:spcPct val="0"/>
              </a:spcBef>
              <a:buFont typeface="+mj-lt"/>
              <a:buAutoNum type="arabicPeriod"/>
            </a:pPr>
            <a:r>
              <a:rPr lang="en-ZA" baseline="0" dirty="0"/>
              <a:t>Open the Slide Show menu</a:t>
            </a:r>
          </a:p>
          <a:p>
            <a:pPr marL="226131" indent="-226131">
              <a:spcBef>
                <a:spcPct val="0"/>
              </a:spcBef>
              <a:buFont typeface="+mj-lt"/>
              <a:buAutoNum type="arabicPeriod"/>
            </a:pPr>
            <a:r>
              <a:rPr lang="en-ZA" baseline="0" dirty="0"/>
              <a:t>Select the ‘Use Presenter View’ checkbox</a:t>
            </a:r>
          </a:p>
          <a:p>
            <a:pPr marL="226131" indent="-226131">
              <a:spcBef>
                <a:spcPct val="0"/>
              </a:spcBef>
              <a:buFont typeface="+mj-lt"/>
              <a:buAutoNum type="arabicPeriod"/>
            </a:pPr>
            <a:r>
              <a:rPr lang="en-ZA" baseline="0" dirty="0"/>
              <a:t>On the drop down box next to ‘Show On:’ select the secondary monitor (….this is to say </a:t>
            </a:r>
            <a:r>
              <a:rPr lang="en-ZA" b="1" i="1" baseline="0" dirty="0"/>
              <a:t>where</a:t>
            </a:r>
            <a:r>
              <a:rPr lang="en-ZA" baseline="0" dirty="0"/>
              <a:t> the presenter view with notes pane etc. will display. Remember the primary monitor might be the screen in front of the training room. Play with this till you have the full screen slide show on the projector screen and the Presenter view on your laptop’s monitor.)</a:t>
            </a:r>
          </a:p>
          <a:p>
            <a:pPr marL="226131" indent="-226131">
              <a:spcBef>
                <a:spcPct val="0"/>
              </a:spcBef>
              <a:buFont typeface="+mj-lt"/>
              <a:buAutoNum type="arabicPeriod"/>
            </a:pPr>
            <a:r>
              <a:rPr lang="en-ZA" baseline="0" dirty="0"/>
              <a:t>It might be necessary to repeat some of the steps.</a:t>
            </a:r>
            <a:endParaRPr lang="en-GB" dirty="0"/>
          </a:p>
          <a:p>
            <a:pPr>
              <a:spcBef>
                <a:spcPct val="0"/>
              </a:spcBef>
            </a:pPr>
            <a:endParaRPr lang="en-GB" dirty="0"/>
          </a:p>
        </p:txBody>
      </p:sp>
      <p:sp>
        <p:nvSpPr>
          <p:cNvPr id="5325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9E49D1D-F1AA-4477-8A1B-B76A467CEA6E}" type="slidenum">
              <a:rPr lang="en-ZA">
                <a:solidFill>
                  <a:prstClr val="black"/>
                </a:solidFill>
              </a:rPr>
              <a:pPr/>
              <a:t>4</a:t>
            </a:fld>
            <a:endParaRPr lang="en-ZA" dirty="0">
              <a:solidFill>
                <a:prstClr val="black"/>
              </a:solidFill>
            </a:endParaRPr>
          </a:p>
        </p:txBody>
      </p:sp>
    </p:spTree>
    <p:extLst>
      <p:ext uri="{BB962C8B-B14F-4D97-AF65-F5344CB8AC3E}">
        <p14:creationId xmlns:p14="http://schemas.microsoft.com/office/powerpoint/2010/main" val="9954550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Managing</a:t>
            </a:r>
            <a:r>
              <a:rPr lang="en-US" baseline="0" dirty="0"/>
              <a:t> SHE incidents is an Eskom requirement and legal requirements. It is not a company requirement or legal requirement, but also a moral obligation. You wouldn’t want to work in a company that damages the environment, as we know that we need to prevent </a:t>
            </a:r>
            <a:r>
              <a:rPr lang="en-US" baseline="0" dirty="0" err="1"/>
              <a:t>envornmental</a:t>
            </a:r>
            <a:r>
              <a:rPr lang="en-US" baseline="0" dirty="0"/>
              <a:t> damage for the benefit of future generation, same goes for the injuries, you would want to work for the company where people get injured at work and nothing is done about it. There are various pieces of legislation outlining the requirements to manage incidents. For someone to be able to mange an incident they need to be </a:t>
            </a:r>
            <a:r>
              <a:rPr lang="en-US" baseline="0" dirty="0" err="1"/>
              <a:t>equiped</a:t>
            </a:r>
            <a:r>
              <a:rPr lang="en-US" baseline="0" dirty="0"/>
              <a:t> with the information, this goes for both employees and managers. If is for this reason that we need to have continuous awareness of the requirements for incident awareness. </a:t>
            </a:r>
            <a:endParaRPr lang="en-ZA" dirty="0"/>
          </a:p>
        </p:txBody>
      </p:sp>
      <p:sp>
        <p:nvSpPr>
          <p:cNvPr id="4" name="Slide Number Placeholder 3"/>
          <p:cNvSpPr>
            <a:spLocks noGrp="1"/>
          </p:cNvSpPr>
          <p:nvPr>
            <p:ph type="sldNum" sz="quarter" idx="10"/>
          </p:nvPr>
        </p:nvSpPr>
        <p:spPr/>
        <p:txBody>
          <a:bodyPr/>
          <a:lstStyle/>
          <a:p>
            <a:pPr>
              <a:defRPr/>
            </a:pPr>
            <a:fld id="{93994619-0493-4F91-A1F2-EDE6B43EFC96}" type="slidenum">
              <a:rPr lang="en-ZA" smtClean="0">
                <a:solidFill>
                  <a:prstClr val="black"/>
                </a:solidFill>
              </a:rPr>
              <a:pPr>
                <a:defRPr/>
              </a:pPr>
              <a:t>5</a:t>
            </a:fld>
            <a:endParaRPr lang="en-ZA">
              <a:solidFill>
                <a:prstClr val="black"/>
              </a:solidFill>
            </a:endParaRPr>
          </a:p>
        </p:txBody>
      </p:sp>
    </p:spTree>
    <p:extLst>
      <p:ext uri="{BB962C8B-B14F-4D97-AF65-F5344CB8AC3E}">
        <p14:creationId xmlns:p14="http://schemas.microsoft.com/office/powerpoint/2010/main" val="23876536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Managing</a:t>
            </a:r>
            <a:r>
              <a:rPr lang="en-US" baseline="0" dirty="0"/>
              <a:t> SHE incidents is an Eskom requirement and legal requirements. It is not only a company requirement or legal requirement, but also a moral obligation. You wouldn’t want to work in a company that damages the environment, as we know that we need to prevent </a:t>
            </a:r>
            <a:r>
              <a:rPr lang="en-US" baseline="0" dirty="0" err="1"/>
              <a:t>envornmental</a:t>
            </a:r>
            <a:r>
              <a:rPr lang="en-US" baseline="0" dirty="0"/>
              <a:t> damage for the benefit of future generation, same goes for the injuries, you would want to work for the company where people get injured at work and nothing is done about it. There are various pieces of legislation outlining the requirements to manage incidents. For someone to be able to mange an incident they need to be </a:t>
            </a:r>
            <a:r>
              <a:rPr lang="en-US" baseline="0" dirty="0" err="1"/>
              <a:t>equiped</a:t>
            </a:r>
            <a:r>
              <a:rPr lang="en-US" baseline="0" dirty="0"/>
              <a:t> with the information, this goes for both employees and managers. If is for this reason that we need to have continuous awareness of the requirements for incident awareness. </a:t>
            </a:r>
            <a:endParaRPr lang="en-ZA" dirty="0"/>
          </a:p>
        </p:txBody>
      </p:sp>
      <p:sp>
        <p:nvSpPr>
          <p:cNvPr id="4" name="Slide Number Placeholder 3"/>
          <p:cNvSpPr>
            <a:spLocks noGrp="1"/>
          </p:cNvSpPr>
          <p:nvPr>
            <p:ph type="sldNum" sz="quarter" idx="10"/>
          </p:nvPr>
        </p:nvSpPr>
        <p:spPr/>
        <p:txBody>
          <a:bodyPr/>
          <a:lstStyle/>
          <a:p>
            <a:pPr>
              <a:defRPr/>
            </a:pPr>
            <a:fld id="{93994619-0493-4F91-A1F2-EDE6B43EFC96}" type="slidenum">
              <a:rPr lang="en-ZA" smtClean="0">
                <a:solidFill>
                  <a:prstClr val="black"/>
                </a:solidFill>
              </a:rPr>
              <a:pPr>
                <a:defRPr/>
              </a:pPr>
              <a:t>9</a:t>
            </a:fld>
            <a:endParaRPr lang="en-ZA">
              <a:solidFill>
                <a:prstClr val="black"/>
              </a:solidFill>
            </a:endParaRPr>
          </a:p>
        </p:txBody>
      </p:sp>
    </p:spTree>
    <p:extLst>
      <p:ext uri="{BB962C8B-B14F-4D97-AF65-F5344CB8AC3E}">
        <p14:creationId xmlns:p14="http://schemas.microsoft.com/office/powerpoint/2010/main" val="23876536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Managing</a:t>
            </a:r>
            <a:r>
              <a:rPr lang="en-US" baseline="0" dirty="0"/>
              <a:t> SHE incidents is an Eskom requirement and legal requirements. It is not only a company requirement or legal requirement, but also a moral obligation. You wouldn’t want to work in a company that damages the environment, as we know that we need to prevent </a:t>
            </a:r>
            <a:r>
              <a:rPr lang="en-US" baseline="0" dirty="0" err="1"/>
              <a:t>envornmental</a:t>
            </a:r>
            <a:r>
              <a:rPr lang="en-US" baseline="0" dirty="0"/>
              <a:t> damage for the benefit of future generation, same goes for the injuries, you would want to work for the company where people get injured at work and nothing is done about it. There are various pieces of legislation outlining the requirements to manage incidents. For someone to be able to mange an incident they need to be </a:t>
            </a:r>
            <a:r>
              <a:rPr lang="en-US" baseline="0" dirty="0" err="1"/>
              <a:t>equiped</a:t>
            </a:r>
            <a:r>
              <a:rPr lang="en-US" baseline="0" dirty="0"/>
              <a:t> with the information, this goes for both employees and managers. If is for this reason that we need to have continuous awareness of the requirements for incident awareness. </a:t>
            </a:r>
            <a:endParaRPr lang="en-ZA" dirty="0"/>
          </a:p>
        </p:txBody>
      </p:sp>
      <p:sp>
        <p:nvSpPr>
          <p:cNvPr id="4" name="Slide Number Placeholder 3"/>
          <p:cNvSpPr>
            <a:spLocks noGrp="1"/>
          </p:cNvSpPr>
          <p:nvPr>
            <p:ph type="sldNum" sz="quarter" idx="10"/>
          </p:nvPr>
        </p:nvSpPr>
        <p:spPr/>
        <p:txBody>
          <a:bodyPr/>
          <a:lstStyle/>
          <a:p>
            <a:pPr>
              <a:defRPr/>
            </a:pPr>
            <a:fld id="{93994619-0493-4F91-A1F2-EDE6B43EFC96}" type="slidenum">
              <a:rPr lang="en-ZA" smtClean="0">
                <a:solidFill>
                  <a:prstClr val="black"/>
                </a:solidFill>
              </a:rPr>
              <a:pPr>
                <a:defRPr/>
              </a:pPr>
              <a:t>10</a:t>
            </a:fld>
            <a:endParaRPr lang="en-ZA">
              <a:solidFill>
                <a:prstClr val="black"/>
              </a:solidFill>
            </a:endParaRPr>
          </a:p>
        </p:txBody>
      </p:sp>
    </p:spTree>
    <p:extLst>
      <p:ext uri="{BB962C8B-B14F-4D97-AF65-F5344CB8AC3E}">
        <p14:creationId xmlns:p14="http://schemas.microsoft.com/office/powerpoint/2010/main" val="18401078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Managing</a:t>
            </a:r>
            <a:r>
              <a:rPr lang="en-US" baseline="0" dirty="0"/>
              <a:t> SHE incidents is an Eskom requirement and legal requirements. It is not only a company requirement or legal requirement, but also a moral obligation. You wouldn’t want to work in a company that damages the environment, as we know that we need to prevent </a:t>
            </a:r>
            <a:r>
              <a:rPr lang="en-US" baseline="0" dirty="0" err="1"/>
              <a:t>envornmental</a:t>
            </a:r>
            <a:r>
              <a:rPr lang="en-US" baseline="0" dirty="0"/>
              <a:t> damage for the benefit of future generation, same goes for the injuries, you would want to work for the company where people get injured at work and nothing is done about it. There are various pieces of legislation outlining the requirements to manage incidents. For someone to be able to mange an incident they need to be </a:t>
            </a:r>
            <a:r>
              <a:rPr lang="en-US" baseline="0" dirty="0" err="1"/>
              <a:t>equiped</a:t>
            </a:r>
            <a:r>
              <a:rPr lang="en-US" baseline="0" dirty="0"/>
              <a:t> with the information, this goes for both employees and managers. If is for this reason that we need to have continuous awareness of the requirements for incident awareness. </a:t>
            </a:r>
            <a:endParaRPr lang="en-ZA" dirty="0"/>
          </a:p>
        </p:txBody>
      </p:sp>
      <p:sp>
        <p:nvSpPr>
          <p:cNvPr id="4" name="Slide Number Placeholder 3"/>
          <p:cNvSpPr>
            <a:spLocks noGrp="1"/>
          </p:cNvSpPr>
          <p:nvPr>
            <p:ph type="sldNum" sz="quarter" idx="10"/>
          </p:nvPr>
        </p:nvSpPr>
        <p:spPr/>
        <p:txBody>
          <a:bodyPr/>
          <a:lstStyle/>
          <a:p>
            <a:pPr>
              <a:defRPr/>
            </a:pPr>
            <a:fld id="{93994619-0493-4F91-A1F2-EDE6B43EFC96}" type="slidenum">
              <a:rPr lang="en-ZA" smtClean="0">
                <a:solidFill>
                  <a:prstClr val="black"/>
                </a:solidFill>
              </a:rPr>
              <a:pPr>
                <a:defRPr/>
              </a:pPr>
              <a:t>11</a:t>
            </a:fld>
            <a:endParaRPr lang="en-ZA">
              <a:solidFill>
                <a:prstClr val="black"/>
              </a:solidFill>
            </a:endParaRPr>
          </a:p>
        </p:txBody>
      </p:sp>
    </p:spTree>
    <p:extLst>
      <p:ext uri="{BB962C8B-B14F-4D97-AF65-F5344CB8AC3E}">
        <p14:creationId xmlns:p14="http://schemas.microsoft.com/office/powerpoint/2010/main" val="8164810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Managing</a:t>
            </a:r>
            <a:r>
              <a:rPr lang="en-US" baseline="0" dirty="0"/>
              <a:t> SHE incidents is an Eskom requirement and legal requirements. It is not only a company requirement or legal requirement, but also a moral obligation. You wouldn’t want to work in a company that damages the environment, as we know that we need to prevent </a:t>
            </a:r>
            <a:r>
              <a:rPr lang="en-US" baseline="0" dirty="0" err="1"/>
              <a:t>envornmental</a:t>
            </a:r>
            <a:r>
              <a:rPr lang="en-US" baseline="0" dirty="0"/>
              <a:t> damage for the benefit of future generation, same goes for the injuries, you would want to work for the company where people get injured at work and nothing is done about it. There are various pieces of legislation outlining the requirements to manage incidents. For someone to be able to mange an incident they need to be </a:t>
            </a:r>
            <a:r>
              <a:rPr lang="en-US" baseline="0" dirty="0" err="1"/>
              <a:t>equiped</a:t>
            </a:r>
            <a:r>
              <a:rPr lang="en-US" baseline="0" dirty="0"/>
              <a:t> with the information, this goes for both employees and managers. If is for this reason that we need to have continuous awareness of the requirements for incident awareness. </a:t>
            </a:r>
            <a:endParaRPr lang="en-ZA" dirty="0"/>
          </a:p>
        </p:txBody>
      </p:sp>
      <p:sp>
        <p:nvSpPr>
          <p:cNvPr id="4" name="Slide Number Placeholder 3"/>
          <p:cNvSpPr>
            <a:spLocks noGrp="1"/>
          </p:cNvSpPr>
          <p:nvPr>
            <p:ph type="sldNum" sz="quarter" idx="10"/>
          </p:nvPr>
        </p:nvSpPr>
        <p:spPr/>
        <p:txBody>
          <a:bodyPr/>
          <a:lstStyle/>
          <a:p>
            <a:pPr>
              <a:defRPr/>
            </a:pPr>
            <a:fld id="{93994619-0493-4F91-A1F2-EDE6B43EFC96}" type="slidenum">
              <a:rPr lang="en-ZA" smtClean="0">
                <a:solidFill>
                  <a:prstClr val="black"/>
                </a:solidFill>
              </a:rPr>
              <a:pPr>
                <a:defRPr/>
              </a:pPr>
              <a:t>12</a:t>
            </a:fld>
            <a:endParaRPr lang="en-ZA">
              <a:solidFill>
                <a:prstClr val="black"/>
              </a:solidFill>
            </a:endParaRPr>
          </a:p>
        </p:txBody>
      </p:sp>
    </p:spTree>
    <p:extLst>
      <p:ext uri="{BB962C8B-B14F-4D97-AF65-F5344CB8AC3E}">
        <p14:creationId xmlns:p14="http://schemas.microsoft.com/office/powerpoint/2010/main" val="16537526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Managing</a:t>
            </a:r>
            <a:r>
              <a:rPr lang="en-US" baseline="0" dirty="0"/>
              <a:t> SHE incidents is an Eskom requirement and legal requirements. It is not only a company requirement or legal requirement, but also a moral obligation. You wouldn’t want to work in a company that damages the environment, as we know that we need to prevent </a:t>
            </a:r>
            <a:r>
              <a:rPr lang="en-US" baseline="0" dirty="0" err="1"/>
              <a:t>envornmental</a:t>
            </a:r>
            <a:r>
              <a:rPr lang="en-US" baseline="0" dirty="0"/>
              <a:t> damage for the benefit of future generation, same goes for the injuries, you would want to work for the company where people get injured at work and nothing is done about it. There are various pieces of legislation outlining the requirements to manage incidents. For someone to be able to mange an incident they need to be </a:t>
            </a:r>
            <a:r>
              <a:rPr lang="en-US" baseline="0" dirty="0" err="1"/>
              <a:t>equiped</a:t>
            </a:r>
            <a:r>
              <a:rPr lang="en-US" baseline="0" dirty="0"/>
              <a:t> with the information, this goes for both employees and managers. If is for this reason that we need to have continuous awareness of the requirements for incident awareness. </a:t>
            </a:r>
            <a:endParaRPr lang="en-ZA" dirty="0"/>
          </a:p>
        </p:txBody>
      </p:sp>
      <p:sp>
        <p:nvSpPr>
          <p:cNvPr id="4" name="Slide Number Placeholder 3"/>
          <p:cNvSpPr>
            <a:spLocks noGrp="1"/>
          </p:cNvSpPr>
          <p:nvPr>
            <p:ph type="sldNum" sz="quarter" idx="10"/>
          </p:nvPr>
        </p:nvSpPr>
        <p:spPr/>
        <p:txBody>
          <a:bodyPr/>
          <a:lstStyle/>
          <a:p>
            <a:pPr>
              <a:defRPr/>
            </a:pPr>
            <a:fld id="{93994619-0493-4F91-A1F2-EDE6B43EFC96}" type="slidenum">
              <a:rPr lang="en-ZA" smtClean="0">
                <a:solidFill>
                  <a:prstClr val="black"/>
                </a:solidFill>
              </a:rPr>
              <a:pPr>
                <a:defRPr/>
              </a:pPr>
              <a:t>13</a:t>
            </a:fld>
            <a:endParaRPr lang="en-ZA">
              <a:solidFill>
                <a:prstClr val="black"/>
              </a:solidFill>
            </a:endParaRPr>
          </a:p>
        </p:txBody>
      </p:sp>
    </p:spTree>
    <p:extLst>
      <p:ext uri="{BB962C8B-B14F-4D97-AF65-F5344CB8AC3E}">
        <p14:creationId xmlns:p14="http://schemas.microsoft.com/office/powerpoint/2010/main" val="3698861673"/>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slideMaster" Target="../slideMasters/slideMaster1.xml"/><Relationship Id="rId7" Type="http://schemas.openxmlformats.org/officeDocument/2006/relationships/image" Target="../media/image5.emf"/><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image" Target="../media/image4.jpeg"/><Relationship Id="rId5" Type="http://schemas.openxmlformats.org/officeDocument/2006/relationships/image" Target="../media/image1.emf"/><Relationship Id="rId4" Type="http://schemas.openxmlformats.org/officeDocument/2006/relationships/oleObject" Target="../embeddings/oleObject2.bin"/></Relationships>
</file>

<file path=ppt/slideLayouts/_rels/slideLayout10.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25.xml"/><Relationship Id="rId1" Type="http://schemas.openxmlformats.org/officeDocument/2006/relationships/tags" Target="../tags/tag24.xml"/><Relationship Id="rId5" Type="http://schemas.openxmlformats.org/officeDocument/2006/relationships/image" Target="../media/image1.emf"/><Relationship Id="rId4" Type="http://schemas.openxmlformats.org/officeDocument/2006/relationships/oleObject" Target="../embeddings/oleObject5.bin"/></Relationships>
</file>

<file path=ppt/slideLayouts/_rels/slideLayout11.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27.xml"/><Relationship Id="rId1" Type="http://schemas.openxmlformats.org/officeDocument/2006/relationships/tags" Target="../tags/tag26.xml"/><Relationship Id="rId5" Type="http://schemas.openxmlformats.org/officeDocument/2006/relationships/image" Target="../media/image1.emf"/><Relationship Id="rId4" Type="http://schemas.openxmlformats.org/officeDocument/2006/relationships/oleObject" Target="../embeddings/oleObject6.bin"/></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slideMaster" Target="../slideMasters/slideMaster1.xml"/><Relationship Id="rId7" Type="http://schemas.openxmlformats.org/officeDocument/2006/relationships/image" Target="../media/image5.emf"/><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image" Target="../media/image4.jpeg"/><Relationship Id="rId5" Type="http://schemas.openxmlformats.org/officeDocument/2006/relationships/image" Target="../media/image1.emf"/><Relationship Id="rId4" Type="http://schemas.openxmlformats.org/officeDocument/2006/relationships/oleObject" Target="../embeddings/oleObject2.bin"/></Relationships>
</file>

<file path=ppt/slideLayouts/_rels/slideLayout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9.xml"/><Relationship Id="rId1" Type="http://schemas.openxmlformats.org/officeDocument/2006/relationships/tags" Target="../tags/tag8.xml"/><Relationship Id="rId5" Type="http://schemas.openxmlformats.org/officeDocument/2006/relationships/image" Target="../media/image1.emf"/><Relationship Id="rId4" Type="http://schemas.openxmlformats.org/officeDocument/2006/relationships/oleObject" Target="../embeddings/oleObject3.bin"/></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1.xml"/><Relationship Id="rId1" Type="http://schemas.openxmlformats.org/officeDocument/2006/relationships/tags" Target="../tags/tag10.xml"/><Relationship Id="rId5" Type="http://schemas.openxmlformats.org/officeDocument/2006/relationships/image" Target="../media/image1.emf"/><Relationship Id="rId4" Type="http://schemas.openxmlformats.org/officeDocument/2006/relationships/oleObject" Target="../embeddings/oleObject3.bin"/></Relationships>
</file>

<file path=ppt/slideLayouts/_rels/slideLayout5.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6.emf"/><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image" Target="../media/image5.emf"/><Relationship Id="rId5" Type="http://schemas.openxmlformats.org/officeDocument/2006/relationships/image" Target="../media/image1.emf"/><Relationship Id="rId4" Type="http://schemas.openxmlformats.org/officeDocument/2006/relationships/oleObject" Target="../embeddings/oleObject2.bin"/></Relationships>
</file>

<file path=ppt/slideLayouts/_rels/slideLayout6.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7.xml"/><Relationship Id="rId1" Type="http://schemas.openxmlformats.org/officeDocument/2006/relationships/tags" Target="../tags/tag16.xml"/><Relationship Id="rId5" Type="http://schemas.openxmlformats.org/officeDocument/2006/relationships/image" Target="../media/image1.emf"/><Relationship Id="rId4" Type="http://schemas.openxmlformats.org/officeDocument/2006/relationships/oleObject" Target="../embeddings/oleObject5.bin"/></Relationships>
</file>

<file path=ppt/slideLayouts/_rels/slideLayout7.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9.xml"/><Relationship Id="rId1" Type="http://schemas.openxmlformats.org/officeDocument/2006/relationships/tags" Target="../tags/tag18.xml"/><Relationship Id="rId5" Type="http://schemas.openxmlformats.org/officeDocument/2006/relationships/image" Target="../media/image1.emf"/><Relationship Id="rId4" Type="http://schemas.openxmlformats.org/officeDocument/2006/relationships/oleObject" Target="../embeddings/oleObject6.bin"/></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slideMaster" Target="../slideMasters/slideMaster2.xml"/><Relationship Id="rId7" Type="http://schemas.openxmlformats.org/officeDocument/2006/relationships/image" Target="../media/image6.emf"/><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image" Target="../media/image5.emf"/><Relationship Id="rId5" Type="http://schemas.openxmlformats.org/officeDocument/2006/relationships/image" Target="../media/image1.emf"/><Relationship Id="rId4" Type="http://schemas.openxmlformats.org/officeDocument/2006/relationships/oleObject" Target="../embeddings/oleObject2.bin"/></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chemeClr val="tx1"/>
        </a:solidFill>
        <a:effectLst/>
      </p:bgPr>
    </p:bg>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474664863"/>
              </p:ext>
            </p:extLst>
          </p:nvPr>
        </p:nvGraphicFramePr>
        <p:xfrm>
          <a:off x="1192" y="1588"/>
          <a:ext cx="1191"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7" name="Object 6" hidden="1"/>
                      <p:cNvPicPr/>
                      <p:nvPr/>
                    </p:nvPicPr>
                    <p:blipFill>
                      <a:blip r:embed="rId5"/>
                      <a:stretch>
                        <a:fillRect/>
                      </a:stretch>
                    </p:blipFill>
                    <p:spPr>
                      <a:xfrm>
                        <a:off x="1192" y="1588"/>
                        <a:ext cx="1191"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1" y="0"/>
            <a:ext cx="119063"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18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63" name="Rectangle 3"/>
          <p:cNvSpPr>
            <a:spLocks noGrp="1" noChangeArrowheads="1"/>
          </p:cNvSpPr>
          <p:nvPr>
            <p:ph type="ctrTitle" hasCustomPrompt="1"/>
          </p:nvPr>
        </p:nvSpPr>
        <p:spPr>
          <a:xfrm>
            <a:off x="3330180" y="1404740"/>
            <a:ext cx="5471626" cy="676275"/>
          </a:xfrm>
          <a:prstGeom prst="rect">
            <a:avLst/>
          </a:prstGeom>
        </p:spPr>
        <p:txBody>
          <a:bodyPr anchor="b">
            <a:normAutofit/>
          </a:bodyPr>
          <a:lstStyle>
            <a:lvl1pPr algn="r">
              <a:defRPr sz="2100">
                <a:solidFill>
                  <a:schemeClr val="bg1"/>
                </a:solidFill>
                <a:latin typeface="+mj-lt"/>
                <a:cs typeface="Arial" panose="020B0604020202020204" pitchFamily="34" charset="0"/>
              </a:defRPr>
            </a:lvl1pPr>
          </a:lstStyle>
          <a:p>
            <a:r>
              <a:rPr lang="en-US" noProof="0" dirty="0"/>
              <a:t>Title of presentation</a:t>
            </a:r>
            <a:endParaRPr lang="en-ZA" noProof="0" dirty="0"/>
          </a:p>
        </p:txBody>
      </p:sp>
      <p:sp>
        <p:nvSpPr>
          <p:cNvPr id="64" name="Rectangle 4"/>
          <p:cNvSpPr>
            <a:spLocks noGrp="1" noChangeArrowheads="1"/>
          </p:cNvSpPr>
          <p:nvPr>
            <p:ph type="subTitle" idx="1" hasCustomPrompt="1"/>
          </p:nvPr>
        </p:nvSpPr>
        <p:spPr>
          <a:xfrm>
            <a:off x="4572000" y="2924226"/>
            <a:ext cx="4229806" cy="365126"/>
          </a:xfrm>
          <a:prstGeom prst="rect">
            <a:avLst/>
          </a:prstGeom>
        </p:spPr>
        <p:txBody>
          <a:bodyPr>
            <a:noAutofit/>
          </a:bodyPr>
          <a:lstStyle>
            <a:lvl1pPr marL="0" indent="0" algn="r">
              <a:buFontTx/>
              <a:buNone/>
              <a:defRPr sz="1500" b="1">
                <a:solidFill>
                  <a:srgbClr val="83725B"/>
                </a:solidFill>
                <a:latin typeface="+mn-lt"/>
                <a:cs typeface="Arial" panose="020B0604020202020204" pitchFamily="34" charset="0"/>
              </a:defRPr>
            </a:lvl1pPr>
          </a:lstStyle>
          <a:p>
            <a:r>
              <a:rPr lang="en-US" noProof="0" dirty="0"/>
              <a:t>Presented by:</a:t>
            </a:r>
            <a:endParaRPr lang="en-ZA" noProof="0" dirty="0"/>
          </a:p>
        </p:txBody>
      </p:sp>
      <p:sp>
        <p:nvSpPr>
          <p:cNvPr id="69" name="Text Placeholder 68">
            <a:extLst>
              <a:ext uri="{FF2B5EF4-FFF2-40B4-BE49-F238E27FC236}">
                <a16:creationId xmlns:a16="http://schemas.microsoft.com/office/drawing/2014/main" id="{FC9B13AD-CB38-ECF0-A13D-FF807AEA7663}"/>
              </a:ext>
            </a:extLst>
          </p:cNvPr>
          <p:cNvSpPr>
            <a:spLocks noGrp="1"/>
          </p:cNvSpPr>
          <p:nvPr>
            <p:ph type="body" sz="quarter" idx="10" hasCustomPrompt="1"/>
          </p:nvPr>
        </p:nvSpPr>
        <p:spPr>
          <a:xfrm>
            <a:off x="4571624" y="3527028"/>
            <a:ext cx="4230182" cy="327025"/>
          </a:xfrm>
          <a:prstGeom prst="rect">
            <a:avLst/>
          </a:prstGeom>
        </p:spPr>
        <p:txBody>
          <a:bodyPr>
            <a:noAutofit/>
          </a:bodyPr>
          <a:lstStyle>
            <a:lvl1pPr marL="0" indent="0" algn="r">
              <a:buNone/>
              <a:defRPr sz="1350">
                <a:solidFill>
                  <a:schemeClr val="bg1"/>
                </a:solidFill>
              </a:defRPr>
            </a:lvl1pPr>
            <a:lvl2pPr algn="r">
              <a:defRPr>
                <a:solidFill>
                  <a:schemeClr val="bg1"/>
                </a:solidFill>
              </a:defRPr>
            </a:lvl2pPr>
            <a:lvl3pPr algn="r">
              <a:defRPr>
                <a:solidFill>
                  <a:schemeClr val="bg1"/>
                </a:solidFill>
              </a:defRPr>
            </a:lvl3pPr>
            <a:lvl4pPr algn="r">
              <a:defRPr>
                <a:solidFill>
                  <a:schemeClr val="bg1"/>
                </a:solidFill>
              </a:defRPr>
            </a:lvl4pPr>
            <a:lvl5pPr algn="r">
              <a:defRPr>
                <a:solidFill>
                  <a:schemeClr val="bg1"/>
                </a:solidFill>
              </a:defRPr>
            </a:lvl5pPr>
          </a:lstStyle>
          <a:p>
            <a:pPr lvl="0"/>
            <a:r>
              <a:rPr lang="en-GB" dirty="0"/>
              <a:t>Date:</a:t>
            </a:r>
            <a:endParaRPr lang="en-US" dirty="0"/>
          </a:p>
        </p:txBody>
      </p:sp>
      <p:pic>
        <p:nvPicPr>
          <p:cNvPr id="2" name="Picture 1">
            <a:extLst>
              <a:ext uri="{FF2B5EF4-FFF2-40B4-BE49-F238E27FC236}">
                <a16:creationId xmlns:a16="http://schemas.microsoft.com/office/drawing/2014/main" id="{1B9949DC-E233-BDB6-7DD2-17F85931A9B8}"/>
              </a:ext>
            </a:extLst>
          </p:cNvPr>
          <p:cNvPicPr>
            <a:picLocks noChangeAspect="1"/>
          </p:cNvPicPr>
          <p:nvPr userDrawn="1"/>
        </p:nvPicPr>
        <p:blipFill>
          <a:blip r:embed="rId6" cstate="screen">
            <a:extLst>
              <a:ext uri="{28A0092B-C50C-407E-A947-70E740481C1C}">
                <a14:useLocalDpi xmlns:a14="http://schemas.microsoft.com/office/drawing/2010/main"/>
              </a:ext>
            </a:extLst>
          </a:blip>
          <a:srcRect/>
          <a:stretch/>
        </p:blipFill>
        <p:spPr>
          <a:xfrm>
            <a:off x="3" y="4734042"/>
            <a:ext cx="9143997" cy="1848096"/>
          </a:xfrm>
          <a:prstGeom prst="rect">
            <a:avLst/>
          </a:prstGeom>
        </p:spPr>
      </p:pic>
      <p:pic>
        <p:nvPicPr>
          <p:cNvPr id="3" name="Picture 2">
            <a:extLst>
              <a:ext uri="{FF2B5EF4-FFF2-40B4-BE49-F238E27FC236}">
                <a16:creationId xmlns:a16="http://schemas.microsoft.com/office/drawing/2014/main" id="{12DE6B2B-5B2A-E5ED-09F0-5BA5C1EAA8BD}"/>
              </a:ext>
            </a:extLst>
          </p:cNvPr>
          <p:cNvPicPr>
            <a:picLocks noChangeAspect="1"/>
          </p:cNvPicPr>
          <p:nvPr userDrawn="1"/>
        </p:nvPicPr>
        <p:blipFill>
          <a:blip r:embed="rId7"/>
          <a:stretch>
            <a:fillRect/>
          </a:stretch>
        </p:blipFill>
        <p:spPr>
          <a:xfrm>
            <a:off x="485443" y="2396081"/>
            <a:ext cx="3937000" cy="3568700"/>
          </a:xfrm>
          <a:prstGeom prst="rect">
            <a:avLst/>
          </a:prstGeom>
        </p:spPr>
      </p:pic>
      <p:pic>
        <p:nvPicPr>
          <p:cNvPr id="5" name="Picture 4">
            <a:extLst>
              <a:ext uri="{FF2B5EF4-FFF2-40B4-BE49-F238E27FC236}">
                <a16:creationId xmlns:a16="http://schemas.microsoft.com/office/drawing/2014/main" id="{163BC362-B566-90FE-9C1D-311BA8A10548}"/>
              </a:ext>
            </a:extLst>
          </p:cNvPr>
          <p:cNvPicPr>
            <a:picLocks noChangeAspect="1"/>
          </p:cNvPicPr>
          <p:nvPr userDrawn="1"/>
        </p:nvPicPr>
        <p:blipFill>
          <a:blip r:embed="rId8"/>
          <a:stretch>
            <a:fillRect/>
          </a:stretch>
        </p:blipFill>
        <p:spPr>
          <a:xfrm>
            <a:off x="94413" y="4219860"/>
            <a:ext cx="2260600" cy="2044700"/>
          </a:xfrm>
          <a:prstGeom prst="rect">
            <a:avLst/>
          </a:prstGeom>
        </p:spPr>
      </p:pic>
      <p:sp>
        <p:nvSpPr>
          <p:cNvPr id="6" name="Picture Placeholder 101">
            <a:extLst>
              <a:ext uri="{FF2B5EF4-FFF2-40B4-BE49-F238E27FC236}">
                <a16:creationId xmlns:a16="http://schemas.microsoft.com/office/drawing/2014/main" id="{59C3DA41-32E8-2765-02D4-6393724EBCEB}"/>
              </a:ext>
            </a:extLst>
          </p:cNvPr>
          <p:cNvSpPr>
            <a:spLocks noGrp="1"/>
          </p:cNvSpPr>
          <p:nvPr>
            <p:ph type="pic" sz="quarter" idx="14" hasCustomPrompt="1"/>
          </p:nvPr>
        </p:nvSpPr>
        <p:spPr>
          <a:xfrm>
            <a:off x="387349" y="4291297"/>
            <a:ext cx="1895476" cy="1895476"/>
          </a:xfrm>
          <a:prstGeom prst="ellipse">
            <a:avLst/>
          </a:prstGeom>
          <a:solidFill>
            <a:schemeClr val="accent5"/>
          </a:solidFill>
          <a:ln>
            <a:solidFill>
              <a:schemeClr val="bg1"/>
            </a:solidFill>
          </a:ln>
        </p:spPr>
        <p:txBody>
          <a:bodyPr anchor="ctr"/>
          <a:lstStyle>
            <a:lvl1pPr marL="0" indent="0" algn="ctr">
              <a:buNone/>
              <a:defRPr sz="2400">
                <a:solidFill>
                  <a:schemeClr val="bg1"/>
                </a:solidFill>
              </a:defRPr>
            </a:lvl1pPr>
          </a:lstStyle>
          <a:p>
            <a:r>
              <a:rPr lang="en-US" dirty="0"/>
              <a:t>Insert visual</a:t>
            </a:r>
          </a:p>
        </p:txBody>
      </p:sp>
      <p:sp>
        <p:nvSpPr>
          <p:cNvPr id="8" name="Picture Placeholder 103">
            <a:extLst>
              <a:ext uri="{FF2B5EF4-FFF2-40B4-BE49-F238E27FC236}">
                <a16:creationId xmlns:a16="http://schemas.microsoft.com/office/drawing/2014/main" id="{A629C709-3B85-3316-EC53-D4468BCF87A3}"/>
              </a:ext>
            </a:extLst>
          </p:cNvPr>
          <p:cNvSpPr>
            <a:spLocks noGrp="1"/>
          </p:cNvSpPr>
          <p:nvPr>
            <p:ph type="pic" sz="quarter" idx="13" hasCustomPrompt="1"/>
          </p:nvPr>
        </p:nvSpPr>
        <p:spPr>
          <a:xfrm>
            <a:off x="981350" y="2527772"/>
            <a:ext cx="3294850" cy="3294850"/>
          </a:xfrm>
          <a:custGeom>
            <a:avLst/>
            <a:gdLst>
              <a:gd name="connsiteX0" fmla="*/ 1647425 w 3294850"/>
              <a:gd name="connsiteY0" fmla="*/ 0 h 3294850"/>
              <a:gd name="connsiteX1" fmla="*/ 3294850 w 3294850"/>
              <a:gd name="connsiteY1" fmla="*/ 1647425 h 3294850"/>
              <a:gd name="connsiteX2" fmla="*/ 1647425 w 3294850"/>
              <a:gd name="connsiteY2" fmla="*/ 3294850 h 3294850"/>
              <a:gd name="connsiteX3" fmla="*/ 1275376 w 3294850"/>
              <a:gd name="connsiteY3" fmla="*/ 3252665 h 3294850"/>
              <a:gd name="connsiteX4" fmla="*/ 1215764 w 3294850"/>
              <a:gd name="connsiteY4" fmla="*/ 3236539 h 3294850"/>
              <a:gd name="connsiteX5" fmla="*/ 1240067 w 3294850"/>
              <a:gd name="connsiteY5" fmla="*/ 3196535 h 3294850"/>
              <a:gd name="connsiteX6" fmla="*/ 1362162 w 3294850"/>
              <a:gd name="connsiteY6" fmla="*/ 2714346 h 3294850"/>
              <a:gd name="connsiteX7" fmla="*/ 350562 w 3294850"/>
              <a:gd name="connsiteY7" fmla="*/ 1702746 h 3294850"/>
              <a:gd name="connsiteX8" fmla="*/ 49743 w 3294850"/>
              <a:gd name="connsiteY8" fmla="*/ 1748226 h 3294850"/>
              <a:gd name="connsiteX9" fmla="*/ 5901 w 3294850"/>
              <a:gd name="connsiteY9" fmla="*/ 1764272 h 3294850"/>
              <a:gd name="connsiteX10" fmla="*/ 0 w 3294850"/>
              <a:gd name="connsiteY10" fmla="*/ 1647425 h 3294850"/>
              <a:gd name="connsiteX11" fmla="*/ 1647425 w 3294850"/>
              <a:gd name="connsiteY11" fmla="*/ 0 h 329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4850" h="3294850">
                <a:moveTo>
                  <a:pt x="1647425" y="0"/>
                </a:moveTo>
                <a:cubicBezTo>
                  <a:pt x="2557273" y="0"/>
                  <a:pt x="3294850" y="737577"/>
                  <a:pt x="3294850" y="1647425"/>
                </a:cubicBezTo>
                <a:cubicBezTo>
                  <a:pt x="3294850" y="2557273"/>
                  <a:pt x="2557273" y="3294850"/>
                  <a:pt x="1647425" y="3294850"/>
                </a:cubicBezTo>
                <a:cubicBezTo>
                  <a:pt x="1519478" y="3294850"/>
                  <a:pt x="1394938" y="3280265"/>
                  <a:pt x="1275376" y="3252665"/>
                </a:cubicBezTo>
                <a:lnTo>
                  <a:pt x="1215764" y="3236539"/>
                </a:lnTo>
                <a:lnTo>
                  <a:pt x="1240067" y="3196535"/>
                </a:lnTo>
                <a:cubicBezTo>
                  <a:pt x="1317933" y="3053198"/>
                  <a:pt x="1362162" y="2888937"/>
                  <a:pt x="1362162" y="2714346"/>
                </a:cubicBezTo>
                <a:cubicBezTo>
                  <a:pt x="1362162" y="2155655"/>
                  <a:pt x="909253" y="1702746"/>
                  <a:pt x="350562" y="1702746"/>
                </a:cubicBezTo>
                <a:cubicBezTo>
                  <a:pt x="245808" y="1702746"/>
                  <a:pt x="144772" y="1718669"/>
                  <a:pt x="49743" y="1748226"/>
                </a:cubicBezTo>
                <a:lnTo>
                  <a:pt x="5901" y="1764272"/>
                </a:lnTo>
                <a:lnTo>
                  <a:pt x="0" y="1647425"/>
                </a:lnTo>
                <a:cubicBezTo>
                  <a:pt x="0" y="737577"/>
                  <a:pt x="737577" y="0"/>
                  <a:pt x="1647425" y="0"/>
                </a:cubicBezTo>
                <a:close/>
              </a:path>
            </a:pathLst>
          </a:custGeom>
          <a:solidFill>
            <a:schemeClr val="tx2"/>
          </a:solidFill>
          <a:ln>
            <a:solidFill>
              <a:schemeClr val="bg1"/>
            </a:solidFill>
          </a:ln>
        </p:spPr>
        <p:txBody>
          <a:bodyPr wrap="square" anchor="ctr">
            <a:noAutofit/>
          </a:bodyPr>
          <a:lstStyle>
            <a:lvl1pPr marL="0" indent="0" algn="ctr">
              <a:buNone/>
              <a:defRPr sz="3200">
                <a:solidFill>
                  <a:schemeClr val="bg1"/>
                </a:solidFill>
              </a:defRPr>
            </a:lvl1pPr>
          </a:lstStyle>
          <a:p>
            <a:r>
              <a:rPr lang="en-US" dirty="0"/>
              <a:t>Insert </a:t>
            </a:r>
            <a:br>
              <a:rPr lang="en-US" dirty="0"/>
            </a:br>
            <a:r>
              <a:rPr lang="en-US" dirty="0"/>
              <a:t>visual</a:t>
            </a:r>
          </a:p>
        </p:txBody>
      </p:sp>
      <p:sp>
        <p:nvSpPr>
          <p:cNvPr id="9" name="Rectangle 8">
            <a:extLst>
              <a:ext uri="{FF2B5EF4-FFF2-40B4-BE49-F238E27FC236}">
                <a16:creationId xmlns:a16="http://schemas.microsoft.com/office/drawing/2014/main" id="{74C54BF1-3145-9B6F-538E-3EA4A8A794F2}"/>
              </a:ext>
            </a:extLst>
          </p:cNvPr>
          <p:cNvSpPr/>
          <p:nvPr userDrawn="1"/>
        </p:nvSpPr>
        <p:spPr>
          <a:xfrm>
            <a:off x="0" y="6582138"/>
            <a:ext cx="9144000" cy="81972"/>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414999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136565070"/>
              </p:ext>
            </p:extLst>
          </p:nvPr>
        </p:nvGraphicFramePr>
        <p:xfrm>
          <a:off x="1192" y="1588"/>
          <a:ext cx="1191"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7" name="Object 6" hidden="1"/>
                      <p:cNvPicPr/>
                      <p:nvPr/>
                    </p:nvPicPr>
                    <p:blipFill>
                      <a:blip r:embed="rId5"/>
                      <a:stretch>
                        <a:fillRect/>
                      </a:stretch>
                    </p:blipFill>
                    <p:spPr>
                      <a:xfrm>
                        <a:off x="1192" y="1588"/>
                        <a:ext cx="1191"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1" y="0"/>
            <a:ext cx="119063"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18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2" name="Footer Placeholder 4">
            <a:extLst>
              <a:ext uri="{FF2B5EF4-FFF2-40B4-BE49-F238E27FC236}">
                <a16:creationId xmlns:a16="http://schemas.microsoft.com/office/drawing/2014/main" id="{206292CE-35FA-6E16-4E5E-A68EE9A5D682}"/>
              </a:ext>
            </a:extLst>
          </p:cNvPr>
          <p:cNvSpPr>
            <a:spLocks noGrp="1"/>
          </p:cNvSpPr>
          <p:nvPr>
            <p:ph type="ftr" sz="quarter" idx="3"/>
          </p:nvPr>
        </p:nvSpPr>
        <p:spPr>
          <a:xfrm>
            <a:off x="271260" y="6356353"/>
            <a:ext cx="8093568" cy="365125"/>
          </a:xfrm>
          <a:prstGeom prst="rect">
            <a:avLst/>
          </a:prstGeom>
        </p:spPr>
        <p:txBody>
          <a:bodyPr vert="horz" lIns="91440" tIns="45720" rIns="91440" bIns="45720" rtlCol="0" anchor="ctr"/>
          <a:lstStyle>
            <a:lvl1pPr algn="l" eaLnBrk="1">
              <a:defRPr sz="75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3" name="Slide Number Placeholder 5">
            <a:extLst>
              <a:ext uri="{FF2B5EF4-FFF2-40B4-BE49-F238E27FC236}">
                <a16:creationId xmlns:a16="http://schemas.microsoft.com/office/drawing/2014/main" id="{8DDBAB9D-F630-EF72-1E01-F6D8D4E5B081}"/>
              </a:ext>
            </a:extLst>
          </p:cNvPr>
          <p:cNvSpPr>
            <a:spLocks noGrp="1"/>
          </p:cNvSpPr>
          <p:nvPr>
            <p:ph type="sldNum" sz="quarter" idx="4"/>
          </p:nvPr>
        </p:nvSpPr>
        <p:spPr>
          <a:xfrm>
            <a:off x="8548353" y="6356353"/>
            <a:ext cx="260797" cy="365125"/>
          </a:xfrm>
          <a:prstGeom prst="rect">
            <a:avLst/>
          </a:prstGeom>
        </p:spPr>
        <p:txBody>
          <a:bodyPr vert="horz" lIns="91440" tIns="45720" rIns="91440" bIns="45720" rtlCol="0" anchor="ctr"/>
          <a:lstStyle>
            <a:lvl1pPr algn="r">
              <a:defRPr sz="75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
        <p:nvSpPr>
          <p:cNvPr id="4" name="Title 1">
            <a:extLst>
              <a:ext uri="{FF2B5EF4-FFF2-40B4-BE49-F238E27FC236}">
                <a16:creationId xmlns:a16="http://schemas.microsoft.com/office/drawing/2014/main" id="{9A5B62EC-B6C1-F2E0-BCEA-0FBCE2710A8C}"/>
              </a:ext>
            </a:extLst>
          </p:cNvPr>
          <p:cNvSpPr>
            <a:spLocks noGrp="1"/>
          </p:cNvSpPr>
          <p:nvPr>
            <p:ph type="title"/>
          </p:nvPr>
        </p:nvSpPr>
        <p:spPr>
          <a:xfrm>
            <a:off x="271262" y="205769"/>
            <a:ext cx="7133833" cy="666000"/>
          </a:xfrm>
        </p:spPr>
        <p:txBody>
          <a:bodyPr>
            <a:noAutofit/>
          </a:bodyPr>
          <a:lstStyle/>
          <a:p>
            <a:r>
              <a:rPr lang="en-US"/>
              <a:t>Click to edit Master title style</a:t>
            </a:r>
            <a:endParaRPr lang="en-ZA" dirty="0"/>
          </a:p>
        </p:txBody>
      </p:sp>
      <p:sp>
        <p:nvSpPr>
          <p:cNvPr id="5" name="Content Placeholder 2">
            <a:extLst>
              <a:ext uri="{FF2B5EF4-FFF2-40B4-BE49-F238E27FC236}">
                <a16:creationId xmlns:a16="http://schemas.microsoft.com/office/drawing/2014/main" id="{E8C84CC2-2711-547D-23F8-A313AB59ECF8}"/>
              </a:ext>
            </a:extLst>
          </p:cNvPr>
          <p:cNvSpPr>
            <a:spLocks noGrp="1"/>
          </p:cNvSpPr>
          <p:nvPr>
            <p:ph idx="1"/>
          </p:nvPr>
        </p:nvSpPr>
        <p:spPr>
          <a:xfrm>
            <a:off x="271261" y="1223493"/>
            <a:ext cx="8537888" cy="4859022"/>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ZA" dirty="0"/>
          </a:p>
        </p:txBody>
      </p:sp>
    </p:spTree>
    <p:extLst>
      <p:ext uri="{BB962C8B-B14F-4D97-AF65-F5344CB8AC3E}">
        <p14:creationId xmlns:p14="http://schemas.microsoft.com/office/powerpoint/2010/main" val="12416714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aphicFrame>
        <p:nvGraphicFramePr>
          <p:cNvPr id="8" name="Object 7" hidden="1"/>
          <p:cNvGraphicFramePr>
            <a:graphicFrameLocks noChangeAspect="1"/>
          </p:cNvGraphicFramePr>
          <p:nvPr userDrawn="1">
            <p:custDataLst>
              <p:tags r:id="rId1"/>
            </p:custDataLst>
            <p:extLst>
              <p:ext uri="{D42A27DB-BD31-4B8C-83A1-F6EECF244321}">
                <p14:modId xmlns:p14="http://schemas.microsoft.com/office/powerpoint/2010/main" val="2752192355"/>
              </p:ext>
            </p:extLst>
          </p:nvPr>
        </p:nvGraphicFramePr>
        <p:xfrm>
          <a:off x="1192" y="1588"/>
          <a:ext cx="1191"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8" name="Object 7" hidden="1"/>
                      <p:cNvPicPr/>
                      <p:nvPr/>
                    </p:nvPicPr>
                    <p:blipFill>
                      <a:blip r:embed="rId5"/>
                      <a:stretch>
                        <a:fillRect/>
                      </a:stretch>
                    </p:blipFill>
                    <p:spPr>
                      <a:xfrm>
                        <a:off x="1192" y="1588"/>
                        <a:ext cx="1191" cy="1588"/>
                      </a:xfrm>
                      <a:prstGeom prst="rect">
                        <a:avLst/>
                      </a:prstGeom>
                    </p:spPr>
                  </p:pic>
                </p:oleObj>
              </mc:Fallback>
            </mc:AlternateContent>
          </a:graphicData>
        </a:graphic>
      </p:graphicFrame>
      <p:sp>
        <p:nvSpPr>
          <p:cNvPr id="7" name="Rectangle 6" hidden="1"/>
          <p:cNvSpPr/>
          <p:nvPr userDrawn="1">
            <p:custDataLst>
              <p:tags r:id="rId2"/>
            </p:custDataLst>
          </p:nvPr>
        </p:nvSpPr>
        <p:spPr>
          <a:xfrm>
            <a:off x="1" y="0"/>
            <a:ext cx="119063"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1800" b="0" i="0" baseline="0" dirty="0">
              <a:latin typeface="Arial" panose="020B0604020202020204" pitchFamily="34" charset="0"/>
              <a:ea typeface="+mj-ea"/>
              <a:cs typeface="+mj-cs"/>
              <a:sym typeface="Arial" panose="020B0604020202020204" pitchFamily="34" charset="0"/>
            </a:endParaRPr>
          </a:p>
        </p:txBody>
      </p:sp>
      <p:sp>
        <p:nvSpPr>
          <p:cNvPr id="2" name="Title 1"/>
          <p:cNvSpPr>
            <a:spLocks noGrp="1"/>
          </p:cNvSpPr>
          <p:nvPr>
            <p:ph type="title"/>
          </p:nvPr>
        </p:nvSpPr>
        <p:spPr/>
        <p:txBody>
          <a:bodyPr>
            <a:noAutofit/>
          </a:bodyPr>
          <a:lstStyle/>
          <a:p>
            <a:r>
              <a:rPr lang="en-US"/>
              <a:t>Click to edit Master title style</a:t>
            </a:r>
            <a:endParaRPr lang="en-ZA" dirty="0"/>
          </a:p>
        </p:txBody>
      </p:sp>
      <p:sp>
        <p:nvSpPr>
          <p:cNvPr id="3" name="Content Placeholder 2"/>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ZA" dirty="0"/>
          </a:p>
        </p:txBody>
      </p:sp>
      <p:sp>
        <p:nvSpPr>
          <p:cNvPr id="4" name="Footer Placeholder 4">
            <a:extLst>
              <a:ext uri="{FF2B5EF4-FFF2-40B4-BE49-F238E27FC236}">
                <a16:creationId xmlns:a16="http://schemas.microsoft.com/office/drawing/2014/main" id="{33A6B3C0-BE11-BB1E-37B2-3F2CECBAC164}"/>
              </a:ext>
            </a:extLst>
          </p:cNvPr>
          <p:cNvSpPr>
            <a:spLocks noGrp="1"/>
          </p:cNvSpPr>
          <p:nvPr>
            <p:ph type="ftr" sz="quarter" idx="3"/>
          </p:nvPr>
        </p:nvSpPr>
        <p:spPr>
          <a:xfrm>
            <a:off x="271260" y="6356353"/>
            <a:ext cx="8093568" cy="365125"/>
          </a:xfrm>
          <a:prstGeom prst="rect">
            <a:avLst/>
          </a:prstGeom>
        </p:spPr>
        <p:txBody>
          <a:bodyPr vert="horz" lIns="91440" tIns="45720" rIns="91440" bIns="45720" rtlCol="0" anchor="ctr"/>
          <a:lstStyle>
            <a:lvl1pPr algn="l" eaLnBrk="1">
              <a:defRPr sz="75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9" name="Slide Number Placeholder 5">
            <a:extLst>
              <a:ext uri="{FF2B5EF4-FFF2-40B4-BE49-F238E27FC236}">
                <a16:creationId xmlns:a16="http://schemas.microsoft.com/office/drawing/2014/main" id="{9AA2B460-5729-C216-9BDA-BB746E74BCD5}"/>
              </a:ext>
            </a:extLst>
          </p:cNvPr>
          <p:cNvSpPr>
            <a:spLocks noGrp="1"/>
          </p:cNvSpPr>
          <p:nvPr>
            <p:ph type="sldNum" sz="quarter" idx="4"/>
          </p:nvPr>
        </p:nvSpPr>
        <p:spPr>
          <a:xfrm>
            <a:off x="8548353" y="6356353"/>
            <a:ext cx="260797" cy="365125"/>
          </a:xfrm>
          <a:prstGeom prst="rect">
            <a:avLst/>
          </a:prstGeom>
        </p:spPr>
        <p:txBody>
          <a:bodyPr vert="horz" lIns="91440" tIns="45720" rIns="91440" bIns="45720" rtlCol="0" anchor="ctr"/>
          <a:lstStyle>
            <a:lvl1pPr algn="r">
              <a:defRPr sz="75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Tree>
    <p:extLst>
      <p:ext uri="{BB962C8B-B14F-4D97-AF65-F5344CB8AC3E}">
        <p14:creationId xmlns:p14="http://schemas.microsoft.com/office/powerpoint/2010/main" val="8011106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bg>
      <p:bgPr>
        <a:solidFill>
          <a:schemeClr val="tx1"/>
        </a:solidFill>
        <a:effectLst/>
      </p:bgPr>
    </p:bg>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474664863"/>
              </p:ext>
            </p:extLst>
          </p:nvPr>
        </p:nvGraphicFramePr>
        <p:xfrm>
          <a:off x="1192" y="1588"/>
          <a:ext cx="1191"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7" name="Object 6" hidden="1"/>
                      <p:cNvPicPr/>
                      <p:nvPr/>
                    </p:nvPicPr>
                    <p:blipFill>
                      <a:blip r:embed="rId5"/>
                      <a:stretch>
                        <a:fillRect/>
                      </a:stretch>
                    </p:blipFill>
                    <p:spPr>
                      <a:xfrm>
                        <a:off x="1192" y="1588"/>
                        <a:ext cx="1191"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1" y="0"/>
            <a:ext cx="119063"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18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3" name="Rectangle 3">
            <a:extLst>
              <a:ext uri="{FF2B5EF4-FFF2-40B4-BE49-F238E27FC236}">
                <a16:creationId xmlns:a16="http://schemas.microsoft.com/office/drawing/2014/main" id="{277D0044-CF23-3C77-91AF-6281114FC1E3}"/>
              </a:ext>
            </a:extLst>
          </p:cNvPr>
          <p:cNvSpPr>
            <a:spLocks noGrp="1" noChangeArrowheads="1"/>
          </p:cNvSpPr>
          <p:nvPr>
            <p:ph type="ctrTitle" hasCustomPrompt="1"/>
          </p:nvPr>
        </p:nvSpPr>
        <p:spPr>
          <a:xfrm>
            <a:off x="3330180" y="1404740"/>
            <a:ext cx="5471626" cy="676275"/>
          </a:xfrm>
          <a:prstGeom prst="rect">
            <a:avLst/>
          </a:prstGeom>
        </p:spPr>
        <p:txBody>
          <a:bodyPr anchor="b">
            <a:normAutofit/>
          </a:bodyPr>
          <a:lstStyle>
            <a:lvl1pPr algn="r">
              <a:defRPr sz="2100">
                <a:solidFill>
                  <a:schemeClr val="bg1"/>
                </a:solidFill>
                <a:latin typeface="+mj-lt"/>
                <a:cs typeface="Arial" panose="020B0604020202020204" pitchFamily="34" charset="0"/>
              </a:defRPr>
            </a:lvl1pPr>
          </a:lstStyle>
          <a:p>
            <a:r>
              <a:rPr lang="en-US" noProof="0" dirty="0"/>
              <a:t>Title of presentation</a:t>
            </a:r>
            <a:endParaRPr lang="en-ZA" noProof="0" dirty="0"/>
          </a:p>
        </p:txBody>
      </p:sp>
      <p:sp>
        <p:nvSpPr>
          <p:cNvPr id="5" name="Subtitle 4">
            <a:extLst>
              <a:ext uri="{FF2B5EF4-FFF2-40B4-BE49-F238E27FC236}">
                <a16:creationId xmlns:a16="http://schemas.microsoft.com/office/drawing/2014/main" id="{B0A8789D-9CB1-48F9-9852-CD83F2C2717C}"/>
              </a:ext>
            </a:extLst>
          </p:cNvPr>
          <p:cNvSpPr>
            <a:spLocks noGrp="1" noChangeArrowheads="1"/>
          </p:cNvSpPr>
          <p:nvPr>
            <p:ph type="subTitle" idx="1" hasCustomPrompt="1"/>
          </p:nvPr>
        </p:nvSpPr>
        <p:spPr>
          <a:xfrm>
            <a:off x="4572000" y="2924226"/>
            <a:ext cx="4229806" cy="365126"/>
          </a:xfrm>
          <a:prstGeom prst="rect">
            <a:avLst/>
          </a:prstGeom>
        </p:spPr>
        <p:txBody>
          <a:bodyPr>
            <a:noAutofit/>
          </a:bodyPr>
          <a:lstStyle>
            <a:lvl1pPr marL="0" indent="0" algn="r">
              <a:buFontTx/>
              <a:buNone/>
              <a:defRPr sz="1500" b="1">
                <a:solidFill>
                  <a:srgbClr val="83725B"/>
                </a:solidFill>
                <a:latin typeface="+mn-lt"/>
                <a:cs typeface="Arial" panose="020B0604020202020204" pitchFamily="34" charset="0"/>
              </a:defRPr>
            </a:lvl1pPr>
          </a:lstStyle>
          <a:p>
            <a:r>
              <a:rPr lang="en-US" noProof="0" dirty="0"/>
              <a:t>Presented by:</a:t>
            </a:r>
            <a:endParaRPr lang="en-ZA" noProof="0" dirty="0"/>
          </a:p>
        </p:txBody>
      </p:sp>
      <p:sp>
        <p:nvSpPr>
          <p:cNvPr id="6" name="Text Placeholder 68">
            <a:extLst>
              <a:ext uri="{FF2B5EF4-FFF2-40B4-BE49-F238E27FC236}">
                <a16:creationId xmlns:a16="http://schemas.microsoft.com/office/drawing/2014/main" id="{732D47F4-1CA1-078C-DB08-BF1978FD350C}"/>
              </a:ext>
            </a:extLst>
          </p:cNvPr>
          <p:cNvSpPr>
            <a:spLocks noGrp="1"/>
          </p:cNvSpPr>
          <p:nvPr>
            <p:ph type="body" sz="quarter" idx="10" hasCustomPrompt="1"/>
          </p:nvPr>
        </p:nvSpPr>
        <p:spPr>
          <a:xfrm>
            <a:off x="4571624" y="3527028"/>
            <a:ext cx="4230182" cy="327025"/>
          </a:xfrm>
          <a:prstGeom prst="rect">
            <a:avLst/>
          </a:prstGeom>
        </p:spPr>
        <p:txBody>
          <a:bodyPr>
            <a:noAutofit/>
          </a:bodyPr>
          <a:lstStyle>
            <a:lvl1pPr marL="0" indent="0" algn="r">
              <a:buNone/>
              <a:defRPr sz="1350">
                <a:solidFill>
                  <a:schemeClr val="bg1"/>
                </a:solidFill>
              </a:defRPr>
            </a:lvl1pPr>
            <a:lvl2pPr algn="r">
              <a:defRPr>
                <a:solidFill>
                  <a:schemeClr val="bg1"/>
                </a:solidFill>
              </a:defRPr>
            </a:lvl2pPr>
            <a:lvl3pPr algn="r">
              <a:defRPr>
                <a:solidFill>
                  <a:schemeClr val="bg1"/>
                </a:solidFill>
              </a:defRPr>
            </a:lvl3pPr>
            <a:lvl4pPr algn="r">
              <a:defRPr>
                <a:solidFill>
                  <a:schemeClr val="bg1"/>
                </a:solidFill>
              </a:defRPr>
            </a:lvl4pPr>
            <a:lvl5pPr algn="r">
              <a:defRPr>
                <a:solidFill>
                  <a:schemeClr val="bg1"/>
                </a:solidFill>
              </a:defRPr>
            </a:lvl5pPr>
          </a:lstStyle>
          <a:p>
            <a:pPr lvl="0"/>
            <a:r>
              <a:rPr lang="en-GB" dirty="0"/>
              <a:t>Date:</a:t>
            </a:r>
            <a:endParaRPr lang="en-US" dirty="0"/>
          </a:p>
        </p:txBody>
      </p:sp>
      <p:pic>
        <p:nvPicPr>
          <p:cNvPr id="8" name="Picture 7">
            <a:extLst>
              <a:ext uri="{FF2B5EF4-FFF2-40B4-BE49-F238E27FC236}">
                <a16:creationId xmlns:a16="http://schemas.microsoft.com/office/drawing/2014/main" id="{6143DC07-F988-B545-81F5-E8C2B866B934}"/>
              </a:ext>
            </a:extLst>
          </p:cNvPr>
          <p:cNvPicPr>
            <a:picLocks noChangeAspect="1"/>
          </p:cNvPicPr>
          <p:nvPr userDrawn="1"/>
        </p:nvPicPr>
        <p:blipFill>
          <a:blip r:embed="rId6" cstate="screen">
            <a:extLst>
              <a:ext uri="{28A0092B-C50C-407E-A947-70E740481C1C}">
                <a14:useLocalDpi xmlns:a14="http://schemas.microsoft.com/office/drawing/2010/main"/>
              </a:ext>
            </a:extLst>
          </a:blip>
          <a:srcRect/>
          <a:stretch/>
        </p:blipFill>
        <p:spPr>
          <a:xfrm>
            <a:off x="3" y="4734042"/>
            <a:ext cx="9143997" cy="1848096"/>
          </a:xfrm>
          <a:prstGeom prst="rect">
            <a:avLst/>
          </a:prstGeom>
        </p:spPr>
      </p:pic>
      <p:sp>
        <p:nvSpPr>
          <p:cNvPr id="10" name="Rectangle 9">
            <a:extLst>
              <a:ext uri="{FF2B5EF4-FFF2-40B4-BE49-F238E27FC236}">
                <a16:creationId xmlns:a16="http://schemas.microsoft.com/office/drawing/2014/main" id="{7FF21372-E495-B98E-2D7E-7AD293642033}"/>
              </a:ext>
            </a:extLst>
          </p:cNvPr>
          <p:cNvSpPr/>
          <p:nvPr userDrawn="1"/>
        </p:nvSpPr>
        <p:spPr>
          <a:xfrm>
            <a:off x="0" y="6582138"/>
            <a:ext cx="9144000" cy="81972"/>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E4AA8762-BB9A-17B2-6A55-C73ACC84EABB}"/>
              </a:ext>
            </a:extLst>
          </p:cNvPr>
          <p:cNvPicPr>
            <a:picLocks noChangeAspect="1"/>
          </p:cNvPicPr>
          <p:nvPr userDrawn="1"/>
        </p:nvPicPr>
        <p:blipFill>
          <a:blip r:embed="rId7"/>
          <a:stretch>
            <a:fillRect/>
          </a:stretch>
        </p:blipFill>
        <p:spPr>
          <a:xfrm>
            <a:off x="485443" y="2396081"/>
            <a:ext cx="3937000" cy="3568700"/>
          </a:xfrm>
          <a:prstGeom prst="rect">
            <a:avLst/>
          </a:prstGeom>
        </p:spPr>
      </p:pic>
      <p:pic>
        <p:nvPicPr>
          <p:cNvPr id="12" name="Picture 11">
            <a:extLst>
              <a:ext uri="{FF2B5EF4-FFF2-40B4-BE49-F238E27FC236}">
                <a16:creationId xmlns:a16="http://schemas.microsoft.com/office/drawing/2014/main" id="{674C0EA0-6B35-FB1D-F3B1-02E455D05E03}"/>
              </a:ext>
            </a:extLst>
          </p:cNvPr>
          <p:cNvPicPr>
            <a:picLocks noChangeAspect="1"/>
          </p:cNvPicPr>
          <p:nvPr userDrawn="1"/>
        </p:nvPicPr>
        <p:blipFill>
          <a:blip r:embed="rId8"/>
          <a:stretch>
            <a:fillRect/>
          </a:stretch>
        </p:blipFill>
        <p:spPr>
          <a:xfrm>
            <a:off x="94413" y="4219860"/>
            <a:ext cx="2260600" cy="2044700"/>
          </a:xfrm>
          <a:prstGeom prst="rect">
            <a:avLst/>
          </a:prstGeom>
        </p:spPr>
      </p:pic>
      <p:sp>
        <p:nvSpPr>
          <p:cNvPr id="14" name="Content Placeholder 8">
            <a:extLst>
              <a:ext uri="{FF2B5EF4-FFF2-40B4-BE49-F238E27FC236}">
                <a16:creationId xmlns:a16="http://schemas.microsoft.com/office/drawing/2014/main" id="{ED3B9508-DF8C-B131-6354-12D86454BB4E}"/>
              </a:ext>
            </a:extLst>
          </p:cNvPr>
          <p:cNvSpPr>
            <a:spLocks noGrp="1"/>
          </p:cNvSpPr>
          <p:nvPr>
            <p:ph sz="quarter" idx="15" hasCustomPrompt="1"/>
          </p:nvPr>
        </p:nvSpPr>
        <p:spPr>
          <a:xfrm>
            <a:off x="1000524" y="2500271"/>
            <a:ext cx="3294850" cy="3360318"/>
          </a:xfrm>
          <a:custGeom>
            <a:avLst/>
            <a:gdLst>
              <a:gd name="connsiteX0" fmla="*/ 1647425 w 3294850"/>
              <a:gd name="connsiteY0" fmla="*/ 0 h 3360318"/>
              <a:gd name="connsiteX1" fmla="*/ 3294850 w 3294850"/>
              <a:gd name="connsiteY1" fmla="*/ 1680159 h 3360318"/>
              <a:gd name="connsiteX2" fmla="*/ 1647425 w 3294850"/>
              <a:gd name="connsiteY2" fmla="*/ 3360318 h 3360318"/>
              <a:gd name="connsiteX3" fmla="*/ 1157531 w 3294850"/>
              <a:gd name="connsiteY3" fmla="*/ 3284782 h 3360318"/>
              <a:gd name="connsiteX4" fmla="*/ 1121439 w 3294850"/>
              <a:gd name="connsiteY4" fmla="*/ 3271309 h 3360318"/>
              <a:gd name="connsiteX5" fmla="*/ 1123633 w 3294850"/>
              <a:gd name="connsiteY5" fmla="*/ 3268653 h 3360318"/>
              <a:gd name="connsiteX6" fmla="*/ 1285660 w 3294850"/>
              <a:gd name="connsiteY6" fmla="*/ 2738764 h 3360318"/>
              <a:gd name="connsiteX7" fmla="*/ 336937 w 3294850"/>
              <a:gd name="connsiteY7" fmla="*/ 1791026 h 3360318"/>
              <a:gd name="connsiteX8" fmla="*/ 54816 w 3294850"/>
              <a:gd name="connsiteY8" fmla="*/ 1833635 h 3360318"/>
              <a:gd name="connsiteX9" fmla="*/ 8438 w 3294850"/>
              <a:gd name="connsiteY9" fmla="*/ 1850592 h 3360318"/>
              <a:gd name="connsiteX10" fmla="*/ 0 w 3294850"/>
              <a:gd name="connsiteY10" fmla="*/ 1680159 h 3360318"/>
              <a:gd name="connsiteX11" fmla="*/ 1647425 w 3294850"/>
              <a:gd name="connsiteY11" fmla="*/ 0 h 3360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4850" h="3360318">
                <a:moveTo>
                  <a:pt x="1647425" y="0"/>
                </a:moveTo>
                <a:cubicBezTo>
                  <a:pt x="2557273" y="0"/>
                  <a:pt x="3294850" y="752233"/>
                  <a:pt x="3294850" y="1680159"/>
                </a:cubicBezTo>
                <a:cubicBezTo>
                  <a:pt x="3294850" y="2608085"/>
                  <a:pt x="2557273" y="3360318"/>
                  <a:pt x="1647425" y="3360318"/>
                </a:cubicBezTo>
                <a:cubicBezTo>
                  <a:pt x="1476829" y="3360318"/>
                  <a:pt x="1312289" y="3333873"/>
                  <a:pt x="1157531" y="3284782"/>
                </a:cubicBezTo>
                <a:lnTo>
                  <a:pt x="1121439" y="3271309"/>
                </a:lnTo>
                <a:lnTo>
                  <a:pt x="1123633" y="3268653"/>
                </a:lnTo>
                <a:cubicBezTo>
                  <a:pt x="1225929" y="3117394"/>
                  <a:pt x="1285660" y="2935047"/>
                  <a:pt x="1285660" y="2738764"/>
                </a:cubicBezTo>
                <a:cubicBezTo>
                  <a:pt x="1285660" y="2215343"/>
                  <a:pt x="860902" y="1791026"/>
                  <a:pt x="336937" y="1791026"/>
                </a:cubicBezTo>
                <a:cubicBezTo>
                  <a:pt x="238694" y="1791026"/>
                  <a:pt x="143938" y="1805944"/>
                  <a:pt x="54816" y="1833635"/>
                </a:cubicBezTo>
                <a:lnTo>
                  <a:pt x="8438" y="1850592"/>
                </a:lnTo>
                <a:lnTo>
                  <a:pt x="0" y="1680159"/>
                </a:lnTo>
                <a:cubicBezTo>
                  <a:pt x="0" y="752233"/>
                  <a:pt x="737577" y="0"/>
                  <a:pt x="1647425" y="0"/>
                </a:cubicBezTo>
                <a:close/>
              </a:path>
            </a:pathLst>
          </a:custGeom>
          <a:solidFill>
            <a:schemeClr val="accent5"/>
          </a:solidFill>
        </p:spPr>
        <p:txBody>
          <a:bodyPr wrap="square" anchor="ctr">
            <a:noAutofit/>
          </a:bodyPr>
          <a:lstStyle>
            <a:lvl1pPr marL="0" indent="0" algn="ctr">
              <a:buNone/>
              <a:defRPr sz="3000">
                <a:solidFill>
                  <a:schemeClr val="bg1"/>
                </a:solidFill>
              </a:defRPr>
            </a:lvl1pPr>
            <a:lvl2pPr marL="457200" indent="0">
              <a:buNone/>
              <a:defRPr sz="3000">
                <a:solidFill>
                  <a:schemeClr val="bg1"/>
                </a:solidFill>
              </a:defRPr>
            </a:lvl2pPr>
            <a:lvl3pPr marL="914400" indent="0">
              <a:buNone/>
              <a:defRPr sz="3000">
                <a:solidFill>
                  <a:schemeClr val="bg1"/>
                </a:solidFill>
              </a:defRPr>
            </a:lvl3pPr>
            <a:lvl4pPr marL="1371600" indent="0">
              <a:buNone/>
              <a:defRPr sz="3000">
                <a:solidFill>
                  <a:schemeClr val="bg1"/>
                </a:solidFill>
              </a:defRPr>
            </a:lvl4pPr>
            <a:lvl5pPr marL="1828800" indent="0">
              <a:buNone/>
              <a:defRPr sz="3000">
                <a:solidFill>
                  <a:schemeClr val="bg1"/>
                </a:solidFill>
              </a:defRPr>
            </a:lvl5pPr>
          </a:lstStyle>
          <a:p>
            <a:pPr lvl="0"/>
            <a:r>
              <a:rPr lang="en-GB" dirty="0"/>
              <a:t>Add</a:t>
            </a:r>
            <a:br>
              <a:rPr lang="en-GB" dirty="0"/>
            </a:br>
            <a:r>
              <a:rPr lang="en-GB" dirty="0"/>
              <a:t>text</a:t>
            </a:r>
            <a:endParaRPr lang="en-US" dirty="0"/>
          </a:p>
        </p:txBody>
      </p:sp>
      <p:sp>
        <p:nvSpPr>
          <p:cNvPr id="15" name="Content Placeholder 12">
            <a:extLst>
              <a:ext uri="{FF2B5EF4-FFF2-40B4-BE49-F238E27FC236}">
                <a16:creationId xmlns:a16="http://schemas.microsoft.com/office/drawing/2014/main" id="{18136C2E-2299-8C78-0F7C-78D9FD0F10F3}"/>
              </a:ext>
            </a:extLst>
          </p:cNvPr>
          <p:cNvSpPr>
            <a:spLocks noGrp="1"/>
          </p:cNvSpPr>
          <p:nvPr>
            <p:ph sz="quarter" idx="16" hasCustomPrompt="1"/>
          </p:nvPr>
        </p:nvSpPr>
        <p:spPr>
          <a:xfrm>
            <a:off x="369084" y="4283752"/>
            <a:ext cx="1916916" cy="1916915"/>
          </a:xfrm>
          <a:prstGeom prst="ellipse">
            <a:avLst/>
          </a:prstGeom>
          <a:solidFill>
            <a:schemeClr val="tx2"/>
          </a:solidFill>
        </p:spPr>
        <p:txBody>
          <a:bodyPr anchor="ctr"/>
          <a:lstStyle>
            <a:lvl1pPr marL="0" indent="0" algn="ctr">
              <a:buNone/>
              <a:defRPr sz="2000">
                <a:solidFill>
                  <a:schemeClr val="bg1"/>
                </a:solidFill>
              </a:defRPr>
            </a:lvl1pPr>
            <a:lvl2pPr marL="457200" indent="0" algn="ctr">
              <a:buNone/>
              <a:defRPr>
                <a:solidFill>
                  <a:schemeClr val="bg1"/>
                </a:solidFill>
              </a:defRPr>
            </a:lvl2pPr>
            <a:lvl3pPr marL="914400" indent="0" algn="ctr">
              <a:buNone/>
              <a:defRPr>
                <a:solidFill>
                  <a:schemeClr val="bg1"/>
                </a:solidFill>
              </a:defRPr>
            </a:lvl3pPr>
            <a:lvl4pPr marL="1371600" indent="0" algn="ctr">
              <a:buNone/>
              <a:defRPr>
                <a:solidFill>
                  <a:schemeClr val="bg1"/>
                </a:solidFill>
              </a:defRPr>
            </a:lvl4pPr>
            <a:lvl5pPr marL="1828800" indent="0" algn="ctr">
              <a:buNone/>
              <a:defRPr>
                <a:solidFill>
                  <a:schemeClr val="bg1"/>
                </a:solidFill>
              </a:defRPr>
            </a:lvl5pPr>
          </a:lstStyle>
          <a:p>
            <a:pPr lvl="0"/>
            <a:r>
              <a:rPr lang="en-GB" dirty="0"/>
              <a:t>Add </a:t>
            </a:r>
            <a:br>
              <a:rPr lang="en-GB" dirty="0"/>
            </a:br>
            <a:r>
              <a:rPr lang="en-GB" dirty="0"/>
              <a:t>text</a:t>
            </a:r>
            <a:endParaRPr lang="en-US" dirty="0"/>
          </a:p>
        </p:txBody>
      </p:sp>
    </p:spTree>
    <p:extLst>
      <p:ext uri="{BB962C8B-B14F-4D97-AF65-F5344CB8AC3E}">
        <p14:creationId xmlns:p14="http://schemas.microsoft.com/office/powerpoint/2010/main" val="20664023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hapter divsion slid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70AA778-541B-E885-5A78-44A4C7F4B690}"/>
              </a:ext>
            </a:extLst>
          </p:cNvPr>
          <p:cNvSpPr/>
          <p:nvPr userDrawn="1"/>
        </p:nvSpPr>
        <p:spPr>
          <a:xfrm>
            <a:off x="0" y="4142874"/>
            <a:ext cx="9144000" cy="2466974"/>
          </a:xfrm>
          <a:prstGeom prst="rect">
            <a:avLst/>
          </a:prstGeom>
          <a:solidFill>
            <a:schemeClr val="bg2"/>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aphicFrame>
        <p:nvGraphicFramePr>
          <p:cNvPr id="8" name="Object 7" hidden="1"/>
          <p:cNvGraphicFramePr>
            <a:graphicFrameLocks noChangeAspect="1"/>
          </p:cNvGraphicFramePr>
          <p:nvPr userDrawn="1">
            <p:custDataLst>
              <p:tags r:id="rId1"/>
            </p:custDataLst>
            <p:extLst>
              <p:ext uri="{D42A27DB-BD31-4B8C-83A1-F6EECF244321}">
                <p14:modId xmlns:p14="http://schemas.microsoft.com/office/powerpoint/2010/main" val="4020602734"/>
              </p:ext>
            </p:extLst>
          </p:nvPr>
        </p:nvGraphicFramePr>
        <p:xfrm>
          <a:off x="1192" y="1588"/>
          <a:ext cx="1191"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8" name="Object 7" hidden="1"/>
                      <p:cNvPicPr/>
                      <p:nvPr/>
                    </p:nvPicPr>
                    <p:blipFill>
                      <a:blip r:embed="rId5"/>
                      <a:stretch>
                        <a:fillRect/>
                      </a:stretch>
                    </p:blipFill>
                    <p:spPr>
                      <a:xfrm>
                        <a:off x="1192" y="1588"/>
                        <a:ext cx="1191" cy="1588"/>
                      </a:xfrm>
                      <a:prstGeom prst="rect">
                        <a:avLst/>
                      </a:prstGeom>
                    </p:spPr>
                  </p:pic>
                </p:oleObj>
              </mc:Fallback>
            </mc:AlternateContent>
          </a:graphicData>
        </a:graphic>
      </p:graphicFrame>
      <p:sp>
        <p:nvSpPr>
          <p:cNvPr id="7" name="Rectangle 6" hidden="1"/>
          <p:cNvSpPr/>
          <p:nvPr userDrawn="1">
            <p:custDataLst>
              <p:tags r:id="rId2"/>
            </p:custDataLst>
          </p:nvPr>
        </p:nvSpPr>
        <p:spPr>
          <a:xfrm>
            <a:off x="1" y="0"/>
            <a:ext cx="119063"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1575" b="0" i="0" baseline="0" dirty="0">
              <a:latin typeface="Arial" panose="020B0604020202020204" pitchFamily="34" charset="0"/>
              <a:ea typeface="+mj-ea"/>
              <a:cs typeface="+mj-cs"/>
              <a:sym typeface="Arial" panose="020B0604020202020204" pitchFamily="34" charset="0"/>
            </a:endParaRPr>
          </a:p>
        </p:txBody>
      </p:sp>
      <p:sp>
        <p:nvSpPr>
          <p:cNvPr id="10" name="Rectangle 3">
            <a:extLst>
              <a:ext uri="{FF2B5EF4-FFF2-40B4-BE49-F238E27FC236}">
                <a16:creationId xmlns:a16="http://schemas.microsoft.com/office/drawing/2014/main" id="{CDD01BF2-A391-2350-F502-B39704CC06F8}"/>
              </a:ext>
            </a:extLst>
          </p:cNvPr>
          <p:cNvSpPr>
            <a:spLocks noGrp="1" noChangeArrowheads="1"/>
          </p:cNvSpPr>
          <p:nvPr>
            <p:ph type="ctrTitle" hasCustomPrompt="1"/>
          </p:nvPr>
        </p:nvSpPr>
        <p:spPr>
          <a:xfrm>
            <a:off x="529830" y="2241803"/>
            <a:ext cx="4757251" cy="676275"/>
          </a:xfrm>
          <a:prstGeom prst="rect">
            <a:avLst/>
          </a:prstGeom>
        </p:spPr>
        <p:txBody>
          <a:bodyPr anchor="b">
            <a:normAutofit/>
          </a:bodyPr>
          <a:lstStyle>
            <a:lvl1pPr algn="l">
              <a:defRPr sz="2100">
                <a:solidFill>
                  <a:schemeClr val="bg1"/>
                </a:solidFill>
                <a:latin typeface="+mj-lt"/>
                <a:cs typeface="Arial" panose="020B0604020202020204" pitchFamily="34" charset="0"/>
              </a:defRPr>
            </a:lvl1pPr>
          </a:lstStyle>
          <a:p>
            <a:r>
              <a:rPr lang="en-US" noProof="0" dirty="0"/>
              <a:t>Divider Slide</a:t>
            </a:r>
            <a:endParaRPr lang="en-ZA" noProof="0" dirty="0"/>
          </a:p>
        </p:txBody>
      </p:sp>
      <p:sp>
        <p:nvSpPr>
          <p:cNvPr id="11" name="Picture Placeholder 5">
            <a:extLst>
              <a:ext uri="{FF2B5EF4-FFF2-40B4-BE49-F238E27FC236}">
                <a16:creationId xmlns:a16="http://schemas.microsoft.com/office/drawing/2014/main" id="{53E77A3B-B320-4C09-0FDF-7F1B0E81B64C}"/>
              </a:ext>
            </a:extLst>
          </p:cNvPr>
          <p:cNvSpPr>
            <a:spLocks noGrp="1"/>
          </p:cNvSpPr>
          <p:nvPr>
            <p:ph type="pic" sz="quarter" idx="10" hasCustomPrompt="1"/>
          </p:nvPr>
        </p:nvSpPr>
        <p:spPr>
          <a:xfrm>
            <a:off x="0" y="4142877"/>
            <a:ext cx="9144000" cy="2451601"/>
          </a:xfrm>
          <a:prstGeom prst="rect">
            <a:avLst/>
          </a:prstGeom>
        </p:spPr>
        <p:txBody>
          <a:bodyPr anchor="ctr"/>
          <a:lstStyle>
            <a:lvl1pPr marL="0" indent="0" algn="ctr">
              <a:buNone/>
              <a:defRPr sz="1800">
                <a:solidFill>
                  <a:schemeClr val="accent1"/>
                </a:solidFill>
              </a:defRPr>
            </a:lvl1pPr>
          </a:lstStyle>
          <a:p>
            <a:r>
              <a:rPr lang="en-US" dirty="0"/>
              <a:t>Insert </a:t>
            </a:r>
            <a:br>
              <a:rPr lang="en-US" dirty="0"/>
            </a:br>
            <a:r>
              <a:rPr lang="en-US" dirty="0"/>
              <a:t>visual</a:t>
            </a:r>
          </a:p>
        </p:txBody>
      </p:sp>
      <p:sp>
        <p:nvSpPr>
          <p:cNvPr id="2" name="Rectangle 1">
            <a:extLst>
              <a:ext uri="{FF2B5EF4-FFF2-40B4-BE49-F238E27FC236}">
                <a16:creationId xmlns:a16="http://schemas.microsoft.com/office/drawing/2014/main" id="{5EA9F132-5B21-E13F-3DD4-5A76269137FE}"/>
              </a:ext>
            </a:extLst>
          </p:cNvPr>
          <p:cNvSpPr/>
          <p:nvPr userDrawn="1"/>
        </p:nvSpPr>
        <p:spPr>
          <a:xfrm>
            <a:off x="0" y="6574096"/>
            <a:ext cx="9144000" cy="90014"/>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1425663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hapter divsion slid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70AA778-541B-E885-5A78-44A4C7F4B690}"/>
              </a:ext>
            </a:extLst>
          </p:cNvPr>
          <p:cNvSpPr/>
          <p:nvPr userDrawn="1"/>
        </p:nvSpPr>
        <p:spPr>
          <a:xfrm>
            <a:off x="0" y="4142874"/>
            <a:ext cx="9144000" cy="2466974"/>
          </a:xfrm>
          <a:prstGeom prst="rect">
            <a:avLst/>
          </a:prstGeom>
          <a:solidFill>
            <a:schemeClr val="bg2"/>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6" name="Picture Placeholder 5">
            <a:extLst>
              <a:ext uri="{FF2B5EF4-FFF2-40B4-BE49-F238E27FC236}">
                <a16:creationId xmlns:a16="http://schemas.microsoft.com/office/drawing/2014/main" id="{F447FC08-0CA1-C812-957B-303369CEC0B0}"/>
              </a:ext>
            </a:extLst>
          </p:cNvPr>
          <p:cNvSpPr>
            <a:spLocks noGrp="1"/>
          </p:cNvSpPr>
          <p:nvPr>
            <p:ph type="pic" sz="quarter" idx="10" hasCustomPrompt="1"/>
          </p:nvPr>
        </p:nvSpPr>
        <p:spPr>
          <a:xfrm>
            <a:off x="0" y="4142877"/>
            <a:ext cx="3086100" cy="2451601"/>
          </a:xfrm>
          <a:prstGeom prst="rect">
            <a:avLst/>
          </a:prstGeom>
        </p:spPr>
        <p:txBody>
          <a:bodyPr anchor="ctr"/>
          <a:lstStyle>
            <a:lvl1pPr marL="0" indent="0" algn="ctr">
              <a:buNone/>
              <a:defRPr sz="1800">
                <a:solidFill>
                  <a:schemeClr val="accent1"/>
                </a:solidFill>
              </a:defRPr>
            </a:lvl1pPr>
          </a:lstStyle>
          <a:p>
            <a:r>
              <a:rPr lang="en-US" dirty="0"/>
              <a:t>Insert </a:t>
            </a:r>
            <a:br>
              <a:rPr lang="en-US" dirty="0"/>
            </a:br>
            <a:r>
              <a:rPr lang="en-US" dirty="0"/>
              <a:t>visual</a:t>
            </a:r>
          </a:p>
        </p:txBody>
      </p:sp>
      <p:graphicFrame>
        <p:nvGraphicFramePr>
          <p:cNvPr id="8" name="Object 7" hidden="1"/>
          <p:cNvGraphicFramePr>
            <a:graphicFrameLocks noChangeAspect="1"/>
          </p:cNvGraphicFramePr>
          <p:nvPr userDrawn="1">
            <p:custDataLst>
              <p:tags r:id="rId1"/>
            </p:custDataLst>
            <p:extLst>
              <p:ext uri="{D42A27DB-BD31-4B8C-83A1-F6EECF244321}">
                <p14:modId xmlns:p14="http://schemas.microsoft.com/office/powerpoint/2010/main" val="4020602734"/>
              </p:ext>
            </p:extLst>
          </p:nvPr>
        </p:nvGraphicFramePr>
        <p:xfrm>
          <a:off x="1192" y="1588"/>
          <a:ext cx="1191"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8" name="Object 7" hidden="1"/>
                      <p:cNvPicPr/>
                      <p:nvPr/>
                    </p:nvPicPr>
                    <p:blipFill>
                      <a:blip r:embed="rId5"/>
                      <a:stretch>
                        <a:fillRect/>
                      </a:stretch>
                    </p:blipFill>
                    <p:spPr>
                      <a:xfrm>
                        <a:off x="1192" y="1588"/>
                        <a:ext cx="1191" cy="1588"/>
                      </a:xfrm>
                      <a:prstGeom prst="rect">
                        <a:avLst/>
                      </a:prstGeom>
                    </p:spPr>
                  </p:pic>
                </p:oleObj>
              </mc:Fallback>
            </mc:AlternateContent>
          </a:graphicData>
        </a:graphic>
      </p:graphicFrame>
      <p:sp>
        <p:nvSpPr>
          <p:cNvPr id="7" name="Rectangle 6" hidden="1"/>
          <p:cNvSpPr/>
          <p:nvPr userDrawn="1">
            <p:custDataLst>
              <p:tags r:id="rId2"/>
            </p:custDataLst>
          </p:nvPr>
        </p:nvSpPr>
        <p:spPr>
          <a:xfrm>
            <a:off x="1" y="0"/>
            <a:ext cx="119063"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1575" b="0" i="0" baseline="0" dirty="0">
              <a:latin typeface="Arial" panose="020B0604020202020204" pitchFamily="34" charset="0"/>
              <a:ea typeface="+mj-ea"/>
              <a:cs typeface="+mj-cs"/>
              <a:sym typeface="Arial" panose="020B0604020202020204" pitchFamily="34" charset="0"/>
            </a:endParaRPr>
          </a:p>
        </p:txBody>
      </p:sp>
      <p:sp>
        <p:nvSpPr>
          <p:cNvPr id="10" name="Rectangle 3">
            <a:extLst>
              <a:ext uri="{FF2B5EF4-FFF2-40B4-BE49-F238E27FC236}">
                <a16:creationId xmlns:a16="http://schemas.microsoft.com/office/drawing/2014/main" id="{CDD01BF2-A391-2350-F502-B39704CC06F8}"/>
              </a:ext>
            </a:extLst>
          </p:cNvPr>
          <p:cNvSpPr>
            <a:spLocks noGrp="1" noChangeArrowheads="1"/>
          </p:cNvSpPr>
          <p:nvPr>
            <p:ph type="ctrTitle" hasCustomPrompt="1"/>
          </p:nvPr>
        </p:nvSpPr>
        <p:spPr>
          <a:xfrm>
            <a:off x="529830" y="2241803"/>
            <a:ext cx="4757251" cy="676275"/>
          </a:xfrm>
          <a:prstGeom prst="rect">
            <a:avLst/>
          </a:prstGeom>
        </p:spPr>
        <p:txBody>
          <a:bodyPr anchor="b">
            <a:normAutofit/>
          </a:bodyPr>
          <a:lstStyle>
            <a:lvl1pPr algn="l">
              <a:defRPr sz="2100">
                <a:solidFill>
                  <a:schemeClr val="bg1"/>
                </a:solidFill>
                <a:latin typeface="+mj-lt"/>
                <a:cs typeface="Arial" panose="020B0604020202020204" pitchFamily="34" charset="0"/>
              </a:defRPr>
            </a:lvl1pPr>
          </a:lstStyle>
          <a:p>
            <a:r>
              <a:rPr lang="en-US" noProof="0" dirty="0"/>
              <a:t>Divider Slide</a:t>
            </a:r>
            <a:endParaRPr lang="en-ZA" noProof="0" dirty="0"/>
          </a:p>
        </p:txBody>
      </p:sp>
      <p:sp>
        <p:nvSpPr>
          <p:cNvPr id="5" name="Picture Placeholder 5">
            <a:extLst>
              <a:ext uri="{FF2B5EF4-FFF2-40B4-BE49-F238E27FC236}">
                <a16:creationId xmlns:a16="http://schemas.microsoft.com/office/drawing/2014/main" id="{DBBB6FBC-E3C9-3B31-3EF0-38D626E1E1D4}"/>
              </a:ext>
            </a:extLst>
          </p:cNvPr>
          <p:cNvSpPr>
            <a:spLocks noGrp="1"/>
          </p:cNvSpPr>
          <p:nvPr>
            <p:ph type="pic" sz="quarter" idx="11" hasCustomPrompt="1"/>
          </p:nvPr>
        </p:nvSpPr>
        <p:spPr>
          <a:xfrm>
            <a:off x="3086100" y="4142877"/>
            <a:ext cx="3086100" cy="2451601"/>
          </a:xfrm>
          <a:prstGeom prst="rect">
            <a:avLst/>
          </a:prstGeom>
        </p:spPr>
        <p:txBody>
          <a:bodyPr anchor="ctr"/>
          <a:lstStyle>
            <a:lvl1pPr marL="0" indent="0" algn="ctr">
              <a:buNone/>
              <a:defRPr sz="1800">
                <a:solidFill>
                  <a:schemeClr val="accent1"/>
                </a:solidFill>
              </a:defRPr>
            </a:lvl1pPr>
          </a:lstStyle>
          <a:p>
            <a:r>
              <a:rPr lang="en-US" dirty="0"/>
              <a:t>Insert </a:t>
            </a:r>
            <a:br>
              <a:rPr lang="en-US" dirty="0"/>
            </a:br>
            <a:r>
              <a:rPr lang="en-US" dirty="0"/>
              <a:t>visual</a:t>
            </a:r>
          </a:p>
        </p:txBody>
      </p:sp>
      <p:sp>
        <p:nvSpPr>
          <p:cNvPr id="11" name="Picture Placeholder 5">
            <a:extLst>
              <a:ext uri="{FF2B5EF4-FFF2-40B4-BE49-F238E27FC236}">
                <a16:creationId xmlns:a16="http://schemas.microsoft.com/office/drawing/2014/main" id="{5AF0A9FC-BFA5-B482-1275-4088CD882898}"/>
              </a:ext>
            </a:extLst>
          </p:cNvPr>
          <p:cNvSpPr>
            <a:spLocks noGrp="1"/>
          </p:cNvSpPr>
          <p:nvPr>
            <p:ph type="pic" sz="quarter" idx="12" hasCustomPrompt="1"/>
          </p:nvPr>
        </p:nvSpPr>
        <p:spPr>
          <a:xfrm>
            <a:off x="6172200" y="4142877"/>
            <a:ext cx="2971800" cy="2451601"/>
          </a:xfrm>
          <a:prstGeom prst="rect">
            <a:avLst/>
          </a:prstGeom>
        </p:spPr>
        <p:txBody>
          <a:bodyPr anchor="ctr"/>
          <a:lstStyle>
            <a:lvl1pPr marL="0" indent="0" algn="ctr">
              <a:buNone/>
              <a:defRPr sz="1800">
                <a:solidFill>
                  <a:schemeClr val="accent1"/>
                </a:solidFill>
              </a:defRPr>
            </a:lvl1pPr>
          </a:lstStyle>
          <a:p>
            <a:r>
              <a:rPr lang="en-US" dirty="0"/>
              <a:t>Insert </a:t>
            </a:r>
            <a:br>
              <a:rPr lang="en-US" dirty="0"/>
            </a:br>
            <a:r>
              <a:rPr lang="en-US" dirty="0"/>
              <a:t>visual</a:t>
            </a:r>
          </a:p>
        </p:txBody>
      </p:sp>
      <p:sp>
        <p:nvSpPr>
          <p:cNvPr id="2" name="Rectangle 1">
            <a:extLst>
              <a:ext uri="{FF2B5EF4-FFF2-40B4-BE49-F238E27FC236}">
                <a16:creationId xmlns:a16="http://schemas.microsoft.com/office/drawing/2014/main" id="{C37B8CCE-72D0-1BBF-D066-4AF8ED0D6F84}"/>
              </a:ext>
            </a:extLst>
          </p:cNvPr>
          <p:cNvSpPr/>
          <p:nvPr userDrawn="1"/>
        </p:nvSpPr>
        <p:spPr>
          <a:xfrm>
            <a:off x="0" y="6574096"/>
            <a:ext cx="9144000" cy="90014"/>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13752871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clusion Chapter Slide">
    <p:bg>
      <p:bgPr>
        <a:solidFill>
          <a:schemeClr val="tx1"/>
        </a:solidFill>
        <a:effectLst/>
      </p:bgPr>
    </p:bg>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474664863"/>
              </p:ext>
            </p:extLst>
          </p:nvPr>
        </p:nvGraphicFramePr>
        <p:xfrm>
          <a:off x="1192" y="1588"/>
          <a:ext cx="1191"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7" name="Object 6" hidden="1"/>
                      <p:cNvPicPr/>
                      <p:nvPr/>
                    </p:nvPicPr>
                    <p:blipFill>
                      <a:blip r:embed="rId5"/>
                      <a:stretch>
                        <a:fillRect/>
                      </a:stretch>
                    </p:blipFill>
                    <p:spPr>
                      <a:xfrm>
                        <a:off x="1192" y="1588"/>
                        <a:ext cx="1191"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1" y="0"/>
            <a:ext cx="119063"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18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63" name="Rectangle 3"/>
          <p:cNvSpPr>
            <a:spLocks noGrp="1" noChangeArrowheads="1"/>
          </p:cNvSpPr>
          <p:nvPr>
            <p:ph type="ctrTitle" hasCustomPrompt="1"/>
          </p:nvPr>
        </p:nvSpPr>
        <p:spPr>
          <a:xfrm>
            <a:off x="4772107" y="2867100"/>
            <a:ext cx="4029699" cy="676275"/>
          </a:xfrm>
          <a:prstGeom prst="rect">
            <a:avLst/>
          </a:prstGeom>
        </p:spPr>
        <p:txBody>
          <a:bodyPr anchor="b">
            <a:normAutofit/>
          </a:bodyPr>
          <a:lstStyle>
            <a:lvl1pPr algn="l">
              <a:defRPr sz="2100">
                <a:solidFill>
                  <a:schemeClr val="bg1"/>
                </a:solidFill>
                <a:latin typeface="+mj-lt"/>
                <a:cs typeface="Arial" panose="020B0604020202020204" pitchFamily="34" charset="0"/>
              </a:defRPr>
            </a:lvl1pPr>
          </a:lstStyle>
          <a:p>
            <a:r>
              <a:rPr lang="en-US" noProof="0" dirty="0"/>
              <a:t>Divider Slide</a:t>
            </a:r>
            <a:endParaRPr lang="en-ZA" noProof="0" dirty="0"/>
          </a:p>
        </p:txBody>
      </p:sp>
      <p:sp>
        <p:nvSpPr>
          <p:cNvPr id="6" name="Rectangle 5">
            <a:extLst>
              <a:ext uri="{FF2B5EF4-FFF2-40B4-BE49-F238E27FC236}">
                <a16:creationId xmlns:a16="http://schemas.microsoft.com/office/drawing/2014/main" id="{F9736D61-2B9F-B39D-FA43-E377D86AA7B3}"/>
              </a:ext>
            </a:extLst>
          </p:cNvPr>
          <p:cNvSpPr/>
          <p:nvPr userDrawn="1"/>
        </p:nvSpPr>
        <p:spPr>
          <a:xfrm>
            <a:off x="0" y="6593974"/>
            <a:ext cx="9144000" cy="264026"/>
          </a:xfrm>
          <a:prstGeom prst="rect">
            <a:avLst/>
          </a:prstGeom>
          <a:solidFill>
            <a:schemeClr val="tx2"/>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8" name="Picture 7">
            <a:extLst>
              <a:ext uri="{FF2B5EF4-FFF2-40B4-BE49-F238E27FC236}">
                <a16:creationId xmlns:a16="http://schemas.microsoft.com/office/drawing/2014/main" id="{A8EF81F0-E287-666F-9C3B-78B63A818E58}"/>
              </a:ext>
            </a:extLst>
          </p:cNvPr>
          <p:cNvPicPr>
            <a:picLocks noChangeAspect="1"/>
          </p:cNvPicPr>
          <p:nvPr userDrawn="1"/>
        </p:nvPicPr>
        <p:blipFill>
          <a:blip r:embed="rId6"/>
          <a:stretch>
            <a:fillRect/>
          </a:stretch>
        </p:blipFill>
        <p:spPr>
          <a:xfrm>
            <a:off x="485443" y="2396081"/>
            <a:ext cx="3937000" cy="3568700"/>
          </a:xfrm>
          <a:prstGeom prst="rect">
            <a:avLst/>
          </a:prstGeom>
        </p:spPr>
      </p:pic>
      <p:pic>
        <p:nvPicPr>
          <p:cNvPr id="9" name="Picture 8">
            <a:extLst>
              <a:ext uri="{FF2B5EF4-FFF2-40B4-BE49-F238E27FC236}">
                <a16:creationId xmlns:a16="http://schemas.microsoft.com/office/drawing/2014/main" id="{8061E25B-B188-3CED-1200-DE39BD6500EC}"/>
              </a:ext>
            </a:extLst>
          </p:cNvPr>
          <p:cNvPicPr>
            <a:picLocks noChangeAspect="1"/>
          </p:cNvPicPr>
          <p:nvPr userDrawn="1"/>
        </p:nvPicPr>
        <p:blipFill>
          <a:blip r:embed="rId7"/>
          <a:stretch>
            <a:fillRect/>
          </a:stretch>
        </p:blipFill>
        <p:spPr>
          <a:xfrm>
            <a:off x="94413" y="4219860"/>
            <a:ext cx="2260600" cy="2044700"/>
          </a:xfrm>
          <a:prstGeom prst="rect">
            <a:avLst/>
          </a:prstGeom>
        </p:spPr>
      </p:pic>
      <p:sp>
        <p:nvSpPr>
          <p:cNvPr id="10" name="Picture Placeholder 101">
            <a:extLst>
              <a:ext uri="{FF2B5EF4-FFF2-40B4-BE49-F238E27FC236}">
                <a16:creationId xmlns:a16="http://schemas.microsoft.com/office/drawing/2014/main" id="{356697D4-A80F-90F7-BC43-D2AB37991BA8}"/>
              </a:ext>
            </a:extLst>
          </p:cNvPr>
          <p:cNvSpPr>
            <a:spLocks noGrp="1"/>
          </p:cNvSpPr>
          <p:nvPr>
            <p:ph type="pic" sz="quarter" idx="14" hasCustomPrompt="1"/>
          </p:nvPr>
        </p:nvSpPr>
        <p:spPr>
          <a:xfrm>
            <a:off x="387349" y="4291297"/>
            <a:ext cx="1895476" cy="1895476"/>
          </a:xfrm>
          <a:prstGeom prst="ellipse">
            <a:avLst/>
          </a:prstGeom>
          <a:solidFill>
            <a:schemeClr val="accent5"/>
          </a:solidFill>
          <a:ln>
            <a:solidFill>
              <a:schemeClr val="bg1"/>
            </a:solidFill>
          </a:ln>
        </p:spPr>
        <p:txBody>
          <a:bodyPr anchor="ctr"/>
          <a:lstStyle>
            <a:lvl1pPr marL="0" indent="0" algn="ctr">
              <a:buNone/>
              <a:defRPr sz="2400">
                <a:solidFill>
                  <a:schemeClr val="bg1"/>
                </a:solidFill>
              </a:defRPr>
            </a:lvl1pPr>
          </a:lstStyle>
          <a:p>
            <a:r>
              <a:rPr lang="en-US" dirty="0"/>
              <a:t>Insert visual</a:t>
            </a:r>
          </a:p>
        </p:txBody>
      </p:sp>
      <p:sp>
        <p:nvSpPr>
          <p:cNvPr id="11" name="Picture Placeholder 103">
            <a:extLst>
              <a:ext uri="{FF2B5EF4-FFF2-40B4-BE49-F238E27FC236}">
                <a16:creationId xmlns:a16="http://schemas.microsoft.com/office/drawing/2014/main" id="{C2DA6134-FDBE-BAE5-A28C-540A9FBF2AA7}"/>
              </a:ext>
            </a:extLst>
          </p:cNvPr>
          <p:cNvSpPr>
            <a:spLocks noGrp="1"/>
          </p:cNvSpPr>
          <p:nvPr>
            <p:ph type="pic" sz="quarter" idx="13" hasCustomPrompt="1"/>
          </p:nvPr>
        </p:nvSpPr>
        <p:spPr>
          <a:xfrm>
            <a:off x="981350" y="2527772"/>
            <a:ext cx="3294850" cy="3294850"/>
          </a:xfrm>
          <a:custGeom>
            <a:avLst/>
            <a:gdLst>
              <a:gd name="connsiteX0" fmla="*/ 1647425 w 3294850"/>
              <a:gd name="connsiteY0" fmla="*/ 0 h 3294850"/>
              <a:gd name="connsiteX1" fmla="*/ 3294850 w 3294850"/>
              <a:gd name="connsiteY1" fmla="*/ 1647425 h 3294850"/>
              <a:gd name="connsiteX2" fmla="*/ 1647425 w 3294850"/>
              <a:gd name="connsiteY2" fmla="*/ 3294850 h 3294850"/>
              <a:gd name="connsiteX3" fmla="*/ 1275376 w 3294850"/>
              <a:gd name="connsiteY3" fmla="*/ 3252665 h 3294850"/>
              <a:gd name="connsiteX4" fmla="*/ 1215764 w 3294850"/>
              <a:gd name="connsiteY4" fmla="*/ 3236539 h 3294850"/>
              <a:gd name="connsiteX5" fmla="*/ 1240067 w 3294850"/>
              <a:gd name="connsiteY5" fmla="*/ 3196535 h 3294850"/>
              <a:gd name="connsiteX6" fmla="*/ 1362162 w 3294850"/>
              <a:gd name="connsiteY6" fmla="*/ 2714346 h 3294850"/>
              <a:gd name="connsiteX7" fmla="*/ 350562 w 3294850"/>
              <a:gd name="connsiteY7" fmla="*/ 1702746 h 3294850"/>
              <a:gd name="connsiteX8" fmla="*/ 49743 w 3294850"/>
              <a:gd name="connsiteY8" fmla="*/ 1748226 h 3294850"/>
              <a:gd name="connsiteX9" fmla="*/ 5901 w 3294850"/>
              <a:gd name="connsiteY9" fmla="*/ 1764272 h 3294850"/>
              <a:gd name="connsiteX10" fmla="*/ 0 w 3294850"/>
              <a:gd name="connsiteY10" fmla="*/ 1647425 h 3294850"/>
              <a:gd name="connsiteX11" fmla="*/ 1647425 w 3294850"/>
              <a:gd name="connsiteY11" fmla="*/ 0 h 329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4850" h="3294850">
                <a:moveTo>
                  <a:pt x="1647425" y="0"/>
                </a:moveTo>
                <a:cubicBezTo>
                  <a:pt x="2557273" y="0"/>
                  <a:pt x="3294850" y="737577"/>
                  <a:pt x="3294850" y="1647425"/>
                </a:cubicBezTo>
                <a:cubicBezTo>
                  <a:pt x="3294850" y="2557273"/>
                  <a:pt x="2557273" y="3294850"/>
                  <a:pt x="1647425" y="3294850"/>
                </a:cubicBezTo>
                <a:cubicBezTo>
                  <a:pt x="1519478" y="3294850"/>
                  <a:pt x="1394938" y="3280265"/>
                  <a:pt x="1275376" y="3252665"/>
                </a:cubicBezTo>
                <a:lnTo>
                  <a:pt x="1215764" y="3236539"/>
                </a:lnTo>
                <a:lnTo>
                  <a:pt x="1240067" y="3196535"/>
                </a:lnTo>
                <a:cubicBezTo>
                  <a:pt x="1317933" y="3053198"/>
                  <a:pt x="1362162" y="2888937"/>
                  <a:pt x="1362162" y="2714346"/>
                </a:cubicBezTo>
                <a:cubicBezTo>
                  <a:pt x="1362162" y="2155655"/>
                  <a:pt x="909253" y="1702746"/>
                  <a:pt x="350562" y="1702746"/>
                </a:cubicBezTo>
                <a:cubicBezTo>
                  <a:pt x="245808" y="1702746"/>
                  <a:pt x="144772" y="1718669"/>
                  <a:pt x="49743" y="1748226"/>
                </a:cubicBezTo>
                <a:lnTo>
                  <a:pt x="5901" y="1764272"/>
                </a:lnTo>
                <a:lnTo>
                  <a:pt x="0" y="1647425"/>
                </a:lnTo>
                <a:cubicBezTo>
                  <a:pt x="0" y="737577"/>
                  <a:pt x="737577" y="0"/>
                  <a:pt x="1647425" y="0"/>
                </a:cubicBezTo>
                <a:close/>
              </a:path>
            </a:pathLst>
          </a:custGeom>
          <a:solidFill>
            <a:schemeClr val="tx2"/>
          </a:solidFill>
          <a:ln>
            <a:solidFill>
              <a:schemeClr val="bg1"/>
            </a:solidFill>
          </a:ln>
        </p:spPr>
        <p:txBody>
          <a:bodyPr wrap="square" anchor="ctr">
            <a:noAutofit/>
          </a:bodyPr>
          <a:lstStyle>
            <a:lvl1pPr marL="0" indent="0" algn="ctr">
              <a:buNone/>
              <a:defRPr sz="3200">
                <a:solidFill>
                  <a:schemeClr val="bg1"/>
                </a:solidFill>
              </a:defRPr>
            </a:lvl1pPr>
          </a:lstStyle>
          <a:p>
            <a:r>
              <a:rPr lang="en-US" dirty="0"/>
              <a:t>Insert </a:t>
            </a:r>
            <a:br>
              <a:rPr lang="en-US" dirty="0"/>
            </a:br>
            <a:r>
              <a:rPr lang="en-US" dirty="0"/>
              <a:t>visual</a:t>
            </a:r>
          </a:p>
        </p:txBody>
      </p:sp>
    </p:spTree>
    <p:extLst>
      <p:ext uri="{BB962C8B-B14F-4D97-AF65-F5344CB8AC3E}">
        <p14:creationId xmlns:p14="http://schemas.microsoft.com/office/powerpoint/2010/main" val="4082413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136565070"/>
              </p:ext>
            </p:extLst>
          </p:nvPr>
        </p:nvGraphicFramePr>
        <p:xfrm>
          <a:off x="1192" y="1588"/>
          <a:ext cx="1191"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7" name="Object 6" hidden="1"/>
                      <p:cNvPicPr/>
                      <p:nvPr/>
                    </p:nvPicPr>
                    <p:blipFill>
                      <a:blip r:embed="rId5"/>
                      <a:stretch>
                        <a:fillRect/>
                      </a:stretch>
                    </p:blipFill>
                    <p:spPr>
                      <a:xfrm>
                        <a:off x="1192" y="1588"/>
                        <a:ext cx="1191"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1" y="0"/>
            <a:ext cx="119063"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18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2" name="Footer Placeholder 4">
            <a:extLst>
              <a:ext uri="{FF2B5EF4-FFF2-40B4-BE49-F238E27FC236}">
                <a16:creationId xmlns:a16="http://schemas.microsoft.com/office/drawing/2014/main" id="{206292CE-35FA-6E16-4E5E-A68EE9A5D682}"/>
              </a:ext>
            </a:extLst>
          </p:cNvPr>
          <p:cNvSpPr>
            <a:spLocks noGrp="1"/>
          </p:cNvSpPr>
          <p:nvPr>
            <p:ph type="ftr" sz="quarter" idx="3"/>
          </p:nvPr>
        </p:nvSpPr>
        <p:spPr>
          <a:xfrm>
            <a:off x="271260" y="6356353"/>
            <a:ext cx="8093568" cy="365125"/>
          </a:xfrm>
          <a:prstGeom prst="rect">
            <a:avLst/>
          </a:prstGeom>
        </p:spPr>
        <p:txBody>
          <a:bodyPr vert="horz" lIns="91440" tIns="45720" rIns="91440" bIns="45720" rtlCol="0" anchor="ctr"/>
          <a:lstStyle>
            <a:lvl1pPr algn="l" eaLnBrk="1">
              <a:defRPr sz="75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3" name="Slide Number Placeholder 5">
            <a:extLst>
              <a:ext uri="{FF2B5EF4-FFF2-40B4-BE49-F238E27FC236}">
                <a16:creationId xmlns:a16="http://schemas.microsoft.com/office/drawing/2014/main" id="{8DDBAB9D-F630-EF72-1E01-F6D8D4E5B081}"/>
              </a:ext>
            </a:extLst>
          </p:cNvPr>
          <p:cNvSpPr>
            <a:spLocks noGrp="1"/>
          </p:cNvSpPr>
          <p:nvPr>
            <p:ph type="sldNum" sz="quarter" idx="4"/>
          </p:nvPr>
        </p:nvSpPr>
        <p:spPr>
          <a:xfrm>
            <a:off x="8548353" y="6356353"/>
            <a:ext cx="260797" cy="365125"/>
          </a:xfrm>
          <a:prstGeom prst="rect">
            <a:avLst/>
          </a:prstGeom>
        </p:spPr>
        <p:txBody>
          <a:bodyPr vert="horz" lIns="91440" tIns="45720" rIns="91440" bIns="45720" rtlCol="0" anchor="ctr"/>
          <a:lstStyle>
            <a:lvl1pPr algn="r">
              <a:defRPr sz="75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Tree>
    <p:extLst>
      <p:ext uri="{BB962C8B-B14F-4D97-AF65-F5344CB8AC3E}">
        <p14:creationId xmlns:p14="http://schemas.microsoft.com/office/powerpoint/2010/main" val="30569442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aphicFrame>
        <p:nvGraphicFramePr>
          <p:cNvPr id="8" name="Object 7" hidden="1"/>
          <p:cNvGraphicFramePr>
            <a:graphicFrameLocks noChangeAspect="1"/>
          </p:cNvGraphicFramePr>
          <p:nvPr userDrawn="1">
            <p:custDataLst>
              <p:tags r:id="rId1"/>
            </p:custDataLst>
            <p:extLst>
              <p:ext uri="{D42A27DB-BD31-4B8C-83A1-F6EECF244321}">
                <p14:modId xmlns:p14="http://schemas.microsoft.com/office/powerpoint/2010/main" val="2752192355"/>
              </p:ext>
            </p:extLst>
          </p:nvPr>
        </p:nvGraphicFramePr>
        <p:xfrm>
          <a:off x="1192" y="1588"/>
          <a:ext cx="1191"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8" name="Object 7" hidden="1"/>
                      <p:cNvPicPr/>
                      <p:nvPr/>
                    </p:nvPicPr>
                    <p:blipFill>
                      <a:blip r:embed="rId5"/>
                      <a:stretch>
                        <a:fillRect/>
                      </a:stretch>
                    </p:blipFill>
                    <p:spPr>
                      <a:xfrm>
                        <a:off x="1192" y="1588"/>
                        <a:ext cx="1191" cy="1588"/>
                      </a:xfrm>
                      <a:prstGeom prst="rect">
                        <a:avLst/>
                      </a:prstGeom>
                    </p:spPr>
                  </p:pic>
                </p:oleObj>
              </mc:Fallback>
            </mc:AlternateContent>
          </a:graphicData>
        </a:graphic>
      </p:graphicFrame>
      <p:sp>
        <p:nvSpPr>
          <p:cNvPr id="7" name="Rectangle 6" hidden="1"/>
          <p:cNvSpPr/>
          <p:nvPr userDrawn="1">
            <p:custDataLst>
              <p:tags r:id="rId2"/>
            </p:custDataLst>
          </p:nvPr>
        </p:nvSpPr>
        <p:spPr>
          <a:xfrm>
            <a:off x="1" y="0"/>
            <a:ext cx="119063"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1800" b="0" i="0" baseline="0" dirty="0">
              <a:latin typeface="Arial" panose="020B0604020202020204" pitchFamily="34" charset="0"/>
              <a:ea typeface="+mj-ea"/>
              <a:cs typeface="+mj-cs"/>
              <a:sym typeface="Arial" panose="020B0604020202020204" pitchFamily="34" charset="0"/>
            </a:endParaRPr>
          </a:p>
        </p:txBody>
      </p:sp>
      <p:sp>
        <p:nvSpPr>
          <p:cNvPr id="2" name="Title 1"/>
          <p:cNvSpPr>
            <a:spLocks noGrp="1"/>
          </p:cNvSpPr>
          <p:nvPr>
            <p:ph type="title"/>
          </p:nvPr>
        </p:nvSpPr>
        <p:spPr/>
        <p:txBody>
          <a:bodyPr>
            <a:noAutofit/>
          </a:bodyPr>
          <a:lstStyle/>
          <a:p>
            <a:r>
              <a:rPr lang="en-US"/>
              <a:t>Click to edit Master title style</a:t>
            </a:r>
            <a:endParaRPr lang="en-ZA"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dirty="0"/>
          </a:p>
        </p:txBody>
      </p:sp>
      <p:sp>
        <p:nvSpPr>
          <p:cNvPr id="4" name="Footer Placeholder 4">
            <a:extLst>
              <a:ext uri="{FF2B5EF4-FFF2-40B4-BE49-F238E27FC236}">
                <a16:creationId xmlns:a16="http://schemas.microsoft.com/office/drawing/2014/main" id="{33A6B3C0-BE11-BB1E-37B2-3F2CECBAC164}"/>
              </a:ext>
            </a:extLst>
          </p:cNvPr>
          <p:cNvSpPr>
            <a:spLocks noGrp="1"/>
          </p:cNvSpPr>
          <p:nvPr>
            <p:ph type="ftr" sz="quarter" idx="3"/>
          </p:nvPr>
        </p:nvSpPr>
        <p:spPr>
          <a:xfrm>
            <a:off x="271260" y="6356353"/>
            <a:ext cx="8093568" cy="365125"/>
          </a:xfrm>
          <a:prstGeom prst="rect">
            <a:avLst/>
          </a:prstGeom>
        </p:spPr>
        <p:txBody>
          <a:bodyPr vert="horz" lIns="91440" tIns="45720" rIns="91440" bIns="45720" rtlCol="0" anchor="ctr"/>
          <a:lstStyle>
            <a:lvl1pPr algn="l" eaLnBrk="1">
              <a:defRPr sz="75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9" name="Slide Number Placeholder 5">
            <a:extLst>
              <a:ext uri="{FF2B5EF4-FFF2-40B4-BE49-F238E27FC236}">
                <a16:creationId xmlns:a16="http://schemas.microsoft.com/office/drawing/2014/main" id="{9AA2B460-5729-C216-9BDA-BB746E74BCD5}"/>
              </a:ext>
            </a:extLst>
          </p:cNvPr>
          <p:cNvSpPr>
            <a:spLocks noGrp="1"/>
          </p:cNvSpPr>
          <p:nvPr>
            <p:ph type="sldNum" sz="quarter" idx="4"/>
          </p:nvPr>
        </p:nvSpPr>
        <p:spPr>
          <a:xfrm>
            <a:off x="8548353" y="6356353"/>
            <a:ext cx="260797" cy="365125"/>
          </a:xfrm>
          <a:prstGeom prst="rect">
            <a:avLst/>
          </a:prstGeom>
        </p:spPr>
        <p:txBody>
          <a:bodyPr vert="horz" lIns="91440" tIns="45720" rIns="91440" bIns="45720" rtlCol="0" anchor="ctr"/>
          <a:lstStyle>
            <a:lvl1pPr algn="r">
              <a:defRPr sz="75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Tree>
    <p:extLst>
      <p:ext uri="{BB962C8B-B14F-4D97-AF65-F5344CB8AC3E}">
        <p14:creationId xmlns:p14="http://schemas.microsoft.com/office/powerpoint/2010/main" val="26419362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pic>
        <p:nvPicPr>
          <p:cNvPr id="4" name="Picture 11" descr="PowerPoint title slide.gif"/>
          <p:cNvPicPr>
            <a:picLocks noChangeAspect="1"/>
          </p:cNvPicPr>
          <p:nvPr userDrawn="1"/>
        </p:nvPicPr>
        <p:blipFill>
          <a:blip r:embed="rId2" cstate="print"/>
          <a:srcRect/>
          <a:stretch>
            <a:fillRect/>
          </a:stretch>
        </p:blipFill>
        <p:spPr bwMode="auto">
          <a:xfrm>
            <a:off x="0" y="3176"/>
            <a:ext cx="9144000" cy="6851650"/>
          </a:xfrm>
          <a:prstGeom prst="rect">
            <a:avLst/>
          </a:prstGeom>
          <a:noFill/>
          <a:ln w="9525">
            <a:noFill/>
            <a:miter lim="800000"/>
            <a:headEnd/>
            <a:tailEnd/>
          </a:ln>
        </p:spPr>
      </p:pic>
      <p:sp>
        <p:nvSpPr>
          <p:cNvPr id="2" name="Title 1"/>
          <p:cNvSpPr>
            <a:spLocks noGrp="1"/>
          </p:cNvSpPr>
          <p:nvPr>
            <p:ph type="ctrTitle"/>
          </p:nvPr>
        </p:nvSpPr>
        <p:spPr>
          <a:xfrm>
            <a:off x="2627784" y="2780929"/>
            <a:ext cx="6404248" cy="1470025"/>
          </a:xfrm>
        </p:spPr>
        <p:txBody>
          <a:bodyPr>
            <a:normAutofit/>
          </a:bodyPr>
          <a:lstStyle>
            <a:lvl1pPr>
              <a:defRPr sz="3600">
                <a:solidFill>
                  <a:srgbClr val="003895"/>
                </a:solidFill>
              </a:defRPr>
            </a:lvl1pPr>
          </a:lstStyle>
          <a:p>
            <a:r>
              <a:rPr lang="en-US" dirty="0"/>
              <a:t>Click to edit Master title style</a:t>
            </a:r>
            <a:endParaRPr lang="en-ZA" dirty="0"/>
          </a:p>
        </p:txBody>
      </p:sp>
      <p:sp>
        <p:nvSpPr>
          <p:cNvPr id="3" name="Subtitle 2"/>
          <p:cNvSpPr>
            <a:spLocks noGrp="1"/>
          </p:cNvSpPr>
          <p:nvPr>
            <p:ph type="subTitle" idx="1"/>
          </p:nvPr>
        </p:nvSpPr>
        <p:spPr>
          <a:xfrm>
            <a:off x="2627784" y="4365104"/>
            <a:ext cx="6400800" cy="1752600"/>
          </a:xfrm>
        </p:spPr>
        <p:txBody>
          <a:bodyPr>
            <a:normAutofit/>
          </a:bodyPr>
          <a:lstStyle>
            <a:lvl1pPr marL="0" indent="0" algn="l">
              <a:buNone/>
              <a:defRPr sz="2800">
                <a:solidFill>
                  <a:srgbClr val="9A3C1A"/>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ZA" dirty="0"/>
          </a:p>
        </p:txBody>
      </p:sp>
      <p:sp>
        <p:nvSpPr>
          <p:cNvPr id="5" name="Date Placeholder 3"/>
          <p:cNvSpPr>
            <a:spLocks noGrp="1"/>
          </p:cNvSpPr>
          <p:nvPr>
            <p:ph type="dt" sz="half" idx="10"/>
          </p:nvPr>
        </p:nvSpPr>
        <p:spPr/>
        <p:txBody>
          <a:bodyPr/>
          <a:lstStyle>
            <a:lvl1pPr>
              <a:defRPr dirty="0"/>
            </a:lvl1pPr>
          </a:lstStyle>
          <a:p>
            <a:pPr>
              <a:defRPr/>
            </a:pPr>
            <a:endParaRPr lang="en-ZA">
              <a:solidFill>
                <a:prstClr val="black">
                  <a:tint val="75000"/>
                </a:prstClr>
              </a:solidFill>
            </a:endParaRPr>
          </a:p>
        </p:txBody>
      </p:sp>
      <p:sp>
        <p:nvSpPr>
          <p:cNvPr id="6" name="Footer Placeholder 4"/>
          <p:cNvSpPr>
            <a:spLocks noGrp="1"/>
          </p:cNvSpPr>
          <p:nvPr>
            <p:ph type="ftr" sz="quarter" idx="11"/>
          </p:nvPr>
        </p:nvSpPr>
        <p:spPr>
          <a:xfrm>
            <a:off x="2627314" y="6381751"/>
            <a:ext cx="4248151" cy="365125"/>
          </a:xfrm>
        </p:spPr>
        <p:txBody>
          <a:bodyPr/>
          <a:lstStyle>
            <a:lvl1pPr>
              <a:defRPr b="1" dirty="0" smtClean="0">
                <a:solidFill>
                  <a:schemeClr val="tx1"/>
                </a:solidFill>
                <a:latin typeface="Arial" pitchFamily="34" charset="0"/>
                <a:cs typeface="Arial" pitchFamily="34" charset="0"/>
              </a:defRPr>
            </a:lvl1pPr>
          </a:lstStyle>
          <a:p>
            <a:pPr>
              <a:defRPr/>
            </a:pPr>
            <a:r>
              <a:rPr lang="en-ZA">
                <a:solidFill>
                  <a:prstClr val="black"/>
                </a:solidFill>
              </a:rPr>
              <a:t>rev1</a:t>
            </a:r>
          </a:p>
        </p:txBody>
      </p:sp>
      <p:sp>
        <p:nvSpPr>
          <p:cNvPr id="7" name="Slide Number Placeholder 5"/>
          <p:cNvSpPr>
            <a:spLocks noGrp="1"/>
          </p:cNvSpPr>
          <p:nvPr>
            <p:ph type="sldNum" sz="quarter" idx="12"/>
          </p:nvPr>
        </p:nvSpPr>
        <p:spPr>
          <a:xfrm>
            <a:off x="6902451" y="6356351"/>
            <a:ext cx="2133600" cy="365125"/>
          </a:xfrm>
        </p:spPr>
        <p:txBody>
          <a:bodyPr/>
          <a:lstStyle>
            <a:lvl1pPr>
              <a:defRPr/>
            </a:lvl1pPr>
          </a:lstStyle>
          <a:p>
            <a:pPr>
              <a:defRPr/>
            </a:pPr>
            <a:fld id="{AA5AF34F-D362-49FB-AA09-5A9BD1504C21}" type="slidenum">
              <a:rPr lang="en-ZA">
                <a:solidFill>
                  <a:prstClr val="black">
                    <a:tint val="75000"/>
                  </a:prstClr>
                </a:solidFill>
              </a:rPr>
              <a:pPr>
                <a:defRPr/>
              </a:pPr>
              <a:t>‹#›</a:t>
            </a:fld>
            <a:endParaRPr lang="en-ZA" dirty="0">
              <a:solidFill>
                <a:prstClr val="black">
                  <a:tint val="75000"/>
                </a:prstClr>
              </a:solidFill>
            </a:endParaRPr>
          </a:p>
        </p:txBody>
      </p:sp>
    </p:spTree>
    <p:extLst>
      <p:ext uri="{BB962C8B-B14F-4D97-AF65-F5344CB8AC3E}">
        <p14:creationId xmlns:p14="http://schemas.microsoft.com/office/powerpoint/2010/main" val="1913568675"/>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Conclusion Chapter Slide">
    <p:bg>
      <p:bgPr>
        <a:solidFill>
          <a:schemeClr val="tx1"/>
        </a:solidFill>
        <a:effectLst/>
      </p:bgPr>
    </p:bg>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474664863"/>
              </p:ext>
            </p:extLst>
          </p:nvPr>
        </p:nvGraphicFramePr>
        <p:xfrm>
          <a:off x="1191" y="1588"/>
          <a:ext cx="1191"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7" name="Object 6" hidden="1"/>
                      <p:cNvPicPr/>
                      <p:nvPr/>
                    </p:nvPicPr>
                    <p:blipFill>
                      <a:blip r:embed="rId5"/>
                      <a:stretch>
                        <a:fillRect/>
                      </a:stretch>
                    </p:blipFill>
                    <p:spPr>
                      <a:xfrm>
                        <a:off x="1191" y="1588"/>
                        <a:ext cx="1191"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19063"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18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63" name="Rectangle 3"/>
          <p:cNvSpPr>
            <a:spLocks noGrp="1" noChangeArrowheads="1"/>
          </p:cNvSpPr>
          <p:nvPr>
            <p:ph type="ctrTitle" hasCustomPrompt="1"/>
          </p:nvPr>
        </p:nvSpPr>
        <p:spPr>
          <a:xfrm>
            <a:off x="4044554" y="2867098"/>
            <a:ext cx="4757251" cy="676275"/>
          </a:xfrm>
          <a:prstGeom prst="rect">
            <a:avLst/>
          </a:prstGeom>
        </p:spPr>
        <p:txBody>
          <a:bodyPr anchor="b">
            <a:normAutofit/>
          </a:bodyPr>
          <a:lstStyle>
            <a:lvl1pPr algn="l">
              <a:defRPr sz="2100">
                <a:solidFill>
                  <a:schemeClr val="bg1"/>
                </a:solidFill>
                <a:latin typeface="+mj-lt"/>
                <a:cs typeface="Arial" panose="020B0604020202020204" pitchFamily="34" charset="0"/>
              </a:defRPr>
            </a:lvl1pPr>
          </a:lstStyle>
          <a:p>
            <a:r>
              <a:rPr lang="en-US" noProof="0" dirty="0"/>
              <a:t>Divider Slide</a:t>
            </a:r>
            <a:endParaRPr lang="en-ZA" noProof="0" dirty="0"/>
          </a:p>
        </p:txBody>
      </p:sp>
      <p:sp>
        <p:nvSpPr>
          <p:cNvPr id="6" name="Rectangle 5">
            <a:extLst>
              <a:ext uri="{FF2B5EF4-FFF2-40B4-BE49-F238E27FC236}">
                <a16:creationId xmlns:a16="http://schemas.microsoft.com/office/drawing/2014/main" id="{F9736D61-2B9F-B39D-FA43-E377D86AA7B3}"/>
              </a:ext>
            </a:extLst>
          </p:cNvPr>
          <p:cNvSpPr/>
          <p:nvPr userDrawn="1"/>
        </p:nvSpPr>
        <p:spPr>
          <a:xfrm>
            <a:off x="0" y="6593974"/>
            <a:ext cx="9144000" cy="264026"/>
          </a:xfrm>
          <a:prstGeom prst="rect">
            <a:avLst/>
          </a:prstGeom>
          <a:solidFill>
            <a:schemeClr val="tx2"/>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2" name="Picture 1">
            <a:extLst>
              <a:ext uri="{FF2B5EF4-FFF2-40B4-BE49-F238E27FC236}">
                <a16:creationId xmlns:a16="http://schemas.microsoft.com/office/drawing/2014/main" id="{5535C61B-929A-C0EC-5C58-CD9ED99EF73B}"/>
              </a:ext>
            </a:extLst>
          </p:cNvPr>
          <p:cNvPicPr>
            <a:picLocks noChangeAspect="1"/>
          </p:cNvPicPr>
          <p:nvPr userDrawn="1"/>
        </p:nvPicPr>
        <p:blipFill>
          <a:blip r:embed="rId6"/>
          <a:stretch>
            <a:fillRect/>
          </a:stretch>
        </p:blipFill>
        <p:spPr>
          <a:xfrm>
            <a:off x="635468" y="1468981"/>
            <a:ext cx="2952750" cy="3568700"/>
          </a:xfrm>
          <a:prstGeom prst="rect">
            <a:avLst/>
          </a:prstGeom>
        </p:spPr>
      </p:pic>
      <p:pic>
        <p:nvPicPr>
          <p:cNvPr id="3" name="Picture 2">
            <a:extLst>
              <a:ext uri="{FF2B5EF4-FFF2-40B4-BE49-F238E27FC236}">
                <a16:creationId xmlns:a16="http://schemas.microsoft.com/office/drawing/2014/main" id="{3E8E6140-30DC-D3CB-A911-288044C11DAB}"/>
              </a:ext>
            </a:extLst>
          </p:cNvPr>
          <p:cNvPicPr>
            <a:picLocks noChangeAspect="1"/>
          </p:cNvPicPr>
          <p:nvPr userDrawn="1"/>
        </p:nvPicPr>
        <p:blipFill>
          <a:blip r:embed="rId7"/>
          <a:stretch>
            <a:fillRect/>
          </a:stretch>
        </p:blipFill>
        <p:spPr>
          <a:xfrm>
            <a:off x="342196" y="3292760"/>
            <a:ext cx="1695450" cy="2044700"/>
          </a:xfrm>
          <a:prstGeom prst="rect">
            <a:avLst/>
          </a:prstGeom>
        </p:spPr>
      </p:pic>
      <p:sp>
        <p:nvSpPr>
          <p:cNvPr id="4" name="Picture Placeholder 101">
            <a:extLst>
              <a:ext uri="{FF2B5EF4-FFF2-40B4-BE49-F238E27FC236}">
                <a16:creationId xmlns:a16="http://schemas.microsoft.com/office/drawing/2014/main" id="{F5F2CF35-ACC4-A108-DD87-92F9426534E9}"/>
              </a:ext>
            </a:extLst>
          </p:cNvPr>
          <p:cNvSpPr>
            <a:spLocks noGrp="1"/>
          </p:cNvSpPr>
          <p:nvPr>
            <p:ph type="pic" sz="quarter" idx="14" hasCustomPrompt="1"/>
          </p:nvPr>
        </p:nvSpPr>
        <p:spPr>
          <a:xfrm>
            <a:off x="561898" y="3364197"/>
            <a:ext cx="1421607" cy="1895476"/>
          </a:xfrm>
          <a:prstGeom prst="ellipse">
            <a:avLst/>
          </a:prstGeom>
          <a:solidFill>
            <a:schemeClr val="accent2"/>
          </a:solidFill>
          <a:ln>
            <a:solidFill>
              <a:schemeClr val="bg1"/>
            </a:solidFill>
          </a:ln>
        </p:spPr>
        <p:txBody>
          <a:bodyPr anchor="ctr"/>
          <a:lstStyle>
            <a:lvl1pPr marL="0" indent="0" algn="ctr">
              <a:buNone/>
              <a:defRPr sz="1800">
                <a:solidFill>
                  <a:schemeClr val="bg1"/>
                </a:solidFill>
              </a:defRPr>
            </a:lvl1pPr>
          </a:lstStyle>
          <a:p>
            <a:r>
              <a:rPr lang="en-US" dirty="0"/>
              <a:t>Insert visual</a:t>
            </a:r>
          </a:p>
        </p:txBody>
      </p:sp>
      <p:sp>
        <p:nvSpPr>
          <p:cNvPr id="5" name="Picture Placeholder 4">
            <a:extLst>
              <a:ext uri="{FF2B5EF4-FFF2-40B4-BE49-F238E27FC236}">
                <a16:creationId xmlns:a16="http://schemas.microsoft.com/office/drawing/2014/main" id="{F87BD48D-91A6-B706-71D6-9D1F30170652}"/>
              </a:ext>
            </a:extLst>
          </p:cNvPr>
          <p:cNvSpPr>
            <a:spLocks noGrp="1"/>
          </p:cNvSpPr>
          <p:nvPr>
            <p:ph type="pic" sz="quarter" idx="13" hasCustomPrompt="1"/>
          </p:nvPr>
        </p:nvSpPr>
        <p:spPr>
          <a:xfrm>
            <a:off x="1007398" y="1600672"/>
            <a:ext cx="2471138" cy="3294850"/>
          </a:xfrm>
          <a:custGeom>
            <a:avLst/>
            <a:gdLst>
              <a:gd name="connsiteX0" fmla="*/ 1647425 w 3294850"/>
              <a:gd name="connsiteY0" fmla="*/ 0 h 3294850"/>
              <a:gd name="connsiteX1" fmla="*/ 3294850 w 3294850"/>
              <a:gd name="connsiteY1" fmla="*/ 1647425 h 3294850"/>
              <a:gd name="connsiteX2" fmla="*/ 1647425 w 3294850"/>
              <a:gd name="connsiteY2" fmla="*/ 3294850 h 3294850"/>
              <a:gd name="connsiteX3" fmla="*/ 1275376 w 3294850"/>
              <a:gd name="connsiteY3" fmla="*/ 3252665 h 3294850"/>
              <a:gd name="connsiteX4" fmla="*/ 1215764 w 3294850"/>
              <a:gd name="connsiteY4" fmla="*/ 3236539 h 3294850"/>
              <a:gd name="connsiteX5" fmla="*/ 1240067 w 3294850"/>
              <a:gd name="connsiteY5" fmla="*/ 3196535 h 3294850"/>
              <a:gd name="connsiteX6" fmla="*/ 1362162 w 3294850"/>
              <a:gd name="connsiteY6" fmla="*/ 2714346 h 3294850"/>
              <a:gd name="connsiteX7" fmla="*/ 350562 w 3294850"/>
              <a:gd name="connsiteY7" fmla="*/ 1702746 h 3294850"/>
              <a:gd name="connsiteX8" fmla="*/ 49743 w 3294850"/>
              <a:gd name="connsiteY8" fmla="*/ 1748226 h 3294850"/>
              <a:gd name="connsiteX9" fmla="*/ 5901 w 3294850"/>
              <a:gd name="connsiteY9" fmla="*/ 1764272 h 3294850"/>
              <a:gd name="connsiteX10" fmla="*/ 0 w 3294850"/>
              <a:gd name="connsiteY10" fmla="*/ 1647425 h 3294850"/>
              <a:gd name="connsiteX11" fmla="*/ 1647425 w 3294850"/>
              <a:gd name="connsiteY11" fmla="*/ 0 h 329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4850" h="3294850">
                <a:moveTo>
                  <a:pt x="1647425" y="0"/>
                </a:moveTo>
                <a:cubicBezTo>
                  <a:pt x="2557273" y="0"/>
                  <a:pt x="3294850" y="737577"/>
                  <a:pt x="3294850" y="1647425"/>
                </a:cubicBezTo>
                <a:cubicBezTo>
                  <a:pt x="3294850" y="2557273"/>
                  <a:pt x="2557273" y="3294850"/>
                  <a:pt x="1647425" y="3294850"/>
                </a:cubicBezTo>
                <a:cubicBezTo>
                  <a:pt x="1519478" y="3294850"/>
                  <a:pt x="1394938" y="3280265"/>
                  <a:pt x="1275376" y="3252665"/>
                </a:cubicBezTo>
                <a:lnTo>
                  <a:pt x="1215764" y="3236539"/>
                </a:lnTo>
                <a:lnTo>
                  <a:pt x="1240067" y="3196535"/>
                </a:lnTo>
                <a:cubicBezTo>
                  <a:pt x="1317933" y="3053198"/>
                  <a:pt x="1362162" y="2888937"/>
                  <a:pt x="1362162" y="2714346"/>
                </a:cubicBezTo>
                <a:cubicBezTo>
                  <a:pt x="1362162" y="2155655"/>
                  <a:pt x="909253" y="1702746"/>
                  <a:pt x="350562" y="1702746"/>
                </a:cubicBezTo>
                <a:cubicBezTo>
                  <a:pt x="245808" y="1702746"/>
                  <a:pt x="144772" y="1718669"/>
                  <a:pt x="49743" y="1748226"/>
                </a:cubicBezTo>
                <a:lnTo>
                  <a:pt x="5901" y="1764272"/>
                </a:lnTo>
                <a:lnTo>
                  <a:pt x="0" y="1647425"/>
                </a:lnTo>
                <a:cubicBezTo>
                  <a:pt x="0" y="737577"/>
                  <a:pt x="737577" y="0"/>
                  <a:pt x="1647425" y="0"/>
                </a:cubicBezTo>
                <a:close/>
              </a:path>
            </a:pathLst>
          </a:custGeom>
          <a:solidFill>
            <a:schemeClr val="tx2"/>
          </a:solidFill>
          <a:ln>
            <a:solidFill>
              <a:schemeClr val="bg1"/>
            </a:solidFill>
          </a:ln>
        </p:spPr>
        <p:txBody>
          <a:bodyPr wrap="square" anchor="ctr">
            <a:noAutofit/>
          </a:bodyPr>
          <a:lstStyle>
            <a:lvl1pPr marL="0" indent="0" algn="ctr">
              <a:buNone/>
              <a:defRPr sz="2400">
                <a:solidFill>
                  <a:schemeClr val="bg1"/>
                </a:solidFill>
              </a:defRPr>
            </a:lvl1pPr>
          </a:lstStyle>
          <a:p>
            <a:r>
              <a:rPr lang="en-US" dirty="0"/>
              <a:t>Insert </a:t>
            </a:r>
            <a:br>
              <a:rPr lang="en-US" dirty="0"/>
            </a:br>
            <a:r>
              <a:rPr lang="en-US" dirty="0"/>
              <a:t>visual</a:t>
            </a:r>
          </a:p>
        </p:txBody>
      </p:sp>
    </p:spTree>
    <p:extLst>
      <p:ext uri="{BB962C8B-B14F-4D97-AF65-F5344CB8AC3E}">
        <p14:creationId xmlns:p14="http://schemas.microsoft.com/office/powerpoint/2010/main" val="40754667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ags" Target="../tags/tag3.xml"/><Relationship Id="rId3" Type="http://schemas.openxmlformats.org/officeDocument/2006/relationships/slideLayout" Target="../slideLayouts/slideLayout3.xml"/><Relationship Id="rId7" Type="http://schemas.openxmlformats.org/officeDocument/2006/relationships/tags" Target="../tags/tag2.xml"/><Relationship Id="rId12" Type="http://schemas.openxmlformats.org/officeDocument/2006/relationships/image" Target="../media/image3.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11" Type="http://schemas.openxmlformats.org/officeDocument/2006/relationships/image" Target="../media/image2.emf"/><Relationship Id="rId5" Type="http://schemas.openxmlformats.org/officeDocument/2006/relationships/slideLayout" Target="../slideLayouts/slideLayout5.xml"/><Relationship Id="rId1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oleObject" Target="../embeddings/oleObject1.bin"/></Relationships>
</file>

<file path=ppt/slideMasters/_rels/slideMaster2.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slideLayout" Target="../slideLayouts/slideLayout8.xml"/><Relationship Id="rId7" Type="http://schemas.openxmlformats.org/officeDocument/2006/relationships/tags" Target="../tags/tag15.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tags" Target="../tags/tag14.xml"/><Relationship Id="rId11" Type="http://schemas.openxmlformats.org/officeDocument/2006/relationships/image" Target="../media/image3.emf"/><Relationship Id="rId5" Type="http://schemas.openxmlformats.org/officeDocument/2006/relationships/theme" Target="../theme/theme2.xml"/><Relationship Id="rId10" Type="http://schemas.openxmlformats.org/officeDocument/2006/relationships/image" Target="../media/image2.emf"/><Relationship Id="rId4" Type="http://schemas.openxmlformats.org/officeDocument/2006/relationships/slideLayout" Target="../slideLayouts/slideLayout9.xml"/><Relationship Id="rId9" Type="http://schemas.openxmlformats.org/officeDocument/2006/relationships/image" Target="../media/image1.emf"/></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theme" Target="../theme/theme3.xml"/><Relationship Id="rId7" Type="http://schemas.openxmlformats.org/officeDocument/2006/relationships/image" Target="../media/image1.emf"/><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oleObject" Target="../embeddings/oleObject4.bin"/><Relationship Id="rId5" Type="http://schemas.openxmlformats.org/officeDocument/2006/relationships/tags" Target="../tags/tag23.xml"/><Relationship Id="rId4" Type="http://schemas.openxmlformats.org/officeDocument/2006/relationships/tags" Target="../tags/tag22.xml"/><Relationship Id="rId9" Type="http://schemas.openxmlformats.org/officeDocument/2006/relationships/image" Target="../media/image3.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11" name="Object 10" hidden="1"/>
          <p:cNvGraphicFramePr>
            <a:graphicFrameLocks noChangeAspect="1"/>
          </p:cNvGraphicFramePr>
          <p:nvPr userDrawn="1">
            <p:custDataLst>
              <p:tags r:id="rId7"/>
            </p:custDataLst>
            <p:extLst>
              <p:ext uri="{D42A27DB-BD31-4B8C-83A1-F6EECF244321}">
                <p14:modId xmlns:p14="http://schemas.microsoft.com/office/powerpoint/2010/main" val="4241297103"/>
              </p:ext>
            </p:extLst>
          </p:nvPr>
        </p:nvGraphicFramePr>
        <p:xfrm>
          <a:off x="1192" y="1588"/>
          <a:ext cx="1191" cy="1588"/>
        </p:xfrm>
        <a:graphic>
          <a:graphicData uri="http://schemas.openxmlformats.org/presentationml/2006/ole">
            <mc:AlternateContent xmlns:mc="http://schemas.openxmlformats.org/markup-compatibility/2006">
              <mc:Choice xmlns:v="urn:schemas-microsoft-com:vml" Requires="v">
                <p:oleObj name="think-cell Slide" r:id="rId9" imgW="270" imgH="270" progId="TCLayout.ActiveDocument.1">
                  <p:embed/>
                </p:oleObj>
              </mc:Choice>
              <mc:Fallback>
                <p:oleObj name="think-cell Slide" r:id="rId9" imgW="270" imgH="270" progId="TCLayout.ActiveDocument.1">
                  <p:embed/>
                  <p:pic>
                    <p:nvPicPr>
                      <p:cNvPr id="11" name="Object 10" hidden="1"/>
                      <p:cNvPicPr/>
                      <p:nvPr/>
                    </p:nvPicPr>
                    <p:blipFill>
                      <a:blip r:embed="rId10"/>
                      <a:stretch>
                        <a:fillRect/>
                      </a:stretch>
                    </p:blipFill>
                    <p:spPr>
                      <a:xfrm>
                        <a:off x="1192" y="1588"/>
                        <a:ext cx="1191" cy="1588"/>
                      </a:xfrm>
                      <a:prstGeom prst="rect">
                        <a:avLst/>
                      </a:prstGeom>
                    </p:spPr>
                  </p:pic>
                </p:oleObj>
              </mc:Fallback>
            </mc:AlternateContent>
          </a:graphicData>
        </a:graphic>
      </p:graphicFrame>
      <p:sp>
        <p:nvSpPr>
          <p:cNvPr id="10" name="Rectangle 9" hidden="1"/>
          <p:cNvSpPr/>
          <p:nvPr userDrawn="1">
            <p:custDataLst>
              <p:tags r:id="rId8"/>
            </p:custDataLst>
          </p:nvPr>
        </p:nvSpPr>
        <p:spPr>
          <a:xfrm>
            <a:off x="1" y="0"/>
            <a:ext cx="119063"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1575" b="0" i="0" baseline="0" dirty="0">
              <a:latin typeface="Arial" panose="020B0604020202020204" pitchFamily="34" charset="0"/>
              <a:ea typeface="+mj-ea"/>
              <a:cs typeface="+mj-cs"/>
              <a:sym typeface="Arial" panose="020B0604020202020204" pitchFamily="34" charset="0"/>
            </a:endParaRPr>
          </a:p>
        </p:txBody>
      </p:sp>
      <p:sp>
        <p:nvSpPr>
          <p:cNvPr id="15" name="Rectangle 14">
            <a:extLst>
              <a:ext uri="{FF2B5EF4-FFF2-40B4-BE49-F238E27FC236}">
                <a16:creationId xmlns:a16="http://schemas.microsoft.com/office/drawing/2014/main" id="{B61B89DF-EAC8-9D04-A4FE-29DE4D44D116}"/>
              </a:ext>
            </a:extLst>
          </p:cNvPr>
          <p:cNvSpPr/>
          <p:nvPr userDrawn="1"/>
        </p:nvSpPr>
        <p:spPr>
          <a:xfrm>
            <a:off x="0" y="0"/>
            <a:ext cx="9144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2" name="Picture 1">
            <a:extLst>
              <a:ext uri="{FF2B5EF4-FFF2-40B4-BE49-F238E27FC236}">
                <a16:creationId xmlns:a16="http://schemas.microsoft.com/office/drawing/2014/main" id="{3EF8EBC3-B04E-0FF6-9082-2841A6AB2DB9}"/>
              </a:ext>
            </a:extLst>
          </p:cNvPr>
          <p:cNvPicPr>
            <a:picLocks noChangeAspect="1"/>
          </p:cNvPicPr>
          <p:nvPr userDrawn="1"/>
        </p:nvPicPr>
        <p:blipFill>
          <a:blip r:embed="rId11"/>
          <a:stretch>
            <a:fillRect/>
          </a:stretch>
        </p:blipFill>
        <p:spPr>
          <a:xfrm>
            <a:off x="7302548" y="544512"/>
            <a:ext cx="1422400" cy="368300"/>
          </a:xfrm>
          <a:prstGeom prst="rect">
            <a:avLst/>
          </a:prstGeom>
        </p:spPr>
      </p:pic>
      <p:pic>
        <p:nvPicPr>
          <p:cNvPr id="3" name="Picture 2">
            <a:extLst>
              <a:ext uri="{FF2B5EF4-FFF2-40B4-BE49-F238E27FC236}">
                <a16:creationId xmlns:a16="http://schemas.microsoft.com/office/drawing/2014/main" id="{C041C879-D830-CC9A-86B6-F0BE1CB43D3C}"/>
              </a:ext>
            </a:extLst>
          </p:cNvPr>
          <p:cNvPicPr>
            <a:picLocks noChangeAspect="1"/>
          </p:cNvPicPr>
          <p:nvPr userDrawn="1"/>
        </p:nvPicPr>
        <p:blipFill>
          <a:blip r:embed="rId12"/>
          <a:stretch>
            <a:fillRect/>
          </a:stretch>
        </p:blipFill>
        <p:spPr>
          <a:xfrm>
            <a:off x="6897675" y="550086"/>
            <a:ext cx="241300" cy="368300"/>
          </a:xfrm>
          <a:prstGeom prst="rect">
            <a:avLst/>
          </a:prstGeom>
        </p:spPr>
      </p:pic>
    </p:spTree>
    <p:extLst>
      <p:ext uri="{BB962C8B-B14F-4D97-AF65-F5344CB8AC3E}">
        <p14:creationId xmlns:p14="http://schemas.microsoft.com/office/powerpoint/2010/main" val="2030761648"/>
      </p:ext>
    </p:extLst>
  </p:cSld>
  <p:clrMap bg1="lt1" tx1="dk1" bg2="lt2" tx2="dk2" accent1="accent1" accent2="accent2" accent3="accent3" accent4="accent4" accent5="accent5" accent6="accent6" hlink="hlink" folHlink="folHlink"/>
  <p:sldLayoutIdLst>
    <p:sldLayoutId id="2147483651" r:id="rId1"/>
    <p:sldLayoutId id="2147483656" r:id="rId2"/>
    <p:sldLayoutId id="2147483650" r:id="rId3"/>
    <p:sldLayoutId id="2147483657" r:id="rId4"/>
    <p:sldLayoutId id="2147483655" r:id="rId5"/>
  </p:sldLayoutIdLst>
  <p:hf hdr="0" dt="0"/>
  <p:txStyles>
    <p:titleStyle>
      <a:lvl1pPr algn="l" defTabSz="685783" rtl="0" eaLnBrk="1" latinLnBrk="0" hangingPunct="1">
        <a:lnSpc>
          <a:spcPct val="90000"/>
        </a:lnSpc>
        <a:spcBef>
          <a:spcPct val="0"/>
        </a:spcBef>
        <a:buNone/>
        <a:defRPr sz="1575" kern="1200">
          <a:solidFill>
            <a:schemeClr val="bg1"/>
          </a:solidFill>
          <a:latin typeface="+mj-lt"/>
          <a:ea typeface="+mj-ea"/>
          <a:cs typeface="+mj-cs"/>
        </a:defRPr>
      </a:lvl1pPr>
    </p:titleStyle>
    <p:bodyStyle>
      <a:lvl1pPr marL="171446" indent="-171446" algn="l" defTabSz="685783" rtl="0" eaLnBrk="1" latinLnBrk="0" hangingPunct="1">
        <a:lnSpc>
          <a:spcPct val="90000"/>
        </a:lnSpc>
        <a:spcBef>
          <a:spcPts val="750"/>
        </a:spcBef>
        <a:buClr>
          <a:schemeClr val="bg1">
            <a:lumMod val="50000"/>
          </a:schemeClr>
        </a:buClr>
        <a:buFont typeface="Wingdings" panose="05000000000000000000" pitchFamily="2" charset="2"/>
        <a:buChar char="§"/>
        <a:defRPr sz="1050" kern="1200">
          <a:solidFill>
            <a:srgbClr val="1D3E88"/>
          </a:solidFill>
          <a:latin typeface="Arial" panose="020B0604020202020204" pitchFamily="34" charset="0"/>
          <a:ea typeface="+mn-ea"/>
          <a:cs typeface="Arial" panose="020B0604020202020204" pitchFamily="34" charset="0"/>
        </a:defRPr>
      </a:lvl1pPr>
      <a:lvl2pPr marL="514337" indent="-171446" algn="l" defTabSz="685783" rtl="0" eaLnBrk="1" latinLnBrk="0" hangingPunct="1">
        <a:lnSpc>
          <a:spcPct val="90000"/>
        </a:lnSpc>
        <a:spcBef>
          <a:spcPts val="375"/>
        </a:spcBef>
        <a:buClr>
          <a:schemeClr val="bg1">
            <a:lumMod val="50000"/>
          </a:schemeClr>
        </a:buClr>
        <a:buFont typeface="Calibri" panose="020F0502020204030204" pitchFamily="34" charset="0"/>
        <a:buChar char="-"/>
        <a:defRPr sz="1050" kern="1200">
          <a:solidFill>
            <a:srgbClr val="1D3E88"/>
          </a:solidFill>
          <a:latin typeface="Arial" panose="020B0604020202020204" pitchFamily="34" charset="0"/>
          <a:ea typeface="+mn-ea"/>
          <a:cs typeface="Arial" panose="020B0604020202020204" pitchFamily="34" charset="0"/>
        </a:defRPr>
      </a:lvl2pPr>
      <a:lvl3pPr marL="857228" indent="-171446" algn="l" defTabSz="685783" rtl="0" eaLnBrk="1" latinLnBrk="0" hangingPunct="1">
        <a:lnSpc>
          <a:spcPct val="90000"/>
        </a:lnSpc>
        <a:spcBef>
          <a:spcPts val="375"/>
        </a:spcBef>
        <a:buClr>
          <a:schemeClr val="bg1">
            <a:lumMod val="50000"/>
          </a:schemeClr>
        </a:buClr>
        <a:buFont typeface="Arial" panose="020B0604020202020204" pitchFamily="34" charset="0"/>
        <a:buChar char="•"/>
        <a:defRPr sz="1050" kern="1200">
          <a:solidFill>
            <a:srgbClr val="1D3E88"/>
          </a:solidFill>
          <a:latin typeface="Arial" panose="020B0604020202020204" pitchFamily="34" charset="0"/>
          <a:ea typeface="+mn-ea"/>
          <a:cs typeface="Arial" panose="020B0604020202020204" pitchFamily="34" charset="0"/>
        </a:defRPr>
      </a:lvl3pPr>
      <a:lvl4pPr marL="1200120" indent="-171446" algn="l" defTabSz="685783" rtl="0" eaLnBrk="1" latinLnBrk="0" hangingPunct="1">
        <a:lnSpc>
          <a:spcPct val="90000"/>
        </a:lnSpc>
        <a:spcBef>
          <a:spcPts val="375"/>
        </a:spcBef>
        <a:buClr>
          <a:schemeClr val="bg1">
            <a:lumMod val="50000"/>
          </a:schemeClr>
        </a:buClr>
        <a:buFont typeface="Courier New" panose="02070309020205020404" pitchFamily="49" charset="0"/>
        <a:buChar char="o"/>
        <a:defRPr sz="1050" kern="1200">
          <a:solidFill>
            <a:srgbClr val="1D3E88"/>
          </a:solidFill>
          <a:latin typeface="Arial" panose="020B0604020202020204" pitchFamily="34" charset="0"/>
          <a:ea typeface="+mn-ea"/>
          <a:cs typeface="Arial" panose="020B0604020202020204" pitchFamily="34" charset="0"/>
        </a:defRPr>
      </a:lvl4pPr>
      <a:lvl5pPr marL="1543012" indent="-171446" algn="l" defTabSz="685783" rtl="0" eaLnBrk="1" latinLnBrk="0" hangingPunct="1">
        <a:lnSpc>
          <a:spcPct val="90000"/>
        </a:lnSpc>
        <a:spcBef>
          <a:spcPts val="375"/>
        </a:spcBef>
        <a:buClr>
          <a:schemeClr val="bg1">
            <a:lumMod val="50000"/>
          </a:schemeClr>
        </a:buClr>
        <a:buFont typeface="Wingdings" panose="05000000000000000000" pitchFamily="2" charset="2"/>
        <a:buChar char="Ø"/>
        <a:defRPr sz="1050" kern="1200">
          <a:solidFill>
            <a:srgbClr val="1D3E88"/>
          </a:solidFill>
          <a:latin typeface="Arial" panose="020B0604020202020204" pitchFamily="34" charset="0"/>
          <a:ea typeface="+mn-ea"/>
          <a:cs typeface="Arial" panose="020B0604020202020204" pitchFamily="34" charset="0"/>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A7057F0-5F5E-786F-613E-0CBEA464107A}"/>
              </a:ext>
            </a:extLst>
          </p:cNvPr>
          <p:cNvSpPr/>
          <p:nvPr userDrawn="1"/>
        </p:nvSpPr>
        <p:spPr>
          <a:xfrm>
            <a:off x="0" y="0"/>
            <a:ext cx="9144000" cy="990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aphicFrame>
        <p:nvGraphicFramePr>
          <p:cNvPr id="11" name="Object 10" hidden="1"/>
          <p:cNvGraphicFramePr>
            <a:graphicFrameLocks noChangeAspect="1"/>
          </p:cNvGraphicFramePr>
          <p:nvPr userDrawn="1">
            <p:custDataLst>
              <p:tags r:id="rId6"/>
            </p:custDataLst>
            <p:extLst>
              <p:ext uri="{D42A27DB-BD31-4B8C-83A1-F6EECF244321}">
                <p14:modId xmlns:p14="http://schemas.microsoft.com/office/powerpoint/2010/main" val="3272767211"/>
              </p:ext>
            </p:extLst>
          </p:nvPr>
        </p:nvGraphicFramePr>
        <p:xfrm>
          <a:off x="1192" y="1588"/>
          <a:ext cx="1191" cy="1588"/>
        </p:xfrm>
        <a:graphic>
          <a:graphicData uri="http://schemas.openxmlformats.org/presentationml/2006/ole">
            <mc:AlternateContent xmlns:mc="http://schemas.openxmlformats.org/markup-compatibility/2006">
              <mc:Choice xmlns:v="urn:schemas-microsoft-com:vml" Requires="v">
                <p:oleObj name="think-cell Slide" r:id="rId8" imgW="270" imgH="270" progId="TCLayout.ActiveDocument.1">
                  <p:embed/>
                </p:oleObj>
              </mc:Choice>
              <mc:Fallback>
                <p:oleObj name="think-cell Slide" r:id="rId8" imgW="270" imgH="270" progId="TCLayout.ActiveDocument.1">
                  <p:embed/>
                  <p:pic>
                    <p:nvPicPr>
                      <p:cNvPr id="11" name="Object 10" hidden="1"/>
                      <p:cNvPicPr/>
                      <p:nvPr/>
                    </p:nvPicPr>
                    <p:blipFill>
                      <a:blip r:embed="rId9"/>
                      <a:stretch>
                        <a:fillRect/>
                      </a:stretch>
                    </p:blipFill>
                    <p:spPr>
                      <a:xfrm>
                        <a:off x="1192" y="1588"/>
                        <a:ext cx="1191" cy="1588"/>
                      </a:xfrm>
                      <a:prstGeom prst="rect">
                        <a:avLst/>
                      </a:prstGeom>
                    </p:spPr>
                  </p:pic>
                </p:oleObj>
              </mc:Fallback>
            </mc:AlternateContent>
          </a:graphicData>
        </a:graphic>
      </p:graphicFrame>
      <p:sp>
        <p:nvSpPr>
          <p:cNvPr id="10" name="Rectangle 9" hidden="1"/>
          <p:cNvSpPr/>
          <p:nvPr userDrawn="1">
            <p:custDataLst>
              <p:tags r:id="rId7"/>
            </p:custDataLst>
          </p:nvPr>
        </p:nvSpPr>
        <p:spPr>
          <a:xfrm>
            <a:off x="1" y="0"/>
            <a:ext cx="119063"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1800" b="0" i="0" baseline="0" dirty="0">
              <a:latin typeface="Arial" panose="020B0604020202020204" pitchFamily="34" charset="0"/>
              <a:ea typeface="+mj-ea"/>
              <a:cs typeface="+mj-cs"/>
              <a:sym typeface="Arial" panose="020B0604020202020204" pitchFamily="34" charset="0"/>
            </a:endParaRPr>
          </a:p>
        </p:txBody>
      </p:sp>
      <p:sp>
        <p:nvSpPr>
          <p:cNvPr id="3" name="Text Placeholder 2"/>
          <p:cNvSpPr>
            <a:spLocks noGrp="1"/>
          </p:cNvSpPr>
          <p:nvPr>
            <p:ph type="body" idx="1"/>
          </p:nvPr>
        </p:nvSpPr>
        <p:spPr>
          <a:xfrm>
            <a:off x="271261" y="1223493"/>
            <a:ext cx="8537888" cy="4859022"/>
          </a:xfrm>
          <a:prstGeom prst="rect">
            <a:avLst/>
          </a:prstGeom>
        </p:spPr>
        <p:txBody>
          <a:bodyPr vert="horz" lIns="91440" tIns="45720" rIns="91440" bIns="45720" rtlCol="0">
            <a:normAutofit/>
          </a:bodyPr>
          <a:lstStyle/>
          <a:p>
            <a:pPr lvl="0"/>
            <a:r>
              <a:rPr lang="en-ZA" dirty="0"/>
              <a:t>Edit Master text styles</a:t>
            </a:r>
          </a:p>
          <a:p>
            <a:pPr lvl="1"/>
            <a:r>
              <a:rPr lang="en-ZA" dirty="0"/>
              <a:t>Second level</a:t>
            </a:r>
          </a:p>
          <a:p>
            <a:pPr lvl="2"/>
            <a:r>
              <a:rPr lang="en-ZA" dirty="0"/>
              <a:t>Third level</a:t>
            </a:r>
          </a:p>
          <a:p>
            <a:pPr lvl="3"/>
            <a:r>
              <a:rPr lang="en-ZA" dirty="0"/>
              <a:t>Fourth level</a:t>
            </a:r>
          </a:p>
          <a:p>
            <a:pPr lvl="4"/>
            <a:r>
              <a:rPr lang="en-ZA" dirty="0"/>
              <a:t>Fifth level</a:t>
            </a:r>
          </a:p>
        </p:txBody>
      </p:sp>
      <p:sp>
        <p:nvSpPr>
          <p:cNvPr id="5" name="Footer Placeholder 4"/>
          <p:cNvSpPr>
            <a:spLocks noGrp="1"/>
          </p:cNvSpPr>
          <p:nvPr>
            <p:ph type="ftr" sz="quarter" idx="3"/>
          </p:nvPr>
        </p:nvSpPr>
        <p:spPr>
          <a:xfrm>
            <a:off x="271260" y="6356353"/>
            <a:ext cx="8093568" cy="365125"/>
          </a:xfrm>
          <a:prstGeom prst="rect">
            <a:avLst/>
          </a:prstGeom>
        </p:spPr>
        <p:txBody>
          <a:bodyPr vert="horz" lIns="91440" tIns="45720" rIns="91440" bIns="45720" rtlCol="0" anchor="ctr"/>
          <a:lstStyle>
            <a:lvl1pPr algn="l" eaLnBrk="1">
              <a:defRPr sz="75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6" name="Slide Number Placeholder 5"/>
          <p:cNvSpPr>
            <a:spLocks noGrp="1"/>
          </p:cNvSpPr>
          <p:nvPr>
            <p:ph type="sldNum" sz="quarter" idx="4"/>
          </p:nvPr>
        </p:nvSpPr>
        <p:spPr>
          <a:xfrm>
            <a:off x="8548353" y="6356353"/>
            <a:ext cx="260797" cy="365125"/>
          </a:xfrm>
          <a:prstGeom prst="rect">
            <a:avLst/>
          </a:prstGeom>
        </p:spPr>
        <p:txBody>
          <a:bodyPr vert="horz" lIns="91440" tIns="45720" rIns="91440" bIns="45720" rtlCol="0" anchor="ctr"/>
          <a:lstStyle>
            <a:lvl1pPr algn="r">
              <a:defRPr sz="75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
        <p:nvSpPr>
          <p:cNvPr id="2" name="Title Placeholder 1"/>
          <p:cNvSpPr>
            <a:spLocks noGrp="1"/>
          </p:cNvSpPr>
          <p:nvPr>
            <p:ph type="title"/>
          </p:nvPr>
        </p:nvSpPr>
        <p:spPr>
          <a:xfrm>
            <a:off x="271263" y="205769"/>
            <a:ext cx="6562230" cy="666000"/>
          </a:xfrm>
          <a:prstGeom prst="rect">
            <a:avLst/>
          </a:prstGeom>
        </p:spPr>
        <p:txBody>
          <a:bodyPr vert="horz" lIns="91440" tIns="45720" rIns="91440" bIns="45720" rtlCol="0" anchor="ctr">
            <a:noAutofit/>
          </a:bodyPr>
          <a:lstStyle/>
          <a:p>
            <a:r>
              <a:rPr lang="en-US" noProof="0" dirty="0"/>
              <a:t>Click to edit Master title style</a:t>
            </a:r>
            <a:endParaRPr lang="en-ZA" noProof="0" dirty="0"/>
          </a:p>
        </p:txBody>
      </p:sp>
      <p:sp>
        <p:nvSpPr>
          <p:cNvPr id="15" name="Rectangle 14">
            <a:extLst>
              <a:ext uri="{FF2B5EF4-FFF2-40B4-BE49-F238E27FC236}">
                <a16:creationId xmlns:a16="http://schemas.microsoft.com/office/drawing/2014/main" id="{B56DB893-999D-78A5-DBD6-5B38A7382F94}"/>
              </a:ext>
            </a:extLst>
          </p:cNvPr>
          <p:cNvSpPr/>
          <p:nvPr userDrawn="1"/>
        </p:nvSpPr>
        <p:spPr>
          <a:xfrm>
            <a:off x="0" y="6176966"/>
            <a:ext cx="9144000" cy="45719"/>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pic>
        <p:nvPicPr>
          <p:cNvPr id="7" name="Picture 6">
            <a:extLst>
              <a:ext uri="{FF2B5EF4-FFF2-40B4-BE49-F238E27FC236}">
                <a16:creationId xmlns:a16="http://schemas.microsoft.com/office/drawing/2014/main" id="{86835256-4A79-C457-42EA-3B132774EF72}"/>
              </a:ext>
            </a:extLst>
          </p:cNvPr>
          <p:cNvPicPr>
            <a:picLocks noChangeAspect="1"/>
          </p:cNvPicPr>
          <p:nvPr userDrawn="1"/>
        </p:nvPicPr>
        <p:blipFill>
          <a:blip r:embed="rId10"/>
          <a:stretch>
            <a:fillRect/>
          </a:stretch>
        </p:blipFill>
        <p:spPr>
          <a:xfrm>
            <a:off x="7401938" y="355671"/>
            <a:ext cx="1422400" cy="368300"/>
          </a:xfrm>
          <a:prstGeom prst="rect">
            <a:avLst/>
          </a:prstGeom>
        </p:spPr>
      </p:pic>
      <p:pic>
        <p:nvPicPr>
          <p:cNvPr id="8" name="Picture 7">
            <a:extLst>
              <a:ext uri="{FF2B5EF4-FFF2-40B4-BE49-F238E27FC236}">
                <a16:creationId xmlns:a16="http://schemas.microsoft.com/office/drawing/2014/main" id="{9B7E07D3-4A90-6E1D-B090-8BC507CBDC1B}"/>
              </a:ext>
            </a:extLst>
          </p:cNvPr>
          <p:cNvPicPr>
            <a:picLocks noChangeAspect="1"/>
          </p:cNvPicPr>
          <p:nvPr userDrawn="1"/>
        </p:nvPicPr>
        <p:blipFill>
          <a:blip r:embed="rId11"/>
          <a:stretch>
            <a:fillRect/>
          </a:stretch>
        </p:blipFill>
        <p:spPr>
          <a:xfrm>
            <a:off x="6997065" y="361245"/>
            <a:ext cx="241300" cy="368300"/>
          </a:xfrm>
          <a:prstGeom prst="rect">
            <a:avLst/>
          </a:prstGeom>
        </p:spPr>
      </p:pic>
    </p:spTree>
    <p:extLst>
      <p:ext uri="{BB962C8B-B14F-4D97-AF65-F5344CB8AC3E}">
        <p14:creationId xmlns:p14="http://schemas.microsoft.com/office/powerpoint/2010/main" val="4264861000"/>
      </p:ext>
    </p:extLst>
  </p:cSld>
  <p:clrMap bg1="lt1" tx1="dk1" bg2="lt2" tx2="dk2" accent1="accent1" accent2="accent2" accent3="accent3" accent4="accent4" accent5="accent5" accent6="accent6" hlink="hlink" folHlink="folHlink"/>
  <p:sldLayoutIdLst>
    <p:sldLayoutId id="2147483653" r:id="rId1"/>
    <p:sldLayoutId id="2147483654" r:id="rId2"/>
    <p:sldLayoutId id="2147483661" r:id="rId3"/>
    <p:sldLayoutId id="2147483663" r:id="rId4"/>
  </p:sldLayoutIdLst>
  <p:txStyles>
    <p:titleStyle>
      <a:lvl1pPr algn="l" defTabSz="685783" rtl="0" eaLnBrk="1" latinLnBrk="0" hangingPunct="1">
        <a:lnSpc>
          <a:spcPct val="90000"/>
        </a:lnSpc>
        <a:spcBef>
          <a:spcPct val="0"/>
        </a:spcBef>
        <a:buNone/>
        <a:defRPr sz="1800" kern="1200">
          <a:solidFill>
            <a:schemeClr val="bg1"/>
          </a:solidFill>
          <a:latin typeface="+mj-lt"/>
          <a:ea typeface="+mj-ea"/>
          <a:cs typeface="+mj-cs"/>
        </a:defRPr>
      </a:lvl1pPr>
    </p:titleStyle>
    <p:bodyStyle>
      <a:lvl1pPr marL="171446" indent="-171446" algn="l" defTabSz="685783" rtl="0" eaLnBrk="1" latinLnBrk="0" hangingPunct="1">
        <a:lnSpc>
          <a:spcPct val="90000"/>
        </a:lnSpc>
        <a:spcBef>
          <a:spcPts val="750"/>
        </a:spcBef>
        <a:buFont typeface="Wingdings" panose="05000000000000000000" pitchFamily="2" charset="2"/>
        <a:buChar char="§"/>
        <a:defRPr sz="1050" kern="1200">
          <a:solidFill>
            <a:srgbClr val="1D3E88"/>
          </a:solidFill>
          <a:latin typeface="Arial" panose="020B0604020202020204" pitchFamily="34" charset="0"/>
          <a:ea typeface="+mn-ea"/>
          <a:cs typeface="Arial" panose="020B0604020202020204" pitchFamily="34" charset="0"/>
        </a:defRPr>
      </a:lvl1pPr>
      <a:lvl2pPr marL="514337" indent="-171446" algn="l" defTabSz="685783" rtl="0" eaLnBrk="1" latinLnBrk="0" hangingPunct="1">
        <a:lnSpc>
          <a:spcPct val="90000"/>
        </a:lnSpc>
        <a:spcBef>
          <a:spcPts val="375"/>
        </a:spcBef>
        <a:buClr>
          <a:srgbClr val="1D3E88"/>
        </a:buClr>
        <a:buFont typeface="Calibri" panose="020F0502020204030204" pitchFamily="34" charset="0"/>
        <a:buChar char="-"/>
        <a:defRPr sz="1050" kern="1200">
          <a:solidFill>
            <a:srgbClr val="1D3E88"/>
          </a:solidFill>
          <a:latin typeface="Arial" panose="020B0604020202020204" pitchFamily="34" charset="0"/>
          <a:ea typeface="+mn-ea"/>
          <a:cs typeface="Arial" panose="020B0604020202020204" pitchFamily="34" charset="0"/>
        </a:defRPr>
      </a:lvl2pPr>
      <a:lvl3pPr marL="857228" indent="-171446" algn="l" defTabSz="685783" rtl="0" eaLnBrk="1" latinLnBrk="0" hangingPunct="1">
        <a:lnSpc>
          <a:spcPct val="90000"/>
        </a:lnSpc>
        <a:spcBef>
          <a:spcPts val="375"/>
        </a:spcBef>
        <a:buFont typeface="Arial" panose="020B0604020202020204" pitchFamily="34" charset="0"/>
        <a:buChar char="•"/>
        <a:defRPr sz="1050" kern="1200">
          <a:solidFill>
            <a:srgbClr val="1D3E88"/>
          </a:solidFill>
          <a:latin typeface="Arial" panose="020B0604020202020204" pitchFamily="34" charset="0"/>
          <a:ea typeface="+mn-ea"/>
          <a:cs typeface="Arial" panose="020B0604020202020204" pitchFamily="34" charset="0"/>
        </a:defRPr>
      </a:lvl3pPr>
      <a:lvl4pPr marL="1200120" indent="-171446" algn="l" defTabSz="685783" rtl="0" eaLnBrk="1" latinLnBrk="0" hangingPunct="1">
        <a:lnSpc>
          <a:spcPct val="90000"/>
        </a:lnSpc>
        <a:spcBef>
          <a:spcPts val="375"/>
        </a:spcBef>
        <a:buFont typeface="Courier New" panose="02070309020205020404" pitchFamily="49" charset="0"/>
        <a:buChar char="o"/>
        <a:defRPr sz="1050" kern="1200">
          <a:solidFill>
            <a:srgbClr val="1D3E88"/>
          </a:solidFill>
          <a:latin typeface="Arial" panose="020B0604020202020204" pitchFamily="34" charset="0"/>
          <a:ea typeface="+mn-ea"/>
          <a:cs typeface="Arial" panose="020B0604020202020204" pitchFamily="34" charset="0"/>
        </a:defRPr>
      </a:lvl4pPr>
      <a:lvl5pPr marL="1543012" indent="-171446" algn="l" defTabSz="685783" rtl="0" eaLnBrk="1" latinLnBrk="0" hangingPunct="1">
        <a:lnSpc>
          <a:spcPct val="90000"/>
        </a:lnSpc>
        <a:spcBef>
          <a:spcPts val="375"/>
        </a:spcBef>
        <a:buFont typeface="Wingdings" panose="05000000000000000000" pitchFamily="2" charset="2"/>
        <a:buChar char="Ø"/>
        <a:defRPr sz="1050" kern="1200">
          <a:solidFill>
            <a:srgbClr val="1D3E88"/>
          </a:solidFill>
          <a:latin typeface="Arial" panose="020B0604020202020204" pitchFamily="34" charset="0"/>
          <a:ea typeface="+mn-ea"/>
          <a:cs typeface="Arial" panose="020B0604020202020204" pitchFamily="34" charset="0"/>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A7057F0-5F5E-786F-613E-0CBEA464107A}"/>
              </a:ext>
            </a:extLst>
          </p:cNvPr>
          <p:cNvSpPr/>
          <p:nvPr userDrawn="1"/>
        </p:nvSpPr>
        <p:spPr>
          <a:xfrm>
            <a:off x="0" y="0"/>
            <a:ext cx="9144000" cy="990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aphicFrame>
        <p:nvGraphicFramePr>
          <p:cNvPr id="11" name="Object 10" hidden="1"/>
          <p:cNvGraphicFramePr>
            <a:graphicFrameLocks noChangeAspect="1"/>
          </p:cNvGraphicFramePr>
          <p:nvPr userDrawn="1">
            <p:custDataLst>
              <p:tags r:id="rId4"/>
            </p:custDataLst>
            <p:extLst>
              <p:ext uri="{D42A27DB-BD31-4B8C-83A1-F6EECF244321}">
                <p14:modId xmlns:p14="http://schemas.microsoft.com/office/powerpoint/2010/main" val="3272767211"/>
              </p:ext>
            </p:extLst>
          </p:nvPr>
        </p:nvGraphicFramePr>
        <p:xfrm>
          <a:off x="1192" y="1588"/>
          <a:ext cx="1191" cy="1588"/>
        </p:xfrm>
        <a:graphic>
          <a:graphicData uri="http://schemas.openxmlformats.org/presentationml/2006/ole">
            <mc:AlternateContent xmlns:mc="http://schemas.openxmlformats.org/markup-compatibility/2006">
              <mc:Choice xmlns:v="urn:schemas-microsoft-com:vml" Requires="v">
                <p:oleObj name="think-cell Slide" r:id="rId6" imgW="270" imgH="270" progId="TCLayout.ActiveDocument.1">
                  <p:embed/>
                </p:oleObj>
              </mc:Choice>
              <mc:Fallback>
                <p:oleObj name="think-cell Slide" r:id="rId6" imgW="270" imgH="270" progId="TCLayout.ActiveDocument.1">
                  <p:embed/>
                  <p:pic>
                    <p:nvPicPr>
                      <p:cNvPr id="11" name="Object 10" hidden="1"/>
                      <p:cNvPicPr/>
                      <p:nvPr/>
                    </p:nvPicPr>
                    <p:blipFill>
                      <a:blip r:embed="rId7"/>
                      <a:stretch>
                        <a:fillRect/>
                      </a:stretch>
                    </p:blipFill>
                    <p:spPr>
                      <a:xfrm>
                        <a:off x="1192" y="1588"/>
                        <a:ext cx="1191" cy="1588"/>
                      </a:xfrm>
                      <a:prstGeom prst="rect">
                        <a:avLst/>
                      </a:prstGeom>
                    </p:spPr>
                  </p:pic>
                </p:oleObj>
              </mc:Fallback>
            </mc:AlternateContent>
          </a:graphicData>
        </a:graphic>
      </p:graphicFrame>
      <p:sp>
        <p:nvSpPr>
          <p:cNvPr id="10" name="Rectangle 9" hidden="1"/>
          <p:cNvSpPr/>
          <p:nvPr userDrawn="1">
            <p:custDataLst>
              <p:tags r:id="rId5"/>
            </p:custDataLst>
          </p:nvPr>
        </p:nvSpPr>
        <p:spPr>
          <a:xfrm>
            <a:off x="1" y="0"/>
            <a:ext cx="119063"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1800" b="0" i="0" baseline="0" dirty="0">
              <a:latin typeface="Arial" panose="020B0604020202020204" pitchFamily="34" charset="0"/>
              <a:ea typeface="+mj-ea"/>
              <a:cs typeface="+mj-cs"/>
              <a:sym typeface="Arial" panose="020B0604020202020204" pitchFamily="34" charset="0"/>
            </a:endParaRPr>
          </a:p>
        </p:txBody>
      </p:sp>
      <p:sp>
        <p:nvSpPr>
          <p:cNvPr id="3" name="Text Placeholder 2"/>
          <p:cNvSpPr>
            <a:spLocks noGrp="1"/>
          </p:cNvSpPr>
          <p:nvPr>
            <p:ph type="body" idx="1"/>
          </p:nvPr>
        </p:nvSpPr>
        <p:spPr>
          <a:xfrm>
            <a:off x="271261" y="1223493"/>
            <a:ext cx="8537888" cy="4859022"/>
          </a:xfrm>
          <a:prstGeom prst="rect">
            <a:avLst/>
          </a:prstGeom>
        </p:spPr>
        <p:txBody>
          <a:bodyPr vert="horz" lIns="91440" tIns="45720" rIns="91440" bIns="45720" rtlCol="0">
            <a:normAutofit/>
          </a:bodyPr>
          <a:lstStyle/>
          <a:p>
            <a:pPr lvl="0"/>
            <a:r>
              <a:rPr lang="en-ZA" dirty="0"/>
              <a:t>Edit Master text styles</a:t>
            </a:r>
          </a:p>
          <a:p>
            <a:pPr lvl="1"/>
            <a:r>
              <a:rPr lang="en-ZA" dirty="0"/>
              <a:t>Second level</a:t>
            </a:r>
          </a:p>
          <a:p>
            <a:pPr lvl="2"/>
            <a:r>
              <a:rPr lang="en-ZA" dirty="0"/>
              <a:t>Third level</a:t>
            </a:r>
          </a:p>
          <a:p>
            <a:pPr lvl="3"/>
            <a:r>
              <a:rPr lang="en-ZA" dirty="0"/>
              <a:t>Fourth level</a:t>
            </a:r>
          </a:p>
          <a:p>
            <a:pPr lvl="4"/>
            <a:r>
              <a:rPr lang="en-ZA" dirty="0"/>
              <a:t>Fifth level</a:t>
            </a:r>
          </a:p>
        </p:txBody>
      </p:sp>
      <p:sp>
        <p:nvSpPr>
          <p:cNvPr id="5" name="Footer Placeholder 4"/>
          <p:cNvSpPr>
            <a:spLocks noGrp="1"/>
          </p:cNvSpPr>
          <p:nvPr>
            <p:ph type="ftr" sz="quarter" idx="3"/>
          </p:nvPr>
        </p:nvSpPr>
        <p:spPr>
          <a:xfrm>
            <a:off x="271260" y="6356353"/>
            <a:ext cx="8093568" cy="365125"/>
          </a:xfrm>
          <a:prstGeom prst="rect">
            <a:avLst/>
          </a:prstGeom>
        </p:spPr>
        <p:txBody>
          <a:bodyPr vert="horz" lIns="91440" tIns="45720" rIns="91440" bIns="45720" rtlCol="0" anchor="ctr"/>
          <a:lstStyle>
            <a:lvl1pPr algn="l" eaLnBrk="1">
              <a:defRPr sz="75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6" name="Slide Number Placeholder 5"/>
          <p:cNvSpPr>
            <a:spLocks noGrp="1"/>
          </p:cNvSpPr>
          <p:nvPr>
            <p:ph type="sldNum" sz="quarter" idx="4"/>
          </p:nvPr>
        </p:nvSpPr>
        <p:spPr>
          <a:xfrm>
            <a:off x="8548353" y="6356353"/>
            <a:ext cx="260797" cy="365125"/>
          </a:xfrm>
          <a:prstGeom prst="rect">
            <a:avLst/>
          </a:prstGeom>
        </p:spPr>
        <p:txBody>
          <a:bodyPr vert="horz" lIns="91440" tIns="45720" rIns="91440" bIns="45720" rtlCol="0" anchor="ctr"/>
          <a:lstStyle>
            <a:lvl1pPr algn="r">
              <a:defRPr sz="75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
        <p:nvSpPr>
          <p:cNvPr id="2" name="Title Placeholder 1"/>
          <p:cNvSpPr>
            <a:spLocks noGrp="1"/>
          </p:cNvSpPr>
          <p:nvPr>
            <p:ph type="title"/>
          </p:nvPr>
        </p:nvSpPr>
        <p:spPr>
          <a:xfrm>
            <a:off x="271263" y="205769"/>
            <a:ext cx="6562230" cy="666000"/>
          </a:xfrm>
          <a:prstGeom prst="rect">
            <a:avLst/>
          </a:prstGeom>
        </p:spPr>
        <p:txBody>
          <a:bodyPr vert="horz" lIns="91440" tIns="45720" rIns="91440" bIns="45720" rtlCol="0" anchor="ctr">
            <a:noAutofit/>
          </a:bodyPr>
          <a:lstStyle/>
          <a:p>
            <a:r>
              <a:rPr lang="en-US" noProof="0" dirty="0"/>
              <a:t>Click to edit Master title style</a:t>
            </a:r>
            <a:endParaRPr lang="en-ZA" noProof="0" dirty="0"/>
          </a:p>
        </p:txBody>
      </p:sp>
      <p:pic>
        <p:nvPicPr>
          <p:cNvPr id="7" name="Picture 6">
            <a:extLst>
              <a:ext uri="{FF2B5EF4-FFF2-40B4-BE49-F238E27FC236}">
                <a16:creationId xmlns:a16="http://schemas.microsoft.com/office/drawing/2014/main" id="{5727B543-9919-2A25-BF19-541523B04A2A}"/>
              </a:ext>
            </a:extLst>
          </p:cNvPr>
          <p:cNvPicPr>
            <a:picLocks noChangeAspect="1"/>
          </p:cNvPicPr>
          <p:nvPr userDrawn="1"/>
        </p:nvPicPr>
        <p:blipFill>
          <a:blip r:embed="rId8"/>
          <a:stretch>
            <a:fillRect/>
          </a:stretch>
        </p:blipFill>
        <p:spPr>
          <a:xfrm>
            <a:off x="7401938" y="355671"/>
            <a:ext cx="1422400" cy="368300"/>
          </a:xfrm>
          <a:prstGeom prst="rect">
            <a:avLst/>
          </a:prstGeom>
        </p:spPr>
      </p:pic>
      <p:pic>
        <p:nvPicPr>
          <p:cNvPr id="8" name="Picture 7">
            <a:extLst>
              <a:ext uri="{FF2B5EF4-FFF2-40B4-BE49-F238E27FC236}">
                <a16:creationId xmlns:a16="http://schemas.microsoft.com/office/drawing/2014/main" id="{A7598339-800F-6745-3F4B-1F6ABC19E583}"/>
              </a:ext>
            </a:extLst>
          </p:cNvPr>
          <p:cNvPicPr>
            <a:picLocks noChangeAspect="1"/>
          </p:cNvPicPr>
          <p:nvPr userDrawn="1"/>
        </p:nvPicPr>
        <p:blipFill>
          <a:blip r:embed="rId9"/>
          <a:stretch>
            <a:fillRect/>
          </a:stretch>
        </p:blipFill>
        <p:spPr>
          <a:xfrm>
            <a:off x="6997065" y="361245"/>
            <a:ext cx="241300" cy="368300"/>
          </a:xfrm>
          <a:prstGeom prst="rect">
            <a:avLst/>
          </a:prstGeom>
        </p:spPr>
      </p:pic>
    </p:spTree>
    <p:extLst>
      <p:ext uri="{BB962C8B-B14F-4D97-AF65-F5344CB8AC3E}">
        <p14:creationId xmlns:p14="http://schemas.microsoft.com/office/powerpoint/2010/main" val="2540211694"/>
      </p:ext>
    </p:extLst>
  </p:cSld>
  <p:clrMap bg1="lt1" tx1="dk1" bg2="lt2" tx2="dk2" accent1="accent1" accent2="accent2" accent3="accent3" accent4="accent4" accent5="accent5" accent6="accent6" hlink="hlink" folHlink="folHlink"/>
  <p:sldLayoutIdLst>
    <p:sldLayoutId id="2147483659" r:id="rId1"/>
    <p:sldLayoutId id="2147483660" r:id="rId2"/>
  </p:sldLayoutIdLst>
  <p:txStyles>
    <p:titleStyle>
      <a:lvl1pPr algn="l" defTabSz="685783" rtl="0" eaLnBrk="1" latinLnBrk="0" hangingPunct="1">
        <a:lnSpc>
          <a:spcPct val="90000"/>
        </a:lnSpc>
        <a:spcBef>
          <a:spcPct val="0"/>
        </a:spcBef>
        <a:buNone/>
        <a:defRPr sz="1800" kern="1200">
          <a:solidFill>
            <a:schemeClr val="bg1"/>
          </a:solidFill>
          <a:latin typeface="+mj-lt"/>
          <a:ea typeface="+mj-ea"/>
          <a:cs typeface="+mj-cs"/>
        </a:defRPr>
      </a:lvl1pPr>
    </p:titleStyle>
    <p:bodyStyle>
      <a:lvl1pPr marL="171446" indent="-171446" algn="l" defTabSz="685783" rtl="0" eaLnBrk="1" latinLnBrk="0" hangingPunct="1">
        <a:lnSpc>
          <a:spcPct val="90000"/>
        </a:lnSpc>
        <a:spcBef>
          <a:spcPts val="750"/>
        </a:spcBef>
        <a:buFont typeface="Wingdings" panose="05000000000000000000" pitchFamily="2" charset="2"/>
        <a:buChar char="§"/>
        <a:defRPr sz="1050" kern="1200">
          <a:solidFill>
            <a:srgbClr val="1D3E88"/>
          </a:solidFill>
          <a:latin typeface="Arial" panose="020B0604020202020204" pitchFamily="34" charset="0"/>
          <a:ea typeface="+mn-ea"/>
          <a:cs typeface="Arial" panose="020B0604020202020204" pitchFamily="34" charset="0"/>
        </a:defRPr>
      </a:lvl1pPr>
      <a:lvl2pPr marL="514337" indent="-171446" algn="l" defTabSz="685783" rtl="0" eaLnBrk="1" latinLnBrk="0" hangingPunct="1">
        <a:lnSpc>
          <a:spcPct val="90000"/>
        </a:lnSpc>
        <a:spcBef>
          <a:spcPts val="375"/>
        </a:spcBef>
        <a:buClr>
          <a:srgbClr val="1D3E88"/>
        </a:buClr>
        <a:buFont typeface="Calibri" panose="020F0502020204030204" pitchFamily="34" charset="0"/>
        <a:buChar char="-"/>
        <a:defRPr sz="1050" kern="1200">
          <a:solidFill>
            <a:srgbClr val="1D3E88"/>
          </a:solidFill>
          <a:latin typeface="Arial" panose="020B0604020202020204" pitchFamily="34" charset="0"/>
          <a:ea typeface="+mn-ea"/>
          <a:cs typeface="Arial" panose="020B0604020202020204" pitchFamily="34" charset="0"/>
        </a:defRPr>
      </a:lvl2pPr>
      <a:lvl3pPr marL="857228" indent="-171446" algn="l" defTabSz="685783" rtl="0" eaLnBrk="1" latinLnBrk="0" hangingPunct="1">
        <a:lnSpc>
          <a:spcPct val="90000"/>
        </a:lnSpc>
        <a:spcBef>
          <a:spcPts val="375"/>
        </a:spcBef>
        <a:buFont typeface="Arial" panose="020B0604020202020204" pitchFamily="34" charset="0"/>
        <a:buChar char="•"/>
        <a:defRPr sz="1050" kern="1200">
          <a:solidFill>
            <a:srgbClr val="1D3E88"/>
          </a:solidFill>
          <a:latin typeface="Arial" panose="020B0604020202020204" pitchFamily="34" charset="0"/>
          <a:ea typeface="+mn-ea"/>
          <a:cs typeface="Arial" panose="020B0604020202020204" pitchFamily="34" charset="0"/>
        </a:defRPr>
      </a:lvl3pPr>
      <a:lvl4pPr marL="1200120" indent="-171446" algn="l" defTabSz="685783" rtl="0" eaLnBrk="1" latinLnBrk="0" hangingPunct="1">
        <a:lnSpc>
          <a:spcPct val="90000"/>
        </a:lnSpc>
        <a:spcBef>
          <a:spcPts val="375"/>
        </a:spcBef>
        <a:buFont typeface="Courier New" panose="02070309020205020404" pitchFamily="49" charset="0"/>
        <a:buChar char="o"/>
        <a:defRPr sz="1050" kern="1200">
          <a:solidFill>
            <a:srgbClr val="1D3E88"/>
          </a:solidFill>
          <a:latin typeface="Arial" panose="020B0604020202020204" pitchFamily="34" charset="0"/>
          <a:ea typeface="+mn-ea"/>
          <a:cs typeface="Arial" panose="020B0604020202020204" pitchFamily="34" charset="0"/>
        </a:defRPr>
      </a:lvl4pPr>
      <a:lvl5pPr marL="1543012" indent="-171446" algn="l" defTabSz="685783" rtl="0" eaLnBrk="1" latinLnBrk="0" hangingPunct="1">
        <a:lnSpc>
          <a:spcPct val="90000"/>
        </a:lnSpc>
        <a:spcBef>
          <a:spcPts val="375"/>
        </a:spcBef>
        <a:buFont typeface="Wingdings" panose="05000000000000000000" pitchFamily="2" charset="2"/>
        <a:buChar char="Ø"/>
        <a:defRPr sz="1050" kern="1200">
          <a:solidFill>
            <a:srgbClr val="1D3E88"/>
          </a:solidFill>
          <a:latin typeface="Arial" panose="020B0604020202020204" pitchFamily="34" charset="0"/>
          <a:ea typeface="+mn-ea"/>
          <a:cs typeface="Arial" panose="020B0604020202020204" pitchFamily="34" charset="0"/>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hyperlink" Target="Commercial%20including%20SDL%20&amp;%20I/Annexure%20N%20-%20NEC%20Checklist%20and%20Supply%20Contract.pdf" TargetMode="Externa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hyperlink" Target="Technical/Annexure%20Q%20-%20474-13574%20Tender%20Evaluation%20Strategy%20Fuel%20Oil.pdf" TargetMode="Externa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hyperlink" Target="Finance/Annexure%20O%20-%20Fuel%20Oil%20Pricing%20Schedule.xlsx" TargetMode="Externa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hyperlink" Target="Commercial%20including%20SDL%20&amp;%20I/Annexure%20P%20-%20SDL%20&amp;%20I%20Strategy%20for%20Fuel%20Oil.pdf" TargetMode="Externa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hyperlink" Target="Safety/Annexure%20C1%20OHS%20Tender%20Evaluation%20Criteria%20for%20Fuel%20Oil%202025.docx" TargetMode="Externa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hyperlink" Target="Environmental/Environmental%20Tender%20Requirements%20-%20The%20supply%20and%20delivery%20Fuel%20Oil.doc" TargetMode="Externa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hyperlink" Target="Quality/Category%202_%20Supply%20and%20delivery%20of%20Fuel%20Oil_%20Rev%207.pdf" TargetMode="Externa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hyperlink" Target="mailto:asanda.mzileni@eskom.co.za" TargetMode="External"/><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AD896258-C4F6-FE63-0CFE-306847F5FE4F}"/>
              </a:ext>
            </a:extLst>
          </p:cNvPr>
          <p:cNvSpPr>
            <a:spLocks noGrp="1"/>
          </p:cNvSpPr>
          <p:nvPr>
            <p:ph type="ctrTitle"/>
          </p:nvPr>
        </p:nvSpPr>
        <p:spPr>
          <a:xfrm>
            <a:off x="3951278" y="2527772"/>
            <a:ext cx="5192722" cy="849276"/>
          </a:xfrm>
        </p:spPr>
        <p:txBody>
          <a:bodyPr>
            <a:normAutofit fontScale="90000"/>
          </a:bodyPr>
          <a:lstStyle/>
          <a:p>
            <a:pPr algn="l"/>
            <a:br>
              <a:rPr lang="en-US" altLang="en-US" sz="2200" b="1" dirty="0"/>
            </a:br>
            <a:r>
              <a:rPr lang="en-US" altLang="en-US" sz="2200" b="1" dirty="0"/>
              <a:t>Clarification Meeting for E1570GXNOU</a:t>
            </a:r>
            <a:br>
              <a:rPr lang="en-US" altLang="en-US" sz="2200" b="1" dirty="0"/>
            </a:br>
            <a:br>
              <a:rPr lang="en-US" altLang="en-US" sz="2200" b="1" dirty="0"/>
            </a:br>
            <a:r>
              <a:rPr lang="en-US" altLang="en-US" sz="2200" b="1" dirty="0"/>
              <a:t>The supply, delivery and off-loading of fuel oil to various Eskom’s coal fired power stations on an “as and when required” basis for a contract period of 5 (five) years.</a:t>
            </a:r>
            <a:br>
              <a:rPr lang="en-ZA" sz="1800" b="1" dirty="0"/>
            </a:br>
            <a:br>
              <a:rPr lang="en-ZA" sz="1800" dirty="0">
                <a:effectLst/>
                <a:latin typeface="Calibri" panose="020F0502020204030204" pitchFamily="34" charset="0"/>
                <a:ea typeface="Calibri" panose="020F0502020204030204" pitchFamily="34" charset="0"/>
                <a:cs typeface="Times New Roman" panose="02020603050405020304" pitchFamily="18" charset="0"/>
              </a:rPr>
            </a:br>
            <a:endParaRPr lang="en-US" sz="1800" dirty="0"/>
          </a:p>
        </p:txBody>
      </p:sp>
      <p:sp>
        <p:nvSpPr>
          <p:cNvPr id="11" name="Subtitle 10">
            <a:extLst>
              <a:ext uri="{FF2B5EF4-FFF2-40B4-BE49-F238E27FC236}">
                <a16:creationId xmlns:a16="http://schemas.microsoft.com/office/drawing/2014/main" id="{84E2FA21-C7E5-E790-535A-FFC8AB67C921}"/>
              </a:ext>
            </a:extLst>
          </p:cNvPr>
          <p:cNvSpPr>
            <a:spLocks noGrp="1"/>
          </p:cNvSpPr>
          <p:nvPr>
            <p:ph type="subTitle" idx="1"/>
          </p:nvPr>
        </p:nvSpPr>
        <p:spPr>
          <a:xfrm>
            <a:off x="4424194" y="4313758"/>
            <a:ext cx="4571812" cy="365126"/>
          </a:xfrm>
        </p:spPr>
        <p:txBody>
          <a:bodyPr/>
          <a:lstStyle/>
          <a:p>
            <a:r>
              <a:rPr lang="en-US" sz="1600" dirty="0"/>
              <a:t>Presented by: Commercial</a:t>
            </a:r>
          </a:p>
        </p:txBody>
      </p:sp>
      <p:sp>
        <p:nvSpPr>
          <p:cNvPr id="12" name="Text Placeholder 11">
            <a:extLst>
              <a:ext uri="{FF2B5EF4-FFF2-40B4-BE49-F238E27FC236}">
                <a16:creationId xmlns:a16="http://schemas.microsoft.com/office/drawing/2014/main" id="{3812007D-EDEF-F902-7F72-AB3FAE6A9414}"/>
              </a:ext>
            </a:extLst>
          </p:cNvPr>
          <p:cNvSpPr>
            <a:spLocks noGrp="1"/>
          </p:cNvSpPr>
          <p:nvPr>
            <p:ph type="body" sz="quarter" idx="10"/>
          </p:nvPr>
        </p:nvSpPr>
        <p:spPr>
          <a:xfrm>
            <a:off x="4767134" y="3773172"/>
            <a:ext cx="4230182" cy="327025"/>
          </a:xfrm>
        </p:spPr>
        <p:txBody>
          <a:bodyPr/>
          <a:lstStyle/>
          <a:p>
            <a:r>
              <a:rPr lang="en-US" sz="1600" b="1" dirty="0"/>
              <a:t>Date: 28 July 2025</a:t>
            </a:r>
          </a:p>
        </p:txBody>
      </p:sp>
      <p:pic>
        <p:nvPicPr>
          <p:cNvPr id="10" name="Picture Placeholder 9">
            <a:extLst>
              <a:ext uri="{FF2B5EF4-FFF2-40B4-BE49-F238E27FC236}">
                <a16:creationId xmlns:a16="http://schemas.microsoft.com/office/drawing/2014/main" id="{E5F77460-8E9F-1567-7170-702027539AA5}"/>
              </a:ext>
            </a:extLst>
          </p:cNvPr>
          <p:cNvPicPr>
            <a:picLocks noGrp="1" noChangeAspect="1"/>
          </p:cNvPicPr>
          <p:nvPr>
            <p:ph type="pic" sz="quarter" idx="14"/>
          </p:nvPr>
        </p:nvPicPr>
        <p:blipFill rotWithShape="1">
          <a:blip r:embed="rId2" cstate="screen">
            <a:extLst>
              <a:ext uri="{28A0092B-C50C-407E-A947-70E740481C1C}">
                <a14:useLocalDpi xmlns:a14="http://schemas.microsoft.com/office/drawing/2010/main"/>
              </a:ext>
            </a:extLst>
          </a:blip>
          <a:srcRect/>
          <a:stretch/>
        </p:blipFill>
        <p:spPr>
          <a:prstGeom prst="ellipse">
            <a:avLst/>
          </a:prstGeom>
        </p:spPr>
      </p:pic>
      <p:pic>
        <p:nvPicPr>
          <p:cNvPr id="14" name="Picture Placeholder 13">
            <a:extLst>
              <a:ext uri="{FF2B5EF4-FFF2-40B4-BE49-F238E27FC236}">
                <a16:creationId xmlns:a16="http://schemas.microsoft.com/office/drawing/2014/main" id="{22F19F1E-CB43-D25A-2C75-6E321D77C0C4}"/>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custGeom>
            <a:avLst/>
            <a:gdLst>
              <a:gd name="connsiteX0" fmla="*/ 1647425 w 3294850"/>
              <a:gd name="connsiteY0" fmla="*/ 0 h 3294850"/>
              <a:gd name="connsiteX1" fmla="*/ 3294850 w 3294850"/>
              <a:gd name="connsiteY1" fmla="*/ 1647425 h 3294850"/>
              <a:gd name="connsiteX2" fmla="*/ 1647425 w 3294850"/>
              <a:gd name="connsiteY2" fmla="*/ 3294850 h 3294850"/>
              <a:gd name="connsiteX3" fmla="*/ 1275376 w 3294850"/>
              <a:gd name="connsiteY3" fmla="*/ 3252665 h 3294850"/>
              <a:gd name="connsiteX4" fmla="*/ 1215764 w 3294850"/>
              <a:gd name="connsiteY4" fmla="*/ 3236539 h 3294850"/>
              <a:gd name="connsiteX5" fmla="*/ 1240067 w 3294850"/>
              <a:gd name="connsiteY5" fmla="*/ 3196535 h 3294850"/>
              <a:gd name="connsiteX6" fmla="*/ 1362162 w 3294850"/>
              <a:gd name="connsiteY6" fmla="*/ 2714346 h 3294850"/>
              <a:gd name="connsiteX7" fmla="*/ 350562 w 3294850"/>
              <a:gd name="connsiteY7" fmla="*/ 1702746 h 3294850"/>
              <a:gd name="connsiteX8" fmla="*/ 49743 w 3294850"/>
              <a:gd name="connsiteY8" fmla="*/ 1748226 h 3294850"/>
              <a:gd name="connsiteX9" fmla="*/ 5901 w 3294850"/>
              <a:gd name="connsiteY9" fmla="*/ 1764272 h 3294850"/>
              <a:gd name="connsiteX10" fmla="*/ 0 w 3294850"/>
              <a:gd name="connsiteY10" fmla="*/ 1647425 h 3294850"/>
              <a:gd name="connsiteX11" fmla="*/ 1647425 w 3294850"/>
              <a:gd name="connsiteY11" fmla="*/ 0 h 329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4850" h="3294850">
                <a:moveTo>
                  <a:pt x="1647425" y="0"/>
                </a:moveTo>
                <a:cubicBezTo>
                  <a:pt x="2557273" y="0"/>
                  <a:pt x="3294850" y="737577"/>
                  <a:pt x="3294850" y="1647425"/>
                </a:cubicBezTo>
                <a:cubicBezTo>
                  <a:pt x="3294850" y="2557273"/>
                  <a:pt x="2557273" y="3294850"/>
                  <a:pt x="1647425" y="3294850"/>
                </a:cubicBezTo>
                <a:cubicBezTo>
                  <a:pt x="1519478" y="3294850"/>
                  <a:pt x="1394938" y="3280265"/>
                  <a:pt x="1275376" y="3252665"/>
                </a:cubicBezTo>
                <a:lnTo>
                  <a:pt x="1215764" y="3236539"/>
                </a:lnTo>
                <a:lnTo>
                  <a:pt x="1240067" y="3196535"/>
                </a:lnTo>
                <a:cubicBezTo>
                  <a:pt x="1317933" y="3053198"/>
                  <a:pt x="1362162" y="2888937"/>
                  <a:pt x="1362162" y="2714346"/>
                </a:cubicBezTo>
                <a:cubicBezTo>
                  <a:pt x="1362162" y="2155655"/>
                  <a:pt x="909253" y="1702746"/>
                  <a:pt x="350562" y="1702746"/>
                </a:cubicBezTo>
                <a:cubicBezTo>
                  <a:pt x="245808" y="1702746"/>
                  <a:pt x="144772" y="1718669"/>
                  <a:pt x="49743" y="1748226"/>
                </a:cubicBezTo>
                <a:lnTo>
                  <a:pt x="5901" y="1764272"/>
                </a:lnTo>
                <a:lnTo>
                  <a:pt x="0" y="1647425"/>
                </a:lnTo>
                <a:cubicBezTo>
                  <a:pt x="0" y="737577"/>
                  <a:pt x="737577" y="0"/>
                  <a:pt x="1647425" y="0"/>
                </a:cubicBezTo>
                <a:close/>
              </a:path>
            </a:pathLst>
          </a:custGeom>
        </p:spPr>
      </p:pic>
    </p:spTree>
    <p:extLst>
      <p:ext uri="{BB962C8B-B14F-4D97-AF65-F5344CB8AC3E}">
        <p14:creationId xmlns:p14="http://schemas.microsoft.com/office/powerpoint/2010/main" val="3355240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altLang="en-US" sz="2000" b="1" dirty="0"/>
              <a:t>Step 1 - Tender submission </a:t>
            </a:r>
            <a:r>
              <a:rPr lang="en-ZA" altLang="en-US" sz="2000" b="1" dirty="0"/>
              <a:t>	                 2/6		</a:t>
            </a:r>
            <a:endParaRPr lang="en-ZA" altLang="en-US" sz="2000" dirty="0"/>
          </a:p>
        </p:txBody>
      </p:sp>
      <p:sp>
        <p:nvSpPr>
          <p:cNvPr id="18437" name="Slide Number Placeholder 3"/>
          <p:cNvSpPr>
            <a:spLocks noGrp="1"/>
          </p:cNvSpPr>
          <p:nvPr>
            <p:ph type="sldNum" sz="quarter" idx="12"/>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ZA"/>
            </a:defPPr>
            <a:lvl1pPr algn="ctr" rtl="0" fontAlgn="base">
              <a:spcBef>
                <a:spcPct val="0"/>
              </a:spcBef>
              <a:spcAft>
                <a:spcPct val="0"/>
              </a:spcAft>
              <a:defRPr sz="1000" kern="1200">
                <a:solidFill>
                  <a:srgbClr val="83725B"/>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eaLnBrk="1" hangingPunct="1">
              <a:defRPr/>
            </a:pPr>
            <a:fld id="{419BB0F5-A2AE-42C9-96A1-2EE5E4F9A89F}" type="slidenum">
              <a:rPr lang="en-ZA" smtClean="0"/>
              <a:pPr eaLnBrk="1" hangingPunct="1">
                <a:defRPr/>
              </a:pPr>
              <a:t>10</a:t>
            </a:fld>
            <a:endParaRPr lang="en-ZA" altLang="en-US">
              <a:solidFill>
                <a:srgbClr val="83725B"/>
              </a:solidFill>
            </a:endParaRPr>
          </a:p>
        </p:txBody>
      </p:sp>
      <p:graphicFrame>
        <p:nvGraphicFramePr>
          <p:cNvPr id="3" name="Table 2">
            <a:extLst>
              <a:ext uri="{FF2B5EF4-FFF2-40B4-BE49-F238E27FC236}">
                <a16:creationId xmlns:a16="http://schemas.microsoft.com/office/drawing/2014/main" id="{D88171A0-3571-9C01-309F-F11E2B7B0164}"/>
              </a:ext>
            </a:extLst>
          </p:cNvPr>
          <p:cNvGraphicFramePr>
            <a:graphicFrameLocks noGrp="1"/>
          </p:cNvGraphicFramePr>
          <p:nvPr>
            <p:extLst>
              <p:ext uri="{D42A27DB-BD31-4B8C-83A1-F6EECF244321}">
                <p14:modId xmlns:p14="http://schemas.microsoft.com/office/powerpoint/2010/main" val="2494653757"/>
              </p:ext>
            </p:extLst>
          </p:nvPr>
        </p:nvGraphicFramePr>
        <p:xfrm>
          <a:off x="67815" y="1055538"/>
          <a:ext cx="9008369" cy="5759541"/>
        </p:xfrm>
        <a:graphic>
          <a:graphicData uri="http://schemas.openxmlformats.org/drawingml/2006/table">
            <a:tbl>
              <a:tblPr firstRow="1" firstCol="1" bandRow="1"/>
              <a:tblGrid>
                <a:gridCol w="2122492">
                  <a:extLst>
                    <a:ext uri="{9D8B030D-6E8A-4147-A177-3AD203B41FA5}">
                      <a16:colId xmlns:a16="http://schemas.microsoft.com/office/drawing/2014/main" val="4094373786"/>
                    </a:ext>
                  </a:extLst>
                </a:gridCol>
                <a:gridCol w="3338623">
                  <a:extLst>
                    <a:ext uri="{9D8B030D-6E8A-4147-A177-3AD203B41FA5}">
                      <a16:colId xmlns:a16="http://schemas.microsoft.com/office/drawing/2014/main" val="3822647133"/>
                    </a:ext>
                  </a:extLst>
                </a:gridCol>
                <a:gridCol w="1171711">
                  <a:extLst>
                    <a:ext uri="{9D8B030D-6E8A-4147-A177-3AD203B41FA5}">
                      <a16:colId xmlns:a16="http://schemas.microsoft.com/office/drawing/2014/main" val="363282200"/>
                    </a:ext>
                  </a:extLst>
                </a:gridCol>
                <a:gridCol w="1402809">
                  <a:extLst>
                    <a:ext uri="{9D8B030D-6E8A-4147-A177-3AD203B41FA5}">
                      <a16:colId xmlns:a16="http://schemas.microsoft.com/office/drawing/2014/main" val="2585396442"/>
                    </a:ext>
                  </a:extLst>
                </a:gridCol>
                <a:gridCol w="972734">
                  <a:extLst>
                    <a:ext uri="{9D8B030D-6E8A-4147-A177-3AD203B41FA5}">
                      <a16:colId xmlns:a16="http://schemas.microsoft.com/office/drawing/2014/main" val="2197274332"/>
                    </a:ext>
                  </a:extLst>
                </a:gridCol>
              </a:tblGrid>
              <a:tr h="1441152">
                <a:tc>
                  <a:txBody>
                    <a:bodyPr/>
                    <a:lstStyle/>
                    <a:p>
                      <a:pPr algn="just">
                        <a:lnSpc>
                          <a:spcPct val="115000"/>
                        </a:lnSpc>
                        <a:spcAft>
                          <a:spcPts val="1000"/>
                        </a:spcAft>
                      </a:pPr>
                      <a:r>
                        <a:rPr lang="en-US" sz="1400" b="1" dirty="0">
                          <a:effectLst/>
                          <a:latin typeface="Arial" panose="020B0604020202020204" pitchFamily="34" charset="0"/>
                          <a:ea typeface="Calibri" panose="020F0502020204030204" pitchFamily="34" charset="0"/>
                          <a:cs typeface="Times New Roman" panose="02020603050405020304" pitchFamily="18" charset="0"/>
                        </a:rPr>
                        <a:t>Reference</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b="1" dirty="0">
                          <a:effectLst/>
                          <a:latin typeface="Arial" panose="020B0604020202020204" pitchFamily="34" charset="0"/>
                          <a:ea typeface="Calibri" panose="020F0502020204030204" pitchFamily="34" charset="0"/>
                          <a:cs typeface="Times New Roman" panose="02020603050405020304" pitchFamily="18" charset="0"/>
                        </a:rPr>
                        <a:t>Returnable From Suppliers</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just">
                        <a:lnSpc>
                          <a:spcPct val="115000"/>
                        </a:lnSpc>
                        <a:spcAft>
                          <a:spcPts val="1000"/>
                        </a:spcAft>
                      </a:pPr>
                      <a:r>
                        <a:rPr lang="en-US" sz="1400" b="0">
                          <a:effectLst/>
                          <a:latin typeface="Arial" panose="020B0604020202020204" pitchFamily="34" charset="0"/>
                          <a:ea typeface="Calibri" panose="020F0502020204030204" pitchFamily="34" charset="0"/>
                          <a:cs typeface="Times New Roman" panose="02020603050405020304" pitchFamily="18" charset="0"/>
                        </a:rPr>
                        <a:t>Returnable required at Tender closing (disqualifiable)*</a:t>
                      </a:r>
                      <a:endParaRPr lang="en-ZA" sz="1400" b="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just">
                        <a:lnSpc>
                          <a:spcPct val="115000"/>
                        </a:lnSpc>
                        <a:spcAft>
                          <a:spcPts val="1000"/>
                        </a:spcAft>
                      </a:pPr>
                      <a:r>
                        <a:rPr lang="en-US" sz="1400" b="0">
                          <a:effectLst/>
                          <a:latin typeface="Arial" panose="020B0604020202020204" pitchFamily="34" charset="0"/>
                          <a:ea typeface="Calibri" panose="020F0502020204030204" pitchFamily="34" charset="0"/>
                          <a:cs typeface="Times New Roman" panose="02020603050405020304" pitchFamily="18" charset="0"/>
                        </a:rPr>
                        <a:t>Returnable required at Tender closing. (Non-disqualifiable) **</a:t>
                      </a:r>
                      <a:endParaRPr lang="en-ZA" sz="1400" b="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just">
                        <a:lnSpc>
                          <a:spcPct val="115000"/>
                        </a:lnSpc>
                        <a:spcAft>
                          <a:spcPts val="1000"/>
                        </a:spcAft>
                      </a:pPr>
                      <a:r>
                        <a:rPr lang="en-US" sz="1400" b="0" dirty="0">
                          <a:effectLst/>
                          <a:latin typeface="Arial" panose="020B0604020202020204" pitchFamily="34" charset="0"/>
                          <a:ea typeface="Calibri" panose="020F0502020204030204" pitchFamily="34" charset="0"/>
                          <a:cs typeface="Times New Roman" panose="02020603050405020304" pitchFamily="18" charset="0"/>
                        </a:rPr>
                        <a:t>Returnable required prior to Contract Award.</a:t>
                      </a:r>
                      <a:endParaRPr lang="en-ZA" sz="1400" b="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8696458"/>
                  </a:ext>
                </a:extLst>
              </a:tr>
              <a:tr h="0">
                <a:tc>
                  <a:txBody>
                    <a:bodyPr/>
                    <a:lstStyle/>
                    <a:p>
                      <a:pPr marL="0" marR="0" lvl="0" indent="0" algn="just" defTabSz="685783" rtl="0" eaLnBrk="1" fontAlgn="auto" latinLnBrk="0" hangingPunct="1">
                        <a:lnSpc>
                          <a:spcPct val="115000"/>
                        </a:lnSpc>
                        <a:spcBef>
                          <a:spcPts val="0"/>
                        </a:spcBef>
                        <a:spcAft>
                          <a:spcPts val="1000"/>
                        </a:spcAft>
                        <a:buClrTx/>
                        <a:buSzTx/>
                        <a:buFontTx/>
                        <a:buNone/>
                        <a:tabLst/>
                        <a:defRPr/>
                      </a:pPr>
                      <a:r>
                        <a:rPr lang="en-US" sz="1400" b="1" dirty="0">
                          <a:effectLst/>
                          <a:latin typeface="Arial" panose="020B0604020202020204" pitchFamily="34" charset="0"/>
                          <a:ea typeface="Calibri" panose="020F0502020204030204" pitchFamily="34" charset="0"/>
                          <a:cs typeface="Times New Roman" panose="02020603050405020304" pitchFamily="18" charset="0"/>
                        </a:rPr>
                        <a:t>Annexure E</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CPA for local goods/services (if applicable).</a:t>
                      </a:r>
                      <a:endParaRPr lang="en-ZA" sz="1400"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just" defTabSz="685783" rtl="0" eaLnBrk="1" fontAlgn="auto" latinLnBrk="0" hangingPunct="1">
                        <a:lnSpc>
                          <a:spcPct val="115000"/>
                        </a:lnSpc>
                        <a:spcBef>
                          <a:spcPts val="0"/>
                        </a:spcBef>
                        <a:spcAft>
                          <a:spcPts val="1000"/>
                        </a:spcAft>
                        <a:buClrTx/>
                        <a:buSzTx/>
                        <a:buFontTx/>
                        <a:buNone/>
                        <a:tabLst/>
                        <a:defRPr/>
                      </a:pPr>
                      <a:r>
                        <a:rPr kumimoji="0" lang="en-US" sz="1400" b="0" i="0" u="none" strike="noStrike" kern="1200" cap="none" spc="0" normalizeH="0" baseline="0" noProof="0" dirty="0">
                          <a:ln>
                            <a:noFill/>
                          </a:ln>
                          <a:solidFill>
                            <a:srgbClr val="003896"/>
                          </a:solidFill>
                          <a:effectLst/>
                          <a:uLnTx/>
                          <a:uFillTx/>
                          <a:latin typeface="Calibri" panose="020F0502020204030204" pitchFamily="34" charset="0"/>
                          <a:ea typeface="Calibri" panose="020F0502020204030204" pitchFamily="34" charset="0"/>
                          <a:cs typeface="Calibri" panose="020F0502020204030204" pitchFamily="34" charset="0"/>
                        </a:rPr>
                        <a:t> √</a:t>
                      </a:r>
                      <a:endParaRPr kumimoji="0" lang="en-ZA" sz="1400" b="0" i="0" u="none" strike="noStrike" kern="1200" cap="none" spc="0" normalizeH="0" baseline="0" noProof="0" dirty="0">
                        <a:ln>
                          <a:noFill/>
                        </a:ln>
                        <a:solidFill>
                          <a:srgbClr val="003896"/>
                        </a:solidFill>
                        <a:effectLst/>
                        <a:uLnTx/>
                        <a:uFillTx/>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21676374"/>
                  </a:ext>
                </a:extLst>
              </a:tr>
              <a:tr h="476443">
                <a:tc>
                  <a:txBody>
                    <a:bodyPr/>
                    <a:lstStyle/>
                    <a:p>
                      <a:pPr marL="0" marR="0" lvl="0" indent="0" algn="just" defTabSz="685783" rtl="0" eaLnBrk="1" fontAlgn="auto" latinLnBrk="0" hangingPunct="1">
                        <a:lnSpc>
                          <a:spcPct val="115000"/>
                        </a:lnSpc>
                        <a:spcBef>
                          <a:spcPts val="0"/>
                        </a:spcBef>
                        <a:spcAft>
                          <a:spcPts val="1000"/>
                        </a:spcAft>
                        <a:buClrTx/>
                        <a:buSzTx/>
                        <a:buFontTx/>
                        <a:buNone/>
                        <a:tabLst/>
                        <a:defRPr/>
                      </a:pPr>
                      <a:r>
                        <a:rPr lang="en-US" sz="1400" b="1" dirty="0">
                          <a:effectLst/>
                          <a:latin typeface="Arial" panose="020B0604020202020204" pitchFamily="34" charset="0"/>
                          <a:ea typeface="Calibri" panose="020F0502020204030204" pitchFamily="34" charset="0"/>
                          <a:cs typeface="Times New Roman" panose="02020603050405020304" pitchFamily="18" charset="0"/>
                        </a:rPr>
                        <a:t>Annexure F</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CPA(IG) for imported goods/services (if applicable).</a:t>
                      </a:r>
                      <a:endParaRPr lang="en-ZA" sz="1400"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just" defTabSz="685783" rtl="0" eaLnBrk="1" fontAlgn="auto" latinLnBrk="0" hangingPunct="1">
                        <a:lnSpc>
                          <a:spcPct val="115000"/>
                        </a:lnSpc>
                        <a:spcBef>
                          <a:spcPts val="0"/>
                        </a:spcBef>
                        <a:spcAft>
                          <a:spcPts val="1000"/>
                        </a:spcAft>
                        <a:buClrTx/>
                        <a:buSzTx/>
                        <a:buFontTx/>
                        <a:buNone/>
                        <a:tabLst/>
                        <a:defRPr/>
                      </a:pPr>
                      <a:r>
                        <a:rPr kumimoji="0" lang="en-US" sz="1400" b="0" i="0" u="none" strike="noStrike" kern="1200" cap="none" spc="0" normalizeH="0" baseline="0" noProof="0" dirty="0">
                          <a:ln>
                            <a:noFill/>
                          </a:ln>
                          <a:solidFill>
                            <a:srgbClr val="003896"/>
                          </a:solidFill>
                          <a:effectLst/>
                          <a:uLnTx/>
                          <a:uFillTx/>
                          <a:latin typeface="Calibri" panose="020F0502020204030204" pitchFamily="34" charset="0"/>
                          <a:ea typeface="Calibri" panose="020F0502020204030204" pitchFamily="34" charset="0"/>
                          <a:cs typeface="Calibri" panose="020F0502020204030204" pitchFamily="34" charset="0"/>
                        </a:rPr>
                        <a:t> √</a:t>
                      </a:r>
                      <a:endParaRPr kumimoji="0" lang="en-ZA" sz="1400" b="0" i="0" u="none" strike="noStrike" kern="1200" cap="none" spc="0" normalizeH="0" baseline="0" noProof="0" dirty="0">
                        <a:ln>
                          <a:noFill/>
                        </a:ln>
                        <a:solidFill>
                          <a:srgbClr val="003896"/>
                        </a:solidFill>
                        <a:effectLst/>
                        <a:uLnTx/>
                        <a:uFillTx/>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96935103"/>
                  </a:ext>
                </a:extLst>
              </a:tr>
              <a:tr h="686595">
                <a:tc>
                  <a:txBody>
                    <a:bodyPr/>
                    <a:lstStyle/>
                    <a:p>
                      <a:pPr algn="just">
                        <a:lnSpc>
                          <a:spcPct val="115000"/>
                        </a:lnSpc>
                        <a:spcAft>
                          <a:spcPts val="1000"/>
                        </a:spcAft>
                      </a:pPr>
                      <a:r>
                        <a:rPr lang="en-US" sz="1400" b="1" dirty="0">
                          <a:effectLst/>
                          <a:latin typeface="Arial" panose="020B0604020202020204" pitchFamily="34" charset="0"/>
                          <a:ea typeface="Calibri" panose="020F0502020204030204" pitchFamily="34" charset="0"/>
                          <a:cs typeface="Times New Roman" panose="02020603050405020304" pitchFamily="18" charset="0"/>
                        </a:rPr>
                        <a:t>Annexure G1-G4</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dirty="0">
                          <a:effectLst/>
                          <a:latin typeface="Arial" panose="020B0604020202020204" pitchFamily="34" charset="0"/>
                          <a:ea typeface="Calibri" panose="020F0502020204030204" pitchFamily="34" charset="0"/>
                          <a:cs typeface="Times New Roman" panose="02020603050405020304" pitchFamily="18" charset="0"/>
                        </a:rPr>
                        <a:t>SBD 6.2 -Declaration certificate for local production and content and Annexures G2,G3,G4</a:t>
                      </a:r>
                      <a:r>
                        <a:rPr lang="en-US" sz="1400" b="1" i="1" dirty="0">
                          <a:effectLst/>
                          <a:latin typeface="Arial" panose="020B0604020202020204" pitchFamily="34" charset="0"/>
                          <a:ea typeface="Calibri" panose="020F0502020204030204" pitchFamily="34" charset="0"/>
                          <a:cs typeface="Times New Roman" panose="02020603050405020304" pitchFamily="18" charset="0"/>
                        </a:rPr>
                        <a:t> </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just" defTabSz="685783" rtl="0" eaLnBrk="1" fontAlgn="auto" latinLnBrk="0" hangingPunct="1">
                        <a:lnSpc>
                          <a:spcPct val="115000"/>
                        </a:lnSpc>
                        <a:spcBef>
                          <a:spcPts val="0"/>
                        </a:spcBef>
                        <a:spcAft>
                          <a:spcPts val="1000"/>
                        </a:spcAft>
                        <a:buClrTx/>
                        <a:buSzTx/>
                        <a:buFontTx/>
                        <a:buNone/>
                        <a:tabLst/>
                        <a:defRPr/>
                      </a:pPr>
                      <a:r>
                        <a:rPr lang="en-US" sz="1400" dirty="0">
                          <a:effectLst/>
                          <a:latin typeface="Calibri" panose="020F0502020204030204" pitchFamily="34" charset="0"/>
                          <a:ea typeface="Calibri" panose="020F0502020204030204" pitchFamily="34" charset="0"/>
                          <a:cs typeface="Calibri" panose="020F0502020204030204" pitchFamily="34" charset="0"/>
                        </a:rPr>
                        <a:t>  √</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dirty="0">
                          <a:effectLst/>
                          <a:latin typeface="Calibri" panose="020F0502020204030204" pitchFamily="34" charset="0"/>
                          <a:ea typeface="Calibri" panose="020F0502020204030204" pitchFamily="34" charset="0"/>
                          <a:cs typeface="Calibri" panose="020F0502020204030204" pitchFamily="34" charset="0"/>
                        </a:rPr>
                        <a:t> </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24612836"/>
                  </a:ext>
                </a:extLst>
              </a:tr>
              <a:tr h="1041545">
                <a:tc>
                  <a:txBody>
                    <a:bodyPr/>
                    <a:lstStyle/>
                    <a:p>
                      <a:pPr algn="just">
                        <a:lnSpc>
                          <a:spcPct val="115000"/>
                        </a:lnSpc>
                        <a:spcAft>
                          <a:spcPts val="1000"/>
                        </a:spcAft>
                      </a:pPr>
                      <a:r>
                        <a:rPr lang="en-US" sz="1400" b="1" dirty="0">
                          <a:effectLst/>
                          <a:latin typeface="Arial" panose="020B0604020202020204" pitchFamily="34" charset="0"/>
                          <a:ea typeface="Calibri" panose="020F0502020204030204" pitchFamily="34" charset="0"/>
                          <a:cs typeface="Times New Roman" panose="02020603050405020304" pitchFamily="18" charset="0"/>
                        </a:rPr>
                        <a:t>Annexure H</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n-US" sz="1400" dirty="0">
                          <a:effectLst/>
                          <a:latin typeface="Arial" panose="020B0604020202020204" pitchFamily="34" charset="0"/>
                          <a:ea typeface="Calibri" panose="020F0502020204030204" pitchFamily="34" charset="0"/>
                          <a:cs typeface="Times New Roman" panose="02020603050405020304" pitchFamily="18" charset="0"/>
                        </a:rPr>
                        <a:t>(applicable for all suppliers including Foreign suppliers)</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GB" sz="1400">
                          <a:effectLst/>
                          <a:latin typeface="Arial" panose="020B0604020202020204" pitchFamily="34" charset="0"/>
                          <a:ea typeface="Calibri" panose="020F0502020204030204" pitchFamily="34" charset="0"/>
                          <a:cs typeface="Times New Roman" panose="02020603050405020304" pitchFamily="18" charset="0"/>
                        </a:rPr>
                        <a:t>SBD 1- to be completed and submitted by all tenderers. </a:t>
                      </a:r>
                      <a:endParaRPr lang="en-ZA" sz="140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just" defTabSz="685783" rtl="0" eaLnBrk="1" fontAlgn="auto" latinLnBrk="0" hangingPunct="1">
                        <a:lnSpc>
                          <a:spcPct val="115000"/>
                        </a:lnSpc>
                        <a:spcBef>
                          <a:spcPts val="0"/>
                        </a:spcBef>
                        <a:spcAft>
                          <a:spcPts val="1000"/>
                        </a:spcAft>
                        <a:buClrTx/>
                        <a:buSzTx/>
                        <a:buFontTx/>
                        <a:buNone/>
                        <a:tabLst/>
                        <a:defRPr/>
                      </a:pPr>
                      <a:r>
                        <a:rPr lang="en-US" sz="1400" dirty="0">
                          <a:effectLst/>
                          <a:latin typeface="Arial" panose="020B0604020202020204" pitchFamily="34" charset="0"/>
                          <a:ea typeface="Calibri" panose="020F0502020204030204" pitchFamily="34" charset="0"/>
                          <a:cs typeface="Times New Roman" panose="02020603050405020304" pitchFamily="18" charset="0"/>
                        </a:rPr>
                        <a:t> </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dirty="0">
                          <a:effectLst/>
                          <a:latin typeface="Calibri" panose="020F0502020204030204" pitchFamily="34" charset="0"/>
                          <a:ea typeface="Calibri" panose="020F0502020204030204" pitchFamily="34" charset="0"/>
                          <a:cs typeface="Calibri" panose="020F0502020204030204" pitchFamily="34" charset="0"/>
                        </a:rPr>
                        <a:t> </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just" defTabSz="685783" rtl="0" eaLnBrk="1" fontAlgn="auto" latinLnBrk="0" hangingPunct="1">
                        <a:lnSpc>
                          <a:spcPct val="115000"/>
                        </a:lnSpc>
                        <a:spcBef>
                          <a:spcPts val="0"/>
                        </a:spcBef>
                        <a:spcAft>
                          <a:spcPts val="1000"/>
                        </a:spcAft>
                        <a:buClrTx/>
                        <a:buSzTx/>
                        <a:buFontTx/>
                        <a:buNone/>
                        <a:tabLst/>
                        <a:defRPr/>
                      </a:pPr>
                      <a:r>
                        <a:rPr lang="en-US" sz="1400" dirty="0">
                          <a:effectLst/>
                          <a:latin typeface="Calibri" panose="020F0502020204030204" pitchFamily="34" charset="0"/>
                          <a:ea typeface="Calibri" panose="020F0502020204030204" pitchFamily="34" charset="0"/>
                          <a:cs typeface="Calibri" panose="020F0502020204030204" pitchFamily="34" charset="0"/>
                        </a:rPr>
                        <a:t> √</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28530633"/>
                  </a:ext>
                </a:extLst>
              </a:tr>
              <a:tr h="575099">
                <a:tc>
                  <a:txBody>
                    <a:bodyPr/>
                    <a:lstStyle/>
                    <a:p>
                      <a:pPr>
                        <a:lnSpc>
                          <a:spcPct val="115000"/>
                        </a:lnSpc>
                        <a:spcAft>
                          <a:spcPts val="1000"/>
                        </a:spcAft>
                      </a:pPr>
                      <a:r>
                        <a:rPr lang="en-US" sz="1400" b="1">
                          <a:effectLst/>
                          <a:latin typeface="Arial" panose="020B0604020202020204" pitchFamily="34" charset="0"/>
                          <a:ea typeface="Calibri" panose="020F0502020204030204" pitchFamily="34" charset="0"/>
                          <a:cs typeface="Times New Roman" panose="02020603050405020304" pitchFamily="18" charset="0"/>
                        </a:rPr>
                        <a:t># Annexure I</a:t>
                      </a:r>
                      <a:endParaRPr lang="en-ZA" sz="140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n-US" sz="1400" b="1">
                          <a:effectLst/>
                          <a:latin typeface="Arial" panose="020B0604020202020204" pitchFamily="34" charset="0"/>
                          <a:ea typeface="Calibri" panose="020F0502020204030204" pitchFamily="34" charset="0"/>
                          <a:cs typeface="Times New Roman" panose="02020603050405020304" pitchFamily="18" charset="0"/>
                        </a:rPr>
                        <a:t> </a:t>
                      </a:r>
                      <a:endParaRPr lang="en-ZA" sz="140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dirty="0">
                          <a:effectLst/>
                          <a:latin typeface="Arial" panose="020B0604020202020204" pitchFamily="34" charset="0"/>
                          <a:ea typeface="Calibri" panose="020F0502020204030204" pitchFamily="34" charset="0"/>
                          <a:cs typeface="Times New Roman" panose="02020603050405020304" pitchFamily="18" charset="0"/>
                        </a:rPr>
                        <a:t>SBD 6.1-</a:t>
                      </a:r>
                      <a:r>
                        <a:rPr lang="en-GB" sz="1400" dirty="0">
                          <a:effectLst/>
                          <a:latin typeface="Arial" panose="020B0604020202020204" pitchFamily="34" charset="0"/>
                          <a:ea typeface="Calibri" panose="020F0502020204030204" pitchFamily="34" charset="0"/>
                          <a:cs typeface="Times New Roman" panose="02020603050405020304" pitchFamily="18" charset="0"/>
                        </a:rPr>
                        <a:t> Preference Points Claim Form in terms of PPPFA 2022 regulations </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dirty="0">
                          <a:effectLst/>
                          <a:latin typeface="Arial" panose="020B0604020202020204" pitchFamily="34" charset="0"/>
                          <a:ea typeface="Calibri" panose="020F0502020204030204" pitchFamily="34" charset="0"/>
                          <a:cs typeface="Times New Roman" panose="02020603050405020304" pitchFamily="18" charset="0"/>
                        </a:rPr>
                        <a:t> </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just" defTabSz="685783" rtl="0" eaLnBrk="1" fontAlgn="auto" latinLnBrk="0" hangingPunct="1">
                        <a:lnSpc>
                          <a:spcPct val="115000"/>
                        </a:lnSpc>
                        <a:spcBef>
                          <a:spcPts val="0"/>
                        </a:spcBef>
                        <a:spcAft>
                          <a:spcPts val="1000"/>
                        </a:spcAft>
                        <a:buClrTx/>
                        <a:buSzTx/>
                        <a:buFontTx/>
                        <a:buNone/>
                        <a:tabLst/>
                        <a:defRPr/>
                      </a:pPr>
                      <a:r>
                        <a:rPr lang="en-US" sz="1400" dirty="0">
                          <a:effectLst/>
                          <a:latin typeface="Calibri" panose="020F0502020204030204" pitchFamily="34" charset="0"/>
                          <a:ea typeface="Calibri" panose="020F0502020204030204" pitchFamily="34" charset="0"/>
                          <a:cs typeface="Calibri" panose="020F0502020204030204" pitchFamily="34" charset="0"/>
                        </a:rPr>
                        <a:t> √</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dirty="0">
                          <a:effectLst/>
                          <a:latin typeface="Calibri" panose="020F0502020204030204" pitchFamily="34" charset="0"/>
                          <a:ea typeface="Calibri" panose="020F0502020204030204" pitchFamily="34" charset="0"/>
                          <a:cs typeface="Calibri" panose="020F0502020204030204" pitchFamily="34" charset="0"/>
                        </a:rPr>
                        <a:t> </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78616251"/>
                  </a:ext>
                </a:extLst>
              </a:tr>
              <a:tr h="255231">
                <a:tc>
                  <a:txBody>
                    <a:bodyPr/>
                    <a:lstStyle/>
                    <a:p>
                      <a:pPr algn="just">
                        <a:lnSpc>
                          <a:spcPct val="115000"/>
                        </a:lnSpc>
                        <a:spcAft>
                          <a:spcPts val="1000"/>
                        </a:spcAft>
                      </a:pPr>
                      <a:r>
                        <a:rPr lang="en-ZA" sz="1400" b="1" dirty="0">
                          <a:effectLst/>
                          <a:latin typeface="Arial" panose="020B0604020202020204" pitchFamily="34" charset="0"/>
                          <a:ea typeface="Calibri" panose="020F0502020204030204" pitchFamily="34" charset="0"/>
                          <a:cs typeface="Times New Roman" panose="02020603050405020304" pitchFamily="18" charset="0"/>
                        </a:rPr>
                        <a:t>Annexure J</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dirty="0">
                          <a:effectLst/>
                          <a:latin typeface="Arial" panose="020B0604020202020204" pitchFamily="34" charset="0"/>
                          <a:ea typeface="Calibri" panose="020F0502020204030204" pitchFamily="34" charset="0"/>
                          <a:cs typeface="Times New Roman" panose="02020603050405020304" pitchFamily="18" charset="0"/>
                        </a:rPr>
                        <a:t>SBD 4 – Bidders Disclosure </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a:effectLst/>
                          <a:latin typeface="Arial" panose="020B0604020202020204" pitchFamily="34" charset="0"/>
                          <a:ea typeface="Calibri" panose="020F0502020204030204" pitchFamily="34" charset="0"/>
                          <a:cs typeface="Times New Roman" panose="02020603050405020304" pitchFamily="18" charset="0"/>
                        </a:rPr>
                        <a:t> </a:t>
                      </a:r>
                      <a:endParaRPr lang="en-ZA" sz="140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dirty="0">
                          <a:effectLst/>
                          <a:latin typeface="Calibri" panose="020F0502020204030204" pitchFamily="34" charset="0"/>
                          <a:ea typeface="Calibri" panose="020F0502020204030204" pitchFamily="34" charset="0"/>
                          <a:cs typeface="Calibri" panose="020F0502020204030204" pitchFamily="34" charset="0"/>
                        </a:rPr>
                        <a:t>√</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dirty="0">
                          <a:effectLst/>
                          <a:latin typeface="Calibri" panose="020F0502020204030204" pitchFamily="34" charset="0"/>
                          <a:ea typeface="Calibri" panose="020F0502020204030204" pitchFamily="34" charset="0"/>
                          <a:cs typeface="Calibri" panose="020F0502020204030204" pitchFamily="34" charset="0"/>
                        </a:rPr>
                        <a:t> </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44099277"/>
                  </a:ext>
                </a:extLst>
              </a:tr>
              <a:tr h="573767">
                <a:tc>
                  <a:txBody>
                    <a:bodyPr/>
                    <a:lstStyle/>
                    <a:p>
                      <a:pPr algn="just">
                        <a:lnSpc>
                          <a:spcPct val="115000"/>
                        </a:lnSpc>
                        <a:spcAft>
                          <a:spcPts val="1000"/>
                        </a:spcAft>
                      </a:pPr>
                      <a:r>
                        <a:rPr lang="en-US" sz="1400"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E-tendering Help Manual acknowledgement form.</a:t>
                      </a:r>
                      <a:endParaRPr lang="en-ZA" sz="1400"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endParaRPr lang="en-ZA" sz="140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just" defTabSz="685783" rtl="0" eaLnBrk="1" fontAlgn="auto" latinLnBrk="0" hangingPunct="1">
                        <a:lnSpc>
                          <a:spcPct val="115000"/>
                        </a:lnSpc>
                        <a:spcBef>
                          <a:spcPts val="0"/>
                        </a:spcBef>
                        <a:spcAft>
                          <a:spcPts val="1000"/>
                        </a:spcAft>
                        <a:buClrTx/>
                        <a:buSzTx/>
                        <a:buFontTx/>
                        <a:buNone/>
                        <a:tabLst/>
                        <a:defRPr/>
                      </a:pPr>
                      <a:r>
                        <a:rPr lang="en-US" sz="1400" dirty="0">
                          <a:effectLst/>
                          <a:latin typeface="Calibri" panose="020F0502020204030204" pitchFamily="34" charset="0"/>
                          <a:ea typeface="Calibri" panose="020F0502020204030204" pitchFamily="34" charset="0"/>
                          <a:cs typeface="Calibri" panose="020F0502020204030204" pitchFamily="34" charset="0"/>
                        </a:rPr>
                        <a:t>√</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45474225"/>
                  </a:ext>
                </a:extLst>
              </a:tr>
            </a:tbl>
          </a:graphicData>
        </a:graphic>
      </p:graphicFrame>
    </p:spTree>
    <p:extLst>
      <p:ext uri="{BB962C8B-B14F-4D97-AF65-F5344CB8AC3E}">
        <p14:creationId xmlns:p14="http://schemas.microsoft.com/office/powerpoint/2010/main" val="4360405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271263" y="180602"/>
            <a:ext cx="6562230" cy="666000"/>
          </a:xfrm>
        </p:spPr>
        <p:txBody>
          <a:bodyPr/>
          <a:lstStyle/>
          <a:p>
            <a:pPr eaLnBrk="1" hangingPunct="1"/>
            <a:r>
              <a:rPr lang="en-US" altLang="en-US" sz="2000" b="1" dirty="0"/>
              <a:t>Step 1 - Tender submission </a:t>
            </a:r>
            <a:r>
              <a:rPr lang="en-ZA" altLang="en-US" sz="2000" b="1" dirty="0"/>
              <a:t>	                3/6		</a:t>
            </a:r>
            <a:endParaRPr lang="en-ZA" altLang="en-US" sz="2000" dirty="0"/>
          </a:p>
        </p:txBody>
      </p:sp>
      <p:sp>
        <p:nvSpPr>
          <p:cNvPr id="18437" name="Slide Number Placeholder 3"/>
          <p:cNvSpPr>
            <a:spLocks noGrp="1"/>
          </p:cNvSpPr>
          <p:nvPr>
            <p:ph type="sldNum" sz="quarter" idx="12"/>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ZA"/>
            </a:defPPr>
            <a:lvl1pPr algn="ctr" rtl="0" fontAlgn="base">
              <a:spcBef>
                <a:spcPct val="0"/>
              </a:spcBef>
              <a:spcAft>
                <a:spcPct val="0"/>
              </a:spcAft>
              <a:defRPr sz="1000" kern="1200">
                <a:solidFill>
                  <a:srgbClr val="83725B"/>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eaLnBrk="1" hangingPunct="1">
              <a:defRPr/>
            </a:pPr>
            <a:fld id="{419BB0F5-A2AE-42C9-96A1-2EE5E4F9A89F}" type="slidenum">
              <a:rPr lang="en-ZA" smtClean="0"/>
              <a:pPr eaLnBrk="1" hangingPunct="1">
                <a:defRPr/>
              </a:pPr>
              <a:t>11</a:t>
            </a:fld>
            <a:endParaRPr lang="en-ZA" altLang="en-US">
              <a:solidFill>
                <a:srgbClr val="83725B"/>
              </a:solidFill>
            </a:endParaRPr>
          </a:p>
        </p:txBody>
      </p:sp>
      <p:graphicFrame>
        <p:nvGraphicFramePr>
          <p:cNvPr id="3" name="Table 2">
            <a:extLst>
              <a:ext uri="{FF2B5EF4-FFF2-40B4-BE49-F238E27FC236}">
                <a16:creationId xmlns:a16="http://schemas.microsoft.com/office/drawing/2014/main" id="{D88171A0-3571-9C01-309F-F11E2B7B0164}"/>
              </a:ext>
            </a:extLst>
          </p:cNvPr>
          <p:cNvGraphicFramePr>
            <a:graphicFrameLocks noGrp="1"/>
          </p:cNvGraphicFramePr>
          <p:nvPr>
            <p:extLst>
              <p:ext uri="{D42A27DB-BD31-4B8C-83A1-F6EECF244321}">
                <p14:modId xmlns:p14="http://schemas.microsoft.com/office/powerpoint/2010/main" val="1634327428"/>
              </p:ext>
            </p:extLst>
          </p:nvPr>
        </p:nvGraphicFramePr>
        <p:xfrm>
          <a:off x="271263" y="1074383"/>
          <a:ext cx="8704957" cy="4686720"/>
        </p:xfrm>
        <a:graphic>
          <a:graphicData uri="http://schemas.openxmlformats.org/drawingml/2006/table">
            <a:tbl>
              <a:tblPr firstRow="1" firstCol="1" bandRow="1"/>
              <a:tblGrid>
                <a:gridCol w="1232598">
                  <a:extLst>
                    <a:ext uri="{9D8B030D-6E8A-4147-A177-3AD203B41FA5}">
                      <a16:colId xmlns:a16="http://schemas.microsoft.com/office/drawing/2014/main" val="4094373786"/>
                    </a:ext>
                  </a:extLst>
                </a:gridCol>
                <a:gridCol w="4694920">
                  <a:extLst>
                    <a:ext uri="{9D8B030D-6E8A-4147-A177-3AD203B41FA5}">
                      <a16:colId xmlns:a16="http://schemas.microsoft.com/office/drawing/2014/main" val="3822647133"/>
                    </a:ext>
                  </a:extLst>
                </a:gridCol>
                <a:gridCol w="925033">
                  <a:extLst>
                    <a:ext uri="{9D8B030D-6E8A-4147-A177-3AD203B41FA5}">
                      <a16:colId xmlns:a16="http://schemas.microsoft.com/office/drawing/2014/main" val="363282200"/>
                    </a:ext>
                  </a:extLst>
                </a:gridCol>
                <a:gridCol w="1010093">
                  <a:extLst>
                    <a:ext uri="{9D8B030D-6E8A-4147-A177-3AD203B41FA5}">
                      <a16:colId xmlns:a16="http://schemas.microsoft.com/office/drawing/2014/main" val="2585396442"/>
                    </a:ext>
                  </a:extLst>
                </a:gridCol>
                <a:gridCol w="842313">
                  <a:extLst>
                    <a:ext uri="{9D8B030D-6E8A-4147-A177-3AD203B41FA5}">
                      <a16:colId xmlns:a16="http://schemas.microsoft.com/office/drawing/2014/main" val="2197274332"/>
                    </a:ext>
                  </a:extLst>
                </a:gridCol>
              </a:tblGrid>
              <a:tr h="1805025">
                <a:tc>
                  <a:txBody>
                    <a:bodyPr/>
                    <a:lstStyle/>
                    <a:p>
                      <a:pPr algn="just">
                        <a:lnSpc>
                          <a:spcPct val="115000"/>
                        </a:lnSpc>
                        <a:spcAft>
                          <a:spcPts val="1000"/>
                        </a:spcAft>
                      </a:pPr>
                      <a:r>
                        <a:rPr lang="en-US" sz="1400" b="1" dirty="0">
                          <a:effectLst/>
                          <a:latin typeface="Arial" panose="020B0604020202020204" pitchFamily="34" charset="0"/>
                          <a:ea typeface="Calibri" panose="020F0502020204030204" pitchFamily="34" charset="0"/>
                          <a:cs typeface="Times New Roman" panose="02020603050405020304" pitchFamily="18" charset="0"/>
                        </a:rPr>
                        <a:t>Reference</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b="1" dirty="0">
                          <a:effectLst/>
                          <a:latin typeface="Arial" panose="020B0604020202020204" pitchFamily="34" charset="0"/>
                          <a:ea typeface="Calibri" panose="020F0502020204030204" pitchFamily="34" charset="0"/>
                          <a:cs typeface="Times New Roman" panose="02020603050405020304" pitchFamily="18" charset="0"/>
                        </a:rPr>
                        <a:t>Returnable From Suppliers</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just">
                        <a:lnSpc>
                          <a:spcPct val="115000"/>
                        </a:lnSpc>
                        <a:spcAft>
                          <a:spcPts val="1000"/>
                        </a:spcAft>
                      </a:pPr>
                      <a:r>
                        <a:rPr lang="en-US" sz="1400">
                          <a:effectLst/>
                          <a:latin typeface="Arial" panose="020B0604020202020204" pitchFamily="34" charset="0"/>
                          <a:ea typeface="Calibri" panose="020F0502020204030204" pitchFamily="34" charset="0"/>
                          <a:cs typeface="Times New Roman" panose="02020603050405020304" pitchFamily="18" charset="0"/>
                        </a:rPr>
                        <a:t>Returnable required at Tender closing (disqualifiable)</a:t>
                      </a:r>
                      <a:r>
                        <a:rPr lang="en-US" sz="1400" b="1">
                          <a:effectLst/>
                          <a:latin typeface="Arial" panose="020B0604020202020204" pitchFamily="34" charset="0"/>
                          <a:ea typeface="Calibri" panose="020F0502020204030204" pitchFamily="34" charset="0"/>
                          <a:cs typeface="Times New Roman" panose="02020603050405020304" pitchFamily="18" charset="0"/>
                        </a:rPr>
                        <a:t>*</a:t>
                      </a:r>
                      <a:endParaRPr lang="en-ZA" sz="140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just">
                        <a:lnSpc>
                          <a:spcPct val="115000"/>
                        </a:lnSpc>
                        <a:spcAft>
                          <a:spcPts val="1000"/>
                        </a:spcAft>
                      </a:pPr>
                      <a:r>
                        <a:rPr lang="en-US" sz="1400">
                          <a:effectLst/>
                          <a:latin typeface="Arial" panose="020B0604020202020204" pitchFamily="34" charset="0"/>
                          <a:ea typeface="Calibri" panose="020F0502020204030204" pitchFamily="34" charset="0"/>
                          <a:cs typeface="Times New Roman" panose="02020603050405020304" pitchFamily="18" charset="0"/>
                        </a:rPr>
                        <a:t>Returnable required at Tender closing. (Non-disqualifiable)</a:t>
                      </a:r>
                      <a:r>
                        <a:rPr lang="en-US" sz="1400" b="1">
                          <a:effectLst/>
                          <a:latin typeface="Arial" panose="020B0604020202020204" pitchFamily="34" charset="0"/>
                          <a:ea typeface="Calibri" panose="020F0502020204030204" pitchFamily="34" charset="0"/>
                          <a:cs typeface="Times New Roman" panose="02020603050405020304" pitchFamily="18" charset="0"/>
                        </a:rPr>
                        <a:t> **</a:t>
                      </a:r>
                      <a:endParaRPr lang="en-ZA" sz="140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just">
                        <a:lnSpc>
                          <a:spcPct val="115000"/>
                        </a:lnSpc>
                        <a:spcAft>
                          <a:spcPts val="1000"/>
                        </a:spcAft>
                      </a:pPr>
                      <a:r>
                        <a:rPr lang="en-US" sz="1400" dirty="0">
                          <a:effectLst/>
                          <a:latin typeface="Arial" panose="020B0604020202020204" pitchFamily="34" charset="0"/>
                          <a:ea typeface="Calibri" panose="020F0502020204030204" pitchFamily="34" charset="0"/>
                          <a:cs typeface="Times New Roman" panose="02020603050405020304" pitchFamily="18" charset="0"/>
                        </a:rPr>
                        <a:t>Returnable required prior to Contract Award.</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8696458"/>
                  </a:ext>
                </a:extLst>
              </a:tr>
              <a:tr h="322927">
                <a:tc rowSpan="3">
                  <a:txBody>
                    <a:bodyPr/>
                    <a:lstStyle/>
                    <a:p>
                      <a:pPr algn="just">
                        <a:lnSpc>
                          <a:spcPct val="115000"/>
                        </a:lnSpc>
                        <a:spcAft>
                          <a:spcPts val="1000"/>
                        </a:spcAft>
                      </a:pPr>
                      <a:r>
                        <a:rPr lang="en-US" sz="1400" b="1" kern="1200" dirty="0">
                          <a:solidFill>
                            <a:schemeClr val="tx1"/>
                          </a:solidFill>
                          <a:effectLst/>
                          <a:latin typeface="Arial" panose="020B0604020202020204" pitchFamily="34" charset="0"/>
                          <a:ea typeface="+mn-ea"/>
                          <a:cs typeface="Times New Roman" panose="02020603050405020304" pitchFamily="18" charset="0"/>
                        </a:rPr>
                        <a:t>Additional Documents required in event of JV</a:t>
                      </a:r>
                      <a:endParaRPr lang="en-ZA" sz="1400" b="1"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US" sz="1400"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Letter of intent to form a JV/consortium or Valid joint venture agreement confirming the rights and obligations of each of the joint venture partners and their profit-sharing ratios.</a:t>
                      </a:r>
                      <a:endParaRPr lang="en-ZA" sz="1400"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kern="120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lang="en-ZA" sz="1400" kern="12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kern="1200">
                          <a:solidFill>
                            <a:schemeClr val="tx1"/>
                          </a:solidFill>
                          <a:effectLst/>
                          <a:latin typeface="Arial" panose="020B0604020202020204" pitchFamily="34" charset="0"/>
                          <a:ea typeface="Calibri" panose="020F0502020204030204" pitchFamily="34" charset="0"/>
                          <a:cs typeface="Times New Roman" panose="02020603050405020304" pitchFamily="18" charset="0"/>
                        </a:rPr>
                        <a:t>√</a:t>
                      </a:r>
                      <a:endParaRPr lang="en-ZA" sz="1400" kern="12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lang="en-ZA" sz="1400"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24612836"/>
                  </a:ext>
                </a:extLst>
              </a:tr>
              <a:tr h="766463">
                <a:tc vMerge="1">
                  <a:txBody>
                    <a:bodyPr/>
                    <a:lstStyle/>
                    <a:p>
                      <a:pPr algn="just">
                        <a:lnSpc>
                          <a:spcPct val="115000"/>
                        </a:lnSpc>
                        <a:spcAft>
                          <a:spcPts val="1000"/>
                        </a:spcAft>
                      </a:pPr>
                      <a:endParaRPr lang="en-ZA" sz="160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kern="1200">
                          <a:solidFill>
                            <a:schemeClr val="tx1"/>
                          </a:solidFill>
                          <a:effectLst/>
                          <a:latin typeface="Arial" panose="020B0604020202020204" pitchFamily="34" charset="0"/>
                          <a:ea typeface="Calibri" panose="020F0502020204030204" pitchFamily="34" charset="0"/>
                          <a:cs typeface="Times New Roman" panose="02020603050405020304" pitchFamily="18" charset="0"/>
                        </a:rPr>
                        <a:t>Separate written confirmation that the joint venture will operate as a single business entity (incorporated) for the duration of the contract or this may be included as an obligation within the JV agreement.</a:t>
                      </a:r>
                      <a:endParaRPr lang="en-ZA" sz="1400" kern="12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kern="120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lang="en-ZA" sz="1400" kern="12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kern="1200">
                          <a:solidFill>
                            <a:schemeClr val="tx1"/>
                          </a:solidFill>
                          <a:effectLst/>
                          <a:latin typeface="Arial" panose="020B0604020202020204" pitchFamily="34" charset="0"/>
                          <a:ea typeface="Calibri" panose="020F0502020204030204" pitchFamily="34" charset="0"/>
                          <a:cs typeface="Times New Roman" panose="02020603050405020304" pitchFamily="18" charset="0"/>
                        </a:rPr>
                        <a:t>√</a:t>
                      </a:r>
                      <a:endParaRPr lang="en-ZA" sz="1400" kern="12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kern="120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lang="en-ZA" sz="1400" kern="12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28530633"/>
                  </a:ext>
                </a:extLst>
              </a:tr>
              <a:tr h="432822">
                <a:tc vMerge="1">
                  <a:txBody>
                    <a:bodyPr/>
                    <a:lstStyle/>
                    <a:p>
                      <a:pPr>
                        <a:lnSpc>
                          <a:spcPct val="115000"/>
                        </a:lnSpc>
                        <a:spcAft>
                          <a:spcPts val="1000"/>
                        </a:spcAft>
                      </a:pPr>
                      <a:endParaRPr lang="en-ZA"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Details and confirmation of a single designated bank account in the name of the JV and independent of the individual JV partners, as set out in the joint venture agreement.</a:t>
                      </a:r>
                      <a:endParaRPr lang="en-ZA" sz="1400"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kern="120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lang="en-ZA" sz="1400" kern="12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kern="1200">
                          <a:solidFill>
                            <a:schemeClr val="tx1"/>
                          </a:solidFill>
                          <a:effectLst/>
                          <a:latin typeface="Arial" panose="020B0604020202020204" pitchFamily="34" charset="0"/>
                          <a:ea typeface="Calibri" panose="020F0502020204030204" pitchFamily="34" charset="0"/>
                          <a:cs typeface="Times New Roman" panose="02020603050405020304" pitchFamily="18" charset="0"/>
                        </a:rPr>
                        <a:t> </a:t>
                      </a:r>
                      <a:endParaRPr lang="en-ZA" sz="1400" kern="120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a:t>
                      </a:r>
                      <a:endParaRPr lang="en-ZA" sz="1400"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78616251"/>
                  </a:ext>
                </a:extLst>
              </a:tr>
            </a:tbl>
          </a:graphicData>
        </a:graphic>
      </p:graphicFrame>
    </p:spTree>
    <p:extLst>
      <p:ext uri="{BB962C8B-B14F-4D97-AF65-F5344CB8AC3E}">
        <p14:creationId xmlns:p14="http://schemas.microsoft.com/office/powerpoint/2010/main" val="33836304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254485" y="308286"/>
            <a:ext cx="6562230" cy="666000"/>
          </a:xfrm>
        </p:spPr>
        <p:txBody>
          <a:bodyPr/>
          <a:lstStyle/>
          <a:p>
            <a:pPr eaLnBrk="1" hangingPunct="1"/>
            <a:r>
              <a:rPr lang="en-US" altLang="en-US" sz="2000" b="1" dirty="0"/>
              <a:t>Step 1 - Tender submission                   4/6 </a:t>
            </a:r>
            <a:r>
              <a:rPr lang="en-ZA" altLang="en-US" sz="2000" b="1" dirty="0"/>
              <a:t>			</a:t>
            </a:r>
            <a:endParaRPr lang="en-ZA" altLang="en-US" sz="2000" dirty="0"/>
          </a:p>
        </p:txBody>
      </p:sp>
      <p:sp>
        <p:nvSpPr>
          <p:cNvPr id="18437" name="Slide Number Placeholder 3"/>
          <p:cNvSpPr>
            <a:spLocks noGrp="1"/>
          </p:cNvSpPr>
          <p:nvPr>
            <p:ph type="sldNum" sz="quarter" idx="12"/>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ZA"/>
            </a:defPPr>
            <a:lvl1pPr algn="ctr" rtl="0" fontAlgn="base">
              <a:spcBef>
                <a:spcPct val="0"/>
              </a:spcBef>
              <a:spcAft>
                <a:spcPct val="0"/>
              </a:spcAft>
              <a:defRPr sz="1000" kern="1200">
                <a:solidFill>
                  <a:srgbClr val="83725B"/>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eaLnBrk="1" hangingPunct="1">
              <a:defRPr/>
            </a:pPr>
            <a:fld id="{419BB0F5-A2AE-42C9-96A1-2EE5E4F9A89F}" type="slidenum">
              <a:rPr lang="en-ZA" smtClean="0"/>
              <a:pPr eaLnBrk="1" hangingPunct="1">
                <a:defRPr/>
              </a:pPr>
              <a:t>12</a:t>
            </a:fld>
            <a:endParaRPr lang="en-ZA" altLang="en-US">
              <a:solidFill>
                <a:srgbClr val="83725B"/>
              </a:solidFill>
            </a:endParaRPr>
          </a:p>
        </p:txBody>
      </p:sp>
      <p:graphicFrame>
        <p:nvGraphicFramePr>
          <p:cNvPr id="3" name="Table 2">
            <a:extLst>
              <a:ext uri="{FF2B5EF4-FFF2-40B4-BE49-F238E27FC236}">
                <a16:creationId xmlns:a16="http://schemas.microsoft.com/office/drawing/2014/main" id="{D88171A0-3571-9C01-309F-F11E2B7B0164}"/>
              </a:ext>
            </a:extLst>
          </p:cNvPr>
          <p:cNvGraphicFramePr>
            <a:graphicFrameLocks noGrp="1"/>
          </p:cNvGraphicFramePr>
          <p:nvPr>
            <p:extLst>
              <p:ext uri="{D42A27DB-BD31-4B8C-83A1-F6EECF244321}">
                <p14:modId xmlns:p14="http://schemas.microsoft.com/office/powerpoint/2010/main" val="2859665625"/>
              </p:ext>
            </p:extLst>
          </p:nvPr>
        </p:nvGraphicFramePr>
        <p:xfrm>
          <a:off x="72687" y="1027913"/>
          <a:ext cx="9071313" cy="5463896"/>
        </p:xfrm>
        <a:graphic>
          <a:graphicData uri="http://schemas.openxmlformats.org/drawingml/2006/table">
            <a:tbl>
              <a:tblPr firstRow="1" firstCol="1" bandRow="1"/>
              <a:tblGrid>
                <a:gridCol w="1369946">
                  <a:extLst>
                    <a:ext uri="{9D8B030D-6E8A-4147-A177-3AD203B41FA5}">
                      <a16:colId xmlns:a16="http://schemas.microsoft.com/office/drawing/2014/main" val="4094373786"/>
                    </a:ext>
                  </a:extLst>
                </a:gridCol>
                <a:gridCol w="5053860">
                  <a:extLst>
                    <a:ext uri="{9D8B030D-6E8A-4147-A177-3AD203B41FA5}">
                      <a16:colId xmlns:a16="http://schemas.microsoft.com/office/drawing/2014/main" val="3822647133"/>
                    </a:ext>
                  </a:extLst>
                </a:gridCol>
                <a:gridCol w="893135">
                  <a:extLst>
                    <a:ext uri="{9D8B030D-6E8A-4147-A177-3AD203B41FA5}">
                      <a16:colId xmlns:a16="http://schemas.microsoft.com/office/drawing/2014/main" val="363282200"/>
                    </a:ext>
                  </a:extLst>
                </a:gridCol>
                <a:gridCol w="923087">
                  <a:extLst>
                    <a:ext uri="{9D8B030D-6E8A-4147-A177-3AD203B41FA5}">
                      <a16:colId xmlns:a16="http://schemas.microsoft.com/office/drawing/2014/main" val="2585396442"/>
                    </a:ext>
                  </a:extLst>
                </a:gridCol>
                <a:gridCol w="831285">
                  <a:extLst>
                    <a:ext uri="{9D8B030D-6E8A-4147-A177-3AD203B41FA5}">
                      <a16:colId xmlns:a16="http://schemas.microsoft.com/office/drawing/2014/main" val="2197274332"/>
                    </a:ext>
                  </a:extLst>
                </a:gridCol>
              </a:tblGrid>
              <a:tr h="1805025">
                <a:tc>
                  <a:txBody>
                    <a:bodyPr/>
                    <a:lstStyle/>
                    <a:p>
                      <a:pPr algn="just">
                        <a:lnSpc>
                          <a:spcPct val="115000"/>
                        </a:lnSpc>
                        <a:spcAft>
                          <a:spcPts val="1000"/>
                        </a:spcAft>
                      </a:pPr>
                      <a:r>
                        <a:rPr lang="en-US" sz="1400" b="1" dirty="0">
                          <a:effectLst/>
                          <a:latin typeface="Arial" panose="020B0604020202020204" pitchFamily="34" charset="0"/>
                          <a:ea typeface="Calibri" panose="020F0502020204030204" pitchFamily="34" charset="0"/>
                          <a:cs typeface="Times New Roman" panose="02020603050405020304" pitchFamily="18" charset="0"/>
                        </a:rPr>
                        <a:t>Reference</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b="1" dirty="0">
                          <a:effectLst/>
                          <a:latin typeface="Arial" panose="020B0604020202020204" pitchFamily="34" charset="0"/>
                          <a:ea typeface="Calibri" panose="020F0502020204030204" pitchFamily="34" charset="0"/>
                          <a:cs typeface="Times New Roman" panose="02020603050405020304" pitchFamily="18" charset="0"/>
                        </a:rPr>
                        <a:t>Returnable From Suppliers</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just">
                        <a:lnSpc>
                          <a:spcPct val="115000"/>
                        </a:lnSpc>
                        <a:spcAft>
                          <a:spcPts val="1000"/>
                        </a:spcAft>
                      </a:pPr>
                      <a:r>
                        <a:rPr lang="en-US" sz="1400">
                          <a:effectLst/>
                          <a:latin typeface="Arial" panose="020B0604020202020204" pitchFamily="34" charset="0"/>
                          <a:ea typeface="Calibri" panose="020F0502020204030204" pitchFamily="34" charset="0"/>
                          <a:cs typeface="Times New Roman" panose="02020603050405020304" pitchFamily="18" charset="0"/>
                        </a:rPr>
                        <a:t>Returnable required at Tender closing (disqualifiable)</a:t>
                      </a:r>
                      <a:r>
                        <a:rPr lang="en-US" sz="1400" b="1">
                          <a:effectLst/>
                          <a:latin typeface="Arial" panose="020B0604020202020204" pitchFamily="34" charset="0"/>
                          <a:ea typeface="Calibri" panose="020F0502020204030204" pitchFamily="34" charset="0"/>
                          <a:cs typeface="Times New Roman" panose="02020603050405020304" pitchFamily="18" charset="0"/>
                        </a:rPr>
                        <a:t>*</a:t>
                      </a:r>
                      <a:endParaRPr lang="en-ZA" sz="140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just">
                        <a:lnSpc>
                          <a:spcPct val="115000"/>
                        </a:lnSpc>
                        <a:spcAft>
                          <a:spcPts val="1000"/>
                        </a:spcAft>
                      </a:pPr>
                      <a:r>
                        <a:rPr lang="en-US" sz="1400">
                          <a:effectLst/>
                          <a:latin typeface="Arial" panose="020B0604020202020204" pitchFamily="34" charset="0"/>
                          <a:ea typeface="Calibri" panose="020F0502020204030204" pitchFamily="34" charset="0"/>
                          <a:cs typeface="Times New Roman" panose="02020603050405020304" pitchFamily="18" charset="0"/>
                        </a:rPr>
                        <a:t>Returnable required at Tender closing. (Non-disqualifiable)</a:t>
                      </a:r>
                      <a:r>
                        <a:rPr lang="en-US" sz="1400" b="1">
                          <a:effectLst/>
                          <a:latin typeface="Arial" panose="020B0604020202020204" pitchFamily="34" charset="0"/>
                          <a:ea typeface="Calibri" panose="020F0502020204030204" pitchFamily="34" charset="0"/>
                          <a:cs typeface="Times New Roman" panose="02020603050405020304" pitchFamily="18" charset="0"/>
                        </a:rPr>
                        <a:t> **</a:t>
                      </a:r>
                      <a:endParaRPr lang="en-ZA" sz="140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just">
                        <a:lnSpc>
                          <a:spcPct val="115000"/>
                        </a:lnSpc>
                        <a:spcAft>
                          <a:spcPts val="1000"/>
                        </a:spcAft>
                      </a:pPr>
                      <a:r>
                        <a:rPr lang="en-US" sz="1400">
                          <a:effectLst/>
                          <a:latin typeface="Arial" panose="020B0604020202020204" pitchFamily="34" charset="0"/>
                          <a:ea typeface="Calibri" panose="020F0502020204030204" pitchFamily="34" charset="0"/>
                          <a:cs typeface="Times New Roman" panose="02020603050405020304" pitchFamily="18" charset="0"/>
                        </a:rPr>
                        <a:t>Returnable required prior to Contract Award.</a:t>
                      </a:r>
                      <a:endParaRPr lang="en-ZA" sz="140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8696458"/>
                  </a:ext>
                </a:extLst>
              </a:tr>
              <a:tr h="322927">
                <a:tc>
                  <a:txBody>
                    <a:bodyPr/>
                    <a:lstStyle/>
                    <a:p>
                      <a:pPr algn="just">
                        <a:lnSpc>
                          <a:spcPct val="115000"/>
                        </a:lnSpc>
                        <a:spcAft>
                          <a:spcPts val="1000"/>
                        </a:spcAft>
                      </a:pPr>
                      <a:r>
                        <a:rPr lang="en-US" sz="1400" b="1" dirty="0">
                          <a:effectLst/>
                          <a:latin typeface="Arial" panose="020B0604020202020204" pitchFamily="34" charset="0"/>
                          <a:ea typeface="Calibri" panose="020F0502020204030204" pitchFamily="34" charset="0"/>
                          <a:cs typeface="Times New Roman" panose="02020603050405020304" pitchFamily="18" charset="0"/>
                        </a:rPr>
                        <a:t># Specific Goals</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pPr>
                      <a:r>
                        <a:rPr lang="en-ZA" sz="1400" dirty="0">
                          <a:effectLst/>
                          <a:latin typeface="Arial" panose="020B0604020202020204" pitchFamily="34" charset="0"/>
                          <a:ea typeface="Calibri" panose="020F0502020204030204" pitchFamily="34" charset="0"/>
                          <a:cs typeface="Times New Roman" panose="02020603050405020304" pitchFamily="18" charset="0"/>
                        </a:rPr>
                        <a:t>A tenderer’s failure to submit proof that it meets the </a:t>
                      </a:r>
                      <a:r>
                        <a:rPr lang="en-ZA" sz="1400" b="1" dirty="0">
                          <a:effectLst/>
                          <a:latin typeface="Arial" panose="020B0604020202020204" pitchFamily="34" charset="0"/>
                          <a:ea typeface="Calibri" panose="020F0502020204030204" pitchFamily="34" charset="0"/>
                          <a:cs typeface="Times New Roman" panose="02020603050405020304" pitchFamily="18" charset="0"/>
                        </a:rPr>
                        <a:t>specific goals </a:t>
                      </a:r>
                      <a:r>
                        <a:rPr lang="en-ZA" sz="1400" dirty="0">
                          <a:effectLst/>
                          <a:latin typeface="Arial" panose="020B0604020202020204" pitchFamily="34" charset="0"/>
                          <a:ea typeface="Calibri" panose="020F0502020204030204" pitchFamily="34" charset="0"/>
                          <a:cs typeface="Times New Roman" panose="02020603050405020304" pitchFamily="18" charset="0"/>
                        </a:rPr>
                        <a:t>will not result in its disqualification. The tenderer will, however, be scored zero for Specific Goals for purposes of PPPFA scoring and ranking.</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just" defTabSz="685783" rtl="0" eaLnBrk="1" fontAlgn="auto" latinLnBrk="0" hangingPunct="1">
                        <a:lnSpc>
                          <a:spcPct val="115000"/>
                        </a:lnSpc>
                        <a:spcBef>
                          <a:spcPts val="0"/>
                        </a:spcBef>
                        <a:spcAft>
                          <a:spcPts val="1000"/>
                        </a:spcAft>
                        <a:buClrTx/>
                        <a:buSzTx/>
                        <a:buFontTx/>
                        <a:buNone/>
                        <a:tabLst/>
                        <a:defRPr/>
                      </a:pPr>
                      <a:r>
                        <a:rPr lang="en-US" sz="1400" dirty="0">
                          <a:effectLst/>
                          <a:latin typeface="Arial" panose="020B0604020202020204" pitchFamily="34" charset="0"/>
                          <a:ea typeface="Calibri" panose="020F0502020204030204" pitchFamily="34" charset="0"/>
                          <a:cs typeface="Times New Roman" panose="02020603050405020304" pitchFamily="18" charset="0"/>
                        </a:rPr>
                        <a:t> </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just" defTabSz="685783" rtl="0" eaLnBrk="1" fontAlgn="auto" latinLnBrk="0" hangingPunct="1">
                        <a:lnSpc>
                          <a:spcPct val="115000"/>
                        </a:lnSpc>
                        <a:spcBef>
                          <a:spcPts val="0"/>
                        </a:spcBef>
                        <a:spcAft>
                          <a:spcPts val="1000"/>
                        </a:spcAft>
                        <a:buClrTx/>
                        <a:buSzTx/>
                        <a:buFontTx/>
                        <a:buNone/>
                        <a:tabLst/>
                        <a:defRPr/>
                      </a:pPr>
                      <a:r>
                        <a:rPr lang="en-US" sz="1400" dirty="0">
                          <a:effectLst/>
                          <a:latin typeface="Arial" panose="020B0604020202020204" pitchFamily="34" charset="0"/>
                          <a:ea typeface="Calibri" panose="020F0502020204030204" pitchFamily="34" charset="0"/>
                          <a:cs typeface="Times New Roman" panose="02020603050405020304" pitchFamily="18" charset="0"/>
                        </a:rPr>
                        <a:t> </a:t>
                      </a:r>
                      <a:r>
                        <a:rPr lang="en-US" sz="1400" dirty="0">
                          <a:effectLst/>
                          <a:latin typeface="Calibri" panose="020F0502020204030204" pitchFamily="34" charset="0"/>
                          <a:ea typeface="Calibri" panose="020F0502020204030204" pitchFamily="34" charset="0"/>
                          <a:cs typeface="Calibri" panose="020F0502020204030204" pitchFamily="34" charset="0"/>
                        </a:rPr>
                        <a:t>√</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a:effectLst/>
                          <a:latin typeface="Calibri" panose="020F0502020204030204" pitchFamily="34" charset="0"/>
                          <a:ea typeface="Calibri" panose="020F0502020204030204" pitchFamily="34" charset="0"/>
                          <a:cs typeface="Calibri" panose="020F0502020204030204" pitchFamily="34" charset="0"/>
                        </a:rPr>
                        <a:t> </a:t>
                      </a:r>
                      <a:endParaRPr lang="en-Z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24612836"/>
                  </a:ext>
                </a:extLst>
              </a:tr>
              <a:tr h="766463">
                <a:tc>
                  <a:txBody>
                    <a:bodyPr/>
                    <a:lstStyle/>
                    <a:p>
                      <a:pPr algn="just">
                        <a:lnSpc>
                          <a:spcPct val="115000"/>
                        </a:lnSpc>
                        <a:spcAft>
                          <a:spcPts val="1000"/>
                        </a:spcAft>
                      </a:pPr>
                      <a:r>
                        <a:rPr lang="en-US" sz="1400" b="1">
                          <a:effectLst/>
                          <a:latin typeface="Arial" panose="020B0604020202020204" pitchFamily="34" charset="0"/>
                          <a:ea typeface="Calibri" panose="020F0502020204030204" pitchFamily="34" charset="0"/>
                          <a:cs typeface="Times New Roman" panose="02020603050405020304" pitchFamily="18" charset="0"/>
                        </a:rPr>
                        <a:t>Tax Clearance Certificates  </a:t>
                      </a:r>
                      <a:endParaRPr lang="en-Z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dirty="0">
                          <a:effectLst/>
                          <a:latin typeface="Arial" panose="020B0604020202020204" pitchFamily="34" charset="0"/>
                          <a:ea typeface="Calibri" panose="020F0502020204030204" pitchFamily="34" charset="0"/>
                          <a:cs typeface="Times New Roman" panose="02020603050405020304" pitchFamily="18" charset="0"/>
                        </a:rPr>
                        <a:t>A certified copy of a tax clearance certificate is required from foreign tenderers (with a footprint in South Africa but that are not registered on CSD and have not provided a SARS pin number) and local tenderers (that have not provided their SARS e-filing PIN number for verification by Eskom and/or their CSD profile / CSD number). </a:t>
                      </a:r>
                    </a:p>
                    <a:p>
                      <a:pPr algn="just">
                        <a:lnSpc>
                          <a:spcPct val="115000"/>
                        </a:lnSpc>
                        <a:spcAft>
                          <a:spcPts val="1000"/>
                        </a:spcAft>
                      </a:pPr>
                      <a:r>
                        <a:rPr lang="en-US" sz="1400" dirty="0">
                          <a:effectLst/>
                          <a:latin typeface="Arial" panose="020B0604020202020204" pitchFamily="34" charset="0"/>
                          <a:ea typeface="Calibri" panose="020F0502020204030204" pitchFamily="34" charset="0"/>
                          <a:cs typeface="Times New Roman" panose="02020603050405020304" pitchFamily="18" charset="0"/>
                        </a:rPr>
                        <a:t>Foreign suppliers with no footprint in South Africa must complete the SBD1 document; however, no proof of tax compliance is required.</a:t>
                      </a:r>
                    </a:p>
                    <a:p>
                      <a:pPr>
                        <a:lnSpc>
                          <a:spcPct val="115000"/>
                        </a:lnSpc>
                        <a:spcAft>
                          <a:spcPts val="1000"/>
                        </a:spcAft>
                      </a:pP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dirty="0">
                          <a:effectLst/>
                          <a:latin typeface="Arial" panose="020B0604020202020204" pitchFamily="34" charset="0"/>
                          <a:ea typeface="Calibri" panose="020F0502020204030204" pitchFamily="34" charset="0"/>
                          <a:cs typeface="Times New Roman" panose="02020603050405020304" pitchFamily="18" charset="0"/>
                        </a:rPr>
                        <a:t> </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dirty="0">
                          <a:effectLst/>
                          <a:latin typeface="Arial" panose="020B0604020202020204" pitchFamily="34" charset="0"/>
                          <a:ea typeface="Calibri" panose="020F0502020204030204" pitchFamily="34" charset="0"/>
                          <a:cs typeface="Times New Roman" panose="02020603050405020304" pitchFamily="18" charset="0"/>
                        </a:rPr>
                        <a:t> </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dirty="0">
                          <a:effectLst/>
                          <a:latin typeface="Calibri" panose="020F0502020204030204" pitchFamily="34" charset="0"/>
                          <a:ea typeface="Calibri" panose="020F0502020204030204" pitchFamily="34" charset="0"/>
                          <a:cs typeface="Calibri" panose="020F0502020204030204" pitchFamily="34" charset="0"/>
                        </a:rPr>
                        <a:t>√</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28530633"/>
                  </a:ext>
                </a:extLst>
              </a:tr>
            </a:tbl>
          </a:graphicData>
        </a:graphic>
      </p:graphicFrame>
    </p:spTree>
    <p:extLst>
      <p:ext uri="{BB962C8B-B14F-4D97-AF65-F5344CB8AC3E}">
        <p14:creationId xmlns:p14="http://schemas.microsoft.com/office/powerpoint/2010/main" val="30687484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altLang="en-US" sz="2000" b="1" dirty="0"/>
              <a:t>Step 1 - Tender submission </a:t>
            </a:r>
            <a:r>
              <a:rPr lang="en-ZA" altLang="en-US" sz="2000" b="1" dirty="0"/>
              <a:t>	                     5/6		</a:t>
            </a:r>
            <a:endParaRPr lang="en-ZA" altLang="en-US" sz="2000" dirty="0"/>
          </a:p>
        </p:txBody>
      </p:sp>
      <p:sp>
        <p:nvSpPr>
          <p:cNvPr id="18437" name="Slide Number Placeholder 3"/>
          <p:cNvSpPr>
            <a:spLocks noGrp="1"/>
          </p:cNvSpPr>
          <p:nvPr>
            <p:ph type="sldNum" sz="quarter" idx="12"/>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ZA"/>
            </a:defPPr>
            <a:lvl1pPr algn="ctr" rtl="0" fontAlgn="base">
              <a:spcBef>
                <a:spcPct val="0"/>
              </a:spcBef>
              <a:spcAft>
                <a:spcPct val="0"/>
              </a:spcAft>
              <a:defRPr sz="1000" kern="1200">
                <a:solidFill>
                  <a:srgbClr val="83725B"/>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eaLnBrk="1" hangingPunct="1">
              <a:defRPr/>
            </a:pPr>
            <a:fld id="{419BB0F5-A2AE-42C9-96A1-2EE5E4F9A89F}" type="slidenum">
              <a:rPr lang="en-ZA" smtClean="0"/>
              <a:pPr eaLnBrk="1" hangingPunct="1">
                <a:defRPr/>
              </a:pPr>
              <a:t>13</a:t>
            </a:fld>
            <a:endParaRPr lang="en-ZA" altLang="en-US">
              <a:solidFill>
                <a:srgbClr val="83725B"/>
              </a:solidFill>
            </a:endParaRPr>
          </a:p>
        </p:txBody>
      </p:sp>
      <p:graphicFrame>
        <p:nvGraphicFramePr>
          <p:cNvPr id="3" name="Table 2">
            <a:extLst>
              <a:ext uri="{FF2B5EF4-FFF2-40B4-BE49-F238E27FC236}">
                <a16:creationId xmlns:a16="http://schemas.microsoft.com/office/drawing/2014/main" id="{D88171A0-3571-9C01-309F-F11E2B7B0164}"/>
              </a:ext>
            </a:extLst>
          </p:cNvPr>
          <p:cNvGraphicFramePr>
            <a:graphicFrameLocks noGrp="1"/>
          </p:cNvGraphicFramePr>
          <p:nvPr>
            <p:extLst>
              <p:ext uri="{D42A27DB-BD31-4B8C-83A1-F6EECF244321}">
                <p14:modId xmlns:p14="http://schemas.microsoft.com/office/powerpoint/2010/main" val="957997966"/>
              </p:ext>
            </p:extLst>
          </p:nvPr>
        </p:nvGraphicFramePr>
        <p:xfrm>
          <a:off x="154570" y="1081781"/>
          <a:ext cx="8834859" cy="4694438"/>
        </p:xfrm>
        <a:graphic>
          <a:graphicData uri="http://schemas.openxmlformats.org/drawingml/2006/table">
            <a:tbl>
              <a:tblPr firstRow="1" firstCol="1" bandRow="1"/>
              <a:tblGrid>
                <a:gridCol w="1695454">
                  <a:extLst>
                    <a:ext uri="{9D8B030D-6E8A-4147-A177-3AD203B41FA5}">
                      <a16:colId xmlns:a16="http://schemas.microsoft.com/office/drawing/2014/main" val="4094373786"/>
                    </a:ext>
                  </a:extLst>
                </a:gridCol>
                <a:gridCol w="3648408">
                  <a:extLst>
                    <a:ext uri="{9D8B030D-6E8A-4147-A177-3AD203B41FA5}">
                      <a16:colId xmlns:a16="http://schemas.microsoft.com/office/drawing/2014/main" val="3822647133"/>
                    </a:ext>
                  </a:extLst>
                </a:gridCol>
                <a:gridCol w="1143000">
                  <a:extLst>
                    <a:ext uri="{9D8B030D-6E8A-4147-A177-3AD203B41FA5}">
                      <a16:colId xmlns:a16="http://schemas.microsoft.com/office/drawing/2014/main" val="363282200"/>
                    </a:ext>
                  </a:extLst>
                </a:gridCol>
                <a:gridCol w="1386832">
                  <a:extLst>
                    <a:ext uri="{9D8B030D-6E8A-4147-A177-3AD203B41FA5}">
                      <a16:colId xmlns:a16="http://schemas.microsoft.com/office/drawing/2014/main" val="2585396442"/>
                    </a:ext>
                  </a:extLst>
                </a:gridCol>
                <a:gridCol w="961165">
                  <a:extLst>
                    <a:ext uri="{9D8B030D-6E8A-4147-A177-3AD203B41FA5}">
                      <a16:colId xmlns:a16="http://schemas.microsoft.com/office/drawing/2014/main" val="2197274332"/>
                    </a:ext>
                  </a:extLst>
                </a:gridCol>
              </a:tblGrid>
              <a:tr h="1564471">
                <a:tc>
                  <a:txBody>
                    <a:bodyPr/>
                    <a:lstStyle/>
                    <a:p>
                      <a:pPr algn="just">
                        <a:lnSpc>
                          <a:spcPct val="115000"/>
                        </a:lnSpc>
                        <a:spcAft>
                          <a:spcPts val="1000"/>
                        </a:spcAft>
                      </a:pPr>
                      <a:r>
                        <a:rPr lang="en-US" sz="1400" b="1" dirty="0">
                          <a:effectLst/>
                          <a:latin typeface="Arial" panose="020B0604020202020204" pitchFamily="34" charset="0"/>
                          <a:ea typeface="Calibri" panose="020F0502020204030204" pitchFamily="34" charset="0"/>
                          <a:cs typeface="Times New Roman" panose="02020603050405020304" pitchFamily="18" charset="0"/>
                        </a:rPr>
                        <a:t>Reference</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b="1" dirty="0">
                          <a:effectLst/>
                          <a:latin typeface="Arial" panose="020B0604020202020204" pitchFamily="34" charset="0"/>
                          <a:ea typeface="Calibri" panose="020F0502020204030204" pitchFamily="34" charset="0"/>
                          <a:cs typeface="Times New Roman" panose="02020603050405020304" pitchFamily="18" charset="0"/>
                        </a:rPr>
                        <a:t>Returnable From Suppliers</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just">
                        <a:lnSpc>
                          <a:spcPct val="115000"/>
                        </a:lnSpc>
                        <a:spcAft>
                          <a:spcPts val="1000"/>
                        </a:spcAft>
                      </a:pPr>
                      <a:r>
                        <a:rPr lang="en-US" sz="1400" dirty="0">
                          <a:effectLst/>
                          <a:latin typeface="Arial" panose="020B0604020202020204" pitchFamily="34" charset="0"/>
                          <a:ea typeface="Calibri" panose="020F0502020204030204" pitchFamily="34" charset="0"/>
                          <a:cs typeface="Times New Roman" panose="02020603050405020304" pitchFamily="18" charset="0"/>
                        </a:rPr>
                        <a:t>Returnable required at Tender closing (disqualifiable)</a:t>
                      </a:r>
                      <a:r>
                        <a:rPr lang="en-US" sz="1400" b="1" dirty="0">
                          <a:effectLst/>
                          <a:latin typeface="Arial" panose="020B0604020202020204" pitchFamily="34" charset="0"/>
                          <a:ea typeface="Calibri" panose="020F0502020204030204" pitchFamily="34" charset="0"/>
                          <a:cs typeface="Times New Roman" panose="02020603050405020304" pitchFamily="18" charset="0"/>
                        </a:rPr>
                        <a:t>*</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just">
                        <a:lnSpc>
                          <a:spcPct val="115000"/>
                        </a:lnSpc>
                        <a:spcAft>
                          <a:spcPts val="1000"/>
                        </a:spcAft>
                      </a:pPr>
                      <a:r>
                        <a:rPr lang="en-US" sz="1400">
                          <a:effectLst/>
                          <a:latin typeface="Arial" panose="020B0604020202020204" pitchFamily="34" charset="0"/>
                          <a:ea typeface="Calibri" panose="020F0502020204030204" pitchFamily="34" charset="0"/>
                          <a:cs typeface="Times New Roman" panose="02020603050405020304" pitchFamily="18" charset="0"/>
                        </a:rPr>
                        <a:t>Returnable required at Tender closing. (Non-disqualifiable)</a:t>
                      </a:r>
                      <a:r>
                        <a:rPr lang="en-US" sz="1400" b="1">
                          <a:effectLst/>
                          <a:latin typeface="Arial" panose="020B0604020202020204" pitchFamily="34" charset="0"/>
                          <a:ea typeface="Calibri" panose="020F0502020204030204" pitchFamily="34" charset="0"/>
                          <a:cs typeface="Times New Roman" panose="02020603050405020304" pitchFamily="18" charset="0"/>
                        </a:rPr>
                        <a:t> **</a:t>
                      </a:r>
                      <a:endParaRPr lang="en-ZA" sz="140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just">
                        <a:lnSpc>
                          <a:spcPct val="115000"/>
                        </a:lnSpc>
                        <a:spcAft>
                          <a:spcPts val="1000"/>
                        </a:spcAft>
                      </a:pPr>
                      <a:r>
                        <a:rPr lang="en-US" sz="1400">
                          <a:effectLst/>
                          <a:latin typeface="Arial" panose="020B0604020202020204" pitchFamily="34" charset="0"/>
                          <a:ea typeface="Calibri" panose="020F0502020204030204" pitchFamily="34" charset="0"/>
                          <a:cs typeface="Times New Roman" panose="02020603050405020304" pitchFamily="18" charset="0"/>
                        </a:rPr>
                        <a:t>Returnable required prior to Contract Award.</a:t>
                      </a:r>
                      <a:endParaRPr lang="en-ZA" sz="140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8696458"/>
                  </a:ext>
                </a:extLst>
              </a:tr>
              <a:tr h="2414766">
                <a:tc>
                  <a:txBody>
                    <a:bodyPr/>
                    <a:lstStyle/>
                    <a:p>
                      <a:pPr algn="just">
                        <a:lnSpc>
                          <a:spcPct val="115000"/>
                        </a:lnSpc>
                        <a:spcAft>
                          <a:spcPts val="1000"/>
                        </a:spcAft>
                      </a:pPr>
                      <a:r>
                        <a:rPr lang="en-US" sz="1400" b="1" dirty="0">
                          <a:effectLst/>
                          <a:latin typeface="Arial" panose="020B0604020202020204" pitchFamily="34" charset="0"/>
                          <a:ea typeface="Calibri" panose="020F0502020204030204" pitchFamily="34" charset="0"/>
                          <a:cs typeface="Times New Roman" panose="02020603050405020304" pitchFamily="18" charset="0"/>
                        </a:rPr>
                        <a:t>Compliance with Employment Equity Act</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dirty="0">
                          <a:effectLst/>
                          <a:latin typeface="Arial" panose="020B0604020202020204" pitchFamily="34" charset="0"/>
                          <a:ea typeface="Calibri" panose="020F0502020204030204" pitchFamily="34" charset="0"/>
                          <a:cs typeface="Times New Roman" panose="02020603050405020304" pitchFamily="18" charset="0"/>
                        </a:rPr>
                        <a:t>To the extent that the tenderer falls within the definition of a “designated Employer” as contemplated in the Employment Equity Act 55 of 1998, the tenderer is required to furnish the Employer with proof of compliance with the Employment Equity Act, including proof of submission of the Employment Equity report to the Department of </a:t>
                      </a:r>
                      <a:r>
                        <a:rPr lang="en-US" sz="1400" dirty="0" err="1">
                          <a:effectLst/>
                          <a:latin typeface="Arial" panose="020B0604020202020204" pitchFamily="34" charset="0"/>
                          <a:ea typeface="Calibri" panose="020F0502020204030204" pitchFamily="34" charset="0"/>
                          <a:cs typeface="Times New Roman" panose="02020603050405020304" pitchFamily="18" charset="0"/>
                        </a:rPr>
                        <a:t>Labour</a:t>
                      </a:r>
                      <a:r>
                        <a:rPr lang="en-US" sz="1400" dirty="0">
                          <a:effectLst/>
                          <a:latin typeface="Arial" panose="020B0604020202020204" pitchFamily="34" charset="0"/>
                          <a:ea typeface="Calibri" panose="020F0502020204030204" pitchFamily="34" charset="0"/>
                          <a:cs typeface="Times New Roman" panose="02020603050405020304" pitchFamily="18" charset="0"/>
                        </a:rPr>
                        <a:t>. (South African tenderers only)</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dirty="0">
                          <a:effectLst/>
                          <a:latin typeface="Calibri" panose="020F0502020204030204" pitchFamily="34" charset="0"/>
                          <a:ea typeface="Calibri" panose="020F0502020204030204" pitchFamily="34" charset="0"/>
                          <a:cs typeface="Calibri" panose="020F0502020204030204" pitchFamily="34" charset="0"/>
                        </a:rPr>
                        <a:t> </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a:effectLst/>
                          <a:latin typeface="Calibri" panose="020F0502020204030204" pitchFamily="34" charset="0"/>
                          <a:ea typeface="Calibri" panose="020F0502020204030204" pitchFamily="34" charset="0"/>
                          <a:cs typeface="Calibri" panose="020F0502020204030204" pitchFamily="34" charset="0"/>
                        </a:rPr>
                        <a:t> </a:t>
                      </a:r>
                      <a:endParaRPr lang="en-ZA"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dirty="0">
                          <a:effectLst/>
                          <a:latin typeface="Calibri" panose="020F0502020204030204" pitchFamily="34" charset="0"/>
                          <a:ea typeface="Calibri" panose="020F0502020204030204" pitchFamily="34" charset="0"/>
                          <a:cs typeface="Calibri" panose="020F0502020204030204" pitchFamily="34" charset="0"/>
                        </a:rPr>
                        <a:t>√</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24612836"/>
                  </a:ext>
                </a:extLst>
              </a:tr>
              <a:tr h="453805">
                <a:tc>
                  <a:txBody>
                    <a:bodyPr/>
                    <a:lstStyle/>
                    <a:p>
                      <a:pPr marL="0" marR="0" lvl="0" indent="0" algn="just" defTabSz="685783" rtl="0" eaLnBrk="1" fontAlgn="auto" latinLnBrk="0" hangingPunct="1">
                        <a:lnSpc>
                          <a:spcPct val="115000"/>
                        </a:lnSpc>
                        <a:spcBef>
                          <a:spcPts val="0"/>
                        </a:spcBef>
                        <a:spcAft>
                          <a:spcPts val="1000"/>
                        </a:spcAft>
                        <a:buClrTx/>
                        <a:buSzTx/>
                        <a:buFontTx/>
                        <a:buNone/>
                        <a:tabLst/>
                        <a:defRPr/>
                      </a:pPr>
                      <a:r>
                        <a:rPr lang="en-US" sz="1400" b="1" dirty="0">
                          <a:effectLst/>
                          <a:latin typeface="Arial" panose="020B0604020202020204" pitchFamily="34" charset="0"/>
                          <a:ea typeface="Calibri" panose="020F0502020204030204" pitchFamily="34" charset="0"/>
                          <a:cs typeface="Arial" panose="020B0604020202020204" pitchFamily="34" charset="0"/>
                        </a:rPr>
                        <a:t>NEC3 Supply Contract Annexure N</a:t>
                      </a:r>
                      <a:endParaRPr lang="en-ZA" sz="1400" b="1"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dirty="0">
                          <a:effectLst/>
                          <a:latin typeface="Arial" panose="020B0604020202020204" pitchFamily="34" charset="0"/>
                          <a:ea typeface="Calibri" panose="020F0502020204030204" pitchFamily="34" charset="0"/>
                          <a:cs typeface="Arial" panose="020B0604020202020204" pitchFamily="34" charset="0"/>
                        </a:rPr>
                        <a:t>NEC Contract, completed in full with a signed off Checklist.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endParaRPr lang="en-ZA"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just" defTabSz="685783" rtl="0" eaLnBrk="1" fontAlgn="auto" latinLnBrk="0" hangingPunct="1">
                        <a:lnSpc>
                          <a:spcPct val="115000"/>
                        </a:lnSpc>
                        <a:spcBef>
                          <a:spcPts val="0"/>
                        </a:spcBef>
                        <a:spcAft>
                          <a:spcPts val="1000"/>
                        </a:spcAft>
                        <a:buClrTx/>
                        <a:buSzTx/>
                        <a:buFontTx/>
                        <a:buNone/>
                        <a:tabLst/>
                        <a:defRPr/>
                      </a:pPr>
                      <a:r>
                        <a:rPr lang="en-US" sz="1400" dirty="0">
                          <a:effectLst/>
                          <a:latin typeface="Arial" panose="020B0604020202020204" pitchFamily="34" charset="0"/>
                          <a:ea typeface="Calibri" panose="020F0502020204030204" pitchFamily="34" charset="0"/>
                          <a:cs typeface="Arial" panose="020B0604020202020204" pitchFamily="34" charset="0"/>
                        </a:rPr>
                        <a:t>√</a:t>
                      </a:r>
                      <a:endParaRPr lang="en-ZA" sz="1400" dirty="0">
                        <a:effectLst/>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1000"/>
                        </a:spcAft>
                      </a:pPr>
                      <a:endParaRPr lang="en-ZA"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endParaRPr lang="en-ZA" sz="140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69063312"/>
                  </a:ext>
                </a:extLst>
              </a:tr>
            </a:tbl>
          </a:graphicData>
        </a:graphic>
      </p:graphicFrame>
    </p:spTree>
    <p:extLst>
      <p:ext uri="{BB962C8B-B14F-4D97-AF65-F5344CB8AC3E}">
        <p14:creationId xmlns:p14="http://schemas.microsoft.com/office/powerpoint/2010/main" val="19193748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altLang="en-US" sz="1600" b="1" dirty="0"/>
              <a:t>MANDATORY CONTRACTUAL REQUIREMENTS SUPPORTING EVIDENCE</a:t>
            </a:r>
            <a:r>
              <a:rPr lang="en-ZA" altLang="en-US" sz="1600" b="1" dirty="0"/>
              <a:t>	</a:t>
            </a:r>
            <a:r>
              <a:rPr lang="en-ZA" altLang="en-US" sz="2000" b="1" dirty="0"/>
              <a:t>	</a:t>
            </a:r>
            <a:endParaRPr lang="en-ZA" altLang="en-US" sz="2000" dirty="0"/>
          </a:p>
        </p:txBody>
      </p:sp>
      <p:sp>
        <p:nvSpPr>
          <p:cNvPr id="18437" name="Slide Number Placeholder 3"/>
          <p:cNvSpPr>
            <a:spLocks noGrp="1"/>
          </p:cNvSpPr>
          <p:nvPr>
            <p:ph type="sldNum" sz="quarter" idx="12"/>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ZA"/>
            </a:defPPr>
            <a:lvl1pPr algn="ctr" rtl="0" fontAlgn="base">
              <a:spcBef>
                <a:spcPct val="0"/>
              </a:spcBef>
              <a:spcAft>
                <a:spcPct val="0"/>
              </a:spcAft>
              <a:defRPr sz="1000" kern="1200">
                <a:solidFill>
                  <a:srgbClr val="83725B"/>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eaLnBrk="1" hangingPunct="1">
              <a:defRPr/>
            </a:pPr>
            <a:fld id="{419BB0F5-A2AE-42C9-96A1-2EE5E4F9A89F}" type="slidenum">
              <a:rPr lang="en-ZA" smtClean="0"/>
              <a:pPr eaLnBrk="1" hangingPunct="1">
                <a:defRPr/>
              </a:pPr>
              <a:t>14</a:t>
            </a:fld>
            <a:endParaRPr lang="en-ZA" altLang="en-US">
              <a:solidFill>
                <a:srgbClr val="83725B"/>
              </a:solidFill>
            </a:endParaRPr>
          </a:p>
        </p:txBody>
      </p:sp>
      <p:graphicFrame>
        <p:nvGraphicFramePr>
          <p:cNvPr id="3" name="Table 2">
            <a:extLst>
              <a:ext uri="{FF2B5EF4-FFF2-40B4-BE49-F238E27FC236}">
                <a16:creationId xmlns:a16="http://schemas.microsoft.com/office/drawing/2014/main" id="{D88171A0-3571-9C01-309F-F11E2B7B0164}"/>
              </a:ext>
            </a:extLst>
          </p:cNvPr>
          <p:cNvGraphicFramePr>
            <a:graphicFrameLocks noGrp="1"/>
          </p:cNvGraphicFramePr>
          <p:nvPr>
            <p:extLst>
              <p:ext uri="{D42A27DB-BD31-4B8C-83A1-F6EECF244321}">
                <p14:modId xmlns:p14="http://schemas.microsoft.com/office/powerpoint/2010/main" val="1548727307"/>
              </p:ext>
            </p:extLst>
          </p:nvPr>
        </p:nvGraphicFramePr>
        <p:xfrm>
          <a:off x="98036" y="1027739"/>
          <a:ext cx="8950714" cy="4053828"/>
        </p:xfrm>
        <a:graphic>
          <a:graphicData uri="http://schemas.openxmlformats.org/drawingml/2006/table">
            <a:tbl>
              <a:tblPr firstRow="1" firstCol="1" bandRow="1"/>
              <a:tblGrid>
                <a:gridCol w="2292739">
                  <a:extLst>
                    <a:ext uri="{9D8B030D-6E8A-4147-A177-3AD203B41FA5}">
                      <a16:colId xmlns:a16="http://schemas.microsoft.com/office/drawing/2014/main" val="4094373786"/>
                    </a:ext>
                  </a:extLst>
                </a:gridCol>
                <a:gridCol w="3943350">
                  <a:extLst>
                    <a:ext uri="{9D8B030D-6E8A-4147-A177-3AD203B41FA5}">
                      <a16:colId xmlns:a16="http://schemas.microsoft.com/office/drawing/2014/main" val="3822647133"/>
                    </a:ext>
                  </a:extLst>
                </a:gridCol>
                <a:gridCol w="827954">
                  <a:extLst>
                    <a:ext uri="{9D8B030D-6E8A-4147-A177-3AD203B41FA5}">
                      <a16:colId xmlns:a16="http://schemas.microsoft.com/office/drawing/2014/main" val="363282200"/>
                    </a:ext>
                  </a:extLst>
                </a:gridCol>
                <a:gridCol w="1010371">
                  <a:extLst>
                    <a:ext uri="{9D8B030D-6E8A-4147-A177-3AD203B41FA5}">
                      <a16:colId xmlns:a16="http://schemas.microsoft.com/office/drawing/2014/main" val="2585396442"/>
                    </a:ext>
                  </a:extLst>
                </a:gridCol>
                <a:gridCol w="876300">
                  <a:extLst>
                    <a:ext uri="{9D8B030D-6E8A-4147-A177-3AD203B41FA5}">
                      <a16:colId xmlns:a16="http://schemas.microsoft.com/office/drawing/2014/main" val="2197274332"/>
                    </a:ext>
                  </a:extLst>
                </a:gridCol>
              </a:tblGrid>
              <a:tr h="1733300">
                <a:tc>
                  <a:txBody>
                    <a:bodyPr/>
                    <a:lstStyle/>
                    <a:p>
                      <a:pPr algn="just">
                        <a:lnSpc>
                          <a:spcPct val="115000"/>
                        </a:lnSpc>
                        <a:spcAft>
                          <a:spcPts val="1000"/>
                        </a:spcAft>
                      </a:pPr>
                      <a:r>
                        <a:rPr lang="en-US" sz="1400" b="1" dirty="0">
                          <a:effectLst/>
                          <a:latin typeface="Arial" panose="020B0604020202020204" pitchFamily="34" charset="0"/>
                          <a:ea typeface="Calibri" panose="020F0502020204030204" pitchFamily="34" charset="0"/>
                          <a:cs typeface="Times New Roman" panose="02020603050405020304" pitchFamily="18" charset="0"/>
                        </a:rPr>
                        <a:t>Reference</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b="1" dirty="0">
                          <a:effectLst/>
                          <a:latin typeface="Arial" panose="020B0604020202020204" pitchFamily="34" charset="0"/>
                          <a:ea typeface="Calibri" panose="020F0502020204030204" pitchFamily="34" charset="0"/>
                          <a:cs typeface="Times New Roman" panose="02020603050405020304" pitchFamily="18" charset="0"/>
                        </a:rPr>
                        <a:t>Returnable From Suppliers</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just">
                        <a:lnSpc>
                          <a:spcPct val="115000"/>
                        </a:lnSpc>
                        <a:spcAft>
                          <a:spcPts val="1000"/>
                        </a:spcAft>
                      </a:pPr>
                      <a:r>
                        <a:rPr lang="en-US" sz="1400" dirty="0">
                          <a:effectLst/>
                          <a:latin typeface="Arial" panose="020B0604020202020204" pitchFamily="34" charset="0"/>
                          <a:ea typeface="Calibri" panose="020F0502020204030204" pitchFamily="34" charset="0"/>
                          <a:cs typeface="Times New Roman" panose="02020603050405020304" pitchFamily="18" charset="0"/>
                        </a:rPr>
                        <a:t>Returnable required at Tender closing (disqualifiable)</a:t>
                      </a:r>
                      <a:r>
                        <a:rPr lang="en-US" sz="1400" b="1" dirty="0">
                          <a:effectLst/>
                          <a:latin typeface="Arial" panose="020B0604020202020204" pitchFamily="34" charset="0"/>
                          <a:ea typeface="Calibri" panose="020F0502020204030204" pitchFamily="34" charset="0"/>
                          <a:cs typeface="Times New Roman" panose="02020603050405020304" pitchFamily="18" charset="0"/>
                        </a:rPr>
                        <a:t>*</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just">
                        <a:lnSpc>
                          <a:spcPct val="115000"/>
                        </a:lnSpc>
                        <a:spcAft>
                          <a:spcPts val="1000"/>
                        </a:spcAft>
                      </a:pPr>
                      <a:r>
                        <a:rPr lang="en-US" sz="1400">
                          <a:effectLst/>
                          <a:latin typeface="Arial" panose="020B0604020202020204" pitchFamily="34" charset="0"/>
                          <a:ea typeface="Calibri" panose="020F0502020204030204" pitchFamily="34" charset="0"/>
                          <a:cs typeface="Times New Roman" panose="02020603050405020304" pitchFamily="18" charset="0"/>
                        </a:rPr>
                        <a:t>Returnable required at Tender closing. (Non-disqualifiable)</a:t>
                      </a:r>
                      <a:r>
                        <a:rPr lang="en-US" sz="1400" b="1">
                          <a:effectLst/>
                          <a:latin typeface="Arial" panose="020B0604020202020204" pitchFamily="34" charset="0"/>
                          <a:ea typeface="Calibri" panose="020F0502020204030204" pitchFamily="34" charset="0"/>
                          <a:cs typeface="Times New Roman" panose="02020603050405020304" pitchFamily="18" charset="0"/>
                        </a:rPr>
                        <a:t> **</a:t>
                      </a:r>
                      <a:endParaRPr lang="en-ZA" sz="140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just">
                        <a:lnSpc>
                          <a:spcPct val="115000"/>
                        </a:lnSpc>
                        <a:spcAft>
                          <a:spcPts val="1000"/>
                        </a:spcAft>
                      </a:pPr>
                      <a:r>
                        <a:rPr lang="en-US" sz="1400" dirty="0">
                          <a:effectLst/>
                          <a:latin typeface="Arial" panose="020B0604020202020204" pitchFamily="34" charset="0"/>
                          <a:ea typeface="Calibri" panose="020F0502020204030204" pitchFamily="34" charset="0"/>
                          <a:cs typeface="Times New Roman" panose="02020603050405020304" pitchFamily="18" charset="0"/>
                        </a:rPr>
                        <a:t>Returnable required prior to Contract Award.</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8696458"/>
                  </a:ext>
                </a:extLst>
              </a:tr>
              <a:tr h="580132">
                <a:tc>
                  <a:txBody>
                    <a:bodyPr/>
                    <a:lstStyle/>
                    <a:p>
                      <a:pPr algn="just">
                        <a:lnSpc>
                          <a:spcPct val="115000"/>
                        </a:lnSpc>
                        <a:spcAft>
                          <a:spcPts val="1000"/>
                        </a:spcAft>
                      </a:pPr>
                      <a:r>
                        <a:rPr lang="en-ZA" sz="1400" b="1"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Mandatory Contractual Requirement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Proof of valid and current CSD Registration (CSD number/CSD Report)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dirty="0">
                          <a:effectLst/>
                          <a:latin typeface="Calibri" panose="020F0502020204030204" pitchFamily="34" charset="0"/>
                          <a:ea typeface="Calibri" panose="020F0502020204030204" pitchFamily="34" charset="0"/>
                          <a:cs typeface="Calibri" panose="020F0502020204030204" pitchFamily="34" charset="0"/>
                        </a:rPr>
                        <a:t> </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just" defTabSz="685783" rtl="0" eaLnBrk="1" fontAlgn="auto" latinLnBrk="0" hangingPunct="1">
                        <a:lnSpc>
                          <a:spcPct val="115000"/>
                        </a:lnSpc>
                        <a:spcBef>
                          <a:spcPts val="0"/>
                        </a:spcBef>
                        <a:spcAft>
                          <a:spcPts val="1000"/>
                        </a:spcAft>
                        <a:buClrTx/>
                        <a:buSzTx/>
                        <a:buFontTx/>
                        <a:buNone/>
                        <a:tabLst/>
                        <a:defRPr/>
                      </a:pPr>
                      <a:r>
                        <a:rPr lang="en-US" sz="1400" dirty="0">
                          <a:effectLst/>
                          <a:latin typeface="Calibri" panose="020F0502020204030204" pitchFamily="34" charset="0"/>
                          <a:ea typeface="Calibri" panose="020F0502020204030204" pitchFamily="34" charset="0"/>
                          <a:cs typeface="Calibri" panose="020F0502020204030204" pitchFamily="34" charset="0"/>
                        </a:rPr>
                        <a:t> √</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71191629"/>
                  </a:ext>
                </a:extLst>
              </a:tr>
              <a:tr h="580132">
                <a:tc>
                  <a:txBody>
                    <a:bodyPr/>
                    <a:lstStyle/>
                    <a:p>
                      <a:pPr algn="just">
                        <a:lnSpc>
                          <a:spcPct val="115000"/>
                        </a:lnSpc>
                        <a:spcAft>
                          <a:spcPts val="1000"/>
                        </a:spcAft>
                      </a:pPr>
                      <a:r>
                        <a:rPr lang="en-US" sz="1400" b="1"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Safety</a:t>
                      </a:r>
                      <a:endParaRPr lang="en-ZA" sz="1400" b="1"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OHS Tender Evaluation Criteria (High risk)</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dirty="0">
                          <a:effectLst/>
                          <a:latin typeface="Calibri" panose="020F0502020204030204" pitchFamily="34" charset="0"/>
                          <a:ea typeface="Calibri" panose="020F0502020204030204" pitchFamily="34" charset="0"/>
                          <a:cs typeface="Calibri" panose="020F0502020204030204" pitchFamily="34" charset="0"/>
                        </a:rPr>
                        <a:t>√</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just" defTabSz="685783" rtl="0" eaLnBrk="1" fontAlgn="auto" latinLnBrk="0" hangingPunct="1">
                        <a:lnSpc>
                          <a:spcPct val="115000"/>
                        </a:lnSpc>
                        <a:spcBef>
                          <a:spcPts val="0"/>
                        </a:spcBef>
                        <a:spcAft>
                          <a:spcPts val="1000"/>
                        </a:spcAft>
                        <a:buClrTx/>
                        <a:buSzTx/>
                        <a:buFontTx/>
                        <a:buNone/>
                        <a:tabLst/>
                        <a:defRPr/>
                      </a:pP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97815179"/>
                  </a:ext>
                </a:extLst>
              </a:tr>
              <a:tr h="580132">
                <a:tc>
                  <a:txBody>
                    <a:bodyPr/>
                    <a:lstStyle/>
                    <a:p>
                      <a:pPr algn="just">
                        <a:lnSpc>
                          <a:spcPct val="115000"/>
                        </a:lnSpc>
                        <a:spcAft>
                          <a:spcPts val="1000"/>
                        </a:spcAft>
                      </a:pPr>
                      <a:r>
                        <a:rPr lang="en-US" sz="1400" b="1"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Environmental</a:t>
                      </a:r>
                      <a:endParaRPr lang="en-ZA" sz="1400" b="1"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Environmental Tender Evaluation Criteria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dirty="0">
                          <a:effectLst/>
                          <a:latin typeface="Calibri" panose="020F0502020204030204" pitchFamily="34" charset="0"/>
                          <a:ea typeface="Calibri" panose="020F0502020204030204" pitchFamily="34" charset="0"/>
                          <a:cs typeface="Calibri" panose="020F0502020204030204" pitchFamily="34" charset="0"/>
                        </a:rPr>
                        <a:t>√</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just" defTabSz="685783" rtl="0" eaLnBrk="1" fontAlgn="auto" latinLnBrk="0" hangingPunct="1">
                        <a:lnSpc>
                          <a:spcPct val="115000"/>
                        </a:lnSpc>
                        <a:spcBef>
                          <a:spcPts val="0"/>
                        </a:spcBef>
                        <a:spcAft>
                          <a:spcPts val="1000"/>
                        </a:spcAft>
                        <a:buClrTx/>
                        <a:buSzTx/>
                        <a:buFontTx/>
                        <a:buNone/>
                        <a:tabLst/>
                        <a:defRPr/>
                      </a:pP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22282857"/>
                  </a:ext>
                </a:extLst>
              </a:tr>
              <a:tr h="580132">
                <a:tc>
                  <a:txBody>
                    <a:bodyPr/>
                    <a:lstStyle/>
                    <a:p>
                      <a:pPr algn="just">
                        <a:lnSpc>
                          <a:spcPct val="115000"/>
                        </a:lnSpc>
                        <a:spcAft>
                          <a:spcPts val="1000"/>
                        </a:spcAft>
                      </a:pPr>
                      <a:r>
                        <a:rPr lang="en-US" sz="1400" b="1"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Quality</a:t>
                      </a:r>
                      <a:endParaRPr lang="en-ZA" sz="1400" b="1"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Category 2: Quality Requirements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dirty="0">
                          <a:effectLst/>
                          <a:latin typeface="Calibri" panose="020F0502020204030204" pitchFamily="34" charset="0"/>
                          <a:ea typeface="Calibri" panose="020F0502020204030204" pitchFamily="34" charset="0"/>
                          <a:cs typeface="Calibri" panose="020F0502020204030204" pitchFamily="34" charset="0"/>
                        </a:rPr>
                        <a:t>√</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just" defTabSz="685783" rtl="0" eaLnBrk="1" fontAlgn="auto" latinLnBrk="0" hangingPunct="1">
                        <a:lnSpc>
                          <a:spcPct val="115000"/>
                        </a:lnSpc>
                        <a:spcBef>
                          <a:spcPts val="0"/>
                        </a:spcBef>
                        <a:spcAft>
                          <a:spcPts val="1000"/>
                        </a:spcAft>
                        <a:buClrTx/>
                        <a:buSzTx/>
                        <a:buFontTx/>
                        <a:buNone/>
                        <a:tabLst/>
                        <a:defRPr/>
                      </a:pP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93205920"/>
                  </a:ext>
                </a:extLst>
              </a:tr>
            </a:tbl>
          </a:graphicData>
        </a:graphic>
      </p:graphicFrame>
    </p:spTree>
    <p:extLst>
      <p:ext uri="{BB962C8B-B14F-4D97-AF65-F5344CB8AC3E}">
        <p14:creationId xmlns:p14="http://schemas.microsoft.com/office/powerpoint/2010/main" val="33775730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CCFD37-C6CE-86D5-834A-9B96F37810B1}"/>
            </a:ext>
          </a:extLst>
        </p:cNvPr>
        <p:cNvGrpSpPr/>
        <p:nvPr/>
      </p:nvGrpSpPr>
      <p:grpSpPr>
        <a:xfrm>
          <a:off x="0" y="0"/>
          <a:ext cx="0" cy="0"/>
          <a:chOff x="0" y="0"/>
          <a:chExt cx="0" cy="0"/>
        </a:xfrm>
      </p:grpSpPr>
      <p:sp>
        <p:nvSpPr>
          <p:cNvPr id="18434" name="Rectangle 2">
            <a:extLst>
              <a:ext uri="{FF2B5EF4-FFF2-40B4-BE49-F238E27FC236}">
                <a16:creationId xmlns:a16="http://schemas.microsoft.com/office/drawing/2014/main" id="{0ED386F4-9E14-3843-8821-BF34FA50BEEF}"/>
              </a:ext>
            </a:extLst>
          </p:cNvPr>
          <p:cNvSpPr>
            <a:spLocks noGrp="1" noChangeArrowheads="1"/>
          </p:cNvSpPr>
          <p:nvPr>
            <p:ph type="title"/>
          </p:nvPr>
        </p:nvSpPr>
        <p:spPr/>
        <p:txBody>
          <a:bodyPr/>
          <a:lstStyle/>
          <a:p>
            <a:pPr eaLnBrk="1" hangingPunct="1"/>
            <a:r>
              <a:rPr lang="en-US" altLang="en-US" sz="2000" b="1" dirty="0"/>
              <a:t>Step 1 - Tender submission </a:t>
            </a:r>
            <a:r>
              <a:rPr lang="en-ZA" altLang="en-US" sz="2000" b="1" dirty="0"/>
              <a:t>	                   7/7		</a:t>
            </a:r>
            <a:endParaRPr lang="en-ZA" altLang="en-US" sz="2000" dirty="0"/>
          </a:p>
        </p:txBody>
      </p:sp>
      <p:sp>
        <p:nvSpPr>
          <p:cNvPr id="18437" name="Slide Number Placeholder 3">
            <a:extLst>
              <a:ext uri="{FF2B5EF4-FFF2-40B4-BE49-F238E27FC236}">
                <a16:creationId xmlns:a16="http://schemas.microsoft.com/office/drawing/2014/main" id="{9604FB45-902F-CAD4-DDCC-AA1AC9ADA3B2}"/>
              </a:ext>
            </a:extLst>
          </p:cNvPr>
          <p:cNvSpPr>
            <a:spLocks noGrp="1"/>
          </p:cNvSpPr>
          <p:nvPr>
            <p:ph type="sldNum" sz="quarter" idx="12"/>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ZA"/>
            </a:defPPr>
            <a:lvl1pPr algn="ctr" rtl="0" fontAlgn="base">
              <a:spcBef>
                <a:spcPct val="0"/>
              </a:spcBef>
              <a:spcAft>
                <a:spcPct val="0"/>
              </a:spcAft>
              <a:defRPr sz="1000" kern="1200">
                <a:solidFill>
                  <a:srgbClr val="83725B"/>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eaLnBrk="1" hangingPunct="1">
              <a:defRPr/>
            </a:pPr>
            <a:fld id="{419BB0F5-A2AE-42C9-96A1-2EE5E4F9A89F}" type="slidenum">
              <a:rPr lang="en-ZA" smtClean="0"/>
              <a:pPr eaLnBrk="1" hangingPunct="1">
                <a:defRPr/>
              </a:pPr>
              <a:t>15</a:t>
            </a:fld>
            <a:endParaRPr lang="en-ZA" altLang="en-US">
              <a:solidFill>
                <a:srgbClr val="83725B"/>
              </a:solidFill>
            </a:endParaRPr>
          </a:p>
        </p:txBody>
      </p:sp>
      <p:graphicFrame>
        <p:nvGraphicFramePr>
          <p:cNvPr id="3" name="Table 2">
            <a:extLst>
              <a:ext uri="{FF2B5EF4-FFF2-40B4-BE49-F238E27FC236}">
                <a16:creationId xmlns:a16="http://schemas.microsoft.com/office/drawing/2014/main" id="{DF2DD154-C139-DF07-DDBB-6337E12D3BC9}"/>
              </a:ext>
            </a:extLst>
          </p:cNvPr>
          <p:cNvGraphicFramePr>
            <a:graphicFrameLocks noGrp="1"/>
          </p:cNvGraphicFramePr>
          <p:nvPr>
            <p:extLst>
              <p:ext uri="{D42A27DB-BD31-4B8C-83A1-F6EECF244321}">
                <p14:modId xmlns:p14="http://schemas.microsoft.com/office/powerpoint/2010/main" val="1974236127"/>
              </p:ext>
            </p:extLst>
          </p:nvPr>
        </p:nvGraphicFramePr>
        <p:xfrm>
          <a:off x="98036" y="1027739"/>
          <a:ext cx="8950714" cy="4174685"/>
        </p:xfrm>
        <a:graphic>
          <a:graphicData uri="http://schemas.openxmlformats.org/drawingml/2006/table">
            <a:tbl>
              <a:tblPr firstRow="1" firstCol="1" bandRow="1"/>
              <a:tblGrid>
                <a:gridCol w="1717687">
                  <a:extLst>
                    <a:ext uri="{9D8B030D-6E8A-4147-A177-3AD203B41FA5}">
                      <a16:colId xmlns:a16="http://schemas.microsoft.com/office/drawing/2014/main" val="4094373786"/>
                    </a:ext>
                  </a:extLst>
                </a:gridCol>
                <a:gridCol w="4518402">
                  <a:extLst>
                    <a:ext uri="{9D8B030D-6E8A-4147-A177-3AD203B41FA5}">
                      <a16:colId xmlns:a16="http://schemas.microsoft.com/office/drawing/2014/main" val="3822647133"/>
                    </a:ext>
                  </a:extLst>
                </a:gridCol>
                <a:gridCol w="827954">
                  <a:extLst>
                    <a:ext uri="{9D8B030D-6E8A-4147-A177-3AD203B41FA5}">
                      <a16:colId xmlns:a16="http://schemas.microsoft.com/office/drawing/2014/main" val="363282200"/>
                    </a:ext>
                  </a:extLst>
                </a:gridCol>
                <a:gridCol w="1010371">
                  <a:extLst>
                    <a:ext uri="{9D8B030D-6E8A-4147-A177-3AD203B41FA5}">
                      <a16:colId xmlns:a16="http://schemas.microsoft.com/office/drawing/2014/main" val="2585396442"/>
                    </a:ext>
                  </a:extLst>
                </a:gridCol>
                <a:gridCol w="876300">
                  <a:extLst>
                    <a:ext uri="{9D8B030D-6E8A-4147-A177-3AD203B41FA5}">
                      <a16:colId xmlns:a16="http://schemas.microsoft.com/office/drawing/2014/main" val="2197274332"/>
                    </a:ext>
                  </a:extLst>
                </a:gridCol>
              </a:tblGrid>
              <a:tr h="1733300">
                <a:tc>
                  <a:txBody>
                    <a:bodyPr/>
                    <a:lstStyle/>
                    <a:p>
                      <a:pPr algn="just">
                        <a:lnSpc>
                          <a:spcPct val="115000"/>
                        </a:lnSpc>
                        <a:spcAft>
                          <a:spcPts val="1000"/>
                        </a:spcAft>
                      </a:pPr>
                      <a:r>
                        <a:rPr lang="en-US" sz="1400" b="1" dirty="0">
                          <a:effectLst/>
                          <a:latin typeface="Arial" panose="020B0604020202020204" pitchFamily="34" charset="0"/>
                          <a:ea typeface="Calibri" panose="020F0502020204030204" pitchFamily="34" charset="0"/>
                          <a:cs typeface="Times New Roman" panose="02020603050405020304" pitchFamily="18" charset="0"/>
                        </a:rPr>
                        <a:t>Reference</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b="1" dirty="0">
                          <a:effectLst/>
                          <a:latin typeface="Arial" panose="020B0604020202020204" pitchFamily="34" charset="0"/>
                          <a:ea typeface="Calibri" panose="020F0502020204030204" pitchFamily="34" charset="0"/>
                          <a:cs typeface="Times New Roman" panose="02020603050405020304" pitchFamily="18" charset="0"/>
                        </a:rPr>
                        <a:t>Returnable From Suppliers</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just">
                        <a:lnSpc>
                          <a:spcPct val="115000"/>
                        </a:lnSpc>
                        <a:spcAft>
                          <a:spcPts val="1000"/>
                        </a:spcAft>
                      </a:pPr>
                      <a:r>
                        <a:rPr lang="en-US" sz="1400" dirty="0">
                          <a:effectLst/>
                          <a:latin typeface="Arial" panose="020B0604020202020204" pitchFamily="34" charset="0"/>
                          <a:ea typeface="Calibri" panose="020F0502020204030204" pitchFamily="34" charset="0"/>
                          <a:cs typeface="Times New Roman" panose="02020603050405020304" pitchFamily="18" charset="0"/>
                        </a:rPr>
                        <a:t>Returnable required at Tender closing (disqualifiable)</a:t>
                      </a:r>
                      <a:r>
                        <a:rPr lang="en-US" sz="1400" b="1" dirty="0">
                          <a:effectLst/>
                          <a:latin typeface="Arial" panose="020B0604020202020204" pitchFamily="34" charset="0"/>
                          <a:ea typeface="Calibri" panose="020F0502020204030204" pitchFamily="34" charset="0"/>
                          <a:cs typeface="Times New Roman" panose="02020603050405020304" pitchFamily="18" charset="0"/>
                        </a:rPr>
                        <a:t>*</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just">
                        <a:lnSpc>
                          <a:spcPct val="115000"/>
                        </a:lnSpc>
                        <a:spcAft>
                          <a:spcPts val="1000"/>
                        </a:spcAft>
                      </a:pPr>
                      <a:r>
                        <a:rPr lang="en-US" sz="1400">
                          <a:effectLst/>
                          <a:latin typeface="Arial" panose="020B0604020202020204" pitchFamily="34" charset="0"/>
                          <a:ea typeface="Calibri" panose="020F0502020204030204" pitchFamily="34" charset="0"/>
                          <a:cs typeface="Times New Roman" panose="02020603050405020304" pitchFamily="18" charset="0"/>
                        </a:rPr>
                        <a:t>Returnable required at Tender closing. (Non-disqualifiable)</a:t>
                      </a:r>
                      <a:r>
                        <a:rPr lang="en-US" sz="1400" b="1">
                          <a:effectLst/>
                          <a:latin typeface="Arial" panose="020B0604020202020204" pitchFamily="34" charset="0"/>
                          <a:ea typeface="Calibri" panose="020F0502020204030204" pitchFamily="34" charset="0"/>
                          <a:cs typeface="Times New Roman" panose="02020603050405020304" pitchFamily="18" charset="0"/>
                        </a:rPr>
                        <a:t> **</a:t>
                      </a:r>
                      <a:endParaRPr lang="en-ZA" sz="140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just">
                        <a:lnSpc>
                          <a:spcPct val="115000"/>
                        </a:lnSpc>
                        <a:spcAft>
                          <a:spcPts val="1000"/>
                        </a:spcAft>
                      </a:pPr>
                      <a:r>
                        <a:rPr lang="en-US" sz="1400" dirty="0">
                          <a:effectLst/>
                          <a:latin typeface="Arial" panose="020B0604020202020204" pitchFamily="34" charset="0"/>
                          <a:ea typeface="Calibri" panose="020F0502020204030204" pitchFamily="34" charset="0"/>
                          <a:cs typeface="Times New Roman" panose="02020603050405020304" pitchFamily="18" charset="0"/>
                        </a:rPr>
                        <a:t>Returnable required prior to Contract Award.</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8696458"/>
                  </a:ext>
                </a:extLst>
              </a:tr>
              <a:tr h="580132">
                <a:tc>
                  <a:txBody>
                    <a:bodyPr/>
                    <a:lstStyle/>
                    <a:p>
                      <a:pPr algn="just">
                        <a:lnSpc>
                          <a:spcPct val="115000"/>
                        </a:lnSpc>
                        <a:spcAft>
                          <a:spcPts val="1000"/>
                        </a:spcAft>
                      </a:pPr>
                      <a:r>
                        <a:rPr lang="en-US" sz="1400" b="1"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Due Diligence/financial analysis </a:t>
                      </a:r>
                      <a:endParaRPr lang="en-ZA" sz="1400" b="1"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00050" indent="-400050" algn="just">
                        <a:lnSpc>
                          <a:spcPct val="115000"/>
                        </a:lnSpc>
                        <a:spcAft>
                          <a:spcPts val="1000"/>
                        </a:spcAft>
                        <a:buAutoNum type="romanLcParenR"/>
                      </a:pPr>
                      <a:r>
                        <a:rPr lang="en-US" sz="1400"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Audited Financial Statements of the tenderer for the previous 18 months, or to the extent that such statements are not available, for the last year.</a:t>
                      </a:r>
                    </a:p>
                    <a:p>
                      <a:pPr marL="400050" indent="-400050" algn="just">
                        <a:lnSpc>
                          <a:spcPct val="115000"/>
                        </a:lnSpc>
                        <a:spcAft>
                          <a:spcPts val="1000"/>
                        </a:spcAft>
                        <a:buAutoNum type="romanLcParenR"/>
                      </a:pPr>
                      <a:r>
                        <a:rPr lang="en-US" sz="1400"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t>Due diligence from an anti-bribery and corruption perspective will be conducted for recommended tenderer/s (or any of its directors/members/shareholders) with respect to the procurement/tendering processes/procedures. </a:t>
                      </a:r>
                    </a:p>
                    <a:p>
                      <a:pPr marL="400050" indent="-400050" algn="just">
                        <a:lnSpc>
                          <a:spcPct val="115000"/>
                        </a:lnSpc>
                        <a:spcAft>
                          <a:spcPts val="1000"/>
                        </a:spcAft>
                        <a:buAutoNum type="romanLcParenR"/>
                      </a:pPr>
                      <a:endParaRPr lang="en-US" sz="1400" kern="1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dirty="0">
                          <a:effectLst/>
                          <a:latin typeface="Calibri" panose="020F0502020204030204" pitchFamily="34" charset="0"/>
                          <a:ea typeface="Calibri" panose="020F0502020204030204" pitchFamily="34" charset="0"/>
                          <a:cs typeface="Calibri" panose="020F0502020204030204" pitchFamily="34" charset="0"/>
                        </a:rPr>
                        <a:t>√</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dirty="0">
                          <a:effectLst/>
                          <a:latin typeface="Calibri" panose="020F0502020204030204" pitchFamily="34" charset="0"/>
                          <a:ea typeface="Calibri" panose="020F0502020204030204" pitchFamily="34" charset="0"/>
                          <a:cs typeface="Calibri" panose="020F0502020204030204" pitchFamily="34" charset="0"/>
                        </a:rPr>
                        <a:t> </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dirty="0">
                          <a:effectLst/>
                          <a:latin typeface="Calibri" panose="020F0502020204030204" pitchFamily="34" charset="0"/>
                          <a:ea typeface="Calibri" panose="020F0502020204030204" pitchFamily="34" charset="0"/>
                          <a:cs typeface="Calibri" panose="020F0502020204030204" pitchFamily="34" charset="0"/>
                        </a:rPr>
                        <a:t> </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71191629"/>
                  </a:ext>
                </a:extLst>
              </a:tr>
            </a:tbl>
          </a:graphicData>
        </a:graphic>
      </p:graphicFrame>
    </p:spTree>
    <p:extLst>
      <p:ext uri="{BB962C8B-B14F-4D97-AF65-F5344CB8AC3E}">
        <p14:creationId xmlns:p14="http://schemas.microsoft.com/office/powerpoint/2010/main" val="38412071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altLang="en-US" sz="2000" b="1" dirty="0">
                <a:solidFill>
                  <a:srgbClr val="FF0000"/>
                </a:solidFill>
              </a:rPr>
              <a:t>Please note:</a:t>
            </a:r>
            <a:r>
              <a:rPr lang="en-ZA" altLang="en-US" sz="2000" b="1" dirty="0"/>
              <a:t>	  </a:t>
            </a:r>
            <a:endParaRPr lang="en-ZA" altLang="en-US" sz="2000" dirty="0"/>
          </a:p>
        </p:txBody>
      </p:sp>
      <p:sp>
        <p:nvSpPr>
          <p:cNvPr id="19459" name="Rectangle 3"/>
          <p:cNvSpPr>
            <a:spLocks noGrp="1" noChangeArrowheads="1"/>
          </p:cNvSpPr>
          <p:nvPr>
            <p:ph type="body" idx="1"/>
          </p:nvPr>
        </p:nvSpPr>
        <p:spPr>
          <a:xfrm>
            <a:off x="179387" y="1125538"/>
            <a:ext cx="8696165" cy="5183187"/>
          </a:xfrm>
        </p:spPr>
        <p:txBody>
          <a:bodyPr>
            <a:normAutofit/>
          </a:bodyPr>
          <a:lstStyle/>
          <a:p>
            <a:pPr marL="342900" lvl="2" indent="-342900" algn="just"/>
            <a:r>
              <a:rPr lang="en-US" altLang="en-US" sz="1800" dirty="0"/>
              <a:t>Failure to submit documents listed as mandatory for evaluation will result in disqualification.</a:t>
            </a:r>
          </a:p>
          <a:p>
            <a:pPr marL="342900" lvl="2" indent="-342900" algn="just"/>
            <a:endParaRPr lang="en-US" altLang="en-US" sz="1800" dirty="0"/>
          </a:p>
          <a:p>
            <a:pPr marL="342900" lvl="2" indent="-342900" algn="just"/>
            <a:r>
              <a:rPr lang="en-ZA" sz="1800" dirty="0"/>
              <a:t>Kindly re-visit the websites regularly to confirm if there are any changes made in the Enquiry Documents. </a:t>
            </a:r>
          </a:p>
          <a:p>
            <a:pPr marL="342900" lvl="2" indent="-342900" algn="just"/>
            <a:endParaRPr lang="en-US" altLang="en-US" sz="1800" dirty="0"/>
          </a:p>
          <a:p>
            <a:pPr marL="342900" lvl="2" indent="-342900" algn="just"/>
            <a:r>
              <a:rPr lang="en-US" altLang="en-US" sz="1800" dirty="0"/>
              <a:t>All clarification questions must be made in writing and will be co –ordinated only through Commercial.</a:t>
            </a:r>
          </a:p>
          <a:p>
            <a:pPr marL="0" lvl="2" indent="0" algn="just">
              <a:buNone/>
            </a:pPr>
            <a:endParaRPr lang="en-US" altLang="en-US" sz="1800" dirty="0"/>
          </a:p>
          <a:p>
            <a:pPr marL="342900" lvl="2" indent="-342900" algn="just"/>
            <a:r>
              <a:rPr lang="en-US" altLang="en-US" sz="1800" dirty="0"/>
              <a:t>Kindly submit documents that are mandatory for contract award at Tender stage, if possible, even though you will not be disqualified if you do not submit.</a:t>
            </a:r>
          </a:p>
        </p:txBody>
      </p:sp>
      <p:sp>
        <p:nvSpPr>
          <p:cNvPr id="19461" name="Slide Number Placeholder 3"/>
          <p:cNvSpPr>
            <a:spLocks noGrp="1"/>
          </p:cNvSpPr>
          <p:nvPr>
            <p:ph type="sldNum" sz="quarter" idx="12"/>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ZA"/>
            </a:defPPr>
            <a:lvl1pPr algn="ctr" rtl="0" fontAlgn="base">
              <a:spcBef>
                <a:spcPct val="0"/>
              </a:spcBef>
              <a:spcAft>
                <a:spcPct val="0"/>
              </a:spcAft>
              <a:defRPr sz="1000" kern="1200">
                <a:solidFill>
                  <a:srgbClr val="83725B"/>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eaLnBrk="1" hangingPunct="1">
              <a:defRPr/>
            </a:pPr>
            <a:fld id="{419BB0F5-A2AE-42C9-96A1-2EE5E4F9A89F}" type="slidenum">
              <a:rPr lang="en-ZA" smtClean="0"/>
              <a:pPr eaLnBrk="1" hangingPunct="1">
                <a:defRPr/>
              </a:pPr>
              <a:t>16</a:t>
            </a:fld>
            <a:endParaRPr lang="en-ZA" altLang="en-US">
              <a:solidFill>
                <a:srgbClr val="83725B"/>
              </a:solidFill>
            </a:endParaRPr>
          </a:p>
        </p:txBody>
      </p:sp>
    </p:spTree>
    <p:extLst>
      <p:ext uri="{BB962C8B-B14F-4D97-AF65-F5344CB8AC3E}">
        <p14:creationId xmlns:p14="http://schemas.microsoft.com/office/powerpoint/2010/main" val="37415127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70FAF6-1BE2-9D79-C294-4B876675ADDC}"/>
              </a:ext>
            </a:extLst>
          </p:cNvPr>
          <p:cNvSpPr>
            <a:spLocks noGrp="1"/>
          </p:cNvSpPr>
          <p:nvPr>
            <p:ph type="ctrTitle"/>
          </p:nvPr>
        </p:nvSpPr>
        <p:spPr/>
        <p:txBody>
          <a:bodyPr>
            <a:normAutofit/>
          </a:bodyPr>
          <a:lstStyle/>
          <a:p>
            <a:r>
              <a:rPr lang="en-US" sz="2800" dirty="0"/>
              <a:t>Questions?</a:t>
            </a:r>
          </a:p>
        </p:txBody>
      </p:sp>
      <p:sp>
        <p:nvSpPr>
          <p:cNvPr id="4" name="Picture Placeholder 3">
            <a:extLst>
              <a:ext uri="{FF2B5EF4-FFF2-40B4-BE49-F238E27FC236}">
                <a16:creationId xmlns:a16="http://schemas.microsoft.com/office/drawing/2014/main" id="{4D521539-20B9-106B-B438-CF88DEAC9680}"/>
              </a:ext>
            </a:extLst>
          </p:cNvPr>
          <p:cNvSpPr>
            <a:spLocks noGrp="1"/>
          </p:cNvSpPr>
          <p:nvPr>
            <p:ph type="pic" sz="quarter" idx="13"/>
          </p:nvPr>
        </p:nvSpPr>
        <p:spPr/>
        <p:txBody>
          <a:bodyPr/>
          <a:lstStyle/>
          <a:p>
            <a:endParaRPr lang="en-ZA"/>
          </a:p>
        </p:txBody>
      </p:sp>
      <p:sp>
        <p:nvSpPr>
          <p:cNvPr id="16" name="Picture Placeholder 15">
            <a:extLst>
              <a:ext uri="{FF2B5EF4-FFF2-40B4-BE49-F238E27FC236}">
                <a16:creationId xmlns:a16="http://schemas.microsoft.com/office/drawing/2014/main" id="{093F244A-5C96-25EB-77C4-4A30C37FA300}"/>
              </a:ext>
            </a:extLst>
          </p:cNvPr>
          <p:cNvSpPr>
            <a:spLocks noGrp="1"/>
          </p:cNvSpPr>
          <p:nvPr>
            <p:ph type="pic" sz="quarter" idx="14"/>
          </p:nvPr>
        </p:nvSpPr>
        <p:spPr/>
        <p:txBody>
          <a:bodyPr/>
          <a:lstStyle/>
          <a:p>
            <a:endParaRPr lang="en-ZA"/>
          </a:p>
        </p:txBody>
      </p:sp>
      <p:sp>
        <p:nvSpPr>
          <p:cNvPr id="17" name="Oval 102">
            <a:extLst>
              <a:ext uri="{FF2B5EF4-FFF2-40B4-BE49-F238E27FC236}">
                <a16:creationId xmlns:a16="http://schemas.microsoft.com/office/drawing/2014/main" id="{94C83152-89F1-CADF-1AA4-BF7F25C1E7DB}"/>
              </a:ext>
            </a:extLst>
          </p:cNvPr>
          <p:cNvSpPr>
            <a:spLocks noChangeArrowheads="1"/>
          </p:cNvSpPr>
          <p:nvPr/>
        </p:nvSpPr>
        <p:spPr bwMode="auto">
          <a:xfrm>
            <a:off x="1039092" y="2055668"/>
            <a:ext cx="2431472" cy="2471138"/>
          </a:xfrm>
          <a:prstGeom prst="ellipse">
            <a:avLst/>
          </a:prstGeom>
          <a:blipFill dpi="0" rotWithShape="1">
            <a:blip r:embed="rId2" cstate="print">
              <a:extLst>
                <a:ext uri="{28A0092B-C50C-407E-A947-70E740481C1C}">
                  <a14:useLocalDpi xmlns:a14="http://schemas.microsoft.com/office/drawing/2010/main" val="0"/>
                </a:ext>
              </a:extLst>
            </a:blip>
            <a:srcRect/>
            <a:stretch>
              <a:fillRect/>
            </a:stretch>
          </a:blipFill>
          <a:ln>
            <a:noFill/>
          </a:ln>
        </p:spPr>
        <p:txBody>
          <a:bodyPr anchor="ct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sz="2800">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algn="ctr" defTabSz="896157" eaLnBrk="1" hangingPunct="1">
              <a:lnSpc>
                <a:spcPct val="100000"/>
              </a:lnSpc>
              <a:spcBef>
                <a:spcPct val="0"/>
              </a:spcBef>
              <a:buClrTx/>
              <a:buNone/>
              <a:defRPr/>
            </a:pPr>
            <a:endParaRPr lang="en-ZA" altLang="en-US" sz="980" dirty="0"/>
          </a:p>
        </p:txBody>
      </p:sp>
      <p:pic>
        <p:nvPicPr>
          <p:cNvPr id="18" name="Picture 17">
            <a:extLst>
              <a:ext uri="{FF2B5EF4-FFF2-40B4-BE49-F238E27FC236}">
                <a16:creationId xmlns:a16="http://schemas.microsoft.com/office/drawing/2014/main" id="{61F24750-BD4F-834E-2D5B-E3F92FFAF117}"/>
              </a:ext>
            </a:extLst>
          </p:cNvPr>
          <p:cNvPicPr>
            <a:picLocks noChangeAspect="1"/>
          </p:cNvPicPr>
          <p:nvPr/>
        </p:nvPicPr>
        <p:blipFill>
          <a:blip r:embed="rId3"/>
          <a:stretch>
            <a:fillRect/>
          </a:stretch>
        </p:blipFill>
        <p:spPr>
          <a:xfrm>
            <a:off x="568036" y="3385020"/>
            <a:ext cx="1415469" cy="1415227"/>
          </a:xfrm>
          <a:prstGeom prst="rect">
            <a:avLst/>
          </a:prstGeom>
        </p:spPr>
      </p:pic>
    </p:spTree>
    <p:extLst>
      <p:ext uri="{BB962C8B-B14F-4D97-AF65-F5344CB8AC3E}">
        <p14:creationId xmlns:p14="http://schemas.microsoft.com/office/powerpoint/2010/main" val="954000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43E8C3-307A-556C-3847-4868B4F6573B}"/>
            </a:ext>
          </a:extLst>
        </p:cNvPr>
        <p:cNvGrpSpPr/>
        <p:nvPr/>
      </p:nvGrpSpPr>
      <p:grpSpPr>
        <a:xfrm>
          <a:off x="0" y="0"/>
          <a:ext cx="0" cy="0"/>
          <a:chOff x="0" y="0"/>
          <a:chExt cx="0" cy="0"/>
        </a:xfrm>
      </p:grpSpPr>
      <p:sp>
        <p:nvSpPr>
          <p:cNvPr id="8195" name="Subtitle 4">
            <a:extLst>
              <a:ext uri="{FF2B5EF4-FFF2-40B4-BE49-F238E27FC236}">
                <a16:creationId xmlns:a16="http://schemas.microsoft.com/office/drawing/2014/main" id="{7E11764E-C069-519D-4A31-C677B3FACD77}"/>
              </a:ext>
            </a:extLst>
          </p:cNvPr>
          <p:cNvSpPr>
            <a:spLocks noGrp="1"/>
          </p:cNvSpPr>
          <p:nvPr>
            <p:ph type="subTitle" idx="1"/>
          </p:nvPr>
        </p:nvSpPr>
        <p:spPr>
          <a:xfrm>
            <a:off x="1979712" y="4426584"/>
            <a:ext cx="7056339" cy="1234664"/>
          </a:xfrm>
        </p:spPr>
        <p:txBody>
          <a:bodyPr>
            <a:normAutofit/>
          </a:bodyPr>
          <a:lstStyle/>
          <a:p>
            <a:r>
              <a:rPr lang="en-US" altLang="en-US" sz="2000" b="1" dirty="0"/>
              <a:t>NEC 3 SUPPLY CONTRACT</a:t>
            </a:r>
            <a:endParaRPr lang="en-ZA" sz="2000" i="1" dirty="0">
              <a:latin typeface="Arial" charset="0"/>
              <a:cs typeface="Arial" charset="0"/>
            </a:endParaRPr>
          </a:p>
        </p:txBody>
      </p:sp>
      <p:sp>
        <p:nvSpPr>
          <p:cNvPr id="6" name="Subtitle 2">
            <a:extLst>
              <a:ext uri="{FF2B5EF4-FFF2-40B4-BE49-F238E27FC236}">
                <a16:creationId xmlns:a16="http://schemas.microsoft.com/office/drawing/2014/main" id="{FE9B2A94-AA52-5485-DBD4-D3FC86619300}"/>
              </a:ext>
            </a:extLst>
          </p:cNvPr>
          <p:cNvSpPr txBox="1">
            <a:spLocks/>
          </p:cNvSpPr>
          <p:nvPr/>
        </p:nvSpPr>
        <p:spPr>
          <a:xfrm>
            <a:off x="3276600" y="6253163"/>
            <a:ext cx="5472113" cy="504825"/>
          </a:xfrm>
          <a:prstGeom prst="rect">
            <a:avLst/>
          </a:prstGeom>
        </p:spPr>
        <p:txBody>
          <a:bodyPr>
            <a:normAutofit/>
          </a:bodyPr>
          <a:lstStyle>
            <a:lvl1pPr marL="0" indent="0" algn="ctr" defTabSz="914400" rtl="0" eaLnBrk="1" latinLnBrk="0" hangingPunct="1">
              <a:spcBef>
                <a:spcPct val="20000"/>
              </a:spcBef>
              <a:buFont typeface="Arial" pitchFamily="34" charset="0"/>
              <a:buNone/>
              <a:defRPr sz="2800" kern="1200">
                <a:solidFill>
                  <a:srgbClr val="9A3C1A"/>
                </a:solidFill>
                <a:latin typeface="Arial" pitchFamily="34" charset="0"/>
                <a:ea typeface="+mn-ea"/>
                <a:cs typeface="Arial" pitchFamily="34" charset="0"/>
              </a:defRPr>
            </a:lvl1pPr>
            <a:lvl2pPr marL="457200" indent="0" algn="ctr" defTabSz="914400" rtl="0" eaLnBrk="1" latinLnBrk="0" hangingPunct="1">
              <a:spcBef>
                <a:spcPct val="20000"/>
              </a:spcBef>
              <a:buFont typeface="Arial" pitchFamily="34" charset="0"/>
              <a:buNone/>
              <a:defRPr sz="2400" kern="1200">
                <a:solidFill>
                  <a:schemeClr val="tx1">
                    <a:tint val="75000"/>
                  </a:schemeClr>
                </a:solidFill>
                <a:latin typeface="Arial" pitchFamily="34" charset="0"/>
                <a:ea typeface="+mn-ea"/>
                <a:cs typeface="Arial" pitchFamily="34" charset="0"/>
              </a:defRPr>
            </a:lvl2pPr>
            <a:lvl3pPr marL="914400" indent="0" algn="ctr" defTabSz="914400" rtl="0" eaLnBrk="1" latinLnBrk="0" hangingPunct="1">
              <a:spcBef>
                <a:spcPct val="20000"/>
              </a:spcBef>
              <a:buFont typeface="Arial" pitchFamily="34" charset="0"/>
              <a:buNone/>
              <a:defRPr sz="2000" kern="1200">
                <a:solidFill>
                  <a:schemeClr val="tx1">
                    <a:tint val="75000"/>
                  </a:schemeClr>
                </a:solidFill>
                <a:latin typeface="Arial" pitchFamily="34" charset="0"/>
                <a:ea typeface="+mn-ea"/>
                <a:cs typeface="Arial" pitchFamily="34" charset="0"/>
              </a:defRPr>
            </a:lvl3pPr>
            <a:lvl4pPr marL="1371600" indent="0" algn="ctr" defTabSz="914400" rtl="0" eaLnBrk="1" latinLnBrk="0" hangingPunct="1">
              <a:spcBef>
                <a:spcPct val="20000"/>
              </a:spcBef>
              <a:buFont typeface="Arial" pitchFamily="34" charset="0"/>
              <a:buNone/>
              <a:defRPr sz="1800" kern="1200">
                <a:solidFill>
                  <a:schemeClr val="tx1">
                    <a:tint val="75000"/>
                  </a:schemeClr>
                </a:solidFill>
                <a:latin typeface="Arial" pitchFamily="34" charset="0"/>
                <a:ea typeface="+mn-ea"/>
                <a:cs typeface="Arial" pitchFamily="34" charset="0"/>
              </a:defRPr>
            </a:lvl4pPr>
            <a:lvl5pPr marL="1828800" indent="0" algn="ctr" defTabSz="914400" rtl="0" eaLnBrk="1" latinLnBrk="0" hangingPunct="1">
              <a:spcBef>
                <a:spcPct val="20000"/>
              </a:spcBef>
              <a:buFont typeface="Arial" pitchFamily="34" charset="0"/>
              <a:buNone/>
              <a:defRPr sz="18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fontAlgn="auto">
              <a:spcAft>
                <a:spcPts val="0"/>
              </a:spcAft>
              <a:defRPr/>
            </a:pPr>
            <a:endParaRPr lang="en-ZA" sz="1400" b="1" dirty="0">
              <a:solidFill>
                <a:srgbClr val="EB641B">
                  <a:lumMod val="60000"/>
                  <a:lumOff val="40000"/>
                </a:srgbClr>
              </a:solidFill>
            </a:endParaRPr>
          </a:p>
        </p:txBody>
      </p:sp>
      <p:sp>
        <p:nvSpPr>
          <p:cNvPr id="2" name="Rectangle 1">
            <a:extLst>
              <a:ext uri="{FF2B5EF4-FFF2-40B4-BE49-F238E27FC236}">
                <a16:creationId xmlns:a16="http://schemas.microsoft.com/office/drawing/2014/main" id="{46D7DB5E-818C-8633-AE99-F0D6D9FF8BBC}"/>
              </a:ext>
            </a:extLst>
          </p:cNvPr>
          <p:cNvSpPr/>
          <p:nvPr/>
        </p:nvSpPr>
        <p:spPr>
          <a:xfrm>
            <a:off x="4572000" y="1268760"/>
            <a:ext cx="4572000" cy="1224136"/>
          </a:xfrm>
          <a:prstGeom prst="rect">
            <a:avLst/>
          </a:prstGeom>
          <a:solidFill>
            <a:srgbClr val="9A3C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solidFill>
                <a:prstClr val="white"/>
              </a:solidFill>
            </a:endParaRPr>
          </a:p>
        </p:txBody>
      </p:sp>
      <p:sp>
        <p:nvSpPr>
          <p:cNvPr id="3" name="Slide Number Placeholder 2">
            <a:extLst>
              <a:ext uri="{FF2B5EF4-FFF2-40B4-BE49-F238E27FC236}">
                <a16:creationId xmlns:a16="http://schemas.microsoft.com/office/drawing/2014/main" id="{AD6FE396-40D3-36FF-11AE-084C32D62BDA}"/>
              </a:ext>
            </a:extLst>
          </p:cNvPr>
          <p:cNvSpPr>
            <a:spLocks noGrp="1"/>
          </p:cNvSpPr>
          <p:nvPr>
            <p:ph type="sldNum" sz="quarter" idx="12"/>
          </p:nvPr>
        </p:nvSpPr>
        <p:spPr/>
        <p:txBody>
          <a:bodyPr/>
          <a:lstStyle/>
          <a:p>
            <a:pPr>
              <a:defRPr/>
            </a:pPr>
            <a:fld id="{AA5AF34F-D362-49FB-AA09-5A9BD1504C21}" type="slidenum">
              <a:rPr lang="en-ZA" smtClean="0">
                <a:solidFill>
                  <a:prstClr val="black">
                    <a:tint val="75000"/>
                  </a:prstClr>
                </a:solidFill>
              </a:rPr>
              <a:pPr>
                <a:defRPr/>
              </a:pPr>
              <a:t>18</a:t>
            </a:fld>
            <a:endParaRPr lang="en-ZA" dirty="0">
              <a:solidFill>
                <a:prstClr val="black">
                  <a:tint val="75000"/>
                </a:prstClr>
              </a:solidFill>
            </a:endParaRPr>
          </a:p>
        </p:txBody>
      </p:sp>
      <p:sp>
        <p:nvSpPr>
          <p:cNvPr id="7" name="Text Placeholder 2">
            <a:extLst>
              <a:ext uri="{FF2B5EF4-FFF2-40B4-BE49-F238E27FC236}">
                <a16:creationId xmlns:a16="http://schemas.microsoft.com/office/drawing/2014/main" id="{C042A745-975C-3046-B282-8EB7AF6902E8}"/>
              </a:ext>
            </a:extLst>
          </p:cNvPr>
          <p:cNvSpPr txBox="1">
            <a:spLocks/>
          </p:cNvSpPr>
          <p:nvPr/>
        </p:nvSpPr>
        <p:spPr bwMode="auto">
          <a:xfrm>
            <a:off x="2339752" y="3212976"/>
            <a:ext cx="6120680" cy="1213608"/>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0" indent="0" algn="l" rtl="0" fontAlgn="base">
              <a:spcBef>
                <a:spcPct val="20000"/>
              </a:spcBef>
              <a:spcAft>
                <a:spcPct val="0"/>
              </a:spcAft>
              <a:buFont typeface="Arial" charset="0"/>
              <a:buNone/>
              <a:defRPr sz="2800" kern="1200">
                <a:solidFill>
                  <a:srgbClr val="9A3C1A"/>
                </a:solidFill>
                <a:latin typeface="Arial" pitchFamily="34" charset="0"/>
                <a:ea typeface="+mn-ea"/>
                <a:cs typeface="Arial" pitchFamily="34" charset="0"/>
              </a:defRPr>
            </a:lvl1pPr>
            <a:lvl2pPr marL="457200" indent="0" algn="ctr" rtl="0" fontAlgn="base">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2pPr>
            <a:lvl3pPr marL="914400" indent="0" algn="ctr" rtl="0" fontAlgn="base">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3pPr>
            <a:lvl4pPr marL="1371600" indent="0" algn="ctr" rtl="0" fontAlgn="base">
              <a:spcBef>
                <a:spcPct val="20000"/>
              </a:spcBef>
              <a:spcAft>
                <a:spcPct val="0"/>
              </a:spcAft>
              <a:buFont typeface="Arial" charset="0"/>
              <a:buNone/>
              <a:defRPr kern="1200">
                <a:solidFill>
                  <a:schemeClr val="tx1">
                    <a:tint val="75000"/>
                  </a:schemeClr>
                </a:solidFill>
                <a:latin typeface="Arial" pitchFamily="34" charset="0"/>
                <a:ea typeface="+mn-ea"/>
                <a:cs typeface="Arial" pitchFamily="34" charset="0"/>
              </a:defRPr>
            </a:lvl4pPr>
            <a:lvl5pPr marL="1828800" indent="0" algn="ctr" rtl="0" fontAlgn="base">
              <a:spcBef>
                <a:spcPct val="20000"/>
              </a:spcBef>
              <a:spcAft>
                <a:spcPct val="0"/>
              </a:spcAft>
              <a:buFont typeface="Arial" charset="0"/>
              <a:buNone/>
              <a:defRPr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endParaRPr lang="en-ZA" sz="3200" b="1" dirty="0">
              <a:solidFill>
                <a:srgbClr val="003896"/>
              </a:solidFill>
              <a:latin typeface="Arial" charset="0"/>
              <a:cs typeface="Arial" charset="0"/>
            </a:endParaRPr>
          </a:p>
        </p:txBody>
      </p:sp>
    </p:spTree>
    <p:extLst>
      <p:ext uri="{BB962C8B-B14F-4D97-AF65-F5344CB8AC3E}">
        <p14:creationId xmlns:p14="http://schemas.microsoft.com/office/powerpoint/2010/main" val="3715012258"/>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098785-9EFD-F7B6-4EF0-70B20A4260E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04D7AD3-2B4F-C4F7-DC45-E6D02AFEF44C}"/>
              </a:ext>
            </a:extLst>
          </p:cNvPr>
          <p:cNvSpPr>
            <a:spLocks noGrp="1"/>
          </p:cNvSpPr>
          <p:nvPr>
            <p:ph type="ctrTitle"/>
          </p:nvPr>
        </p:nvSpPr>
        <p:spPr/>
        <p:txBody>
          <a:bodyPr>
            <a:normAutofit/>
          </a:bodyPr>
          <a:lstStyle/>
          <a:p>
            <a:r>
              <a:rPr lang="en-US" sz="2800" dirty="0"/>
              <a:t>Questions?</a:t>
            </a:r>
          </a:p>
        </p:txBody>
      </p:sp>
      <p:sp>
        <p:nvSpPr>
          <p:cNvPr id="4" name="Picture Placeholder 3">
            <a:extLst>
              <a:ext uri="{FF2B5EF4-FFF2-40B4-BE49-F238E27FC236}">
                <a16:creationId xmlns:a16="http://schemas.microsoft.com/office/drawing/2014/main" id="{227347B9-49D0-DE18-AF1A-A9BF5567E4E4}"/>
              </a:ext>
            </a:extLst>
          </p:cNvPr>
          <p:cNvSpPr>
            <a:spLocks noGrp="1"/>
          </p:cNvSpPr>
          <p:nvPr>
            <p:ph type="pic" sz="quarter" idx="13"/>
          </p:nvPr>
        </p:nvSpPr>
        <p:spPr/>
        <p:txBody>
          <a:bodyPr/>
          <a:lstStyle/>
          <a:p>
            <a:endParaRPr lang="en-ZA"/>
          </a:p>
        </p:txBody>
      </p:sp>
      <p:sp>
        <p:nvSpPr>
          <p:cNvPr id="16" name="Picture Placeholder 15">
            <a:extLst>
              <a:ext uri="{FF2B5EF4-FFF2-40B4-BE49-F238E27FC236}">
                <a16:creationId xmlns:a16="http://schemas.microsoft.com/office/drawing/2014/main" id="{2A4903E7-40F7-FEAE-2D2F-CCB22FFAA7A7}"/>
              </a:ext>
            </a:extLst>
          </p:cNvPr>
          <p:cNvSpPr>
            <a:spLocks noGrp="1"/>
          </p:cNvSpPr>
          <p:nvPr>
            <p:ph type="pic" sz="quarter" idx="14"/>
          </p:nvPr>
        </p:nvSpPr>
        <p:spPr/>
        <p:txBody>
          <a:bodyPr/>
          <a:lstStyle/>
          <a:p>
            <a:endParaRPr lang="en-ZA"/>
          </a:p>
        </p:txBody>
      </p:sp>
      <p:sp>
        <p:nvSpPr>
          <p:cNvPr id="17" name="Oval 102">
            <a:extLst>
              <a:ext uri="{FF2B5EF4-FFF2-40B4-BE49-F238E27FC236}">
                <a16:creationId xmlns:a16="http://schemas.microsoft.com/office/drawing/2014/main" id="{93D282AD-1FA2-D2E3-810E-41C6941E3A43}"/>
              </a:ext>
            </a:extLst>
          </p:cNvPr>
          <p:cNvSpPr>
            <a:spLocks noChangeArrowheads="1"/>
          </p:cNvSpPr>
          <p:nvPr/>
        </p:nvSpPr>
        <p:spPr bwMode="auto">
          <a:xfrm>
            <a:off x="1039092" y="2055668"/>
            <a:ext cx="2431472" cy="2471138"/>
          </a:xfrm>
          <a:prstGeom prst="ellipse">
            <a:avLst/>
          </a:prstGeom>
          <a:blipFill dpi="0" rotWithShape="1">
            <a:blip r:embed="rId2" cstate="print">
              <a:extLst>
                <a:ext uri="{28A0092B-C50C-407E-A947-70E740481C1C}">
                  <a14:useLocalDpi xmlns:a14="http://schemas.microsoft.com/office/drawing/2010/main" val="0"/>
                </a:ext>
              </a:extLst>
            </a:blip>
            <a:srcRect/>
            <a:stretch>
              <a:fillRect/>
            </a:stretch>
          </a:blipFill>
          <a:ln>
            <a:noFill/>
          </a:ln>
        </p:spPr>
        <p:txBody>
          <a:bodyPr anchor="ct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sz="2800">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algn="ctr" defTabSz="896157" eaLnBrk="1" hangingPunct="1">
              <a:lnSpc>
                <a:spcPct val="100000"/>
              </a:lnSpc>
              <a:spcBef>
                <a:spcPct val="0"/>
              </a:spcBef>
              <a:buClrTx/>
              <a:buNone/>
              <a:defRPr/>
            </a:pPr>
            <a:endParaRPr lang="en-ZA" altLang="en-US" sz="980" dirty="0"/>
          </a:p>
        </p:txBody>
      </p:sp>
      <p:pic>
        <p:nvPicPr>
          <p:cNvPr id="18" name="Picture 17">
            <a:extLst>
              <a:ext uri="{FF2B5EF4-FFF2-40B4-BE49-F238E27FC236}">
                <a16:creationId xmlns:a16="http://schemas.microsoft.com/office/drawing/2014/main" id="{D5FDEF1E-1D87-FDB2-7EF5-4F0DB27E7C1A}"/>
              </a:ext>
            </a:extLst>
          </p:cNvPr>
          <p:cNvPicPr>
            <a:picLocks noChangeAspect="1"/>
          </p:cNvPicPr>
          <p:nvPr/>
        </p:nvPicPr>
        <p:blipFill>
          <a:blip r:embed="rId3"/>
          <a:stretch>
            <a:fillRect/>
          </a:stretch>
        </p:blipFill>
        <p:spPr>
          <a:xfrm>
            <a:off x="568036" y="3385020"/>
            <a:ext cx="1415469" cy="1415227"/>
          </a:xfrm>
          <a:prstGeom prst="rect">
            <a:avLst/>
          </a:prstGeom>
        </p:spPr>
      </p:pic>
    </p:spTree>
    <p:extLst>
      <p:ext uri="{BB962C8B-B14F-4D97-AF65-F5344CB8AC3E}">
        <p14:creationId xmlns:p14="http://schemas.microsoft.com/office/powerpoint/2010/main" val="35070402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192947" y="309163"/>
            <a:ext cx="5869870" cy="457367"/>
          </a:xfrm>
        </p:spPr>
        <p:txBody>
          <a:bodyPr/>
          <a:lstStyle/>
          <a:p>
            <a:pPr eaLnBrk="1" hangingPunct="1"/>
            <a:r>
              <a:rPr lang="en-ZA" altLang="en-US" sz="2000" b="1" dirty="0"/>
              <a:t>	</a:t>
            </a:r>
            <a:r>
              <a:rPr lang="en-GB" altLang="en-US" sz="2000" b="1" dirty="0"/>
              <a:t>Housekeeping Rules</a:t>
            </a:r>
            <a:r>
              <a:rPr lang="en-ZA" altLang="en-US" sz="2000" b="1" dirty="0"/>
              <a:t>				</a:t>
            </a:r>
            <a:r>
              <a:rPr lang="en-ZA" altLang="en-US" sz="2000" dirty="0"/>
              <a:t> </a:t>
            </a:r>
          </a:p>
        </p:txBody>
      </p:sp>
      <p:sp>
        <p:nvSpPr>
          <p:cNvPr id="16388" name="Rectangle 3"/>
          <p:cNvSpPr>
            <a:spLocks noGrp="1" noChangeArrowheads="1"/>
          </p:cNvSpPr>
          <p:nvPr>
            <p:ph type="body" idx="1"/>
          </p:nvPr>
        </p:nvSpPr>
        <p:spPr>
          <a:xfrm>
            <a:off x="107504" y="1046875"/>
            <a:ext cx="8707884" cy="5399087"/>
          </a:xfrm>
        </p:spPr>
        <p:txBody>
          <a:bodyPr>
            <a:normAutofit/>
          </a:bodyPr>
          <a:lstStyle/>
          <a:p>
            <a:pPr marL="0" lvl="0" indent="0" algn="ctr">
              <a:lnSpc>
                <a:spcPct val="110000"/>
              </a:lnSpc>
              <a:spcBef>
                <a:spcPts val="600"/>
              </a:spcBef>
              <a:spcAft>
                <a:spcPts val="600"/>
              </a:spcAft>
              <a:buNone/>
            </a:pPr>
            <a:r>
              <a:rPr lang="en-US" sz="2000" b="1" i="1" dirty="0">
                <a:solidFill>
                  <a:schemeClr val="tx1"/>
                </a:solidFill>
                <a:highlight>
                  <a:srgbClr val="C0C0C0"/>
                </a:highlight>
              </a:rPr>
              <a:t>Introduction</a:t>
            </a:r>
          </a:p>
        </p:txBody>
      </p:sp>
      <p:sp>
        <p:nvSpPr>
          <p:cNvPr id="18437" name="Slide Number Placeholder 3"/>
          <p:cNvSpPr>
            <a:spLocks noGrp="1"/>
          </p:cNvSpPr>
          <p:nvPr>
            <p:ph type="sldNum" sz="quarter" idx="12"/>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ZA"/>
            </a:defPPr>
            <a:lvl1pPr algn="ctr" rtl="0" fontAlgn="base">
              <a:spcBef>
                <a:spcPct val="0"/>
              </a:spcBef>
              <a:spcAft>
                <a:spcPct val="0"/>
              </a:spcAft>
              <a:defRPr sz="1000" kern="1200">
                <a:solidFill>
                  <a:srgbClr val="83725B"/>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eaLnBrk="1" hangingPunct="1">
              <a:defRPr/>
            </a:pPr>
            <a:fld id="{419BB0F5-A2AE-42C9-96A1-2EE5E4F9A89F}" type="slidenum">
              <a:rPr lang="en-ZA" smtClean="0"/>
              <a:pPr eaLnBrk="1" hangingPunct="1">
                <a:defRPr/>
              </a:pPr>
              <a:t>2</a:t>
            </a:fld>
            <a:endParaRPr lang="en-ZA" altLang="en-US">
              <a:solidFill>
                <a:srgbClr val="83725B"/>
              </a:solidFill>
            </a:endParaRPr>
          </a:p>
        </p:txBody>
      </p:sp>
      <p:grpSp>
        <p:nvGrpSpPr>
          <p:cNvPr id="2" name="Group 8">
            <a:extLst>
              <a:ext uri="{FF2B5EF4-FFF2-40B4-BE49-F238E27FC236}">
                <a16:creationId xmlns:a16="http://schemas.microsoft.com/office/drawing/2014/main" id="{AA1AC305-4D55-74EB-B5B8-A0F5792DBA9A}"/>
              </a:ext>
            </a:extLst>
          </p:cNvPr>
          <p:cNvGrpSpPr>
            <a:grpSpLocks/>
          </p:cNvGrpSpPr>
          <p:nvPr/>
        </p:nvGrpSpPr>
        <p:grpSpPr bwMode="auto">
          <a:xfrm>
            <a:off x="796292" y="2217655"/>
            <a:ext cx="7727950" cy="3057525"/>
            <a:chOff x="342853" y="1497456"/>
            <a:chExt cx="8950322" cy="4521698"/>
          </a:xfrm>
        </p:grpSpPr>
        <p:pic>
          <p:nvPicPr>
            <p:cNvPr id="3" name="Picture 2">
              <a:extLst>
                <a:ext uri="{FF2B5EF4-FFF2-40B4-BE49-F238E27FC236}">
                  <a16:creationId xmlns:a16="http://schemas.microsoft.com/office/drawing/2014/main" id="{5AEEAE31-A2BB-2B25-354E-394A552AD68B}"/>
                </a:ext>
              </a:extLst>
            </p:cNvPr>
            <p:cNvPicPr>
              <a:picLocks noChangeAspect="1" noChangeArrowheads="1"/>
            </p:cNvPicPr>
            <p:nvPr/>
          </p:nvPicPr>
          <p:blipFill>
            <a:blip r:embed="rId3" cstate="print"/>
            <a:srcRect/>
            <a:stretch>
              <a:fillRect/>
            </a:stretch>
          </p:blipFill>
          <p:spPr bwMode="auto">
            <a:xfrm>
              <a:off x="1432619" y="1497456"/>
              <a:ext cx="6634144" cy="4521698"/>
            </a:xfrm>
            <a:prstGeom prst="ellipse">
              <a:avLst/>
            </a:prstGeom>
            <a:noFill/>
            <a:ln w="9525">
              <a:noFill/>
              <a:miter lim="800000"/>
              <a:headEnd/>
              <a:tailEnd/>
            </a:ln>
            <a:effectLst/>
          </p:spPr>
        </p:pic>
        <p:sp>
          <p:nvSpPr>
            <p:cNvPr id="4" name="TextBox 3">
              <a:extLst>
                <a:ext uri="{FF2B5EF4-FFF2-40B4-BE49-F238E27FC236}">
                  <a16:creationId xmlns:a16="http://schemas.microsoft.com/office/drawing/2014/main" id="{7123CC1E-1D2E-5A71-C223-28351DD916AE}"/>
                </a:ext>
              </a:extLst>
            </p:cNvPr>
            <p:cNvSpPr txBox="1"/>
            <p:nvPr/>
          </p:nvSpPr>
          <p:spPr>
            <a:xfrm>
              <a:off x="342853" y="1971168"/>
              <a:ext cx="1787106" cy="682613"/>
            </a:xfrm>
            <a:prstGeom prst="rect">
              <a:avLst/>
            </a:prstGeom>
            <a:noFill/>
            <a:ln w="34925">
              <a:solidFill>
                <a:srgbClr val="FFFFFF"/>
              </a:solid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txBody>
            <a:bodyPr>
              <a:spAutoFit/>
            </a:bodyPr>
            <a:lstStyle/>
            <a:p>
              <a:pPr eaLnBrk="1" hangingPunct="1">
                <a:defRPr/>
              </a:pPr>
              <a:r>
                <a:rPr lang="en-US" sz="2400" b="1" dirty="0">
                  <a:solidFill>
                    <a:srgbClr val="003896"/>
                  </a:solidFill>
                  <a:latin typeface="Arial" charset="0"/>
                  <a:cs typeface="Arial" charset="0"/>
                </a:rPr>
                <a:t>Welcome</a:t>
              </a:r>
            </a:p>
          </p:txBody>
        </p:sp>
        <p:sp>
          <p:nvSpPr>
            <p:cNvPr id="5" name="TextBox 4">
              <a:extLst>
                <a:ext uri="{FF2B5EF4-FFF2-40B4-BE49-F238E27FC236}">
                  <a16:creationId xmlns:a16="http://schemas.microsoft.com/office/drawing/2014/main" id="{CC41C23F-9D18-6DB2-9D29-B192A97CAA9F}"/>
                </a:ext>
              </a:extLst>
            </p:cNvPr>
            <p:cNvSpPr txBox="1"/>
            <p:nvPr/>
          </p:nvSpPr>
          <p:spPr>
            <a:xfrm>
              <a:off x="7467034" y="1971170"/>
              <a:ext cx="1826141" cy="461665"/>
            </a:xfrm>
            <a:prstGeom prst="rect">
              <a:avLst/>
            </a:prstGeom>
            <a:noFill/>
            <a:ln w="34925">
              <a:solidFill>
                <a:srgbClr val="FFFFFF"/>
              </a:solidFill>
            </a:ln>
            <a:effectLst>
              <a:outerShdw blurRad="317500" dir="2700000" algn="ctr">
                <a:srgbClr val="000000">
                  <a:alpha val="43000"/>
                </a:srgbClr>
              </a:outerShdw>
            </a:effectLst>
            <a:scene3d>
              <a:camera prst="perspectiveFront" fov="2700000">
                <a:rot lat="19086000" lon="19067999" rev="3108000"/>
              </a:camera>
              <a:lightRig rig="threePt" dir="t">
                <a:rot lat="0" lon="0" rev="0"/>
              </a:lightRig>
            </a:scene3d>
            <a:sp3d extrusionH="38100" prstMaterial="clear">
              <a:bevelT w="260350" h="50800" prst="softRound"/>
              <a:bevelB prst="softRound"/>
            </a:sp3d>
          </p:spPr>
          <p:txBody>
            <a:bodyPr wrap="none">
              <a:spAutoFit/>
            </a:bodyPr>
            <a:lstStyle/>
            <a:p>
              <a:pPr eaLnBrk="1" hangingPunct="1">
                <a:defRPr/>
              </a:pPr>
              <a:r>
                <a:rPr lang="en-US" sz="2400" b="1" dirty="0">
                  <a:solidFill>
                    <a:srgbClr val="003896"/>
                  </a:solidFill>
                  <a:latin typeface="Arial" charset="0"/>
                  <a:cs typeface="Arial" charset="0"/>
                </a:rPr>
                <a:t>Evacuation</a:t>
              </a:r>
            </a:p>
          </p:txBody>
        </p:sp>
      </p:grpSp>
    </p:spTree>
    <p:extLst>
      <p:ext uri="{BB962C8B-B14F-4D97-AF65-F5344CB8AC3E}">
        <p14:creationId xmlns:p14="http://schemas.microsoft.com/office/powerpoint/2010/main" val="17843686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B53076-D33B-0946-D0DD-D5BB631A2CD8}"/>
            </a:ext>
          </a:extLst>
        </p:cNvPr>
        <p:cNvGrpSpPr/>
        <p:nvPr/>
      </p:nvGrpSpPr>
      <p:grpSpPr>
        <a:xfrm>
          <a:off x="0" y="0"/>
          <a:ext cx="0" cy="0"/>
          <a:chOff x="0" y="0"/>
          <a:chExt cx="0" cy="0"/>
        </a:xfrm>
      </p:grpSpPr>
      <p:sp>
        <p:nvSpPr>
          <p:cNvPr id="19458" name="Rectangle 2">
            <a:extLst>
              <a:ext uri="{FF2B5EF4-FFF2-40B4-BE49-F238E27FC236}">
                <a16:creationId xmlns:a16="http://schemas.microsoft.com/office/drawing/2014/main" id="{1569B475-222E-A7D2-82B1-1F910763A57B}"/>
              </a:ext>
            </a:extLst>
          </p:cNvPr>
          <p:cNvSpPr>
            <a:spLocks noGrp="1" noChangeArrowheads="1"/>
          </p:cNvSpPr>
          <p:nvPr>
            <p:ph type="title"/>
          </p:nvPr>
        </p:nvSpPr>
        <p:spPr/>
        <p:txBody>
          <a:bodyPr/>
          <a:lstStyle/>
          <a:p>
            <a:pPr eaLnBrk="1" hangingPunct="1"/>
            <a:r>
              <a:rPr lang="en-US" altLang="en-US" sz="2000" b="1" dirty="0"/>
              <a:t>NEC 3 Checklist and Supply Contract</a:t>
            </a:r>
            <a:r>
              <a:rPr lang="en-ZA" altLang="en-US" sz="2000" b="1" dirty="0"/>
              <a:t>	  </a:t>
            </a:r>
            <a:endParaRPr lang="en-ZA" altLang="en-US" sz="2000" dirty="0"/>
          </a:p>
        </p:txBody>
      </p:sp>
      <p:sp>
        <p:nvSpPr>
          <p:cNvPr id="19459" name="Rectangle 3">
            <a:extLst>
              <a:ext uri="{FF2B5EF4-FFF2-40B4-BE49-F238E27FC236}">
                <a16:creationId xmlns:a16="http://schemas.microsoft.com/office/drawing/2014/main" id="{0452716C-764F-0CF6-8795-6B53A0F9160A}"/>
              </a:ext>
            </a:extLst>
          </p:cNvPr>
          <p:cNvSpPr>
            <a:spLocks noGrp="1" noChangeArrowheads="1"/>
          </p:cNvSpPr>
          <p:nvPr>
            <p:ph type="body" idx="1"/>
          </p:nvPr>
        </p:nvSpPr>
        <p:spPr>
          <a:xfrm>
            <a:off x="179387" y="1125538"/>
            <a:ext cx="8696165" cy="5183187"/>
          </a:xfrm>
        </p:spPr>
        <p:txBody>
          <a:bodyPr>
            <a:normAutofit/>
          </a:bodyPr>
          <a:lstStyle/>
          <a:p>
            <a:pPr marL="342900" lvl="2" indent="-342900" algn="just"/>
            <a:endParaRPr lang="en-US" altLang="en-US" sz="1800" dirty="0">
              <a:hlinkClick r:id="rId2" action="ppaction://hlinkfile"/>
            </a:endParaRPr>
          </a:p>
          <a:p>
            <a:pPr marL="342900" lvl="2" indent="-342900" algn="just"/>
            <a:endParaRPr lang="en-US" altLang="en-US" sz="1800" dirty="0">
              <a:hlinkClick r:id="rId2" action="ppaction://hlinkfile"/>
            </a:endParaRPr>
          </a:p>
          <a:p>
            <a:pPr marL="342900" lvl="2" indent="-342900" algn="just"/>
            <a:endParaRPr lang="en-US" altLang="en-US" sz="1800" dirty="0">
              <a:hlinkClick r:id="rId2" action="ppaction://hlinkfile"/>
            </a:endParaRPr>
          </a:p>
          <a:p>
            <a:pPr marL="342900" lvl="2" indent="-342900" algn="just"/>
            <a:endParaRPr lang="en-US" altLang="en-US" sz="1800" dirty="0">
              <a:hlinkClick r:id="rId2" action="ppaction://hlinkfile"/>
            </a:endParaRPr>
          </a:p>
          <a:p>
            <a:pPr marL="342900" lvl="2" indent="-342900" algn="just"/>
            <a:r>
              <a:rPr lang="en-US" altLang="en-US" sz="1800" dirty="0">
                <a:hlinkClick r:id="rId2" action="ppaction://hlinkfile"/>
              </a:rPr>
              <a:t>Commercial including SDL &amp; I\Annexure N - NEC Checklist and Supply Contract.pdf</a:t>
            </a:r>
            <a:endParaRPr lang="en-US" altLang="en-US" sz="1800" dirty="0"/>
          </a:p>
          <a:p>
            <a:pPr marL="342900" lvl="2" indent="-342900" algn="just"/>
            <a:endParaRPr lang="en-ZA" altLang="en-US" sz="1800" dirty="0"/>
          </a:p>
          <a:p>
            <a:pPr marL="342900" lvl="2" indent="-342900" algn="just"/>
            <a:endParaRPr lang="en-ZA" altLang="en-US" sz="1800" dirty="0"/>
          </a:p>
          <a:p>
            <a:pPr marL="342900" lvl="2" indent="-342900" algn="just"/>
            <a:endParaRPr lang="en-US" altLang="en-US" sz="1800" dirty="0"/>
          </a:p>
        </p:txBody>
      </p:sp>
      <p:sp>
        <p:nvSpPr>
          <p:cNvPr id="19461" name="Slide Number Placeholder 3">
            <a:extLst>
              <a:ext uri="{FF2B5EF4-FFF2-40B4-BE49-F238E27FC236}">
                <a16:creationId xmlns:a16="http://schemas.microsoft.com/office/drawing/2014/main" id="{956B0B80-9907-041A-1408-DB743DB70149}"/>
              </a:ext>
            </a:extLst>
          </p:cNvPr>
          <p:cNvSpPr>
            <a:spLocks noGrp="1"/>
          </p:cNvSpPr>
          <p:nvPr>
            <p:ph type="sldNum" sz="quarter" idx="12"/>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ZA"/>
            </a:defPPr>
            <a:lvl1pPr algn="ctr" rtl="0" fontAlgn="base">
              <a:spcBef>
                <a:spcPct val="0"/>
              </a:spcBef>
              <a:spcAft>
                <a:spcPct val="0"/>
              </a:spcAft>
              <a:defRPr sz="1000" kern="1200">
                <a:solidFill>
                  <a:srgbClr val="83725B"/>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eaLnBrk="1" hangingPunct="1">
              <a:defRPr/>
            </a:pPr>
            <a:fld id="{419BB0F5-A2AE-42C9-96A1-2EE5E4F9A89F}" type="slidenum">
              <a:rPr lang="en-ZA" smtClean="0"/>
              <a:pPr eaLnBrk="1" hangingPunct="1">
                <a:defRPr/>
              </a:pPr>
              <a:t>20</a:t>
            </a:fld>
            <a:endParaRPr lang="en-ZA" altLang="en-US">
              <a:solidFill>
                <a:srgbClr val="83725B"/>
              </a:solidFill>
            </a:endParaRPr>
          </a:p>
        </p:txBody>
      </p:sp>
    </p:spTree>
    <p:extLst>
      <p:ext uri="{BB962C8B-B14F-4D97-AF65-F5344CB8AC3E}">
        <p14:creationId xmlns:p14="http://schemas.microsoft.com/office/powerpoint/2010/main" val="29180470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Subtitle 4"/>
          <p:cNvSpPr>
            <a:spLocks noGrp="1"/>
          </p:cNvSpPr>
          <p:nvPr>
            <p:ph type="subTitle" idx="1"/>
          </p:nvPr>
        </p:nvSpPr>
        <p:spPr>
          <a:xfrm>
            <a:off x="1979712" y="4426584"/>
            <a:ext cx="7056339" cy="1234664"/>
          </a:xfrm>
        </p:spPr>
        <p:txBody>
          <a:bodyPr>
            <a:normAutofit/>
          </a:bodyPr>
          <a:lstStyle/>
          <a:p>
            <a:r>
              <a:rPr lang="en-US" sz="3200" i="1" dirty="0">
                <a:latin typeface="Arial" charset="0"/>
                <a:cs typeface="Arial" charset="0"/>
              </a:rPr>
              <a:t>Technical</a:t>
            </a:r>
            <a:endParaRPr lang="en-ZA" sz="3200" i="1" dirty="0">
              <a:latin typeface="Arial" charset="0"/>
              <a:cs typeface="Arial" charset="0"/>
            </a:endParaRPr>
          </a:p>
        </p:txBody>
      </p:sp>
      <p:sp>
        <p:nvSpPr>
          <p:cNvPr id="6" name="Subtitle 2"/>
          <p:cNvSpPr txBox="1">
            <a:spLocks/>
          </p:cNvSpPr>
          <p:nvPr/>
        </p:nvSpPr>
        <p:spPr>
          <a:xfrm>
            <a:off x="3276600" y="6253163"/>
            <a:ext cx="5472113" cy="504825"/>
          </a:xfrm>
          <a:prstGeom prst="rect">
            <a:avLst/>
          </a:prstGeom>
        </p:spPr>
        <p:txBody>
          <a:bodyPr>
            <a:normAutofit/>
          </a:bodyPr>
          <a:lstStyle>
            <a:lvl1pPr marL="0" indent="0" algn="ctr" defTabSz="914400" rtl="0" eaLnBrk="1" latinLnBrk="0" hangingPunct="1">
              <a:spcBef>
                <a:spcPct val="20000"/>
              </a:spcBef>
              <a:buFont typeface="Arial" pitchFamily="34" charset="0"/>
              <a:buNone/>
              <a:defRPr sz="2800" kern="1200">
                <a:solidFill>
                  <a:srgbClr val="9A3C1A"/>
                </a:solidFill>
                <a:latin typeface="Arial" pitchFamily="34" charset="0"/>
                <a:ea typeface="+mn-ea"/>
                <a:cs typeface="Arial" pitchFamily="34" charset="0"/>
              </a:defRPr>
            </a:lvl1pPr>
            <a:lvl2pPr marL="457200" indent="0" algn="ctr" defTabSz="914400" rtl="0" eaLnBrk="1" latinLnBrk="0" hangingPunct="1">
              <a:spcBef>
                <a:spcPct val="20000"/>
              </a:spcBef>
              <a:buFont typeface="Arial" pitchFamily="34" charset="0"/>
              <a:buNone/>
              <a:defRPr sz="2400" kern="1200">
                <a:solidFill>
                  <a:schemeClr val="tx1">
                    <a:tint val="75000"/>
                  </a:schemeClr>
                </a:solidFill>
                <a:latin typeface="Arial" pitchFamily="34" charset="0"/>
                <a:ea typeface="+mn-ea"/>
                <a:cs typeface="Arial" pitchFamily="34" charset="0"/>
              </a:defRPr>
            </a:lvl2pPr>
            <a:lvl3pPr marL="914400" indent="0" algn="ctr" defTabSz="914400" rtl="0" eaLnBrk="1" latinLnBrk="0" hangingPunct="1">
              <a:spcBef>
                <a:spcPct val="20000"/>
              </a:spcBef>
              <a:buFont typeface="Arial" pitchFamily="34" charset="0"/>
              <a:buNone/>
              <a:defRPr sz="2000" kern="1200">
                <a:solidFill>
                  <a:schemeClr val="tx1">
                    <a:tint val="75000"/>
                  </a:schemeClr>
                </a:solidFill>
                <a:latin typeface="Arial" pitchFamily="34" charset="0"/>
                <a:ea typeface="+mn-ea"/>
                <a:cs typeface="Arial" pitchFamily="34" charset="0"/>
              </a:defRPr>
            </a:lvl3pPr>
            <a:lvl4pPr marL="1371600" indent="0" algn="ctr" defTabSz="914400" rtl="0" eaLnBrk="1" latinLnBrk="0" hangingPunct="1">
              <a:spcBef>
                <a:spcPct val="20000"/>
              </a:spcBef>
              <a:buFont typeface="Arial" pitchFamily="34" charset="0"/>
              <a:buNone/>
              <a:defRPr sz="1800" kern="1200">
                <a:solidFill>
                  <a:schemeClr val="tx1">
                    <a:tint val="75000"/>
                  </a:schemeClr>
                </a:solidFill>
                <a:latin typeface="Arial" pitchFamily="34" charset="0"/>
                <a:ea typeface="+mn-ea"/>
                <a:cs typeface="Arial" pitchFamily="34" charset="0"/>
              </a:defRPr>
            </a:lvl4pPr>
            <a:lvl5pPr marL="1828800" indent="0" algn="ctr" defTabSz="914400" rtl="0" eaLnBrk="1" latinLnBrk="0" hangingPunct="1">
              <a:spcBef>
                <a:spcPct val="20000"/>
              </a:spcBef>
              <a:buFont typeface="Arial" pitchFamily="34" charset="0"/>
              <a:buNone/>
              <a:defRPr sz="18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fontAlgn="auto">
              <a:spcAft>
                <a:spcPts val="0"/>
              </a:spcAft>
              <a:defRPr/>
            </a:pPr>
            <a:endParaRPr lang="en-ZA" sz="1400" b="1" dirty="0">
              <a:solidFill>
                <a:srgbClr val="EB641B">
                  <a:lumMod val="60000"/>
                  <a:lumOff val="40000"/>
                </a:srgbClr>
              </a:solidFill>
            </a:endParaRPr>
          </a:p>
        </p:txBody>
      </p:sp>
      <p:sp>
        <p:nvSpPr>
          <p:cNvPr id="2" name="Rectangle 1"/>
          <p:cNvSpPr/>
          <p:nvPr/>
        </p:nvSpPr>
        <p:spPr>
          <a:xfrm>
            <a:off x="4572000" y="1268760"/>
            <a:ext cx="4572000" cy="1224136"/>
          </a:xfrm>
          <a:prstGeom prst="rect">
            <a:avLst/>
          </a:prstGeom>
          <a:solidFill>
            <a:srgbClr val="9A3C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solidFill>
                <a:prstClr val="white"/>
              </a:solidFill>
            </a:endParaRPr>
          </a:p>
        </p:txBody>
      </p:sp>
      <p:sp>
        <p:nvSpPr>
          <p:cNvPr id="3" name="Slide Number Placeholder 2"/>
          <p:cNvSpPr>
            <a:spLocks noGrp="1"/>
          </p:cNvSpPr>
          <p:nvPr>
            <p:ph type="sldNum" sz="quarter" idx="12"/>
          </p:nvPr>
        </p:nvSpPr>
        <p:spPr/>
        <p:txBody>
          <a:bodyPr/>
          <a:lstStyle/>
          <a:p>
            <a:pPr>
              <a:defRPr/>
            </a:pPr>
            <a:fld id="{AA5AF34F-D362-49FB-AA09-5A9BD1504C21}" type="slidenum">
              <a:rPr lang="en-ZA" smtClean="0">
                <a:solidFill>
                  <a:prstClr val="black">
                    <a:tint val="75000"/>
                  </a:prstClr>
                </a:solidFill>
              </a:rPr>
              <a:pPr>
                <a:defRPr/>
              </a:pPr>
              <a:t>21</a:t>
            </a:fld>
            <a:endParaRPr lang="en-ZA" dirty="0">
              <a:solidFill>
                <a:prstClr val="black">
                  <a:tint val="75000"/>
                </a:prstClr>
              </a:solidFill>
            </a:endParaRPr>
          </a:p>
        </p:txBody>
      </p:sp>
      <p:sp>
        <p:nvSpPr>
          <p:cNvPr id="7" name="Text Placeholder 2"/>
          <p:cNvSpPr txBox="1">
            <a:spLocks/>
          </p:cNvSpPr>
          <p:nvPr/>
        </p:nvSpPr>
        <p:spPr bwMode="auto">
          <a:xfrm>
            <a:off x="2339752" y="3212976"/>
            <a:ext cx="6120680" cy="1213608"/>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0" indent="0" algn="l" rtl="0" fontAlgn="base">
              <a:spcBef>
                <a:spcPct val="20000"/>
              </a:spcBef>
              <a:spcAft>
                <a:spcPct val="0"/>
              </a:spcAft>
              <a:buFont typeface="Arial" charset="0"/>
              <a:buNone/>
              <a:defRPr sz="2800" kern="1200">
                <a:solidFill>
                  <a:srgbClr val="9A3C1A"/>
                </a:solidFill>
                <a:latin typeface="Arial" pitchFamily="34" charset="0"/>
                <a:ea typeface="+mn-ea"/>
                <a:cs typeface="Arial" pitchFamily="34" charset="0"/>
              </a:defRPr>
            </a:lvl1pPr>
            <a:lvl2pPr marL="457200" indent="0" algn="ctr" rtl="0" fontAlgn="base">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2pPr>
            <a:lvl3pPr marL="914400" indent="0" algn="ctr" rtl="0" fontAlgn="base">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3pPr>
            <a:lvl4pPr marL="1371600" indent="0" algn="ctr" rtl="0" fontAlgn="base">
              <a:spcBef>
                <a:spcPct val="20000"/>
              </a:spcBef>
              <a:spcAft>
                <a:spcPct val="0"/>
              </a:spcAft>
              <a:buFont typeface="Arial" charset="0"/>
              <a:buNone/>
              <a:defRPr kern="1200">
                <a:solidFill>
                  <a:schemeClr val="tx1">
                    <a:tint val="75000"/>
                  </a:schemeClr>
                </a:solidFill>
                <a:latin typeface="Arial" pitchFamily="34" charset="0"/>
                <a:ea typeface="+mn-ea"/>
                <a:cs typeface="Arial" pitchFamily="34" charset="0"/>
              </a:defRPr>
            </a:lvl4pPr>
            <a:lvl5pPr marL="1828800" indent="0" algn="ctr" rtl="0" fontAlgn="base">
              <a:spcBef>
                <a:spcPct val="20000"/>
              </a:spcBef>
              <a:spcAft>
                <a:spcPct val="0"/>
              </a:spcAft>
              <a:buFont typeface="Arial" charset="0"/>
              <a:buNone/>
              <a:defRPr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endParaRPr lang="en-ZA" sz="3200" b="1" dirty="0">
              <a:solidFill>
                <a:srgbClr val="003896"/>
              </a:solidFill>
              <a:latin typeface="Arial" charset="0"/>
              <a:cs typeface="Arial" charset="0"/>
            </a:endParaRPr>
          </a:p>
        </p:txBody>
      </p:sp>
    </p:spTree>
    <p:extLst>
      <p:ext uri="{BB962C8B-B14F-4D97-AF65-F5344CB8AC3E}">
        <p14:creationId xmlns:p14="http://schemas.microsoft.com/office/powerpoint/2010/main" val="3054664371"/>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Number Placeholder 5"/>
          <p:cNvSpPr>
            <a:spLocks noGrp="1"/>
          </p:cNvSpPr>
          <p:nvPr>
            <p:ph type="sldNum" sz="quarter" idx="12"/>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ZA"/>
            </a:defPPr>
            <a:lvl1pPr algn="ctr" rtl="0" fontAlgn="base">
              <a:spcBef>
                <a:spcPct val="0"/>
              </a:spcBef>
              <a:spcAft>
                <a:spcPct val="0"/>
              </a:spcAft>
              <a:defRPr sz="1000" kern="1200">
                <a:solidFill>
                  <a:srgbClr val="83725B"/>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eaLnBrk="1" hangingPunct="1">
              <a:defRPr/>
            </a:pPr>
            <a:fld id="{419BB0F5-A2AE-42C9-96A1-2EE5E4F9A89F}" type="slidenum">
              <a:rPr lang="en-ZA" smtClean="0"/>
              <a:pPr eaLnBrk="1" hangingPunct="1">
                <a:defRPr/>
              </a:pPr>
              <a:t>22</a:t>
            </a:fld>
            <a:endParaRPr lang="en-ZA">
              <a:solidFill>
                <a:srgbClr val="83725B"/>
              </a:solidFill>
            </a:endParaRPr>
          </a:p>
        </p:txBody>
      </p:sp>
      <p:sp>
        <p:nvSpPr>
          <p:cNvPr id="59395" name="Rectangle 2"/>
          <p:cNvSpPr>
            <a:spLocks noGrp="1" noChangeArrowheads="1"/>
          </p:cNvSpPr>
          <p:nvPr>
            <p:ph type="title"/>
          </p:nvPr>
        </p:nvSpPr>
        <p:spPr>
          <a:xfrm>
            <a:off x="107504" y="188913"/>
            <a:ext cx="6807646" cy="666750"/>
          </a:xfrm>
        </p:spPr>
        <p:txBody>
          <a:bodyPr/>
          <a:lstStyle/>
          <a:p>
            <a:br>
              <a:rPr lang="en-ZA" altLang="en-US" sz="2000" i="1" dirty="0">
                <a:latin typeface="Arial" charset="0"/>
                <a:cs typeface="Arial" charset="0"/>
              </a:rPr>
            </a:br>
            <a:r>
              <a:rPr lang="en-ZA" altLang="en-US" sz="2000" b="1" dirty="0">
                <a:latin typeface="Arial" charset="0"/>
                <a:cs typeface="Arial" charset="0"/>
              </a:rPr>
              <a:t>Step 2: </a:t>
            </a:r>
            <a:r>
              <a:rPr lang="en-US" sz="2000" b="1" dirty="0">
                <a:latin typeface="Arial" charset="0"/>
                <a:cs typeface="Arial" charset="0"/>
              </a:rPr>
              <a:t>Functionality/Technical </a:t>
            </a:r>
            <a:br>
              <a:rPr lang="en-GB" sz="2000" i="1" dirty="0">
                <a:latin typeface="Arial" charset="0"/>
                <a:cs typeface="Arial" charset="0"/>
              </a:rPr>
            </a:br>
            <a:r>
              <a:rPr lang="en-ZA" altLang="en-US" sz="2000" b="1" dirty="0">
                <a:solidFill>
                  <a:srgbClr val="FFFFFF"/>
                </a:solidFill>
              </a:rPr>
              <a:t>		</a:t>
            </a:r>
            <a:endParaRPr lang="en-ZA" sz="2000" b="1" dirty="0"/>
          </a:p>
        </p:txBody>
      </p:sp>
      <p:sp>
        <p:nvSpPr>
          <p:cNvPr id="59396" name="Rectangle 3"/>
          <p:cNvSpPr>
            <a:spLocks noGrp="1" noChangeArrowheads="1"/>
          </p:cNvSpPr>
          <p:nvPr>
            <p:ph type="body" idx="1"/>
          </p:nvPr>
        </p:nvSpPr>
        <p:spPr>
          <a:xfrm>
            <a:off x="107504" y="981074"/>
            <a:ext cx="8857109" cy="5740401"/>
          </a:xfrm>
        </p:spPr>
        <p:txBody>
          <a:bodyPr/>
          <a:lstStyle/>
          <a:p>
            <a:pPr marL="390525" lvl="0" indent="-285750" algn="just">
              <a:lnSpc>
                <a:spcPct val="130000"/>
              </a:lnSpc>
              <a:spcBef>
                <a:spcPts val="600"/>
              </a:spcBef>
              <a:spcAft>
                <a:spcPts val="600"/>
              </a:spcAft>
              <a:tabLst>
                <a:tab pos="252095" algn="l"/>
                <a:tab pos="431800" algn="l"/>
                <a:tab pos="504190" algn="l"/>
                <a:tab pos="575945" algn="l"/>
                <a:tab pos="647700" algn="l"/>
                <a:tab pos="756285" algn="l"/>
                <a:tab pos="1007745" algn="l"/>
                <a:tab pos="1259840" algn="l"/>
                <a:tab pos="1511935" algn="l"/>
                <a:tab pos="1764030" algn="l"/>
                <a:tab pos="2016125" algn="l"/>
                <a:tab pos="2268220" algn="l"/>
                <a:tab pos="2771775" algn="l"/>
              </a:tabLst>
            </a:pPr>
            <a:endParaRPr lang="en-ZA" sz="1800" dirty="0">
              <a:ea typeface="Calibri"/>
              <a:cs typeface="Times New Roman"/>
            </a:endParaRPr>
          </a:p>
          <a:p>
            <a:pPr marL="390525" lvl="0" indent="-285750" algn="just">
              <a:lnSpc>
                <a:spcPct val="130000"/>
              </a:lnSpc>
              <a:spcBef>
                <a:spcPts val="600"/>
              </a:spcBef>
              <a:spcAft>
                <a:spcPts val="600"/>
              </a:spcAft>
              <a:tabLst>
                <a:tab pos="252095" algn="l"/>
                <a:tab pos="431800" algn="l"/>
                <a:tab pos="504190" algn="l"/>
                <a:tab pos="575945" algn="l"/>
                <a:tab pos="647700" algn="l"/>
                <a:tab pos="756285" algn="l"/>
                <a:tab pos="1007745" algn="l"/>
                <a:tab pos="1259840" algn="l"/>
                <a:tab pos="1511935" algn="l"/>
                <a:tab pos="1764030" algn="l"/>
                <a:tab pos="2016125" algn="l"/>
                <a:tab pos="2268220" algn="l"/>
                <a:tab pos="2771775" algn="l"/>
              </a:tabLst>
            </a:pPr>
            <a:endParaRPr lang="en-ZA" sz="1800" dirty="0">
              <a:ea typeface="Calibri"/>
              <a:cs typeface="Times New Roman"/>
            </a:endParaRPr>
          </a:p>
          <a:p>
            <a:pPr marL="447675" lvl="0" indent="-342900" algn="just">
              <a:lnSpc>
                <a:spcPct val="130000"/>
              </a:lnSpc>
              <a:spcBef>
                <a:spcPts val="600"/>
              </a:spcBef>
              <a:spcAft>
                <a:spcPts val="600"/>
              </a:spcAft>
              <a:tabLst>
                <a:tab pos="252095" algn="l"/>
                <a:tab pos="431800" algn="l"/>
                <a:tab pos="504190" algn="l"/>
                <a:tab pos="575945" algn="l"/>
                <a:tab pos="647700" algn="l"/>
                <a:tab pos="756285" algn="l"/>
                <a:tab pos="1007745" algn="l"/>
                <a:tab pos="1259840" algn="l"/>
                <a:tab pos="1511935" algn="l"/>
                <a:tab pos="1764030" algn="l"/>
                <a:tab pos="2016125" algn="l"/>
                <a:tab pos="2268220" algn="l"/>
                <a:tab pos="2771775" algn="l"/>
              </a:tabLst>
            </a:pPr>
            <a:endParaRPr lang="en-US" sz="1800" dirty="0">
              <a:ea typeface="Times New Roman"/>
            </a:endParaRPr>
          </a:p>
          <a:p>
            <a:pPr marL="447675" lvl="0" indent="-342900" algn="just">
              <a:lnSpc>
                <a:spcPct val="130000"/>
              </a:lnSpc>
              <a:spcBef>
                <a:spcPts val="600"/>
              </a:spcBef>
              <a:spcAft>
                <a:spcPts val="600"/>
              </a:spcAft>
              <a:tabLst>
                <a:tab pos="252095" algn="l"/>
                <a:tab pos="431800" algn="l"/>
                <a:tab pos="504190" algn="l"/>
                <a:tab pos="575945" algn="l"/>
                <a:tab pos="647700" algn="l"/>
                <a:tab pos="756285" algn="l"/>
                <a:tab pos="1007745" algn="l"/>
                <a:tab pos="1259840" algn="l"/>
                <a:tab pos="1511935" algn="l"/>
                <a:tab pos="1764030" algn="l"/>
                <a:tab pos="2016125" algn="l"/>
                <a:tab pos="2268220" algn="l"/>
                <a:tab pos="2771775" algn="l"/>
              </a:tabLst>
            </a:pPr>
            <a:r>
              <a:rPr lang="en-US" sz="1800" dirty="0">
                <a:ea typeface="Times New Roman"/>
                <a:hlinkClick r:id="rId2" action="ppaction://hlinkfile"/>
              </a:rPr>
              <a:t>Technical\Annexure Q - 474-13574 Tender Evaluation Strategy Fuel Oil.pdf</a:t>
            </a:r>
            <a:endParaRPr lang="en-US" sz="1800" dirty="0">
              <a:ea typeface="Times New Roman"/>
            </a:endParaRPr>
          </a:p>
          <a:p>
            <a:pPr marL="447675" lvl="0" indent="-342900" algn="just">
              <a:lnSpc>
                <a:spcPct val="130000"/>
              </a:lnSpc>
              <a:spcBef>
                <a:spcPts val="600"/>
              </a:spcBef>
              <a:spcAft>
                <a:spcPts val="600"/>
              </a:spcAft>
              <a:tabLst>
                <a:tab pos="252095" algn="l"/>
                <a:tab pos="431800" algn="l"/>
                <a:tab pos="504190" algn="l"/>
                <a:tab pos="575945" algn="l"/>
                <a:tab pos="647700" algn="l"/>
                <a:tab pos="756285" algn="l"/>
                <a:tab pos="1007745" algn="l"/>
                <a:tab pos="1259840" algn="l"/>
                <a:tab pos="1511935" algn="l"/>
                <a:tab pos="1764030" algn="l"/>
                <a:tab pos="2016125" algn="l"/>
                <a:tab pos="2268220" algn="l"/>
                <a:tab pos="2771775" algn="l"/>
              </a:tabLst>
            </a:pPr>
            <a:endParaRPr lang="en-ZA" sz="1800" dirty="0">
              <a:ea typeface="Times New Roman"/>
            </a:endParaRPr>
          </a:p>
          <a:p>
            <a:pPr marL="447675" lvl="0" indent="-342900" algn="just">
              <a:lnSpc>
                <a:spcPct val="130000"/>
              </a:lnSpc>
              <a:spcBef>
                <a:spcPts val="600"/>
              </a:spcBef>
              <a:spcAft>
                <a:spcPts val="600"/>
              </a:spcAft>
              <a:tabLst>
                <a:tab pos="252095" algn="l"/>
                <a:tab pos="431800" algn="l"/>
                <a:tab pos="504190" algn="l"/>
                <a:tab pos="575945" algn="l"/>
                <a:tab pos="647700" algn="l"/>
                <a:tab pos="756285" algn="l"/>
                <a:tab pos="1007745" algn="l"/>
                <a:tab pos="1259840" algn="l"/>
                <a:tab pos="1511935" algn="l"/>
                <a:tab pos="1764030" algn="l"/>
                <a:tab pos="2016125" algn="l"/>
                <a:tab pos="2268220" algn="l"/>
                <a:tab pos="2771775" algn="l"/>
              </a:tabLst>
            </a:pPr>
            <a:endParaRPr lang="en-ZA" sz="1800" dirty="0">
              <a:ea typeface="Calibri"/>
              <a:cs typeface="Times New Roman"/>
            </a:endParaRPr>
          </a:p>
        </p:txBody>
      </p:sp>
    </p:spTree>
    <p:extLst>
      <p:ext uri="{BB962C8B-B14F-4D97-AF65-F5344CB8AC3E}">
        <p14:creationId xmlns:p14="http://schemas.microsoft.com/office/powerpoint/2010/main" val="39956541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70FAF6-1BE2-9D79-C294-4B876675ADDC}"/>
              </a:ext>
            </a:extLst>
          </p:cNvPr>
          <p:cNvSpPr>
            <a:spLocks noGrp="1"/>
          </p:cNvSpPr>
          <p:nvPr>
            <p:ph type="ctrTitle"/>
          </p:nvPr>
        </p:nvSpPr>
        <p:spPr/>
        <p:txBody>
          <a:bodyPr/>
          <a:lstStyle/>
          <a:p>
            <a:r>
              <a:rPr lang="en-US" sz="2800" dirty="0"/>
              <a:t>Questions?</a:t>
            </a:r>
            <a:endParaRPr lang="en-US" dirty="0"/>
          </a:p>
        </p:txBody>
      </p:sp>
      <p:sp>
        <p:nvSpPr>
          <p:cNvPr id="4" name="Picture Placeholder 3">
            <a:extLst>
              <a:ext uri="{FF2B5EF4-FFF2-40B4-BE49-F238E27FC236}">
                <a16:creationId xmlns:a16="http://schemas.microsoft.com/office/drawing/2014/main" id="{4D521539-20B9-106B-B438-CF88DEAC9680}"/>
              </a:ext>
            </a:extLst>
          </p:cNvPr>
          <p:cNvSpPr>
            <a:spLocks noGrp="1"/>
          </p:cNvSpPr>
          <p:nvPr>
            <p:ph type="pic" sz="quarter" idx="13"/>
          </p:nvPr>
        </p:nvSpPr>
        <p:spPr/>
        <p:txBody>
          <a:bodyPr/>
          <a:lstStyle/>
          <a:p>
            <a:endParaRPr lang="en-ZA"/>
          </a:p>
        </p:txBody>
      </p:sp>
      <p:sp>
        <p:nvSpPr>
          <p:cNvPr id="16" name="Picture Placeholder 15">
            <a:extLst>
              <a:ext uri="{FF2B5EF4-FFF2-40B4-BE49-F238E27FC236}">
                <a16:creationId xmlns:a16="http://schemas.microsoft.com/office/drawing/2014/main" id="{093F244A-5C96-25EB-77C4-4A30C37FA300}"/>
              </a:ext>
            </a:extLst>
          </p:cNvPr>
          <p:cNvSpPr>
            <a:spLocks noGrp="1"/>
          </p:cNvSpPr>
          <p:nvPr>
            <p:ph type="pic" sz="quarter" idx="14"/>
          </p:nvPr>
        </p:nvSpPr>
        <p:spPr/>
        <p:txBody>
          <a:bodyPr/>
          <a:lstStyle/>
          <a:p>
            <a:endParaRPr lang="en-ZA"/>
          </a:p>
        </p:txBody>
      </p:sp>
      <p:sp>
        <p:nvSpPr>
          <p:cNvPr id="17" name="Oval 102">
            <a:extLst>
              <a:ext uri="{FF2B5EF4-FFF2-40B4-BE49-F238E27FC236}">
                <a16:creationId xmlns:a16="http://schemas.microsoft.com/office/drawing/2014/main" id="{94C83152-89F1-CADF-1AA4-BF7F25C1E7DB}"/>
              </a:ext>
            </a:extLst>
          </p:cNvPr>
          <p:cNvSpPr>
            <a:spLocks noChangeArrowheads="1"/>
          </p:cNvSpPr>
          <p:nvPr/>
        </p:nvSpPr>
        <p:spPr bwMode="auto">
          <a:xfrm>
            <a:off x="1039092" y="2055668"/>
            <a:ext cx="2431472" cy="2471138"/>
          </a:xfrm>
          <a:prstGeom prst="ellipse">
            <a:avLst/>
          </a:prstGeom>
          <a:blipFill dpi="0" rotWithShape="1">
            <a:blip r:embed="rId2" cstate="print">
              <a:extLst>
                <a:ext uri="{28A0092B-C50C-407E-A947-70E740481C1C}">
                  <a14:useLocalDpi xmlns:a14="http://schemas.microsoft.com/office/drawing/2010/main" val="0"/>
                </a:ext>
              </a:extLst>
            </a:blip>
            <a:srcRect/>
            <a:stretch>
              <a:fillRect/>
            </a:stretch>
          </a:blipFill>
          <a:ln>
            <a:noFill/>
          </a:ln>
        </p:spPr>
        <p:txBody>
          <a:bodyPr anchor="ct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sz="2800">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algn="ctr" defTabSz="896157" eaLnBrk="1" hangingPunct="1">
              <a:lnSpc>
                <a:spcPct val="100000"/>
              </a:lnSpc>
              <a:spcBef>
                <a:spcPct val="0"/>
              </a:spcBef>
              <a:buClrTx/>
              <a:buNone/>
              <a:defRPr/>
            </a:pPr>
            <a:endParaRPr lang="en-ZA" altLang="en-US" sz="980" dirty="0"/>
          </a:p>
        </p:txBody>
      </p:sp>
      <p:pic>
        <p:nvPicPr>
          <p:cNvPr id="18" name="Picture 17">
            <a:extLst>
              <a:ext uri="{FF2B5EF4-FFF2-40B4-BE49-F238E27FC236}">
                <a16:creationId xmlns:a16="http://schemas.microsoft.com/office/drawing/2014/main" id="{61F24750-BD4F-834E-2D5B-E3F92FFAF117}"/>
              </a:ext>
            </a:extLst>
          </p:cNvPr>
          <p:cNvPicPr>
            <a:picLocks noChangeAspect="1"/>
          </p:cNvPicPr>
          <p:nvPr/>
        </p:nvPicPr>
        <p:blipFill>
          <a:blip r:embed="rId3"/>
          <a:stretch>
            <a:fillRect/>
          </a:stretch>
        </p:blipFill>
        <p:spPr>
          <a:xfrm>
            <a:off x="568036" y="3385020"/>
            <a:ext cx="1415469" cy="1415227"/>
          </a:xfrm>
          <a:prstGeom prst="rect">
            <a:avLst/>
          </a:prstGeom>
        </p:spPr>
      </p:pic>
    </p:spTree>
    <p:extLst>
      <p:ext uri="{BB962C8B-B14F-4D97-AF65-F5344CB8AC3E}">
        <p14:creationId xmlns:p14="http://schemas.microsoft.com/office/powerpoint/2010/main" val="4662053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Subtitle 4"/>
          <p:cNvSpPr>
            <a:spLocks noGrp="1"/>
          </p:cNvSpPr>
          <p:nvPr>
            <p:ph type="subTitle" idx="1"/>
          </p:nvPr>
        </p:nvSpPr>
        <p:spPr>
          <a:xfrm>
            <a:off x="1979712" y="4426584"/>
            <a:ext cx="7056339" cy="1234664"/>
          </a:xfrm>
        </p:spPr>
        <p:txBody>
          <a:bodyPr>
            <a:normAutofit/>
          </a:bodyPr>
          <a:lstStyle/>
          <a:p>
            <a:r>
              <a:rPr lang="en-US" sz="3200" i="1" dirty="0">
                <a:latin typeface="Arial" charset="0"/>
                <a:cs typeface="Arial" charset="0"/>
              </a:rPr>
              <a:t>Finance</a:t>
            </a:r>
            <a:endParaRPr lang="en-ZA" sz="3200" i="1" dirty="0">
              <a:latin typeface="Arial" charset="0"/>
              <a:cs typeface="Arial" charset="0"/>
            </a:endParaRPr>
          </a:p>
        </p:txBody>
      </p:sp>
      <p:sp>
        <p:nvSpPr>
          <p:cNvPr id="6" name="Subtitle 2"/>
          <p:cNvSpPr txBox="1">
            <a:spLocks/>
          </p:cNvSpPr>
          <p:nvPr/>
        </p:nvSpPr>
        <p:spPr>
          <a:xfrm>
            <a:off x="3276600" y="6253163"/>
            <a:ext cx="5472113" cy="504825"/>
          </a:xfrm>
          <a:prstGeom prst="rect">
            <a:avLst/>
          </a:prstGeom>
        </p:spPr>
        <p:txBody>
          <a:bodyPr>
            <a:normAutofit/>
          </a:bodyPr>
          <a:lstStyle>
            <a:lvl1pPr marL="0" indent="0" algn="ctr" defTabSz="914400" rtl="0" eaLnBrk="1" latinLnBrk="0" hangingPunct="1">
              <a:spcBef>
                <a:spcPct val="20000"/>
              </a:spcBef>
              <a:buFont typeface="Arial" pitchFamily="34" charset="0"/>
              <a:buNone/>
              <a:defRPr sz="2800" kern="1200">
                <a:solidFill>
                  <a:srgbClr val="9A3C1A"/>
                </a:solidFill>
                <a:latin typeface="Arial" pitchFamily="34" charset="0"/>
                <a:ea typeface="+mn-ea"/>
                <a:cs typeface="Arial" pitchFamily="34" charset="0"/>
              </a:defRPr>
            </a:lvl1pPr>
            <a:lvl2pPr marL="457200" indent="0" algn="ctr" defTabSz="914400" rtl="0" eaLnBrk="1" latinLnBrk="0" hangingPunct="1">
              <a:spcBef>
                <a:spcPct val="20000"/>
              </a:spcBef>
              <a:buFont typeface="Arial" pitchFamily="34" charset="0"/>
              <a:buNone/>
              <a:defRPr sz="2400" kern="1200">
                <a:solidFill>
                  <a:schemeClr val="tx1">
                    <a:tint val="75000"/>
                  </a:schemeClr>
                </a:solidFill>
                <a:latin typeface="Arial" pitchFamily="34" charset="0"/>
                <a:ea typeface="+mn-ea"/>
                <a:cs typeface="Arial" pitchFamily="34" charset="0"/>
              </a:defRPr>
            </a:lvl2pPr>
            <a:lvl3pPr marL="914400" indent="0" algn="ctr" defTabSz="914400" rtl="0" eaLnBrk="1" latinLnBrk="0" hangingPunct="1">
              <a:spcBef>
                <a:spcPct val="20000"/>
              </a:spcBef>
              <a:buFont typeface="Arial" pitchFamily="34" charset="0"/>
              <a:buNone/>
              <a:defRPr sz="2000" kern="1200">
                <a:solidFill>
                  <a:schemeClr val="tx1">
                    <a:tint val="75000"/>
                  </a:schemeClr>
                </a:solidFill>
                <a:latin typeface="Arial" pitchFamily="34" charset="0"/>
                <a:ea typeface="+mn-ea"/>
                <a:cs typeface="Arial" pitchFamily="34" charset="0"/>
              </a:defRPr>
            </a:lvl3pPr>
            <a:lvl4pPr marL="1371600" indent="0" algn="ctr" defTabSz="914400" rtl="0" eaLnBrk="1" latinLnBrk="0" hangingPunct="1">
              <a:spcBef>
                <a:spcPct val="20000"/>
              </a:spcBef>
              <a:buFont typeface="Arial" pitchFamily="34" charset="0"/>
              <a:buNone/>
              <a:defRPr sz="1800" kern="1200">
                <a:solidFill>
                  <a:schemeClr val="tx1">
                    <a:tint val="75000"/>
                  </a:schemeClr>
                </a:solidFill>
                <a:latin typeface="Arial" pitchFamily="34" charset="0"/>
                <a:ea typeface="+mn-ea"/>
                <a:cs typeface="Arial" pitchFamily="34" charset="0"/>
              </a:defRPr>
            </a:lvl4pPr>
            <a:lvl5pPr marL="1828800" indent="0" algn="ctr" defTabSz="914400" rtl="0" eaLnBrk="1" latinLnBrk="0" hangingPunct="1">
              <a:spcBef>
                <a:spcPct val="20000"/>
              </a:spcBef>
              <a:buFont typeface="Arial" pitchFamily="34" charset="0"/>
              <a:buNone/>
              <a:defRPr sz="18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fontAlgn="auto">
              <a:spcAft>
                <a:spcPts val="0"/>
              </a:spcAft>
              <a:defRPr/>
            </a:pPr>
            <a:endParaRPr lang="en-ZA" sz="1400" b="1" dirty="0">
              <a:solidFill>
                <a:srgbClr val="EB641B">
                  <a:lumMod val="60000"/>
                  <a:lumOff val="40000"/>
                </a:srgbClr>
              </a:solidFill>
            </a:endParaRPr>
          </a:p>
        </p:txBody>
      </p:sp>
      <p:sp>
        <p:nvSpPr>
          <p:cNvPr id="2" name="Rectangle 1"/>
          <p:cNvSpPr/>
          <p:nvPr/>
        </p:nvSpPr>
        <p:spPr>
          <a:xfrm>
            <a:off x="4572000" y="1268760"/>
            <a:ext cx="4572000" cy="1224136"/>
          </a:xfrm>
          <a:prstGeom prst="rect">
            <a:avLst/>
          </a:prstGeom>
          <a:solidFill>
            <a:srgbClr val="9A3C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solidFill>
                <a:prstClr val="white"/>
              </a:solidFill>
            </a:endParaRPr>
          </a:p>
        </p:txBody>
      </p:sp>
      <p:sp>
        <p:nvSpPr>
          <p:cNvPr id="3" name="Slide Number Placeholder 2"/>
          <p:cNvSpPr>
            <a:spLocks noGrp="1"/>
          </p:cNvSpPr>
          <p:nvPr>
            <p:ph type="sldNum" sz="quarter" idx="12"/>
          </p:nvPr>
        </p:nvSpPr>
        <p:spPr/>
        <p:txBody>
          <a:bodyPr/>
          <a:lstStyle/>
          <a:p>
            <a:pPr>
              <a:defRPr/>
            </a:pPr>
            <a:fld id="{AA5AF34F-D362-49FB-AA09-5A9BD1504C21}" type="slidenum">
              <a:rPr lang="en-ZA" smtClean="0">
                <a:solidFill>
                  <a:prstClr val="black">
                    <a:tint val="75000"/>
                  </a:prstClr>
                </a:solidFill>
              </a:rPr>
              <a:pPr>
                <a:defRPr/>
              </a:pPr>
              <a:t>24</a:t>
            </a:fld>
            <a:endParaRPr lang="en-ZA" dirty="0">
              <a:solidFill>
                <a:prstClr val="black">
                  <a:tint val="75000"/>
                </a:prstClr>
              </a:solidFill>
            </a:endParaRPr>
          </a:p>
        </p:txBody>
      </p:sp>
      <p:sp>
        <p:nvSpPr>
          <p:cNvPr id="7" name="Text Placeholder 2"/>
          <p:cNvSpPr txBox="1">
            <a:spLocks/>
          </p:cNvSpPr>
          <p:nvPr/>
        </p:nvSpPr>
        <p:spPr bwMode="auto">
          <a:xfrm>
            <a:off x="2339752" y="3212976"/>
            <a:ext cx="6120680" cy="1213608"/>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0" indent="0" algn="l" rtl="0" fontAlgn="base">
              <a:spcBef>
                <a:spcPct val="20000"/>
              </a:spcBef>
              <a:spcAft>
                <a:spcPct val="0"/>
              </a:spcAft>
              <a:buFont typeface="Arial" charset="0"/>
              <a:buNone/>
              <a:defRPr sz="2800" kern="1200">
                <a:solidFill>
                  <a:srgbClr val="9A3C1A"/>
                </a:solidFill>
                <a:latin typeface="Arial" pitchFamily="34" charset="0"/>
                <a:ea typeface="+mn-ea"/>
                <a:cs typeface="Arial" pitchFamily="34" charset="0"/>
              </a:defRPr>
            </a:lvl1pPr>
            <a:lvl2pPr marL="457200" indent="0" algn="ctr" rtl="0" fontAlgn="base">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2pPr>
            <a:lvl3pPr marL="914400" indent="0" algn="ctr" rtl="0" fontAlgn="base">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3pPr>
            <a:lvl4pPr marL="1371600" indent="0" algn="ctr" rtl="0" fontAlgn="base">
              <a:spcBef>
                <a:spcPct val="20000"/>
              </a:spcBef>
              <a:spcAft>
                <a:spcPct val="0"/>
              </a:spcAft>
              <a:buFont typeface="Arial" charset="0"/>
              <a:buNone/>
              <a:defRPr kern="1200">
                <a:solidFill>
                  <a:schemeClr val="tx1">
                    <a:tint val="75000"/>
                  </a:schemeClr>
                </a:solidFill>
                <a:latin typeface="Arial" pitchFamily="34" charset="0"/>
                <a:ea typeface="+mn-ea"/>
                <a:cs typeface="Arial" pitchFamily="34" charset="0"/>
              </a:defRPr>
            </a:lvl4pPr>
            <a:lvl5pPr marL="1828800" indent="0" algn="ctr" rtl="0" fontAlgn="base">
              <a:spcBef>
                <a:spcPct val="20000"/>
              </a:spcBef>
              <a:spcAft>
                <a:spcPct val="0"/>
              </a:spcAft>
              <a:buFont typeface="Arial" charset="0"/>
              <a:buNone/>
              <a:defRPr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endParaRPr lang="en-ZA" sz="3200" b="1" dirty="0">
              <a:solidFill>
                <a:srgbClr val="003896"/>
              </a:solidFill>
              <a:latin typeface="Arial" charset="0"/>
              <a:cs typeface="Arial" charset="0"/>
            </a:endParaRPr>
          </a:p>
        </p:txBody>
      </p:sp>
    </p:spTree>
    <p:extLst>
      <p:ext uri="{BB962C8B-B14F-4D97-AF65-F5344CB8AC3E}">
        <p14:creationId xmlns:p14="http://schemas.microsoft.com/office/powerpoint/2010/main" val="2176412121"/>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Number Placeholder 5"/>
          <p:cNvSpPr>
            <a:spLocks noGrp="1"/>
          </p:cNvSpPr>
          <p:nvPr>
            <p:ph type="sldNum" sz="quarter" idx="12"/>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ZA"/>
            </a:defPPr>
            <a:lvl1pPr algn="ctr" rtl="0" fontAlgn="base">
              <a:spcBef>
                <a:spcPct val="0"/>
              </a:spcBef>
              <a:spcAft>
                <a:spcPct val="0"/>
              </a:spcAft>
              <a:defRPr sz="1000" kern="1200">
                <a:solidFill>
                  <a:srgbClr val="83725B"/>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eaLnBrk="1" hangingPunct="1">
              <a:defRPr/>
            </a:pPr>
            <a:fld id="{419BB0F5-A2AE-42C9-96A1-2EE5E4F9A89F}" type="slidenum">
              <a:rPr lang="en-ZA" smtClean="0"/>
              <a:pPr eaLnBrk="1" hangingPunct="1">
                <a:defRPr/>
              </a:pPr>
              <a:t>25</a:t>
            </a:fld>
            <a:endParaRPr lang="en-ZA">
              <a:solidFill>
                <a:srgbClr val="83725B"/>
              </a:solidFill>
            </a:endParaRPr>
          </a:p>
        </p:txBody>
      </p:sp>
      <p:sp>
        <p:nvSpPr>
          <p:cNvPr id="59395" name="Rectangle 2"/>
          <p:cNvSpPr>
            <a:spLocks noGrp="1" noChangeArrowheads="1"/>
          </p:cNvSpPr>
          <p:nvPr>
            <p:ph type="title"/>
          </p:nvPr>
        </p:nvSpPr>
        <p:spPr>
          <a:xfrm>
            <a:off x="241728" y="205691"/>
            <a:ext cx="6807646" cy="666750"/>
          </a:xfrm>
        </p:spPr>
        <p:txBody>
          <a:bodyPr/>
          <a:lstStyle/>
          <a:p>
            <a:br>
              <a:rPr lang="en-ZA" altLang="en-US" sz="2000" i="1" dirty="0">
                <a:latin typeface="Arial" charset="0"/>
                <a:cs typeface="Arial" charset="0"/>
              </a:rPr>
            </a:br>
            <a:r>
              <a:rPr lang="en-ZA" altLang="en-US" sz="2000" b="1" dirty="0">
                <a:latin typeface="Arial" charset="0"/>
                <a:cs typeface="Arial" charset="0"/>
              </a:rPr>
              <a:t>Step 3: </a:t>
            </a:r>
            <a:r>
              <a:rPr lang="en-US" sz="2000" b="1" dirty="0">
                <a:latin typeface="Arial" charset="0"/>
                <a:cs typeface="Arial" charset="0"/>
              </a:rPr>
              <a:t>Finance</a:t>
            </a:r>
            <a:br>
              <a:rPr lang="en-GB" sz="2000" i="1" dirty="0">
                <a:latin typeface="Arial" charset="0"/>
                <a:cs typeface="Arial" charset="0"/>
              </a:rPr>
            </a:br>
            <a:r>
              <a:rPr lang="en-ZA" altLang="en-US" sz="2000" b="1" dirty="0">
                <a:solidFill>
                  <a:srgbClr val="FFFFFF"/>
                </a:solidFill>
              </a:rPr>
              <a:t>		</a:t>
            </a:r>
            <a:endParaRPr lang="en-ZA" sz="2000" b="1" dirty="0"/>
          </a:p>
        </p:txBody>
      </p:sp>
      <p:sp>
        <p:nvSpPr>
          <p:cNvPr id="59396" name="Rectangle 3"/>
          <p:cNvSpPr>
            <a:spLocks noGrp="1" noChangeArrowheads="1"/>
          </p:cNvSpPr>
          <p:nvPr>
            <p:ph type="body" idx="1"/>
          </p:nvPr>
        </p:nvSpPr>
        <p:spPr>
          <a:xfrm>
            <a:off x="107504" y="981074"/>
            <a:ext cx="8857109" cy="5740401"/>
          </a:xfrm>
        </p:spPr>
        <p:txBody>
          <a:bodyPr/>
          <a:lstStyle/>
          <a:p>
            <a:pPr marL="390525" lvl="0" indent="-285750" algn="just">
              <a:lnSpc>
                <a:spcPct val="130000"/>
              </a:lnSpc>
              <a:spcBef>
                <a:spcPts val="600"/>
              </a:spcBef>
              <a:spcAft>
                <a:spcPts val="600"/>
              </a:spcAft>
              <a:tabLst>
                <a:tab pos="252095" algn="l"/>
                <a:tab pos="431800" algn="l"/>
                <a:tab pos="504190" algn="l"/>
                <a:tab pos="575945" algn="l"/>
                <a:tab pos="647700" algn="l"/>
                <a:tab pos="756285" algn="l"/>
                <a:tab pos="1007745" algn="l"/>
                <a:tab pos="1259840" algn="l"/>
                <a:tab pos="1511935" algn="l"/>
                <a:tab pos="1764030" algn="l"/>
                <a:tab pos="2016125" algn="l"/>
                <a:tab pos="2268220" algn="l"/>
                <a:tab pos="2771775" algn="l"/>
              </a:tabLst>
            </a:pPr>
            <a:endParaRPr lang="en-ZA" sz="1800" dirty="0">
              <a:ea typeface="Calibri"/>
              <a:cs typeface="Times New Roman"/>
            </a:endParaRPr>
          </a:p>
          <a:p>
            <a:pPr marL="390525" lvl="0" indent="-285750" algn="just">
              <a:lnSpc>
                <a:spcPct val="130000"/>
              </a:lnSpc>
              <a:spcBef>
                <a:spcPts val="600"/>
              </a:spcBef>
              <a:spcAft>
                <a:spcPts val="600"/>
              </a:spcAft>
              <a:tabLst>
                <a:tab pos="252095" algn="l"/>
                <a:tab pos="431800" algn="l"/>
                <a:tab pos="504190" algn="l"/>
                <a:tab pos="575945" algn="l"/>
                <a:tab pos="647700" algn="l"/>
                <a:tab pos="756285" algn="l"/>
                <a:tab pos="1007745" algn="l"/>
                <a:tab pos="1259840" algn="l"/>
                <a:tab pos="1511935" algn="l"/>
                <a:tab pos="1764030" algn="l"/>
                <a:tab pos="2016125" algn="l"/>
                <a:tab pos="2268220" algn="l"/>
                <a:tab pos="2771775" algn="l"/>
              </a:tabLst>
            </a:pPr>
            <a:endParaRPr lang="en-ZA" sz="1800" dirty="0">
              <a:ea typeface="Calibri"/>
              <a:cs typeface="Times New Roman"/>
            </a:endParaRPr>
          </a:p>
          <a:p>
            <a:pPr marL="104775" lvl="0" indent="0" algn="just">
              <a:lnSpc>
                <a:spcPct val="130000"/>
              </a:lnSpc>
              <a:spcBef>
                <a:spcPts val="600"/>
              </a:spcBef>
              <a:spcAft>
                <a:spcPts val="600"/>
              </a:spcAft>
              <a:buNone/>
              <a:tabLst>
                <a:tab pos="252095" algn="l"/>
                <a:tab pos="431800" algn="l"/>
                <a:tab pos="504190" algn="l"/>
                <a:tab pos="575945" algn="l"/>
                <a:tab pos="647700" algn="l"/>
                <a:tab pos="756285" algn="l"/>
                <a:tab pos="1007745" algn="l"/>
                <a:tab pos="1259840" algn="l"/>
                <a:tab pos="1511935" algn="l"/>
                <a:tab pos="1764030" algn="l"/>
                <a:tab pos="2016125" algn="l"/>
                <a:tab pos="2268220" algn="l"/>
                <a:tab pos="2771775" algn="l"/>
              </a:tabLst>
            </a:pPr>
            <a:r>
              <a:rPr lang="en-US" sz="1800" dirty="0">
                <a:ea typeface="Times New Roman"/>
                <a:hlinkClick r:id="rId2" action="ppaction://hlinkfile"/>
              </a:rPr>
              <a:t>Finance\Annexure O - Fuel Oil Pricing Schedule.xlsx</a:t>
            </a:r>
            <a:endParaRPr lang="en-US" sz="1800" dirty="0">
              <a:ea typeface="Times New Roman"/>
            </a:endParaRPr>
          </a:p>
          <a:p>
            <a:pPr marL="447675" lvl="0" indent="-342900" algn="just">
              <a:lnSpc>
                <a:spcPct val="130000"/>
              </a:lnSpc>
              <a:spcBef>
                <a:spcPts val="600"/>
              </a:spcBef>
              <a:spcAft>
                <a:spcPts val="600"/>
              </a:spcAft>
              <a:tabLst>
                <a:tab pos="252095" algn="l"/>
                <a:tab pos="431800" algn="l"/>
                <a:tab pos="504190" algn="l"/>
                <a:tab pos="575945" algn="l"/>
                <a:tab pos="647700" algn="l"/>
                <a:tab pos="756285" algn="l"/>
                <a:tab pos="1007745" algn="l"/>
                <a:tab pos="1259840" algn="l"/>
                <a:tab pos="1511935" algn="l"/>
                <a:tab pos="1764030" algn="l"/>
                <a:tab pos="2016125" algn="l"/>
                <a:tab pos="2268220" algn="l"/>
                <a:tab pos="2771775" algn="l"/>
              </a:tabLst>
            </a:pPr>
            <a:endParaRPr lang="en-US" sz="1800" dirty="0">
              <a:ea typeface="Times New Roman"/>
            </a:endParaRPr>
          </a:p>
          <a:p>
            <a:pPr marL="447675" lvl="0" indent="-342900" algn="just">
              <a:lnSpc>
                <a:spcPct val="130000"/>
              </a:lnSpc>
              <a:spcBef>
                <a:spcPts val="600"/>
              </a:spcBef>
              <a:spcAft>
                <a:spcPts val="600"/>
              </a:spcAft>
              <a:tabLst>
                <a:tab pos="252095" algn="l"/>
                <a:tab pos="431800" algn="l"/>
                <a:tab pos="504190" algn="l"/>
                <a:tab pos="575945" algn="l"/>
                <a:tab pos="647700" algn="l"/>
                <a:tab pos="756285" algn="l"/>
                <a:tab pos="1007745" algn="l"/>
                <a:tab pos="1259840" algn="l"/>
                <a:tab pos="1511935" algn="l"/>
                <a:tab pos="1764030" algn="l"/>
                <a:tab pos="2016125" algn="l"/>
                <a:tab pos="2268220" algn="l"/>
                <a:tab pos="2771775" algn="l"/>
              </a:tabLst>
            </a:pPr>
            <a:endParaRPr lang="en-ZA" sz="1800" dirty="0">
              <a:ea typeface="Times New Roman"/>
            </a:endParaRPr>
          </a:p>
          <a:p>
            <a:pPr marL="447675" lvl="0" indent="-342900" algn="just">
              <a:lnSpc>
                <a:spcPct val="130000"/>
              </a:lnSpc>
              <a:spcBef>
                <a:spcPts val="600"/>
              </a:spcBef>
              <a:spcAft>
                <a:spcPts val="600"/>
              </a:spcAft>
              <a:tabLst>
                <a:tab pos="252095" algn="l"/>
                <a:tab pos="431800" algn="l"/>
                <a:tab pos="504190" algn="l"/>
                <a:tab pos="575945" algn="l"/>
                <a:tab pos="647700" algn="l"/>
                <a:tab pos="756285" algn="l"/>
                <a:tab pos="1007745" algn="l"/>
                <a:tab pos="1259840" algn="l"/>
                <a:tab pos="1511935" algn="l"/>
                <a:tab pos="1764030" algn="l"/>
                <a:tab pos="2016125" algn="l"/>
                <a:tab pos="2268220" algn="l"/>
                <a:tab pos="2771775" algn="l"/>
              </a:tabLst>
            </a:pPr>
            <a:endParaRPr lang="en-ZA" sz="1800" dirty="0">
              <a:ea typeface="Calibri"/>
              <a:cs typeface="Times New Roman"/>
            </a:endParaRPr>
          </a:p>
        </p:txBody>
      </p:sp>
    </p:spTree>
    <p:extLst>
      <p:ext uri="{BB962C8B-B14F-4D97-AF65-F5344CB8AC3E}">
        <p14:creationId xmlns:p14="http://schemas.microsoft.com/office/powerpoint/2010/main" val="39363630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70FAF6-1BE2-9D79-C294-4B876675ADDC}"/>
              </a:ext>
            </a:extLst>
          </p:cNvPr>
          <p:cNvSpPr>
            <a:spLocks noGrp="1"/>
          </p:cNvSpPr>
          <p:nvPr>
            <p:ph type="ctrTitle"/>
          </p:nvPr>
        </p:nvSpPr>
        <p:spPr/>
        <p:txBody>
          <a:bodyPr>
            <a:normAutofit/>
          </a:bodyPr>
          <a:lstStyle/>
          <a:p>
            <a:r>
              <a:rPr lang="en-US" sz="2800" dirty="0"/>
              <a:t>Questions?</a:t>
            </a:r>
          </a:p>
        </p:txBody>
      </p:sp>
      <p:sp>
        <p:nvSpPr>
          <p:cNvPr id="4" name="Picture Placeholder 3">
            <a:extLst>
              <a:ext uri="{FF2B5EF4-FFF2-40B4-BE49-F238E27FC236}">
                <a16:creationId xmlns:a16="http://schemas.microsoft.com/office/drawing/2014/main" id="{4D521539-20B9-106B-B438-CF88DEAC9680}"/>
              </a:ext>
            </a:extLst>
          </p:cNvPr>
          <p:cNvSpPr>
            <a:spLocks noGrp="1"/>
          </p:cNvSpPr>
          <p:nvPr>
            <p:ph type="pic" sz="quarter" idx="13"/>
          </p:nvPr>
        </p:nvSpPr>
        <p:spPr/>
        <p:txBody>
          <a:bodyPr/>
          <a:lstStyle/>
          <a:p>
            <a:endParaRPr lang="en-ZA"/>
          </a:p>
        </p:txBody>
      </p:sp>
      <p:sp>
        <p:nvSpPr>
          <p:cNvPr id="16" name="Picture Placeholder 15">
            <a:extLst>
              <a:ext uri="{FF2B5EF4-FFF2-40B4-BE49-F238E27FC236}">
                <a16:creationId xmlns:a16="http://schemas.microsoft.com/office/drawing/2014/main" id="{093F244A-5C96-25EB-77C4-4A30C37FA300}"/>
              </a:ext>
            </a:extLst>
          </p:cNvPr>
          <p:cNvSpPr>
            <a:spLocks noGrp="1"/>
          </p:cNvSpPr>
          <p:nvPr>
            <p:ph type="pic" sz="quarter" idx="14"/>
          </p:nvPr>
        </p:nvSpPr>
        <p:spPr/>
        <p:txBody>
          <a:bodyPr/>
          <a:lstStyle/>
          <a:p>
            <a:endParaRPr lang="en-ZA"/>
          </a:p>
        </p:txBody>
      </p:sp>
      <p:sp>
        <p:nvSpPr>
          <p:cNvPr id="17" name="Oval 102">
            <a:extLst>
              <a:ext uri="{FF2B5EF4-FFF2-40B4-BE49-F238E27FC236}">
                <a16:creationId xmlns:a16="http://schemas.microsoft.com/office/drawing/2014/main" id="{94C83152-89F1-CADF-1AA4-BF7F25C1E7DB}"/>
              </a:ext>
            </a:extLst>
          </p:cNvPr>
          <p:cNvSpPr>
            <a:spLocks noChangeArrowheads="1"/>
          </p:cNvSpPr>
          <p:nvPr/>
        </p:nvSpPr>
        <p:spPr bwMode="auto">
          <a:xfrm>
            <a:off x="1039092" y="2055668"/>
            <a:ext cx="2431472" cy="2471138"/>
          </a:xfrm>
          <a:prstGeom prst="ellipse">
            <a:avLst/>
          </a:prstGeom>
          <a:blipFill dpi="0" rotWithShape="1">
            <a:blip r:embed="rId2" cstate="print">
              <a:extLst>
                <a:ext uri="{28A0092B-C50C-407E-A947-70E740481C1C}">
                  <a14:useLocalDpi xmlns:a14="http://schemas.microsoft.com/office/drawing/2010/main" val="0"/>
                </a:ext>
              </a:extLst>
            </a:blip>
            <a:srcRect/>
            <a:stretch>
              <a:fillRect/>
            </a:stretch>
          </a:blipFill>
          <a:ln>
            <a:noFill/>
          </a:ln>
        </p:spPr>
        <p:txBody>
          <a:bodyPr anchor="ct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sz="2800">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algn="ctr" defTabSz="896157" eaLnBrk="1" hangingPunct="1">
              <a:lnSpc>
                <a:spcPct val="100000"/>
              </a:lnSpc>
              <a:spcBef>
                <a:spcPct val="0"/>
              </a:spcBef>
              <a:buClrTx/>
              <a:buNone/>
              <a:defRPr/>
            </a:pPr>
            <a:endParaRPr lang="en-ZA" altLang="en-US" sz="980" dirty="0"/>
          </a:p>
        </p:txBody>
      </p:sp>
      <p:pic>
        <p:nvPicPr>
          <p:cNvPr id="18" name="Picture 17">
            <a:extLst>
              <a:ext uri="{FF2B5EF4-FFF2-40B4-BE49-F238E27FC236}">
                <a16:creationId xmlns:a16="http://schemas.microsoft.com/office/drawing/2014/main" id="{61F24750-BD4F-834E-2D5B-E3F92FFAF117}"/>
              </a:ext>
            </a:extLst>
          </p:cNvPr>
          <p:cNvPicPr>
            <a:picLocks noChangeAspect="1"/>
          </p:cNvPicPr>
          <p:nvPr/>
        </p:nvPicPr>
        <p:blipFill>
          <a:blip r:embed="rId3"/>
          <a:stretch>
            <a:fillRect/>
          </a:stretch>
        </p:blipFill>
        <p:spPr>
          <a:xfrm>
            <a:off x="568036" y="3385020"/>
            <a:ext cx="1415469" cy="1415227"/>
          </a:xfrm>
          <a:prstGeom prst="rect">
            <a:avLst/>
          </a:prstGeom>
        </p:spPr>
      </p:pic>
    </p:spTree>
    <p:extLst>
      <p:ext uri="{BB962C8B-B14F-4D97-AF65-F5344CB8AC3E}">
        <p14:creationId xmlns:p14="http://schemas.microsoft.com/office/powerpoint/2010/main" val="235535534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Subtitle 4"/>
          <p:cNvSpPr>
            <a:spLocks noGrp="1"/>
          </p:cNvSpPr>
          <p:nvPr>
            <p:ph type="subTitle" idx="1"/>
          </p:nvPr>
        </p:nvSpPr>
        <p:spPr>
          <a:xfrm>
            <a:off x="1979712" y="4426584"/>
            <a:ext cx="7056339" cy="1234664"/>
          </a:xfrm>
        </p:spPr>
        <p:txBody>
          <a:bodyPr>
            <a:normAutofit/>
          </a:bodyPr>
          <a:lstStyle/>
          <a:p>
            <a:r>
              <a:rPr lang="en-ZA" altLang="en-US" sz="3200" i="1" dirty="0">
                <a:latin typeface="Arial" charset="0"/>
                <a:cs typeface="Arial" charset="0"/>
              </a:rPr>
              <a:t>Supplier Development, Localisation and Industrialisation </a:t>
            </a:r>
            <a:endParaRPr lang="en-GB" sz="3200" i="1" dirty="0">
              <a:latin typeface="Arial" charset="0"/>
              <a:cs typeface="Arial" charset="0"/>
            </a:endParaRPr>
          </a:p>
          <a:p>
            <a:endParaRPr lang="en-ZA" sz="3200" i="1" dirty="0">
              <a:latin typeface="Arial" charset="0"/>
              <a:cs typeface="Arial" charset="0"/>
            </a:endParaRPr>
          </a:p>
        </p:txBody>
      </p:sp>
      <p:sp>
        <p:nvSpPr>
          <p:cNvPr id="6" name="Subtitle 2"/>
          <p:cNvSpPr txBox="1">
            <a:spLocks/>
          </p:cNvSpPr>
          <p:nvPr/>
        </p:nvSpPr>
        <p:spPr>
          <a:xfrm>
            <a:off x="3276600" y="6253163"/>
            <a:ext cx="5472113" cy="504825"/>
          </a:xfrm>
          <a:prstGeom prst="rect">
            <a:avLst/>
          </a:prstGeom>
        </p:spPr>
        <p:txBody>
          <a:bodyPr>
            <a:normAutofit/>
          </a:bodyPr>
          <a:lstStyle>
            <a:lvl1pPr marL="0" indent="0" algn="ctr" defTabSz="914400" rtl="0" eaLnBrk="1" latinLnBrk="0" hangingPunct="1">
              <a:spcBef>
                <a:spcPct val="20000"/>
              </a:spcBef>
              <a:buFont typeface="Arial" pitchFamily="34" charset="0"/>
              <a:buNone/>
              <a:defRPr sz="2800" kern="1200">
                <a:solidFill>
                  <a:srgbClr val="9A3C1A"/>
                </a:solidFill>
                <a:latin typeface="Arial" pitchFamily="34" charset="0"/>
                <a:ea typeface="+mn-ea"/>
                <a:cs typeface="Arial" pitchFamily="34" charset="0"/>
              </a:defRPr>
            </a:lvl1pPr>
            <a:lvl2pPr marL="457200" indent="0" algn="ctr" defTabSz="914400" rtl="0" eaLnBrk="1" latinLnBrk="0" hangingPunct="1">
              <a:spcBef>
                <a:spcPct val="20000"/>
              </a:spcBef>
              <a:buFont typeface="Arial" pitchFamily="34" charset="0"/>
              <a:buNone/>
              <a:defRPr sz="2400" kern="1200">
                <a:solidFill>
                  <a:schemeClr val="tx1">
                    <a:tint val="75000"/>
                  </a:schemeClr>
                </a:solidFill>
                <a:latin typeface="Arial" pitchFamily="34" charset="0"/>
                <a:ea typeface="+mn-ea"/>
                <a:cs typeface="Arial" pitchFamily="34" charset="0"/>
              </a:defRPr>
            </a:lvl2pPr>
            <a:lvl3pPr marL="914400" indent="0" algn="ctr" defTabSz="914400" rtl="0" eaLnBrk="1" latinLnBrk="0" hangingPunct="1">
              <a:spcBef>
                <a:spcPct val="20000"/>
              </a:spcBef>
              <a:buFont typeface="Arial" pitchFamily="34" charset="0"/>
              <a:buNone/>
              <a:defRPr sz="2000" kern="1200">
                <a:solidFill>
                  <a:schemeClr val="tx1">
                    <a:tint val="75000"/>
                  </a:schemeClr>
                </a:solidFill>
                <a:latin typeface="Arial" pitchFamily="34" charset="0"/>
                <a:ea typeface="+mn-ea"/>
                <a:cs typeface="Arial" pitchFamily="34" charset="0"/>
              </a:defRPr>
            </a:lvl3pPr>
            <a:lvl4pPr marL="1371600" indent="0" algn="ctr" defTabSz="914400" rtl="0" eaLnBrk="1" latinLnBrk="0" hangingPunct="1">
              <a:spcBef>
                <a:spcPct val="20000"/>
              </a:spcBef>
              <a:buFont typeface="Arial" pitchFamily="34" charset="0"/>
              <a:buNone/>
              <a:defRPr sz="1800" kern="1200">
                <a:solidFill>
                  <a:schemeClr val="tx1">
                    <a:tint val="75000"/>
                  </a:schemeClr>
                </a:solidFill>
                <a:latin typeface="Arial" pitchFamily="34" charset="0"/>
                <a:ea typeface="+mn-ea"/>
                <a:cs typeface="Arial" pitchFamily="34" charset="0"/>
              </a:defRPr>
            </a:lvl4pPr>
            <a:lvl5pPr marL="1828800" indent="0" algn="ctr" defTabSz="914400" rtl="0" eaLnBrk="1" latinLnBrk="0" hangingPunct="1">
              <a:spcBef>
                <a:spcPct val="20000"/>
              </a:spcBef>
              <a:buFont typeface="Arial" pitchFamily="34" charset="0"/>
              <a:buNone/>
              <a:defRPr sz="18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fontAlgn="auto">
              <a:spcAft>
                <a:spcPts val="0"/>
              </a:spcAft>
              <a:defRPr/>
            </a:pPr>
            <a:endParaRPr lang="en-ZA" sz="1400" b="1" dirty="0">
              <a:solidFill>
                <a:srgbClr val="EB641B">
                  <a:lumMod val="60000"/>
                  <a:lumOff val="40000"/>
                </a:srgbClr>
              </a:solidFill>
            </a:endParaRPr>
          </a:p>
        </p:txBody>
      </p:sp>
      <p:sp>
        <p:nvSpPr>
          <p:cNvPr id="2" name="Rectangle 1"/>
          <p:cNvSpPr/>
          <p:nvPr/>
        </p:nvSpPr>
        <p:spPr>
          <a:xfrm>
            <a:off x="4572000" y="1268760"/>
            <a:ext cx="4572000" cy="1224136"/>
          </a:xfrm>
          <a:prstGeom prst="rect">
            <a:avLst/>
          </a:prstGeom>
          <a:solidFill>
            <a:srgbClr val="9A3C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solidFill>
                <a:prstClr val="white"/>
              </a:solidFill>
            </a:endParaRPr>
          </a:p>
        </p:txBody>
      </p:sp>
      <p:sp>
        <p:nvSpPr>
          <p:cNvPr id="3" name="Slide Number Placeholder 2"/>
          <p:cNvSpPr>
            <a:spLocks noGrp="1"/>
          </p:cNvSpPr>
          <p:nvPr>
            <p:ph type="sldNum" sz="quarter" idx="12"/>
          </p:nvPr>
        </p:nvSpPr>
        <p:spPr/>
        <p:txBody>
          <a:bodyPr/>
          <a:lstStyle/>
          <a:p>
            <a:pPr>
              <a:defRPr/>
            </a:pPr>
            <a:fld id="{AA5AF34F-D362-49FB-AA09-5A9BD1504C21}" type="slidenum">
              <a:rPr lang="en-ZA" smtClean="0">
                <a:solidFill>
                  <a:prstClr val="black">
                    <a:tint val="75000"/>
                  </a:prstClr>
                </a:solidFill>
              </a:rPr>
              <a:pPr>
                <a:defRPr/>
              </a:pPr>
              <a:t>27</a:t>
            </a:fld>
            <a:endParaRPr lang="en-ZA" dirty="0">
              <a:solidFill>
                <a:prstClr val="black">
                  <a:tint val="75000"/>
                </a:prstClr>
              </a:solidFill>
            </a:endParaRPr>
          </a:p>
        </p:txBody>
      </p:sp>
      <p:sp>
        <p:nvSpPr>
          <p:cNvPr id="7" name="Text Placeholder 2"/>
          <p:cNvSpPr txBox="1">
            <a:spLocks/>
          </p:cNvSpPr>
          <p:nvPr/>
        </p:nvSpPr>
        <p:spPr bwMode="auto">
          <a:xfrm>
            <a:off x="2339752" y="3212976"/>
            <a:ext cx="6120680" cy="1213608"/>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0" indent="0" algn="l" rtl="0" fontAlgn="base">
              <a:spcBef>
                <a:spcPct val="20000"/>
              </a:spcBef>
              <a:spcAft>
                <a:spcPct val="0"/>
              </a:spcAft>
              <a:buFont typeface="Arial" charset="0"/>
              <a:buNone/>
              <a:defRPr sz="2800" kern="1200">
                <a:solidFill>
                  <a:srgbClr val="9A3C1A"/>
                </a:solidFill>
                <a:latin typeface="Arial" pitchFamily="34" charset="0"/>
                <a:ea typeface="+mn-ea"/>
                <a:cs typeface="Arial" pitchFamily="34" charset="0"/>
              </a:defRPr>
            </a:lvl1pPr>
            <a:lvl2pPr marL="457200" indent="0" algn="ctr" rtl="0" fontAlgn="base">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2pPr>
            <a:lvl3pPr marL="914400" indent="0" algn="ctr" rtl="0" fontAlgn="base">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3pPr>
            <a:lvl4pPr marL="1371600" indent="0" algn="ctr" rtl="0" fontAlgn="base">
              <a:spcBef>
                <a:spcPct val="20000"/>
              </a:spcBef>
              <a:spcAft>
                <a:spcPct val="0"/>
              </a:spcAft>
              <a:buFont typeface="Arial" charset="0"/>
              <a:buNone/>
              <a:defRPr kern="1200">
                <a:solidFill>
                  <a:schemeClr val="tx1">
                    <a:tint val="75000"/>
                  </a:schemeClr>
                </a:solidFill>
                <a:latin typeface="Arial" pitchFamily="34" charset="0"/>
                <a:ea typeface="+mn-ea"/>
                <a:cs typeface="Arial" pitchFamily="34" charset="0"/>
              </a:defRPr>
            </a:lvl4pPr>
            <a:lvl5pPr marL="1828800" indent="0" algn="ctr" rtl="0" fontAlgn="base">
              <a:spcBef>
                <a:spcPct val="20000"/>
              </a:spcBef>
              <a:spcAft>
                <a:spcPct val="0"/>
              </a:spcAft>
              <a:buFont typeface="Arial" charset="0"/>
              <a:buNone/>
              <a:defRPr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endParaRPr lang="en-ZA" sz="3200" b="1" dirty="0">
              <a:solidFill>
                <a:srgbClr val="003896"/>
              </a:solidFill>
              <a:latin typeface="Arial" charset="0"/>
              <a:cs typeface="Arial" charset="0"/>
            </a:endParaRPr>
          </a:p>
        </p:txBody>
      </p:sp>
    </p:spTree>
    <p:extLst>
      <p:ext uri="{BB962C8B-B14F-4D97-AF65-F5344CB8AC3E}">
        <p14:creationId xmlns:p14="http://schemas.microsoft.com/office/powerpoint/2010/main" val="3362588250"/>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Number Placeholder 5"/>
          <p:cNvSpPr>
            <a:spLocks noGrp="1"/>
          </p:cNvSpPr>
          <p:nvPr>
            <p:ph type="sldNum" sz="quarter" idx="12"/>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ZA"/>
            </a:defPPr>
            <a:lvl1pPr algn="ctr" rtl="0" fontAlgn="base">
              <a:spcBef>
                <a:spcPct val="0"/>
              </a:spcBef>
              <a:spcAft>
                <a:spcPct val="0"/>
              </a:spcAft>
              <a:defRPr sz="1000" kern="1200">
                <a:solidFill>
                  <a:srgbClr val="83725B"/>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eaLnBrk="1" hangingPunct="1">
              <a:defRPr/>
            </a:pPr>
            <a:fld id="{419BB0F5-A2AE-42C9-96A1-2EE5E4F9A89F}" type="slidenum">
              <a:rPr lang="en-ZA" smtClean="0"/>
              <a:pPr eaLnBrk="1" hangingPunct="1">
                <a:defRPr/>
              </a:pPr>
              <a:t>28</a:t>
            </a:fld>
            <a:endParaRPr lang="en-ZA">
              <a:solidFill>
                <a:srgbClr val="83725B"/>
              </a:solidFill>
            </a:endParaRPr>
          </a:p>
        </p:txBody>
      </p:sp>
      <p:sp>
        <p:nvSpPr>
          <p:cNvPr id="59395" name="Rectangle 2"/>
          <p:cNvSpPr>
            <a:spLocks noGrp="1" noChangeArrowheads="1"/>
          </p:cNvSpPr>
          <p:nvPr>
            <p:ph type="title"/>
          </p:nvPr>
        </p:nvSpPr>
        <p:spPr>
          <a:xfrm>
            <a:off x="275284" y="197302"/>
            <a:ext cx="6807646" cy="666750"/>
          </a:xfrm>
        </p:spPr>
        <p:txBody>
          <a:bodyPr/>
          <a:lstStyle/>
          <a:p>
            <a:br>
              <a:rPr lang="en-ZA" altLang="en-US" sz="2000" i="1" dirty="0">
                <a:latin typeface="Arial" charset="0"/>
                <a:cs typeface="Arial" charset="0"/>
              </a:rPr>
            </a:br>
            <a:r>
              <a:rPr lang="en-ZA" altLang="en-US" sz="2000" b="1" dirty="0">
                <a:latin typeface="Arial" charset="0"/>
                <a:cs typeface="Arial" charset="0"/>
              </a:rPr>
              <a:t>Step 4: Supplier Development, Localisation and Industrialisation </a:t>
            </a:r>
            <a:r>
              <a:rPr lang="en-US" altLang="en-US" sz="2000" b="1" dirty="0"/>
              <a:t>(Contractual Requirements)</a:t>
            </a:r>
            <a:r>
              <a:rPr lang="en-ZA" altLang="en-US" sz="2000" b="1" dirty="0"/>
              <a:t>	</a:t>
            </a:r>
            <a:br>
              <a:rPr lang="en-GB" sz="2000" i="1" dirty="0">
                <a:latin typeface="Arial" charset="0"/>
                <a:cs typeface="Arial" charset="0"/>
              </a:rPr>
            </a:br>
            <a:r>
              <a:rPr lang="en-ZA" altLang="en-US" sz="2000" b="1" dirty="0">
                <a:solidFill>
                  <a:srgbClr val="FFFFFF"/>
                </a:solidFill>
              </a:rPr>
              <a:t>		</a:t>
            </a:r>
            <a:endParaRPr lang="en-ZA" sz="2000" b="1" dirty="0"/>
          </a:p>
        </p:txBody>
      </p:sp>
      <p:sp>
        <p:nvSpPr>
          <p:cNvPr id="59396" name="Rectangle 3"/>
          <p:cNvSpPr>
            <a:spLocks noGrp="1" noChangeArrowheads="1"/>
          </p:cNvSpPr>
          <p:nvPr>
            <p:ph type="body" idx="1"/>
          </p:nvPr>
        </p:nvSpPr>
        <p:spPr>
          <a:xfrm>
            <a:off x="107504" y="981074"/>
            <a:ext cx="8857109" cy="5740401"/>
          </a:xfrm>
        </p:spPr>
        <p:txBody>
          <a:bodyPr/>
          <a:lstStyle/>
          <a:p>
            <a:pPr marL="390525" lvl="0" indent="-285750" algn="just">
              <a:lnSpc>
                <a:spcPct val="130000"/>
              </a:lnSpc>
              <a:spcBef>
                <a:spcPts val="600"/>
              </a:spcBef>
              <a:spcAft>
                <a:spcPts val="600"/>
              </a:spcAft>
              <a:tabLst>
                <a:tab pos="252095" algn="l"/>
                <a:tab pos="431800" algn="l"/>
                <a:tab pos="504190" algn="l"/>
                <a:tab pos="575945" algn="l"/>
                <a:tab pos="647700" algn="l"/>
                <a:tab pos="756285" algn="l"/>
                <a:tab pos="1007745" algn="l"/>
                <a:tab pos="1259840" algn="l"/>
                <a:tab pos="1511935" algn="l"/>
                <a:tab pos="1764030" algn="l"/>
                <a:tab pos="2016125" algn="l"/>
                <a:tab pos="2268220" algn="l"/>
                <a:tab pos="2771775" algn="l"/>
              </a:tabLst>
            </a:pPr>
            <a:endParaRPr lang="en-ZA" sz="1800" dirty="0">
              <a:ea typeface="Calibri"/>
              <a:cs typeface="Times New Roman"/>
            </a:endParaRPr>
          </a:p>
          <a:p>
            <a:pPr marL="390525" lvl="0" indent="-285750" algn="just">
              <a:lnSpc>
                <a:spcPct val="130000"/>
              </a:lnSpc>
              <a:spcBef>
                <a:spcPts val="600"/>
              </a:spcBef>
              <a:spcAft>
                <a:spcPts val="600"/>
              </a:spcAft>
              <a:tabLst>
                <a:tab pos="252095" algn="l"/>
                <a:tab pos="431800" algn="l"/>
                <a:tab pos="504190" algn="l"/>
                <a:tab pos="575945" algn="l"/>
                <a:tab pos="647700" algn="l"/>
                <a:tab pos="756285" algn="l"/>
                <a:tab pos="1007745" algn="l"/>
                <a:tab pos="1259840" algn="l"/>
                <a:tab pos="1511935" algn="l"/>
                <a:tab pos="1764030" algn="l"/>
                <a:tab pos="2016125" algn="l"/>
                <a:tab pos="2268220" algn="l"/>
                <a:tab pos="2771775" algn="l"/>
              </a:tabLst>
            </a:pPr>
            <a:endParaRPr lang="en-ZA" sz="1800" dirty="0">
              <a:ea typeface="Calibri"/>
              <a:cs typeface="Times New Roman"/>
            </a:endParaRPr>
          </a:p>
          <a:p>
            <a:pPr marL="390525" lvl="0" indent="-285750" algn="just">
              <a:lnSpc>
                <a:spcPct val="130000"/>
              </a:lnSpc>
              <a:spcBef>
                <a:spcPts val="600"/>
              </a:spcBef>
              <a:spcAft>
                <a:spcPts val="600"/>
              </a:spcAft>
              <a:tabLst>
                <a:tab pos="252095" algn="l"/>
                <a:tab pos="431800" algn="l"/>
                <a:tab pos="504190" algn="l"/>
                <a:tab pos="575945" algn="l"/>
                <a:tab pos="647700" algn="l"/>
                <a:tab pos="756285" algn="l"/>
                <a:tab pos="1007745" algn="l"/>
                <a:tab pos="1259840" algn="l"/>
                <a:tab pos="1511935" algn="l"/>
                <a:tab pos="1764030" algn="l"/>
                <a:tab pos="2016125" algn="l"/>
                <a:tab pos="2268220" algn="l"/>
                <a:tab pos="2771775" algn="l"/>
              </a:tabLst>
            </a:pPr>
            <a:endParaRPr lang="en-ZA" sz="1800" dirty="0">
              <a:ea typeface="Calibri"/>
              <a:cs typeface="Times New Roman"/>
            </a:endParaRPr>
          </a:p>
          <a:p>
            <a:pPr marL="447675" lvl="0" indent="-342900" algn="just">
              <a:lnSpc>
                <a:spcPct val="130000"/>
              </a:lnSpc>
              <a:spcBef>
                <a:spcPts val="600"/>
              </a:spcBef>
              <a:spcAft>
                <a:spcPts val="600"/>
              </a:spcAft>
              <a:tabLst>
                <a:tab pos="252095" algn="l"/>
                <a:tab pos="431800" algn="l"/>
                <a:tab pos="504190" algn="l"/>
                <a:tab pos="575945" algn="l"/>
                <a:tab pos="647700" algn="l"/>
                <a:tab pos="756285" algn="l"/>
                <a:tab pos="1007745" algn="l"/>
                <a:tab pos="1259840" algn="l"/>
                <a:tab pos="1511935" algn="l"/>
                <a:tab pos="1764030" algn="l"/>
                <a:tab pos="2016125" algn="l"/>
                <a:tab pos="2268220" algn="l"/>
                <a:tab pos="2771775" algn="l"/>
              </a:tabLst>
            </a:pPr>
            <a:r>
              <a:rPr lang="en-ZA" sz="1800" dirty="0">
                <a:ea typeface="Calibri"/>
                <a:cs typeface="Times New Roman"/>
                <a:hlinkClick r:id="rId2" action="ppaction://hlinkfile"/>
              </a:rPr>
              <a:t>Commercial including SDL &amp; I\Annexure P - SDL &amp; I Strategy for Fuel Oil.pdf</a:t>
            </a:r>
            <a:endParaRPr lang="en-ZA" sz="1800" dirty="0">
              <a:ea typeface="Calibri"/>
              <a:cs typeface="Times New Roman"/>
            </a:endParaRPr>
          </a:p>
        </p:txBody>
      </p:sp>
    </p:spTree>
    <p:extLst>
      <p:ext uri="{BB962C8B-B14F-4D97-AF65-F5344CB8AC3E}">
        <p14:creationId xmlns:p14="http://schemas.microsoft.com/office/powerpoint/2010/main" val="37824562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70FAF6-1BE2-9D79-C294-4B876675ADDC}"/>
              </a:ext>
            </a:extLst>
          </p:cNvPr>
          <p:cNvSpPr>
            <a:spLocks noGrp="1"/>
          </p:cNvSpPr>
          <p:nvPr>
            <p:ph type="ctrTitle"/>
          </p:nvPr>
        </p:nvSpPr>
        <p:spPr/>
        <p:txBody>
          <a:bodyPr>
            <a:normAutofit/>
          </a:bodyPr>
          <a:lstStyle/>
          <a:p>
            <a:r>
              <a:rPr lang="en-US" sz="2800" dirty="0"/>
              <a:t>Questions?</a:t>
            </a:r>
          </a:p>
        </p:txBody>
      </p:sp>
      <p:sp>
        <p:nvSpPr>
          <p:cNvPr id="4" name="Picture Placeholder 3">
            <a:extLst>
              <a:ext uri="{FF2B5EF4-FFF2-40B4-BE49-F238E27FC236}">
                <a16:creationId xmlns:a16="http://schemas.microsoft.com/office/drawing/2014/main" id="{4D521539-20B9-106B-B438-CF88DEAC9680}"/>
              </a:ext>
            </a:extLst>
          </p:cNvPr>
          <p:cNvSpPr>
            <a:spLocks noGrp="1"/>
          </p:cNvSpPr>
          <p:nvPr>
            <p:ph type="pic" sz="quarter" idx="13"/>
          </p:nvPr>
        </p:nvSpPr>
        <p:spPr/>
        <p:txBody>
          <a:bodyPr/>
          <a:lstStyle/>
          <a:p>
            <a:endParaRPr lang="en-ZA"/>
          </a:p>
        </p:txBody>
      </p:sp>
      <p:sp>
        <p:nvSpPr>
          <p:cNvPr id="16" name="Picture Placeholder 15">
            <a:extLst>
              <a:ext uri="{FF2B5EF4-FFF2-40B4-BE49-F238E27FC236}">
                <a16:creationId xmlns:a16="http://schemas.microsoft.com/office/drawing/2014/main" id="{093F244A-5C96-25EB-77C4-4A30C37FA300}"/>
              </a:ext>
            </a:extLst>
          </p:cNvPr>
          <p:cNvSpPr>
            <a:spLocks noGrp="1"/>
          </p:cNvSpPr>
          <p:nvPr>
            <p:ph type="pic" sz="quarter" idx="14"/>
          </p:nvPr>
        </p:nvSpPr>
        <p:spPr/>
        <p:txBody>
          <a:bodyPr/>
          <a:lstStyle/>
          <a:p>
            <a:endParaRPr lang="en-ZA"/>
          </a:p>
        </p:txBody>
      </p:sp>
      <p:sp>
        <p:nvSpPr>
          <p:cNvPr id="17" name="Oval 102">
            <a:extLst>
              <a:ext uri="{FF2B5EF4-FFF2-40B4-BE49-F238E27FC236}">
                <a16:creationId xmlns:a16="http://schemas.microsoft.com/office/drawing/2014/main" id="{94C83152-89F1-CADF-1AA4-BF7F25C1E7DB}"/>
              </a:ext>
            </a:extLst>
          </p:cNvPr>
          <p:cNvSpPr>
            <a:spLocks noChangeArrowheads="1"/>
          </p:cNvSpPr>
          <p:nvPr/>
        </p:nvSpPr>
        <p:spPr bwMode="auto">
          <a:xfrm>
            <a:off x="1039092" y="2055668"/>
            <a:ext cx="2431472" cy="2471138"/>
          </a:xfrm>
          <a:prstGeom prst="ellipse">
            <a:avLst/>
          </a:prstGeom>
          <a:blipFill dpi="0" rotWithShape="1">
            <a:blip r:embed="rId2" cstate="print">
              <a:extLst>
                <a:ext uri="{28A0092B-C50C-407E-A947-70E740481C1C}">
                  <a14:useLocalDpi xmlns:a14="http://schemas.microsoft.com/office/drawing/2010/main" val="0"/>
                </a:ext>
              </a:extLst>
            </a:blip>
            <a:srcRect/>
            <a:stretch>
              <a:fillRect/>
            </a:stretch>
          </a:blipFill>
          <a:ln>
            <a:noFill/>
          </a:ln>
        </p:spPr>
        <p:txBody>
          <a:bodyPr anchor="ct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sz="2800">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algn="ctr" defTabSz="896157" eaLnBrk="1" hangingPunct="1">
              <a:lnSpc>
                <a:spcPct val="100000"/>
              </a:lnSpc>
              <a:spcBef>
                <a:spcPct val="0"/>
              </a:spcBef>
              <a:buClrTx/>
              <a:buNone/>
              <a:defRPr/>
            </a:pPr>
            <a:endParaRPr lang="en-ZA" altLang="en-US" sz="980" dirty="0"/>
          </a:p>
        </p:txBody>
      </p:sp>
      <p:pic>
        <p:nvPicPr>
          <p:cNvPr id="18" name="Picture 17">
            <a:extLst>
              <a:ext uri="{FF2B5EF4-FFF2-40B4-BE49-F238E27FC236}">
                <a16:creationId xmlns:a16="http://schemas.microsoft.com/office/drawing/2014/main" id="{61F24750-BD4F-834E-2D5B-E3F92FFAF117}"/>
              </a:ext>
            </a:extLst>
          </p:cNvPr>
          <p:cNvPicPr>
            <a:picLocks noChangeAspect="1"/>
          </p:cNvPicPr>
          <p:nvPr/>
        </p:nvPicPr>
        <p:blipFill>
          <a:blip r:embed="rId3"/>
          <a:stretch>
            <a:fillRect/>
          </a:stretch>
        </p:blipFill>
        <p:spPr>
          <a:xfrm>
            <a:off x="568036" y="3385020"/>
            <a:ext cx="1415469" cy="1415227"/>
          </a:xfrm>
          <a:prstGeom prst="rect">
            <a:avLst/>
          </a:prstGeom>
        </p:spPr>
      </p:pic>
    </p:spTree>
    <p:extLst>
      <p:ext uri="{BB962C8B-B14F-4D97-AF65-F5344CB8AC3E}">
        <p14:creationId xmlns:p14="http://schemas.microsoft.com/office/powerpoint/2010/main" val="19532050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251520" y="159579"/>
            <a:ext cx="6519862" cy="666750"/>
          </a:xfrm>
        </p:spPr>
        <p:txBody>
          <a:bodyPr/>
          <a:lstStyle/>
          <a:p>
            <a:pPr eaLnBrk="1" hangingPunct="1"/>
            <a:r>
              <a:rPr lang="en-ZA" altLang="en-US" sz="2000" b="1" dirty="0"/>
              <a:t>Agenda			</a:t>
            </a:r>
            <a:r>
              <a:rPr lang="en-ZA" altLang="en-US" sz="2000" dirty="0"/>
              <a:t> </a:t>
            </a:r>
          </a:p>
        </p:txBody>
      </p:sp>
      <p:sp>
        <p:nvSpPr>
          <p:cNvPr id="18437" name="Slide Number Placeholder 3"/>
          <p:cNvSpPr>
            <a:spLocks noGrp="1"/>
          </p:cNvSpPr>
          <p:nvPr>
            <p:ph type="sldNum" sz="quarter" idx="12"/>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ZA"/>
            </a:defPPr>
            <a:lvl1pPr algn="ctr" rtl="0" fontAlgn="base">
              <a:spcBef>
                <a:spcPct val="0"/>
              </a:spcBef>
              <a:spcAft>
                <a:spcPct val="0"/>
              </a:spcAft>
              <a:defRPr sz="1000" kern="1200">
                <a:solidFill>
                  <a:srgbClr val="83725B"/>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eaLnBrk="1" hangingPunct="1">
              <a:defRPr/>
            </a:pPr>
            <a:fld id="{419BB0F5-A2AE-42C9-96A1-2EE5E4F9A89F}" type="slidenum">
              <a:rPr lang="en-ZA" smtClean="0"/>
              <a:pPr eaLnBrk="1" hangingPunct="1">
                <a:defRPr/>
              </a:pPr>
              <a:t>3</a:t>
            </a:fld>
            <a:endParaRPr lang="en-ZA" altLang="en-US">
              <a:solidFill>
                <a:srgbClr val="83725B"/>
              </a:solidFill>
            </a:endParaRPr>
          </a:p>
        </p:txBody>
      </p:sp>
      <p:graphicFrame>
        <p:nvGraphicFramePr>
          <p:cNvPr id="2" name="Table 2">
            <a:extLst>
              <a:ext uri="{FF2B5EF4-FFF2-40B4-BE49-F238E27FC236}">
                <a16:creationId xmlns:a16="http://schemas.microsoft.com/office/drawing/2014/main" id="{694EA77F-E839-D673-1809-5313C1E5B940}"/>
              </a:ext>
            </a:extLst>
          </p:cNvPr>
          <p:cNvGraphicFramePr>
            <a:graphicFrameLocks noGrp="1"/>
          </p:cNvGraphicFramePr>
          <p:nvPr>
            <p:extLst>
              <p:ext uri="{D42A27DB-BD31-4B8C-83A1-F6EECF244321}">
                <p14:modId xmlns:p14="http://schemas.microsoft.com/office/powerpoint/2010/main" val="226457071"/>
              </p:ext>
            </p:extLst>
          </p:nvPr>
        </p:nvGraphicFramePr>
        <p:xfrm>
          <a:off x="116669" y="1060889"/>
          <a:ext cx="8910662" cy="4736221"/>
        </p:xfrm>
        <a:graphic>
          <a:graphicData uri="http://schemas.openxmlformats.org/drawingml/2006/table">
            <a:tbl>
              <a:tblPr firstRow="1" bandRow="1">
                <a:tableStyleId>{5C22544A-7EE6-4342-B048-85BDC9FD1C3A}</a:tableStyleId>
              </a:tblPr>
              <a:tblGrid>
                <a:gridCol w="4669380">
                  <a:extLst>
                    <a:ext uri="{9D8B030D-6E8A-4147-A177-3AD203B41FA5}">
                      <a16:colId xmlns:a16="http://schemas.microsoft.com/office/drawing/2014/main" val="1146946298"/>
                    </a:ext>
                  </a:extLst>
                </a:gridCol>
                <a:gridCol w="4241282">
                  <a:extLst>
                    <a:ext uri="{9D8B030D-6E8A-4147-A177-3AD203B41FA5}">
                      <a16:colId xmlns:a16="http://schemas.microsoft.com/office/drawing/2014/main" val="1412416180"/>
                    </a:ext>
                  </a:extLst>
                </a:gridCol>
              </a:tblGrid>
              <a:tr h="380036">
                <a:tc>
                  <a:txBody>
                    <a:bodyPr/>
                    <a:lstStyle/>
                    <a:p>
                      <a:r>
                        <a:rPr lang="en-US" sz="1600" dirty="0"/>
                        <a:t>Description </a:t>
                      </a:r>
                      <a:endParaRPr lang="en-GB" sz="1600" dirty="0"/>
                    </a:p>
                  </a:txBody>
                  <a:tcPr marL="91445" marR="91445" marT="45674" marB="45674"/>
                </a:tc>
                <a:tc>
                  <a:txBody>
                    <a:bodyPr/>
                    <a:lstStyle/>
                    <a:p>
                      <a:r>
                        <a:rPr lang="en-US" sz="1600" dirty="0"/>
                        <a:t>Responsibility</a:t>
                      </a:r>
                      <a:endParaRPr lang="en-GB" sz="1600" dirty="0"/>
                    </a:p>
                  </a:txBody>
                  <a:tcPr marL="91445" marR="91445" marT="45674" marB="45674"/>
                </a:tc>
                <a:extLst>
                  <a:ext uri="{0D108BD9-81ED-4DB2-BD59-A6C34878D82A}">
                    <a16:rowId xmlns:a16="http://schemas.microsoft.com/office/drawing/2014/main" val="4054285175"/>
                  </a:ext>
                </a:extLst>
              </a:tr>
              <a:tr h="334529">
                <a:tc>
                  <a:txBody>
                    <a:bodyPr/>
                    <a:lstStyle/>
                    <a:p>
                      <a:r>
                        <a:rPr lang="en-US" sz="1600" dirty="0"/>
                        <a:t>Opening and welcome and introduction</a:t>
                      </a:r>
                      <a:endParaRPr lang="en-GB" sz="1600" dirty="0"/>
                    </a:p>
                  </a:txBody>
                  <a:tcPr marL="91445" marR="91445" marT="45674" marB="45674" anchor="b"/>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3896"/>
                          </a:solidFill>
                          <a:effectLst/>
                          <a:uLnTx/>
                          <a:uFillTx/>
                          <a:latin typeface="+mn-lt"/>
                          <a:ea typeface="+mn-ea"/>
                          <a:cs typeface="+mn-cs"/>
                        </a:rPr>
                        <a:t>Asanda Mzileni</a:t>
                      </a:r>
                      <a:endParaRPr kumimoji="0" lang="en-GB" sz="1600" b="0" i="0" u="none" strike="noStrike" kern="1200" cap="none" spc="0" normalizeH="0" baseline="0" noProof="0" dirty="0">
                        <a:ln>
                          <a:noFill/>
                        </a:ln>
                        <a:solidFill>
                          <a:srgbClr val="003896"/>
                        </a:solidFill>
                        <a:effectLst/>
                        <a:uLnTx/>
                        <a:uFillTx/>
                        <a:latin typeface="+mn-lt"/>
                        <a:ea typeface="+mn-ea"/>
                        <a:cs typeface="+mn-cs"/>
                      </a:endParaRPr>
                    </a:p>
                  </a:txBody>
                  <a:tcPr marL="91445" marR="91445" marT="45674" marB="45674" anchor="b"/>
                </a:tc>
                <a:extLst>
                  <a:ext uri="{0D108BD9-81ED-4DB2-BD59-A6C34878D82A}">
                    <a16:rowId xmlns:a16="http://schemas.microsoft.com/office/drawing/2014/main" val="1674307131"/>
                  </a:ext>
                </a:extLst>
              </a:tr>
              <a:tr h="335493">
                <a:tc>
                  <a:txBody>
                    <a:bodyPr/>
                    <a:lstStyle/>
                    <a:p>
                      <a:r>
                        <a:rPr lang="en-GB" sz="1600" dirty="0"/>
                        <a:t>Declaration of Interest</a:t>
                      </a:r>
                    </a:p>
                  </a:txBody>
                  <a:tcPr marL="91445" marR="91445" marT="45674" marB="45674" anchor="b"/>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003896"/>
                          </a:solidFill>
                          <a:effectLst/>
                          <a:uLnTx/>
                          <a:uFillTx/>
                          <a:latin typeface="+mn-lt"/>
                          <a:ea typeface="+mn-ea"/>
                          <a:cs typeface="+mn-cs"/>
                        </a:rPr>
                        <a:t>All</a:t>
                      </a:r>
                    </a:p>
                  </a:txBody>
                  <a:tcPr marL="91445" marR="91445" marT="45674" marB="45674" anchor="b"/>
                </a:tc>
                <a:extLst>
                  <a:ext uri="{0D108BD9-81ED-4DB2-BD59-A6C34878D82A}">
                    <a16:rowId xmlns:a16="http://schemas.microsoft.com/office/drawing/2014/main" val="2070458481"/>
                  </a:ext>
                </a:extLst>
              </a:tr>
              <a:tr h="317407">
                <a:tc>
                  <a:txBody>
                    <a:bodyPr/>
                    <a:lstStyle/>
                    <a:p>
                      <a:r>
                        <a:rPr lang="en-US" sz="1600" dirty="0"/>
                        <a:t>Safety and Evacuation</a:t>
                      </a:r>
                      <a:endParaRPr lang="en-GB" sz="1600" dirty="0"/>
                    </a:p>
                  </a:txBody>
                  <a:tcPr marL="91445" marR="91445" marT="45674" marB="45674" anchor="b"/>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3896"/>
                          </a:solidFill>
                          <a:effectLst/>
                          <a:uLnTx/>
                          <a:uFillTx/>
                          <a:latin typeface="+mn-lt"/>
                          <a:ea typeface="+mn-ea"/>
                          <a:cs typeface="+mn-cs"/>
                        </a:rPr>
                        <a:t>All</a:t>
                      </a:r>
                      <a:endParaRPr kumimoji="0" lang="en-GB" sz="1600" b="0" i="0" u="none" strike="noStrike" kern="1200" cap="none" spc="0" normalizeH="0" baseline="0" noProof="0" dirty="0">
                        <a:ln>
                          <a:noFill/>
                        </a:ln>
                        <a:solidFill>
                          <a:srgbClr val="003896"/>
                        </a:solidFill>
                        <a:effectLst/>
                        <a:uLnTx/>
                        <a:uFillTx/>
                        <a:latin typeface="+mn-lt"/>
                        <a:ea typeface="+mn-ea"/>
                        <a:cs typeface="+mn-cs"/>
                      </a:endParaRPr>
                    </a:p>
                  </a:txBody>
                  <a:tcPr marL="91445" marR="91445" marT="45674" marB="45674" anchor="b"/>
                </a:tc>
                <a:extLst>
                  <a:ext uri="{0D108BD9-81ED-4DB2-BD59-A6C34878D82A}">
                    <a16:rowId xmlns:a16="http://schemas.microsoft.com/office/drawing/2014/main" val="182744399"/>
                  </a:ext>
                </a:extLst>
              </a:tr>
              <a:tr h="270746">
                <a:tc>
                  <a:txBody>
                    <a:bodyPr/>
                    <a:lstStyle/>
                    <a:p>
                      <a:r>
                        <a:rPr lang="en-US" sz="1600" dirty="0"/>
                        <a:t>Commercial (RFP highlights)</a:t>
                      </a:r>
                      <a:endParaRPr lang="en-GB" sz="1600" dirty="0"/>
                    </a:p>
                  </a:txBody>
                  <a:tcPr marL="91445" marR="91445" marT="45674" marB="45674" anchor="b"/>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3896"/>
                          </a:solidFill>
                          <a:effectLst/>
                          <a:uLnTx/>
                          <a:uFillTx/>
                          <a:latin typeface="+mn-lt"/>
                          <a:ea typeface="+mn-ea"/>
                          <a:cs typeface="+mn-cs"/>
                        </a:rPr>
                        <a:t>Asanda Mzileni</a:t>
                      </a:r>
                      <a:endParaRPr kumimoji="0" lang="en-GB" sz="1600" b="0" i="0" u="none" strike="noStrike" kern="1200" cap="none" spc="0" normalizeH="0" baseline="0" noProof="0" dirty="0">
                        <a:ln>
                          <a:noFill/>
                        </a:ln>
                        <a:solidFill>
                          <a:srgbClr val="003896"/>
                        </a:solidFill>
                        <a:effectLst/>
                        <a:uLnTx/>
                        <a:uFillTx/>
                        <a:latin typeface="+mn-lt"/>
                        <a:ea typeface="+mn-ea"/>
                        <a:cs typeface="+mn-cs"/>
                      </a:endParaRPr>
                    </a:p>
                  </a:txBody>
                  <a:tcPr marL="91445" marR="91445" marT="45674" marB="45674" anchor="b"/>
                </a:tc>
                <a:extLst>
                  <a:ext uri="{0D108BD9-81ED-4DB2-BD59-A6C34878D82A}">
                    <a16:rowId xmlns:a16="http://schemas.microsoft.com/office/drawing/2014/main" val="1805233577"/>
                  </a:ext>
                </a:extLst>
              </a:tr>
              <a:tr h="30703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NEC3 Supply Contract</a:t>
                      </a:r>
                    </a:p>
                  </a:txBody>
                  <a:tcPr marL="91445" marR="91445" marT="45674" marB="45674" anchor="b"/>
                </a:tc>
                <a:tc>
                  <a:txBody>
                    <a:bodyPr/>
                    <a:lstStyle/>
                    <a:p>
                      <a:r>
                        <a:rPr lang="en-GB" sz="1600" dirty="0"/>
                        <a:t>Roshal Govindsamy</a:t>
                      </a:r>
                    </a:p>
                  </a:txBody>
                  <a:tcPr marL="91445" marR="91445" marT="45674" marB="45674" anchor="b"/>
                </a:tc>
                <a:extLst>
                  <a:ext uri="{0D108BD9-81ED-4DB2-BD59-A6C34878D82A}">
                    <a16:rowId xmlns:a16="http://schemas.microsoft.com/office/drawing/2014/main" val="4134306604"/>
                  </a:ext>
                </a:extLst>
              </a:tr>
              <a:tr h="31474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Technical</a:t>
                      </a:r>
                    </a:p>
                  </a:txBody>
                  <a:tcPr marL="91445" marR="91445" marT="45674" marB="45674" anchor="b"/>
                </a:tc>
                <a:tc>
                  <a:txBody>
                    <a:bodyPr/>
                    <a:lstStyle/>
                    <a:p>
                      <a:r>
                        <a:rPr lang="en-GB" sz="1600" dirty="0"/>
                        <a:t>Leslie Barker</a:t>
                      </a:r>
                    </a:p>
                  </a:txBody>
                  <a:tcPr marL="91445" marR="91445" marT="45674" marB="45674" anchor="b"/>
                </a:tc>
                <a:extLst>
                  <a:ext uri="{0D108BD9-81ED-4DB2-BD59-A6C34878D82A}">
                    <a16:rowId xmlns:a16="http://schemas.microsoft.com/office/drawing/2014/main" val="1831140352"/>
                  </a:ext>
                </a:extLst>
              </a:tr>
              <a:tr h="31293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Finance</a:t>
                      </a:r>
                    </a:p>
                  </a:txBody>
                  <a:tcPr marL="91445" marR="91445" marT="45674" marB="45674" anchor="b"/>
                </a:tc>
                <a:tc>
                  <a:txBody>
                    <a:bodyPr/>
                    <a:lstStyle/>
                    <a:p>
                      <a:r>
                        <a:rPr lang="en-US" sz="1600" dirty="0"/>
                        <a:t>Mbulelo Shudula</a:t>
                      </a:r>
                      <a:endParaRPr lang="en-GB" sz="1600" dirty="0"/>
                    </a:p>
                  </a:txBody>
                  <a:tcPr marL="91445" marR="91445" marT="45674" marB="45674" anchor="b"/>
                </a:tc>
                <a:extLst>
                  <a:ext uri="{0D108BD9-81ED-4DB2-BD59-A6C34878D82A}">
                    <a16:rowId xmlns:a16="http://schemas.microsoft.com/office/drawing/2014/main" val="3099701970"/>
                  </a:ext>
                </a:extLst>
              </a:tr>
              <a:tr h="543049">
                <a:tc>
                  <a:txBody>
                    <a:bodyPr/>
                    <a:lstStyle/>
                    <a:p>
                      <a:r>
                        <a:rPr lang="en-ZA" altLang="en-US" sz="1600" kern="1200" dirty="0">
                          <a:solidFill>
                            <a:schemeClr val="dk1"/>
                          </a:solidFill>
                          <a:latin typeface="+mn-lt"/>
                          <a:ea typeface="+mn-ea"/>
                          <a:cs typeface="+mn-cs"/>
                        </a:rPr>
                        <a:t>Supplier Development, Localisation and Industrialisation </a:t>
                      </a:r>
                      <a:endParaRPr lang="en-GB" sz="1600" kern="1200" dirty="0">
                        <a:solidFill>
                          <a:schemeClr val="dk1"/>
                        </a:solidFill>
                        <a:latin typeface="+mn-lt"/>
                        <a:ea typeface="+mn-ea"/>
                        <a:cs typeface="+mn-cs"/>
                      </a:endParaRPr>
                    </a:p>
                  </a:txBody>
                  <a:tcPr marL="91445" marR="91445" marT="45674" marB="45674" anchor="b"/>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kern="1200" dirty="0">
                          <a:solidFill>
                            <a:schemeClr val="dk1"/>
                          </a:solidFill>
                          <a:latin typeface="+mn-lt"/>
                          <a:ea typeface="+mn-ea"/>
                          <a:cs typeface="+mn-cs"/>
                        </a:rPr>
                        <a:t>Phindile Mbonambi</a:t>
                      </a:r>
                    </a:p>
                  </a:txBody>
                  <a:tcPr marL="91445" marR="91445" marT="45674" marB="45674" anchor="b"/>
                </a:tc>
                <a:extLst>
                  <a:ext uri="{0D108BD9-81ED-4DB2-BD59-A6C34878D82A}">
                    <a16:rowId xmlns:a16="http://schemas.microsoft.com/office/drawing/2014/main" val="836134648"/>
                  </a:ext>
                </a:extLst>
              </a:tr>
              <a:tr h="323530">
                <a:tc>
                  <a:txBody>
                    <a:bodyPr/>
                    <a:lstStyle/>
                    <a:p>
                      <a:r>
                        <a:rPr lang="en-US" sz="1600" dirty="0"/>
                        <a:t>Safety</a:t>
                      </a:r>
                      <a:endParaRPr lang="en-GB" sz="1600" dirty="0"/>
                    </a:p>
                  </a:txBody>
                  <a:tcPr marL="91445" marR="91445" marT="45674" marB="45674" anchor="b"/>
                </a:tc>
                <a:tc>
                  <a:txBody>
                    <a:bodyPr/>
                    <a:lstStyle/>
                    <a:p>
                      <a:r>
                        <a:rPr lang="en-GB" sz="1600" kern="1200" dirty="0">
                          <a:solidFill>
                            <a:schemeClr val="dk1"/>
                          </a:solidFill>
                          <a:latin typeface="+mn-lt"/>
                          <a:ea typeface="+mn-ea"/>
                          <a:cs typeface="+mn-cs"/>
                        </a:rPr>
                        <a:t>Mikateko Chauke</a:t>
                      </a:r>
                    </a:p>
                  </a:txBody>
                  <a:tcPr marL="91445" marR="91445" marT="45674" marB="45674" anchor="b"/>
                </a:tc>
                <a:extLst>
                  <a:ext uri="{0D108BD9-81ED-4DB2-BD59-A6C34878D82A}">
                    <a16:rowId xmlns:a16="http://schemas.microsoft.com/office/drawing/2014/main" val="3772895668"/>
                  </a:ext>
                </a:extLst>
              </a:tr>
              <a:tr h="30544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600" dirty="0"/>
                        <a:t>Environmental</a:t>
                      </a:r>
                    </a:p>
                  </a:txBody>
                  <a:tcPr marL="91445" marR="91445" marT="45674" marB="45674" anchor="b"/>
                </a:tc>
                <a:tc>
                  <a:txBody>
                    <a:bodyPr/>
                    <a:lstStyle/>
                    <a:p>
                      <a:pPr algn="l">
                        <a:lnSpc>
                          <a:spcPct val="115000"/>
                        </a:lnSpc>
                        <a:spcAft>
                          <a:spcPts val="1000"/>
                        </a:spcAft>
                      </a:pPr>
                      <a:r>
                        <a:rPr lang="nb-NO" sz="1600" kern="1200" dirty="0">
                          <a:solidFill>
                            <a:schemeClr val="dk1"/>
                          </a:solidFill>
                          <a:latin typeface="+mn-lt"/>
                          <a:ea typeface="+mn-ea"/>
                          <a:cs typeface="+mn-cs"/>
                        </a:rPr>
                        <a:t>Lebogang Ramono </a:t>
                      </a:r>
                      <a:endParaRPr lang="en-ZA" sz="1600" kern="1200" dirty="0">
                        <a:solidFill>
                          <a:schemeClr val="dk1"/>
                        </a:solidFill>
                        <a:latin typeface="+mn-lt"/>
                        <a:ea typeface="+mn-ea"/>
                        <a:cs typeface="+mn-cs"/>
                      </a:endParaRPr>
                    </a:p>
                  </a:txBody>
                  <a:tcPr marL="68580" marR="68580" marT="0" marB="0" anchor="b"/>
                </a:tc>
                <a:extLst>
                  <a:ext uri="{0D108BD9-81ED-4DB2-BD59-A6C34878D82A}">
                    <a16:rowId xmlns:a16="http://schemas.microsoft.com/office/drawing/2014/main" val="3606373771"/>
                  </a:ext>
                </a:extLst>
              </a:tr>
              <a:tr h="27207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t>Quality</a:t>
                      </a:r>
                      <a:endParaRPr lang="en-GB" sz="1600" dirty="0"/>
                    </a:p>
                  </a:txBody>
                  <a:tcPr marL="91445" marR="91445" marT="45674" marB="45674" anchor="b"/>
                </a:tc>
                <a:tc>
                  <a:txBody>
                    <a:bodyPr/>
                    <a:lstStyle/>
                    <a:p>
                      <a:pPr algn="l">
                        <a:lnSpc>
                          <a:spcPct val="115000"/>
                        </a:lnSpc>
                        <a:spcAft>
                          <a:spcPts val="1000"/>
                        </a:spcAft>
                      </a:pPr>
                      <a:r>
                        <a:rPr lang="en-US" sz="1600" kern="1200" dirty="0">
                          <a:solidFill>
                            <a:schemeClr val="dk1"/>
                          </a:solidFill>
                          <a:effectLst/>
                          <a:latin typeface="+mn-lt"/>
                          <a:ea typeface="+mn-ea"/>
                          <a:cs typeface="+mn-cs"/>
                        </a:rPr>
                        <a:t>Lesego Garegae</a:t>
                      </a:r>
                      <a:endParaRPr lang="en-ZA" sz="1600" kern="1200" dirty="0">
                        <a:solidFill>
                          <a:schemeClr val="dk1"/>
                        </a:solidFill>
                        <a:latin typeface="+mn-lt"/>
                        <a:ea typeface="+mn-ea"/>
                        <a:cs typeface="+mn-cs"/>
                      </a:endParaRPr>
                    </a:p>
                  </a:txBody>
                  <a:tcPr marL="68580" marR="68580" marT="0" marB="0" anchor="b"/>
                </a:tc>
                <a:extLst>
                  <a:ext uri="{0D108BD9-81ED-4DB2-BD59-A6C34878D82A}">
                    <a16:rowId xmlns:a16="http://schemas.microsoft.com/office/drawing/2014/main" val="1774937781"/>
                  </a:ext>
                </a:extLst>
              </a:tr>
              <a:tr h="424972">
                <a:tc>
                  <a:txBody>
                    <a:bodyPr/>
                    <a:lstStyle/>
                    <a:p>
                      <a:r>
                        <a:rPr lang="en-GB" sz="1600" dirty="0"/>
                        <a:t>Closing</a:t>
                      </a:r>
                    </a:p>
                  </a:txBody>
                  <a:tcPr marL="91445" marR="91445" marT="45674" marB="45674" anchor="b"/>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3896"/>
                          </a:solidFill>
                          <a:effectLst/>
                          <a:uLnTx/>
                          <a:uFillTx/>
                          <a:latin typeface="+mn-lt"/>
                          <a:ea typeface="+mn-ea"/>
                          <a:cs typeface="+mn-cs"/>
                        </a:rPr>
                        <a:t>Asanda Mzileni</a:t>
                      </a:r>
                      <a:endParaRPr kumimoji="0" lang="en-GB" sz="1600" b="0" i="0" u="none" strike="noStrike" kern="1200" cap="none" spc="0" normalizeH="0" baseline="0" noProof="0" dirty="0">
                        <a:ln>
                          <a:noFill/>
                        </a:ln>
                        <a:solidFill>
                          <a:srgbClr val="003896"/>
                        </a:solidFill>
                        <a:effectLst/>
                        <a:uLnTx/>
                        <a:uFillTx/>
                        <a:latin typeface="+mn-lt"/>
                        <a:ea typeface="+mn-ea"/>
                        <a:cs typeface="+mn-cs"/>
                      </a:endParaRPr>
                    </a:p>
                  </a:txBody>
                  <a:tcPr marL="91445" marR="91445" marT="45674" marB="45674" anchor="b"/>
                </a:tc>
                <a:extLst>
                  <a:ext uri="{0D108BD9-81ED-4DB2-BD59-A6C34878D82A}">
                    <a16:rowId xmlns:a16="http://schemas.microsoft.com/office/drawing/2014/main" val="3202453951"/>
                  </a:ext>
                </a:extLst>
              </a:tr>
            </a:tbl>
          </a:graphicData>
        </a:graphic>
      </p:graphicFrame>
    </p:spTree>
    <p:extLst>
      <p:ext uri="{BB962C8B-B14F-4D97-AF65-F5344CB8AC3E}">
        <p14:creationId xmlns:p14="http://schemas.microsoft.com/office/powerpoint/2010/main" val="21355738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Subtitle 4"/>
          <p:cNvSpPr>
            <a:spLocks noGrp="1"/>
          </p:cNvSpPr>
          <p:nvPr>
            <p:ph type="subTitle" idx="1"/>
          </p:nvPr>
        </p:nvSpPr>
        <p:spPr>
          <a:xfrm>
            <a:off x="1979712" y="4426584"/>
            <a:ext cx="7056339" cy="1234664"/>
          </a:xfrm>
        </p:spPr>
        <p:txBody>
          <a:bodyPr>
            <a:normAutofit/>
          </a:bodyPr>
          <a:lstStyle/>
          <a:p>
            <a:r>
              <a:rPr lang="en-US" altLang="en-US" sz="2000" b="1" dirty="0"/>
              <a:t>SAFETY, HEALTH AND ENVIRONMENTAL (SHE)</a:t>
            </a:r>
            <a:endParaRPr lang="en-ZA" sz="2000" i="1" dirty="0">
              <a:latin typeface="Arial" charset="0"/>
              <a:cs typeface="Arial" charset="0"/>
            </a:endParaRPr>
          </a:p>
        </p:txBody>
      </p:sp>
      <p:sp>
        <p:nvSpPr>
          <p:cNvPr id="6" name="Subtitle 2"/>
          <p:cNvSpPr txBox="1">
            <a:spLocks/>
          </p:cNvSpPr>
          <p:nvPr/>
        </p:nvSpPr>
        <p:spPr>
          <a:xfrm>
            <a:off x="3276600" y="6253163"/>
            <a:ext cx="5472113" cy="504825"/>
          </a:xfrm>
          <a:prstGeom prst="rect">
            <a:avLst/>
          </a:prstGeom>
        </p:spPr>
        <p:txBody>
          <a:bodyPr>
            <a:normAutofit/>
          </a:bodyPr>
          <a:lstStyle>
            <a:lvl1pPr marL="0" indent="0" algn="ctr" defTabSz="914400" rtl="0" eaLnBrk="1" latinLnBrk="0" hangingPunct="1">
              <a:spcBef>
                <a:spcPct val="20000"/>
              </a:spcBef>
              <a:buFont typeface="Arial" pitchFamily="34" charset="0"/>
              <a:buNone/>
              <a:defRPr sz="2800" kern="1200">
                <a:solidFill>
                  <a:srgbClr val="9A3C1A"/>
                </a:solidFill>
                <a:latin typeface="Arial" pitchFamily="34" charset="0"/>
                <a:ea typeface="+mn-ea"/>
                <a:cs typeface="Arial" pitchFamily="34" charset="0"/>
              </a:defRPr>
            </a:lvl1pPr>
            <a:lvl2pPr marL="457200" indent="0" algn="ctr" defTabSz="914400" rtl="0" eaLnBrk="1" latinLnBrk="0" hangingPunct="1">
              <a:spcBef>
                <a:spcPct val="20000"/>
              </a:spcBef>
              <a:buFont typeface="Arial" pitchFamily="34" charset="0"/>
              <a:buNone/>
              <a:defRPr sz="2400" kern="1200">
                <a:solidFill>
                  <a:schemeClr val="tx1">
                    <a:tint val="75000"/>
                  </a:schemeClr>
                </a:solidFill>
                <a:latin typeface="Arial" pitchFamily="34" charset="0"/>
                <a:ea typeface="+mn-ea"/>
                <a:cs typeface="Arial" pitchFamily="34" charset="0"/>
              </a:defRPr>
            </a:lvl2pPr>
            <a:lvl3pPr marL="914400" indent="0" algn="ctr" defTabSz="914400" rtl="0" eaLnBrk="1" latinLnBrk="0" hangingPunct="1">
              <a:spcBef>
                <a:spcPct val="20000"/>
              </a:spcBef>
              <a:buFont typeface="Arial" pitchFamily="34" charset="0"/>
              <a:buNone/>
              <a:defRPr sz="2000" kern="1200">
                <a:solidFill>
                  <a:schemeClr val="tx1">
                    <a:tint val="75000"/>
                  </a:schemeClr>
                </a:solidFill>
                <a:latin typeface="Arial" pitchFamily="34" charset="0"/>
                <a:ea typeface="+mn-ea"/>
                <a:cs typeface="Arial" pitchFamily="34" charset="0"/>
              </a:defRPr>
            </a:lvl3pPr>
            <a:lvl4pPr marL="1371600" indent="0" algn="ctr" defTabSz="914400" rtl="0" eaLnBrk="1" latinLnBrk="0" hangingPunct="1">
              <a:spcBef>
                <a:spcPct val="20000"/>
              </a:spcBef>
              <a:buFont typeface="Arial" pitchFamily="34" charset="0"/>
              <a:buNone/>
              <a:defRPr sz="1800" kern="1200">
                <a:solidFill>
                  <a:schemeClr val="tx1">
                    <a:tint val="75000"/>
                  </a:schemeClr>
                </a:solidFill>
                <a:latin typeface="Arial" pitchFamily="34" charset="0"/>
                <a:ea typeface="+mn-ea"/>
                <a:cs typeface="Arial" pitchFamily="34" charset="0"/>
              </a:defRPr>
            </a:lvl4pPr>
            <a:lvl5pPr marL="1828800" indent="0" algn="ctr" defTabSz="914400" rtl="0" eaLnBrk="1" latinLnBrk="0" hangingPunct="1">
              <a:spcBef>
                <a:spcPct val="20000"/>
              </a:spcBef>
              <a:buFont typeface="Arial" pitchFamily="34" charset="0"/>
              <a:buNone/>
              <a:defRPr sz="18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fontAlgn="auto">
              <a:spcAft>
                <a:spcPts val="0"/>
              </a:spcAft>
              <a:defRPr/>
            </a:pPr>
            <a:endParaRPr lang="en-ZA" sz="1400" b="1" dirty="0">
              <a:solidFill>
                <a:srgbClr val="EB641B">
                  <a:lumMod val="60000"/>
                  <a:lumOff val="40000"/>
                </a:srgbClr>
              </a:solidFill>
            </a:endParaRPr>
          </a:p>
        </p:txBody>
      </p:sp>
      <p:sp>
        <p:nvSpPr>
          <p:cNvPr id="2" name="Rectangle 1"/>
          <p:cNvSpPr/>
          <p:nvPr/>
        </p:nvSpPr>
        <p:spPr>
          <a:xfrm>
            <a:off x="4572000" y="1268760"/>
            <a:ext cx="4572000" cy="1224136"/>
          </a:xfrm>
          <a:prstGeom prst="rect">
            <a:avLst/>
          </a:prstGeom>
          <a:solidFill>
            <a:srgbClr val="9A3C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solidFill>
                <a:prstClr val="white"/>
              </a:solidFill>
            </a:endParaRPr>
          </a:p>
        </p:txBody>
      </p:sp>
      <p:sp>
        <p:nvSpPr>
          <p:cNvPr id="3" name="Slide Number Placeholder 2"/>
          <p:cNvSpPr>
            <a:spLocks noGrp="1"/>
          </p:cNvSpPr>
          <p:nvPr>
            <p:ph type="sldNum" sz="quarter" idx="12"/>
          </p:nvPr>
        </p:nvSpPr>
        <p:spPr/>
        <p:txBody>
          <a:bodyPr/>
          <a:lstStyle/>
          <a:p>
            <a:pPr>
              <a:defRPr/>
            </a:pPr>
            <a:fld id="{AA5AF34F-D362-49FB-AA09-5A9BD1504C21}" type="slidenum">
              <a:rPr lang="en-ZA" smtClean="0">
                <a:solidFill>
                  <a:prstClr val="black">
                    <a:tint val="75000"/>
                  </a:prstClr>
                </a:solidFill>
              </a:rPr>
              <a:pPr>
                <a:defRPr/>
              </a:pPr>
              <a:t>30</a:t>
            </a:fld>
            <a:endParaRPr lang="en-ZA" dirty="0">
              <a:solidFill>
                <a:prstClr val="black">
                  <a:tint val="75000"/>
                </a:prstClr>
              </a:solidFill>
            </a:endParaRPr>
          </a:p>
        </p:txBody>
      </p:sp>
      <p:sp>
        <p:nvSpPr>
          <p:cNvPr id="7" name="Text Placeholder 2"/>
          <p:cNvSpPr txBox="1">
            <a:spLocks/>
          </p:cNvSpPr>
          <p:nvPr/>
        </p:nvSpPr>
        <p:spPr bwMode="auto">
          <a:xfrm>
            <a:off x="2339752" y="3212976"/>
            <a:ext cx="6120680" cy="1213608"/>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0" indent="0" algn="l" rtl="0" fontAlgn="base">
              <a:spcBef>
                <a:spcPct val="20000"/>
              </a:spcBef>
              <a:spcAft>
                <a:spcPct val="0"/>
              </a:spcAft>
              <a:buFont typeface="Arial" charset="0"/>
              <a:buNone/>
              <a:defRPr sz="2800" kern="1200">
                <a:solidFill>
                  <a:srgbClr val="9A3C1A"/>
                </a:solidFill>
                <a:latin typeface="Arial" pitchFamily="34" charset="0"/>
                <a:ea typeface="+mn-ea"/>
                <a:cs typeface="Arial" pitchFamily="34" charset="0"/>
              </a:defRPr>
            </a:lvl1pPr>
            <a:lvl2pPr marL="457200" indent="0" algn="ctr" rtl="0" fontAlgn="base">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2pPr>
            <a:lvl3pPr marL="914400" indent="0" algn="ctr" rtl="0" fontAlgn="base">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3pPr>
            <a:lvl4pPr marL="1371600" indent="0" algn="ctr" rtl="0" fontAlgn="base">
              <a:spcBef>
                <a:spcPct val="20000"/>
              </a:spcBef>
              <a:spcAft>
                <a:spcPct val="0"/>
              </a:spcAft>
              <a:buFont typeface="Arial" charset="0"/>
              <a:buNone/>
              <a:defRPr kern="1200">
                <a:solidFill>
                  <a:schemeClr val="tx1">
                    <a:tint val="75000"/>
                  </a:schemeClr>
                </a:solidFill>
                <a:latin typeface="Arial" pitchFamily="34" charset="0"/>
                <a:ea typeface="+mn-ea"/>
                <a:cs typeface="Arial" pitchFamily="34" charset="0"/>
              </a:defRPr>
            </a:lvl4pPr>
            <a:lvl5pPr marL="1828800" indent="0" algn="ctr" rtl="0" fontAlgn="base">
              <a:spcBef>
                <a:spcPct val="20000"/>
              </a:spcBef>
              <a:spcAft>
                <a:spcPct val="0"/>
              </a:spcAft>
              <a:buFont typeface="Arial" charset="0"/>
              <a:buNone/>
              <a:defRPr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endParaRPr lang="en-ZA" sz="3200" b="1" dirty="0">
              <a:solidFill>
                <a:srgbClr val="003896"/>
              </a:solidFill>
              <a:latin typeface="Arial" charset="0"/>
              <a:cs typeface="Arial" charset="0"/>
            </a:endParaRPr>
          </a:p>
        </p:txBody>
      </p:sp>
    </p:spTree>
    <p:extLst>
      <p:ext uri="{BB962C8B-B14F-4D97-AF65-F5344CB8AC3E}">
        <p14:creationId xmlns:p14="http://schemas.microsoft.com/office/powerpoint/2010/main" val="772335642"/>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altLang="en-US" sz="2000" b="1" dirty="0"/>
              <a:t>Zero Harm Value</a:t>
            </a:r>
            <a:endParaRPr lang="en-ZA" sz="2000" b="1" dirty="0"/>
          </a:p>
        </p:txBody>
      </p:sp>
      <p:sp>
        <p:nvSpPr>
          <p:cNvPr id="4" name="Slide Number Placeholder 3"/>
          <p:cNvSpPr>
            <a:spLocks noGrp="1"/>
          </p:cNvSpPr>
          <p:nvPr>
            <p:ph type="sldNum" sz="quarter" idx="12"/>
          </p:nvPr>
        </p:nvSpPr>
        <p:spPr bwMode="auto">
          <a:xfrm>
            <a:off x="7164388" y="6453188"/>
            <a:ext cx="1651000"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defPPr>
              <a:defRPr lang="en-ZA"/>
            </a:defPPr>
            <a:lvl1pPr algn="r" rtl="0" fontAlgn="base">
              <a:spcBef>
                <a:spcPct val="0"/>
              </a:spcBef>
              <a:spcAft>
                <a:spcPct val="0"/>
              </a:spcAft>
              <a:defRPr sz="1000" kern="1200">
                <a:solidFill>
                  <a:srgbClr val="83725B"/>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defRPr/>
            </a:pPr>
            <a:fld id="{76777BE0-C0BF-43F4-8681-9FB69F4842A8}" type="slidenum">
              <a:rPr lang="en-ZA" smtClean="0"/>
              <a:pPr>
                <a:defRPr/>
              </a:pPr>
              <a:t>31</a:t>
            </a:fld>
            <a:endParaRPr lang="en-ZA"/>
          </a:p>
        </p:txBody>
      </p:sp>
      <p:sp>
        <p:nvSpPr>
          <p:cNvPr id="6" name="Content Placeholder 5"/>
          <p:cNvSpPr>
            <a:spLocks noGrp="1"/>
          </p:cNvSpPr>
          <p:nvPr>
            <p:ph idx="1"/>
          </p:nvPr>
        </p:nvSpPr>
        <p:spPr>
          <a:xfrm>
            <a:off x="179512" y="1124744"/>
            <a:ext cx="8856984" cy="5045075"/>
          </a:xfrm>
        </p:spPr>
        <p:txBody>
          <a:bodyPr/>
          <a:lstStyle/>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p:txBody>
      </p:sp>
      <p:pic>
        <p:nvPicPr>
          <p:cNvPr id="3" name="Picture 2">
            <a:extLst>
              <a:ext uri="{FF2B5EF4-FFF2-40B4-BE49-F238E27FC236}">
                <a16:creationId xmlns:a16="http://schemas.microsoft.com/office/drawing/2014/main" id="{74282CCA-C446-1CC2-4AE9-E171BB2E281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6228" y="1920711"/>
            <a:ext cx="8128932" cy="4096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a:extLst>
              <a:ext uri="{FF2B5EF4-FFF2-40B4-BE49-F238E27FC236}">
                <a16:creationId xmlns:a16="http://schemas.microsoft.com/office/drawing/2014/main" id="{6717E095-C0DF-8945-F3F0-3920C3C0DD9B}"/>
              </a:ext>
            </a:extLst>
          </p:cNvPr>
          <p:cNvSpPr txBox="1"/>
          <p:nvPr/>
        </p:nvSpPr>
        <p:spPr>
          <a:xfrm>
            <a:off x="271262" y="1099641"/>
            <a:ext cx="8693225" cy="646331"/>
          </a:xfrm>
          <a:prstGeom prst="rect">
            <a:avLst/>
          </a:prstGeom>
          <a:noFill/>
        </p:spPr>
        <p:txBody>
          <a:bodyPr wrap="square">
            <a:spAutoFit/>
          </a:bodyPr>
          <a:lstStyle/>
          <a:p>
            <a:r>
              <a:rPr lang="en-US" altLang="en-US" dirty="0"/>
              <a:t>Eskom will strive to ensure that zero harm befalls its employees, contractors, the public and the natural environment</a:t>
            </a:r>
            <a:endParaRPr lang="en-ZA" dirty="0"/>
          </a:p>
        </p:txBody>
      </p:sp>
    </p:spTree>
    <p:extLst>
      <p:ext uri="{BB962C8B-B14F-4D97-AF65-F5344CB8AC3E}">
        <p14:creationId xmlns:p14="http://schemas.microsoft.com/office/powerpoint/2010/main" val="422360120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altLang="en-US" sz="2000" b="1" dirty="0"/>
              <a:t>Step 4: Safety Health and Environmental (SHE) (Contractual Requirements)</a:t>
            </a:r>
            <a:r>
              <a:rPr lang="en-ZA" altLang="en-US" sz="2000" b="1" dirty="0"/>
              <a:t>		</a:t>
            </a:r>
            <a:endParaRPr lang="en-ZA" altLang="en-US" sz="2000" dirty="0"/>
          </a:p>
        </p:txBody>
      </p:sp>
      <p:sp>
        <p:nvSpPr>
          <p:cNvPr id="19459" name="Rectangle 3"/>
          <p:cNvSpPr>
            <a:spLocks noGrp="1" noChangeArrowheads="1"/>
          </p:cNvSpPr>
          <p:nvPr>
            <p:ph type="body" idx="1"/>
          </p:nvPr>
        </p:nvSpPr>
        <p:spPr>
          <a:xfrm>
            <a:off x="179388" y="1125538"/>
            <a:ext cx="8641084" cy="5183187"/>
          </a:xfrm>
        </p:spPr>
        <p:txBody>
          <a:bodyPr/>
          <a:lstStyle/>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sz="2000" dirty="0"/>
          </a:p>
          <a:p>
            <a:pPr marL="0" indent="0">
              <a:buNone/>
            </a:pPr>
            <a:endParaRPr lang="en-US" sz="2000" dirty="0"/>
          </a:p>
          <a:p>
            <a:pPr marL="0" indent="0">
              <a:buNone/>
            </a:pPr>
            <a:r>
              <a:rPr lang="en-US" sz="2000" dirty="0">
                <a:hlinkClick r:id="rId2" action="ppaction://hlinkfile"/>
              </a:rPr>
              <a:t>Safety\Annexure C1 OHS Tender Evaluation Criteria for Fuel Oil 2025.docx</a:t>
            </a:r>
            <a:endParaRPr lang="en-US" sz="2000" dirty="0"/>
          </a:p>
          <a:p>
            <a:pPr marL="0" indent="0">
              <a:buNone/>
            </a:pPr>
            <a:endParaRPr lang="en-US" sz="2000" dirty="0"/>
          </a:p>
        </p:txBody>
      </p:sp>
      <p:sp>
        <p:nvSpPr>
          <p:cNvPr id="19461" name="Slide Number Placeholder 3"/>
          <p:cNvSpPr>
            <a:spLocks noGrp="1"/>
          </p:cNvSpPr>
          <p:nvPr>
            <p:ph type="sldNum" sz="quarter" idx="12"/>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ZA"/>
            </a:defPPr>
            <a:lvl1pPr algn="ctr" rtl="0" fontAlgn="base">
              <a:spcBef>
                <a:spcPct val="0"/>
              </a:spcBef>
              <a:spcAft>
                <a:spcPct val="0"/>
              </a:spcAft>
              <a:defRPr sz="1000" kern="1200">
                <a:solidFill>
                  <a:srgbClr val="83725B"/>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eaLnBrk="1" hangingPunct="1">
              <a:defRPr/>
            </a:pPr>
            <a:fld id="{419BB0F5-A2AE-42C9-96A1-2EE5E4F9A89F}" type="slidenum">
              <a:rPr lang="en-ZA" smtClean="0"/>
              <a:pPr eaLnBrk="1" hangingPunct="1">
                <a:defRPr/>
              </a:pPr>
              <a:t>32</a:t>
            </a:fld>
            <a:endParaRPr lang="en-ZA" altLang="en-US">
              <a:solidFill>
                <a:srgbClr val="83725B"/>
              </a:solidFill>
            </a:endParaRPr>
          </a:p>
        </p:txBody>
      </p:sp>
    </p:spTree>
    <p:extLst>
      <p:ext uri="{BB962C8B-B14F-4D97-AF65-F5344CB8AC3E}">
        <p14:creationId xmlns:p14="http://schemas.microsoft.com/office/powerpoint/2010/main" val="231835188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70FAF6-1BE2-9D79-C294-4B876675ADDC}"/>
              </a:ext>
            </a:extLst>
          </p:cNvPr>
          <p:cNvSpPr>
            <a:spLocks noGrp="1"/>
          </p:cNvSpPr>
          <p:nvPr>
            <p:ph type="ctrTitle"/>
          </p:nvPr>
        </p:nvSpPr>
        <p:spPr/>
        <p:txBody>
          <a:bodyPr/>
          <a:lstStyle/>
          <a:p>
            <a:r>
              <a:rPr lang="en-US" sz="2800" dirty="0"/>
              <a:t>Questions?</a:t>
            </a:r>
            <a:endParaRPr lang="en-US" dirty="0"/>
          </a:p>
        </p:txBody>
      </p:sp>
      <p:sp>
        <p:nvSpPr>
          <p:cNvPr id="4" name="Picture Placeholder 3">
            <a:extLst>
              <a:ext uri="{FF2B5EF4-FFF2-40B4-BE49-F238E27FC236}">
                <a16:creationId xmlns:a16="http://schemas.microsoft.com/office/drawing/2014/main" id="{4D521539-20B9-106B-B438-CF88DEAC9680}"/>
              </a:ext>
            </a:extLst>
          </p:cNvPr>
          <p:cNvSpPr>
            <a:spLocks noGrp="1"/>
          </p:cNvSpPr>
          <p:nvPr>
            <p:ph type="pic" sz="quarter" idx="13"/>
          </p:nvPr>
        </p:nvSpPr>
        <p:spPr/>
        <p:txBody>
          <a:bodyPr/>
          <a:lstStyle/>
          <a:p>
            <a:endParaRPr lang="en-ZA"/>
          </a:p>
        </p:txBody>
      </p:sp>
      <p:sp>
        <p:nvSpPr>
          <p:cNvPr id="16" name="Picture Placeholder 15">
            <a:extLst>
              <a:ext uri="{FF2B5EF4-FFF2-40B4-BE49-F238E27FC236}">
                <a16:creationId xmlns:a16="http://schemas.microsoft.com/office/drawing/2014/main" id="{093F244A-5C96-25EB-77C4-4A30C37FA300}"/>
              </a:ext>
            </a:extLst>
          </p:cNvPr>
          <p:cNvSpPr>
            <a:spLocks noGrp="1"/>
          </p:cNvSpPr>
          <p:nvPr>
            <p:ph type="pic" sz="quarter" idx="14"/>
          </p:nvPr>
        </p:nvSpPr>
        <p:spPr/>
        <p:txBody>
          <a:bodyPr/>
          <a:lstStyle/>
          <a:p>
            <a:endParaRPr lang="en-ZA"/>
          </a:p>
        </p:txBody>
      </p:sp>
      <p:sp>
        <p:nvSpPr>
          <p:cNvPr id="17" name="Oval 102">
            <a:extLst>
              <a:ext uri="{FF2B5EF4-FFF2-40B4-BE49-F238E27FC236}">
                <a16:creationId xmlns:a16="http://schemas.microsoft.com/office/drawing/2014/main" id="{94C83152-89F1-CADF-1AA4-BF7F25C1E7DB}"/>
              </a:ext>
            </a:extLst>
          </p:cNvPr>
          <p:cNvSpPr>
            <a:spLocks noChangeArrowheads="1"/>
          </p:cNvSpPr>
          <p:nvPr/>
        </p:nvSpPr>
        <p:spPr bwMode="auto">
          <a:xfrm>
            <a:off x="1039092" y="2055668"/>
            <a:ext cx="2431472" cy="2471138"/>
          </a:xfrm>
          <a:prstGeom prst="ellipse">
            <a:avLst/>
          </a:prstGeom>
          <a:blipFill dpi="0" rotWithShape="1">
            <a:blip r:embed="rId2" cstate="print">
              <a:extLst>
                <a:ext uri="{28A0092B-C50C-407E-A947-70E740481C1C}">
                  <a14:useLocalDpi xmlns:a14="http://schemas.microsoft.com/office/drawing/2010/main" val="0"/>
                </a:ext>
              </a:extLst>
            </a:blip>
            <a:srcRect/>
            <a:stretch>
              <a:fillRect/>
            </a:stretch>
          </a:blipFill>
          <a:ln>
            <a:noFill/>
          </a:ln>
        </p:spPr>
        <p:txBody>
          <a:bodyPr anchor="ct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sz="2800">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algn="ctr" defTabSz="896157" eaLnBrk="1" hangingPunct="1">
              <a:lnSpc>
                <a:spcPct val="100000"/>
              </a:lnSpc>
              <a:spcBef>
                <a:spcPct val="0"/>
              </a:spcBef>
              <a:buClrTx/>
              <a:buNone/>
              <a:defRPr/>
            </a:pPr>
            <a:endParaRPr lang="en-ZA" altLang="en-US" sz="980" dirty="0"/>
          </a:p>
        </p:txBody>
      </p:sp>
      <p:pic>
        <p:nvPicPr>
          <p:cNvPr id="18" name="Picture 17">
            <a:extLst>
              <a:ext uri="{FF2B5EF4-FFF2-40B4-BE49-F238E27FC236}">
                <a16:creationId xmlns:a16="http://schemas.microsoft.com/office/drawing/2014/main" id="{61F24750-BD4F-834E-2D5B-E3F92FFAF117}"/>
              </a:ext>
            </a:extLst>
          </p:cNvPr>
          <p:cNvPicPr>
            <a:picLocks noChangeAspect="1"/>
          </p:cNvPicPr>
          <p:nvPr/>
        </p:nvPicPr>
        <p:blipFill>
          <a:blip r:embed="rId3"/>
          <a:stretch>
            <a:fillRect/>
          </a:stretch>
        </p:blipFill>
        <p:spPr>
          <a:xfrm>
            <a:off x="568036" y="3385020"/>
            <a:ext cx="1415469" cy="1415227"/>
          </a:xfrm>
          <a:prstGeom prst="rect">
            <a:avLst/>
          </a:prstGeom>
        </p:spPr>
      </p:pic>
    </p:spTree>
    <p:extLst>
      <p:ext uri="{BB962C8B-B14F-4D97-AF65-F5344CB8AC3E}">
        <p14:creationId xmlns:p14="http://schemas.microsoft.com/office/powerpoint/2010/main" val="319668374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3A724D-BC72-8B01-4111-2F2BED4243A6}"/>
            </a:ext>
          </a:extLst>
        </p:cNvPr>
        <p:cNvGrpSpPr/>
        <p:nvPr/>
      </p:nvGrpSpPr>
      <p:grpSpPr>
        <a:xfrm>
          <a:off x="0" y="0"/>
          <a:ext cx="0" cy="0"/>
          <a:chOff x="0" y="0"/>
          <a:chExt cx="0" cy="0"/>
        </a:xfrm>
      </p:grpSpPr>
      <p:sp>
        <p:nvSpPr>
          <p:cNvPr id="8195" name="Subtitle 4">
            <a:extLst>
              <a:ext uri="{FF2B5EF4-FFF2-40B4-BE49-F238E27FC236}">
                <a16:creationId xmlns:a16="http://schemas.microsoft.com/office/drawing/2014/main" id="{9245639A-F64E-4D60-B7B1-2393EDF92AAB}"/>
              </a:ext>
            </a:extLst>
          </p:cNvPr>
          <p:cNvSpPr>
            <a:spLocks noGrp="1"/>
          </p:cNvSpPr>
          <p:nvPr>
            <p:ph type="subTitle" idx="1"/>
          </p:nvPr>
        </p:nvSpPr>
        <p:spPr>
          <a:xfrm>
            <a:off x="1871922" y="3682513"/>
            <a:ext cx="7056339" cy="1234664"/>
          </a:xfrm>
        </p:spPr>
        <p:txBody>
          <a:bodyPr>
            <a:normAutofit/>
          </a:bodyPr>
          <a:lstStyle/>
          <a:p>
            <a:r>
              <a:rPr lang="en-US" sz="2000" b="1" dirty="0">
                <a:latin typeface="Arial" charset="0"/>
                <a:cs typeface="Arial" charset="0"/>
              </a:rPr>
              <a:t>ENVIRONMENTAL</a:t>
            </a:r>
            <a:endParaRPr lang="en-ZA" sz="2000" b="1" dirty="0">
              <a:latin typeface="Arial" charset="0"/>
              <a:cs typeface="Arial" charset="0"/>
            </a:endParaRPr>
          </a:p>
        </p:txBody>
      </p:sp>
      <p:sp>
        <p:nvSpPr>
          <p:cNvPr id="6" name="Subtitle 2">
            <a:extLst>
              <a:ext uri="{FF2B5EF4-FFF2-40B4-BE49-F238E27FC236}">
                <a16:creationId xmlns:a16="http://schemas.microsoft.com/office/drawing/2014/main" id="{4F9EE0B4-6CB0-FA7D-F541-3E405E6B068E}"/>
              </a:ext>
            </a:extLst>
          </p:cNvPr>
          <p:cNvSpPr txBox="1">
            <a:spLocks/>
          </p:cNvSpPr>
          <p:nvPr/>
        </p:nvSpPr>
        <p:spPr>
          <a:xfrm>
            <a:off x="3276600" y="6253163"/>
            <a:ext cx="5472113" cy="504825"/>
          </a:xfrm>
          <a:prstGeom prst="rect">
            <a:avLst/>
          </a:prstGeom>
        </p:spPr>
        <p:txBody>
          <a:bodyPr>
            <a:normAutofit/>
          </a:bodyPr>
          <a:lstStyle>
            <a:lvl1pPr marL="0" indent="0" algn="ctr" defTabSz="914400" rtl="0" eaLnBrk="1" latinLnBrk="0" hangingPunct="1">
              <a:spcBef>
                <a:spcPct val="20000"/>
              </a:spcBef>
              <a:buFont typeface="Arial" pitchFamily="34" charset="0"/>
              <a:buNone/>
              <a:defRPr sz="2800" kern="1200">
                <a:solidFill>
                  <a:srgbClr val="9A3C1A"/>
                </a:solidFill>
                <a:latin typeface="Arial" pitchFamily="34" charset="0"/>
                <a:ea typeface="+mn-ea"/>
                <a:cs typeface="Arial" pitchFamily="34" charset="0"/>
              </a:defRPr>
            </a:lvl1pPr>
            <a:lvl2pPr marL="457200" indent="0" algn="ctr" defTabSz="914400" rtl="0" eaLnBrk="1" latinLnBrk="0" hangingPunct="1">
              <a:spcBef>
                <a:spcPct val="20000"/>
              </a:spcBef>
              <a:buFont typeface="Arial" pitchFamily="34" charset="0"/>
              <a:buNone/>
              <a:defRPr sz="2400" kern="1200">
                <a:solidFill>
                  <a:schemeClr val="tx1">
                    <a:tint val="75000"/>
                  </a:schemeClr>
                </a:solidFill>
                <a:latin typeface="Arial" pitchFamily="34" charset="0"/>
                <a:ea typeface="+mn-ea"/>
                <a:cs typeface="Arial" pitchFamily="34" charset="0"/>
              </a:defRPr>
            </a:lvl2pPr>
            <a:lvl3pPr marL="914400" indent="0" algn="ctr" defTabSz="914400" rtl="0" eaLnBrk="1" latinLnBrk="0" hangingPunct="1">
              <a:spcBef>
                <a:spcPct val="20000"/>
              </a:spcBef>
              <a:buFont typeface="Arial" pitchFamily="34" charset="0"/>
              <a:buNone/>
              <a:defRPr sz="2000" kern="1200">
                <a:solidFill>
                  <a:schemeClr val="tx1">
                    <a:tint val="75000"/>
                  </a:schemeClr>
                </a:solidFill>
                <a:latin typeface="Arial" pitchFamily="34" charset="0"/>
                <a:ea typeface="+mn-ea"/>
                <a:cs typeface="Arial" pitchFamily="34" charset="0"/>
              </a:defRPr>
            </a:lvl3pPr>
            <a:lvl4pPr marL="1371600" indent="0" algn="ctr" defTabSz="914400" rtl="0" eaLnBrk="1" latinLnBrk="0" hangingPunct="1">
              <a:spcBef>
                <a:spcPct val="20000"/>
              </a:spcBef>
              <a:buFont typeface="Arial" pitchFamily="34" charset="0"/>
              <a:buNone/>
              <a:defRPr sz="1800" kern="1200">
                <a:solidFill>
                  <a:schemeClr val="tx1">
                    <a:tint val="75000"/>
                  </a:schemeClr>
                </a:solidFill>
                <a:latin typeface="Arial" pitchFamily="34" charset="0"/>
                <a:ea typeface="+mn-ea"/>
                <a:cs typeface="Arial" pitchFamily="34" charset="0"/>
              </a:defRPr>
            </a:lvl4pPr>
            <a:lvl5pPr marL="1828800" indent="0" algn="ctr" defTabSz="914400" rtl="0" eaLnBrk="1" latinLnBrk="0" hangingPunct="1">
              <a:spcBef>
                <a:spcPct val="20000"/>
              </a:spcBef>
              <a:buFont typeface="Arial" pitchFamily="34" charset="0"/>
              <a:buNone/>
              <a:defRPr sz="18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fontAlgn="auto">
              <a:spcAft>
                <a:spcPts val="0"/>
              </a:spcAft>
              <a:defRPr/>
            </a:pPr>
            <a:endParaRPr lang="en-ZA" sz="1400" b="1" dirty="0">
              <a:solidFill>
                <a:srgbClr val="EB641B">
                  <a:lumMod val="60000"/>
                  <a:lumOff val="40000"/>
                </a:srgbClr>
              </a:solidFill>
            </a:endParaRPr>
          </a:p>
        </p:txBody>
      </p:sp>
      <p:sp>
        <p:nvSpPr>
          <p:cNvPr id="2" name="Rectangle 1">
            <a:extLst>
              <a:ext uri="{FF2B5EF4-FFF2-40B4-BE49-F238E27FC236}">
                <a16:creationId xmlns:a16="http://schemas.microsoft.com/office/drawing/2014/main" id="{F13D59EA-3F43-8E8B-CC4F-286C07C630D6}"/>
              </a:ext>
            </a:extLst>
          </p:cNvPr>
          <p:cNvSpPr/>
          <p:nvPr/>
        </p:nvSpPr>
        <p:spPr>
          <a:xfrm>
            <a:off x="4572000" y="1268760"/>
            <a:ext cx="4572000" cy="1224136"/>
          </a:xfrm>
          <a:prstGeom prst="rect">
            <a:avLst/>
          </a:prstGeom>
          <a:solidFill>
            <a:srgbClr val="9A3C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solidFill>
                <a:prstClr val="white"/>
              </a:solidFill>
            </a:endParaRPr>
          </a:p>
        </p:txBody>
      </p:sp>
      <p:sp>
        <p:nvSpPr>
          <p:cNvPr id="3" name="Slide Number Placeholder 2">
            <a:extLst>
              <a:ext uri="{FF2B5EF4-FFF2-40B4-BE49-F238E27FC236}">
                <a16:creationId xmlns:a16="http://schemas.microsoft.com/office/drawing/2014/main" id="{0B6F6DA0-5FD7-C8CD-E750-68F766A62C2B}"/>
              </a:ext>
            </a:extLst>
          </p:cNvPr>
          <p:cNvSpPr>
            <a:spLocks noGrp="1"/>
          </p:cNvSpPr>
          <p:nvPr>
            <p:ph type="sldNum" sz="quarter" idx="12"/>
          </p:nvPr>
        </p:nvSpPr>
        <p:spPr/>
        <p:txBody>
          <a:bodyPr/>
          <a:lstStyle/>
          <a:p>
            <a:pPr>
              <a:defRPr/>
            </a:pPr>
            <a:fld id="{AA5AF34F-D362-49FB-AA09-5A9BD1504C21}" type="slidenum">
              <a:rPr lang="en-ZA" smtClean="0">
                <a:solidFill>
                  <a:prstClr val="black">
                    <a:tint val="75000"/>
                  </a:prstClr>
                </a:solidFill>
              </a:rPr>
              <a:pPr>
                <a:defRPr/>
              </a:pPr>
              <a:t>34</a:t>
            </a:fld>
            <a:endParaRPr lang="en-ZA" dirty="0">
              <a:solidFill>
                <a:prstClr val="black">
                  <a:tint val="75000"/>
                </a:prstClr>
              </a:solidFill>
            </a:endParaRPr>
          </a:p>
        </p:txBody>
      </p:sp>
      <p:sp>
        <p:nvSpPr>
          <p:cNvPr id="7" name="Text Placeholder 2">
            <a:extLst>
              <a:ext uri="{FF2B5EF4-FFF2-40B4-BE49-F238E27FC236}">
                <a16:creationId xmlns:a16="http://schemas.microsoft.com/office/drawing/2014/main" id="{4EBF0F98-3D2A-13FC-05A7-F1115CA142CC}"/>
              </a:ext>
            </a:extLst>
          </p:cNvPr>
          <p:cNvSpPr txBox="1">
            <a:spLocks/>
          </p:cNvSpPr>
          <p:nvPr/>
        </p:nvSpPr>
        <p:spPr bwMode="auto">
          <a:xfrm>
            <a:off x="2339752" y="3212976"/>
            <a:ext cx="6120680" cy="1213608"/>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0" indent="0" algn="l" rtl="0" fontAlgn="base">
              <a:spcBef>
                <a:spcPct val="20000"/>
              </a:spcBef>
              <a:spcAft>
                <a:spcPct val="0"/>
              </a:spcAft>
              <a:buFont typeface="Arial" charset="0"/>
              <a:buNone/>
              <a:defRPr sz="2800" kern="1200">
                <a:solidFill>
                  <a:srgbClr val="9A3C1A"/>
                </a:solidFill>
                <a:latin typeface="Arial" pitchFamily="34" charset="0"/>
                <a:ea typeface="+mn-ea"/>
                <a:cs typeface="Arial" pitchFamily="34" charset="0"/>
              </a:defRPr>
            </a:lvl1pPr>
            <a:lvl2pPr marL="457200" indent="0" algn="ctr" rtl="0" fontAlgn="base">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2pPr>
            <a:lvl3pPr marL="914400" indent="0" algn="ctr" rtl="0" fontAlgn="base">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3pPr>
            <a:lvl4pPr marL="1371600" indent="0" algn="ctr" rtl="0" fontAlgn="base">
              <a:spcBef>
                <a:spcPct val="20000"/>
              </a:spcBef>
              <a:spcAft>
                <a:spcPct val="0"/>
              </a:spcAft>
              <a:buFont typeface="Arial" charset="0"/>
              <a:buNone/>
              <a:defRPr kern="1200">
                <a:solidFill>
                  <a:schemeClr val="tx1">
                    <a:tint val="75000"/>
                  </a:schemeClr>
                </a:solidFill>
                <a:latin typeface="Arial" pitchFamily="34" charset="0"/>
                <a:ea typeface="+mn-ea"/>
                <a:cs typeface="Arial" pitchFamily="34" charset="0"/>
              </a:defRPr>
            </a:lvl4pPr>
            <a:lvl5pPr marL="1828800" indent="0" algn="ctr" rtl="0" fontAlgn="base">
              <a:spcBef>
                <a:spcPct val="20000"/>
              </a:spcBef>
              <a:spcAft>
                <a:spcPct val="0"/>
              </a:spcAft>
              <a:buFont typeface="Arial" charset="0"/>
              <a:buNone/>
              <a:defRPr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endParaRPr lang="en-ZA" sz="3200" b="1" dirty="0">
              <a:solidFill>
                <a:srgbClr val="003896"/>
              </a:solidFill>
              <a:latin typeface="Arial" charset="0"/>
              <a:cs typeface="Arial" charset="0"/>
            </a:endParaRPr>
          </a:p>
        </p:txBody>
      </p:sp>
    </p:spTree>
    <p:extLst>
      <p:ext uri="{BB962C8B-B14F-4D97-AF65-F5344CB8AC3E}">
        <p14:creationId xmlns:p14="http://schemas.microsoft.com/office/powerpoint/2010/main" val="4088733694"/>
      </p:ext>
    </p:ext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D1CBEB-6EAE-A9AB-1E65-8343BA4E9713}"/>
            </a:ext>
          </a:extLst>
        </p:cNvPr>
        <p:cNvGrpSpPr/>
        <p:nvPr/>
      </p:nvGrpSpPr>
      <p:grpSpPr>
        <a:xfrm>
          <a:off x="0" y="0"/>
          <a:ext cx="0" cy="0"/>
          <a:chOff x="0" y="0"/>
          <a:chExt cx="0" cy="0"/>
        </a:xfrm>
      </p:grpSpPr>
      <p:sp>
        <p:nvSpPr>
          <p:cNvPr id="19458" name="Rectangle 2">
            <a:extLst>
              <a:ext uri="{FF2B5EF4-FFF2-40B4-BE49-F238E27FC236}">
                <a16:creationId xmlns:a16="http://schemas.microsoft.com/office/drawing/2014/main" id="{65BB8BCC-53BA-803E-72EE-18141ECBBD10}"/>
              </a:ext>
            </a:extLst>
          </p:cNvPr>
          <p:cNvSpPr>
            <a:spLocks noGrp="1" noChangeArrowheads="1"/>
          </p:cNvSpPr>
          <p:nvPr>
            <p:ph type="title"/>
          </p:nvPr>
        </p:nvSpPr>
        <p:spPr/>
        <p:txBody>
          <a:bodyPr/>
          <a:lstStyle/>
          <a:p>
            <a:pPr eaLnBrk="1" hangingPunct="1"/>
            <a:r>
              <a:rPr lang="en-US" altLang="en-US" sz="2000" b="1" dirty="0"/>
              <a:t>Step 4: Environmental (SHE) (Contractual Requirements)</a:t>
            </a:r>
            <a:r>
              <a:rPr lang="en-ZA" altLang="en-US" sz="2000" b="1" dirty="0"/>
              <a:t>		</a:t>
            </a:r>
            <a:endParaRPr lang="en-ZA" altLang="en-US" sz="2000" dirty="0"/>
          </a:p>
        </p:txBody>
      </p:sp>
      <p:sp>
        <p:nvSpPr>
          <p:cNvPr id="19459" name="Rectangle 3">
            <a:extLst>
              <a:ext uri="{FF2B5EF4-FFF2-40B4-BE49-F238E27FC236}">
                <a16:creationId xmlns:a16="http://schemas.microsoft.com/office/drawing/2014/main" id="{998A7721-F2C4-C960-708C-214F39BA14BB}"/>
              </a:ext>
            </a:extLst>
          </p:cNvPr>
          <p:cNvSpPr>
            <a:spLocks noGrp="1" noChangeArrowheads="1"/>
          </p:cNvSpPr>
          <p:nvPr>
            <p:ph type="body" idx="1"/>
          </p:nvPr>
        </p:nvSpPr>
        <p:spPr>
          <a:xfrm>
            <a:off x="179388" y="1125538"/>
            <a:ext cx="8641084" cy="5183187"/>
          </a:xfrm>
        </p:spPr>
        <p:txBody>
          <a:bodyPr/>
          <a:lstStyle/>
          <a:p>
            <a:pPr marL="0" indent="0">
              <a:buNone/>
            </a:pPr>
            <a:endParaRPr lang="en-US" dirty="0"/>
          </a:p>
          <a:p>
            <a:pPr marL="0" indent="0">
              <a:buNone/>
            </a:pPr>
            <a:endParaRPr lang="en-US" dirty="0"/>
          </a:p>
          <a:p>
            <a:pPr marL="0" indent="0">
              <a:buNone/>
            </a:pPr>
            <a:endParaRPr lang="en-US" dirty="0"/>
          </a:p>
          <a:p>
            <a:pPr marL="0" indent="0">
              <a:buNone/>
            </a:pPr>
            <a:r>
              <a:rPr lang="en-US" sz="2000" dirty="0">
                <a:hlinkClick r:id="rId2" action="ppaction://hlinkfile"/>
              </a:rPr>
              <a:t>Environmental\Environmental Tender Requirements - The supply and delivery Fuel Oil.doc</a:t>
            </a:r>
            <a:endParaRPr lang="en-US" sz="2000" dirty="0"/>
          </a:p>
        </p:txBody>
      </p:sp>
      <p:sp>
        <p:nvSpPr>
          <p:cNvPr id="19461" name="Slide Number Placeholder 3">
            <a:extLst>
              <a:ext uri="{FF2B5EF4-FFF2-40B4-BE49-F238E27FC236}">
                <a16:creationId xmlns:a16="http://schemas.microsoft.com/office/drawing/2014/main" id="{1F32E52A-92F0-43A2-FCCE-0C5FE6ACF5E0}"/>
              </a:ext>
            </a:extLst>
          </p:cNvPr>
          <p:cNvSpPr>
            <a:spLocks noGrp="1"/>
          </p:cNvSpPr>
          <p:nvPr>
            <p:ph type="sldNum" sz="quarter" idx="12"/>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ZA"/>
            </a:defPPr>
            <a:lvl1pPr algn="ctr" rtl="0" fontAlgn="base">
              <a:spcBef>
                <a:spcPct val="0"/>
              </a:spcBef>
              <a:spcAft>
                <a:spcPct val="0"/>
              </a:spcAft>
              <a:defRPr sz="1000" kern="1200">
                <a:solidFill>
                  <a:srgbClr val="83725B"/>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eaLnBrk="1" hangingPunct="1">
              <a:defRPr/>
            </a:pPr>
            <a:fld id="{419BB0F5-A2AE-42C9-96A1-2EE5E4F9A89F}" type="slidenum">
              <a:rPr lang="en-ZA" smtClean="0"/>
              <a:pPr eaLnBrk="1" hangingPunct="1">
                <a:defRPr/>
              </a:pPr>
              <a:t>35</a:t>
            </a:fld>
            <a:endParaRPr lang="en-ZA" altLang="en-US">
              <a:solidFill>
                <a:srgbClr val="83725B"/>
              </a:solidFill>
            </a:endParaRPr>
          </a:p>
        </p:txBody>
      </p:sp>
    </p:spTree>
    <p:extLst>
      <p:ext uri="{BB962C8B-B14F-4D97-AF65-F5344CB8AC3E}">
        <p14:creationId xmlns:p14="http://schemas.microsoft.com/office/powerpoint/2010/main" val="130879136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A7C16A-4738-5C81-66C1-741A1DFB051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2406135-D87E-9E3C-0A7C-F2E713471AF0}"/>
              </a:ext>
            </a:extLst>
          </p:cNvPr>
          <p:cNvSpPr>
            <a:spLocks noGrp="1"/>
          </p:cNvSpPr>
          <p:nvPr>
            <p:ph type="ctrTitle"/>
          </p:nvPr>
        </p:nvSpPr>
        <p:spPr/>
        <p:txBody>
          <a:bodyPr/>
          <a:lstStyle/>
          <a:p>
            <a:r>
              <a:rPr lang="en-US" sz="2800" dirty="0"/>
              <a:t>Questions?</a:t>
            </a:r>
            <a:endParaRPr lang="en-US" dirty="0"/>
          </a:p>
        </p:txBody>
      </p:sp>
      <p:sp>
        <p:nvSpPr>
          <p:cNvPr id="4" name="Picture Placeholder 3">
            <a:extLst>
              <a:ext uri="{FF2B5EF4-FFF2-40B4-BE49-F238E27FC236}">
                <a16:creationId xmlns:a16="http://schemas.microsoft.com/office/drawing/2014/main" id="{8CE17142-6DFE-838E-E49E-41326117FD9E}"/>
              </a:ext>
            </a:extLst>
          </p:cNvPr>
          <p:cNvSpPr>
            <a:spLocks noGrp="1"/>
          </p:cNvSpPr>
          <p:nvPr>
            <p:ph type="pic" sz="quarter" idx="13"/>
          </p:nvPr>
        </p:nvSpPr>
        <p:spPr/>
        <p:txBody>
          <a:bodyPr/>
          <a:lstStyle/>
          <a:p>
            <a:endParaRPr lang="en-ZA"/>
          </a:p>
        </p:txBody>
      </p:sp>
      <p:sp>
        <p:nvSpPr>
          <p:cNvPr id="16" name="Picture Placeholder 15">
            <a:extLst>
              <a:ext uri="{FF2B5EF4-FFF2-40B4-BE49-F238E27FC236}">
                <a16:creationId xmlns:a16="http://schemas.microsoft.com/office/drawing/2014/main" id="{6390AD8D-2949-2417-F5BD-957E597827A2}"/>
              </a:ext>
            </a:extLst>
          </p:cNvPr>
          <p:cNvSpPr>
            <a:spLocks noGrp="1"/>
          </p:cNvSpPr>
          <p:nvPr>
            <p:ph type="pic" sz="quarter" idx="14"/>
          </p:nvPr>
        </p:nvSpPr>
        <p:spPr/>
        <p:txBody>
          <a:bodyPr/>
          <a:lstStyle/>
          <a:p>
            <a:endParaRPr lang="en-ZA"/>
          </a:p>
        </p:txBody>
      </p:sp>
      <p:sp>
        <p:nvSpPr>
          <p:cNvPr id="17" name="Oval 102">
            <a:extLst>
              <a:ext uri="{FF2B5EF4-FFF2-40B4-BE49-F238E27FC236}">
                <a16:creationId xmlns:a16="http://schemas.microsoft.com/office/drawing/2014/main" id="{7276000B-96EF-F67B-F120-CCDEB34E92CF}"/>
              </a:ext>
            </a:extLst>
          </p:cNvPr>
          <p:cNvSpPr>
            <a:spLocks noChangeArrowheads="1"/>
          </p:cNvSpPr>
          <p:nvPr/>
        </p:nvSpPr>
        <p:spPr bwMode="auto">
          <a:xfrm>
            <a:off x="1039092" y="2055668"/>
            <a:ext cx="2431472" cy="2471138"/>
          </a:xfrm>
          <a:prstGeom prst="ellipse">
            <a:avLst/>
          </a:prstGeom>
          <a:blipFill dpi="0" rotWithShape="1">
            <a:blip r:embed="rId2" cstate="print">
              <a:extLst>
                <a:ext uri="{28A0092B-C50C-407E-A947-70E740481C1C}">
                  <a14:useLocalDpi xmlns:a14="http://schemas.microsoft.com/office/drawing/2010/main" val="0"/>
                </a:ext>
              </a:extLst>
            </a:blip>
            <a:srcRect/>
            <a:stretch>
              <a:fillRect/>
            </a:stretch>
          </a:blipFill>
          <a:ln>
            <a:noFill/>
          </a:ln>
        </p:spPr>
        <p:txBody>
          <a:bodyPr anchor="ct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sz="2800">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algn="ctr" defTabSz="896157" eaLnBrk="1" hangingPunct="1">
              <a:lnSpc>
                <a:spcPct val="100000"/>
              </a:lnSpc>
              <a:spcBef>
                <a:spcPct val="0"/>
              </a:spcBef>
              <a:buClrTx/>
              <a:buNone/>
              <a:defRPr/>
            </a:pPr>
            <a:endParaRPr lang="en-ZA" altLang="en-US" sz="980" dirty="0"/>
          </a:p>
        </p:txBody>
      </p:sp>
      <p:pic>
        <p:nvPicPr>
          <p:cNvPr id="18" name="Picture 17">
            <a:extLst>
              <a:ext uri="{FF2B5EF4-FFF2-40B4-BE49-F238E27FC236}">
                <a16:creationId xmlns:a16="http://schemas.microsoft.com/office/drawing/2014/main" id="{207B9359-BF31-3ED0-6308-D59C03BD5182}"/>
              </a:ext>
            </a:extLst>
          </p:cNvPr>
          <p:cNvPicPr>
            <a:picLocks noChangeAspect="1"/>
          </p:cNvPicPr>
          <p:nvPr/>
        </p:nvPicPr>
        <p:blipFill>
          <a:blip r:embed="rId3"/>
          <a:stretch>
            <a:fillRect/>
          </a:stretch>
        </p:blipFill>
        <p:spPr>
          <a:xfrm>
            <a:off x="568036" y="3385020"/>
            <a:ext cx="1415469" cy="1415227"/>
          </a:xfrm>
          <a:prstGeom prst="rect">
            <a:avLst/>
          </a:prstGeom>
        </p:spPr>
      </p:pic>
    </p:spTree>
    <p:extLst>
      <p:ext uri="{BB962C8B-B14F-4D97-AF65-F5344CB8AC3E}">
        <p14:creationId xmlns:p14="http://schemas.microsoft.com/office/powerpoint/2010/main" val="128732636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Subtitle 4"/>
          <p:cNvSpPr>
            <a:spLocks noGrp="1"/>
          </p:cNvSpPr>
          <p:nvPr>
            <p:ph type="subTitle" idx="1"/>
          </p:nvPr>
        </p:nvSpPr>
        <p:spPr>
          <a:xfrm>
            <a:off x="1979712" y="4426584"/>
            <a:ext cx="7056339" cy="1234664"/>
          </a:xfrm>
        </p:spPr>
        <p:txBody>
          <a:bodyPr>
            <a:normAutofit/>
          </a:bodyPr>
          <a:lstStyle/>
          <a:p>
            <a:r>
              <a:rPr lang="en-US" sz="2000" b="1" dirty="0">
                <a:latin typeface="Arial" charset="0"/>
                <a:cs typeface="Arial" charset="0"/>
              </a:rPr>
              <a:t>QUALITY</a:t>
            </a:r>
            <a:endParaRPr lang="en-ZA" sz="2000" b="1" dirty="0">
              <a:latin typeface="Arial" charset="0"/>
              <a:cs typeface="Arial" charset="0"/>
            </a:endParaRPr>
          </a:p>
        </p:txBody>
      </p:sp>
      <p:sp>
        <p:nvSpPr>
          <p:cNvPr id="6" name="Subtitle 2"/>
          <p:cNvSpPr txBox="1">
            <a:spLocks/>
          </p:cNvSpPr>
          <p:nvPr/>
        </p:nvSpPr>
        <p:spPr>
          <a:xfrm>
            <a:off x="3276600" y="6253163"/>
            <a:ext cx="5472113" cy="504825"/>
          </a:xfrm>
          <a:prstGeom prst="rect">
            <a:avLst/>
          </a:prstGeom>
        </p:spPr>
        <p:txBody>
          <a:bodyPr>
            <a:normAutofit/>
          </a:bodyPr>
          <a:lstStyle>
            <a:lvl1pPr marL="0" indent="0" algn="ctr" defTabSz="914400" rtl="0" eaLnBrk="1" latinLnBrk="0" hangingPunct="1">
              <a:spcBef>
                <a:spcPct val="20000"/>
              </a:spcBef>
              <a:buFont typeface="Arial" pitchFamily="34" charset="0"/>
              <a:buNone/>
              <a:defRPr sz="2800" kern="1200">
                <a:solidFill>
                  <a:srgbClr val="9A3C1A"/>
                </a:solidFill>
                <a:latin typeface="Arial" pitchFamily="34" charset="0"/>
                <a:ea typeface="+mn-ea"/>
                <a:cs typeface="Arial" pitchFamily="34" charset="0"/>
              </a:defRPr>
            </a:lvl1pPr>
            <a:lvl2pPr marL="457200" indent="0" algn="ctr" defTabSz="914400" rtl="0" eaLnBrk="1" latinLnBrk="0" hangingPunct="1">
              <a:spcBef>
                <a:spcPct val="20000"/>
              </a:spcBef>
              <a:buFont typeface="Arial" pitchFamily="34" charset="0"/>
              <a:buNone/>
              <a:defRPr sz="2400" kern="1200">
                <a:solidFill>
                  <a:schemeClr val="tx1">
                    <a:tint val="75000"/>
                  </a:schemeClr>
                </a:solidFill>
                <a:latin typeface="Arial" pitchFamily="34" charset="0"/>
                <a:ea typeface="+mn-ea"/>
                <a:cs typeface="Arial" pitchFamily="34" charset="0"/>
              </a:defRPr>
            </a:lvl2pPr>
            <a:lvl3pPr marL="914400" indent="0" algn="ctr" defTabSz="914400" rtl="0" eaLnBrk="1" latinLnBrk="0" hangingPunct="1">
              <a:spcBef>
                <a:spcPct val="20000"/>
              </a:spcBef>
              <a:buFont typeface="Arial" pitchFamily="34" charset="0"/>
              <a:buNone/>
              <a:defRPr sz="2000" kern="1200">
                <a:solidFill>
                  <a:schemeClr val="tx1">
                    <a:tint val="75000"/>
                  </a:schemeClr>
                </a:solidFill>
                <a:latin typeface="Arial" pitchFamily="34" charset="0"/>
                <a:ea typeface="+mn-ea"/>
                <a:cs typeface="Arial" pitchFamily="34" charset="0"/>
              </a:defRPr>
            </a:lvl3pPr>
            <a:lvl4pPr marL="1371600" indent="0" algn="ctr" defTabSz="914400" rtl="0" eaLnBrk="1" latinLnBrk="0" hangingPunct="1">
              <a:spcBef>
                <a:spcPct val="20000"/>
              </a:spcBef>
              <a:buFont typeface="Arial" pitchFamily="34" charset="0"/>
              <a:buNone/>
              <a:defRPr sz="1800" kern="1200">
                <a:solidFill>
                  <a:schemeClr val="tx1">
                    <a:tint val="75000"/>
                  </a:schemeClr>
                </a:solidFill>
                <a:latin typeface="Arial" pitchFamily="34" charset="0"/>
                <a:ea typeface="+mn-ea"/>
                <a:cs typeface="Arial" pitchFamily="34" charset="0"/>
              </a:defRPr>
            </a:lvl4pPr>
            <a:lvl5pPr marL="1828800" indent="0" algn="ctr" defTabSz="914400" rtl="0" eaLnBrk="1" latinLnBrk="0" hangingPunct="1">
              <a:spcBef>
                <a:spcPct val="20000"/>
              </a:spcBef>
              <a:buFont typeface="Arial" pitchFamily="34" charset="0"/>
              <a:buNone/>
              <a:defRPr sz="18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fontAlgn="auto">
              <a:spcAft>
                <a:spcPts val="0"/>
              </a:spcAft>
              <a:defRPr/>
            </a:pPr>
            <a:endParaRPr lang="en-ZA" sz="1400" b="1" dirty="0">
              <a:solidFill>
                <a:srgbClr val="EB641B">
                  <a:lumMod val="60000"/>
                  <a:lumOff val="40000"/>
                </a:srgbClr>
              </a:solidFill>
            </a:endParaRPr>
          </a:p>
        </p:txBody>
      </p:sp>
      <p:sp>
        <p:nvSpPr>
          <p:cNvPr id="2" name="Rectangle 1"/>
          <p:cNvSpPr/>
          <p:nvPr/>
        </p:nvSpPr>
        <p:spPr>
          <a:xfrm>
            <a:off x="4572000" y="1268760"/>
            <a:ext cx="4572000" cy="1224136"/>
          </a:xfrm>
          <a:prstGeom prst="rect">
            <a:avLst/>
          </a:prstGeom>
          <a:solidFill>
            <a:srgbClr val="9A3C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solidFill>
                <a:prstClr val="white"/>
              </a:solidFill>
            </a:endParaRPr>
          </a:p>
        </p:txBody>
      </p:sp>
      <p:sp>
        <p:nvSpPr>
          <p:cNvPr id="3" name="Slide Number Placeholder 2"/>
          <p:cNvSpPr>
            <a:spLocks noGrp="1"/>
          </p:cNvSpPr>
          <p:nvPr>
            <p:ph type="sldNum" sz="quarter" idx="12"/>
          </p:nvPr>
        </p:nvSpPr>
        <p:spPr/>
        <p:txBody>
          <a:bodyPr/>
          <a:lstStyle/>
          <a:p>
            <a:pPr>
              <a:defRPr/>
            </a:pPr>
            <a:fld id="{AA5AF34F-D362-49FB-AA09-5A9BD1504C21}" type="slidenum">
              <a:rPr lang="en-ZA" smtClean="0">
                <a:solidFill>
                  <a:prstClr val="black">
                    <a:tint val="75000"/>
                  </a:prstClr>
                </a:solidFill>
              </a:rPr>
              <a:pPr>
                <a:defRPr/>
              </a:pPr>
              <a:t>37</a:t>
            </a:fld>
            <a:endParaRPr lang="en-ZA" dirty="0">
              <a:solidFill>
                <a:prstClr val="black">
                  <a:tint val="75000"/>
                </a:prstClr>
              </a:solidFill>
            </a:endParaRPr>
          </a:p>
        </p:txBody>
      </p:sp>
      <p:sp>
        <p:nvSpPr>
          <p:cNvPr id="7" name="Text Placeholder 2"/>
          <p:cNvSpPr txBox="1">
            <a:spLocks/>
          </p:cNvSpPr>
          <p:nvPr/>
        </p:nvSpPr>
        <p:spPr bwMode="auto">
          <a:xfrm>
            <a:off x="2339752" y="3212976"/>
            <a:ext cx="6120680" cy="1213608"/>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0" indent="0" algn="l" rtl="0" fontAlgn="base">
              <a:spcBef>
                <a:spcPct val="20000"/>
              </a:spcBef>
              <a:spcAft>
                <a:spcPct val="0"/>
              </a:spcAft>
              <a:buFont typeface="Arial" charset="0"/>
              <a:buNone/>
              <a:defRPr sz="2800" kern="1200">
                <a:solidFill>
                  <a:srgbClr val="9A3C1A"/>
                </a:solidFill>
                <a:latin typeface="Arial" pitchFamily="34" charset="0"/>
                <a:ea typeface="+mn-ea"/>
                <a:cs typeface="Arial" pitchFamily="34" charset="0"/>
              </a:defRPr>
            </a:lvl1pPr>
            <a:lvl2pPr marL="457200" indent="0" algn="ctr" rtl="0" fontAlgn="base">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2pPr>
            <a:lvl3pPr marL="914400" indent="0" algn="ctr" rtl="0" fontAlgn="base">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3pPr>
            <a:lvl4pPr marL="1371600" indent="0" algn="ctr" rtl="0" fontAlgn="base">
              <a:spcBef>
                <a:spcPct val="20000"/>
              </a:spcBef>
              <a:spcAft>
                <a:spcPct val="0"/>
              </a:spcAft>
              <a:buFont typeface="Arial" charset="0"/>
              <a:buNone/>
              <a:defRPr kern="1200">
                <a:solidFill>
                  <a:schemeClr val="tx1">
                    <a:tint val="75000"/>
                  </a:schemeClr>
                </a:solidFill>
                <a:latin typeface="Arial" pitchFamily="34" charset="0"/>
                <a:ea typeface="+mn-ea"/>
                <a:cs typeface="Arial" pitchFamily="34" charset="0"/>
              </a:defRPr>
            </a:lvl4pPr>
            <a:lvl5pPr marL="1828800" indent="0" algn="ctr" rtl="0" fontAlgn="base">
              <a:spcBef>
                <a:spcPct val="20000"/>
              </a:spcBef>
              <a:spcAft>
                <a:spcPct val="0"/>
              </a:spcAft>
              <a:buFont typeface="Arial" charset="0"/>
              <a:buNone/>
              <a:defRPr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endParaRPr lang="en-ZA" sz="3200" b="1" dirty="0">
              <a:solidFill>
                <a:srgbClr val="003896"/>
              </a:solidFill>
              <a:latin typeface="Arial" charset="0"/>
              <a:cs typeface="Arial" charset="0"/>
            </a:endParaRPr>
          </a:p>
        </p:txBody>
      </p:sp>
    </p:spTree>
    <p:extLst>
      <p:ext uri="{BB962C8B-B14F-4D97-AF65-F5344CB8AC3E}">
        <p14:creationId xmlns:p14="http://schemas.microsoft.com/office/powerpoint/2010/main" val="3061046420"/>
      </p:ext>
    </p:ext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Number Placeholder 5"/>
          <p:cNvSpPr>
            <a:spLocks noGrp="1"/>
          </p:cNvSpPr>
          <p:nvPr>
            <p:ph type="sldNum" sz="quarter" idx="12"/>
          </p:nvPr>
        </p:nvSpPr>
        <p:spPr bwMode="auto">
          <a:xfrm>
            <a:off x="7164388" y="6453188"/>
            <a:ext cx="1651000"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ZA"/>
            </a:defPPr>
            <a:lvl1pPr algn="r" rtl="0" fontAlgn="base">
              <a:spcBef>
                <a:spcPct val="0"/>
              </a:spcBef>
              <a:spcAft>
                <a:spcPct val="0"/>
              </a:spcAft>
              <a:defRPr sz="1000" kern="1200">
                <a:solidFill>
                  <a:srgbClr val="83725B"/>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eaLnBrk="1" hangingPunct="1">
              <a:defRPr/>
            </a:pPr>
            <a:fld id="{147069C0-9390-4241-B0AC-76EBE05B5515}" type="slidenum">
              <a:rPr lang="en-ZA" smtClean="0"/>
              <a:pPr eaLnBrk="1" hangingPunct="1">
                <a:defRPr/>
              </a:pPr>
              <a:t>38</a:t>
            </a:fld>
            <a:endParaRPr lang="en-ZA">
              <a:solidFill>
                <a:srgbClr val="83725B"/>
              </a:solidFill>
            </a:endParaRPr>
          </a:p>
        </p:txBody>
      </p:sp>
      <p:sp>
        <p:nvSpPr>
          <p:cNvPr id="32771" name="Rectangle 2"/>
          <p:cNvSpPr>
            <a:spLocks noGrp="1" noChangeArrowheads="1"/>
          </p:cNvSpPr>
          <p:nvPr>
            <p:ph type="title"/>
          </p:nvPr>
        </p:nvSpPr>
        <p:spPr>
          <a:xfrm>
            <a:off x="395288" y="115888"/>
            <a:ext cx="6519862" cy="666750"/>
          </a:xfrm>
        </p:spPr>
        <p:txBody>
          <a:bodyPr/>
          <a:lstStyle/>
          <a:p>
            <a:pPr eaLnBrk="1" hangingPunct="1"/>
            <a:r>
              <a:rPr lang="en-US" altLang="en-US" sz="2000" b="1" dirty="0"/>
              <a:t>Step 4: Quality (Contractual Requirements) </a:t>
            </a:r>
            <a:r>
              <a:rPr lang="en-US" sz="2000" b="1" dirty="0"/>
              <a:t>		</a:t>
            </a:r>
            <a:endParaRPr lang="en-ZA" sz="2000" dirty="0"/>
          </a:p>
        </p:txBody>
      </p:sp>
      <p:sp>
        <p:nvSpPr>
          <p:cNvPr id="27652" name="Rectangle 3"/>
          <p:cNvSpPr>
            <a:spLocks noGrp="1" noChangeArrowheads="1"/>
          </p:cNvSpPr>
          <p:nvPr>
            <p:ph type="body" idx="1"/>
          </p:nvPr>
        </p:nvSpPr>
        <p:spPr>
          <a:xfrm>
            <a:off x="107950" y="1096963"/>
            <a:ext cx="8820150" cy="5761037"/>
          </a:xfrm>
        </p:spPr>
        <p:txBody>
          <a:bodyPr/>
          <a:lstStyle/>
          <a:p>
            <a:pPr marL="488950" indent="-285750" algn="just">
              <a:lnSpc>
                <a:spcPct val="100000"/>
              </a:lnSpc>
              <a:spcBef>
                <a:spcPts val="1000"/>
              </a:spcBef>
              <a:spcAft>
                <a:spcPts val="1000"/>
              </a:spcAft>
              <a:buSzPct val="65000"/>
              <a:tabLst>
                <a:tab pos="431800" algn="l"/>
                <a:tab pos="504190" algn="l"/>
                <a:tab pos="575945" algn="l"/>
                <a:tab pos="647700" algn="l"/>
                <a:tab pos="540385" algn="l"/>
              </a:tabLst>
              <a:defRPr/>
            </a:pPr>
            <a:endParaRPr lang="en-GB" sz="1800" b="1" dirty="0">
              <a:ea typeface="Times New Roman"/>
            </a:endParaRPr>
          </a:p>
          <a:p>
            <a:pPr marL="203200" indent="0" algn="just">
              <a:lnSpc>
                <a:spcPct val="100000"/>
              </a:lnSpc>
              <a:spcBef>
                <a:spcPts val="1000"/>
              </a:spcBef>
              <a:spcAft>
                <a:spcPts val="1000"/>
              </a:spcAft>
              <a:buSzPct val="65000"/>
              <a:buNone/>
              <a:tabLst>
                <a:tab pos="431800" algn="l"/>
                <a:tab pos="504190" algn="l"/>
                <a:tab pos="575945" algn="l"/>
                <a:tab pos="647700" algn="l"/>
                <a:tab pos="540385" algn="l"/>
              </a:tabLst>
              <a:defRPr/>
            </a:pPr>
            <a:endParaRPr lang="en-ZA" sz="1800" b="1" dirty="0">
              <a:ea typeface="Times New Roman"/>
            </a:endParaRPr>
          </a:p>
        </p:txBody>
      </p:sp>
      <p:sp>
        <p:nvSpPr>
          <p:cNvPr id="4" name="TextBox 3">
            <a:extLst>
              <a:ext uri="{FF2B5EF4-FFF2-40B4-BE49-F238E27FC236}">
                <a16:creationId xmlns:a16="http://schemas.microsoft.com/office/drawing/2014/main" id="{B1F224BF-3750-FC7B-C07C-794B81BF6D1A}"/>
              </a:ext>
            </a:extLst>
          </p:cNvPr>
          <p:cNvSpPr txBox="1"/>
          <p:nvPr/>
        </p:nvSpPr>
        <p:spPr>
          <a:xfrm>
            <a:off x="215900" y="2349268"/>
            <a:ext cx="8420100" cy="1754326"/>
          </a:xfrm>
          <a:prstGeom prst="rect">
            <a:avLst/>
          </a:prstGeom>
          <a:noFill/>
        </p:spPr>
        <p:txBody>
          <a:bodyPr wrap="square">
            <a:spAutoFit/>
          </a:bodyPr>
          <a:lstStyle/>
          <a:p>
            <a:endParaRPr lang="en-US" altLang="en-US" sz="1800" dirty="0"/>
          </a:p>
          <a:p>
            <a:endParaRPr lang="en-US" altLang="en-US" dirty="0"/>
          </a:p>
          <a:p>
            <a:endParaRPr lang="en-US" altLang="en-US" sz="1800" dirty="0"/>
          </a:p>
          <a:p>
            <a:r>
              <a:rPr lang="en-US" altLang="en-US" dirty="0">
                <a:hlinkClick r:id="rId2" action="ppaction://hlinkfile"/>
              </a:rPr>
              <a:t>Quality\Category 2_ Supply and delivery of Fuel Oil_ Rev 7.pdf</a:t>
            </a:r>
            <a:endParaRPr lang="en-US" altLang="en-US" dirty="0"/>
          </a:p>
          <a:p>
            <a:endParaRPr lang="en-US" altLang="en-US" sz="1800" dirty="0"/>
          </a:p>
          <a:p>
            <a:endParaRPr lang="en-US" altLang="en-US" sz="1800" dirty="0"/>
          </a:p>
        </p:txBody>
      </p:sp>
    </p:spTree>
    <p:extLst>
      <p:ext uri="{BB962C8B-B14F-4D97-AF65-F5344CB8AC3E}">
        <p14:creationId xmlns:p14="http://schemas.microsoft.com/office/powerpoint/2010/main" val="385518445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70FAF6-1BE2-9D79-C294-4B876675ADDC}"/>
              </a:ext>
            </a:extLst>
          </p:cNvPr>
          <p:cNvSpPr>
            <a:spLocks noGrp="1"/>
          </p:cNvSpPr>
          <p:nvPr>
            <p:ph type="ctrTitle"/>
          </p:nvPr>
        </p:nvSpPr>
        <p:spPr/>
        <p:txBody>
          <a:bodyPr/>
          <a:lstStyle/>
          <a:p>
            <a:r>
              <a:rPr lang="en-US" sz="2800" dirty="0"/>
              <a:t>Questions?</a:t>
            </a:r>
            <a:endParaRPr lang="en-US" dirty="0"/>
          </a:p>
        </p:txBody>
      </p:sp>
      <p:sp>
        <p:nvSpPr>
          <p:cNvPr id="4" name="Picture Placeholder 3">
            <a:extLst>
              <a:ext uri="{FF2B5EF4-FFF2-40B4-BE49-F238E27FC236}">
                <a16:creationId xmlns:a16="http://schemas.microsoft.com/office/drawing/2014/main" id="{4D521539-20B9-106B-B438-CF88DEAC9680}"/>
              </a:ext>
            </a:extLst>
          </p:cNvPr>
          <p:cNvSpPr>
            <a:spLocks noGrp="1"/>
          </p:cNvSpPr>
          <p:nvPr>
            <p:ph type="pic" sz="quarter" idx="13"/>
          </p:nvPr>
        </p:nvSpPr>
        <p:spPr/>
        <p:txBody>
          <a:bodyPr/>
          <a:lstStyle/>
          <a:p>
            <a:endParaRPr lang="en-ZA"/>
          </a:p>
        </p:txBody>
      </p:sp>
      <p:sp>
        <p:nvSpPr>
          <p:cNvPr id="16" name="Picture Placeholder 15">
            <a:extLst>
              <a:ext uri="{FF2B5EF4-FFF2-40B4-BE49-F238E27FC236}">
                <a16:creationId xmlns:a16="http://schemas.microsoft.com/office/drawing/2014/main" id="{093F244A-5C96-25EB-77C4-4A30C37FA300}"/>
              </a:ext>
            </a:extLst>
          </p:cNvPr>
          <p:cNvSpPr>
            <a:spLocks noGrp="1"/>
          </p:cNvSpPr>
          <p:nvPr>
            <p:ph type="pic" sz="quarter" idx="14"/>
          </p:nvPr>
        </p:nvSpPr>
        <p:spPr/>
        <p:txBody>
          <a:bodyPr/>
          <a:lstStyle/>
          <a:p>
            <a:endParaRPr lang="en-ZA"/>
          </a:p>
        </p:txBody>
      </p:sp>
      <p:sp>
        <p:nvSpPr>
          <p:cNvPr id="17" name="Oval 102">
            <a:extLst>
              <a:ext uri="{FF2B5EF4-FFF2-40B4-BE49-F238E27FC236}">
                <a16:creationId xmlns:a16="http://schemas.microsoft.com/office/drawing/2014/main" id="{94C83152-89F1-CADF-1AA4-BF7F25C1E7DB}"/>
              </a:ext>
            </a:extLst>
          </p:cNvPr>
          <p:cNvSpPr>
            <a:spLocks noChangeArrowheads="1"/>
          </p:cNvSpPr>
          <p:nvPr/>
        </p:nvSpPr>
        <p:spPr bwMode="auto">
          <a:xfrm>
            <a:off x="1039092" y="2055668"/>
            <a:ext cx="2431472" cy="2471138"/>
          </a:xfrm>
          <a:prstGeom prst="ellipse">
            <a:avLst/>
          </a:prstGeom>
          <a:blipFill dpi="0" rotWithShape="1">
            <a:blip r:embed="rId2" cstate="print">
              <a:extLst>
                <a:ext uri="{28A0092B-C50C-407E-A947-70E740481C1C}">
                  <a14:useLocalDpi xmlns:a14="http://schemas.microsoft.com/office/drawing/2010/main" val="0"/>
                </a:ext>
              </a:extLst>
            </a:blip>
            <a:srcRect/>
            <a:stretch>
              <a:fillRect/>
            </a:stretch>
          </a:blipFill>
          <a:ln>
            <a:noFill/>
          </a:ln>
        </p:spPr>
        <p:txBody>
          <a:bodyPr anchor="ctr"/>
          <a:lstStyle>
            <a:lvl1pPr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sz="2800">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algn="ctr" defTabSz="896157" eaLnBrk="1" hangingPunct="1">
              <a:lnSpc>
                <a:spcPct val="100000"/>
              </a:lnSpc>
              <a:spcBef>
                <a:spcPct val="0"/>
              </a:spcBef>
              <a:buClrTx/>
              <a:buNone/>
              <a:defRPr/>
            </a:pPr>
            <a:endParaRPr lang="en-ZA" altLang="en-US" sz="980" dirty="0"/>
          </a:p>
        </p:txBody>
      </p:sp>
      <p:pic>
        <p:nvPicPr>
          <p:cNvPr id="18" name="Picture 17">
            <a:extLst>
              <a:ext uri="{FF2B5EF4-FFF2-40B4-BE49-F238E27FC236}">
                <a16:creationId xmlns:a16="http://schemas.microsoft.com/office/drawing/2014/main" id="{61F24750-BD4F-834E-2D5B-E3F92FFAF117}"/>
              </a:ext>
            </a:extLst>
          </p:cNvPr>
          <p:cNvPicPr>
            <a:picLocks noChangeAspect="1"/>
          </p:cNvPicPr>
          <p:nvPr/>
        </p:nvPicPr>
        <p:blipFill>
          <a:blip r:embed="rId3"/>
          <a:stretch>
            <a:fillRect/>
          </a:stretch>
        </p:blipFill>
        <p:spPr>
          <a:xfrm>
            <a:off x="568036" y="3385020"/>
            <a:ext cx="1415469" cy="1415227"/>
          </a:xfrm>
          <a:prstGeom prst="rect">
            <a:avLst/>
          </a:prstGeom>
        </p:spPr>
      </p:pic>
    </p:spTree>
    <p:extLst>
      <p:ext uri="{BB962C8B-B14F-4D97-AF65-F5344CB8AC3E}">
        <p14:creationId xmlns:p14="http://schemas.microsoft.com/office/powerpoint/2010/main" val="32356936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Subtitle 4"/>
          <p:cNvSpPr>
            <a:spLocks noGrp="1"/>
          </p:cNvSpPr>
          <p:nvPr>
            <p:ph type="subTitle" idx="1"/>
          </p:nvPr>
        </p:nvSpPr>
        <p:spPr>
          <a:xfrm>
            <a:off x="1979712" y="4426584"/>
            <a:ext cx="7056339" cy="1234664"/>
          </a:xfrm>
        </p:spPr>
        <p:txBody>
          <a:bodyPr>
            <a:normAutofit/>
          </a:bodyPr>
          <a:lstStyle/>
          <a:p>
            <a:r>
              <a:rPr lang="en-ZA" sz="3200" i="1" dirty="0">
                <a:latin typeface="Arial" charset="0"/>
                <a:cs typeface="Arial" charset="0"/>
              </a:rPr>
              <a:t>Commercial</a:t>
            </a:r>
          </a:p>
        </p:txBody>
      </p:sp>
      <p:sp>
        <p:nvSpPr>
          <p:cNvPr id="6" name="Subtitle 2"/>
          <p:cNvSpPr txBox="1">
            <a:spLocks/>
          </p:cNvSpPr>
          <p:nvPr/>
        </p:nvSpPr>
        <p:spPr>
          <a:xfrm>
            <a:off x="3276600" y="6253163"/>
            <a:ext cx="5472113" cy="504825"/>
          </a:xfrm>
          <a:prstGeom prst="rect">
            <a:avLst/>
          </a:prstGeom>
        </p:spPr>
        <p:txBody>
          <a:bodyPr>
            <a:normAutofit/>
          </a:bodyPr>
          <a:lstStyle>
            <a:lvl1pPr marL="0" indent="0" algn="ctr" defTabSz="914400" rtl="0" eaLnBrk="1" latinLnBrk="0" hangingPunct="1">
              <a:spcBef>
                <a:spcPct val="20000"/>
              </a:spcBef>
              <a:buFont typeface="Arial" pitchFamily="34" charset="0"/>
              <a:buNone/>
              <a:defRPr sz="2800" kern="1200">
                <a:solidFill>
                  <a:srgbClr val="9A3C1A"/>
                </a:solidFill>
                <a:latin typeface="Arial" pitchFamily="34" charset="0"/>
                <a:ea typeface="+mn-ea"/>
                <a:cs typeface="Arial" pitchFamily="34" charset="0"/>
              </a:defRPr>
            </a:lvl1pPr>
            <a:lvl2pPr marL="457200" indent="0" algn="ctr" defTabSz="914400" rtl="0" eaLnBrk="1" latinLnBrk="0" hangingPunct="1">
              <a:spcBef>
                <a:spcPct val="20000"/>
              </a:spcBef>
              <a:buFont typeface="Arial" pitchFamily="34" charset="0"/>
              <a:buNone/>
              <a:defRPr sz="2400" kern="1200">
                <a:solidFill>
                  <a:schemeClr val="tx1">
                    <a:tint val="75000"/>
                  </a:schemeClr>
                </a:solidFill>
                <a:latin typeface="Arial" pitchFamily="34" charset="0"/>
                <a:ea typeface="+mn-ea"/>
                <a:cs typeface="Arial" pitchFamily="34" charset="0"/>
              </a:defRPr>
            </a:lvl2pPr>
            <a:lvl3pPr marL="914400" indent="0" algn="ctr" defTabSz="914400" rtl="0" eaLnBrk="1" latinLnBrk="0" hangingPunct="1">
              <a:spcBef>
                <a:spcPct val="20000"/>
              </a:spcBef>
              <a:buFont typeface="Arial" pitchFamily="34" charset="0"/>
              <a:buNone/>
              <a:defRPr sz="2000" kern="1200">
                <a:solidFill>
                  <a:schemeClr val="tx1">
                    <a:tint val="75000"/>
                  </a:schemeClr>
                </a:solidFill>
                <a:latin typeface="Arial" pitchFamily="34" charset="0"/>
                <a:ea typeface="+mn-ea"/>
                <a:cs typeface="Arial" pitchFamily="34" charset="0"/>
              </a:defRPr>
            </a:lvl3pPr>
            <a:lvl4pPr marL="1371600" indent="0" algn="ctr" defTabSz="914400" rtl="0" eaLnBrk="1" latinLnBrk="0" hangingPunct="1">
              <a:spcBef>
                <a:spcPct val="20000"/>
              </a:spcBef>
              <a:buFont typeface="Arial" pitchFamily="34" charset="0"/>
              <a:buNone/>
              <a:defRPr sz="1800" kern="1200">
                <a:solidFill>
                  <a:schemeClr val="tx1">
                    <a:tint val="75000"/>
                  </a:schemeClr>
                </a:solidFill>
                <a:latin typeface="Arial" pitchFamily="34" charset="0"/>
                <a:ea typeface="+mn-ea"/>
                <a:cs typeface="Arial" pitchFamily="34" charset="0"/>
              </a:defRPr>
            </a:lvl4pPr>
            <a:lvl5pPr marL="1828800" indent="0" algn="ctr" defTabSz="914400" rtl="0" eaLnBrk="1" latinLnBrk="0" hangingPunct="1">
              <a:spcBef>
                <a:spcPct val="20000"/>
              </a:spcBef>
              <a:buFont typeface="Arial" pitchFamily="34" charset="0"/>
              <a:buNone/>
              <a:defRPr sz="1800"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fontAlgn="auto">
              <a:spcAft>
                <a:spcPts val="0"/>
              </a:spcAft>
              <a:defRPr/>
            </a:pPr>
            <a:endParaRPr lang="en-ZA" sz="1400" b="1" dirty="0">
              <a:solidFill>
                <a:srgbClr val="EB641B">
                  <a:lumMod val="60000"/>
                  <a:lumOff val="40000"/>
                </a:srgbClr>
              </a:solidFill>
            </a:endParaRPr>
          </a:p>
        </p:txBody>
      </p:sp>
      <p:sp>
        <p:nvSpPr>
          <p:cNvPr id="2" name="Rectangle 1"/>
          <p:cNvSpPr/>
          <p:nvPr/>
        </p:nvSpPr>
        <p:spPr>
          <a:xfrm>
            <a:off x="4572000" y="1268760"/>
            <a:ext cx="4572000" cy="1224136"/>
          </a:xfrm>
          <a:prstGeom prst="rect">
            <a:avLst/>
          </a:prstGeom>
          <a:solidFill>
            <a:srgbClr val="9A3C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dirty="0">
              <a:solidFill>
                <a:prstClr val="white"/>
              </a:solidFill>
            </a:endParaRPr>
          </a:p>
        </p:txBody>
      </p:sp>
      <p:sp>
        <p:nvSpPr>
          <p:cNvPr id="3" name="Slide Number Placeholder 2"/>
          <p:cNvSpPr>
            <a:spLocks noGrp="1"/>
          </p:cNvSpPr>
          <p:nvPr>
            <p:ph type="sldNum" sz="quarter" idx="12"/>
          </p:nvPr>
        </p:nvSpPr>
        <p:spPr/>
        <p:txBody>
          <a:bodyPr/>
          <a:lstStyle/>
          <a:p>
            <a:pPr>
              <a:defRPr/>
            </a:pPr>
            <a:fld id="{AA5AF34F-D362-49FB-AA09-5A9BD1504C21}" type="slidenum">
              <a:rPr lang="en-ZA" smtClean="0">
                <a:solidFill>
                  <a:prstClr val="black">
                    <a:tint val="75000"/>
                  </a:prstClr>
                </a:solidFill>
              </a:rPr>
              <a:pPr>
                <a:defRPr/>
              </a:pPr>
              <a:t>4</a:t>
            </a:fld>
            <a:endParaRPr lang="en-ZA" dirty="0">
              <a:solidFill>
                <a:prstClr val="black">
                  <a:tint val="75000"/>
                </a:prstClr>
              </a:solidFill>
            </a:endParaRPr>
          </a:p>
        </p:txBody>
      </p:sp>
      <p:sp>
        <p:nvSpPr>
          <p:cNvPr id="7" name="Text Placeholder 2"/>
          <p:cNvSpPr txBox="1">
            <a:spLocks/>
          </p:cNvSpPr>
          <p:nvPr/>
        </p:nvSpPr>
        <p:spPr bwMode="auto">
          <a:xfrm>
            <a:off x="2339752" y="3212976"/>
            <a:ext cx="6120680" cy="1213608"/>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0" indent="0" algn="l" rtl="0" fontAlgn="base">
              <a:spcBef>
                <a:spcPct val="20000"/>
              </a:spcBef>
              <a:spcAft>
                <a:spcPct val="0"/>
              </a:spcAft>
              <a:buFont typeface="Arial" charset="0"/>
              <a:buNone/>
              <a:defRPr sz="2800" kern="1200">
                <a:solidFill>
                  <a:srgbClr val="9A3C1A"/>
                </a:solidFill>
                <a:latin typeface="Arial" pitchFamily="34" charset="0"/>
                <a:ea typeface="+mn-ea"/>
                <a:cs typeface="Arial" pitchFamily="34" charset="0"/>
              </a:defRPr>
            </a:lvl1pPr>
            <a:lvl2pPr marL="457200" indent="0" algn="ctr" rtl="0" fontAlgn="base">
              <a:spcBef>
                <a:spcPct val="20000"/>
              </a:spcBef>
              <a:spcAft>
                <a:spcPct val="0"/>
              </a:spcAft>
              <a:buFont typeface="Arial" charset="0"/>
              <a:buNone/>
              <a:defRPr sz="2400" kern="1200">
                <a:solidFill>
                  <a:schemeClr val="tx1">
                    <a:tint val="75000"/>
                  </a:schemeClr>
                </a:solidFill>
                <a:latin typeface="Arial" pitchFamily="34" charset="0"/>
                <a:ea typeface="+mn-ea"/>
                <a:cs typeface="Arial" pitchFamily="34" charset="0"/>
              </a:defRPr>
            </a:lvl2pPr>
            <a:lvl3pPr marL="914400" indent="0" algn="ctr" rtl="0" fontAlgn="base">
              <a:spcBef>
                <a:spcPct val="20000"/>
              </a:spcBef>
              <a:spcAft>
                <a:spcPct val="0"/>
              </a:spcAft>
              <a:buFont typeface="Arial" charset="0"/>
              <a:buNone/>
              <a:defRPr sz="2000" kern="1200">
                <a:solidFill>
                  <a:schemeClr val="tx1">
                    <a:tint val="75000"/>
                  </a:schemeClr>
                </a:solidFill>
                <a:latin typeface="Arial" pitchFamily="34" charset="0"/>
                <a:ea typeface="+mn-ea"/>
                <a:cs typeface="Arial" pitchFamily="34" charset="0"/>
              </a:defRPr>
            </a:lvl3pPr>
            <a:lvl4pPr marL="1371600" indent="0" algn="ctr" rtl="0" fontAlgn="base">
              <a:spcBef>
                <a:spcPct val="20000"/>
              </a:spcBef>
              <a:spcAft>
                <a:spcPct val="0"/>
              </a:spcAft>
              <a:buFont typeface="Arial" charset="0"/>
              <a:buNone/>
              <a:defRPr kern="1200">
                <a:solidFill>
                  <a:schemeClr val="tx1">
                    <a:tint val="75000"/>
                  </a:schemeClr>
                </a:solidFill>
                <a:latin typeface="Arial" pitchFamily="34" charset="0"/>
                <a:ea typeface="+mn-ea"/>
                <a:cs typeface="Arial" pitchFamily="34" charset="0"/>
              </a:defRPr>
            </a:lvl4pPr>
            <a:lvl5pPr marL="1828800" indent="0" algn="ctr" rtl="0" fontAlgn="base">
              <a:spcBef>
                <a:spcPct val="20000"/>
              </a:spcBef>
              <a:spcAft>
                <a:spcPct val="0"/>
              </a:spcAft>
              <a:buFont typeface="Arial" charset="0"/>
              <a:buNone/>
              <a:defRPr kern="1200">
                <a:solidFill>
                  <a:schemeClr val="tx1">
                    <a:tint val="75000"/>
                  </a:schemeClr>
                </a:solidFill>
                <a:latin typeface="Arial" pitchFamily="34" charset="0"/>
                <a:ea typeface="+mn-ea"/>
                <a:cs typeface="Arial" pitchFamily="34" charset="0"/>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ctr"/>
            <a:endParaRPr lang="en-ZA" sz="4000" dirty="0"/>
          </a:p>
        </p:txBody>
      </p:sp>
    </p:spTree>
    <p:extLst>
      <p:ext uri="{BB962C8B-B14F-4D97-AF65-F5344CB8AC3E}">
        <p14:creationId xmlns:p14="http://schemas.microsoft.com/office/powerpoint/2010/main" val="1892905820"/>
      </p:ext>
    </p:extLst>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Number Placeholder 5"/>
          <p:cNvSpPr>
            <a:spLocks noGrp="1"/>
          </p:cNvSpPr>
          <p:nvPr>
            <p:ph type="sldNum" sz="quarter" idx="12"/>
          </p:nvPr>
        </p:nvSpPr>
        <p:spPr bwMode="auto">
          <a:xfrm>
            <a:off x="7164388" y="6453188"/>
            <a:ext cx="1651000"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defPPr>
              <a:defRPr lang="en-ZA"/>
            </a:defPPr>
            <a:lvl1pPr algn="r" rtl="0" fontAlgn="base">
              <a:spcBef>
                <a:spcPct val="0"/>
              </a:spcBef>
              <a:spcAft>
                <a:spcPct val="0"/>
              </a:spcAft>
              <a:defRPr sz="1000" kern="1200">
                <a:solidFill>
                  <a:srgbClr val="83725B"/>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eaLnBrk="1" hangingPunct="1">
              <a:defRPr/>
            </a:pPr>
            <a:fld id="{76777BE0-C0BF-43F4-8681-9FB69F4842A8}" type="slidenum">
              <a:rPr lang="en-ZA" smtClean="0"/>
              <a:pPr eaLnBrk="1" hangingPunct="1">
                <a:defRPr/>
              </a:pPr>
              <a:t>40</a:t>
            </a:fld>
            <a:endParaRPr lang="en-ZA">
              <a:solidFill>
                <a:srgbClr val="83725B"/>
              </a:solidFill>
            </a:endParaRPr>
          </a:p>
        </p:txBody>
      </p:sp>
      <p:sp>
        <p:nvSpPr>
          <p:cNvPr id="40963" name="Rectangle 2"/>
          <p:cNvSpPr>
            <a:spLocks noGrp="1" noChangeArrowheads="1"/>
          </p:cNvSpPr>
          <p:nvPr>
            <p:ph type="title"/>
          </p:nvPr>
        </p:nvSpPr>
        <p:spPr>
          <a:xfrm>
            <a:off x="253166" y="56011"/>
            <a:ext cx="6913562" cy="666750"/>
          </a:xfrm>
        </p:spPr>
        <p:txBody>
          <a:bodyPr/>
          <a:lstStyle/>
          <a:p>
            <a:pPr eaLnBrk="1" hangingPunct="1"/>
            <a:br>
              <a:rPr lang="en-US" sz="2000" b="1" dirty="0">
                <a:solidFill>
                  <a:srgbClr val="FFFFFF"/>
                </a:solidFill>
              </a:rPr>
            </a:br>
            <a:r>
              <a:rPr lang="en-US" sz="2000" b="1" dirty="0">
                <a:solidFill>
                  <a:srgbClr val="FFFFFF"/>
                </a:solidFill>
              </a:rPr>
              <a:t>Closing</a:t>
            </a:r>
            <a:endParaRPr lang="en-ZA" sz="2000" dirty="0"/>
          </a:p>
        </p:txBody>
      </p:sp>
      <p:sp>
        <p:nvSpPr>
          <p:cNvPr id="40964" name="Rectangle 3"/>
          <p:cNvSpPr>
            <a:spLocks noGrp="1" noChangeArrowheads="1"/>
          </p:cNvSpPr>
          <p:nvPr>
            <p:ph type="body" idx="1"/>
          </p:nvPr>
        </p:nvSpPr>
        <p:spPr>
          <a:xfrm>
            <a:off x="328612" y="1157680"/>
            <a:ext cx="8486776" cy="4924337"/>
          </a:xfrm>
        </p:spPr>
        <p:txBody>
          <a:bodyPr>
            <a:normAutofit/>
          </a:bodyPr>
          <a:lstStyle/>
          <a:p>
            <a:pPr algn="just">
              <a:buFontTx/>
              <a:buChar char="-"/>
              <a:defRPr/>
            </a:pPr>
            <a:r>
              <a:rPr lang="en-US" sz="1600" dirty="0">
                <a:latin typeface="+mj-lt"/>
              </a:rPr>
              <a:t>Returnables that are mandatory for evaluation will result in disqualification if not   submitted at tender closing. </a:t>
            </a:r>
          </a:p>
          <a:p>
            <a:pPr marL="0" indent="0" algn="just">
              <a:buNone/>
              <a:defRPr/>
            </a:pPr>
            <a:endParaRPr lang="en-US" sz="1600" dirty="0">
              <a:latin typeface="+mj-lt"/>
            </a:endParaRPr>
          </a:p>
          <a:p>
            <a:pPr algn="just">
              <a:buFontTx/>
              <a:buChar char="-"/>
              <a:defRPr/>
            </a:pPr>
            <a:r>
              <a:rPr lang="en-US" sz="1600" dirty="0">
                <a:latin typeface="+mj-lt"/>
              </a:rPr>
              <a:t>Closing deadline is </a:t>
            </a:r>
            <a:r>
              <a:rPr lang="en-US" sz="1600" b="1" dirty="0">
                <a:latin typeface="+mj-lt"/>
              </a:rPr>
              <a:t>19 August 2025 at 10h00</a:t>
            </a:r>
          </a:p>
          <a:p>
            <a:pPr marL="0" indent="0" algn="just">
              <a:buNone/>
              <a:defRPr/>
            </a:pPr>
            <a:endParaRPr lang="en-US" sz="1600" b="1" dirty="0">
              <a:latin typeface="+mj-lt"/>
            </a:endParaRPr>
          </a:p>
          <a:p>
            <a:pPr>
              <a:defRPr/>
            </a:pPr>
            <a:r>
              <a:rPr lang="en-US" sz="1600" b="1" dirty="0">
                <a:latin typeface="+mj-lt"/>
              </a:rPr>
              <a:t>Late Tenders will not be accepted.</a:t>
            </a:r>
          </a:p>
          <a:p>
            <a:pPr marL="0" indent="0">
              <a:buNone/>
              <a:defRPr/>
            </a:pPr>
            <a:r>
              <a:rPr lang="en-US" sz="1600" b="1" dirty="0">
                <a:latin typeface="+mj-lt"/>
              </a:rPr>
              <a:t> </a:t>
            </a:r>
            <a:endParaRPr lang="en-US" sz="1600" dirty="0">
              <a:latin typeface="+mj-lt"/>
            </a:endParaRPr>
          </a:p>
        </p:txBody>
      </p:sp>
    </p:spTree>
    <p:extLst>
      <p:ext uri="{BB962C8B-B14F-4D97-AF65-F5344CB8AC3E}">
        <p14:creationId xmlns:p14="http://schemas.microsoft.com/office/powerpoint/2010/main" val="284659415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70FAF6-1BE2-9D79-C294-4B876675ADDC}"/>
              </a:ext>
            </a:extLst>
          </p:cNvPr>
          <p:cNvSpPr>
            <a:spLocks noGrp="1"/>
          </p:cNvSpPr>
          <p:nvPr>
            <p:ph type="ctrTitle"/>
          </p:nvPr>
        </p:nvSpPr>
        <p:spPr>
          <a:xfrm>
            <a:off x="5114302" y="3090862"/>
            <a:ext cx="3562974" cy="676275"/>
          </a:xfrm>
        </p:spPr>
        <p:txBody>
          <a:bodyPr>
            <a:normAutofit/>
          </a:bodyPr>
          <a:lstStyle/>
          <a:p>
            <a:r>
              <a:rPr lang="en-US" sz="3200" dirty="0"/>
              <a:t>Thank You!</a:t>
            </a:r>
          </a:p>
        </p:txBody>
      </p:sp>
      <p:pic>
        <p:nvPicPr>
          <p:cNvPr id="3" name="Picture Placeholder 13">
            <a:extLst>
              <a:ext uri="{FF2B5EF4-FFF2-40B4-BE49-F238E27FC236}">
                <a16:creationId xmlns:a16="http://schemas.microsoft.com/office/drawing/2014/main" id="{1ACE8B41-274B-C489-C938-FFFA5C62B23D}"/>
              </a:ext>
            </a:extLst>
          </p:cNvPr>
          <p:cNvPicPr>
            <a:picLocks noGrp="1" noChangeAspect="1"/>
          </p:cNvPicPr>
          <p:nvPr>
            <p:ph type="pic" sz="quarter" idx="13"/>
          </p:nvPr>
        </p:nvPicPr>
        <p:blipFill rotWithShape="1">
          <a:blip r:embed="rId2" cstate="screen">
            <a:extLst>
              <a:ext uri="{28A0092B-C50C-407E-A947-70E740481C1C}">
                <a14:useLocalDpi xmlns:a14="http://schemas.microsoft.com/office/drawing/2010/main"/>
              </a:ext>
            </a:extLst>
          </a:blip>
          <a:srcRect l="1755" r="1755"/>
          <a:stretch/>
        </p:blipFill>
        <p:spPr>
          <a:xfrm>
            <a:off x="981075" y="2566988"/>
            <a:ext cx="3141663" cy="3255962"/>
          </a:xfrm>
          <a:custGeom>
            <a:avLst/>
            <a:gdLst>
              <a:gd name="connsiteX0" fmla="*/ 1647425 w 3294850"/>
              <a:gd name="connsiteY0" fmla="*/ 0 h 3294850"/>
              <a:gd name="connsiteX1" fmla="*/ 3294850 w 3294850"/>
              <a:gd name="connsiteY1" fmla="*/ 1647425 h 3294850"/>
              <a:gd name="connsiteX2" fmla="*/ 1647425 w 3294850"/>
              <a:gd name="connsiteY2" fmla="*/ 3294850 h 3294850"/>
              <a:gd name="connsiteX3" fmla="*/ 1275376 w 3294850"/>
              <a:gd name="connsiteY3" fmla="*/ 3252665 h 3294850"/>
              <a:gd name="connsiteX4" fmla="*/ 1215764 w 3294850"/>
              <a:gd name="connsiteY4" fmla="*/ 3236539 h 3294850"/>
              <a:gd name="connsiteX5" fmla="*/ 1240067 w 3294850"/>
              <a:gd name="connsiteY5" fmla="*/ 3196535 h 3294850"/>
              <a:gd name="connsiteX6" fmla="*/ 1362162 w 3294850"/>
              <a:gd name="connsiteY6" fmla="*/ 2714346 h 3294850"/>
              <a:gd name="connsiteX7" fmla="*/ 350562 w 3294850"/>
              <a:gd name="connsiteY7" fmla="*/ 1702746 h 3294850"/>
              <a:gd name="connsiteX8" fmla="*/ 49743 w 3294850"/>
              <a:gd name="connsiteY8" fmla="*/ 1748226 h 3294850"/>
              <a:gd name="connsiteX9" fmla="*/ 5901 w 3294850"/>
              <a:gd name="connsiteY9" fmla="*/ 1764272 h 3294850"/>
              <a:gd name="connsiteX10" fmla="*/ 0 w 3294850"/>
              <a:gd name="connsiteY10" fmla="*/ 1647425 h 3294850"/>
              <a:gd name="connsiteX11" fmla="*/ 1647425 w 3294850"/>
              <a:gd name="connsiteY11" fmla="*/ 0 h 329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4850" h="3294850">
                <a:moveTo>
                  <a:pt x="1647425" y="0"/>
                </a:moveTo>
                <a:cubicBezTo>
                  <a:pt x="2557273" y="0"/>
                  <a:pt x="3294850" y="737577"/>
                  <a:pt x="3294850" y="1647425"/>
                </a:cubicBezTo>
                <a:cubicBezTo>
                  <a:pt x="3294850" y="2557273"/>
                  <a:pt x="2557273" y="3294850"/>
                  <a:pt x="1647425" y="3294850"/>
                </a:cubicBezTo>
                <a:cubicBezTo>
                  <a:pt x="1519478" y="3294850"/>
                  <a:pt x="1394938" y="3280265"/>
                  <a:pt x="1275376" y="3252665"/>
                </a:cubicBezTo>
                <a:lnTo>
                  <a:pt x="1215764" y="3236539"/>
                </a:lnTo>
                <a:lnTo>
                  <a:pt x="1240067" y="3196535"/>
                </a:lnTo>
                <a:cubicBezTo>
                  <a:pt x="1317933" y="3053198"/>
                  <a:pt x="1362162" y="2888937"/>
                  <a:pt x="1362162" y="2714346"/>
                </a:cubicBezTo>
                <a:cubicBezTo>
                  <a:pt x="1362162" y="2155655"/>
                  <a:pt x="909253" y="1702746"/>
                  <a:pt x="350562" y="1702746"/>
                </a:cubicBezTo>
                <a:cubicBezTo>
                  <a:pt x="245808" y="1702746"/>
                  <a:pt x="144772" y="1718669"/>
                  <a:pt x="49743" y="1748226"/>
                </a:cubicBezTo>
                <a:lnTo>
                  <a:pt x="5901" y="1764272"/>
                </a:lnTo>
                <a:lnTo>
                  <a:pt x="0" y="1647425"/>
                </a:lnTo>
                <a:cubicBezTo>
                  <a:pt x="0" y="737577"/>
                  <a:pt x="737577" y="0"/>
                  <a:pt x="1647425" y="0"/>
                </a:cubicBezTo>
                <a:close/>
              </a:path>
            </a:pathLst>
          </a:custGeom>
        </p:spPr>
      </p:pic>
      <p:pic>
        <p:nvPicPr>
          <p:cNvPr id="4" name="Picture Placeholder 9">
            <a:extLst>
              <a:ext uri="{FF2B5EF4-FFF2-40B4-BE49-F238E27FC236}">
                <a16:creationId xmlns:a16="http://schemas.microsoft.com/office/drawing/2014/main" id="{9EF4A3EB-B19A-AD20-E447-40583B0B60C7}"/>
              </a:ext>
            </a:extLst>
          </p:cNvPr>
          <p:cNvPicPr>
            <a:picLocks noGrp="1" noChangeAspect="1"/>
          </p:cNvPicPr>
          <p:nvPr>
            <p:ph type="pic" sz="quarter" idx="14"/>
          </p:nvPr>
        </p:nvPicPr>
        <p:blipFill rotWithShape="1">
          <a:blip r:embed="rId3" cstate="screen">
            <a:extLst>
              <a:ext uri="{28A0092B-C50C-407E-A947-70E740481C1C}">
                <a14:useLocalDpi xmlns:a14="http://schemas.microsoft.com/office/drawing/2010/main"/>
              </a:ext>
            </a:extLst>
          </a:blip>
          <a:srcRect/>
          <a:stretch/>
        </p:blipFill>
        <p:spPr>
          <a:xfrm>
            <a:off x="387350" y="4291013"/>
            <a:ext cx="1895475" cy="1895475"/>
          </a:xfrm>
          <a:prstGeom prst="ellipse">
            <a:avLst/>
          </a:prstGeom>
        </p:spPr>
      </p:pic>
    </p:spTree>
    <p:extLst>
      <p:ext uri="{BB962C8B-B14F-4D97-AF65-F5344CB8AC3E}">
        <p14:creationId xmlns:p14="http://schemas.microsoft.com/office/powerpoint/2010/main" val="18391833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185538" y="185944"/>
            <a:ext cx="6562230" cy="666000"/>
          </a:xfrm>
        </p:spPr>
        <p:txBody>
          <a:bodyPr/>
          <a:lstStyle/>
          <a:p>
            <a:pPr eaLnBrk="1" hangingPunct="1"/>
            <a:r>
              <a:rPr lang="en-US" altLang="en-US" sz="2000" b="1" dirty="0"/>
              <a:t>Contacts &amp; Important dates </a:t>
            </a:r>
            <a:r>
              <a:rPr lang="en-ZA" altLang="en-US" sz="2000" b="1" dirty="0"/>
              <a:t>					</a:t>
            </a:r>
            <a:r>
              <a:rPr lang="en-ZA" altLang="en-US" sz="2000" dirty="0"/>
              <a:t> </a:t>
            </a:r>
          </a:p>
        </p:txBody>
      </p:sp>
      <p:sp>
        <p:nvSpPr>
          <p:cNvPr id="18437" name="Slide Number Placeholder 3"/>
          <p:cNvSpPr>
            <a:spLocks noGrp="1"/>
          </p:cNvSpPr>
          <p:nvPr>
            <p:ph type="sldNum" sz="quarter" idx="12"/>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ZA"/>
            </a:defPPr>
            <a:lvl1pPr algn="ctr" rtl="0" fontAlgn="base">
              <a:spcBef>
                <a:spcPct val="0"/>
              </a:spcBef>
              <a:spcAft>
                <a:spcPct val="0"/>
              </a:spcAft>
              <a:defRPr sz="1000" kern="1200">
                <a:solidFill>
                  <a:srgbClr val="83725B"/>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eaLnBrk="1" hangingPunct="1">
              <a:defRPr/>
            </a:pPr>
            <a:fld id="{419BB0F5-A2AE-42C9-96A1-2EE5E4F9A89F}" type="slidenum">
              <a:rPr lang="en-ZA" smtClean="0"/>
              <a:pPr eaLnBrk="1" hangingPunct="1">
                <a:defRPr/>
              </a:pPr>
              <a:t>5</a:t>
            </a:fld>
            <a:endParaRPr lang="en-ZA" altLang="en-US">
              <a:solidFill>
                <a:srgbClr val="83725B"/>
              </a:solidFill>
            </a:endParaRPr>
          </a:p>
        </p:txBody>
      </p:sp>
      <p:graphicFrame>
        <p:nvGraphicFramePr>
          <p:cNvPr id="2" name="Table 2">
            <a:extLst>
              <a:ext uri="{FF2B5EF4-FFF2-40B4-BE49-F238E27FC236}">
                <a16:creationId xmlns:a16="http://schemas.microsoft.com/office/drawing/2014/main" id="{1C89C6D6-A528-31BD-CEE8-9DF2FA94B1F6}"/>
              </a:ext>
            </a:extLst>
          </p:cNvPr>
          <p:cNvGraphicFramePr>
            <a:graphicFrameLocks noGrp="1"/>
          </p:cNvGraphicFramePr>
          <p:nvPr>
            <p:extLst>
              <p:ext uri="{D42A27DB-BD31-4B8C-83A1-F6EECF244321}">
                <p14:modId xmlns:p14="http://schemas.microsoft.com/office/powerpoint/2010/main" val="2819504341"/>
              </p:ext>
            </p:extLst>
          </p:nvPr>
        </p:nvGraphicFramePr>
        <p:xfrm>
          <a:off x="130518" y="1048624"/>
          <a:ext cx="8882963" cy="5206380"/>
        </p:xfrm>
        <a:graphic>
          <a:graphicData uri="http://schemas.openxmlformats.org/drawingml/2006/table">
            <a:tbl>
              <a:tblPr firstRow="1" bandRow="1">
                <a:tableStyleId>{5C22544A-7EE6-4342-B048-85BDC9FD1C3A}</a:tableStyleId>
              </a:tblPr>
              <a:tblGrid>
                <a:gridCol w="3754995">
                  <a:extLst>
                    <a:ext uri="{9D8B030D-6E8A-4147-A177-3AD203B41FA5}">
                      <a16:colId xmlns:a16="http://schemas.microsoft.com/office/drawing/2014/main" val="2451950339"/>
                    </a:ext>
                  </a:extLst>
                </a:gridCol>
                <a:gridCol w="5127968">
                  <a:extLst>
                    <a:ext uri="{9D8B030D-6E8A-4147-A177-3AD203B41FA5}">
                      <a16:colId xmlns:a16="http://schemas.microsoft.com/office/drawing/2014/main" val="2440441850"/>
                    </a:ext>
                  </a:extLst>
                </a:gridCol>
              </a:tblGrid>
              <a:tr h="450992">
                <a:tc>
                  <a:txBody>
                    <a:bodyPr/>
                    <a:lstStyle/>
                    <a:p>
                      <a:pPr marL="0" algn="just" defTabSz="914400" rtl="0" eaLnBrk="1" latinLnBrk="0" hangingPunct="1">
                        <a:lnSpc>
                          <a:spcPct val="115000"/>
                        </a:lnSpc>
                        <a:spcAft>
                          <a:spcPts val="0"/>
                        </a:spcAft>
                      </a:pPr>
                      <a:r>
                        <a:rPr lang="en-US" sz="1600" b="1" kern="1200" dirty="0">
                          <a:solidFill>
                            <a:schemeClr val="lt1"/>
                          </a:solidFill>
                          <a:effectLst/>
                          <a:latin typeface="+mn-lt"/>
                          <a:ea typeface="+mn-ea"/>
                          <a:cs typeface="+mn-cs"/>
                        </a:rPr>
                        <a:t>Tender number/ RFP number</a:t>
                      </a:r>
                      <a:endParaRPr lang="en-GB" sz="1600" b="1" kern="1200" dirty="0">
                        <a:solidFill>
                          <a:schemeClr val="lt1"/>
                        </a:solidFill>
                        <a:effectLst/>
                        <a:latin typeface="+mn-lt"/>
                        <a:ea typeface="+mn-ea"/>
                        <a:cs typeface="+mn-cs"/>
                      </a:endParaRPr>
                    </a:p>
                  </a:txBody>
                  <a:tcPr marL="68582" marR="68582" marT="0" marB="0"/>
                </a:tc>
                <a:tc>
                  <a:txBody>
                    <a:bodyPr/>
                    <a:lstStyle/>
                    <a:p>
                      <a:pPr marL="0" algn="just" defTabSz="914400" rtl="0" eaLnBrk="1" latinLnBrk="0" hangingPunct="1">
                        <a:lnSpc>
                          <a:spcPct val="115000"/>
                        </a:lnSpc>
                        <a:spcAft>
                          <a:spcPts val="0"/>
                        </a:spcAft>
                      </a:pPr>
                      <a:r>
                        <a:rPr lang="en-US" sz="1600" b="1" dirty="0"/>
                        <a:t>E1570GXNOU</a:t>
                      </a:r>
                      <a:endParaRPr lang="en-GB" sz="1600" b="1" kern="1200" dirty="0">
                        <a:solidFill>
                          <a:schemeClr val="lt1"/>
                        </a:solidFill>
                        <a:effectLst/>
                        <a:latin typeface="+mn-lt"/>
                        <a:ea typeface="+mn-ea"/>
                        <a:cs typeface="+mn-cs"/>
                      </a:endParaRPr>
                    </a:p>
                  </a:txBody>
                  <a:tcPr marL="68582" marR="68582" marT="0" marB="0"/>
                </a:tc>
                <a:extLst>
                  <a:ext uri="{0D108BD9-81ED-4DB2-BD59-A6C34878D82A}">
                    <a16:rowId xmlns:a16="http://schemas.microsoft.com/office/drawing/2014/main" val="3437040414"/>
                  </a:ext>
                </a:extLst>
              </a:tr>
              <a:tr h="451104">
                <a:tc>
                  <a:txBody>
                    <a:bodyPr/>
                    <a:lstStyle/>
                    <a:p>
                      <a:pPr algn="just">
                        <a:lnSpc>
                          <a:spcPct val="115000"/>
                        </a:lnSpc>
                        <a:spcAft>
                          <a:spcPts val="0"/>
                        </a:spcAft>
                      </a:pPr>
                      <a:r>
                        <a:rPr lang="en-US" sz="1600" b="0" i="0" u="none" strike="noStrike" kern="1200" baseline="0" dirty="0">
                          <a:solidFill>
                            <a:schemeClr val="dk1"/>
                          </a:solidFill>
                          <a:effectLst/>
                          <a:latin typeface="+mn-lt"/>
                          <a:ea typeface="+mn-ea"/>
                          <a:cs typeface="+mn-cs"/>
                        </a:rPr>
                        <a:t>Issue date</a:t>
                      </a:r>
                      <a:endParaRPr lang="en-GB" sz="1600" b="0" i="0" u="none" strike="noStrike" kern="1200" baseline="0" dirty="0">
                        <a:solidFill>
                          <a:schemeClr val="dk1"/>
                        </a:solidFill>
                        <a:effectLst/>
                        <a:latin typeface="+mn-lt"/>
                        <a:ea typeface="+mn-ea"/>
                        <a:cs typeface="+mn-cs"/>
                      </a:endParaRPr>
                    </a:p>
                  </a:txBody>
                  <a:tcPr marL="68582" marR="68582" marT="0" marB="0"/>
                </a:tc>
                <a:tc>
                  <a:txBody>
                    <a:bodyPr/>
                    <a:lstStyle/>
                    <a:p>
                      <a:pPr algn="just">
                        <a:lnSpc>
                          <a:spcPct val="115000"/>
                        </a:lnSpc>
                        <a:spcAft>
                          <a:spcPts val="0"/>
                        </a:spcAft>
                        <a:tabLst>
                          <a:tab pos="2124075" algn="l"/>
                        </a:tabLst>
                      </a:pPr>
                      <a:r>
                        <a:rPr lang="en-US" sz="1600" b="0" i="0" u="none" strike="noStrike" kern="1200" baseline="0" dirty="0">
                          <a:solidFill>
                            <a:schemeClr val="dk1"/>
                          </a:solidFill>
                          <a:effectLst/>
                          <a:latin typeface="+mn-lt"/>
                          <a:ea typeface="+mn-ea"/>
                          <a:cs typeface="+mn-cs"/>
                        </a:rPr>
                        <a:t>15 July 2025	</a:t>
                      </a:r>
                      <a:endParaRPr lang="en-GB" sz="1600" b="0" i="0" u="none" strike="noStrike" kern="1200" baseline="0" dirty="0">
                        <a:solidFill>
                          <a:schemeClr val="dk1"/>
                        </a:solidFill>
                        <a:effectLst/>
                        <a:latin typeface="+mn-lt"/>
                        <a:ea typeface="+mn-ea"/>
                        <a:cs typeface="+mn-cs"/>
                      </a:endParaRPr>
                    </a:p>
                  </a:txBody>
                  <a:tcPr marL="68582" marR="68582" marT="0" marB="0"/>
                </a:tc>
                <a:extLst>
                  <a:ext uri="{0D108BD9-81ED-4DB2-BD59-A6C34878D82A}">
                    <a16:rowId xmlns:a16="http://schemas.microsoft.com/office/drawing/2014/main" val="4156838282"/>
                  </a:ext>
                </a:extLst>
              </a:tr>
              <a:tr h="571953">
                <a:tc>
                  <a:txBody>
                    <a:bodyPr/>
                    <a:lstStyle/>
                    <a:p>
                      <a:pPr algn="just">
                        <a:lnSpc>
                          <a:spcPct val="115000"/>
                        </a:lnSpc>
                        <a:spcAft>
                          <a:spcPts val="0"/>
                        </a:spcAft>
                      </a:pPr>
                      <a:r>
                        <a:rPr lang="en-US" sz="1600" b="0" i="0" u="none" strike="noStrike" kern="1200" baseline="0" dirty="0">
                          <a:solidFill>
                            <a:schemeClr val="dk1"/>
                          </a:solidFill>
                          <a:effectLst/>
                          <a:latin typeface="+mn-lt"/>
                          <a:ea typeface="+mn-ea"/>
                          <a:cs typeface="+mn-cs"/>
                        </a:rPr>
                        <a:t>Closing date and time</a:t>
                      </a:r>
                      <a:endParaRPr lang="en-GB" sz="1600" b="0" i="0" u="none" strike="noStrike" kern="1200" baseline="0" dirty="0">
                        <a:solidFill>
                          <a:schemeClr val="dk1"/>
                        </a:solidFill>
                        <a:effectLst/>
                        <a:latin typeface="+mn-lt"/>
                        <a:ea typeface="+mn-ea"/>
                        <a:cs typeface="+mn-cs"/>
                      </a:endParaRPr>
                    </a:p>
                    <a:p>
                      <a:pPr algn="just">
                        <a:lnSpc>
                          <a:spcPct val="115000"/>
                        </a:lnSpc>
                        <a:spcAft>
                          <a:spcPts val="0"/>
                        </a:spcAft>
                      </a:pPr>
                      <a:r>
                        <a:rPr lang="en-US" sz="1600" b="0" i="0" u="none" strike="noStrike" kern="1200" baseline="0" dirty="0">
                          <a:solidFill>
                            <a:schemeClr val="dk1"/>
                          </a:solidFill>
                          <a:effectLst/>
                          <a:latin typeface="+mn-lt"/>
                          <a:ea typeface="+mn-ea"/>
                          <a:cs typeface="+mn-cs"/>
                        </a:rPr>
                        <a:t> </a:t>
                      </a:r>
                      <a:endParaRPr lang="en-GB" sz="1600" b="0" i="0" u="none" strike="noStrike" kern="1200" baseline="0" dirty="0">
                        <a:solidFill>
                          <a:schemeClr val="dk1"/>
                        </a:solidFill>
                        <a:effectLst/>
                        <a:latin typeface="+mn-lt"/>
                        <a:ea typeface="+mn-ea"/>
                        <a:cs typeface="+mn-cs"/>
                      </a:endParaRPr>
                    </a:p>
                  </a:txBody>
                  <a:tcPr marL="68582" marR="68582" marT="0" marB="0"/>
                </a:tc>
                <a:tc>
                  <a:txBody>
                    <a:bodyPr/>
                    <a:lstStyle/>
                    <a:p>
                      <a:r>
                        <a:rPr lang="en-US" sz="1600" b="0" i="0" u="none" strike="noStrike" kern="1200" baseline="0" dirty="0">
                          <a:solidFill>
                            <a:schemeClr val="dk1"/>
                          </a:solidFill>
                          <a:effectLst/>
                          <a:latin typeface="+mn-lt"/>
                          <a:ea typeface="+mn-ea"/>
                          <a:cs typeface="+mn-cs"/>
                        </a:rPr>
                        <a:t>19 August 2025 at 10h00 a.m. South African Standard Time (SAST)</a:t>
                      </a:r>
                      <a:endParaRPr lang="en-ZA" sz="1600" b="0" i="0" u="none" strike="noStrike" kern="1200" baseline="0" dirty="0">
                        <a:solidFill>
                          <a:schemeClr val="dk1"/>
                        </a:solidFill>
                        <a:effectLst/>
                        <a:latin typeface="+mn-lt"/>
                        <a:ea typeface="+mn-ea"/>
                        <a:cs typeface="+mn-cs"/>
                      </a:endParaRPr>
                    </a:p>
                  </a:txBody>
                  <a:tcPr marL="68582" marR="68582" marT="0" marB="0"/>
                </a:tc>
                <a:extLst>
                  <a:ext uri="{0D108BD9-81ED-4DB2-BD59-A6C34878D82A}">
                    <a16:rowId xmlns:a16="http://schemas.microsoft.com/office/drawing/2014/main" val="4065132449"/>
                  </a:ext>
                </a:extLst>
              </a:tr>
              <a:tr h="500943">
                <a:tc>
                  <a:txBody>
                    <a:bodyPr/>
                    <a:lstStyle/>
                    <a:p>
                      <a:pPr algn="just">
                        <a:lnSpc>
                          <a:spcPct val="115000"/>
                        </a:lnSpc>
                        <a:spcAft>
                          <a:spcPts val="0"/>
                        </a:spcAft>
                      </a:pPr>
                      <a:r>
                        <a:rPr lang="en-US" sz="1600" b="0" i="0" u="none" strike="noStrike" kern="1200" baseline="0" dirty="0">
                          <a:solidFill>
                            <a:schemeClr val="dk1"/>
                          </a:solidFill>
                          <a:effectLst/>
                          <a:latin typeface="+mn-lt"/>
                          <a:ea typeface="+mn-ea"/>
                          <a:cs typeface="+mn-cs"/>
                        </a:rPr>
                        <a:t>Tender validity period</a:t>
                      </a:r>
                      <a:endParaRPr lang="en-GB" sz="1600" b="0" i="0" u="none" strike="noStrike" kern="1200" baseline="0" dirty="0">
                        <a:solidFill>
                          <a:schemeClr val="dk1"/>
                        </a:solidFill>
                        <a:effectLst/>
                        <a:latin typeface="+mn-lt"/>
                        <a:ea typeface="+mn-ea"/>
                        <a:cs typeface="+mn-cs"/>
                      </a:endParaRPr>
                    </a:p>
                  </a:txBody>
                  <a:tcPr marL="68582" marR="68582" marT="0" marB="0"/>
                </a:tc>
                <a:tc>
                  <a:txBody>
                    <a:bodyPr/>
                    <a:lstStyle/>
                    <a:p>
                      <a:pPr algn="just">
                        <a:lnSpc>
                          <a:spcPct val="115000"/>
                        </a:lnSpc>
                        <a:spcAft>
                          <a:spcPts val="0"/>
                        </a:spcAft>
                      </a:pPr>
                      <a:r>
                        <a:rPr lang="en-US" sz="1600" b="0" i="0" u="none" strike="noStrike" kern="1200" baseline="0" dirty="0">
                          <a:solidFill>
                            <a:schemeClr val="dk1"/>
                          </a:solidFill>
                          <a:effectLst/>
                          <a:latin typeface="+mn-lt"/>
                          <a:ea typeface="+mn-ea"/>
                          <a:cs typeface="+mn-cs"/>
                        </a:rPr>
                        <a:t>52 (Fifty two) weeks from the closing date and time.</a:t>
                      </a:r>
                      <a:endParaRPr lang="en-GB" sz="1600" b="0" i="0" u="none" strike="noStrike" kern="1200" baseline="0" dirty="0">
                        <a:solidFill>
                          <a:schemeClr val="dk1"/>
                        </a:solidFill>
                        <a:effectLst/>
                        <a:latin typeface="+mn-lt"/>
                        <a:ea typeface="+mn-ea"/>
                        <a:cs typeface="+mn-cs"/>
                      </a:endParaRPr>
                    </a:p>
                  </a:txBody>
                  <a:tcPr marL="68582" marR="68582" marT="0" marB="0"/>
                </a:tc>
                <a:extLst>
                  <a:ext uri="{0D108BD9-81ED-4DB2-BD59-A6C34878D82A}">
                    <a16:rowId xmlns:a16="http://schemas.microsoft.com/office/drawing/2014/main" val="4163749693"/>
                  </a:ext>
                </a:extLst>
              </a:tr>
              <a:tr h="760064">
                <a:tc>
                  <a:txBody>
                    <a:bodyPr/>
                    <a:lstStyle/>
                    <a:p>
                      <a:pPr algn="just">
                        <a:lnSpc>
                          <a:spcPct val="115000"/>
                        </a:lnSpc>
                        <a:spcAft>
                          <a:spcPts val="0"/>
                        </a:spcAft>
                      </a:pPr>
                      <a:r>
                        <a:rPr lang="en-US" sz="1600" b="0" i="0" u="none" strike="noStrike" kern="1200" baseline="0" dirty="0">
                          <a:solidFill>
                            <a:schemeClr val="dk1"/>
                          </a:solidFill>
                          <a:effectLst/>
                          <a:latin typeface="+mn-lt"/>
                          <a:ea typeface="+mn-ea"/>
                          <a:cs typeface="+mn-cs"/>
                        </a:rPr>
                        <a:t>Clarification meeting (non – compulsory)</a:t>
                      </a:r>
                      <a:endParaRPr lang="en-GB" sz="1600" b="0" i="0" u="none" strike="noStrike" kern="1200" baseline="0" dirty="0">
                        <a:solidFill>
                          <a:schemeClr val="dk1"/>
                        </a:solidFill>
                        <a:effectLst/>
                        <a:latin typeface="+mn-lt"/>
                        <a:ea typeface="+mn-ea"/>
                        <a:cs typeface="+mn-cs"/>
                      </a:endParaRPr>
                    </a:p>
                  </a:txBody>
                  <a:tcPr marL="68582" marR="68582" marT="0" marB="0"/>
                </a:tc>
                <a:tc>
                  <a:txBody>
                    <a:bodyPr/>
                    <a:lstStyle/>
                    <a:p>
                      <a:pPr algn="just">
                        <a:lnSpc>
                          <a:spcPct val="115000"/>
                        </a:lnSpc>
                        <a:spcAft>
                          <a:spcPts val="0"/>
                        </a:spcAft>
                      </a:pPr>
                      <a:r>
                        <a:rPr lang="en-US" sz="1600" b="0" i="0" u="none" strike="noStrike" kern="1200" baseline="0" dirty="0">
                          <a:solidFill>
                            <a:schemeClr val="dk1"/>
                          </a:solidFill>
                          <a:effectLst/>
                          <a:latin typeface="+mn-lt"/>
                          <a:ea typeface="+mn-ea"/>
                          <a:cs typeface="+mn-cs"/>
                        </a:rPr>
                        <a:t>28 July 2025 at 10H00 a.m. through Microsoft Teams</a:t>
                      </a:r>
                    </a:p>
                    <a:p>
                      <a:pPr algn="just">
                        <a:lnSpc>
                          <a:spcPct val="115000"/>
                        </a:lnSpc>
                        <a:spcAft>
                          <a:spcPts val="0"/>
                        </a:spcAft>
                      </a:pPr>
                      <a:endParaRPr lang="en-GB" sz="1600" b="0" i="0" u="none" strike="noStrike" kern="1200" baseline="0" dirty="0">
                        <a:solidFill>
                          <a:schemeClr val="dk1"/>
                        </a:solidFill>
                        <a:effectLst/>
                        <a:latin typeface="+mn-lt"/>
                        <a:ea typeface="+mn-ea"/>
                        <a:cs typeface="+mn-cs"/>
                      </a:endParaRPr>
                    </a:p>
                  </a:txBody>
                  <a:tcPr marL="68582" marR="68582" marT="0" marB="0"/>
                </a:tc>
                <a:extLst>
                  <a:ext uri="{0D108BD9-81ED-4DB2-BD59-A6C34878D82A}">
                    <a16:rowId xmlns:a16="http://schemas.microsoft.com/office/drawing/2014/main" val="4065060147"/>
                  </a:ext>
                </a:extLst>
              </a:tr>
              <a:tr h="1386591">
                <a:tc>
                  <a:txBody>
                    <a:bodyPr/>
                    <a:lstStyle/>
                    <a:p>
                      <a:pPr marL="0" algn="just" defTabSz="685783" rtl="0" eaLnBrk="1" latinLnBrk="0" hangingPunct="1">
                        <a:lnSpc>
                          <a:spcPct val="115000"/>
                        </a:lnSpc>
                        <a:spcAft>
                          <a:spcPts val="0"/>
                        </a:spcAft>
                      </a:pPr>
                      <a:r>
                        <a:rPr lang="en-US" sz="1600" b="0" i="0" u="none" strike="noStrike" kern="1200" baseline="0" dirty="0">
                          <a:solidFill>
                            <a:schemeClr val="dk1"/>
                          </a:solidFill>
                          <a:effectLst/>
                          <a:latin typeface="+mn-lt"/>
                          <a:ea typeface="+mn-ea"/>
                          <a:cs typeface="+mn-cs"/>
                        </a:rPr>
                        <a:t>Tenders are to be submitted electronically via Eskom E- tendering site by the stipulated closing date and time.</a:t>
                      </a:r>
                      <a:endParaRPr lang="en-GB" sz="1600" b="0" i="0" u="none" strike="noStrike" kern="1200" baseline="0" dirty="0">
                        <a:solidFill>
                          <a:schemeClr val="dk1"/>
                        </a:solidFill>
                        <a:effectLst/>
                        <a:latin typeface="+mn-lt"/>
                        <a:ea typeface="+mn-ea"/>
                        <a:cs typeface="+mn-cs"/>
                      </a:endParaRPr>
                    </a:p>
                  </a:txBody>
                  <a:tcPr marL="68582" marR="68582" marT="0" marB="0"/>
                </a:tc>
                <a:tc>
                  <a:txBody>
                    <a:bodyPr/>
                    <a:lstStyle/>
                    <a:p>
                      <a:pPr marL="0" algn="just" defTabSz="685783" rtl="0" eaLnBrk="1" latinLnBrk="0" hangingPunct="1">
                        <a:lnSpc>
                          <a:spcPct val="115000"/>
                        </a:lnSpc>
                        <a:spcAft>
                          <a:spcPts val="0"/>
                        </a:spcAft>
                      </a:pPr>
                      <a:r>
                        <a:rPr lang="en-US" sz="1600" b="0" i="0" u="none" strike="noStrike" kern="1200" baseline="0" dirty="0">
                          <a:solidFill>
                            <a:schemeClr val="dk1"/>
                          </a:solidFill>
                          <a:effectLst/>
                          <a:latin typeface="+mn-lt"/>
                          <a:ea typeface="+mn-ea"/>
                          <a:cs typeface="+mn-cs"/>
                        </a:rPr>
                        <a:t>Please note it is the responsibility of the supplier to ensure that the tender submission is submitted before the closing time.</a:t>
                      </a:r>
                      <a:endParaRPr lang="en-ZA" sz="1600" b="0" i="0" u="none" strike="noStrike" kern="1200" baseline="0" dirty="0">
                        <a:solidFill>
                          <a:schemeClr val="dk1"/>
                        </a:solidFill>
                        <a:effectLst/>
                        <a:latin typeface="+mn-lt"/>
                        <a:ea typeface="+mn-ea"/>
                        <a:cs typeface="+mn-cs"/>
                      </a:endParaRPr>
                    </a:p>
                  </a:txBody>
                  <a:tcPr marL="68582" marR="68582" marT="0" marB="0"/>
                </a:tc>
                <a:extLst>
                  <a:ext uri="{0D108BD9-81ED-4DB2-BD59-A6C34878D82A}">
                    <a16:rowId xmlns:a16="http://schemas.microsoft.com/office/drawing/2014/main" val="949336488"/>
                  </a:ext>
                </a:extLst>
              </a:tr>
              <a:tr h="547777">
                <a:tc>
                  <a:txBody>
                    <a:bodyPr/>
                    <a:lstStyle/>
                    <a:p>
                      <a:pPr>
                        <a:lnSpc>
                          <a:spcPct val="115000"/>
                        </a:lnSpc>
                        <a:spcAft>
                          <a:spcPts val="0"/>
                        </a:spcAft>
                      </a:pPr>
                      <a:r>
                        <a:rPr lang="en-US" sz="1600" b="0" i="0" u="none" strike="noStrike" kern="1200" baseline="0" dirty="0">
                          <a:solidFill>
                            <a:schemeClr val="dk1"/>
                          </a:solidFill>
                          <a:effectLst/>
                          <a:latin typeface="+mn-lt"/>
                          <a:ea typeface="+mn-ea"/>
                          <a:cs typeface="+mn-cs"/>
                        </a:rPr>
                        <a:t>Deadline for clarification queries</a:t>
                      </a:r>
                      <a:endParaRPr lang="en-GB" sz="1600" b="0" i="0" u="none" strike="noStrike" kern="1200" baseline="0" dirty="0">
                        <a:solidFill>
                          <a:schemeClr val="dk1"/>
                        </a:solidFill>
                        <a:effectLst/>
                        <a:latin typeface="+mn-lt"/>
                        <a:ea typeface="+mn-ea"/>
                        <a:cs typeface="+mn-cs"/>
                      </a:endParaRPr>
                    </a:p>
                  </a:txBody>
                  <a:tcPr marL="68582" marR="68582" marT="0" marB="0"/>
                </a:tc>
                <a:tc>
                  <a:txBody>
                    <a:bodyPr/>
                    <a:lstStyle/>
                    <a:p>
                      <a:pPr>
                        <a:lnSpc>
                          <a:spcPct val="115000"/>
                        </a:lnSpc>
                        <a:spcAft>
                          <a:spcPts val="0"/>
                        </a:spcAft>
                      </a:pPr>
                      <a:r>
                        <a:rPr lang="en-US" sz="1600" b="0" i="0" u="none" strike="noStrike" kern="1200" baseline="0" dirty="0">
                          <a:solidFill>
                            <a:schemeClr val="dk1"/>
                          </a:solidFill>
                          <a:effectLst/>
                          <a:latin typeface="+mn-lt"/>
                          <a:ea typeface="+mn-ea"/>
                          <a:cs typeface="+mn-cs"/>
                        </a:rPr>
                        <a:t>12 August 2025 </a:t>
                      </a:r>
                      <a:endParaRPr lang="en-GB" sz="1600" b="0" i="0" u="none" strike="noStrike" kern="1200" baseline="0" dirty="0">
                        <a:solidFill>
                          <a:schemeClr val="dk1"/>
                        </a:solidFill>
                        <a:effectLst/>
                        <a:latin typeface="+mn-lt"/>
                        <a:ea typeface="+mn-ea"/>
                        <a:cs typeface="+mn-cs"/>
                      </a:endParaRPr>
                    </a:p>
                  </a:txBody>
                  <a:tcPr marL="68582" marR="68582" marT="0" marB="0"/>
                </a:tc>
                <a:extLst>
                  <a:ext uri="{0D108BD9-81ED-4DB2-BD59-A6C34878D82A}">
                    <a16:rowId xmlns:a16="http://schemas.microsoft.com/office/drawing/2014/main" val="3853720510"/>
                  </a:ext>
                </a:extLst>
              </a:tr>
              <a:tr h="499309">
                <a:tc>
                  <a:txBody>
                    <a:bodyPr/>
                    <a:lstStyle/>
                    <a:p>
                      <a:pPr>
                        <a:lnSpc>
                          <a:spcPct val="115000"/>
                        </a:lnSpc>
                        <a:spcAft>
                          <a:spcPts val="0"/>
                        </a:spcAft>
                      </a:pPr>
                      <a:r>
                        <a:rPr lang="en-US" sz="1600" b="0" i="0" u="none" strike="noStrike" kern="1200" baseline="0" dirty="0">
                          <a:solidFill>
                            <a:schemeClr val="dk1"/>
                          </a:solidFill>
                          <a:effectLst/>
                          <a:latin typeface="+mn-lt"/>
                          <a:ea typeface="+mn-ea"/>
                          <a:cs typeface="+mn-cs"/>
                        </a:rPr>
                        <a:t>Eskom representative</a:t>
                      </a:r>
                      <a:endParaRPr lang="en-GB" sz="1600" b="0" i="0" u="none" strike="noStrike" kern="1200" baseline="0" dirty="0">
                        <a:solidFill>
                          <a:schemeClr val="dk1"/>
                        </a:solidFill>
                        <a:effectLst/>
                        <a:latin typeface="+mn-lt"/>
                        <a:ea typeface="+mn-ea"/>
                        <a:cs typeface="+mn-cs"/>
                      </a:endParaRPr>
                    </a:p>
                  </a:txBody>
                  <a:tcPr marL="68582" marR="68582" marT="0" marB="0"/>
                </a:tc>
                <a:tc>
                  <a:txBody>
                    <a:bodyPr/>
                    <a:lstStyle/>
                    <a:p>
                      <a:pPr marL="0" algn="l" defTabSz="914400" rtl="0" eaLnBrk="1" latinLnBrk="0" hangingPunct="1">
                        <a:lnSpc>
                          <a:spcPct val="115000"/>
                        </a:lnSpc>
                        <a:spcAft>
                          <a:spcPts val="0"/>
                        </a:spcAft>
                      </a:pPr>
                      <a:r>
                        <a:rPr lang="en-US" sz="1600" kern="1200" dirty="0">
                          <a:solidFill>
                            <a:schemeClr val="dk1"/>
                          </a:solidFill>
                          <a:effectLst/>
                          <a:latin typeface="+mn-lt"/>
                          <a:ea typeface="+mn-ea"/>
                          <a:cs typeface="+mn-cs"/>
                        </a:rPr>
                        <a:t>Asanda Mzileni</a:t>
                      </a:r>
                    </a:p>
                    <a:p>
                      <a:pPr marL="0" algn="l" defTabSz="914400" rtl="0" eaLnBrk="1" latinLnBrk="0" hangingPunct="1">
                        <a:lnSpc>
                          <a:spcPct val="115000"/>
                        </a:lnSpc>
                        <a:spcAft>
                          <a:spcPts val="0"/>
                        </a:spcAft>
                      </a:pPr>
                      <a:r>
                        <a:rPr lang="en-US" sz="1600" kern="1200" dirty="0">
                          <a:solidFill>
                            <a:schemeClr val="dk1"/>
                          </a:solidFill>
                          <a:effectLst/>
                          <a:latin typeface="+mn-lt"/>
                          <a:ea typeface="+mn-ea"/>
                          <a:cs typeface="+mn-cs"/>
                          <a:hlinkClick r:id="rId3"/>
                        </a:rPr>
                        <a:t>asanda.mzileni@eskom.co.za</a:t>
                      </a:r>
                      <a:endParaRPr lang="en-US" sz="1600" kern="1200" dirty="0">
                        <a:solidFill>
                          <a:schemeClr val="dk1"/>
                        </a:solidFill>
                        <a:effectLst/>
                        <a:latin typeface="+mn-lt"/>
                        <a:ea typeface="+mn-ea"/>
                        <a:cs typeface="+mn-cs"/>
                      </a:endParaRPr>
                    </a:p>
                  </a:txBody>
                  <a:tcPr marL="68582" marR="68582" marT="0" marB="0"/>
                </a:tc>
                <a:extLst>
                  <a:ext uri="{0D108BD9-81ED-4DB2-BD59-A6C34878D82A}">
                    <a16:rowId xmlns:a16="http://schemas.microsoft.com/office/drawing/2014/main" val="3999992988"/>
                  </a:ext>
                </a:extLst>
              </a:tr>
            </a:tbl>
          </a:graphicData>
        </a:graphic>
      </p:graphicFrame>
    </p:spTree>
    <p:extLst>
      <p:ext uri="{BB962C8B-B14F-4D97-AF65-F5344CB8AC3E}">
        <p14:creationId xmlns:p14="http://schemas.microsoft.com/office/powerpoint/2010/main" val="42511168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0A4697-EF6C-B4C0-9BE4-66DEE8F55C18}"/>
            </a:ext>
          </a:extLst>
        </p:cNvPr>
        <p:cNvGrpSpPr/>
        <p:nvPr/>
      </p:nvGrpSpPr>
      <p:grpSpPr>
        <a:xfrm>
          <a:off x="0" y="0"/>
          <a:ext cx="0" cy="0"/>
          <a:chOff x="0" y="0"/>
          <a:chExt cx="0" cy="0"/>
        </a:xfrm>
      </p:grpSpPr>
      <p:sp>
        <p:nvSpPr>
          <p:cNvPr id="19458" name="Rectangle 2">
            <a:extLst>
              <a:ext uri="{FF2B5EF4-FFF2-40B4-BE49-F238E27FC236}">
                <a16:creationId xmlns:a16="http://schemas.microsoft.com/office/drawing/2014/main" id="{860B242E-76C4-4A46-3778-4767492F2062}"/>
              </a:ext>
            </a:extLst>
          </p:cNvPr>
          <p:cNvSpPr>
            <a:spLocks noGrp="1" noChangeArrowheads="1"/>
          </p:cNvSpPr>
          <p:nvPr>
            <p:ph type="title"/>
          </p:nvPr>
        </p:nvSpPr>
        <p:spPr/>
        <p:txBody>
          <a:bodyPr/>
          <a:lstStyle/>
          <a:p>
            <a:pPr eaLnBrk="1" hangingPunct="1"/>
            <a:r>
              <a:rPr lang="en-US" altLang="en-US" sz="2000" b="1" dirty="0"/>
              <a:t>Tender Data:</a:t>
            </a:r>
            <a:r>
              <a:rPr lang="en-ZA" altLang="en-US" sz="2000" b="1" dirty="0"/>
              <a:t>	  </a:t>
            </a:r>
            <a:endParaRPr lang="en-ZA" altLang="en-US" sz="2000" dirty="0"/>
          </a:p>
        </p:txBody>
      </p:sp>
      <p:sp>
        <p:nvSpPr>
          <p:cNvPr id="19459" name="Rectangle 3">
            <a:extLst>
              <a:ext uri="{FF2B5EF4-FFF2-40B4-BE49-F238E27FC236}">
                <a16:creationId xmlns:a16="http://schemas.microsoft.com/office/drawing/2014/main" id="{ED75E712-C8A5-B3BB-DD58-4D5DF269B598}"/>
              </a:ext>
            </a:extLst>
          </p:cNvPr>
          <p:cNvSpPr>
            <a:spLocks noGrp="1" noChangeArrowheads="1"/>
          </p:cNvSpPr>
          <p:nvPr>
            <p:ph type="body" idx="1"/>
          </p:nvPr>
        </p:nvSpPr>
        <p:spPr>
          <a:xfrm>
            <a:off x="179387" y="1125538"/>
            <a:ext cx="8696165" cy="5183187"/>
          </a:xfrm>
        </p:spPr>
        <p:txBody>
          <a:bodyPr>
            <a:normAutofit/>
          </a:bodyPr>
          <a:lstStyle/>
          <a:p>
            <a:pPr marL="342900" lvl="2" indent="-342900" algn="just"/>
            <a:endParaRPr lang="en-US" altLang="en-US" sz="1800" dirty="0"/>
          </a:p>
        </p:txBody>
      </p:sp>
      <p:sp>
        <p:nvSpPr>
          <p:cNvPr id="19461" name="Slide Number Placeholder 3">
            <a:extLst>
              <a:ext uri="{FF2B5EF4-FFF2-40B4-BE49-F238E27FC236}">
                <a16:creationId xmlns:a16="http://schemas.microsoft.com/office/drawing/2014/main" id="{E46F38C1-DFF0-193F-332A-BF56E7C6F69D}"/>
              </a:ext>
            </a:extLst>
          </p:cNvPr>
          <p:cNvSpPr>
            <a:spLocks noGrp="1"/>
          </p:cNvSpPr>
          <p:nvPr>
            <p:ph type="sldNum" sz="quarter" idx="12"/>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ZA"/>
            </a:defPPr>
            <a:lvl1pPr algn="ctr" rtl="0" fontAlgn="base">
              <a:spcBef>
                <a:spcPct val="0"/>
              </a:spcBef>
              <a:spcAft>
                <a:spcPct val="0"/>
              </a:spcAft>
              <a:defRPr sz="1000" kern="1200">
                <a:solidFill>
                  <a:srgbClr val="83725B"/>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eaLnBrk="1" hangingPunct="1">
              <a:defRPr/>
            </a:pPr>
            <a:fld id="{419BB0F5-A2AE-42C9-96A1-2EE5E4F9A89F}" type="slidenum">
              <a:rPr lang="en-ZA" smtClean="0"/>
              <a:pPr eaLnBrk="1" hangingPunct="1">
                <a:defRPr/>
              </a:pPr>
              <a:t>6</a:t>
            </a:fld>
            <a:endParaRPr lang="en-ZA" altLang="en-US">
              <a:solidFill>
                <a:srgbClr val="83725B"/>
              </a:solidFill>
            </a:endParaRPr>
          </a:p>
        </p:txBody>
      </p:sp>
      <p:graphicFrame>
        <p:nvGraphicFramePr>
          <p:cNvPr id="3" name="Table 2">
            <a:extLst>
              <a:ext uri="{FF2B5EF4-FFF2-40B4-BE49-F238E27FC236}">
                <a16:creationId xmlns:a16="http://schemas.microsoft.com/office/drawing/2014/main" id="{55B36B80-9344-E627-206C-A6F81F9EC0FB}"/>
              </a:ext>
            </a:extLst>
          </p:cNvPr>
          <p:cNvGraphicFramePr>
            <a:graphicFrameLocks noGrp="1"/>
          </p:cNvGraphicFramePr>
          <p:nvPr>
            <p:extLst>
              <p:ext uri="{D42A27DB-BD31-4B8C-83A1-F6EECF244321}">
                <p14:modId xmlns:p14="http://schemas.microsoft.com/office/powerpoint/2010/main" val="2491623222"/>
              </p:ext>
            </p:extLst>
          </p:nvPr>
        </p:nvGraphicFramePr>
        <p:xfrm>
          <a:off x="179387" y="1212232"/>
          <a:ext cx="8785226" cy="4720736"/>
        </p:xfrm>
        <a:graphic>
          <a:graphicData uri="http://schemas.openxmlformats.org/drawingml/2006/table">
            <a:tbl>
              <a:tblPr firstRow="1" firstCol="1" bandRow="1"/>
              <a:tblGrid>
                <a:gridCol w="2358695">
                  <a:extLst>
                    <a:ext uri="{9D8B030D-6E8A-4147-A177-3AD203B41FA5}">
                      <a16:colId xmlns:a16="http://schemas.microsoft.com/office/drawing/2014/main" val="1936422745"/>
                    </a:ext>
                  </a:extLst>
                </a:gridCol>
                <a:gridCol w="6426531">
                  <a:extLst>
                    <a:ext uri="{9D8B030D-6E8A-4147-A177-3AD203B41FA5}">
                      <a16:colId xmlns:a16="http://schemas.microsoft.com/office/drawing/2014/main" val="906469648"/>
                    </a:ext>
                  </a:extLst>
                </a:gridCol>
              </a:tblGrid>
              <a:tr h="763297">
                <a:tc>
                  <a:txBody>
                    <a:bodyPr/>
                    <a:lstStyle/>
                    <a:p>
                      <a:pPr algn="just">
                        <a:lnSpc>
                          <a:spcPct val="115000"/>
                        </a:lnSpc>
                        <a:spcAft>
                          <a:spcPts val="1000"/>
                        </a:spcAft>
                      </a:pPr>
                      <a:r>
                        <a:rPr lang="en-US" sz="1400" b="1" dirty="0">
                          <a:effectLst/>
                          <a:latin typeface="+mn-lt"/>
                          <a:ea typeface="Calibri" panose="020F0502020204030204" pitchFamily="34" charset="0"/>
                          <a:cs typeface="Arial" panose="020B0604020202020204" pitchFamily="34" charset="0"/>
                        </a:rPr>
                        <a:t>Clause Number from Standard Conditions of Tender</a:t>
                      </a:r>
                      <a:endParaRPr lang="en-ZA" sz="1400" b="1" dirty="0">
                        <a:effectLst/>
                        <a:latin typeface="+mn-lt"/>
                        <a:ea typeface="Calibri" panose="020F0502020204030204" pitchFamily="34" charset="0"/>
                        <a:cs typeface="Arial" panose="020B0604020202020204" pitchFamily="34"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ZA" sz="1400" b="1" dirty="0">
                          <a:effectLst/>
                          <a:latin typeface="+mn-lt"/>
                          <a:ea typeface="Calibri" panose="020F0502020204030204" pitchFamily="34" charset="0"/>
                          <a:cs typeface="Arial" panose="020B0604020202020204" pitchFamily="34" charset="0"/>
                        </a:rPr>
                        <a:t>Tender Data</a:t>
                      </a: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77561740"/>
                  </a:ext>
                </a:extLst>
              </a:tr>
              <a:tr h="828148">
                <a:tc>
                  <a:txBody>
                    <a:bodyPr/>
                    <a:lstStyle/>
                    <a:p>
                      <a:pPr algn="just">
                        <a:lnSpc>
                          <a:spcPct val="115000"/>
                        </a:lnSpc>
                        <a:spcAft>
                          <a:spcPts val="1000"/>
                        </a:spcAft>
                      </a:pPr>
                      <a:r>
                        <a:rPr lang="en-US" sz="1400" dirty="0">
                          <a:effectLst/>
                          <a:latin typeface="+mn-lt"/>
                          <a:ea typeface="Calibri" panose="020F0502020204030204" pitchFamily="34" charset="0"/>
                          <a:cs typeface="Times New Roman" panose="02020603050405020304" pitchFamily="18" charset="0"/>
                        </a:rPr>
                        <a:t>Eskom's right to accept or reject any tender </a:t>
                      </a:r>
                      <a:endParaRPr lang="en-ZA" sz="1400" dirty="0">
                        <a:effectLst/>
                        <a:latin typeface="+mn-lt"/>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dirty="0">
                          <a:effectLst/>
                          <a:latin typeface="+mn-lt"/>
                          <a:ea typeface="Calibri" panose="020F0502020204030204" pitchFamily="34" charset="0"/>
                          <a:cs typeface="Times New Roman" panose="02020603050405020304" pitchFamily="18" charset="0"/>
                        </a:rPr>
                        <a:t>The tender shall be for the [whole /part] of the contract.</a:t>
                      </a:r>
                    </a:p>
                    <a:p>
                      <a:pPr algn="just">
                        <a:lnSpc>
                          <a:spcPct val="115000"/>
                        </a:lnSpc>
                        <a:spcAft>
                          <a:spcPts val="1000"/>
                        </a:spcAft>
                      </a:pPr>
                      <a:r>
                        <a:rPr lang="en-US" sz="1400" b="1" dirty="0">
                          <a:effectLst/>
                          <a:latin typeface="+mn-lt"/>
                          <a:ea typeface="Calibri" panose="020F0502020204030204" pitchFamily="34" charset="0"/>
                          <a:cs typeface="Times New Roman" panose="02020603050405020304" pitchFamily="18" charset="0"/>
                        </a:rPr>
                        <a:t>The contract will be awarded to more than 1 (one) supplier.</a:t>
                      </a: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60822250"/>
                  </a:ext>
                </a:extLst>
              </a:tr>
              <a:tr h="3129291">
                <a:tc>
                  <a:txBody>
                    <a:bodyPr/>
                    <a:lstStyle/>
                    <a:p>
                      <a:pPr algn="just">
                        <a:lnSpc>
                          <a:spcPct val="115000"/>
                        </a:lnSpc>
                        <a:spcAft>
                          <a:spcPts val="1000"/>
                        </a:spcAft>
                      </a:pPr>
                      <a:r>
                        <a:rPr lang="en-ZA" sz="1400" dirty="0">
                          <a:effectLst/>
                          <a:latin typeface="+mn-lt"/>
                          <a:ea typeface="Calibri" panose="020F0502020204030204" pitchFamily="34" charset="0"/>
                          <a:cs typeface="Times New Roman" panose="02020603050405020304" pitchFamily="18" charset="0"/>
                        </a:rPr>
                        <a:t>2.1 Eligibility </a:t>
                      </a: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dirty="0">
                          <a:effectLst/>
                          <a:latin typeface="+mn-lt"/>
                          <a:ea typeface="Calibri" panose="020F0502020204030204" pitchFamily="34" charset="0"/>
                          <a:cs typeface="Times New Roman" panose="02020603050405020304" pitchFamily="18" charset="0"/>
                        </a:rPr>
                        <a:t>Tenderers (whether a single company or an incorporated or unincorporated joint venture or consortium) must meet the eligibility criteria stated in the Tender Data. The tenderer, or any of its principals, must not be under any restriction to do business with Eskom or State-Owned Companies.</a:t>
                      </a:r>
                    </a:p>
                    <a:p>
                      <a:pPr algn="just">
                        <a:lnSpc>
                          <a:spcPct val="115000"/>
                        </a:lnSpc>
                        <a:spcAft>
                          <a:spcPts val="1000"/>
                        </a:spcAft>
                      </a:pPr>
                      <a:r>
                        <a:rPr lang="en-US" sz="1400" b="1" dirty="0">
                          <a:effectLst/>
                          <a:latin typeface="+mn-lt"/>
                          <a:ea typeface="Calibri" panose="020F0502020204030204" pitchFamily="34" charset="0"/>
                          <a:cs typeface="Times New Roman" panose="02020603050405020304" pitchFamily="18" charset="0"/>
                        </a:rPr>
                        <a:t>Tenderers are  ineligible to submit a tender if: </a:t>
                      </a:r>
                    </a:p>
                    <a:p>
                      <a:pPr algn="just">
                        <a:lnSpc>
                          <a:spcPct val="115000"/>
                        </a:lnSpc>
                        <a:spcAft>
                          <a:spcPts val="1000"/>
                        </a:spcAft>
                      </a:pPr>
                      <a:r>
                        <a:rPr lang="en-US" sz="1400" dirty="0">
                          <a:effectLst/>
                          <a:latin typeface="+mn-lt"/>
                          <a:ea typeface="Calibri" panose="020F0502020204030204" pitchFamily="34" charset="0"/>
                          <a:cs typeface="Times New Roman" panose="02020603050405020304" pitchFamily="18" charset="0"/>
                        </a:rPr>
                        <a:t>1.Tenderers have the nationality of a country on any international sanctions list.  A tenderer shall be found to have the nationality of a country if the tenderer is a national or is constituted, incorporated, or registered and operates in conformity with the provisions of the laws of that country.  This criterion shall also apply to the determination of the nationality of proposed subcontractors or suppliers for any part of the Contract including related services.</a:t>
                      </a: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49555843"/>
                  </a:ext>
                </a:extLst>
              </a:tr>
            </a:tbl>
          </a:graphicData>
        </a:graphic>
      </p:graphicFrame>
    </p:spTree>
    <p:extLst>
      <p:ext uri="{BB962C8B-B14F-4D97-AF65-F5344CB8AC3E}">
        <p14:creationId xmlns:p14="http://schemas.microsoft.com/office/powerpoint/2010/main" val="41667941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C06870-283E-D180-98B7-C00E9120964A}"/>
            </a:ext>
          </a:extLst>
        </p:cNvPr>
        <p:cNvGrpSpPr/>
        <p:nvPr/>
      </p:nvGrpSpPr>
      <p:grpSpPr>
        <a:xfrm>
          <a:off x="0" y="0"/>
          <a:ext cx="0" cy="0"/>
          <a:chOff x="0" y="0"/>
          <a:chExt cx="0" cy="0"/>
        </a:xfrm>
      </p:grpSpPr>
      <p:sp>
        <p:nvSpPr>
          <p:cNvPr id="19458" name="Rectangle 2">
            <a:extLst>
              <a:ext uri="{FF2B5EF4-FFF2-40B4-BE49-F238E27FC236}">
                <a16:creationId xmlns:a16="http://schemas.microsoft.com/office/drawing/2014/main" id="{92808840-5AAC-471A-C698-5F4E6FF9AD75}"/>
              </a:ext>
            </a:extLst>
          </p:cNvPr>
          <p:cNvSpPr>
            <a:spLocks noGrp="1" noChangeArrowheads="1"/>
          </p:cNvSpPr>
          <p:nvPr>
            <p:ph type="title"/>
          </p:nvPr>
        </p:nvSpPr>
        <p:spPr/>
        <p:txBody>
          <a:bodyPr/>
          <a:lstStyle/>
          <a:p>
            <a:pPr eaLnBrk="1" hangingPunct="1"/>
            <a:r>
              <a:rPr lang="en-US" altLang="en-US" sz="2000" b="1" dirty="0"/>
              <a:t>Tender Data:</a:t>
            </a:r>
            <a:r>
              <a:rPr lang="en-ZA" altLang="en-US" sz="2000" b="1" dirty="0"/>
              <a:t>	  </a:t>
            </a:r>
            <a:endParaRPr lang="en-ZA" altLang="en-US" sz="2000" dirty="0"/>
          </a:p>
        </p:txBody>
      </p:sp>
      <p:sp>
        <p:nvSpPr>
          <p:cNvPr id="19459" name="Rectangle 3">
            <a:extLst>
              <a:ext uri="{FF2B5EF4-FFF2-40B4-BE49-F238E27FC236}">
                <a16:creationId xmlns:a16="http://schemas.microsoft.com/office/drawing/2014/main" id="{D6C1943B-7314-5889-66E8-2703E4DFE094}"/>
              </a:ext>
            </a:extLst>
          </p:cNvPr>
          <p:cNvSpPr>
            <a:spLocks noGrp="1" noChangeArrowheads="1"/>
          </p:cNvSpPr>
          <p:nvPr>
            <p:ph type="body" idx="1"/>
          </p:nvPr>
        </p:nvSpPr>
        <p:spPr>
          <a:xfrm>
            <a:off x="179387" y="1125538"/>
            <a:ext cx="8696165" cy="5183187"/>
          </a:xfrm>
        </p:spPr>
        <p:txBody>
          <a:bodyPr>
            <a:normAutofit/>
          </a:bodyPr>
          <a:lstStyle/>
          <a:p>
            <a:pPr marL="342900" lvl="2" indent="-342900" algn="just"/>
            <a:endParaRPr lang="en-US" altLang="en-US" sz="1800" dirty="0"/>
          </a:p>
        </p:txBody>
      </p:sp>
      <p:sp>
        <p:nvSpPr>
          <p:cNvPr id="19461" name="Slide Number Placeholder 3">
            <a:extLst>
              <a:ext uri="{FF2B5EF4-FFF2-40B4-BE49-F238E27FC236}">
                <a16:creationId xmlns:a16="http://schemas.microsoft.com/office/drawing/2014/main" id="{D31CD318-CAC7-10B2-3C02-91B6ABC6143B}"/>
              </a:ext>
            </a:extLst>
          </p:cNvPr>
          <p:cNvSpPr>
            <a:spLocks noGrp="1"/>
          </p:cNvSpPr>
          <p:nvPr>
            <p:ph type="sldNum" sz="quarter" idx="12"/>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ZA"/>
            </a:defPPr>
            <a:lvl1pPr algn="ctr" rtl="0" fontAlgn="base">
              <a:spcBef>
                <a:spcPct val="0"/>
              </a:spcBef>
              <a:spcAft>
                <a:spcPct val="0"/>
              </a:spcAft>
              <a:defRPr sz="1000" kern="1200">
                <a:solidFill>
                  <a:srgbClr val="83725B"/>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eaLnBrk="1" hangingPunct="1">
              <a:defRPr/>
            </a:pPr>
            <a:fld id="{419BB0F5-A2AE-42C9-96A1-2EE5E4F9A89F}" type="slidenum">
              <a:rPr lang="en-ZA" smtClean="0"/>
              <a:pPr eaLnBrk="1" hangingPunct="1">
                <a:defRPr/>
              </a:pPr>
              <a:t>7</a:t>
            </a:fld>
            <a:endParaRPr lang="en-ZA" altLang="en-US">
              <a:solidFill>
                <a:srgbClr val="83725B"/>
              </a:solidFill>
            </a:endParaRPr>
          </a:p>
        </p:txBody>
      </p:sp>
      <p:graphicFrame>
        <p:nvGraphicFramePr>
          <p:cNvPr id="3" name="Table 2">
            <a:extLst>
              <a:ext uri="{FF2B5EF4-FFF2-40B4-BE49-F238E27FC236}">
                <a16:creationId xmlns:a16="http://schemas.microsoft.com/office/drawing/2014/main" id="{0F33EBA4-9961-386D-63B5-091B11ECF94B}"/>
              </a:ext>
            </a:extLst>
          </p:cNvPr>
          <p:cNvGraphicFramePr>
            <a:graphicFrameLocks noGrp="1"/>
          </p:cNvGraphicFramePr>
          <p:nvPr>
            <p:extLst>
              <p:ext uri="{D42A27DB-BD31-4B8C-83A1-F6EECF244321}">
                <p14:modId xmlns:p14="http://schemas.microsoft.com/office/powerpoint/2010/main" val="3100094007"/>
              </p:ext>
            </p:extLst>
          </p:nvPr>
        </p:nvGraphicFramePr>
        <p:xfrm>
          <a:off x="179387" y="1125538"/>
          <a:ext cx="8360473" cy="3571240"/>
        </p:xfrm>
        <a:graphic>
          <a:graphicData uri="http://schemas.openxmlformats.org/drawingml/2006/table">
            <a:tbl>
              <a:tblPr firstRow="1" firstCol="1" bandRow="1"/>
              <a:tblGrid>
                <a:gridCol w="2818994">
                  <a:extLst>
                    <a:ext uri="{9D8B030D-6E8A-4147-A177-3AD203B41FA5}">
                      <a16:colId xmlns:a16="http://schemas.microsoft.com/office/drawing/2014/main" val="1936422745"/>
                    </a:ext>
                  </a:extLst>
                </a:gridCol>
                <a:gridCol w="5541479">
                  <a:extLst>
                    <a:ext uri="{9D8B030D-6E8A-4147-A177-3AD203B41FA5}">
                      <a16:colId xmlns:a16="http://schemas.microsoft.com/office/drawing/2014/main" val="906469648"/>
                    </a:ext>
                  </a:extLst>
                </a:gridCol>
              </a:tblGrid>
              <a:tr h="604837">
                <a:tc>
                  <a:txBody>
                    <a:bodyPr/>
                    <a:lstStyle/>
                    <a:p>
                      <a:pPr algn="just">
                        <a:lnSpc>
                          <a:spcPct val="115000"/>
                        </a:lnSpc>
                        <a:spcAft>
                          <a:spcPts val="1000"/>
                        </a:spcAft>
                      </a:pPr>
                      <a:r>
                        <a:rPr lang="en-US" sz="1600" b="1" dirty="0">
                          <a:effectLst/>
                          <a:latin typeface="+mn-lt"/>
                          <a:ea typeface="Calibri" panose="020F0502020204030204" pitchFamily="34" charset="0"/>
                          <a:cs typeface="Arial" panose="020B0604020202020204" pitchFamily="34" charset="0"/>
                        </a:rPr>
                        <a:t>Clause Number from Standard Conditions of Tender</a:t>
                      </a:r>
                      <a:endParaRPr lang="en-ZA" sz="1600" b="1" dirty="0">
                        <a:effectLst/>
                        <a:latin typeface="+mn-lt"/>
                        <a:ea typeface="Calibri" panose="020F0502020204030204" pitchFamily="34" charset="0"/>
                        <a:cs typeface="Arial" panose="020B0604020202020204" pitchFamily="34"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ZA" sz="1600" b="1" dirty="0">
                          <a:effectLst/>
                          <a:latin typeface="+mn-lt"/>
                          <a:ea typeface="Calibri" panose="020F0502020204030204" pitchFamily="34" charset="0"/>
                          <a:cs typeface="Arial" panose="020B0604020202020204" pitchFamily="34" charset="0"/>
                        </a:rPr>
                        <a:t>Tender Data</a:t>
                      </a: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77561740"/>
                  </a:ext>
                </a:extLst>
              </a:tr>
              <a:tr h="1160027">
                <a:tc>
                  <a:txBody>
                    <a:bodyPr/>
                    <a:lstStyle/>
                    <a:p>
                      <a:pPr algn="just">
                        <a:lnSpc>
                          <a:spcPct val="115000"/>
                        </a:lnSpc>
                        <a:spcAft>
                          <a:spcPts val="1000"/>
                        </a:spcAft>
                      </a:pPr>
                      <a:r>
                        <a:rPr lang="en-ZA" sz="1600" dirty="0">
                          <a:effectLst/>
                          <a:latin typeface="+mn-lt"/>
                          <a:ea typeface="Calibri" panose="020F0502020204030204" pitchFamily="34" charset="0"/>
                          <a:cs typeface="Times New Roman" panose="02020603050405020304" pitchFamily="18" charset="0"/>
                        </a:rPr>
                        <a:t>2.1 Eligibility </a:t>
                      </a: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600" dirty="0">
                          <a:effectLst/>
                          <a:latin typeface="+mn-lt"/>
                          <a:ea typeface="Calibri" panose="020F0502020204030204" pitchFamily="34" charset="0"/>
                          <a:cs typeface="Times New Roman" panose="02020603050405020304" pitchFamily="18" charset="0"/>
                        </a:rPr>
                        <a:t>2. Tenderers submit more than one [tender/proposal] either individually or as a partner in a joint venture (JV) or consortium.</a:t>
                      </a:r>
                    </a:p>
                    <a:p>
                      <a:pPr algn="just">
                        <a:lnSpc>
                          <a:spcPct val="115000"/>
                        </a:lnSpc>
                        <a:spcAft>
                          <a:spcPts val="1000"/>
                        </a:spcAft>
                      </a:pPr>
                      <a:r>
                        <a:rPr lang="en-US" sz="1600" dirty="0">
                          <a:effectLst/>
                          <a:latin typeface="+mn-lt"/>
                          <a:ea typeface="Calibri" panose="020F0502020204030204" pitchFamily="34" charset="0"/>
                          <a:cs typeface="Times New Roman" panose="02020603050405020304" pitchFamily="18" charset="0"/>
                        </a:rPr>
                        <a:t>3. Tenders submitted by a joint venture or consortium where the JV/consortium agreement does not explicitly state that the parties of the JV or consortium shall be jointly and severally liable for the execution of the Contract in accordance with the Contract terms.</a:t>
                      </a:r>
                    </a:p>
                    <a:p>
                      <a:pPr algn="just">
                        <a:lnSpc>
                          <a:spcPct val="115000"/>
                        </a:lnSpc>
                        <a:spcAft>
                          <a:spcPts val="1000"/>
                        </a:spcAft>
                      </a:pPr>
                      <a:endParaRPr lang="en-ZA" sz="1600" dirty="0">
                        <a:effectLst/>
                        <a:latin typeface="+mn-lt"/>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49555843"/>
                  </a:ext>
                </a:extLst>
              </a:tr>
            </a:tbl>
          </a:graphicData>
        </a:graphic>
      </p:graphicFrame>
    </p:spTree>
    <p:extLst>
      <p:ext uri="{BB962C8B-B14F-4D97-AF65-F5344CB8AC3E}">
        <p14:creationId xmlns:p14="http://schemas.microsoft.com/office/powerpoint/2010/main" val="34738977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1DB471-4E28-9DC8-6CC1-C8AAE39BA262}"/>
            </a:ext>
          </a:extLst>
        </p:cNvPr>
        <p:cNvGrpSpPr/>
        <p:nvPr/>
      </p:nvGrpSpPr>
      <p:grpSpPr>
        <a:xfrm>
          <a:off x="0" y="0"/>
          <a:ext cx="0" cy="0"/>
          <a:chOff x="0" y="0"/>
          <a:chExt cx="0" cy="0"/>
        </a:xfrm>
      </p:grpSpPr>
      <p:sp>
        <p:nvSpPr>
          <p:cNvPr id="19458" name="Rectangle 2">
            <a:extLst>
              <a:ext uri="{FF2B5EF4-FFF2-40B4-BE49-F238E27FC236}">
                <a16:creationId xmlns:a16="http://schemas.microsoft.com/office/drawing/2014/main" id="{6DE83D71-EC18-B7CC-D16D-4C714AD3472F}"/>
              </a:ext>
            </a:extLst>
          </p:cNvPr>
          <p:cNvSpPr>
            <a:spLocks noGrp="1" noChangeArrowheads="1"/>
          </p:cNvSpPr>
          <p:nvPr>
            <p:ph type="title"/>
          </p:nvPr>
        </p:nvSpPr>
        <p:spPr/>
        <p:txBody>
          <a:bodyPr/>
          <a:lstStyle/>
          <a:p>
            <a:pPr eaLnBrk="1" hangingPunct="1"/>
            <a:r>
              <a:rPr lang="en-US" altLang="en-US" sz="2000" b="1" dirty="0"/>
              <a:t>Tender Data:</a:t>
            </a:r>
            <a:r>
              <a:rPr lang="en-ZA" altLang="en-US" sz="2000" b="1" dirty="0"/>
              <a:t>	  </a:t>
            </a:r>
            <a:endParaRPr lang="en-ZA" altLang="en-US" sz="2000" dirty="0"/>
          </a:p>
        </p:txBody>
      </p:sp>
      <p:sp>
        <p:nvSpPr>
          <p:cNvPr id="19459" name="Rectangle 3">
            <a:extLst>
              <a:ext uri="{FF2B5EF4-FFF2-40B4-BE49-F238E27FC236}">
                <a16:creationId xmlns:a16="http://schemas.microsoft.com/office/drawing/2014/main" id="{A7779BE4-BDBE-557F-B2CC-3F8AA03F8566}"/>
              </a:ext>
            </a:extLst>
          </p:cNvPr>
          <p:cNvSpPr>
            <a:spLocks noGrp="1" noChangeArrowheads="1"/>
          </p:cNvSpPr>
          <p:nvPr>
            <p:ph type="body" idx="1"/>
          </p:nvPr>
        </p:nvSpPr>
        <p:spPr>
          <a:xfrm>
            <a:off x="179387" y="1125538"/>
            <a:ext cx="8696165" cy="5183187"/>
          </a:xfrm>
        </p:spPr>
        <p:txBody>
          <a:bodyPr>
            <a:normAutofit/>
          </a:bodyPr>
          <a:lstStyle/>
          <a:p>
            <a:pPr marL="342900" lvl="2" indent="-342900" algn="just"/>
            <a:endParaRPr lang="en-US" altLang="en-US" sz="1800" dirty="0"/>
          </a:p>
        </p:txBody>
      </p:sp>
      <p:sp>
        <p:nvSpPr>
          <p:cNvPr id="19461" name="Slide Number Placeholder 3">
            <a:extLst>
              <a:ext uri="{FF2B5EF4-FFF2-40B4-BE49-F238E27FC236}">
                <a16:creationId xmlns:a16="http://schemas.microsoft.com/office/drawing/2014/main" id="{F052EAA5-0273-C373-69DD-A62E23324429}"/>
              </a:ext>
            </a:extLst>
          </p:cNvPr>
          <p:cNvSpPr>
            <a:spLocks noGrp="1"/>
          </p:cNvSpPr>
          <p:nvPr>
            <p:ph type="sldNum" sz="quarter" idx="12"/>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ZA"/>
            </a:defPPr>
            <a:lvl1pPr algn="ctr" rtl="0" fontAlgn="base">
              <a:spcBef>
                <a:spcPct val="0"/>
              </a:spcBef>
              <a:spcAft>
                <a:spcPct val="0"/>
              </a:spcAft>
              <a:defRPr sz="1000" kern="1200">
                <a:solidFill>
                  <a:srgbClr val="83725B"/>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eaLnBrk="1" hangingPunct="1">
              <a:defRPr/>
            </a:pPr>
            <a:fld id="{419BB0F5-A2AE-42C9-96A1-2EE5E4F9A89F}" type="slidenum">
              <a:rPr lang="en-ZA" smtClean="0"/>
              <a:pPr eaLnBrk="1" hangingPunct="1">
                <a:defRPr/>
              </a:pPr>
              <a:t>8</a:t>
            </a:fld>
            <a:endParaRPr lang="en-ZA" altLang="en-US">
              <a:solidFill>
                <a:srgbClr val="83725B"/>
              </a:solidFill>
            </a:endParaRPr>
          </a:p>
        </p:txBody>
      </p:sp>
      <p:graphicFrame>
        <p:nvGraphicFramePr>
          <p:cNvPr id="3" name="Table 2">
            <a:extLst>
              <a:ext uri="{FF2B5EF4-FFF2-40B4-BE49-F238E27FC236}">
                <a16:creationId xmlns:a16="http://schemas.microsoft.com/office/drawing/2014/main" id="{F0137B89-A507-97E9-5097-1AD0489A4D3B}"/>
              </a:ext>
            </a:extLst>
          </p:cNvPr>
          <p:cNvGraphicFramePr>
            <a:graphicFrameLocks noGrp="1"/>
          </p:cNvGraphicFramePr>
          <p:nvPr>
            <p:extLst>
              <p:ext uri="{D42A27DB-BD31-4B8C-83A1-F6EECF244321}">
                <p14:modId xmlns:p14="http://schemas.microsoft.com/office/powerpoint/2010/main" val="1965042971"/>
              </p:ext>
            </p:extLst>
          </p:nvPr>
        </p:nvGraphicFramePr>
        <p:xfrm>
          <a:off x="116478" y="1125538"/>
          <a:ext cx="9027522" cy="5390770"/>
        </p:xfrm>
        <a:graphic>
          <a:graphicData uri="http://schemas.openxmlformats.org/drawingml/2006/table">
            <a:tbl>
              <a:tblPr firstRow="1" firstCol="1" bandRow="1"/>
              <a:tblGrid>
                <a:gridCol w="2618160">
                  <a:extLst>
                    <a:ext uri="{9D8B030D-6E8A-4147-A177-3AD203B41FA5}">
                      <a16:colId xmlns:a16="http://schemas.microsoft.com/office/drawing/2014/main" val="1936422745"/>
                    </a:ext>
                  </a:extLst>
                </a:gridCol>
                <a:gridCol w="6409362">
                  <a:extLst>
                    <a:ext uri="{9D8B030D-6E8A-4147-A177-3AD203B41FA5}">
                      <a16:colId xmlns:a16="http://schemas.microsoft.com/office/drawing/2014/main" val="906469648"/>
                    </a:ext>
                  </a:extLst>
                </a:gridCol>
              </a:tblGrid>
              <a:tr h="604837">
                <a:tc>
                  <a:txBody>
                    <a:bodyPr/>
                    <a:lstStyle/>
                    <a:p>
                      <a:pPr algn="just">
                        <a:lnSpc>
                          <a:spcPct val="115000"/>
                        </a:lnSpc>
                        <a:spcAft>
                          <a:spcPts val="1000"/>
                        </a:spcAft>
                      </a:pPr>
                      <a:r>
                        <a:rPr lang="en-US" sz="1400" b="1" dirty="0">
                          <a:effectLst/>
                          <a:latin typeface="+mn-lt"/>
                          <a:ea typeface="Calibri" panose="020F0502020204030204" pitchFamily="34" charset="0"/>
                          <a:cs typeface="Arial" panose="020B0604020202020204" pitchFamily="34" charset="0"/>
                        </a:rPr>
                        <a:t>Clause Number from Standard Conditions of Tender</a:t>
                      </a:r>
                      <a:endParaRPr lang="en-ZA" sz="1400" b="1" dirty="0">
                        <a:effectLst/>
                        <a:latin typeface="+mn-lt"/>
                        <a:ea typeface="Calibri" panose="020F0502020204030204" pitchFamily="34" charset="0"/>
                        <a:cs typeface="Arial" panose="020B0604020202020204" pitchFamily="34"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ZA" sz="1400" b="1" dirty="0">
                          <a:effectLst/>
                          <a:latin typeface="+mn-lt"/>
                          <a:ea typeface="Calibri" panose="020F0502020204030204" pitchFamily="34" charset="0"/>
                          <a:cs typeface="Arial" panose="020B0604020202020204" pitchFamily="34" charset="0"/>
                        </a:rPr>
                        <a:t>Tender Data</a:t>
                      </a: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77561740"/>
                  </a:ext>
                </a:extLst>
              </a:tr>
              <a:tr h="1160027">
                <a:tc>
                  <a:txBody>
                    <a:bodyPr/>
                    <a:lstStyle/>
                    <a:p>
                      <a:pPr algn="just">
                        <a:lnSpc>
                          <a:spcPct val="115000"/>
                        </a:lnSpc>
                        <a:spcAft>
                          <a:spcPts val="1000"/>
                        </a:spcAft>
                      </a:pPr>
                      <a:r>
                        <a:rPr lang="en-ZA" sz="1400" dirty="0">
                          <a:effectLst/>
                          <a:latin typeface="+mn-lt"/>
                          <a:ea typeface="Calibri" panose="020F0502020204030204" pitchFamily="34" charset="0"/>
                          <a:cs typeface="Times New Roman" panose="02020603050405020304" pitchFamily="18" charset="0"/>
                        </a:rPr>
                        <a:t>2.1 Eligibility </a:t>
                      </a: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dirty="0">
                          <a:effectLst/>
                          <a:latin typeface="+mn-lt"/>
                          <a:ea typeface="Calibri" panose="020F0502020204030204" pitchFamily="34" charset="0"/>
                          <a:cs typeface="Times New Roman" panose="02020603050405020304" pitchFamily="18" charset="0"/>
                        </a:rPr>
                        <a:t>4. A Tenderer must not have a conflict of interest.  All Tenderers found to have a conflict of interest shall be disqualified. Prima facie evidence that a tenderer has a   conflict of interest with one or more parties in this [tendering/RFP] process is: </a:t>
                      </a:r>
                    </a:p>
                    <a:p>
                      <a:pPr algn="just">
                        <a:lnSpc>
                          <a:spcPct val="115000"/>
                        </a:lnSpc>
                        <a:spcAft>
                          <a:spcPts val="1000"/>
                        </a:spcAft>
                      </a:pPr>
                      <a:r>
                        <a:rPr lang="en-US" sz="1400" dirty="0">
                          <a:effectLst/>
                          <a:latin typeface="+mn-lt"/>
                          <a:ea typeface="Calibri" panose="020F0502020204030204" pitchFamily="34" charset="0"/>
                          <a:cs typeface="Times New Roman" panose="02020603050405020304" pitchFamily="18" charset="0"/>
                        </a:rPr>
                        <a:t>(a) they have a controlling partner or majority shareholder in common; or</a:t>
                      </a:r>
                    </a:p>
                    <a:p>
                      <a:pPr algn="just">
                        <a:lnSpc>
                          <a:spcPct val="115000"/>
                        </a:lnSpc>
                        <a:spcAft>
                          <a:spcPts val="1000"/>
                        </a:spcAft>
                      </a:pPr>
                      <a:r>
                        <a:rPr lang="en-US" sz="1400" dirty="0">
                          <a:effectLst/>
                          <a:latin typeface="+mn-lt"/>
                          <a:ea typeface="Calibri" panose="020F0502020204030204" pitchFamily="34" charset="0"/>
                          <a:cs typeface="Times New Roman" panose="02020603050405020304" pitchFamily="18" charset="0"/>
                        </a:rPr>
                        <a:t>(b) they have a relationship with each other, directly or through common third parties, that puts them in a position to have access to information about or influence on the tender of another tenderer, or to influence the decisions of the Employer regarding this bidding process; </a:t>
                      </a:r>
                    </a:p>
                    <a:p>
                      <a:pPr algn="just">
                        <a:lnSpc>
                          <a:spcPct val="115000"/>
                        </a:lnSpc>
                        <a:spcAft>
                          <a:spcPts val="1000"/>
                        </a:spcAft>
                      </a:pPr>
                      <a:r>
                        <a:rPr lang="en-US" sz="1400" dirty="0">
                          <a:effectLst/>
                          <a:latin typeface="+mn-lt"/>
                          <a:ea typeface="Calibri" panose="020F0502020204030204" pitchFamily="34" charset="0"/>
                          <a:cs typeface="Times New Roman" panose="02020603050405020304" pitchFamily="18" charset="0"/>
                        </a:rPr>
                        <a:t>5. Tenders signed by non-</a:t>
                      </a:r>
                      <a:r>
                        <a:rPr lang="en-US" sz="1400" dirty="0" err="1">
                          <a:effectLst/>
                          <a:latin typeface="+mn-lt"/>
                          <a:ea typeface="Calibri" panose="020F0502020204030204" pitchFamily="34" charset="0"/>
                          <a:cs typeface="Times New Roman" panose="02020603050405020304" pitchFamily="18" charset="0"/>
                        </a:rPr>
                        <a:t>authorised</a:t>
                      </a:r>
                      <a:r>
                        <a:rPr lang="en-US" sz="1400" dirty="0">
                          <a:effectLst/>
                          <a:latin typeface="+mn-lt"/>
                          <a:ea typeface="Calibri" panose="020F0502020204030204" pitchFamily="34" charset="0"/>
                          <a:cs typeface="Times New Roman" panose="02020603050405020304" pitchFamily="18" charset="0"/>
                        </a:rPr>
                        <a:t> persons.</a:t>
                      </a:r>
                    </a:p>
                    <a:p>
                      <a:pPr algn="just">
                        <a:lnSpc>
                          <a:spcPct val="115000"/>
                        </a:lnSpc>
                        <a:spcAft>
                          <a:spcPts val="1000"/>
                        </a:spcAft>
                      </a:pPr>
                      <a:r>
                        <a:rPr lang="en-US" sz="1400" dirty="0">
                          <a:effectLst/>
                          <a:latin typeface="+mn-lt"/>
                          <a:ea typeface="Calibri" panose="020F0502020204030204" pitchFamily="34" charset="0"/>
                          <a:cs typeface="Times New Roman" panose="02020603050405020304" pitchFamily="18" charset="0"/>
                        </a:rPr>
                        <a:t>6. Any tenderer that is restricted by National Treasury. </a:t>
                      </a:r>
                    </a:p>
                    <a:p>
                      <a:pPr algn="just">
                        <a:lnSpc>
                          <a:spcPct val="115000"/>
                        </a:lnSpc>
                        <a:spcAft>
                          <a:spcPts val="1000"/>
                        </a:spcAft>
                      </a:pPr>
                      <a:r>
                        <a:rPr lang="en-US" sz="1400" dirty="0">
                          <a:effectLst/>
                          <a:latin typeface="+mn-lt"/>
                          <a:ea typeface="Calibri" panose="020F0502020204030204" pitchFamily="34" charset="0"/>
                          <a:cs typeface="Times New Roman" panose="02020603050405020304" pitchFamily="18" charset="0"/>
                        </a:rPr>
                        <a:t>7. Any tenderer on the Tender Defaulters list.</a:t>
                      </a:r>
                    </a:p>
                    <a:p>
                      <a:pPr algn="just">
                        <a:lnSpc>
                          <a:spcPct val="115000"/>
                        </a:lnSpc>
                        <a:spcAft>
                          <a:spcPts val="1000"/>
                        </a:spcAft>
                      </a:pPr>
                      <a:r>
                        <a:rPr lang="en-US" sz="1400" dirty="0">
                          <a:effectLst/>
                          <a:latin typeface="+mn-lt"/>
                          <a:ea typeface="Calibri" panose="020F0502020204030204" pitchFamily="34" charset="0"/>
                          <a:cs typeface="Times New Roman" panose="02020603050405020304" pitchFamily="18" charset="0"/>
                        </a:rPr>
                        <a:t>8. A tenderer that sub-contracts 100% of the Scope of Work</a:t>
                      </a:r>
                    </a:p>
                    <a:p>
                      <a:pPr algn="just">
                        <a:lnSpc>
                          <a:spcPct val="115000"/>
                        </a:lnSpc>
                        <a:spcAft>
                          <a:spcPts val="1000"/>
                        </a:spcAft>
                      </a:pPr>
                      <a:r>
                        <a:rPr lang="en-US" sz="1400" b="1" dirty="0">
                          <a:effectLst/>
                          <a:latin typeface="+mn-lt"/>
                          <a:ea typeface="Calibri" panose="020F0502020204030204" pitchFamily="34" charset="0"/>
                          <a:cs typeface="Times New Roman" panose="02020603050405020304" pitchFamily="18" charset="0"/>
                        </a:rPr>
                        <a:t>Eskom will disqualify tenderers that are found not to have met the eligibility criteria.</a:t>
                      </a:r>
                    </a:p>
                    <a:p>
                      <a:pPr algn="just">
                        <a:lnSpc>
                          <a:spcPct val="115000"/>
                        </a:lnSpc>
                        <a:spcAft>
                          <a:spcPts val="1000"/>
                        </a:spcAft>
                      </a:pPr>
                      <a:endParaRPr lang="en-ZA" sz="1400" dirty="0">
                        <a:effectLst/>
                        <a:latin typeface="+mn-lt"/>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49555843"/>
                  </a:ext>
                </a:extLst>
              </a:tr>
            </a:tbl>
          </a:graphicData>
        </a:graphic>
      </p:graphicFrame>
    </p:spTree>
    <p:extLst>
      <p:ext uri="{BB962C8B-B14F-4D97-AF65-F5344CB8AC3E}">
        <p14:creationId xmlns:p14="http://schemas.microsoft.com/office/powerpoint/2010/main" val="30238482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271263" y="306437"/>
            <a:ext cx="6562230" cy="666000"/>
          </a:xfrm>
        </p:spPr>
        <p:txBody>
          <a:bodyPr/>
          <a:lstStyle/>
          <a:p>
            <a:pPr eaLnBrk="1" hangingPunct="1"/>
            <a:r>
              <a:rPr lang="en-US" altLang="en-US" sz="2000" b="1" dirty="0"/>
              <a:t>Step 1 - Tender submission                 1/6</a:t>
            </a:r>
            <a:r>
              <a:rPr lang="en-ZA" altLang="en-US" sz="2000" b="1" dirty="0"/>
              <a:t>			</a:t>
            </a:r>
            <a:endParaRPr lang="en-ZA" altLang="en-US" sz="2000" dirty="0"/>
          </a:p>
        </p:txBody>
      </p:sp>
      <p:sp>
        <p:nvSpPr>
          <p:cNvPr id="16388" name="Rectangle 3"/>
          <p:cNvSpPr>
            <a:spLocks noGrp="1" noChangeArrowheads="1"/>
          </p:cNvSpPr>
          <p:nvPr>
            <p:ph type="body" idx="1"/>
          </p:nvPr>
        </p:nvSpPr>
        <p:spPr>
          <a:xfrm>
            <a:off x="37877" y="1054101"/>
            <a:ext cx="8707884" cy="5399087"/>
          </a:xfrm>
        </p:spPr>
        <p:txBody>
          <a:bodyPr/>
          <a:lstStyle/>
          <a:p>
            <a:pPr marL="285750" indent="-285750" eaLnBrk="1" hangingPunct="1">
              <a:buFont typeface="Wingdings" panose="05000000000000000000" pitchFamily="2" charset="2"/>
              <a:buChar char="v"/>
              <a:defRPr/>
            </a:pPr>
            <a:r>
              <a:rPr lang="en-US" sz="1600" b="1" dirty="0">
                <a:latin typeface="Arial" charset="0"/>
                <a:cs typeface="Arial" charset="0"/>
              </a:rPr>
              <a:t>Mandatory requirements </a:t>
            </a:r>
          </a:p>
          <a:p>
            <a:pPr eaLnBrk="1" hangingPunct="1">
              <a:defRPr/>
            </a:pPr>
            <a:endParaRPr lang="en-US" sz="200" dirty="0">
              <a:solidFill>
                <a:srgbClr val="FF0000"/>
              </a:solidFill>
              <a:latin typeface="Arial" charset="0"/>
              <a:cs typeface="Arial" charset="0"/>
            </a:endParaRPr>
          </a:p>
          <a:p>
            <a:pPr lvl="1" algn="just">
              <a:defRPr/>
            </a:pPr>
            <a:r>
              <a:rPr lang="en-US" sz="1600" dirty="0">
                <a:solidFill>
                  <a:srgbClr val="FF0000"/>
                </a:solidFill>
                <a:latin typeface="Arial" charset="0"/>
                <a:cs typeface="Arial" charset="0"/>
              </a:rPr>
              <a:t>If you do not submit mandatory tender </a:t>
            </a:r>
            <a:r>
              <a:rPr lang="en-US" sz="1600" dirty="0" err="1">
                <a:solidFill>
                  <a:srgbClr val="FF0000"/>
                </a:solidFill>
                <a:latin typeface="Arial" charset="0"/>
                <a:cs typeface="Arial" charset="0"/>
              </a:rPr>
              <a:t>returnables</a:t>
            </a:r>
            <a:r>
              <a:rPr lang="en-US" sz="1600" dirty="0">
                <a:solidFill>
                  <a:srgbClr val="FF0000"/>
                </a:solidFill>
                <a:latin typeface="Arial" charset="0"/>
                <a:cs typeface="Arial" charset="0"/>
              </a:rPr>
              <a:t> as at stipulated deadlines will be disqualified.</a:t>
            </a:r>
          </a:p>
          <a:p>
            <a:pPr marL="0" indent="0">
              <a:spcBef>
                <a:spcPts val="1200"/>
              </a:spcBef>
              <a:spcAft>
                <a:spcPts val="1200"/>
              </a:spcAft>
              <a:buNone/>
            </a:pPr>
            <a:endParaRPr lang="en-US" altLang="en-US" sz="1800" dirty="0"/>
          </a:p>
        </p:txBody>
      </p:sp>
      <p:sp>
        <p:nvSpPr>
          <p:cNvPr id="18437" name="Slide Number Placeholder 3"/>
          <p:cNvSpPr>
            <a:spLocks noGrp="1"/>
          </p:cNvSpPr>
          <p:nvPr>
            <p:ph type="sldNum" sz="quarter" idx="12"/>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ZA"/>
            </a:defPPr>
            <a:lvl1pPr algn="ctr" rtl="0" fontAlgn="base">
              <a:spcBef>
                <a:spcPct val="0"/>
              </a:spcBef>
              <a:spcAft>
                <a:spcPct val="0"/>
              </a:spcAft>
              <a:defRPr sz="1000" kern="1200">
                <a:solidFill>
                  <a:srgbClr val="83725B"/>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eaLnBrk="1" hangingPunct="1">
              <a:defRPr/>
            </a:pPr>
            <a:fld id="{419BB0F5-A2AE-42C9-96A1-2EE5E4F9A89F}" type="slidenum">
              <a:rPr lang="en-ZA" smtClean="0"/>
              <a:pPr eaLnBrk="1" hangingPunct="1">
                <a:defRPr/>
              </a:pPr>
              <a:t>9</a:t>
            </a:fld>
            <a:endParaRPr lang="en-ZA" altLang="en-US">
              <a:solidFill>
                <a:srgbClr val="83725B"/>
              </a:solidFill>
            </a:endParaRPr>
          </a:p>
        </p:txBody>
      </p:sp>
      <p:graphicFrame>
        <p:nvGraphicFramePr>
          <p:cNvPr id="3" name="Table 2">
            <a:extLst>
              <a:ext uri="{FF2B5EF4-FFF2-40B4-BE49-F238E27FC236}">
                <a16:creationId xmlns:a16="http://schemas.microsoft.com/office/drawing/2014/main" id="{D88171A0-3571-9C01-309F-F11E2B7B0164}"/>
              </a:ext>
            </a:extLst>
          </p:cNvPr>
          <p:cNvGraphicFramePr>
            <a:graphicFrameLocks noGrp="1"/>
          </p:cNvGraphicFramePr>
          <p:nvPr>
            <p:extLst>
              <p:ext uri="{D42A27DB-BD31-4B8C-83A1-F6EECF244321}">
                <p14:modId xmlns:p14="http://schemas.microsoft.com/office/powerpoint/2010/main" val="2798760996"/>
              </p:ext>
            </p:extLst>
          </p:nvPr>
        </p:nvGraphicFramePr>
        <p:xfrm>
          <a:off x="271263" y="2003460"/>
          <a:ext cx="8608595" cy="4036751"/>
        </p:xfrm>
        <a:graphic>
          <a:graphicData uri="http://schemas.openxmlformats.org/drawingml/2006/table">
            <a:tbl>
              <a:tblPr firstRow="1" firstCol="1" bandRow="1"/>
              <a:tblGrid>
                <a:gridCol w="2010587">
                  <a:extLst>
                    <a:ext uri="{9D8B030D-6E8A-4147-A177-3AD203B41FA5}">
                      <a16:colId xmlns:a16="http://schemas.microsoft.com/office/drawing/2014/main" val="4094373786"/>
                    </a:ext>
                  </a:extLst>
                </a:gridCol>
                <a:gridCol w="3875110">
                  <a:extLst>
                    <a:ext uri="{9D8B030D-6E8A-4147-A177-3AD203B41FA5}">
                      <a16:colId xmlns:a16="http://schemas.microsoft.com/office/drawing/2014/main" val="3822647133"/>
                    </a:ext>
                  </a:extLst>
                </a:gridCol>
                <a:gridCol w="963168">
                  <a:extLst>
                    <a:ext uri="{9D8B030D-6E8A-4147-A177-3AD203B41FA5}">
                      <a16:colId xmlns:a16="http://schemas.microsoft.com/office/drawing/2014/main" val="363282200"/>
                    </a:ext>
                  </a:extLst>
                </a:gridCol>
                <a:gridCol w="820088">
                  <a:extLst>
                    <a:ext uri="{9D8B030D-6E8A-4147-A177-3AD203B41FA5}">
                      <a16:colId xmlns:a16="http://schemas.microsoft.com/office/drawing/2014/main" val="2585396442"/>
                    </a:ext>
                  </a:extLst>
                </a:gridCol>
                <a:gridCol w="939642">
                  <a:extLst>
                    <a:ext uri="{9D8B030D-6E8A-4147-A177-3AD203B41FA5}">
                      <a16:colId xmlns:a16="http://schemas.microsoft.com/office/drawing/2014/main" val="2197274332"/>
                    </a:ext>
                  </a:extLst>
                </a:gridCol>
              </a:tblGrid>
              <a:tr h="1907022">
                <a:tc>
                  <a:txBody>
                    <a:bodyPr/>
                    <a:lstStyle/>
                    <a:p>
                      <a:pPr algn="just">
                        <a:lnSpc>
                          <a:spcPct val="115000"/>
                        </a:lnSpc>
                        <a:spcAft>
                          <a:spcPts val="1000"/>
                        </a:spcAft>
                      </a:pPr>
                      <a:r>
                        <a:rPr lang="en-US" sz="1400" b="1" dirty="0">
                          <a:effectLst/>
                          <a:latin typeface="Arial" panose="020B0604020202020204" pitchFamily="34" charset="0"/>
                          <a:ea typeface="Calibri" panose="020F0502020204030204" pitchFamily="34" charset="0"/>
                          <a:cs typeface="Times New Roman" panose="02020603050405020304" pitchFamily="18" charset="0"/>
                        </a:rPr>
                        <a:t>Reference</a:t>
                      </a:r>
                      <a:endParaRPr lang="en-ZA"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b="1" dirty="0">
                          <a:effectLst/>
                          <a:latin typeface="Arial" panose="020B0604020202020204" pitchFamily="34" charset="0"/>
                          <a:ea typeface="Calibri" panose="020F0502020204030204" pitchFamily="34" charset="0"/>
                          <a:cs typeface="Times New Roman" panose="02020603050405020304" pitchFamily="18" charset="0"/>
                        </a:rPr>
                        <a:t>Returnable From Suppliers</a:t>
                      </a:r>
                      <a:endParaRPr lang="en-ZA"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just">
                        <a:lnSpc>
                          <a:spcPct val="115000"/>
                        </a:lnSpc>
                        <a:spcAft>
                          <a:spcPts val="1000"/>
                        </a:spcAft>
                      </a:pPr>
                      <a:r>
                        <a:rPr lang="en-US" sz="1400" b="1">
                          <a:effectLst/>
                          <a:latin typeface="Arial" panose="020B0604020202020204" pitchFamily="34" charset="0"/>
                          <a:ea typeface="Calibri" panose="020F0502020204030204" pitchFamily="34" charset="0"/>
                          <a:cs typeface="Times New Roman" panose="02020603050405020304" pitchFamily="18" charset="0"/>
                        </a:rPr>
                        <a:t>Returnable required at Tender closing (disqualifiable)*</a:t>
                      </a:r>
                      <a:endParaRPr lang="en-ZA" sz="1400" b="1">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just">
                        <a:lnSpc>
                          <a:spcPct val="115000"/>
                        </a:lnSpc>
                        <a:spcAft>
                          <a:spcPts val="1000"/>
                        </a:spcAft>
                      </a:pPr>
                      <a:r>
                        <a:rPr lang="en-US" sz="1400" b="1">
                          <a:effectLst/>
                          <a:latin typeface="Arial" panose="020B0604020202020204" pitchFamily="34" charset="0"/>
                          <a:ea typeface="Calibri" panose="020F0502020204030204" pitchFamily="34" charset="0"/>
                          <a:cs typeface="Times New Roman" panose="02020603050405020304" pitchFamily="18" charset="0"/>
                        </a:rPr>
                        <a:t>Returnable required at Tender closing. (Non-disqualifiable) **</a:t>
                      </a:r>
                      <a:endParaRPr lang="en-ZA" sz="1400" b="1">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marR="71755" algn="just">
                        <a:lnSpc>
                          <a:spcPct val="115000"/>
                        </a:lnSpc>
                        <a:spcAft>
                          <a:spcPts val="1000"/>
                        </a:spcAft>
                      </a:pPr>
                      <a:r>
                        <a:rPr lang="en-US" sz="1400" b="1" dirty="0">
                          <a:effectLst/>
                          <a:latin typeface="Arial" panose="020B0604020202020204" pitchFamily="34" charset="0"/>
                          <a:ea typeface="Calibri" panose="020F0502020204030204" pitchFamily="34" charset="0"/>
                          <a:cs typeface="Times New Roman" panose="02020603050405020304" pitchFamily="18" charset="0"/>
                        </a:rPr>
                        <a:t>Returnable required prior to Contract Award.</a:t>
                      </a:r>
                      <a:endParaRPr lang="en-ZA"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vert="vert27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8696458"/>
                  </a:ext>
                </a:extLst>
              </a:tr>
              <a:tr h="473866">
                <a:tc>
                  <a:txBody>
                    <a:bodyPr/>
                    <a:lstStyle/>
                    <a:p>
                      <a:pPr algn="just">
                        <a:lnSpc>
                          <a:spcPct val="115000"/>
                        </a:lnSpc>
                        <a:spcAft>
                          <a:spcPts val="1000"/>
                        </a:spcAft>
                      </a:pPr>
                      <a:r>
                        <a:rPr lang="en-ZA" sz="1400" b="1" kern="1200" dirty="0">
                          <a:solidFill>
                            <a:schemeClr val="tx1"/>
                          </a:solidFill>
                          <a:effectLst/>
                          <a:latin typeface="+mn-lt"/>
                          <a:ea typeface="Calibri" panose="020F0502020204030204" pitchFamily="34" charset="0"/>
                          <a:cs typeface="Times New Roman" panose="02020603050405020304" pitchFamily="18" charset="0"/>
                        </a:rPr>
                        <a:t>Basic Compliance</a:t>
                      </a:r>
                    </a:p>
                  </a:txBody>
                  <a:tcPr marL="59343" marR="593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US" sz="1400" kern="1200" dirty="0">
                          <a:solidFill>
                            <a:schemeClr val="tx1"/>
                          </a:solidFill>
                          <a:effectLst/>
                          <a:latin typeface="+mn-lt"/>
                          <a:ea typeface="Calibri" panose="020F0502020204030204" pitchFamily="34" charset="0"/>
                          <a:cs typeface="Times New Roman" panose="02020603050405020304" pitchFamily="18" charset="0"/>
                        </a:rPr>
                        <a:t>Electronic copy of the tender in a PDF format. The price list needs to be submitted in PDF and a copy in excel format (The upload size per document is 500 megabytes and total submission is restricted to 4 gigabytes) </a:t>
                      </a:r>
                      <a:endParaRPr lang="en-ZA" sz="1400" kern="120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just" defTabSz="685783" rtl="0" eaLnBrk="1" fontAlgn="auto" latinLnBrk="0" hangingPunct="1">
                        <a:lnSpc>
                          <a:spcPct val="115000"/>
                        </a:lnSpc>
                        <a:spcBef>
                          <a:spcPts val="0"/>
                        </a:spcBef>
                        <a:spcAft>
                          <a:spcPts val="1000"/>
                        </a:spcAft>
                        <a:buClrTx/>
                        <a:buSzTx/>
                        <a:buFontTx/>
                        <a:buNone/>
                        <a:tabLst/>
                        <a:defRPr/>
                      </a:pPr>
                      <a:r>
                        <a:rPr lang="en-US" sz="1400" dirty="0">
                          <a:effectLst/>
                          <a:latin typeface="Calibri" panose="020F0502020204030204" pitchFamily="34" charset="0"/>
                          <a:ea typeface="Calibri" panose="020F0502020204030204" pitchFamily="34" charset="0"/>
                          <a:cs typeface="Calibri" panose="020F0502020204030204" pitchFamily="34" charset="0"/>
                        </a:rPr>
                        <a:t>√</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endParaRPr lang="en-ZA" sz="140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823807"/>
                  </a:ext>
                </a:extLst>
              </a:tr>
              <a:tr h="157040">
                <a:tc>
                  <a:txBody>
                    <a:bodyPr/>
                    <a:lstStyle/>
                    <a:p>
                      <a:pPr algn="just">
                        <a:lnSpc>
                          <a:spcPct val="115000"/>
                        </a:lnSpc>
                        <a:spcAft>
                          <a:spcPts val="1000"/>
                        </a:spcAft>
                      </a:pPr>
                      <a:r>
                        <a:rPr lang="en-US" sz="1400" b="1" dirty="0">
                          <a:effectLst/>
                          <a:latin typeface="+mn-lt"/>
                          <a:ea typeface="Calibri" panose="020F0502020204030204" pitchFamily="34" charset="0"/>
                          <a:cs typeface="Times New Roman" panose="02020603050405020304" pitchFamily="18" charset="0"/>
                        </a:rPr>
                        <a:t>Annexure A</a:t>
                      </a:r>
                      <a:endParaRPr lang="en-ZA" sz="1400" b="1" dirty="0">
                        <a:effectLst/>
                        <a:latin typeface="+mn-lt"/>
                        <a:ea typeface="Calibri" panose="020F0502020204030204" pitchFamily="34" charset="0"/>
                        <a:cs typeface="Times New Roman" panose="02020603050405020304" pitchFamily="18" charset="0"/>
                      </a:endParaRPr>
                    </a:p>
                  </a:txBody>
                  <a:tcPr marL="59343" marR="593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ZA" sz="1400" dirty="0">
                          <a:effectLst/>
                          <a:latin typeface="+mn-lt"/>
                          <a:ea typeface="Calibri" panose="020F0502020204030204" pitchFamily="34" charset="0"/>
                          <a:cs typeface="Times New Roman" panose="02020603050405020304" pitchFamily="18" charset="0"/>
                        </a:rPr>
                        <a:t>Authorisation Form </a:t>
                      </a:r>
                    </a:p>
                  </a:txBody>
                  <a:tcPr marL="59343" marR="593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just" defTabSz="685783" rtl="0" eaLnBrk="1" fontAlgn="auto" latinLnBrk="0" hangingPunct="1">
                        <a:lnSpc>
                          <a:spcPct val="115000"/>
                        </a:lnSpc>
                        <a:spcBef>
                          <a:spcPts val="0"/>
                        </a:spcBef>
                        <a:spcAft>
                          <a:spcPts val="1000"/>
                        </a:spcAft>
                        <a:buClrTx/>
                        <a:buSzTx/>
                        <a:buFontTx/>
                        <a:buNone/>
                        <a:tabLst/>
                        <a:defRPr/>
                      </a:pPr>
                      <a:r>
                        <a:rPr lang="en-US" sz="1400" dirty="0">
                          <a:effectLst/>
                          <a:latin typeface="Calibri" panose="020F0502020204030204" pitchFamily="34" charset="0"/>
                          <a:ea typeface="Calibri" panose="020F0502020204030204" pitchFamily="34" charset="0"/>
                          <a:cs typeface="Calibri" panose="020F0502020204030204" pitchFamily="34" charset="0"/>
                        </a:rPr>
                        <a:t>√</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49130252"/>
                  </a:ext>
                </a:extLst>
              </a:tr>
              <a:tr h="157040">
                <a:tc>
                  <a:txBody>
                    <a:bodyPr/>
                    <a:lstStyle/>
                    <a:p>
                      <a:pPr marL="0" marR="0" lvl="0" indent="0" algn="just" defTabSz="685783" rtl="0" eaLnBrk="1" fontAlgn="auto" latinLnBrk="0" hangingPunct="1">
                        <a:lnSpc>
                          <a:spcPct val="115000"/>
                        </a:lnSpc>
                        <a:spcBef>
                          <a:spcPts val="0"/>
                        </a:spcBef>
                        <a:spcAft>
                          <a:spcPts val="1000"/>
                        </a:spcAft>
                        <a:buClrTx/>
                        <a:buSzTx/>
                        <a:buFontTx/>
                        <a:buNone/>
                        <a:tabLst/>
                        <a:defRPr/>
                      </a:pPr>
                      <a:r>
                        <a:rPr lang="en-US" sz="1400" b="1" dirty="0">
                          <a:effectLst/>
                          <a:latin typeface="+mn-lt"/>
                          <a:ea typeface="Calibri" panose="020F0502020204030204" pitchFamily="34" charset="0"/>
                          <a:cs typeface="Times New Roman" panose="02020603050405020304" pitchFamily="18" charset="0"/>
                        </a:rPr>
                        <a:t>Annexure B</a:t>
                      </a:r>
                      <a:endParaRPr lang="en-ZA" sz="1400" b="1" dirty="0">
                        <a:effectLst/>
                        <a:latin typeface="+mn-lt"/>
                        <a:ea typeface="Calibri" panose="020F0502020204030204" pitchFamily="34" charset="0"/>
                        <a:cs typeface="Times New Roman" panose="02020603050405020304" pitchFamily="18" charset="0"/>
                      </a:endParaRPr>
                    </a:p>
                  </a:txBody>
                  <a:tcPr marL="59343" marR="593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ZA" sz="1400" dirty="0">
                          <a:effectLst/>
                          <a:latin typeface="+mn-lt"/>
                          <a:ea typeface="Calibri" panose="020F0502020204030204" pitchFamily="34" charset="0"/>
                          <a:cs typeface="Times New Roman" panose="02020603050405020304" pitchFamily="18" charset="0"/>
                        </a:rPr>
                        <a:t>Acknowledgement Form</a:t>
                      </a:r>
                    </a:p>
                  </a:txBody>
                  <a:tcPr marL="59343" marR="593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just" defTabSz="685783" rtl="0" eaLnBrk="1" fontAlgn="auto" latinLnBrk="0" hangingPunct="1">
                        <a:lnSpc>
                          <a:spcPct val="115000"/>
                        </a:lnSpc>
                        <a:spcBef>
                          <a:spcPts val="0"/>
                        </a:spcBef>
                        <a:spcAft>
                          <a:spcPts val="1000"/>
                        </a:spcAft>
                        <a:buClrTx/>
                        <a:buSzTx/>
                        <a:buFontTx/>
                        <a:buNone/>
                        <a:tabLst/>
                        <a:defRPr/>
                      </a:pPr>
                      <a:r>
                        <a:rPr lang="en-US" sz="1400" dirty="0">
                          <a:effectLst/>
                          <a:latin typeface="Calibri" panose="020F0502020204030204" pitchFamily="34" charset="0"/>
                          <a:ea typeface="Calibri" panose="020F0502020204030204" pitchFamily="34" charset="0"/>
                          <a:cs typeface="Calibri" panose="020F0502020204030204" pitchFamily="34" charset="0"/>
                        </a:rPr>
                        <a:t>√</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60043998"/>
                  </a:ext>
                </a:extLst>
              </a:tr>
              <a:tr h="157040">
                <a:tc>
                  <a:txBody>
                    <a:bodyPr/>
                    <a:lstStyle/>
                    <a:p>
                      <a:pPr marL="0" marR="0" lvl="0" indent="0" algn="just" defTabSz="685783" rtl="0" eaLnBrk="1" fontAlgn="auto" latinLnBrk="0" hangingPunct="1">
                        <a:lnSpc>
                          <a:spcPct val="115000"/>
                        </a:lnSpc>
                        <a:spcBef>
                          <a:spcPts val="0"/>
                        </a:spcBef>
                        <a:spcAft>
                          <a:spcPts val="1000"/>
                        </a:spcAft>
                        <a:buClrTx/>
                        <a:buSzTx/>
                        <a:buFontTx/>
                        <a:buNone/>
                        <a:tabLst/>
                        <a:defRPr/>
                      </a:pPr>
                      <a:r>
                        <a:rPr lang="en-US" sz="1400" b="1" dirty="0">
                          <a:effectLst/>
                          <a:latin typeface="+mn-lt"/>
                          <a:ea typeface="Calibri" panose="020F0502020204030204" pitchFamily="34" charset="0"/>
                          <a:cs typeface="Times New Roman" panose="02020603050405020304" pitchFamily="18" charset="0"/>
                        </a:rPr>
                        <a:t>Annexure C</a:t>
                      </a:r>
                      <a:endParaRPr lang="en-ZA" sz="1400" b="1" dirty="0">
                        <a:effectLst/>
                        <a:latin typeface="+mn-lt"/>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ZA" sz="1400" dirty="0">
                          <a:effectLst/>
                          <a:latin typeface="+mn-lt"/>
                          <a:ea typeface="Calibri" panose="020F0502020204030204" pitchFamily="34" charset="0"/>
                          <a:cs typeface="Times New Roman" panose="02020603050405020304" pitchFamily="18" charset="0"/>
                        </a:rPr>
                        <a:t>Tenderers Particulars</a:t>
                      </a: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just" defTabSz="685783" rtl="0" eaLnBrk="1" fontAlgn="auto" latinLnBrk="0" hangingPunct="1">
                        <a:lnSpc>
                          <a:spcPct val="115000"/>
                        </a:lnSpc>
                        <a:spcBef>
                          <a:spcPts val="0"/>
                        </a:spcBef>
                        <a:spcAft>
                          <a:spcPts val="1000"/>
                        </a:spcAft>
                        <a:buClrTx/>
                        <a:buSzTx/>
                        <a:buFontTx/>
                        <a:buNone/>
                        <a:tabLst/>
                        <a:defRPr/>
                      </a:pPr>
                      <a:r>
                        <a:rPr lang="en-US" sz="1400" dirty="0">
                          <a:effectLst/>
                          <a:latin typeface="Calibri" panose="020F0502020204030204" pitchFamily="34" charset="0"/>
                          <a:ea typeface="Calibri" panose="020F0502020204030204" pitchFamily="34" charset="0"/>
                          <a:cs typeface="Calibri" panose="020F0502020204030204" pitchFamily="34" charset="0"/>
                        </a:rPr>
                        <a:t>√</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9020860"/>
                  </a:ext>
                </a:extLst>
              </a:tr>
              <a:tr h="157040">
                <a:tc>
                  <a:txBody>
                    <a:bodyPr/>
                    <a:lstStyle/>
                    <a:p>
                      <a:pPr marL="0" marR="0" lvl="0" indent="0" algn="just" defTabSz="685783" rtl="0" eaLnBrk="1" fontAlgn="auto" latinLnBrk="0" hangingPunct="1">
                        <a:lnSpc>
                          <a:spcPct val="115000"/>
                        </a:lnSpc>
                        <a:spcBef>
                          <a:spcPts val="0"/>
                        </a:spcBef>
                        <a:spcAft>
                          <a:spcPts val="1000"/>
                        </a:spcAft>
                        <a:buClrTx/>
                        <a:buSzTx/>
                        <a:buFontTx/>
                        <a:buNone/>
                        <a:tabLst/>
                        <a:defRPr/>
                      </a:pPr>
                      <a:r>
                        <a:rPr lang="en-US" sz="1400" b="1" dirty="0">
                          <a:effectLst/>
                          <a:latin typeface="+mn-lt"/>
                          <a:ea typeface="Calibri" panose="020F0502020204030204" pitchFamily="34" charset="0"/>
                          <a:cs typeface="Times New Roman" panose="02020603050405020304" pitchFamily="18" charset="0"/>
                        </a:rPr>
                        <a:t>Annexure D</a:t>
                      </a:r>
                      <a:endParaRPr lang="en-ZA" sz="1400" b="1" dirty="0">
                        <a:effectLst/>
                        <a:latin typeface="+mn-lt"/>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r>
                        <a:rPr lang="en-ZA" sz="1400" dirty="0">
                          <a:effectLst/>
                          <a:latin typeface="+mn-lt"/>
                          <a:ea typeface="Calibri" panose="020F0502020204030204" pitchFamily="34" charset="0"/>
                          <a:cs typeface="Times New Roman" panose="02020603050405020304" pitchFamily="18" charset="0"/>
                        </a:rPr>
                        <a:t>Integrity Pact Declaration form</a:t>
                      </a: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just" defTabSz="685783" rtl="0" eaLnBrk="1" fontAlgn="auto" latinLnBrk="0" hangingPunct="1">
                        <a:lnSpc>
                          <a:spcPct val="115000"/>
                        </a:lnSpc>
                        <a:spcBef>
                          <a:spcPts val="0"/>
                        </a:spcBef>
                        <a:spcAft>
                          <a:spcPts val="1000"/>
                        </a:spcAft>
                        <a:buClrTx/>
                        <a:buSzTx/>
                        <a:buFontTx/>
                        <a:buNone/>
                        <a:tabLst/>
                        <a:defRPr/>
                      </a:pPr>
                      <a:r>
                        <a:rPr lang="en-US" sz="1400" dirty="0">
                          <a:effectLst/>
                          <a:latin typeface="Calibri" panose="020F0502020204030204" pitchFamily="34" charset="0"/>
                          <a:ea typeface="Calibri" panose="020F0502020204030204" pitchFamily="34" charset="0"/>
                          <a:cs typeface="Calibri" panose="020F0502020204030204" pitchFamily="34" charset="0"/>
                        </a:rPr>
                        <a:t>√</a:t>
                      </a: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lvl="0" indent="0" algn="just" defTabSz="685783" rtl="0" eaLnBrk="1" fontAlgn="auto" latinLnBrk="0" hangingPunct="1">
                        <a:lnSpc>
                          <a:spcPct val="115000"/>
                        </a:lnSpc>
                        <a:spcBef>
                          <a:spcPts val="0"/>
                        </a:spcBef>
                        <a:spcAft>
                          <a:spcPts val="1000"/>
                        </a:spcAft>
                        <a:buClrTx/>
                        <a:buSzTx/>
                        <a:buFontTx/>
                        <a:buNone/>
                        <a:tabLst/>
                        <a:defRPr/>
                      </a:pP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1000"/>
                        </a:spcAft>
                      </a:pPr>
                      <a:endParaRPr lang="en-ZA"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59343" marR="5934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5714857"/>
                  </a:ext>
                </a:extLst>
              </a:tr>
            </a:tbl>
          </a:graphicData>
        </a:graphic>
      </p:graphicFrame>
    </p:spTree>
    <p:extLst>
      <p:ext uri="{BB962C8B-B14F-4D97-AF65-F5344CB8AC3E}">
        <p14:creationId xmlns:p14="http://schemas.microsoft.com/office/powerpoint/2010/main" val="397456240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6yJ7c7QzT92Xgk69G6qK3A"/>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Yvz9s1FQRQK70D8H52w3UQ"/>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6yJ7c7QzT92Xgk69G6qK3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Yvz9s1FQRQK70D8H52w3UQ"/>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6yJ7c7QzT92Xgk69G6qK3A"/>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Yvz9s1FQRQK70D8H52w3UQ"/>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6yJ7c7QzT92Xgk69G6qK3A"/>
</p:tagLst>
</file>

<file path=ppt/theme/theme1.xml><?xml version="1.0" encoding="utf-8"?>
<a:theme xmlns:a="http://schemas.openxmlformats.org/drawingml/2006/main" name="Office Theme">
  <a:themeElements>
    <a:clrScheme name="Eskom">
      <a:dk1>
        <a:srgbClr val="003896"/>
      </a:dk1>
      <a:lt1>
        <a:srgbClr val="FFFFFF"/>
      </a:lt1>
      <a:dk2>
        <a:srgbClr val="83725B"/>
      </a:dk2>
      <a:lt2>
        <a:srgbClr val="DDDDDD"/>
      </a:lt2>
      <a:accent1>
        <a:srgbClr val="003896"/>
      </a:accent1>
      <a:accent2>
        <a:srgbClr val="9B6D56"/>
      </a:accent2>
      <a:accent3>
        <a:srgbClr val="96330F"/>
      </a:accent3>
      <a:accent4>
        <a:srgbClr val="C97A00"/>
      </a:accent4>
      <a:accent5>
        <a:srgbClr val="598787"/>
      </a:accent5>
      <a:accent6>
        <a:srgbClr val="0DAF2B"/>
      </a:accent6>
      <a:hlink>
        <a:srgbClr val="83725B"/>
      </a:hlink>
      <a:folHlink>
        <a:srgbClr val="C97A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85750" indent="-285750">
          <a:buClr>
            <a:schemeClr val="bg1">
              <a:lumMod val="50000"/>
            </a:schemeClr>
          </a:buClr>
          <a:buFont typeface="Wingdings" panose="05000000000000000000" pitchFamily="2" charset="2"/>
          <a:buChar char="§"/>
          <a:defRPr sz="1400" dirty="0" err="1" smtClean="0"/>
        </a:defPPr>
      </a:lstStyle>
    </a:txDef>
  </a:objectDefaults>
  <a:extraClrSchemeLst/>
  <a:extLst>
    <a:ext uri="{05A4C25C-085E-4340-85A3-A5531E510DB2}">
      <thm15:themeFamily xmlns:thm15="http://schemas.microsoft.com/office/thememl/2012/main" name="Eskom Widescreen_Without Visuals" id="{A8DDC17B-1581-4D7F-8C14-7723306C0474}" vid="{AABB89EC-0ED7-46E8-A361-2FD02679C18D}"/>
    </a:ext>
  </a:extLst>
</a:theme>
</file>

<file path=ppt/theme/theme2.xml><?xml version="1.0" encoding="utf-8"?>
<a:theme xmlns:a="http://schemas.openxmlformats.org/drawingml/2006/main" name="Content Slide Master">
  <a:themeElements>
    <a:clrScheme name="Eskom">
      <a:dk1>
        <a:srgbClr val="003896"/>
      </a:dk1>
      <a:lt1>
        <a:srgbClr val="FFFFFF"/>
      </a:lt1>
      <a:dk2>
        <a:srgbClr val="83725B"/>
      </a:dk2>
      <a:lt2>
        <a:srgbClr val="DDDDDD"/>
      </a:lt2>
      <a:accent1>
        <a:srgbClr val="003896"/>
      </a:accent1>
      <a:accent2>
        <a:srgbClr val="9B6D56"/>
      </a:accent2>
      <a:accent3>
        <a:srgbClr val="96330F"/>
      </a:accent3>
      <a:accent4>
        <a:srgbClr val="C97A00"/>
      </a:accent4>
      <a:accent5>
        <a:srgbClr val="598787"/>
      </a:accent5>
      <a:accent6>
        <a:srgbClr val="0DAF2B"/>
      </a:accent6>
      <a:hlink>
        <a:srgbClr val="83725B"/>
      </a:hlink>
      <a:folHlink>
        <a:srgbClr val="C97A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85750" indent="-285750">
          <a:buClr>
            <a:schemeClr val="bg1">
              <a:lumMod val="50000"/>
            </a:schemeClr>
          </a:buClr>
          <a:buFont typeface="Wingdings" panose="05000000000000000000" pitchFamily="2" charset="2"/>
          <a:buChar char="§"/>
          <a:defRPr sz="1400" dirty="0" err="1" smtClean="0"/>
        </a:defPPr>
      </a:lstStyle>
    </a:txDef>
  </a:objectDefaults>
  <a:extraClrSchemeLst/>
  <a:extLst>
    <a:ext uri="{05A4C25C-085E-4340-85A3-A5531E510DB2}">
      <thm15:themeFamily xmlns:thm15="http://schemas.microsoft.com/office/thememl/2012/main" name="Presentation1" id="{1E5B683E-D731-44A3-995F-FBDD736D6143}" vid="{6AEA1211-FEE5-49DA-A65B-5350B454C766}"/>
    </a:ext>
  </a:extLst>
</a:theme>
</file>

<file path=ppt/theme/theme3.xml><?xml version="1.0" encoding="utf-8"?>
<a:theme xmlns:a="http://schemas.openxmlformats.org/drawingml/2006/main" name="1_Content Slide Master">
  <a:themeElements>
    <a:clrScheme name="Eskom">
      <a:dk1>
        <a:srgbClr val="003896"/>
      </a:dk1>
      <a:lt1>
        <a:srgbClr val="FFFFFF"/>
      </a:lt1>
      <a:dk2>
        <a:srgbClr val="83725B"/>
      </a:dk2>
      <a:lt2>
        <a:srgbClr val="DDDDDD"/>
      </a:lt2>
      <a:accent1>
        <a:srgbClr val="003896"/>
      </a:accent1>
      <a:accent2>
        <a:srgbClr val="9B6D56"/>
      </a:accent2>
      <a:accent3>
        <a:srgbClr val="96330F"/>
      </a:accent3>
      <a:accent4>
        <a:srgbClr val="C97A00"/>
      </a:accent4>
      <a:accent5>
        <a:srgbClr val="598787"/>
      </a:accent5>
      <a:accent6>
        <a:srgbClr val="0DAF2B"/>
      </a:accent6>
      <a:hlink>
        <a:srgbClr val="83725B"/>
      </a:hlink>
      <a:folHlink>
        <a:srgbClr val="C97A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85750" indent="-285750">
          <a:buClr>
            <a:schemeClr val="bg1">
              <a:lumMod val="50000"/>
            </a:schemeClr>
          </a:buClr>
          <a:buFont typeface="Wingdings" panose="05000000000000000000" pitchFamily="2" charset="2"/>
          <a:buChar char="§"/>
          <a:defRPr sz="1400" dirty="0" err="1" smtClean="0"/>
        </a:defPPr>
      </a:lstStyle>
    </a:txDef>
  </a:objectDefaults>
  <a:extraClrSchemeLst/>
  <a:extLst>
    <a:ext uri="{05A4C25C-085E-4340-85A3-A5531E510DB2}">
      <thm15:themeFamily xmlns:thm15="http://schemas.microsoft.com/office/thememl/2012/main" name="Presentation1" id="{1E5B683E-D731-44A3-995F-FBDD736D6143}" vid="{6AEA1211-FEE5-49DA-A65B-5350B454C766}"/>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haredContentType xmlns="Microsoft.SharePoint.Taxonomy.ContentTypeSync" SourceId="69b1b3ef-f17b-48c7-a7c8-8ad8b283852f" ContentTypeId="0x0101000D8B3899A4805C44A2FA507CBAF83E58" PreviousValue="false"/>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Khoro Minimum metadata" ma:contentTypeID="0x0101000D8B3899A4805C44A2FA507CBAF83E58007A63E5F34A1C904ABF73B4A044044531" ma:contentTypeVersion="3" ma:contentTypeDescription="" ma:contentTypeScope="" ma:versionID="17327965f7291ab7bae5024c4d883bde">
  <xsd:schema xmlns:xsd="http://www.w3.org/2001/XMLSchema" xmlns:xs="http://www.w3.org/2001/XMLSchema" xmlns:p="http://schemas.microsoft.com/office/2006/metadata/properties" xmlns:ns2="2c7ddca0-f18f-4514-89ec-cfc256175ba5" targetNamespace="http://schemas.microsoft.com/office/2006/metadata/properties" ma:root="true" ma:fieldsID="7a3511da6a4f6d92aec1b7a4f9927643" ns2:_="">
    <xsd:import namespace="2c7ddca0-f18f-4514-89ec-cfc256175ba5"/>
    <xsd:element name="properties">
      <xsd:complexType>
        <xsd:sequence>
          <xsd:element name="documentManagement">
            <xsd:complexType>
              <xsd:all>
                <xsd:element ref="ns2:Owner"/>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7ddca0-f18f-4514-89ec-cfc256175ba5" elementFormDefault="qualified">
    <xsd:import namespace="http://schemas.microsoft.com/office/2006/documentManagement/types"/>
    <xsd:import namespace="http://schemas.microsoft.com/office/infopath/2007/PartnerControls"/>
    <xsd:element name="Owner" ma:index="8" ma:displayName="Owner" ma:list="UserInfo" ma:SharePointGroup="0" ma:internalName="Own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Owner xmlns="2c7ddca0-f18f-4514-89ec-cfc256175ba5">
      <UserInfo>
        <DisplayName>Diane Else</DisplayName>
        <AccountId>19741</AccountId>
        <AccountType/>
      </UserInfo>
    </Owner>
  </documentManagement>
</p:properties>
</file>

<file path=customXml/itemProps1.xml><?xml version="1.0" encoding="utf-8"?>
<ds:datastoreItem xmlns:ds="http://schemas.openxmlformats.org/officeDocument/2006/customXml" ds:itemID="{A0928BC0-11E2-49C1-89BF-39F0025E566C}">
  <ds:schemaRefs>
    <ds:schemaRef ds:uri="Microsoft.SharePoint.Taxonomy.ContentTypeSync"/>
  </ds:schemaRefs>
</ds:datastoreItem>
</file>

<file path=customXml/itemProps2.xml><?xml version="1.0" encoding="utf-8"?>
<ds:datastoreItem xmlns:ds="http://schemas.openxmlformats.org/officeDocument/2006/customXml" ds:itemID="{37DB20BD-CA18-4C48-AA9E-2E59CB9B9B9C}">
  <ds:schemaRefs>
    <ds:schemaRef ds:uri="http://schemas.microsoft.com/sharepoint/v3/contenttype/forms"/>
  </ds:schemaRefs>
</ds:datastoreItem>
</file>

<file path=customXml/itemProps3.xml><?xml version="1.0" encoding="utf-8"?>
<ds:datastoreItem xmlns:ds="http://schemas.openxmlformats.org/officeDocument/2006/customXml" ds:itemID="{320CB833-F367-48D6-A594-773C1F73C69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c7ddca0-f18f-4514-89ec-cfc256175ba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4E14E714-FB2A-4BC1-9DCD-51CAEB64081C}">
  <ds:schemaRefs>
    <ds:schemaRef ds:uri="http://schemas.microsoft.com/office/2006/documentManagement/types"/>
    <ds:schemaRef ds:uri="2c7ddca0-f18f-4514-89ec-cfc256175ba5"/>
    <ds:schemaRef ds:uri="http://schemas.microsoft.com/office/2006/metadata/properties"/>
    <ds:schemaRef ds:uri="http://purl.org/dc/dcmitype/"/>
    <ds:schemaRef ds:uri="http://purl.org/dc/terms/"/>
    <ds:schemaRef ds:uri="http://purl.org/dc/elements/1.1/"/>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7901</TotalTime>
  <Words>4638</Words>
  <Application>Microsoft Office PowerPoint</Application>
  <PresentationFormat>On-screen Show (4:3)</PresentationFormat>
  <Paragraphs>405</Paragraphs>
  <Slides>41</Slides>
  <Notes>18</Notes>
  <HiddenSlides>0</HiddenSlides>
  <MMClips>0</MMClips>
  <ScaleCrop>false</ScaleCrop>
  <HeadingPairs>
    <vt:vector size="8" baseType="variant">
      <vt:variant>
        <vt:lpstr>Fonts Used</vt:lpstr>
      </vt:variant>
      <vt:variant>
        <vt:i4>5</vt:i4>
      </vt:variant>
      <vt:variant>
        <vt:lpstr>Theme</vt:lpstr>
      </vt:variant>
      <vt:variant>
        <vt:i4>3</vt:i4>
      </vt:variant>
      <vt:variant>
        <vt:lpstr>Embedded OLE Servers</vt:lpstr>
      </vt:variant>
      <vt:variant>
        <vt:i4>1</vt:i4>
      </vt:variant>
      <vt:variant>
        <vt:lpstr>Slide Titles</vt:lpstr>
      </vt:variant>
      <vt:variant>
        <vt:i4>41</vt:i4>
      </vt:variant>
    </vt:vector>
  </HeadingPairs>
  <TitlesOfParts>
    <vt:vector size="50" baseType="lpstr">
      <vt:lpstr>Arial</vt:lpstr>
      <vt:lpstr>Calibri</vt:lpstr>
      <vt:lpstr>Courier New</vt:lpstr>
      <vt:lpstr>Times New Roman</vt:lpstr>
      <vt:lpstr>Wingdings</vt:lpstr>
      <vt:lpstr>Office Theme</vt:lpstr>
      <vt:lpstr>Content Slide Master</vt:lpstr>
      <vt:lpstr>1_Content Slide Master</vt:lpstr>
      <vt:lpstr>think-cell Slide</vt:lpstr>
      <vt:lpstr> Clarification Meeting for E1570GXNOU  The supply, delivery and off-loading of fuel oil to various Eskom’s coal fired power stations on an “as and when required” basis for a contract period of 5 (five) years.  </vt:lpstr>
      <vt:lpstr> Housekeeping Rules     </vt:lpstr>
      <vt:lpstr>Agenda    </vt:lpstr>
      <vt:lpstr>PowerPoint Presentation</vt:lpstr>
      <vt:lpstr>Contacts &amp; Important dates       </vt:lpstr>
      <vt:lpstr>Tender Data:   </vt:lpstr>
      <vt:lpstr>Tender Data:   </vt:lpstr>
      <vt:lpstr>Tender Data:   </vt:lpstr>
      <vt:lpstr>Step 1 - Tender submission                 1/6   </vt:lpstr>
      <vt:lpstr>Step 1 - Tender submission                   2/6  </vt:lpstr>
      <vt:lpstr>Step 1 - Tender submission                  3/6  </vt:lpstr>
      <vt:lpstr>Step 1 - Tender submission                   4/6    </vt:lpstr>
      <vt:lpstr>Step 1 - Tender submission                       5/6  </vt:lpstr>
      <vt:lpstr>MANDATORY CONTRACTUAL REQUIREMENTS SUPPORTING EVIDENCE  </vt:lpstr>
      <vt:lpstr>Step 1 - Tender submission                     7/7  </vt:lpstr>
      <vt:lpstr>Please note:   </vt:lpstr>
      <vt:lpstr>Questions?</vt:lpstr>
      <vt:lpstr>PowerPoint Presentation</vt:lpstr>
      <vt:lpstr>Questions?</vt:lpstr>
      <vt:lpstr>NEC 3 Checklist and Supply Contract   </vt:lpstr>
      <vt:lpstr>PowerPoint Presentation</vt:lpstr>
      <vt:lpstr> Step 2: Functionality/Technical    </vt:lpstr>
      <vt:lpstr>Questions?</vt:lpstr>
      <vt:lpstr>PowerPoint Presentation</vt:lpstr>
      <vt:lpstr> Step 3: Finance   </vt:lpstr>
      <vt:lpstr>Questions?</vt:lpstr>
      <vt:lpstr>PowerPoint Presentation</vt:lpstr>
      <vt:lpstr> Step 4: Supplier Development, Localisation and Industrialisation (Contractual Requirements)    </vt:lpstr>
      <vt:lpstr>Questions?</vt:lpstr>
      <vt:lpstr>PowerPoint Presentation</vt:lpstr>
      <vt:lpstr>Zero Harm Value</vt:lpstr>
      <vt:lpstr>Step 4: Safety Health and Environmental (SHE) (Contractual Requirements)  </vt:lpstr>
      <vt:lpstr>Questions?</vt:lpstr>
      <vt:lpstr>PowerPoint Presentation</vt:lpstr>
      <vt:lpstr>Step 4: Environmental (SHE) (Contractual Requirements)  </vt:lpstr>
      <vt:lpstr>Questions?</vt:lpstr>
      <vt:lpstr>PowerPoint Presentation</vt:lpstr>
      <vt:lpstr>Step 4: Quality (Contractual Requirements)   </vt:lpstr>
      <vt:lpstr>Questions?</vt:lpstr>
      <vt:lpstr> Closing</vt:lpstr>
      <vt:lpstr>Thank You!</vt:lpstr>
    </vt:vector>
  </TitlesOfParts>
  <Company>Eskom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Hanlie Smit</dc:creator>
  <cp:lastModifiedBy>Asanda Mzileni</cp:lastModifiedBy>
  <cp:revision>83</cp:revision>
  <dcterms:created xsi:type="dcterms:W3CDTF">2020-01-06T09:48:40Z</dcterms:created>
  <dcterms:modified xsi:type="dcterms:W3CDTF">2025-08-01T13:26:11Z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0x0101000D8B3899A4805C44A2FA507CBAF83E58007A63E5F34A1C904ABF73B4A044044531</vt:lpwstr>
  </property>
</Properties>
</file>