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 id="2147483658" r:id="rId7"/>
  </p:sldMasterIdLst>
  <p:notesMasterIdLst>
    <p:notesMasterId r:id="rId49"/>
  </p:notesMasterIdLst>
  <p:sldIdLst>
    <p:sldId id="295" r:id="rId8"/>
    <p:sldId id="805" r:id="rId9"/>
    <p:sldId id="934" r:id="rId10"/>
    <p:sldId id="583" r:id="rId11"/>
    <p:sldId id="807" r:id="rId12"/>
    <p:sldId id="983" r:id="rId13"/>
    <p:sldId id="984" r:id="rId14"/>
    <p:sldId id="985" r:id="rId15"/>
    <p:sldId id="806" r:id="rId16"/>
    <p:sldId id="968" r:id="rId17"/>
    <p:sldId id="971" r:id="rId18"/>
    <p:sldId id="969" r:id="rId19"/>
    <p:sldId id="970" r:id="rId20"/>
    <p:sldId id="972" r:id="rId21"/>
    <p:sldId id="986" r:id="rId22"/>
    <p:sldId id="900" r:id="rId23"/>
    <p:sldId id="304" r:id="rId24"/>
    <p:sldId id="980" r:id="rId25"/>
    <p:sldId id="981" r:id="rId26"/>
    <p:sldId id="982" r:id="rId27"/>
    <p:sldId id="959" r:id="rId28"/>
    <p:sldId id="978" r:id="rId29"/>
    <p:sldId id="976" r:id="rId30"/>
    <p:sldId id="975" r:id="rId31"/>
    <p:sldId id="979" r:id="rId32"/>
    <p:sldId id="963" r:id="rId33"/>
    <p:sldId id="960" r:id="rId34"/>
    <p:sldId id="912" r:id="rId35"/>
    <p:sldId id="964" r:id="rId36"/>
    <p:sldId id="961" r:id="rId37"/>
    <p:sldId id="928" r:id="rId38"/>
    <p:sldId id="808" r:id="rId39"/>
    <p:sldId id="965" r:id="rId40"/>
    <p:sldId id="988" r:id="rId41"/>
    <p:sldId id="991" r:id="rId42"/>
    <p:sldId id="989" r:id="rId43"/>
    <p:sldId id="962" r:id="rId44"/>
    <p:sldId id="661" r:id="rId45"/>
    <p:sldId id="966" r:id="rId46"/>
    <p:sldId id="974" r:id="rId47"/>
    <p:sldId id="298" r:id="rId48"/>
  </p:sldIdLst>
  <p:sldSz cx="9144000" cy="6858000" type="screen4x3"/>
  <p:notesSz cx="6858000" cy="9144000"/>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C3C3"/>
    <a:srgbClr val="CDB6AA"/>
    <a:srgbClr val="ACC3C3"/>
    <a:srgbClr val="E4BC7F"/>
    <a:srgbClr val="C2C382"/>
    <a:srgbClr val="CA9987"/>
    <a:srgbClr val="B49180"/>
    <a:srgbClr val="82A5A5"/>
    <a:srgbClr val="D69B40"/>
    <a:srgbClr val="A3A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65" d="100"/>
          <a:sy n="65" d="100"/>
        </p:scale>
        <p:origin x="14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tags" Target="tags/tag1.xml"/><Relationship Id="rId55" Type="http://schemas.microsoft.com/office/2018/10/relationships/authors" Target="author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2025/08/06</a:t>
            </a:fld>
            <a:endParaRPr lang="en-Z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2</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14</a:t>
            </a:fld>
            <a:endParaRPr lang="en-ZA">
              <a:solidFill>
                <a:prstClr val="black"/>
              </a:solidFill>
            </a:endParaRPr>
          </a:p>
        </p:txBody>
      </p:sp>
    </p:spTree>
    <p:extLst>
      <p:ext uri="{BB962C8B-B14F-4D97-AF65-F5344CB8AC3E}">
        <p14:creationId xmlns:p14="http://schemas.microsoft.com/office/powerpoint/2010/main" val="1654404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0335D-0D7E-59D1-397E-FEE7FCC8C1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E4DC21-F3C7-9950-4D64-B763010437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70F53A-B341-F85D-2674-6D28360E061F}"/>
              </a:ext>
            </a:extLst>
          </p:cNvPr>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a:extLst>
              <a:ext uri="{FF2B5EF4-FFF2-40B4-BE49-F238E27FC236}">
                <a16:creationId xmlns:a16="http://schemas.microsoft.com/office/drawing/2014/main" id="{A1B81227-082F-3814-D367-5ADC542F8939}"/>
              </a:ext>
            </a:extLst>
          </p:cNvPr>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15</a:t>
            </a:fld>
            <a:endParaRPr lang="en-ZA">
              <a:solidFill>
                <a:prstClr val="black"/>
              </a:solidFill>
            </a:endParaRPr>
          </a:p>
        </p:txBody>
      </p:sp>
    </p:spTree>
    <p:extLst>
      <p:ext uri="{BB962C8B-B14F-4D97-AF65-F5344CB8AC3E}">
        <p14:creationId xmlns:p14="http://schemas.microsoft.com/office/powerpoint/2010/main" val="3565122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9C058-4F51-90A0-387B-35FAA735D3CC}"/>
            </a:ext>
          </a:extLst>
        </p:cNvPr>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9EA15BA-5EB2-9970-87E8-52D098C67170}"/>
              </a:ext>
            </a:extLst>
          </p:cNvPr>
          <p:cNvSpPr>
            <a:spLocks noGrp="1" noRot="1" noChangeAspect="1" noTextEdit="1"/>
          </p:cNvSpPr>
          <p:nvPr>
            <p:ph type="sldImg"/>
          </p:nvPr>
        </p:nvSpPr>
        <p:spPr bwMode="auto">
          <a:noFill/>
          <a:ln>
            <a:solidFill>
              <a:srgbClr val="000000"/>
            </a:solidFill>
            <a:miter lim="800000"/>
            <a:headEnd/>
            <a:tailEnd/>
          </a:ln>
        </p:spPr>
      </p:sp>
      <p:sp>
        <p:nvSpPr>
          <p:cNvPr id="53251" name="Notes Placeholder 2">
            <a:extLst>
              <a:ext uri="{FF2B5EF4-FFF2-40B4-BE49-F238E27FC236}">
                <a16:creationId xmlns:a16="http://schemas.microsoft.com/office/drawing/2014/main" id="{A370BF62-F749-C423-6F5B-FD3AEBC1B1E3}"/>
              </a:ext>
            </a:extLst>
          </p:cNvPr>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a:extLst>
              <a:ext uri="{FF2B5EF4-FFF2-40B4-BE49-F238E27FC236}">
                <a16:creationId xmlns:a16="http://schemas.microsoft.com/office/drawing/2014/main" id="{6E41C8E7-2B73-4BA9-A627-5D21A3F3CDB3}"/>
              </a:ext>
            </a:extLst>
          </p:cNvPr>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18</a:t>
            </a:fld>
            <a:endParaRPr lang="en-ZA" dirty="0">
              <a:solidFill>
                <a:prstClr val="black"/>
              </a:solidFill>
            </a:endParaRPr>
          </a:p>
        </p:txBody>
      </p:sp>
    </p:spTree>
    <p:extLst>
      <p:ext uri="{BB962C8B-B14F-4D97-AF65-F5344CB8AC3E}">
        <p14:creationId xmlns:p14="http://schemas.microsoft.com/office/powerpoint/2010/main" val="2727501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21</a:t>
            </a:fld>
            <a:endParaRPr lang="en-ZA" dirty="0">
              <a:solidFill>
                <a:prstClr val="black"/>
              </a:solidFill>
            </a:endParaRPr>
          </a:p>
        </p:txBody>
      </p:sp>
    </p:spTree>
    <p:extLst>
      <p:ext uri="{BB962C8B-B14F-4D97-AF65-F5344CB8AC3E}">
        <p14:creationId xmlns:p14="http://schemas.microsoft.com/office/powerpoint/2010/main" val="2498753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24</a:t>
            </a:fld>
            <a:endParaRPr lang="en-ZA" dirty="0">
              <a:solidFill>
                <a:prstClr val="black"/>
              </a:solidFill>
            </a:endParaRPr>
          </a:p>
        </p:txBody>
      </p:sp>
    </p:spTree>
    <p:extLst>
      <p:ext uri="{BB962C8B-B14F-4D97-AF65-F5344CB8AC3E}">
        <p14:creationId xmlns:p14="http://schemas.microsoft.com/office/powerpoint/2010/main" val="3386862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27</a:t>
            </a:fld>
            <a:endParaRPr lang="en-ZA" dirty="0">
              <a:solidFill>
                <a:prstClr val="black"/>
              </a:solidFill>
            </a:endParaRPr>
          </a:p>
        </p:txBody>
      </p:sp>
    </p:spTree>
    <p:extLst>
      <p:ext uri="{BB962C8B-B14F-4D97-AF65-F5344CB8AC3E}">
        <p14:creationId xmlns:p14="http://schemas.microsoft.com/office/powerpoint/2010/main" val="741177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30</a:t>
            </a:fld>
            <a:endParaRPr lang="en-ZA" dirty="0">
              <a:solidFill>
                <a:prstClr val="black"/>
              </a:solidFill>
            </a:endParaRPr>
          </a:p>
        </p:txBody>
      </p:sp>
    </p:spTree>
    <p:extLst>
      <p:ext uri="{BB962C8B-B14F-4D97-AF65-F5344CB8AC3E}">
        <p14:creationId xmlns:p14="http://schemas.microsoft.com/office/powerpoint/2010/main" val="2868693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F0E5B-0C88-95F4-188D-D418E3716F26}"/>
            </a:ext>
          </a:extLst>
        </p:cNvPr>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2D57D923-AF4B-C9CF-CA5B-DC092C8D9D68}"/>
              </a:ext>
            </a:extLst>
          </p:cNvPr>
          <p:cNvSpPr>
            <a:spLocks noGrp="1" noRot="1" noChangeAspect="1" noTextEdit="1"/>
          </p:cNvSpPr>
          <p:nvPr>
            <p:ph type="sldImg"/>
          </p:nvPr>
        </p:nvSpPr>
        <p:spPr bwMode="auto">
          <a:noFill/>
          <a:ln>
            <a:solidFill>
              <a:srgbClr val="000000"/>
            </a:solidFill>
            <a:miter lim="800000"/>
            <a:headEnd/>
            <a:tailEnd/>
          </a:ln>
        </p:spPr>
      </p:sp>
      <p:sp>
        <p:nvSpPr>
          <p:cNvPr id="53251" name="Notes Placeholder 2">
            <a:extLst>
              <a:ext uri="{FF2B5EF4-FFF2-40B4-BE49-F238E27FC236}">
                <a16:creationId xmlns:a16="http://schemas.microsoft.com/office/drawing/2014/main" id="{BBF10D8C-C94D-7125-E84A-063B0506C459}"/>
              </a:ext>
            </a:extLst>
          </p:cNvPr>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a:extLst>
              <a:ext uri="{FF2B5EF4-FFF2-40B4-BE49-F238E27FC236}">
                <a16:creationId xmlns:a16="http://schemas.microsoft.com/office/drawing/2014/main" id="{47D3409D-4BC1-EB70-8737-D225A925AD68}"/>
              </a:ext>
            </a:extLst>
          </p:cNvPr>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34</a:t>
            </a:fld>
            <a:endParaRPr lang="en-ZA" dirty="0">
              <a:solidFill>
                <a:prstClr val="black"/>
              </a:solidFill>
            </a:endParaRPr>
          </a:p>
        </p:txBody>
      </p:sp>
    </p:spTree>
    <p:extLst>
      <p:ext uri="{BB962C8B-B14F-4D97-AF65-F5344CB8AC3E}">
        <p14:creationId xmlns:p14="http://schemas.microsoft.com/office/powerpoint/2010/main" val="2675766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37</a:t>
            </a:fld>
            <a:endParaRPr lang="en-ZA" dirty="0">
              <a:solidFill>
                <a:prstClr val="black"/>
              </a:solidFill>
            </a:endParaRPr>
          </a:p>
        </p:txBody>
      </p:sp>
    </p:spTree>
    <p:extLst>
      <p:ext uri="{BB962C8B-B14F-4D97-AF65-F5344CB8AC3E}">
        <p14:creationId xmlns:p14="http://schemas.microsoft.com/office/powerpoint/2010/main" val="2100400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3</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4</a:t>
            </a:fld>
            <a:endParaRPr lang="en-ZA" dirty="0">
              <a:solidFill>
                <a:prstClr val="black"/>
              </a:solidFill>
            </a:endParaRPr>
          </a:p>
        </p:txBody>
      </p:sp>
    </p:spTree>
    <p:extLst>
      <p:ext uri="{BB962C8B-B14F-4D97-AF65-F5344CB8AC3E}">
        <p14:creationId xmlns:p14="http://schemas.microsoft.com/office/powerpoint/2010/main" val="995455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5</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9</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10</a:t>
            </a:fld>
            <a:endParaRPr lang="en-ZA">
              <a:solidFill>
                <a:prstClr val="black"/>
              </a:solidFill>
            </a:endParaRPr>
          </a:p>
        </p:txBody>
      </p:sp>
    </p:spTree>
    <p:extLst>
      <p:ext uri="{BB962C8B-B14F-4D97-AF65-F5344CB8AC3E}">
        <p14:creationId xmlns:p14="http://schemas.microsoft.com/office/powerpoint/2010/main" val="1840107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11</a:t>
            </a:fld>
            <a:endParaRPr lang="en-ZA">
              <a:solidFill>
                <a:prstClr val="black"/>
              </a:solidFill>
            </a:endParaRPr>
          </a:p>
        </p:txBody>
      </p:sp>
    </p:spTree>
    <p:extLst>
      <p:ext uri="{BB962C8B-B14F-4D97-AF65-F5344CB8AC3E}">
        <p14:creationId xmlns:p14="http://schemas.microsoft.com/office/powerpoint/2010/main" val="81648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12</a:t>
            </a:fld>
            <a:endParaRPr lang="en-ZA">
              <a:solidFill>
                <a:prstClr val="black"/>
              </a:solidFill>
            </a:endParaRPr>
          </a:p>
        </p:txBody>
      </p:sp>
    </p:spTree>
    <p:extLst>
      <p:ext uri="{BB962C8B-B14F-4D97-AF65-F5344CB8AC3E}">
        <p14:creationId xmlns:p14="http://schemas.microsoft.com/office/powerpoint/2010/main" val="1653752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13</a:t>
            </a:fld>
            <a:endParaRPr lang="en-ZA">
              <a:solidFill>
                <a:prstClr val="black"/>
              </a:solidFill>
            </a:endParaRPr>
          </a:p>
        </p:txBody>
      </p:sp>
    </p:spTree>
    <p:extLst>
      <p:ext uri="{BB962C8B-B14F-4D97-AF65-F5344CB8AC3E}">
        <p14:creationId xmlns:p14="http://schemas.microsoft.com/office/powerpoint/2010/main" val="369886167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6.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2.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2" name="Picture 1">
            <a:extLst>
              <a:ext uri="{FF2B5EF4-FFF2-40B4-BE49-F238E27FC236}">
                <a16:creationId xmlns:a16="http://schemas.microsoft.com/office/drawing/2014/main" id="{1B9949DC-E233-BDB6-7DD2-17F85931A9B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pic>
        <p:nvPicPr>
          <p:cNvPr id="3" name="Picture 2">
            <a:extLst>
              <a:ext uri="{FF2B5EF4-FFF2-40B4-BE49-F238E27FC236}">
                <a16:creationId xmlns:a16="http://schemas.microsoft.com/office/drawing/2014/main" id="{12DE6B2B-5B2A-E5ED-09F0-5BA5C1EAA8BD}"/>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5" name="Picture 4">
            <a:extLst>
              <a:ext uri="{FF2B5EF4-FFF2-40B4-BE49-F238E27FC236}">
                <a16:creationId xmlns:a16="http://schemas.microsoft.com/office/drawing/2014/main" id="{163BC362-B566-90FE-9C1D-311BA8A10548}"/>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6" name="Picture Placeholder 101">
            <a:extLst>
              <a:ext uri="{FF2B5EF4-FFF2-40B4-BE49-F238E27FC236}">
                <a16:creationId xmlns:a16="http://schemas.microsoft.com/office/drawing/2014/main" id="{59C3DA41-32E8-2765-02D4-6393724EBCEB}"/>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8" name="Picture Placeholder 103">
            <a:extLst>
              <a:ext uri="{FF2B5EF4-FFF2-40B4-BE49-F238E27FC236}">
                <a16:creationId xmlns:a16="http://schemas.microsoft.com/office/drawing/2014/main" id="{A629C709-3B85-3316-EC53-D4468BCF87A3}"/>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9" name="Rectangle 8">
            <a:extLst>
              <a:ext uri="{FF2B5EF4-FFF2-40B4-BE49-F238E27FC236}">
                <a16:creationId xmlns:a16="http://schemas.microsoft.com/office/drawing/2014/main" id="{74C54BF1-3145-9B6F-538E-3EA4A8A794F2}"/>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49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Title 1">
            <a:extLst>
              <a:ext uri="{FF2B5EF4-FFF2-40B4-BE49-F238E27FC236}">
                <a16:creationId xmlns:a16="http://schemas.microsoft.com/office/drawing/2014/main" id="{9A5B62EC-B6C1-F2E0-BCEA-0FBCE2710A8C}"/>
              </a:ext>
            </a:extLst>
          </p:cNvPr>
          <p:cNvSpPr>
            <a:spLocks noGrp="1"/>
          </p:cNvSpPr>
          <p:nvPr>
            <p:ph type="title"/>
          </p:nvPr>
        </p:nvSpPr>
        <p:spPr>
          <a:xfrm>
            <a:off x="271262" y="205769"/>
            <a:ext cx="7133833" cy="666000"/>
          </a:xfrm>
        </p:spPr>
        <p:txBody>
          <a:bodyPr>
            <a:noAutofit/>
          </a:bodyPr>
          <a:lstStyle/>
          <a:p>
            <a:r>
              <a:rPr lang="en-US"/>
              <a:t>Click to edit Master title style</a:t>
            </a:r>
            <a:endParaRPr lang="en-ZA" dirty="0"/>
          </a:p>
        </p:txBody>
      </p:sp>
      <p:sp>
        <p:nvSpPr>
          <p:cNvPr id="5" name="Content Placeholder 2">
            <a:extLst>
              <a:ext uri="{FF2B5EF4-FFF2-40B4-BE49-F238E27FC236}">
                <a16:creationId xmlns:a16="http://schemas.microsoft.com/office/drawing/2014/main" id="{E8C84CC2-2711-547D-23F8-A313AB59ECF8}"/>
              </a:ext>
            </a:extLst>
          </p:cNvPr>
          <p:cNvSpPr>
            <a:spLocks noGrp="1"/>
          </p:cNvSpPr>
          <p:nvPr>
            <p:ph idx="1"/>
          </p:nvPr>
        </p:nvSpPr>
        <p:spPr>
          <a:xfrm>
            <a:off x="271261" y="1223493"/>
            <a:ext cx="8537888" cy="485902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1241671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80111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Rectangle 3">
            <a:extLst>
              <a:ext uri="{FF2B5EF4-FFF2-40B4-BE49-F238E27FC236}">
                <a16:creationId xmlns:a16="http://schemas.microsoft.com/office/drawing/2014/main" id="{277D0044-CF23-3C77-91AF-6281114FC1E3}"/>
              </a:ext>
            </a:extLst>
          </p:cNvPr>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5" name="Subtitle 4">
            <a:extLst>
              <a:ext uri="{FF2B5EF4-FFF2-40B4-BE49-F238E27FC236}">
                <a16:creationId xmlns:a16="http://schemas.microsoft.com/office/drawing/2014/main" id="{B0A8789D-9CB1-48F9-9852-CD83F2C2717C}"/>
              </a:ext>
            </a:extLst>
          </p:cNvPr>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 name="Text Placeholder 68">
            <a:extLst>
              <a:ext uri="{FF2B5EF4-FFF2-40B4-BE49-F238E27FC236}">
                <a16:creationId xmlns:a16="http://schemas.microsoft.com/office/drawing/2014/main" id="{732D47F4-1CA1-078C-DB08-BF1978FD350C}"/>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8" name="Picture 7">
            <a:extLst>
              <a:ext uri="{FF2B5EF4-FFF2-40B4-BE49-F238E27FC236}">
                <a16:creationId xmlns:a16="http://schemas.microsoft.com/office/drawing/2014/main" id="{6143DC07-F988-B545-81F5-E8C2B866B934}"/>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sp>
        <p:nvSpPr>
          <p:cNvPr id="10" name="Rectangle 9">
            <a:extLst>
              <a:ext uri="{FF2B5EF4-FFF2-40B4-BE49-F238E27FC236}">
                <a16:creationId xmlns:a16="http://schemas.microsoft.com/office/drawing/2014/main" id="{7FF21372-E495-B98E-2D7E-7AD293642033}"/>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4AA8762-BB9A-17B2-6A55-C73ACC84EABB}"/>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12" name="Picture 11">
            <a:extLst>
              <a:ext uri="{FF2B5EF4-FFF2-40B4-BE49-F238E27FC236}">
                <a16:creationId xmlns:a16="http://schemas.microsoft.com/office/drawing/2014/main" id="{674C0EA0-6B35-FB1D-F3B1-02E455D05E03}"/>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14" name="Content Placeholder 8">
            <a:extLst>
              <a:ext uri="{FF2B5EF4-FFF2-40B4-BE49-F238E27FC236}">
                <a16:creationId xmlns:a16="http://schemas.microsoft.com/office/drawing/2014/main" id="{ED3B9508-DF8C-B131-6354-12D86454BB4E}"/>
              </a:ext>
            </a:extLst>
          </p:cNvPr>
          <p:cNvSpPr>
            <a:spLocks noGrp="1"/>
          </p:cNvSpPr>
          <p:nvPr>
            <p:ph sz="quarter" idx="15" hasCustomPrompt="1"/>
          </p:nvPr>
        </p:nvSpPr>
        <p:spPr>
          <a:xfrm>
            <a:off x="1000524" y="2500271"/>
            <a:ext cx="3294850" cy="3360318"/>
          </a:xfrm>
          <a:custGeom>
            <a:avLst/>
            <a:gdLst>
              <a:gd name="connsiteX0" fmla="*/ 1647425 w 3294850"/>
              <a:gd name="connsiteY0" fmla="*/ 0 h 3360318"/>
              <a:gd name="connsiteX1" fmla="*/ 3294850 w 3294850"/>
              <a:gd name="connsiteY1" fmla="*/ 1680159 h 3360318"/>
              <a:gd name="connsiteX2" fmla="*/ 1647425 w 3294850"/>
              <a:gd name="connsiteY2" fmla="*/ 3360318 h 3360318"/>
              <a:gd name="connsiteX3" fmla="*/ 1157531 w 3294850"/>
              <a:gd name="connsiteY3" fmla="*/ 3284782 h 3360318"/>
              <a:gd name="connsiteX4" fmla="*/ 1121439 w 3294850"/>
              <a:gd name="connsiteY4" fmla="*/ 3271309 h 3360318"/>
              <a:gd name="connsiteX5" fmla="*/ 1123633 w 3294850"/>
              <a:gd name="connsiteY5" fmla="*/ 3268653 h 3360318"/>
              <a:gd name="connsiteX6" fmla="*/ 1285660 w 3294850"/>
              <a:gd name="connsiteY6" fmla="*/ 2738764 h 3360318"/>
              <a:gd name="connsiteX7" fmla="*/ 336937 w 3294850"/>
              <a:gd name="connsiteY7" fmla="*/ 1791026 h 3360318"/>
              <a:gd name="connsiteX8" fmla="*/ 54816 w 3294850"/>
              <a:gd name="connsiteY8" fmla="*/ 1833635 h 3360318"/>
              <a:gd name="connsiteX9" fmla="*/ 8438 w 3294850"/>
              <a:gd name="connsiteY9" fmla="*/ 1850592 h 3360318"/>
              <a:gd name="connsiteX10" fmla="*/ 0 w 3294850"/>
              <a:gd name="connsiteY10" fmla="*/ 1680159 h 3360318"/>
              <a:gd name="connsiteX11" fmla="*/ 1647425 w 3294850"/>
              <a:gd name="connsiteY11" fmla="*/ 0 h 336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360318">
                <a:moveTo>
                  <a:pt x="1647425" y="0"/>
                </a:moveTo>
                <a:cubicBezTo>
                  <a:pt x="2557273" y="0"/>
                  <a:pt x="3294850" y="752233"/>
                  <a:pt x="3294850" y="1680159"/>
                </a:cubicBezTo>
                <a:cubicBezTo>
                  <a:pt x="3294850" y="2608085"/>
                  <a:pt x="2557273" y="3360318"/>
                  <a:pt x="1647425" y="3360318"/>
                </a:cubicBezTo>
                <a:cubicBezTo>
                  <a:pt x="1476829" y="3360318"/>
                  <a:pt x="1312289" y="3333873"/>
                  <a:pt x="1157531" y="3284782"/>
                </a:cubicBezTo>
                <a:lnTo>
                  <a:pt x="1121439" y="3271309"/>
                </a:lnTo>
                <a:lnTo>
                  <a:pt x="1123633" y="3268653"/>
                </a:lnTo>
                <a:cubicBezTo>
                  <a:pt x="1225929" y="3117394"/>
                  <a:pt x="1285660" y="2935047"/>
                  <a:pt x="1285660" y="2738764"/>
                </a:cubicBezTo>
                <a:cubicBezTo>
                  <a:pt x="1285660" y="2215343"/>
                  <a:pt x="860902" y="1791026"/>
                  <a:pt x="336937" y="1791026"/>
                </a:cubicBezTo>
                <a:cubicBezTo>
                  <a:pt x="238694" y="1791026"/>
                  <a:pt x="143938" y="1805944"/>
                  <a:pt x="54816" y="1833635"/>
                </a:cubicBezTo>
                <a:lnTo>
                  <a:pt x="8438" y="1850592"/>
                </a:lnTo>
                <a:lnTo>
                  <a:pt x="0" y="1680159"/>
                </a:lnTo>
                <a:cubicBezTo>
                  <a:pt x="0" y="752233"/>
                  <a:pt x="737577" y="0"/>
                  <a:pt x="1647425" y="0"/>
                </a:cubicBezTo>
                <a:close/>
              </a:path>
            </a:pathLst>
          </a:custGeom>
          <a:solidFill>
            <a:schemeClr val="accent5"/>
          </a:solidFill>
        </p:spPr>
        <p:txBody>
          <a:bodyPr wrap="square" anchor="ctr">
            <a:noAutofit/>
          </a:bodyPr>
          <a:lstStyle>
            <a:lvl1pPr marL="0" indent="0" algn="ctr">
              <a:buNone/>
              <a:defRPr sz="3000">
                <a:solidFill>
                  <a:schemeClr val="bg1"/>
                </a:solidFill>
              </a:defRPr>
            </a:lvl1pPr>
            <a:lvl2pPr marL="457200" indent="0">
              <a:buNone/>
              <a:defRPr sz="3000">
                <a:solidFill>
                  <a:schemeClr val="bg1"/>
                </a:solidFill>
              </a:defRPr>
            </a:lvl2pPr>
            <a:lvl3pPr marL="914400" indent="0">
              <a:buNone/>
              <a:defRPr sz="3000">
                <a:solidFill>
                  <a:schemeClr val="bg1"/>
                </a:solidFill>
              </a:defRPr>
            </a:lvl3pPr>
            <a:lvl4pPr marL="1371600" indent="0">
              <a:buNone/>
              <a:defRPr sz="3000">
                <a:solidFill>
                  <a:schemeClr val="bg1"/>
                </a:solidFill>
              </a:defRPr>
            </a:lvl4pPr>
            <a:lvl5pPr marL="1828800" indent="0">
              <a:buNone/>
              <a:defRPr sz="3000">
                <a:solidFill>
                  <a:schemeClr val="bg1"/>
                </a:solidFill>
              </a:defRPr>
            </a:lvl5pPr>
          </a:lstStyle>
          <a:p>
            <a:pPr lvl="0"/>
            <a:r>
              <a:rPr lang="en-GB" dirty="0"/>
              <a:t>Add</a:t>
            </a:r>
            <a:br>
              <a:rPr lang="en-GB" dirty="0"/>
            </a:br>
            <a:r>
              <a:rPr lang="en-GB" dirty="0"/>
              <a:t>text</a:t>
            </a:r>
            <a:endParaRPr lang="en-US" dirty="0"/>
          </a:p>
        </p:txBody>
      </p:sp>
      <p:sp>
        <p:nvSpPr>
          <p:cNvPr id="15" name="Content Placeholder 12">
            <a:extLst>
              <a:ext uri="{FF2B5EF4-FFF2-40B4-BE49-F238E27FC236}">
                <a16:creationId xmlns:a16="http://schemas.microsoft.com/office/drawing/2014/main" id="{18136C2E-2299-8C78-0F7C-78D9FD0F10F3}"/>
              </a:ext>
            </a:extLst>
          </p:cNvPr>
          <p:cNvSpPr>
            <a:spLocks noGrp="1"/>
          </p:cNvSpPr>
          <p:nvPr>
            <p:ph sz="quarter" idx="16" hasCustomPrompt="1"/>
          </p:nvPr>
        </p:nvSpPr>
        <p:spPr>
          <a:xfrm>
            <a:off x="369084" y="4283752"/>
            <a:ext cx="1916916" cy="1916915"/>
          </a:xfrm>
          <a:prstGeom prst="ellipse">
            <a:avLst/>
          </a:prstGeom>
          <a:solidFill>
            <a:schemeClr val="tx2"/>
          </a:solidFill>
        </p:spPr>
        <p:txBody>
          <a:bodyPr anchor="ctr"/>
          <a:lstStyle>
            <a:lvl1pPr marL="0" indent="0" algn="ctr">
              <a:buNone/>
              <a:defRPr sz="2000">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lgn="ctr">
              <a:buNone/>
              <a:defRPr>
                <a:solidFill>
                  <a:schemeClr val="bg1"/>
                </a:solidFill>
              </a:defRPr>
            </a:lvl4pPr>
            <a:lvl5pPr marL="1828800" indent="0" algn="ctr">
              <a:buNone/>
              <a:defRPr>
                <a:solidFill>
                  <a:schemeClr val="bg1"/>
                </a:solidFill>
              </a:defRPr>
            </a:lvl5pPr>
          </a:lstStyle>
          <a:p>
            <a:pPr lvl="0"/>
            <a:r>
              <a:rPr lang="en-GB" dirty="0"/>
              <a:t>Add </a:t>
            </a:r>
            <a:br>
              <a:rPr lang="en-GB" dirty="0"/>
            </a:br>
            <a:r>
              <a:rPr lang="en-GB" dirty="0"/>
              <a:t>text</a:t>
            </a:r>
            <a:endParaRPr lang="en-US" dirty="0"/>
          </a:p>
        </p:txBody>
      </p:sp>
    </p:spTree>
    <p:extLst>
      <p:ext uri="{BB962C8B-B14F-4D97-AF65-F5344CB8AC3E}">
        <p14:creationId xmlns:p14="http://schemas.microsoft.com/office/powerpoint/2010/main" val="2066402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7"/>
            <a:ext cx="91440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14256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308610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6172200" y="4142877"/>
            <a:ext cx="29718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375287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772107" y="2867100"/>
            <a:ext cx="4029699"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9144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A8EF81F0-E287-666F-9C3B-78B63A818E58}"/>
              </a:ext>
            </a:extLst>
          </p:cNvPr>
          <p:cNvPicPr>
            <a:picLocks noChangeAspect="1"/>
          </p:cNvPicPr>
          <p:nvPr userDrawn="1"/>
        </p:nvPicPr>
        <p:blipFill>
          <a:blip r:embed="rId6"/>
          <a:stretch>
            <a:fillRect/>
          </a:stretch>
        </p:blipFill>
        <p:spPr>
          <a:xfrm>
            <a:off x="485443" y="2396081"/>
            <a:ext cx="3937000" cy="3568700"/>
          </a:xfrm>
          <a:prstGeom prst="rect">
            <a:avLst/>
          </a:prstGeom>
        </p:spPr>
      </p:pic>
      <p:pic>
        <p:nvPicPr>
          <p:cNvPr id="9" name="Picture 8">
            <a:extLst>
              <a:ext uri="{FF2B5EF4-FFF2-40B4-BE49-F238E27FC236}">
                <a16:creationId xmlns:a16="http://schemas.microsoft.com/office/drawing/2014/main" id="{8061E25B-B188-3CED-1200-DE39BD6500EC}"/>
              </a:ext>
            </a:extLst>
          </p:cNvPr>
          <p:cNvPicPr>
            <a:picLocks noChangeAspect="1"/>
          </p:cNvPicPr>
          <p:nvPr userDrawn="1"/>
        </p:nvPicPr>
        <p:blipFill>
          <a:blip r:embed="rId7"/>
          <a:stretch>
            <a:fillRect/>
          </a:stretch>
        </p:blipFill>
        <p:spPr>
          <a:xfrm>
            <a:off x="94413" y="4219860"/>
            <a:ext cx="2260600" cy="2044700"/>
          </a:xfrm>
          <a:prstGeom prst="rect">
            <a:avLst/>
          </a:prstGeom>
        </p:spPr>
      </p:pic>
      <p:sp>
        <p:nvSpPr>
          <p:cNvPr id="10" name="Picture Placeholder 101">
            <a:extLst>
              <a:ext uri="{FF2B5EF4-FFF2-40B4-BE49-F238E27FC236}">
                <a16:creationId xmlns:a16="http://schemas.microsoft.com/office/drawing/2014/main" id="{356697D4-A80F-90F7-BC43-D2AB37991BA8}"/>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11" name="Picture Placeholder 103">
            <a:extLst>
              <a:ext uri="{FF2B5EF4-FFF2-40B4-BE49-F238E27FC236}">
                <a16:creationId xmlns:a16="http://schemas.microsoft.com/office/drawing/2014/main" id="{C2DA6134-FDBE-BAE5-A28C-540A9FBF2AA7}"/>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8241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11" descr="PowerPoint title slide.gif"/>
          <p:cNvPicPr>
            <a:picLocks noChangeAspect="1"/>
          </p:cNvPicPr>
          <p:nvPr userDrawn="1"/>
        </p:nvPicPr>
        <p:blipFill>
          <a:blip r:embed="rId2" cstate="print"/>
          <a:srcRect/>
          <a:stretch>
            <a:fillRect/>
          </a:stretch>
        </p:blipFill>
        <p:spPr bwMode="auto">
          <a:xfrm>
            <a:off x="0" y="3176"/>
            <a:ext cx="9144000" cy="6851650"/>
          </a:xfrm>
          <a:prstGeom prst="rect">
            <a:avLst/>
          </a:prstGeom>
          <a:noFill/>
          <a:ln w="9525">
            <a:noFill/>
            <a:miter lim="800000"/>
            <a:headEnd/>
            <a:tailEnd/>
          </a:ln>
        </p:spPr>
      </p:pic>
      <p:sp>
        <p:nvSpPr>
          <p:cNvPr id="2" name="Title 1"/>
          <p:cNvSpPr>
            <a:spLocks noGrp="1"/>
          </p:cNvSpPr>
          <p:nvPr>
            <p:ph type="ctrTitle"/>
          </p:nvPr>
        </p:nvSpPr>
        <p:spPr>
          <a:xfrm>
            <a:off x="2627784" y="2780929"/>
            <a:ext cx="6404248" cy="1470025"/>
          </a:xfrm>
        </p:spPr>
        <p:txBody>
          <a:bodyPr>
            <a:normAutofit/>
          </a:bodyPr>
          <a:lstStyle>
            <a:lvl1pPr>
              <a:defRPr sz="3600">
                <a:solidFill>
                  <a:srgbClr val="003895"/>
                </a:solidFill>
              </a:defRPr>
            </a:lvl1pPr>
          </a:lstStyle>
          <a:p>
            <a:r>
              <a:rPr lang="en-US" dirty="0"/>
              <a:t>Click to edit Master title style</a:t>
            </a:r>
            <a:endParaRPr lang="en-ZA" dirty="0"/>
          </a:p>
        </p:txBody>
      </p:sp>
      <p:sp>
        <p:nvSpPr>
          <p:cNvPr id="3" name="Subtitle 2"/>
          <p:cNvSpPr>
            <a:spLocks noGrp="1"/>
          </p:cNvSpPr>
          <p:nvPr>
            <p:ph type="subTitle" idx="1"/>
          </p:nvPr>
        </p:nvSpPr>
        <p:spPr>
          <a:xfrm>
            <a:off x="2627784" y="4365104"/>
            <a:ext cx="6400800" cy="1752600"/>
          </a:xfrm>
        </p:spPr>
        <p:txBody>
          <a:bodyPr>
            <a:normAutofit/>
          </a:bodyPr>
          <a:lstStyle>
            <a:lvl1pPr marL="0" indent="0" algn="l">
              <a:buNone/>
              <a:defRPr sz="2800">
                <a:solidFill>
                  <a:srgbClr val="9A3C1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ZA" dirty="0"/>
          </a:p>
        </p:txBody>
      </p:sp>
      <p:sp>
        <p:nvSpPr>
          <p:cNvPr id="5" name="Date Placeholder 3"/>
          <p:cNvSpPr>
            <a:spLocks noGrp="1"/>
          </p:cNvSpPr>
          <p:nvPr>
            <p:ph type="dt" sz="half" idx="10"/>
          </p:nvPr>
        </p:nvSpPr>
        <p:spPr/>
        <p:txBody>
          <a:bodyPr/>
          <a:lstStyle>
            <a:lvl1pPr>
              <a:defRPr dirty="0"/>
            </a:lvl1pPr>
          </a:lstStyle>
          <a:p>
            <a:pPr>
              <a:defRPr/>
            </a:pPr>
            <a:endParaRPr lang="en-ZA">
              <a:solidFill>
                <a:prstClr val="black">
                  <a:tint val="75000"/>
                </a:prstClr>
              </a:solidFill>
            </a:endParaRPr>
          </a:p>
        </p:txBody>
      </p:sp>
      <p:sp>
        <p:nvSpPr>
          <p:cNvPr id="6" name="Footer Placeholder 4"/>
          <p:cNvSpPr>
            <a:spLocks noGrp="1"/>
          </p:cNvSpPr>
          <p:nvPr>
            <p:ph type="ftr" sz="quarter" idx="11"/>
          </p:nvPr>
        </p:nvSpPr>
        <p:spPr>
          <a:xfrm>
            <a:off x="2627314" y="6381751"/>
            <a:ext cx="4248151" cy="365125"/>
          </a:xfrm>
        </p:spPr>
        <p:txBody>
          <a:bodyPr/>
          <a:lstStyle>
            <a:lvl1pPr>
              <a:defRPr b="1" dirty="0" smtClean="0">
                <a:solidFill>
                  <a:schemeClr val="tx1"/>
                </a:solidFill>
                <a:latin typeface="Arial" pitchFamily="34" charset="0"/>
                <a:cs typeface="Arial" pitchFamily="34" charset="0"/>
              </a:defRPr>
            </a:lvl1pPr>
          </a:lstStyle>
          <a:p>
            <a:pPr>
              <a:defRPr/>
            </a:pPr>
            <a:r>
              <a:rPr lang="en-ZA">
                <a:solidFill>
                  <a:prstClr val="black"/>
                </a:solidFill>
              </a:rPr>
              <a:t>rev1</a:t>
            </a:r>
          </a:p>
        </p:txBody>
      </p:sp>
      <p:sp>
        <p:nvSpPr>
          <p:cNvPr id="7" name="Slide Number Placeholder 5"/>
          <p:cNvSpPr>
            <a:spLocks noGrp="1"/>
          </p:cNvSpPr>
          <p:nvPr>
            <p:ph type="sldNum" sz="quarter" idx="12"/>
          </p:nvPr>
        </p:nvSpPr>
        <p:spPr>
          <a:xfrm>
            <a:off x="6902451" y="6356351"/>
            <a:ext cx="2133600" cy="365125"/>
          </a:xfrm>
        </p:spPr>
        <p:txBody>
          <a:bodyPr/>
          <a:lstStyle>
            <a:lvl1pPr>
              <a:defRPr/>
            </a:lvl1pPr>
          </a:lstStyle>
          <a:p>
            <a:pPr>
              <a:defRPr/>
            </a:pPr>
            <a:fld id="{AA5AF34F-D362-49FB-AA09-5A9BD1504C21}" type="slidenum">
              <a:rPr lang="en-ZA">
                <a:solidFill>
                  <a:prstClr val="black">
                    <a:tint val="75000"/>
                  </a:prstClr>
                </a:solidFill>
              </a:rPr>
              <a:pPr>
                <a:defRPr/>
              </a:pPr>
              <a:t>‹#›</a:t>
            </a:fld>
            <a:endParaRPr lang="en-ZA" dirty="0">
              <a:solidFill>
                <a:prstClr val="black">
                  <a:tint val="75000"/>
                </a:prstClr>
              </a:solidFill>
            </a:endParaRPr>
          </a:p>
        </p:txBody>
      </p:sp>
    </p:spTree>
    <p:extLst>
      <p:ext uri="{BB962C8B-B14F-4D97-AF65-F5344CB8AC3E}">
        <p14:creationId xmlns:p14="http://schemas.microsoft.com/office/powerpoint/2010/main" val="191356867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1"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1"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044554" y="2867098"/>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9144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 name="Picture 1">
            <a:extLst>
              <a:ext uri="{FF2B5EF4-FFF2-40B4-BE49-F238E27FC236}">
                <a16:creationId xmlns:a16="http://schemas.microsoft.com/office/drawing/2014/main" id="{5535C61B-929A-C0EC-5C58-CD9ED99EF73B}"/>
              </a:ext>
            </a:extLst>
          </p:cNvPr>
          <p:cNvPicPr>
            <a:picLocks noChangeAspect="1"/>
          </p:cNvPicPr>
          <p:nvPr userDrawn="1"/>
        </p:nvPicPr>
        <p:blipFill>
          <a:blip r:embed="rId6"/>
          <a:stretch>
            <a:fillRect/>
          </a:stretch>
        </p:blipFill>
        <p:spPr>
          <a:xfrm>
            <a:off x="635468" y="1468981"/>
            <a:ext cx="2952750" cy="3568700"/>
          </a:xfrm>
          <a:prstGeom prst="rect">
            <a:avLst/>
          </a:prstGeom>
        </p:spPr>
      </p:pic>
      <p:pic>
        <p:nvPicPr>
          <p:cNvPr id="3" name="Picture 2">
            <a:extLst>
              <a:ext uri="{FF2B5EF4-FFF2-40B4-BE49-F238E27FC236}">
                <a16:creationId xmlns:a16="http://schemas.microsoft.com/office/drawing/2014/main" id="{3E8E6140-30DC-D3CB-A911-288044C11DAB}"/>
              </a:ext>
            </a:extLst>
          </p:cNvPr>
          <p:cNvPicPr>
            <a:picLocks noChangeAspect="1"/>
          </p:cNvPicPr>
          <p:nvPr userDrawn="1"/>
        </p:nvPicPr>
        <p:blipFill>
          <a:blip r:embed="rId7"/>
          <a:stretch>
            <a:fillRect/>
          </a:stretch>
        </p:blipFill>
        <p:spPr>
          <a:xfrm>
            <a:off x="342196" y="3292760"/>
            <a:ext cx="1695450" cy="2044700"/>
          </a:xfrm>
          <a:prstGeom prst="rect">
            <a:avLst/>
          </a:prstGeom>
        </p:spPr>
      </p:pic>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561898" y="3364197"/>
            <a:ext cx="1421607" cy="1895476"/>
          </a:xfrm>
          <a:prstGeom prst="ellipse">
            <a:avLst/>
          </a:prstGeom>
          <a:solidFill>
            <a:schemeClr val="accent2"/>
          </a:solidFill>
          <a:ln>
            <a:solidFill>
              <a:schemeClr val="bg1"/>
            </a:solidFill>
          </a:ln>
        </p:spPr>
        <p:txBody>
          <a:bodyPr anchor="ctr"/>
          <a:lstStyle>
            <a:lvl1pPr marL="0" indent="0" algn="ctr">
              <a:buNone/>
              <a:defRPr sz="1800">
                <a:solidFill>
                  <a:schemeClr val="bg1"/>
                </a:solidFill>
              </a:defRPr>
            </a:lvl1pPr>
          </a:lstStyle>
          <a:p>
            <a:r>
              <a:rPr lang="en-US" dirty="0"/>
              <a:t>Insert visual</a:t>
            </a:r>
          </a:p>
        </p:txBody>
      </p:sp>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007398" y="1600672"/>
            <a:ext cx="2471138"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24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75466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tags" Target="../tags/tag2.xml"/><Relationship Id="rId12"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8.xml"/><Relationship Id="rId7" Type="http://schemas.openxmlformats.org/officeDocument/2006/relationships/tags" Target="../tags/tag15.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ags" Target="../tags/tag14.xml"/><Relationship Id="rId11" Type="http://schemas.openxmlformats.org/officeDocument/2006/relationships/image" Target="../media/image3.emf"/><Relationship Id="rId5" Type="http://schemas.openxmlformats.org/officeDocument/2006/relationships/theme" Target="../theme/theme2.xml"/><Relationship Id="rId10" Type="http://schemas.openxmlformats.org/officeDocument/2006/relationships/image" Target="../media/image2.emf"/><Relationship Id="rId4" Type="http://schemas.openxmlformats.org/officeDocument/2006/relationships/slideLayout" Target="../slideLayouts/slideLayout9.xml"/><Relationship Id="rId9"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3.xml"/><Relationship Id="rId7" Type="http://schemas.openxmlformats.org/officeDocument/2006/relationships/image" Target="../media/image1.emf"/><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oleObject" Target="../embeddings/oleObject4.bin"/><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424129710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5" name="Rectangle 14">
            <a:extLst>
              <a:ext uri="{FF2B5EF4-FFF2-40B4-BE49-F238E27FC236}">
                <a16:creationId xmlns:a16="http://schemas.microsoft.com/office/drawing/2014/main" id="{B61B89DF-EAC8-9D04-A4FE-29DE4D44D116}"/>
              </a:ext>
            </a:extLst>
          </p:cNvPr>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 name="Picture 1">
            <a:extLst>
              <a:ext uri="{FF2B5EF4-FFF2-40B4-BE49-F238E27FC236}">
                <a16:creationId xmlns:a16="http://schemas.microsoft.com/office/drawing/2014/main" id="{3EF8EBC3-B04E-0FF6-9082-2841A6AB2DB9}"/>
              </a:ext>
            </a:extLst>
          </p:cNvPr>
          <p:cNvPicPr>
            <a:picLocks noChangeAspect="1"/>
          </p:cNvPicPr>
          <p:nvPr userDrawn="1"/>
        </p:nvPicPr>
        <p:blipFill>
          <a:blip r:embed="rId11"/>
          <a:stretch>
            <a:fillRect/>
          </a:stretch>
        </p:blipFill>
        <p:spPr>
          <a:xfrm>
            <a:off x="7302548" y="544512"/>
            <a:ext cx="1422400" cy="368300"/>
          </a:xfrm>
          <a:prstGeom prst="rect">
            <a:avLst/>
          </a:prstGeom>
        </p:spPr>
      </p:pic>
      <p:pic>
        <p:nvPicPr>
          <p:cNvPr id="3" name="Picture 2">
            <a:extLst>
              <a:ext uri="{FF2B5EF4-FFF2-40B4-BE49-F238E27FC236}">
                <a16:creationId xmlns:a16="http://schemas.microsoft.com/office/drawing/2014/main" id="{C041C879-D830-CC9A-86B6-F0BE1CB43D3C}"/>
              </a:ext>
            </a:extLst>
          </p:cNvPr>
          <p:cNvPicPr>
            <a:picLocks noChangeAspect="1"/>
          </p:cNvPicPr>
          <p:nvPr userDrawn="1"/>
        </p:nvPicPr>
        <p:blipFill>
          <a:blip r:embed="rId12"/>
          <a:stretch>
            <a:fillRect/>
          </a:stretch>
        </p:blipFill>
        <p:spPr>
          <a:xfrm>
            <a:off x="6897675" y="550086"/>
            <a:ext cx="241300" cy="368300"/>
          </a:xfrm>
          <a:prstGeom prst="rect">
            <a:avLst/>
          </a:prstGeom>
        </p:spPr>
      </p:pic>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6" r:id="rId2"/>
    <p:sldLayoutId id="2147483650" r:id="rId3"/>
    <p:sldLayoutId id="2147483657" r:id="rId4"/>
    <p:sldLayoutId id="2147483655" r:id="rId5"/>
  </p:sldLayoutIdLst>
  <p:hf hdr="0" dt="0"/>
  <p:txStyles>
    <p:titleStyle>
      <a:lvl1pPr algn="l" defTabSz="685783" rtl="0" eaLnBrk="1" latinLnBrk="0" hangingPunct="1">
        <a:lnSpc>
          <a:spcPct val="90000"/>
        </a:lnSpc>
        <a:spcBef>
          <a:spcPct val="0"/>
        </a:spcBef>
        <a:buNone/>
        <a:defRPr sz="1575"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Clr>
          <a:schemeClr val="bg1">
            <a:lumMod val="50000"/>
          </a:schemeClr>
        </a:buClr>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chemeClr val="bg1">
            <a:lumMod val="50000"/>
          </a:schemeClr>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Clr>
          <a:schemeClr val="bg1">
            <a:lumMod val="50000"/>
          </a:schemeClr>
        </a:buClr>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Clr>
          <a:schemeClr val="bg1">
            <a:lumMod val="50000"/>
          </a:schemeClr>
        </a:buClr>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Clr>
          <a:schemeClr val="bg1">
            <a:lumMod val="50000"/>
          </a:schemeClr>
        </a:buClr>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sp>
        <p:nvSpPr>
          <p:cNvPr id="15" name="Rectangle 14">
            <a:extLst>
              <a:ext uri="{FF2B5EF4-FFF2-40B4-BE49-F238E27FC236}">
                <a16:creationId xmlns:a16="http://schemas.microsoft.com/office/drawing/2014/main" id="{B56DB893-999D-78A5-DBD6-5B38A7382F94}"/>
              </a:ext>
            </a:extLst>
          </p:cNvPr>
          <p:cNvSpPr/>
          <p:nvPr userDrawn="1"/>
        </p:nvSpPr>
        <p:spPr>
          <a:xfrm>
            <a:off x="0" y="6176966"/>
            <a:ext cx="9144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7" name="Picture 6">
            <a:extLst>
              <a:ext uri="{FF2B5EF4-FFF2-40B4-BE49-F238E27FC236}">
                <a16:creationId xmlns:a16="http://schemas.microsoft.com/office/drawing/2014/main" id="{86835256-4A79-C457-42EA-3B132774EF72}"/>
              </a:ext>
            </a:extLst>
          </p:cNvPr>
          <p:cNvPicPr>
            <a:picLocks noChangeAspect="1"/>
          </p:cNvPicPr>
          <p:nvPr userDrawn="1"/>
        </p:nvPicPr>
        <p:blipFill>
          <a:blip r:embed="rId10"/>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9B7E07D3-4A90-6E1D-B090-8BC507CBDC1B}"/>
              </a:ext>
            </a:extLst>
          </p:cNvPr>
          <p:cNvPicPr>
            <a:picLocks noChangeAspect="1"/>
          </p:cNvPicPr>
          <p:nvPr userDrawn="1"/>
        </p:nvPicPr>
        <p:blipFill>
          <a:blip r:embed="rId11"/>
          <a:stretch>
            <a:fillRect/>
          </a:stretch>
        </p:blipFill>
        <p:spPr>
          <a:xfrm>
            <a:off x="6997065" y="361245"/>
            <a:ext cx="241300" cy="368300"/>
          </a:xfrm>
          <a:prstGeom prst="rect">
            <a:avLst/>
          </a:prstGeom>
        </p:spPr>
      </p:pic>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61" r:id="rId3"/>
    <p:sldLayoutId id="2147483663" r:id="rId4"/>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7" name="Picture 6">
            <a:extLst>
              <a:ext uri="{FF2B5EF4-FFF2-40B4-BE49-F238E27FC236}">
                <a16:creationId xmlns:a16="http://schemas.microsoft.com/office/drawing/2014/main" id="{5727B543-9919-2A25-BF19-541523B04A2A}"/>
              </a:ext>
            </a:extLst>
          </p:cNvPr>
          <p:cNvPicPr>
            <a:picLocks noChangeAspect="1"/>
          </p:cNvPicPr>
          <p:nvPr userDrawn="1"/>
        </p:nvPicPr>
        <p:blipFill>
          <a:blip r:embed="rId8"/>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A7598339-800F-6745-3F4B-1F6ABC19E583}"/>
              </a:ext>
            </a:extLst>
          </p:cNvPr>
          <p:cNvPicPr>
            <a:picLocks noChangeAspect="1"/>
          </p:cNvPicPr>
          <p:nvPr userDrawn="1"/>
        </p:nvPicPr>
        <p:blipFill>
          <a:blip r:embed="rId9"/>
          <a:stretch>
            <a:fillRect/>
          </a:stretch>
        </p:blipFill>
        <p:spPr>
          <a:xfrm>
            <a:off x="6997065" y="361245"/>
            <a:ext cx="241300" cy="368300"/>
          </a:xfrm>
          <a:prstGeom prst="rect">
            <a:avLst/>
          </a:prstGeom>
        </p:spPr>
      </p:pic>
    </p:spTree>
    <p:extLst>
      <p:ext uri="{BB962C8B-B14F-4D97-AF65-F5344CB8AC3E}">
        <p14:creationId xmlns:p14="http://schemas.microsoft.com/office/powerpoint/2010/main" val="2540211694"/>
      </p:ext>
    </p:extLst>
  </p:cSld>
  <p:clrMap bg1="lt1" tx1="dk1" bg2="lt2" tx2="dk2" accent1="accent1" accent2="accent2" accent3="accent3" accent4="accent4" accent5="accent5" accent6="accent6" hlink="hlink" folHlink="folHlink"/>
  <p:sldLayoutIdLst>
    <p:sldLayoutId id="2147483659" r:id="rId1"/>
    <p:sldLayoutId id="2147483660" r:id="rId2"/>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Commercial%20including%20SDL%20&amp;%20I/Annexure%20N%20-%20NEC%20Checklist%20and%20Supply%20Contract.pdf"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hyperlink" Target="Technical/Annexure%20Q%20-%20474-13574%20Tender%20Evaluation%20Strategy%20Fuel%20Oil.pdf"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hyperlink" Target="Finance/Annexure%20O%20-%20Fuel%20Oil%20Pricing%20Schedule.xlsx"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Commercial%20including%20SDL%20&amp;%20I/Annexure%20P%20-%20SDL%20&amp;%20I%20Strategy%20for%20Fuel%20Oil.pdf"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Safety/Annexure%20C1%20OHS%20Tender%20Evaluation%20Criteria%20for%20Fuel%20Oil%202025.docx"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hyperlink" Target="Environmental/Environmental%20Tender%20Requirements%20-%20The%20supply%20and%20delivery%20Fuel%20Oil.doc"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hyperlink" Target="Quality/Category%202_%20Supply%20and%20delivery%20of%20Fuel%20Oil_%20Rev%207.pdf"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mailto:asanda.mzileni@eskom.co.za"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D896258-C4F6-FE63-0CFE-306847F5FE4F}"/>
              </a:ext>
            </a:extLst>
          </p:cNvPr>
          <p:cNvSpPr>
            <a:spLocks noGrp="1"/>
          </p:cNvSpPr>
          <p:nvPr>
            <p:ph type="ctrTitle"/>
          </p:nvPr>
        </p:nvSpPr>
        <p:spPr>
          <a:xfrm>
            <a:off x="3951278" y="2527772"/>
            <a:ext cx="5192722" cy="849276"/>
          </a:xfrm>
        </p:spPr>
        <p:txBody>
          <a:bodyPr>
            <a:normAutofit fontScale="90000"/>
          </a:bodyPr>
          <a:lstStyle/>
          <a:p>
            <a:pPr algn="l"/>
            <a:br>
              <a:rPr lang="en-US" altLang="en-US" sz="2200" b="1" dirty="0"/>
            </a:br>
            <a:r>
              <a:rPr lang="en-US" altLang="en-US" sz="2200" b="1" dirty="0"/>
              <a:t>Clarification Meeting for E1570GXNOU</a:t>
            </a:r>
            <a:br>
              <a:rPr lang="en-US" altLang="en-US" sz="2200" b="1" dirty="0"/>
            </a:br>
            <a:br>
              <a:rPr lang="en-US" altLang="en-US" sz="2200" b="1" dirty="0"/>
            </a:br>
            <a:r>
              <a:rPr lang="en-US" altLang="en-US" sz="2200" b="1" dirty="0"/>
              <a:t>The supply, delivery and off-loading of fuel oil to various Eskom’s coal fired power stations on an “as and when required” basis for a contract period of 5 (five) years.</a:t>
            </a:r>
            <a:br>
              <a:rPr lang="en-ZA" sz="1800" b="1" dirty="0"/>
            </a:br>
            <a:br>
              <a:rPr lang="en-ZA"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p>
        </p:txBody>
      </p:sp>
      <p:sp>
        <p:nvSpPr>
          <p:cNvPr id="11" name="Subtitle 10">
            <a:extLst>
              <a:ext uri="{FF2B5EF4-FFF2-40B4-BE49-F238E27FC236}">
                <a16:creationId xmlns:a16="http://schemas.microsoft.com/office/drawing/2014/main" id="{84E2FA21-C7E5-E790-535A-FFC8AB67C921}"/>
              </a:ext>
            </a:extLst>
          </p:cNvPr>
          <p:cNvSpPr>
            <a:spLocks noGrp="1"/>
          </p:cNvSpPr>
          <p:nvPr>
            <p:ph type="subTitle" idx="1"/>
          </p:nvPr>
        </p:nvSpPr>
        <p:spPr>
          <a:xfrm>
            <a:off x="4424194" y="4313758"/>
            <a:ext cx="4571812" cy="365126"/>
          </a:xfrm>
        </p:spPr>
        <p:txBody>
          <a:bodyPr/>
          <a:lstStyle/>
          <a:p>
            <a:r>
              <a:rPr lang="en-US" sz="1600" dirty="0"/>
              <a:t>Presented by: Commercial</a:t>
            </a:r>
          </a:p>
        </p:txBody>
      </p:sp>
      <p:sp>
        <p:nvSpPr>
          <p:cNvPr id="12" name="Text Placeholder 11">
            <a:extLst>
              <a:ext uri="{FF2B5EF4-FFF2-40B4-BE49-F238E27FC236}">
                <a16:creationId xmlns:a16="http://schemas.microsoft.com/office/drawing/2014/main" id="{3812007D-EDEF-F902-7F72-AB3FAE6A9414}"/>
              </a:ext>
            </a:extLst>
          </p:cNvPr>
          <p:cNvSpPr>
            <a:spLocks noGrp="1"/>
          </p:cNvSpPr>
          <p:nvPr>
            <p:ph type="body" sz="quarter" idx="10"/>
          </p:nvPr>
        </p:nvSpPr>
        <p:spPr>
          <a:xfrm>
            <a:off x="4767134" y="3773172"/>
            <a:ext cx="4230182" cy="327025"/>
          </a:xfrm>
        </p:spPr>
        <p:txBody>
          <a:bodyPr/>
          <a:lstStyle/>
          <a:p>
            <a:r>
              <a:rPr lang="en-US" sz="1600" b="1" dirty="0"/>
              <a:t>Date: 28 July 2025</a:t>
            </a:r>
          </a:p>
        </p:txBody>
      </p:sp>
      <p:pic>
        <p:nvPicPr>
          <p:cNvPr id="10" name="Picture Placeholder 9">
            <a:extLst>
              <a:ext uri="{FF2B5EF4-FFF2-40B4-BE49-F238E27FC236}">
                <a16:creationId xmlns:a16="http://schemas.microsoft.com/office/drawing/2014/main" id="{E5F77460-8E9F-1567-7170-702027539AA5}"/>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prstGeom prst="ellipse">
            <a:avLst/>
          </a:prstGeom>
        </p:spPr>
      </p:pic>
      <p:pic>
        <p:nvPicPr>
          <p:cNvPr id="14" name="Picture Placeholder 13">
            <a:extLst>
              <a:ext uri="{FF2B5EF4-FFF2-40B4-BE49-F238E27FC236}">
                <a16:creationId xmlns:a16="http://schemas.microsoft.com/office/drawing/2014/main" id="{22F19F1E-CB43-D25A-2C75-6E321D77C0C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p:spPr>
      </p:pic>
    </p:spTree>
    <p:extLst>
      <p:ext uri="{BB962C8B-B14F-4D97-AF65-F5344CB8AC3E}">
        <p14:creationId xmlns:p14="http://schemas.microsoft.com/office/powerpoint/2010/main" val="335524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2/6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10</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494653757"/>
              </p:ext>
            </p:extLst>
          </p:nvPr>
        </p:nvGraphicFramePr>
        <p:xfrm>
          <a:off x="67815" y="1055538"/>
          <a:ext cx="9008369" cy="5759541"/>
        </p:xfrm>
        <a:graphic>
          <a:graphicData uri="http://schemas.openxmlformats.org/drawingml/2006/table">
            <a:tbl>
              <a:tblPr firstRow="1" firstCol="1" bandRow="1"/>
              <a:tblGrid>
                <a:gridCol w="2122492">
                  <a:extLst>
                    <a:ext uri="{9D8B030D-6E8A-4147-A177-3AD203B41FA5}">
                      <a16:colId xmlns:a16="http://schemas.microsoft.com/office/drawing/2014/main" val="4094373786"/>
                    </a:ext>
                  </a:extLst>
                </a:gridCol>
                <a:gridCol w="3338623">
                  <a:extLst>
                    <a:ext uri="{9D8B030D-6E8A-4147-A177-3AD203B41FA5}">
                      <a16:colId xmlns:a16="http://schemas.microsoft.com/office/drawing/2014/main" val="3822647133"/>
                    </a:ext>
                  </a:extLst>
                </a:gridCol>
                <a:gridCol w="1171711">
                  <a:extLst>
                    <a:ext uri="{9D8B030D-6E8A-4147-A177-3AD203B41FA5}">
                      <a16:colId xmlns:a16="http://schemas.microsoft.com/office/drawing/2014/main" val="363282200"/>
                    </a:ext>
                  </a:extLst>
                </a:gridCol>
                <a:gridCol w="1402809">
                  <a:extLst>
                    <a:ext uri="{9D8B030D-6E8A-4147-A177-3AD203B41FA5}">
                      <a16:colId xmlns:a16="http://schemas.microsoft.com/office/drawing/2014/main" val="2585396442"/>
                    </a:ext>
                  </a:extLst>
                </a:gridCol>
                <a:gridCol w="972734">
                  <a:extLst>
                    <a:ext uri="{9D8B030D-6E8A-4147-A177-3AD203B41FA5}">
                      <a16:colId xmlns:a16="http://schemas.microsoft.com/office/drawing/2014/main" val="2197274332"/>
                    </a:ext>
                  </a:extLst>
                </a:gridCol>
              </a:tblGrid>
              <a:tr h="1441152">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endParaRPr lang="en-ZA" sz="1400" b="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 **</a:t>
                      </a:r>
                      <a:endParaRPr lang="en-ZA" sz="1400" b="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CPA for local goods/services (if applicable).</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ZA"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1676374"/>
                  </a:ext>
                </a:extLst>
              </a:tr>
              <a:tr h="476443">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F</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CPA(IG) for imported goods/services (if applicable).</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ZA"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935103"/>
                  </a:ext>
                </a:extLst>
              </a:tr>
              <a:tr h="68659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G1-G4</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6.2 -Declaration certificate for local production and content and Annexures G2,G3,G4</a:t>
                      </a:r>
                      <a:r>
                        <a:rPr lang="en-US" sz="1400" b="1" i="1"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104154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H</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(applicable for all suppliers including Foreign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Arial" panose="020B0604020202020204" pitchFamily="34" charset="0"/>
                          <a:ea typeface="Calibri" panose="020F0502020204030204" pitchFamily="34" charset="0"/>
                          <a:cs typeface="Times New Roman" panose="02020603050405020304" pitchFamily="18" charset="0"/>
                        </a:rPr>
                        <a:t>SBD 1- to be completed and submitted by all tenderers.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r h="575099">
                <a:tc>
                  <a:txBody>
                    <a:bodyPr/>
                    <a:lstStyle/>
                    <a:p>
                      <a:pPr>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 Annexure I</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6.1-</a:t>
                      </a:r>
                      <a:r>
                        <a:rPr lang="en-GB" sz="1400" dirty="0">
                          <a:effectLst/>
                          <a:latin typeface="Arial" panose="020B0604020202020204" pitchFamily="34" charset="0"/>
                          <a:ea typeface="Calibri" panose="020F0502020204030204" pitchFamily="34" charset="0"/>
                          <a:cs typeface="Times New Roman" panose="02020603050405020304" pitchFamily="18" charset="0"/>
                        </a:rPr>
                        <a:t> Preference Points Claim Form in terms of PPPFA 2022 regulations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616251"/>
                  </a:ext>
                </a:extLst>
              </a:tr>
              <a:tr h="255231">
                <a:tc>
                  <a:txBody>
                    <a:bodyPr/>
                    <a:lstStyle/>
                    <a:p>
                      <a:pPr algn="just">
                        <a:lnSpc>
                          <a:spcPct val="115000"/>
                        </a:lnSpc>
                        <a:spcAft>
                          <a:spcPts val="1000"/>
                        </a:spcAft>
                      </a:pPr>
                      <a:r>
                        <a:rPr lang="en-ZA" sz="1400" b="1" dirty="0">
                          <a:effectLst/>
                          <a:latin typeface="Arial" panose="020B0604020202020204" pitchFamily="34" charset="0"/>
                          <a:ea typeface="Calibri" panose="020F0502020204030204" pitchFamily="34" charset="0"/>
                          <a:cs typeface="Times New Roman" panose="02020603050405020304" pitchFamily="18" charset="0"/>
                        </a:rPr>
                        <a:t>Annexure J</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4 – Bidders Disclosure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4099277"/>
                  </a:ext>
                </a:extLst>
              </a:tr>
              <a:tr h="573767">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E-tendering Help Manual acknowledgement form.</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5474225"/>
                  </a:ext>
                </a:extLst>
              </a:tr>
            </a:tbl>
          </a:graphicData>
        </a:graphic>
      </p:graphicFrame>
    </p:spTree>
    <p:extLst>
      <p:ext uri="{BB962C8B-B14F-4D97-AF65-F5344CB8AC3E}">
        <p14:creationId xmlns:p14="http://schemas.microsoft.com/office/powerpoint/2010/main" val="436040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71263" y="180602"/>
            <a:ext cx="6562230" cy="666000"/>
          </a:xfrm>
        </p:spPr>
        <p:txBody>
          <a:bodyPr/>
          <a:lstStyle/>
          <a:p>
            <a:pPr eaLnBrk="1" hangingPunct="1"/>
            <a:r>
              <a:rPr lang="en-US" altLang="en-US" sz="2000" b="1" dirty="0"/>
              <a:t>Step 1 - Tender submission </a:t>
            </a:r>
            <a:r>
              <a:rPr lang="en-ZA" altLang="en-US" sz="2000" b="1" dirty="0"/>
              <a:t>	                3/6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11</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1634327428"/>
              </p:ext>
            </p:extLst>
          </p:nvPr>
        </p:nvGraphicFramePr>
        <p:xfrm>
          <a:off x="271263" y="1074383"/>
          <a:ext cx="8704957" cy="4686720"/>
        </p:xfrm>
        <a:graphic>
          <a:graphicData uri="http://schemas.openxmlformats.org/drawingml/2006/table">
            <a:tbl>
              <a:tblPr firstRow="1" firstCol="1" bandRow="1"/>
              <a:tblGrid>
                <a:gridCol w="1232598">
                  <a:extLst>
                    <a:ext uri="{9D8B030D-6E8A-4147-A177-3AD203B41FA5}">
                      <a16:colId xmlns:a16="http://schemas.microsoft.com/office/drawing/2014/main" val="4094373786"/>
                    </a:ext>
                  </a:extLst>
                </a:gridCol>
                <a:gridCol w="4694920">
                  <a:extLst>
                    <a:ext uri="{9D8B030D-6E8A-4147-A177-3AD203B41FA5}">
                      <a16:colId xmlns:a16="http://schemas.microsoft.com/office/drawing/2014/main" val="3822647133"/>
                    </a:ext>
                  </a:extLst>
                </a:gridCol>
                <a:gridCol w="925033">
                  <a:extLst>
                    <a:ext uri="{9D8B030D-6E8A-4147-A177-3AD203B41FA5}">
                      <a16:colId xmlns:a16="http://schemas.microsoft.com/office/drawing/2014/main" val="363282200"/>
                    </a:ext>
                  </a:extLst>
                </a:gridCol>
                <a:gridCol w="1010093">
                  <a:extLst>
                    <a:ext uri="{9D8B030D-6E8A-4147-A177-3AD203B41FA5}">
                      <a16:colId xmlns:a16="http://schemas.microsoft.com/office/drawing/2014/main" val="2585396442"/>
                    </a:ext>
                  </a:extLst>
                </a:gridCol>
                <a:gridCol w="842313">
                  <a:extLst>
                    <a:ext uri="{9D8B030D-6E8A-4147-A177-3AD203B41FA5}">
                      <a16:colId xmlns:a16="http://schemas.microsoft.com/office/drawing/2014/main" val="2197274332"/>
                    </a:ext>
                  </a:extLst>
                </a:gridCol>
              </a:tblGrid>
              <a:tr h="180502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322927">
                <a:tc rowSpan="3">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mn-ea"/>
                          <a:cs typeface="Times New Roman" panose="02020603050405020304" pitchFamily="18" charset="0"/>
                        </a:rPr>
                        <a:t>Additional Documents required in event of JV</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Letter of intent to form a JV/consortium or Valid joint venture agreement confirming the rights and obligations of each of the joint venture partners and their profit-sharing ratios.</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766463">
                <a:tc vMerge="1">
                  <a:txBody>
                    <a:bodyPr/>
                    <a:lstStyle/>
                    <a:p>
                      <a:pPr algn="just">
                        <a:lnSpc>
                          <a:spcPct val="115000"/>
                        </a:lnSpc>
                        <a:spcAft>
                          <a:spcPts val="1000"/>
                        </a:spcAft>
                      </a:pPr>
                      <a:endParaRPr lang="en-ZA" sz="16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Separate written confirmation that the joint venture will operate as a single business entity (incorporated) for the duration of the contract or this may be included as an obligation within the JV agreement.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r h="432822">
                <a:tc vMerge="1">
                  <a:txBody>
                    <a:bodyPr/>
                    <a:lstStyle/>
                    <a:p>
                      <a:pPr>
                        <a:lnSpc>
                          <a:spcPct val="115000"/>
                        </a:lnSpc>
                        <a:spcAft>
                          <a:spcPts val="1000"/>
                        </a:spcAft>
                      </a:pPr>
                      <a:endParaRPr lang="en-Z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Details and confirmation of a single designated bank account in the name of the JV and independent of the individual JV partners, as set out in the joint venture agreement.</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616251"/>
                  </a:ext>
                </a:extLst>
              </a:tr>
            </a:tbl>
          </a:graphicData>
        </a:graphic>
      </p:graphicFrame>
    </p:spTree>
    <p:extLst>
      <p:ext uri="{BB962C8B-B14F-4D97-AF65-F5344CB8AC3E}">
        <p14:creationId xmlns:p14="http://schemas.microsoft.com/office/powerpoint/2010/main" val="3383630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4485" y="308286"/>
            <a:ext cx="6562230" cy="666000"/>
          </a:xfrm>
        </p:spPr>
        <p:txBody>
          <a:bodyPr/>
          <a:lstStyle/>
          <a:p>
            <a:pPr eaLnBrk="1" hangingPunct="1"/>
            <a:r>
              <a:rPr lang="en-US" altLang="en-US" sz="2000" b="1" dirty="0"/>
              <a:t>Step 1 - Tender submission                   4/6 </a:t>
            </a:r>
            <a:r>
              <a:rPr lang="en-ZA" altLang="en-US" sz="2000" b="1" dirty="0"/>
              <a:t>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12</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859665625"/>
              </p:ext>
            </p:extLst>
          </p:nvPr>
        </p:nvGraphicFramePr>
        <p:xfrm>
          <a:off x="72687" y="1027913"/>
          <a:ext cx="9071313" cy="5463896"/>
        </p:xfrm>
        <a:graphic>
          <a:graphicData uri="http://schemas.openxmlformats.org/drawingml/2006/table">
            <a:tbl>
              <a:tblPr firstRow="1" firstCol="1" bandRow="1"/>
              <a:tblGrid>
                <a:gridCol w="1369946">
                  <a:extLst>
                    <a:ext uri="{9D8B030D-6E8A-4147-A177-3AD203B41FA5}">
                      <a16:colId xmlns:a16="http://schemas.microsoft.com/office/drawing/2014/main" val="4094373786"/>
                    </a:ext>
                  </a:extLst>
                </a:gridCol>
                <a:gridCol w="5053860">
                  <a:extLst>
                    <a:ext uri="{9D8B030D-6E8A-4147-A177-3AD203B41FA5}">
                      <a16:colId xmlns:a16="http://schemas.microsoft.com/office/drawing/2014/main" val="3822647133"/>
                    </a:ext>
                  </a:extLst>
                </a:gridCol>
                <a:gridCol w="893135">
                  <a:extLst>
                    <a:ext uri="{9D8B030D-6E8A-4147-A177-3AD203B41FA5}">
                      <a16:colId xmlns:a16="http://schemas.microsoft.com/office/drawing/2014/main" val="363282200"/>
                    </a:ext>
                  </a:extLst>
                </a:gridCol>
                <a:gridCol w="923087">
                  <a:extLst>
                    <a:ext uri="{9D8B030D-6E8A-4147-A177-3AD203B41FA5}">
                      <a16:colId xmlns:a16="http://schemas.microsoft.com/office/drawing/2014/main" val="2585396442"/>
                    </a:ext>
                  </a:extLst>
                </a:gridCol>
                <a:gridCol w="831285">
                  <a:extLst>
                    <a:ext uri="{9D8B030D-6E8A-4147-A177-3AD203B41FA5}">
                      <a16:colId xmlns:a16="http://schemas.microsoft.com/office/drawing/2014/main" val="2197274332"/>
                    </a:ext>
                  </a:extLst>
                </a:gridCol>
              </a:tblGrid>
              <a:tr h="180502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322927">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 Specific Goals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ZA" sz="1400" dirty="0">
                          <a:effectLst/>
                          <a:latin typeface="Arial" panose="020B0604020202020204" pitchFamily="34" charset="0"/>
                          <a:ea typeface="Calibri" panose="020F0502020204030204" pitchFamily="34" charset="0"/>
                          <a:cs typeface="Times New Roman" panose="02020603050405020304" pitchFamily="18" charset="0"/>
                        </a:rPr>
                        <a:t>A tenderer’s failure to submit proof that it meets the </a:t>
                      </a:r>
                      <a:r>
                        <a:rPr lang="en-ZA" sz="1400" b="1" dirty="0">
                          <a:effectLst/>
                          <a:latin typeface="Arial" panose="020B0604020202020204" pitchFamily="34" charset="0"/>
                          <a:ea typeface="Calibri" panose="020F0502020204030204" pitchFamily="34" charset="0"/>
                          <a:cs typeface="Times New Roman" panose="02020603050405020304" pitchFamily="18" charset="0"/>
                        </a:rPr>
                        <a:t>specific goals </a:t>
                      </a:r>
                      <a:r>
                        <a:rPr lang="en-ZA" sz="1400" dirty="0">
                          <a:effectLst/>
                          <a:latin typeface="Arial" panose="020B0604020202020204" pitchFamily="34" charset="0"/>
                          <a:ea typeface="Calibri" panose="020F0502020204030204" pitchFamily="34" charset="0"/>
                          <a:cs typeface="Times New Roman" panose="02020603050405020304" pitchFamily="18" charset="0"/>
                        </a:rPr>
                        <a:t>will not result in its disqualification. The tenderer will, however, be scored zero for Specific Goals for purposes of PPPFA scoring and ranking.</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766463">
                <a:tc>
                  <a:txBody>
                    <a:bodyPr/>
                    <a:lstStyle/>
                    <a:p>
                      <a:pPr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Tax Clearance Certificates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A certified copy of a tax clearance certificate is required from foreign tenderers (with a footprint in South Africa but that are not registered on CSD and have not provided a SARS pin number) and local tenderers (that have not provided their SARS e-filing PIN number for verification by Eskom and/or their CSD profile / CSD number). </a:t>
                      </a:r>
                    </a:p>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Foreign suppliers with no footprint in South Africa must complete the SBD1 document; however, no proof of tax compliance is required.</a:t>
                      </a:r>
                    </a:p>
                    <a:p>
                      <a:pPr>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bl>
          </a:graphicData>
        </a:graphic>
      </p:graphicFrame>
    </p:spTree>
    <p:extLst>
      <p:ext uri="{BB962C8B-B14F-4D97-AF65-F5344CB8AC3E}">
        <p14:creationId xmlns:p14="http://schemas.microsoft.com/office/powerpoint/2010/main" val="3068748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5/6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13</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957997966"/>
              </p:ext>
            </p:extLst>
          </p:nvPr>
        </p:nvGraphicFramePr>
        <p:xfrm>
          <a:off x="154570" y="1081781"/>
          <a:ext cx="8834859" cy="4694438"/>
        </p:xfrm>
        <a:graphic>
          <a:graphicData uri="http://schemas.openxmlformats.org/drawingml/2006/table">
            <a:tbl>
              <a:tblPr firstRow="1" firstCol="1" bandRow="1"/>
              <a:tblGrid>
                <a:gridCol w="1695454">
                  <a:extLst>
                    <a:ext uri="{9D8B030D-6E8A-4147-A177-3AD203B41FA5}">
                      <a16:colId xmlns:a16="http://schemas.microsoft.com/office/drawing/2014/main" val="4094373786"/>
                    </a:ext>
                  </a:extLst>
                </a:gridCol>
                <a:gridCol w="3648408">
                  <a:extLst>
                    <a:ext uri="{9D8B030D-6E8A-4147-A177-3AD203B41FA5}">
                      <a16:colId xmlns:a16="http://schemas.microsoft.com/office/drawing/2014/main" val="3822647133"/>
                    </a:ext>
                  </a:extLst>
                </a:gridCol>
                <a:gridCol w="1143000">
                  <a:extLst>
                    <a:ext uri="{9D8B030D-6E8A-4147-A177-3AD203B41FA5}">
                      <a16:colId xmlns:a16="http://schemas.microsoft.com/office/drawing/2014/main" val="363282200"/>
                    </a:ext>
                  </a:extLst>
                </a:gridCol>
                <a:gridCol w="1386832">
                  <a:extLst>
                    <a:ext uri="{9D8B030D-6E8A-4147-A177-3AD203B41FA5}">
                      <a16:colId xmlns:a16="http://schemas.microsoft.com/office/drawing/2014/main" val="2585396442"/>
                    </a:ext>
                  </a:extLst>
                </a:gridCol>
                <a:gridCol w="961165">
                  <a:extLst>
                    <a:ext uri="{9D8B030D-6E8A-4147-A177-3AD203B41FA5}">
                      <a16:colId xmlns:a16="http://schemas.microsoft.com/office/drawing/2014/main" val="2197274332"/>
                    </a:ext>
                  </a:extLst>
                </a:gridCol>
              </a:tblGrid>
              <a:tr h="1564471">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2414766">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Compliance with Employment Equity Act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To the extent that the tenderer falls within the definition of a “designated Employer” as contemplated in the Employment Equity Act 55 of 1998, the tenderer is required to furnish the Employer with proof of compliance with the Employment Equity Act, including proof of submission of the Employment Equity report to the Department of </a:t>
                      </a:r>
                      <a:r>
                        <a:rPr lang="en-US" sz="1400" dirty="0" err="1">
                          <a:effectLst/>
                          <a:latin typeface="Arial" panose="020B0604020202020204" pitchFamily="34" charset="0"/>
                          <a:ea typeface="Calibri" panose="020F0502020204030204" pitchFamily="34" charset="0"/>
                          <a:cs typeface="Times New Roman" panose="02020603050405020304" pitchFamily="18" charset="0"/>
                        </a:rPr>
                        <a:t>Labour</a:t>
                      </a:r>
                      <a:r>
                        <a:rPr lang="en-US" sz="1400" dirty="0">
                          <a:effectLst/>
                          <a:latin typeface="Arial" panose="020B0604020202020204" pitchFamily="34" charset="0"/>
                          <a:ea typeface="Calibri" panose="020F0502020204030204" pitchFamily="34" charset="0"/>
                          <a:cs typeface="Times New Roman" panose="02020603050405020304" pitchFamily="18" charset="0"/>
                        </a:rPr>
                        <a:t>. (South African tenderers only)</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453805">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Arial" panose="020B0604020202020204" pitchFamily="34" charset="0"/>
                        </a:rPr>
                        <a:t>NEC3 Supply Contract Annexure N</a:t>
                      </a:r>
                      <a:endParaRPr lang="en-ZA"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Arial" panose="020B0604020202020204" pitchFamily="34" charset="0"/>
                        </a:rPr>
                        <a:t>NEC Contract, completed in full with a signed off Checklist.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ZA" sz="1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9063312"/>
                  </a:ext>
                </a:extLst>
              </a:tr>
            </a:tbl>
          </a:graphicData>
        </a:graphic>
      </p:graphicFrame>
    </p:spTree>
    <p:extLst>
      <p:ext uri="{BB962C8B-B14F-4D97-AF65-F5344CB8AC3E}">
        <p14:creationId xmlns:p14="http://schemas.microsoft.com/office/powerpoint/2010/main" val="1919374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1600" b="1" dirty="0"/>
              <a:t>MANDATORY CONTRACTUAL REQUIREMENTS SUPPORTING EVIDENCE</a:t>
            </a:r>
            <a:r>
              <a:rPr lang="en-ZA" altLang="en-US" sz="1600" b="1" dirty="0"/>
              <a:t>	</a:t>
            </a:r>
            <a:r>
              <a:rPr lang="en-ZA" altLang="en-US" sz="2000" b="1" dirty="0"/>
              <a:t>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14</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1548727307"/>
              </p:ext>
            </p:extLst>
          </p:nvPr>
        </p:nvGraphicFramePr>
        <p:xfrm>
          <a:off x="98036" y="1027739"/>
          <a:ext cx="8950714" cy="4053828"/>
        </p:xfrm>
        <a:graphic>
          <a:graphicData uri="http://schemas.openxmlformats.org/drawingml/2006/table">
            <a:tbl>
              <a:tblPr firstRow="1" firstCol="1" bandRow="1"/>
              <a:tblGrid>
                <a:gridCol w="2292739">
                  <a:extLst>
                    <a:ext uri="{9D8B030D-6E8A-4147-A177-3AD203B41FA5}">
                      <a16:colId xmlns:a16="http://schemas.microsoft.com/office/drawing/2014/main" val="4094373786"/>
                    </a:ext>
                  </a:extLst>
                </a:gridCol>
                <a:gridCol w="3943350">
                  <a:extLst>
                    <a:ext uri="{9D8B030D-6E8A-4147-A177-3AD203B41FA5}">
                      <a16:colId xmlns:a16="http://schemas.microsoft.com/office/drawing/2014/main" val="3822647133"/>
                    </a:ext>
                  </a:extLst>
                </a:gridCol>
                <a:gridCol w="827954">
                  <a:extLst>
                    <a:ext uri="{9D8B030D-6E8A-4147-A177-3AD203B41FA5}">
                      <a16:colId xmlns:a16="http://schemas.microsoft.com/office/drawing/2014/main" val="363282200"/>
                    </a:ext>
                  </a:extLst>
                </a:gridCol>
                <a:gridCol w="1010371">
                  <a:extLst>
                    <a:ext uri="{9D8B030D-6E8A-4147-A177-3AD203B41FA5}">
                      <a16:colId xmlns:a16="http://schemas.microsoft.com/office/drawing/2014/main" val="2585396442"/>
                    </a:ext>
                  </a:extLst>
                </a:gridCol>
                <a:gridCol w="876300">
                  <a:extLst>
                    <a:ext uri="{9D8B030D-6E8A-4147-A177-3AD203B41FA5}">
                      <a16:colId xmlns:a16="http://schemas.microsoft.com/office/drawing/2014/main" val="2197274332"/>
                    </a:ext>
                  </a:extLst>
                </a:gridCol>
              </a:tblGrid>
              <a:tr h="1733300">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580132">
                <a:tc>
                  <a:txBody>
                    <a:bodyPr/>
                    <a:lstStyle/>
                    <a:p>
                      <a:pPr algn="just">
                        <a:lnSpc>
                          <a:spcPct val="115000"/>
                        </a:lnSpc>
                        <a:spcAft>
                          <a:spcPts val="1000"/>
                        </a:spcAft>
                      </a:pPr>
                      <a:r>
                        <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Mandatory Contractual Requirement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Proof of valid and current CSD Registration (CSD number/CSD Report)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1191629"/>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Safety</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OHS Tender Evaluation Criteria (High risk)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815179"/>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Environmental</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Environmental Tender Evaluation Criteria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2282857"/>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Quality</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Category 2: Quality Requirements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3205920"/>
                  </a:ext>
                </a:extLst>
              </a:tr>
            </a:tbl>
          </a:graphicData>
        </a:graphic>
      </p:graphicFrame>
    </p:spTree>
    <p:extLst>
      <p:ext uri="{BB962C8B-B14F-4D97-AF65-F5344CB8AC3E}">
        <p14:creationId xmlns:p14="http://schemas.microsoft.com/office/powerpoint/2010/main" val="3377573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CFD37-C6CE-86D5-834A-9B96F37810B1}"/>
            </a:ext>
          </a:extLst>
        </p:cNvPr>
        <p:cNvGrpSpPr/>
        <p:nvPr/>
      </p:nvGrpSpPr>
      <p:grpSpPr>
        <a:xfrm>
          <a:off x="0" y="0"/>
          <a:ext cx="0" cy="0"/>
          <a:chOff x="0" y="0"/>
          <a:chExt cx="0" cy="0"/>
        </a:xfrm>
      </p:grpSpPr>
      <p:sp>
        <p:nvSpPr>
          <p:cNvPr id="18434" name="Rectangle 2">
            <a:extLst>
              <a:ext uri="{FF2B5EF4-FFF2-40B4-BE49-F238E27FC236}">
                <a16:creationId xmlns:a16="http://schemas.microsoft.com/office/drawing/2014/main" id="{0ED386F4-9E14-3843-8821-BF34FA50BEEF}"/>
              </a:ext>
            </a:extLst>
          </p:cNvPr>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7/7		</a:t>
            </a:r>
            <a:endParaRPr lang="en-ZA" altLang="en-US" sz="2000" dirty="0"/>
          </a:p>
        </p:txBody>
      </p:sp>
      <p:sp>
        <p:nvSpPr>
          <p:cNvPr id="18437" name="Slide Number Placeholder 3">
            <a:extLst>
              <a:ext uri="{FF2B5EF4-FFF2-40B4-BE49-F238E27FC236}">
                <a16:creationId xmlns:a16="http://schemas.microsoft.com/office/drawing/2014/main" id="{9604FB45-902F-CAD4-DDCC-AA1AC9ADA3B2}"/>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15</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F2DD154-C139-DF07-DDBB-6337E12D3BC9}"/>
              </a:ext>
            </a:extLst>
          </p:cNvPr>
          <p:cNvGraphicFramePr>
            <a:graphicFrameLocks noGrp="1"/>
          </p:cNvGraphicFramePr>
          <p:nvPr>
            <p:extLst>
              <p:ext uri="{D42A27DB-BD31-4B8C-83A1-F6EECF244321}">
                <p14:modId xmlns:p14="http://schemas.microsoft.com/office/powerpoint/2010/main" val="2726641582"/>
              </p:ext>
            </p:extLst>
          </p:nvPr>
        </p:nvGraphicFramePr>
        <p:xfrm>
          <a:off x="98036" y="1027739"/>
          <a:ext cx="8950714" cy="4174685"/>
        </p:xfrm>
        <a:graphic>
          <a:graphicData uri="http://schemas.openxmlformats.org/drawingml/2006/table">
            <a:tbl>
              <a:tblPr firstRow="1" firstCol="1" bandRow="1"/>
              <a:tblGrid>
                <a:gridCol w="1717687">
                  <a:extLst>
                    <a:ext uri="{9D8B030D-6E8A-4147-A177-3AD203B41FA5}">
                      <a16:colId xmlns:a16="http://schemas.microsoft.com/office/drawing/2014/main" val="4094373786"/>
                    </a:ext>
                  </a:extLst>
                </a:gridCol>
                <a:gridCol w="4518402">
                  <a:extLst>
                    <a:ext uri="{9D8B030D-6E8A-4147-A177-3AD203B41FA5}">
                      <a16:colId xmlns:a16="http://schemas.microsoft.com/office/drawing/2014/main" val="3822647133"/>
                    </a:ext>
                  </a:extLst>
                </a:gridCol>
                <a:gridCol w="827954">
                  <a:extLst>
                    <a:ext uri="{9D8B030D-6E8A-4147-A177-3AD203B41FA5}">
                      <a16:colId xmlns:a16="http://schemas.microsoft.com/office/drawing/2014/main" val="363282200"/>
                    </a:ext>
                  </a:extLst>
                </a:gridCol>
                <a:gridCol w="1010371">
                  <a:extLst>
                    <a:ext uri="{9D8B030D-6E8A-4147-A177-3AD203B41FA5}">
                      <a16:colId xmlns:a16="http://schemas.microsoft.com/office/drawing/2014/main" val="2585396442"/>
                    </a:ext>
                  </a:extLst>
                </a:gridCol>
                <a:gridCol w="876300">
                  <a:extLst>
                    <a:ext uri="{9D8B030D-6E8A-4147-A177-3AD203B41FA5}">
                      <a16:colId xmlns:a16="http://schemas.microsoft.com/office/drawing/2014/main" val="2197274332"/>
                    </a:ext>
                  </a:extLst>
                </a:gridCol>
              </a:tblGrid>
              <a:tr h="1733300">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Due Diligence/financial analysis </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0050" indent="-400050" algn="just">
                        <a:lnSpc>
                          <a:spcPct val="115000"/>
                        </a:lnSpc>
                        <a:spcAft>
                          <a:spcPts val="1000"/>
                        </a:spcAft>
                        <a:buAutoNum type="romanLcParenR"/>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Audited Financial Statements of the tenderer for the previous 18 months, or to the extent that such statements are not available, for the last year.</a:t>
                      </a:r>
                    </a:p>
                    <a:p>
                      <a:pPr marL="400050" indent="-400050" algn="just">
                        <a:lnSpc>
                          <a:spcPct val="115000"/>
                        </a:lnSpc>
                        <a:spcAft>
                          <a:spcPts val="1000"/>
                        </a:spcAft>
                        <a:buAutoNum type="romanLcParenR"/>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Due diligence from an anti-bribery and corruption perspective will be conducted for recommended tenderer/s (or any of its directors/members/shareholders) with respect to the procurement/tendering processes/procedures. </a:t>
                      </a:r>
                    </a:p>
                    <a:p>
                      <a:pPr marL="400050" indent="-400050" algn="just">
                        <a:lnSpc>
                          <a:spcPct val="115000"/>
                        </a:lnSpc>
                        <a:spcAft>
                          <a:spcPts val="1000"/>
                        </a:spcAft>
                        <a:buAutoNum type="romanLcParenR"/>
                      </a:pPr>
                      <a:endPar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1191629"/>
                  </a:ext>
                </a:extLst>
              </a:tr>
            </a:tbl>
          </a:graphicData>
        </a:graphic>
      </p:graphicFrame>
    </p:spTree>
    <p:extLst>
      <p:ext uri="{BB962C8B-B14F-4D97-AF65-F5344CB8AC3E}">
        <p14:creationId xmlns:p14="http://schemas.microsoft.com/office/powerpoint/2010/main" val="3841207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2000" b="1" dirty="0">
                <a:solidFill>
                  <a:srgbClr val="FF0000"/>
                </a:solidFill>
              </a:rPr>
              <a:t>Please note:</a:t>
            </a:r>
            <a:r>
              <a:rPr lang="en-ZA" altLang="en-US" sz="2000" b="1" dirty="0"/>
              <a:t>	  </a:t>
            </a:r>
            <a:endParaRPr lang="en-ZA" altLang="en-US" sz="2000" dirty="0"/>
          </a:p>
        </p:txBody>
      </p:sp>
      <p:sp>
        <p:nvSpPr>
          <p:cNvPr id="19459" name="Rectangle 3"/>
          <p:cNvSpPr>
            <a:spLocks noGrp="1" noChangeArrowheads="1"/>
          </p:cNvSpPr>
          <p:nvPr>
            <p:ph type="body" idx="1"/>
          </p:nvPr>
        </p:nvSpPr>
        <p:spPr>
          <a:xfrm>
            <a:off x="179387" y="1125538"/>
            <a:ext cx="8696165" cy="5183187"/>
          </a:xfrm>
        </p:spPr>
        <p:txBody>
          <a:bodyPr>
            <a:normAutofit/>
          </a:bodyPr>
          <a:lstStyle/>
          <a:p>
            <a:pPr marL="342900" lvl="2" indent="-342900" algn="just"/>
            <a:r>
              <a:rPr lang="en-US" altLang="en-US" sz="1800" dirty="0"/>
              <a:t>Failure to submit documents listed as mandatory for evaluation will result in disqualification.</a:t>
            </a:r>
          </a:p>
          <a:p>
            <a:pPr marL="342900" lvl="2" indent="-342900" algn="just"/>
            <a:endParaRPr lang="en-US" altLang="en-US" sz="1800" dirty="0"/>
          </a:p>
          <a:p>
            <a:pPr marL="342900" lvl="2" indent="-342900" algn="just"/>
            <a:r>
              <a:rPr lang="en-ZA" sz="1800" dirty="0"/>
              <a:t>Kindly re-visit the websites regularly to confirm if there are any changes made in the Enquiry Documents. </a:t>
            </a:r>
          </a:p>
          <a:p>
            <a:pPr marL="342900" lvl="2" indent="-342900" algn="just"/>
            <a:endParaRPr lang="en-US" altLang="en-US" sz="1800" dirty="0"/>
          </a:p>
          <a:p>
            <a:pPr marL="342900" lvl="2" indent="-342900" algn="just"/>
            <a:r>
              <a:rPr lang="en-US" altLang="en-US" sz="1800" dirty="0"/>
              <a:t>All clarification questions must be made in writing and will be co –ordinated only through Commercial.</a:t>
            </a:r>
          </a:p>
          <a:p>
            <a:pPr marL="0" lvl="2" indent="0" algn="just">
              <a:buNone/>
            </a:pPr>
            <a:endParaRPr lang="en-US" altLang="en-US" sz="1800" dirty="0"/>
          </a:p>
          <a:p>
            <a:pPr marL="342900" lvl="2" indent="-342900" algn="just"/>
            <a:r>
              <a:rPr lang="en-US" altLang="en-US" sz="1800" dirty="0"/>
              <a:t>Kindly submit documents that are mandatory for contract award at Tender stage, if possible, even though you will not be disqualified if you do not submit.</a:t>
            </a:r>
          </a:p>
        </p:txBody>
      </p:sp>
      <p:sp>
        <p:nvSpPr>
          <p:cNvPr id="19461"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16</a:t>
            </a:fld>
            <a:endParaRPr lang="en-ZA" altLang="en-US">
              <a:solidFill>
                <a:srgbClr val="83725B"/>
              </a:solidFill>
            </a:endParaRPr>
          </a:p>
        </p:txBody>
      </p:sp>
    </p:spTree>
    <p:extLst>
      <p:ext uri="{BB962C8B-B14F-4D97-AF65-F5344CB8AC3E}">
        <p14:creationId xmlns:p14="http://schemas.microsoft.com/office/powerpoint/2010/main" val="3741512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95400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3E8C3-307A-556C-3847-4868B4F6573B}"/>
            </a:ext>
          </a:extLst>
        </p:cNvPr>
        <p:cNvGrpSpPr/>
        <p:nvPr/>
      </p:nvGrpSpPr>
      <p:grpSpPr>
        <a:xfrm>
          <a:off x="0" y="0"/>
          <a:ext cx="0" cy="0"/>
          <a:chOff x="0" y="0"/>
          <a:chExt cx="0" cy="0"/>
        </a:xfrm>
      </p:grpSpPr>
      <p:sp>
        <p:nvSpPr>
          <p:cNvPr id="8195" name="Subtitle 4">
            <a:extLst>
              <a:ext uri="{FF2B5EF4-FFF2-40B4-BE49-F238E27FC236}">
                <a16:creationId xmlns:a16="http://schemas.microsoft.com/office/drawing/2014/main" id="{7E11764E-C069-519D-4A31-C677B3FACD77}"/>
              </a:ext>
            </a:extLst>
          </p:cNvPr>
          <p:cNvSpPr>
            <a:spLocks noGrp="1"/>
          </p:cNvSpPr>
          <p:nvPr>
            <p:ph type="subTitle" idx="1"/>
          </p:nvPr>
        </p:nvSpPr>
        <p:spPr>
          <a:xfrm>
            <a:off x="1979712" y="4426584"/>
            <a:ext cx="7056339" cy="1234664"/>
          </a:xfrm>
        </p:spPr>
        <p:txBody>
          <a:bodyPr>
            <a:normAutofit/>
          </a:bodyPr>
          <a:lstStyle/>
          <a:p>
            <a:r>
              <a:rPr lang="en-US" altLang="en-US" sz="2000" b="1" dirty="0"/>
              <a:t>NEC 3 SUPPLY CONTRACT</a:t>
            </a:r>
            <a:endParaRPr lang="en-ZA" sz="2000" i="1" dirty="0">
              <a:latin typeface="Arial" charset="0"/>
              <a:cs typeface="Arial" charset="0"/>
            </a:endParaRPr>
          </a:p>
        </p:txBody>
      </p:sp>
      <p:sp>
        <p:nvSpPr>
          <p:cNvPr id="6" name="Subtitle 2">
            <a:extLst>
              <a:ext uri="{FF2B5EF4-FFF2-40B4-BE49-F238E27FC236}">
                <a16:creationId xmlns:a16="http://schemas.microsoft.com/office/drawing/2014/main" id="{FE9B2A94-AA52-5485-DBD4-D3FC86619300}"/>
              </a:ext>
            </a:extLst>
          </p:cNvPr>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a:extLst>
              <a:ext uri="{FF2B5EF4-FFF2-40B4-BE49-F238E27FC236}">
                <a16:creationId xmlns:a16="http://schemas.microsoft.com/office/drawing/2014/main" id="{46D7DB5E-818C-8633-AE99-F0D6D9FF8BBC}"/>
              </a:ext>
            </a:extLst>
          </p:cNvPr>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a:extLst>
              <a:ext uri="{FF2B5EF4-FFF2-40B4-BE49-F238E27FC236}">
                <a16:creationId xmlns:a16="http://schemas.microsoft.com/office/drawing/2014/main" id="{AD6FE396-40D3-36FF-11AE-084C32D62BDA}"/>
              </a:ext>
            </a:extLst>
          </p:cNvPr>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18</a:t>
            </a:fld>
            <a:endParaRPr lang="en-ZA" dirty="0">
              <a:solidFill>
                <a:prstClr val="black">
                  <a:tint val="75000"/>
                </a:prstClr>
              </a:solidFill>
            </a:endParaRPr>
          </a:p>
        </p:txBody>
      </p:sp>
      <p:sp>
        <p:nvSpPr>
          <p:cNvPr id="7" name="Text Placeholder 2">
            <a:extLst>
              <a:ext uri="{FF2B5EF4-FFF2-40B4-BE49-F238E27FC236}">
                <a16:creationId xmlns:a16="http://schemas.microsoft.com/office/drawing/2014/main" id="{C042A745-975C-3046-B282-8EB7AF6902E8}"/>
              </a:ext>
            </a:extLst>
          </p:cNvPr>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71501225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98785-9EFD-F7B6-4EF0-70B20A4260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4D7AD3-2B4F-C4F7-DC45-E6D02AFEF44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227347B9-49D0-DE18-AF1A-A9BF5567E4E4}"/>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2A4903E7-40F7-FEAE-2D2F-CCB22FFAA7A7}"/>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3D282AD-1FA2-D2E3-810E-41C6941E3A43}"/>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D5FDEF1E-1D87-FDB2-7EF5-4F0DB27E7C1A}"/>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507040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92947" y="309163"/>
            <a:ext cx="5869870" cy="457367"/>
          </a:xfrm>
        </p:spPr>
        <p:txBody>
          <a:bodyPr/>
          <a:lstStyle/>
          <a:p>
            <a:pPr eaLnBrk="1" hangingPunct="1"/>
            <a:r>
              <a:rPr lang="en-ZA" altLang="en-US" sz="2000" b="1" dirty="0"/>
              <a:t>	</a:t>
            </a:r>
            <a:r>
              <a:rPr lang="en-GB" altLang="en-US" sz="2000" b="1" dirty="0"/>
              <a:t>Housekeeping Rules</a:t>
            </a:r>
            <a:r>
              <a:rPr lang="en-ZA" altLang="en-US" sz="2000" b="1" dirty="0"/>
              <a:t>				</a:t>
            </a:r>
            <a:r>
              <a:rPr lang="en-ZA" altLang="en-US" sz="2000" dirty="0"/>
              <a:t> </a:t>
            </a:r>
          </a:p>
        </p:txBody>
      </p:sp>
      <p:sp>
        <p:nvSpPr>
          <p:cNvPr id="16388" name="Rectangle 3"/>
          <p:cNvSpPr>
            <a:spLocks noGrp="1" noChangeArrowheads="1"/>
          </p:cNvSpPr>
          <p:nvPr>
            <p:ph type="body" idx="1"/>
          </p:nvPr>
        </p:nvSpPr>
        <p:spPr>
          <a:xfrm>
            <a:off x="107504" y="1046875"/>
            <a:ext cx="8707884" cy="5399087"/>
          </a:xfrm>
        </p:spPr>
        <p:txBody>
          <a:bodyPr>
            <a:normAutofit/>
          </a:bodyPr>
          <a:lstStyle/>
          <a:p>
            <a:pPr marL="0" lvl="0" indent="0" algn="ctr">
              <a:lnSpc>
                <a:spcPct val="110000"/>
              </a:lnSpc>
              <a:spcBef>
                <a:spcPts val="600"/>
              </a:spcBef>
              <a:spcAft>
                <a:spcPts val="600"/>
              </a:spcAft>
              <a:buNone/>
            </a:pPr>
            <a:r>
              <a:rPr lang="en-US" sz="2000" b="1" i="1" dirty="0">
                <a:solidFill>
                  <a:schemeClr val="tx1"/>
                </a:solidFill>
                <a:highlight>
                  <a:srgbClr val="C0C0C0"/>
                </a:highlight>
              </a:rPr>
              <a:t>Introduction</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a:t>
            </a:fld>
            <a:endParaRPr lang="en-ZA" altLang="en-US">
              <a:solidFill>
                <a:srgbClr val="83725B"/>
              </a:solidFill>
            </a:endParaRPr>
          </a:p>
        </p:txBody>
      </p:sp>
      <p:grpSp>
        <p:nvGrpSpPr>
          <p:cNvPr id="2" name="Group 8">
            <a:extLst>
              <a:ext uri="{FF2B5EF4-FFF2-40B4-BE49-F238E27FC236}">
                <a16:creationId xmlns:a16="http://schemas.microsoft.com/office/drawing/2014/main" id="{AA1AC305-4D55-74EB-B5B8-A0F5792DBA9A}"/>
              </a:ext>
            </a:extLst>
          </p:cNvPr>
          <p:cNvGrpSpPr>
            <a:grpSpLocks/>
          </p:cNvGrpSpPr>
          <p:nvPr/>
        </p:nvGrpSpPr>
        <p:grpSpPr bwMode="auto">
          <a:xfrm>
            <a:off x="796292" y="2217655"/>
            <a:ext cx="7727950" cy="3057525"/>
            <a:chOff x="342853" y="1497456"/>
            <a:chExt cx="8950322" cy="4521698"/>
          </a:xfrm>
        </p:grpSpPr>
        <p:pic>
          <p:nvPicPr>
            <p:cNvPr id="3" name="Picture 2">
              <a:extLst>
                <a:ext uri="{FF2B5EF4-FFF2-40B4-BE49-F238E27FC236}">
                  <a16:creationId xmlns:a16="http://schemas.microsoft.com/office/drawing/2014/main" id="{5AEEAE31-A2BB-2B25-354E-394A552AD68B}"/>
                </a:ext>
              </a:extLst>
            </p:cNvPr>
            <p:cNvPicPr>
              <a:picLocks noChangeAspect="1" noChangeArrowheads="1"/>
            </p:cNvPicPr>
            <p:nvPr/>
          </p:nvPicPr>
          <p:blipFill>
            <a:blip r:embed="rId3" cstate="print"/>
            <a:srcRect/>
            <a:stretch>
              <a:fillRect/>
            </a:stretch>
          </p:blipFill>
          <p:spPr bwMode="auto">
            <a:xfrm>
              <a:off x="1432619" y="1497456"/>
              <a:ext cx="6634144" cy="4521698"/>
            </a:xfrm>
            <a:prstGeom prst="ellipse">
              <a:avLst/>
            </a:prstGeom>
            <a:noFill/>
            <a:ln w="9525">
              <a:noFill/>
              <a:miter lim="800000"/>
              <a:headEnd/>
              <a:tailEnd/>
            </a:ln>
            <a:effectLst/>
          </p:spPr>
        </p:pic>
        <p:sp>
          <p:nvSpPr>
            <p:cNvPr id="4" name="TextBox 3">
              <a:extLst>
                <a:ext uri="{FF2B5EF4-FFF2-40B4-BE49-F238E27FC236}">
                  <a16:creationId xmlns:a16="http://schemas.microsoft.com/office/drawing/2014/main" id="{7123CC1E-1D2E-5A71-C223-28351DD916AE}"/>
                </a:ext>
              </a:extLst>
            </p:cNvPr>
            <p:cNvSpPr txBox="1"/>
            <p:nvPr/>
          </p:nvSpPr>
          <p:spPr>
            <a:xfrm>
              <a:off x="342853" y="1971168"/>
              <a:ext cx="1787106" cy="682613"/>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spAutoFit/>
            </a:bodyPr>
            <a:lstStyle/>
            <a:p>
              <a:pPr eaLnBrk="1" hangingPunct="1">
                <a:defRPr/>
              </a:pPr>
              <a:r>
                <a:rPr lang="en-US" sz="2400" b="1" dirty="0">
                  <a:solidFill>
                    <a:srgbClr val="003896"/>
                  </a:solidFill>
                  <a:latin typeface="Arial" charset="0"/>
                  <a:cs typeface="Arial" charset="0"/>
                </a:rPr>
                <a:t>Welcome</a:t>
              </a:r>
            </a:p>
          </p:txBody>
        </p:sp>
        <p:sp>
          <p:nvSpPr>
            <p:cNvPr id="5" name="TextBox 4">
              <a:extLst>
                <a:ext uri="{FF2B5EF4-FFF2-40B4-BE49-F238E27FC236}">
                  <a16:creationId xmlns:a16="http://schemas.microsoft.com/office/drawing/2014/main" id="{CC41C23F-9D18-6DB2-9D29-B192A97CAA9F}"/>
                </a:ext>
              </a:extLst>
            </p:cNvPr>
            <p:cNvSpPr txBox="1"/>
            <p:nvPr/>
          </p:nvSpPr>
          <p:spPr>
            <a:xfrm>
              <a:off x="7467034" y="1971170"/>
              <a:ext cx="1826141" cy="461665"/>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spAutoFit/>
            </a:bodyPr>
            <a:lstStyle/>
            <a:p>
              <a:pPr eaLnBrk="1" hangingPunct="1">
                <a:defRPr/>
              </a:pPr>
              <a:r>
                <a:rPr lang="en-US" sz="2400" b="1" dirty="0">
                  <a:solidFill>
                    <a:srgbClr val="003896"/>
                  </a:solidFill>
                  <a:latin typeface="Arial" charset="0"/>
                  <a:cs typeface="Arial" charset="0"/>
                </a:rPr>
                <a:t>Evacuation</a:t>
              </a:r>
            </a:p>
          </p:txBody>
        </p:sp>
      </p:grpSp>
    </p:spTree>
    <p:extLst>
      <p:ext uri="{BB962C8B-B14F-4D97-AF65-F5344CB8AC3E}">
        <p14:creationId xmlns:p14="http://schemas.microsoft.com/office/powerpoint/2010/main" val="17843686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53076-D33B-0946-D0DD-D5BB631A2CD8}"/>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1569B475-222E-A7D2-82B1-1F910763A57B}"/>
              </a:ext>
            </a:extLst>
          </p:cNvPr>
          <p:cNvSpPr>
            <a:spLocks noGrp="1" noChangeArrowheads="1"/>
          </p:cNvSpPr>
          <p:nvPr>
            <p:ph type="title"/>
          </p:nvPr>
        </p:nvSpPr>
        <p:spPr/>
        <p:txBody>
          <a:bodyPr/>
          <a:lstStyle/>
          <a:p>
            <a:pPr eaLnBrk="1" hangingPunct="1"/>
            <a:r>
              <a:rPr lang="en-US" altLang="en-US" sz="2000" b="1" dirty="0"/>
              <a:t>NEC 3 Checklist and Supply Contract</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0452716C-764F-0CF6-8795-6B53A0F9160A}"/>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r>
              <a:rPr lang="en-US" altLang="en-US" sz="1800" dirty="0">
                <a:hlinkClick r:id="rId2" action="ppaction://hlinkfile"/>
              </a:rPr>
              <a:t>Commercial including SDL &amp; I\Annexure N - NEC Checklist and Supply Contract.pdf</a:t>
            </a:r>
            <a:endParaRPr lang="en-US" altLang="en-US" sz="1800" dirty="0"/>
          </a:p>
          <a:p>
            <a:pPr marL="342900" lvl="2" indent="-342900" algn="just"/>
            <a:endParaRPr lang="en-ZA" altLang="en-US" sz="1800" dirty="0"/>
          </a:p>
          <a:p>
            <a:pPr marL="342900" lvl="2" indent="-342900" algn="just"/>
            <a:endParaRPr lang="en-ZA" altLang="en-US" sz="1800" dirty="0"/>
          </a:p>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956B0B80-9907-041A-1408-DB743DB70149}"/>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20</a:t>
            </a:fld>
            <a:endParaRPr lang="en-ZA" altLang="en-US">
              <a:solidFill>
                <a:srgbClr val="83725B"/>
              </a:solidFill>
            </a:endParaRPr>
          </a:p>
        </p:txBody>
      </p:sp>
    </p:spTree>
    <p:extLst>
      <p:ext uri="{BB962C8B-B14F-4D97-AF65-F5344CB8AC3E}">
        <p14:creationId xmlns:p14="http://schemas.microsoft.com/office/powerpoint/2010/main" val="2918047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3200" i="1" dirty="0">
                <a:latin typeface="Arial" charset="0"/>
                <a:cs typeface="Arial" charset="0"/>
              </a:rPr>
              <a:t>Technical</a:t>
            </a:r>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21</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05466437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22</a:t>
            </a:fld>
            <a:endParaRPr lang="en-ZA">
              <a:solidFill>
                <a:srgbClr val="83725B"/>
              </a:solidFill>
            </a:endParaRPr>
          </a:p>
        </p:txBody>
      </p:sp>
      <p:sp>
        <p:nvSpPr>
          <p:cNvPr id="59395" name="Rectangle 2"/>
          <p:cNvSpPr>
            <a:spLocks noGrp="1" noChangeArrowheads="1"/>
          </p:cNvSpPr>
          <p:nvPr>
            <p:ph type="title"/>
          </p:nvPr>
        </p:nvSpPr>
        <p:spPr>
          <a:xfrm>
            <a:off x="107504" y="188913"/>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2: </a:t>
            </a:r>
            <a:r>
              <a:rPr lang="en-US" sz="2000" b="1" dirty="0">
                <a:latin typeface="Arial" charset="0"/>
                <a:cs typeface="Arial" charset="0"/>
              </a:rPr>
              <a:t>Functionality/Technical </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US" sz="1800" dirty="0">
                <a:ea typeface="Times New Roman"/>
                <a:hlinkClick r:id="rId2" action="ppaction://hlinkfile"/>
              </a:rPr>
              <a:t>Technical\Annexure Q - 474-13574 Tender Evaluation Strategy Fuel Oil.pdf</a:t>
            </a: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p:txBody>
      </p:sp>
    </p:spTree>
    <p:extLst>
      <p:ext uri="{BB962C8B-B14F-4D97-AF65-F5344CB8AC3E}">
        <p14:creationId xmlns:p14="http://schemas.microsoft.com/office/powerpoint/2010/main" val="3995654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466205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3200" i="1" dirty="0">
                <a:latin typeface="Arial" charset="0"/>
                <a:cs typeface="Arial" charset="0"/>
              </a:rPr>
              <a:t>Finance</a:t>
            </a:r>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24</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217641212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25</a:t>
            </a:fld>
            <a:endParaRPr lang="en-ZA">
              <a:solidFill>
                <a:srgbClr val="83725B"/>
              </a:solidFill>
            </a:endParaRPr>
          </a:p>
        </p:txBody>
      </p:sp>
      <p:sp>
        <p:nvSpPr>
          <p:cNvPr id="59395" name="Rectangle 2"/>
          <p:cNvSpPr>
            <a:spLocks noGrp="1" noChangeArrowheads="1"/>
          </p:cNvSpPr>
          <p:nvPr>
            <p:ph type="title"/>
          </p:nvPr>
        </p:nvSpPr>
        <p:spPr>
          <a:xfrm>
            <a:off x="241728" y="205691"/>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3: </a:t>
            </a:r>
            <a:r>
              <a:rPr lang="en-US" sz="2000" b="1" dirty="0">
                <a:latin typeface="Arial" charset="0"/>
                <a:cs typeface="Arial" charset="0"/>
              </a:rPr>
              <a:t>Finance</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104775" lvl="0" indent="0" algn="just">
              <a:lnSpc>
                <a:spcPct val="130000"/>
              </a:lnSpc>
              <a:spcBef>
                <a:spcPts val="600"/>
              </a:spcBef>
              <a:spcAft>
                <a:spcPts val="600"/>
              </a:spcAft>
              <a:buNone/>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US" sz="1800" dirty="0">
                <a:ea typeface="Times New Roman"/>
                <a:hlinkClick r:id="rId2" action="ppaction://hlinkfile"/>
              </a:rPr>
              <a:t>Finance\Annexure O - Fuel Oil Pricing Schedule.xlsx</a:t>
            </a: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p:txBody>
      </p:sp>
    </p:spTree>
    <p:extLst>
      <p:ext uri="{BB962C8B-B14F-4D97-AF65-F5344CB8AC3E}">
        <p14:creationId xmlns:p14="http://schemas.microsoft.com/office/powerpoint/2010/main" val="3936363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2355355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ZA" altLang="en-US" sz="3200" i="1" dirty="0">
                <a:latin typeface="Arial" charset="0"/>
                <a:cs typeface="Arial" charset="0"/>
              </a:rPr>
              <a:t>Supplier Development, Localisation and Industrialisation </a:t>
            </a:r>
            <a:endParaRPr lang="en-GB" sz="3200" i="1" dirty="0">
              <a:latin typeface="Arial" charset="0"/>
              <a:cs typeface="Arial" charset="0"/>
            </a:endParaRPr>
          </a:p>
          <a:p>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27</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36258825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28</a:t>
            </a:fld>
            <a:endParaRPr lang="en-ZA">
              <a:solidFill>
                <a:srgbClr val="83725B"/>
              </a:solidFill>
            </a:endParaRPr>
          </a:p>
        </p:txBody>
      </p:sp>
      <p:sp>
        <p:nvSpPr>
          <p:cNvPr id="59395" name="Rectangle 2"/>
          <p:cNvSpPr>
            <a:spLocks noGrp="1" noChangeArrowheads="1"/>
          </p:cNvSpPr>
          <p:nvPr>
            <p:ph type="title"/>
          </p:nvPr>
        </p:nvSpPr>
        <p:spPr>
          <a:xfrm>
            <a:off x="275284" y="197302"/>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4: Supplier Development, Localisation and Industrialisation </a:t>
            </a:r>
            <a:r>
              <a:rPr lang="en-US" altLang="en-US" sz="2000" b="1" dirty="0"/>
              <a:t>(Contractual Requirements)</a:t>
            </a:r>
            <a:r>
              <a:rPr lang="en-ZA" altLang="en-US" sz="2000" b="1" dirty="0"/>
              <a:t>	</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ZA" sz="1800" dirty="0">
                <a:ea typeface="Calibri"/>
                <a:cs typeface="Times New Roman"/>
                <a:hlinkClick r:id="rId2" action="ppaction://hlinkfile"/>
              </a:rPr>
              <a:t>Commercial including SDL &amp; I\Annexure P - SDL &amp; I Strategy for Fuel Oil.pdf</a:t>
            </a:r>
            <a:endParaRPr lang="en-ZA" sz="1800" dirty="0">
              <a:ea typeface="Calibri"/>
              <a:cs typeface="Times New Roman"/>
            </a:endParaRPr>
          </a:p>
        </p:txBody>
      </p:sp>
    </p:spTree>
    <p:extLst>
      <p:ext uri="{BB962C8B-B14F-4D97-AF65-F5344CB8AC3E}">
        <p14:creationId xmlns:p14="http://schemas.microsoft.com/office/powerpoint/2010/main" val="37824562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1953205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1520" y="159579"/>
            <a:ext cx="6519862" cy="666750"/>
          </a:xfrm>
        </p:spPr>
        <p:txBody>
          <a:bodyPr/>
          <a:lstStyle/>
          <a:p>
            <a:pPr eaLnBrk="1" hangingPunct="1"/>
            <a:r>
              <a:rPr lang="en-ZA" altLang="en-US" sz="2000" b="1" dirty="0"/>
              <a:t>Agenda			</a:t>
            </a:r>
            <a:r>
              <a:rPr lang="en-ZA" altLang="en-US" sz="2000" dirty="0"/>
              <a:t> </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a:t>
            </a:fld>
            <a:endParaRPr lang="en-ZA" altLang="en-US">
              <a:solidFill>
                <a:srgbClr val="83725B"/>
              </a:solidFill>
            </a:endParaRPr>
          </a:p>
        </p:txBody>
      </p:sp>
      <p:graphicFrame>
        <p:nvGraphicFramePr>
          <p:cNvPr id="2" name="Table 2">
            <a:extLst>
              <a:ext uri="{FF2B5EF4-FFF2-40B4-BE49-F238E27FC236}">
                <a16:creationId xmlns:a16="http://schemas.microsoft.com/office/drawing/2014/main" id="{694EA77F-E839-D673-1809-5313C1E5B940}"/>
              </a:ext>
            </a:extLst>
          </p:cNvPr>
          <p:cNvGraphicFramePr>
            <a:graphicFrameLocks noGrp="1"/>
          </p:cNvGraphicFramePr>
          <p:nvPr>
            <p:extLst>
              <p:ext uri="{D42A27DB-BD31-4B8C-83A1-F6EECF244321}">
                <p14:modId xmlns:p14="http://schemas.microsoft.com/office/powerpoint/2010/main" val="226457071"/>
              </p:ext>
            </p:extLst>
          </p:nvPr>
        </p:nvGraphicFramePr>
        <p:xfrm>
          <a:off x="116669" y="1060889"/>
          <a:ext cx="8910662" cy="4736221"/>
        </p:xfrm>
        <a:graphic>
          <a:graphicData uri="http://schemas.openxmlformats.org/drawingml/2006/table">
            <a:tbl>
              <a:tblPr firstRow="1" bandRow="1">
                <a:tableStyleId>{5C22544A-7EE6-4342-B048-85BDC9FD1C3A}</a:tableStyleId>
              </a:tblPr>
              <a:tblGrid>
                <a:gridCol w="4669380">
                  <a:extLst>
                    <a:ext uri="{9D8B030D-6E8A-4147-A177-3AD203B41FA5}">
                      <a16:colId xmlns:a16="http://schemas.microsoft.com/office/drawing/2014/main" val="1146946298"/>
                    </a:ext>
                  </a:extLst>
                </a:gridCol>
                <a:gridCol w="4241282">
                  <a:extLst>
                    <a:ext uri="{9D8B030D-6E8A-4147-A177-3AD203B41FA5}">
                      <a16:colId xmlns:a16="http://schemas.microsoft.com/office/drawing/2014/main" val="1412416180"/>
                    </a:ext>
                  </a:extLst>
                </a:gridCol>
              </a:tblGrid>
              <a:tr h="380036">
                <a:tc>
                  <a:txBody>
                    <a:bodyPr/>
                    <a:lstStyle/>
                    <a:p>
                      <a:r>
                        <a:rPr lang="en-US" sz="1600" dirty="0"/>
                        <a:t>Description </a:t>
                      </a:r>
                      <a:endParaRPr lang="en-GB" sz="1600" dirty="0"/>
                    </a:p>
                  </a:txBody>
                  <a:tcPr marL="91445" marR="91445" marT="45674" marB="45674"/>
                </a:tc>
                <a:tc>
                  <a:txBody>
                    <a:bodyPr/>
                    <a:lstStyle/>
                    <a:p>
                      <a:r>
                        <a:rPr lang="en-US" sz="1600" dirty="0"/>
                        <a:t>Responsibility</a:t>
                      </a:r>
                      <a:endParaRPr lang="en-GB" sz="1600" dirty="0"/>
                    </a:p>
                  </a:txBody>
                  <a:tcPr marL="91445" marR="91445" marT="45674" marB="45674"/>
                </a:tc>
                <a:extLst>
                  <a:ext uri="{0D108BD9-81ED-4DB2-BD59-A6C34878D82A}">
                    <a16:rowId xmlns:a16="http://schemas.microsoft.com/office/drawing/2014/main" val="4054285175"/>
                  </a:ext>
                </a:extLst>
              </a:tr>
              <a:tr h="334529">
                <a:tc>
                  <a:txBody>
                    <a:bodyPr/>
                    <a:lstStyle/>
                    <a:p>
                      <a:r>
                        <a:rPr lang="en-US" sz="1600" dirty="0"/>
                        <a:t>Opening and welcome and introduction</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674307131"/>
                  </a:ext>
                </a:extLst>
              </a:tr>
              <a:tr h="335493">
                <a:tc>
                  <a:txBody>
                    <a:bodyPr/>
                    <a:lstStyle/>
                    <a:p>
                      <a:r>
                        <a:rPr lang="en-GB" sz="1600" dirty="0"/>
                        <a:t>Declaration of Interest</a:t>
                      </a:r>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896"/>
                          </a:solidFill>
                          <a:effectLst/>
                          <a:uLnTx/>
                          <a:uFillTx/>
                          <a:latin typeface="+mn-lt"/>
                          <a:ea typeface="+mn-ea"/>
                          <a:cs typeface="+mn-cs"/>
                        </a:rPr>
                        <a:t>All</a:t>
                      </a:r>
                    </a:p>
                  </a:txBody>
                  <a:tcPr marL="91445" marR="91445" marT="45674" marB="45674" anchor="b"/>
                </a:tc>
                <a:extLst>
                  <a:ext uri="{0D108BD9-81ED-4DB2-BD59-A6C34878D82A}">
                    <a16:rowId xmlns:a16="http://schemas.microsoft.com/office/drawing/2014/main" val="2070458481"/>
                  </a:ext>
                </a:extLst>
              </a:tr>
              <a:tr h="317407">
                <a:tc>
                  <a:txBody>
                    <a:bodyPr/>
                    <a:lstStyle/>
                    <a:p>
                      <a:r>
                        <a:rPr lang="en-US" sz="1600" dirty="0"/>
                        <a:t>Safety and Evacuation</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All</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82744399"/>
                  </a:ext>
                </a:extLst>
              </a:tr>
              <a:tr h="270746">
                <a:tc>
                  <a:txBody>
                    <a:bodyPr/>
                    <a:lstStyle/>
                    <a:p>
                      <a:r>
                        <a:rPr lang="en-US" sz="1600" dirty="0"/>
                        <a:t>Commercial (RFP highlights)</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805233577"/>
                  </a:ext>
                </a:extLst>
              </a:tr>
              <a:tr h="307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NEC3 Supply Contract</a:t>
                      </a:r>
                    </a:p>
                  </a:txBody>
                  <a:tcPr marL="91445" marR="91445" marT="45674" marB="45674" anchor="b"/>
                </a:tc>
                <a:tc>
                  <a:txBody>
                    <a:bodyPr/>
                    <a:lstStyle/>
                    <a:p>
                      <a:r>
                        <a:rPr lang="en-GB" sz="1600" dirty="0"/>
                        <a:t>Roshal Govindsamy</a:t>
                      </a:r>
                    </a:p>
                  </a:txBody>
                  <a:tcPr marL="91445" marR="91445" marT="45674" marB="45674" anchor="b"/>
                </a:tc>
                <a:extLst>
                  <a:ext uri="{0D108BD9-81ED-4DB2-BD59-A6C34878D82A}">
                    <a16:rowId xmlns:a16="http://schemas.microsoft.com/office/drawing/2014/main" val="4134306604"/>
                  </a:ext>
                </a:extLst>
              </a:tr>
              <a:tr h="3147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Technical</a:t>
                      </a:r>
                    </a:p>
                  </a:txBody>
                  <a:tcPr marL="91445" marR="91445" marT="45674" marB="45674" anchor="b"/>
                </a:tc>
                <a:tc>
                  <a:txBody>
                    <a:bodyPr/>
                    <a:lstStyle/>
                    <a:p>
                      <a:r>
                        <a:rPr lang="en-GB" sz="1600" dirty="0"/>
                        <a:t>Leslie Barker</a:t>
                      </a:r>
                    </a:p>
                  </a:txBody>
                  <a:tcPr marL="91445" marR="91445" marT="45674" marB="45674" anchor="b"/>
                </a:tc>
                <a:extLst>
                  <a:ext uri="{0D108BD9-81ED-4DB2-BD59-A6C34878D82A}">
                    <a16:rowId xmlns:a16="http://schemas.microsoft.com/office/drawing/2014/main" val="1831140352"/>
                  </a:ext>
                </a:extLst>
              </a:tr>
              <a:tr h="3129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Finance</a:t>
                      </a:r>
                    </a:p>
                  </a:txBody>
                  <a:tcPr marL="91445" marR="91445" marT="45674" marB="45674" anchor="b"/>
                </a:tc>
                <a:tc>
                  <a:txBody>
                    <a:bodyPr/>
                    <a:lstStyle/>
                    <a:p>
                      <a:r>
                        <a:rPr lang="en-US" sz="1600" dirty="0"/>
                        <a:t>Mbulelo Shudula</a:t>
                      </a:r>
                      <a:endParaRPr lang="en-GB" sz="1600" dirty="0"/>
                    </a:p>
                  </a:txBody>
                  <a:tcPr marL="91445" marR="91445" marT="45674" marB="45674" anchor="b"/>
                </a:tc>
                <a:extLst>
                  <a:ext uri="{0D108BD9-81ED-4DB2-BD59-A6C34878D82A}">
                    <a16:rowId xmlns:a16="http://schemas.microsoft.com/office/drawing/2014/main" val="3099701970"/>
                  </a:ext>
                </a:extLst>
              </a:tr>
              <a:tr h="543049">
                <a:tc>
                  <a:txBody>
                    <a:bodyPr/>
                    <a:lstStyle/>
                    <a:p>
                      <a:r>
                        <a:rPr lang="en-ZA" altLang="en-US" sz="1600" kern="1200" dirty="0">
                          <a:solidFill>
                            <a:schemeClr val="dk1"/>
                          </a:solidFill>
                          <a:latin typeface="+mn-lt"/>
                          <a:ea typeface="+mn-ea"/>
                          <a:cs typeface="+mn-cs"/>
                        </a:rPr>
                        <a:t>Supplier Development, Localisation and Industrialisation </a:t>
                      </a:r>
                      <a:endParaRPr lang="en-GB" sz="1600" kern="1200" dirty="0">
                        <a:solidFill>
                          <a:schemeClr val="dk1"/>
                        </a:solidFill>
                        <a:latin typeface="+mn-lt"/>
                        <a:ea typeface="+mn-ea"/>
                        <a:cs typeface="+mn-cs"/>
                      </a:endParaRPr>
                    </a:p>
                  </a:txBody>
                  <a:tcPr marL="91445" marR="91445" marT="45674" marB="45674"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latin typeface="+mn-lt"/>
                          <a:ea typeface="+mn-ea"/>
                          <a:cs typeface="+mn-cs"/>
                        </a:rPr>
                        <a:t>Phindile Mbonambi</a:t>
                      </a:r>
                    </a:p>
                  </a:txBody>
                  <a:tcPr marL="91445" marR="91445" marT="45674" marB="45674" anchor="b"/>
                </a:tc>
                <a:extLst>
                  <a:ext uri="{0D108BD9-81ED-4DB2-BD59-A6C34878D82A}">
                    <a16:rowId xmlns:a16="http://schemas.microsoft.com/office/drawing/2014/main" val="836134648"/>
                  </a:ext>
                </a:extLst>
              </a:tr>
              <a:tr h="323530">
                <a:tc>
                  <a:txBody>
                    <a:bodyPr/>
                    <a:lstStyle/>
                    <a:p>
                      <a:r>
                        <a:rPr lang="en-US" sz="1600" dirty="0"/>
                        <a:t>Safety</a:t>
                      </a:r>
                      <a:endParaRPr lang="en-GB" sz="1600" dirty="0"/>
                    </a:p>
                  </a:txBody>
                  <a:tcPr marL="91445" marR="91445" marT="45674" marB="45674" anchor="b"/>
                </a:tc>
                <a:tc>
                  <a:txBody>
                    <a:bodyPr/>
                    <a:lstStyle/>
                    <a:p>
                      <a:r>
                        <a:rPr lang="en-GB" sz="1600" kern="1200" dirty="0">
                          <a:solidFill>
                            <a:schemeClr val="dk1"/>
                          </a:solidFill>
                          <a:latin typeface="+mn-lt"/>
                          <a:ea typeface="+mn-ea"/>
                          <a:cs typeface="+mn-cs"/>
                        </a:rPr>
                        <a:t>Mikateko Chauke</a:t>
                      </a:r>
                    </a:p>
                  </a:txBody>
                  <a:tcPr marL="91445" marR="91445" marT="45674" marB="45674" anchor="b"/>
                </a:tc>
                <a:extLst>
                  <a:ext uri="{0D108BD9-81ED-4DB2-BD59-A6C34878D82A}">
                    <a16:rowId xmlns:a16="http://schemas.microsoft.com/office/drawing/2014/main" val="3772895668"/>
                  </a:ext>
                </a:extLst>
              </a:tr>
              <a:tr h="305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Environmental</a:t>
                      </a:r>
                    </a:p>
                  </a:txBody>
                  <a:tcPr marL="91445" marR="91445" marT="45674" marB="45674" anchor="b"/>
                </a:tc>
                <a:tc>
                  <a:txBody>
                    <a:bodyPr/>
                    <a:lstStyle/>
                    <a:p>
                      <a:pPr algn="l">
                        <a:lnSpc>
                          <a:spcPct val="115000"/>
                        </a:lnSpc>
                        <a:spcAft>
                          <a:spcPts val="1000"/>
                        </a:spcAft>
                      </a:pPr>
                      <a:r>
                        <a:rPr lang="nb-NO" sz="1600" kern="1200" dirty="0">
                          <a:solidFill>
                            <a:schemeClr val="dk1"/>
                          </a:solidFill>
                          <a:latin typeface="+mn-lt"/>
                          <a:ea typeface="+mn-ea"/>
                          <a:cs typeface="+mn-cs"/>
                        </a:rPr>
                        <a:t>Lebogang Ramono </a:t>
                      </a:r>
                      <a:endParaRPr lang="en-ZA" sz="1600" kern="1200" dirty="0">
                        <a:solidFill>
                          <a:schemeClr val="dk1"/>
                        </a:solidFill>
                        <a:latin typeface="+mn-lt"/>
                        <a:ea typeface="+mn-ea"/>
                        <a:cs typeface="+mn-cs"/>
                      </a:endParaRPr>
                    </a:p>
                  </a:txBody>
                  <a:tcPr marL="68580" marR="68580" marT="0" marB="0" anchor="b"/>
                </a:tc>
                <a:extLst>
                  <a:ext uri="{0D108BD9-81ED-4DB2-BD59-A6C34878D82A}">
                    <a16:rowId xmlns:a16="http://schemas.microsoft.com/office/drawing/2014/main" val="3606373771"/>
                  </a:ext>
                </a:extLst>
              </a:tr>
              <a:tr h="2720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Quality</a:t>
                      </a:r>
                      <a:endParaRPr lang="en-GB" sz="1600" dirty="0"/>
                    </a:p>
                  </a:txBody>
                  <a:tcPr marL="91445" marR="91445" marT="45674" marB="45674" anchor="b"/>
                </a:tc>
                <a:tc>
                  <a:txBody>
                    <a:bodyPr/>
                    <a:lstStyle/>
                    <a:p>
                      <a:pPr algn="l">
                        <a:lnSpc>
                          <a:spcPct val="115000"/>
                        </a:lnSpc>
                        <a:spcAft>
                          <a:spcPts val="1000"/>
                        </a:spcAft>
                      </a:pPr>
                      <a:r>
                        <a:rPr lang="en-US" sz="1600" kern="1200" dirty="0">
                          <a:solidFill>
                            <a:schemeClr val="dk1"/>
                          </a:solidFill>
                          <a:effectLst/>
                          <a:latin typeface="+mn-lt"/>
                          <a:ea typeface="+mn-ea"/>
                          <a:cs typeface="+mn-cs"/>
                        </a:rPr>
                        <a:t>Lesego Garegae</a:t>
                      </a:r>
                      <a:endParaRPr lang="en-ZA" sz="1600" kern="1200" dirty="0">
                        <a:solidFill>
                          <a:schemeClr val="dk1"/>
                        </a:solidFill>
                        <a:latin typeface="+mn-lt"/>
                        <a:ea typeface="+mn-ea"/>
                        <a:cs typeface="+mn-cs"/>
                      </a:endParaRPr>
                    </a:p>
                  </a:txBody>
                  <a:tcPr marL="68580" marR="68580" marT="0" marB="0" anchor="b"/>
                </a:tc>
                <a:extLst>
                  <a:ext uri="{0D108BD9-81ED-4DB2-BD59-A6C34878D82A}">
                    <a16:rowId xmlns:a16="http://schemas.microsoft.com/office/drawing/2014/main" val="1774937781"/>
                  </a:ext>
                </a:extLst>
              </a:tr>
              <a:tr h="424972">
                <a:tc>
                  <a:txBody>
                    <a:bodyPr/>
                    <a:lstStyle/>
                    <a:p>
                      <a:r>
                        <a:rPr lang="en-GB" sz="1600" dirty="0"/>
                        <a:t>Closing</a:t>
                      </a:r>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3202453951"/>
                  </a:ext>
                </a:extLst>
              </a:tr>
            </a:tbl>
          </a:graphicData>
        </a:graphic>
      </p:graphicFrame>
    </p:spTree>
    <p:extLst>
      <p:ext uri="{BB962C8B-B14F-4D97-AF65-F5344CB8AC3E}">
        <p14:creationId xmlns:p14="http://schemas.microsoft.com/office/powerpoint/2010/main" val="2135573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altLang="en-US" sz="2000" b="1" dirty="0"/>
              <a:t>SAFETY, HEALTH AND ENVIRONMENTAL (SHE)</a:t>
            </a:r>
            <a:endParaRPr lang="en-ZA" sz="20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30</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77233564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ltLang="en-US" sz="2000" b="1" dirty="0"/>
              <a:t>Zero Harm Value</a:t>
            </a:r>
            <a:endParaRPr lang="en-ZA" sz="2000" b="1" dirty="0"/>
          </a:p>
        </p:txBody>
      </p:sp>
      <p:sp>
        <p:nvSpPr>
          <p:cNvPr id="4" name="Slide Number Placeholder 3"/>
          <p:cNvSpPr>
            <a:spLocks noGrp="1"/>
          </p:cNvSpPr>
          <p:nvPr>
            <p:ph type="sldNum" sz="quarter" idx="12"/>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76777BE0-C0BF-43F4-8681-9FB69F4842A8}" type="slidenum">
              <a:rPr lang="en-ZA" smtClean="0"/>
              <a:pPr>
                <a:defRPr/>
              </a:pPr>
              <a:t>31</a:t>
            </a:fld>
            <a:endParaRPr lang="en-ZA"/>
          </a:p>
        </p:txBody>
      </p:sp>
      <p:sp>
        <p:nvSpPr>
          <p:cNvPr id="6" name="Content Placeholder 5"/>
          <p:cNvSpPr>
            <a:spLocks noGrp="1"/>
          </p:cNvSpPr>
          <p:nvPr>
            <p:ph idx="1"/>
          </p:nvPr>
        </p:nvSpPr>
        <p:spPr>
          <a:xfrm>
            <a:off x="179512" y="1124744"/>
            <a:ext cx="8856984" cy="5045075"/>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3" name="Picture 2">
            <a:extLst>
              <a:ext uri="{FF2B5EF4-FFF2-40B4-BE49-F238E27FC236}">
                <a16:creationId xmlns:a16="http://schemas.microsoft.com/office/drawing/2014/main" id="{74282CCA-C446-1CC2-4AE9-E171BB2E2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228" y="1920711"/>
            <a:ext cx="8128932" cy="4096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6717E095-C0DF-8945-F3F0-3920C3C0DD9B}"/>
              </a:ext>
            </a:extLst>
          </p:cNvPr>
          <p:cNvSpPr txBox="1"/>
          <p:nvPr/>
        </p:nvSpPr>
        <p:spPr>
          <a:xfrm>
            <a:off x="271262" y="1099641"/>
            <a:ext cx="8693225" cy="646331"/>
          </a:xfrm>
          <a:prstGeom prst="rect">
            <a:avLst/>
          </a:prstGeom>
          <a:noFill/>
        </p:spPr>
        <p:txBody>
          <a:bodyPr wrap="square">
            <a:spAutoFit/>
          </a:bodyPr>
          <a:lstStyle/>
          <a:p>
            <a:r>
              <a:rPr lang="en-US" altLang="en-US" dirty="0"/>
              <a:t>Eskom will strive to ensure that zero harm befalls its employees, contractors, the public and the natural environment</a:t>
            </a:r>
            <a:endParaRPr lang="en-ZA" dirty="0"/>
          </a:p>
        </p:txBody>
      </p:sp>
    </p:spTree>
    <p:extLst>
      <p:ext uri="{BB962C8B-B14F-4D97-AF65-F5344CB8AC3E}">
        <p14:creationId xmlns:p14="http://schemas.microsoft.com/office/powerpoint/2010/main" val="4223601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2000" b="1" dirty="0"/>
              <a:t>Step 4: Safety Health and Environmental (SHE) (Contractual Requirements)</a:t>
            </a:r>
            <a:r>
              <a:rPr lang="en-ZA" altLang="en-US" sz="2000" b="1" dirty="0"/>
              <a:t>		</a:t>
            </a:r>
            <a:endParaRPr lang="en-ZA" altLang="en-US" sz="2000" dirty="0"/>
          </a:p>
        </p:txBody>
      </p:sp>
      <p:sp>
        <p:nvSpPr>
          <p:cNvPr id="19459" name="Rectangle 3"/>
          <p:cNvSpPr>
            <a:spLocks noGrp="1" noChangeArrowheads="1"/>
          </p:cNvSpPr>
          <p:nvPr>
            <p:ph type="body" idx="1"/>
          </p:nvPr>
        </p:nvSpPr>
        <p:spPr>
          <a:xfrm>
            <a:off x="179388" y="1125538"/>
            <a:ext cx="8641084" cy="5183187"/>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000" dirty="0"/>
          </a:p>
          <a:p>
            <a:pPr marL="0" indent="0">
              <a:buNone/>
            </a:pPr>
            <a:endParaRPr lang="en-US" sz="2000" dirty="0"/>
          </a:p>
          <a:p>
            <a:pPr marL="0" indent="0">
              <a:buNone/>
            </a:pPr>
            <a:r>
              <a:rPr lang="en-US" sz="2000" dirty="0">
                <a:hlinkClick r:id="rId2" action="ppaction://hlinkfile"/>
              </a:rPr>
              <a:t>Safety\Annexure C1 OHS Tender Evaluation Criteria for Fuel Oil 2025.docx</a:t>
            </a:r>
            <a:endParaRPr lang="en-US" sz="2000" dirty="0"/>
          </a:p>
          <a:p>
            <a:pPr marL="0" indent="0">
              <a:buNone/>
            </a:pPr>
            <a:endParaRPr lang="en-US" sz="2000" dirty="0"/>
          </a:p>
        </p:txBody>
      </p:sp>
      <p:sp>
        <p:nvSpPr>
          <p:cNvPr id="19461"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32</a:t>
            </a:fld>
            <a:endParaRPr lang="en-ZA" altLang="en-US">
              <a:solidFill>
                <a:srgbClr val="83725B"/>
              </a:solidFill>
            </a:endParaRPr>
          </a:p>
        </p:txBody>
      </p:sp>
    </p:spTree>
    <p:extLst>
      <p:ext uri="{BB962C8B-B14F-4D97-AF65-F5344CB8AC3E}">
        <p14:creationId xmlns:p14="http://schemas.microsoft.com/office/powerpoint/2010/main" val="2318351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196683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A724D-BC72-8B01-4111-2F2BED4243A6}"/>
            </a:ext>
          </a:extLst>
        </p:cNvPr>
        <p:cNvGrpSpPr/>
        <p:nvPr/>
      </p:nvGrpSpPr>
      <p:grpSpPr>
        <a:xfrm>
          <a:off x="0" y="0"/>
          <a:ext cx="0" cy="0"/>
          <a:chOff x="0" y="0"/>
          <a:chExt cx="0" cy="0"/>
        </a:xfrm>
      </p:grpSpPr>
      <p:sp>
        <p:nvSpPr>
          <p:cNvPr id="8195" name="Subtitle 4">
            <a:extLst>
              <a:ext uri="{FF2B5EF4-FFF2-40B4-BE49-F238E27FC236}">
                <a16:creationId xmlns:a16="http://schemas.microsoft.com/office/drawing/2014/main" id="{9245639A-F64E-4D60-B7B1-2393EDF92AAB}"/>
              </a:ext>
            </a:extLst>
          </p:cNvPr>
          <p:cNvSpPr>
            <a:spLocks noGrp="1"/>
          </p:cNvSpPr>
          <p:nvPr>
            <p:ph type="subTitle" idx="1"/>
          </p:nvPr>
        </p:nvSpPr>
        <p:spPr>
          <a:xfrm>
            <a:off x="1871922" y="3682513"/>
            <a:ext cx="7056339" cy="1234664"/>
          </a:xfrm>
        </p:spPr>
        <p:txBody>
          <a:bodyPr>
            <a:normAutofit/>
          </a:bodyPr>
          <a:lstStyle/>
          <a:p>
            <a:r>
              <a:rPr lang="en-US" sz="2000" b="1" dirty="0">
                <a:latin typeface="Arial" charset="0"/>
                <a:cs typeface="Arial" charset="0"/>
              </a:rPr>
              <a:t>ENVIRONMENTAL</a:t>
            </a:r>
            <a:endParaRPr lang="en-ZA" sz="2000" b="1" dirty="0">
              <a:latin typeface="Arial" charset="0"/>
              <a:cs typeface="Arial" charset="0"/>
            </a:endParaRPr>
          </a:p>
        </p:txBody>
      </p:sp>
      <p:sp>
        <p:nvSpPr>
          <p:cNvPr id="6" name="Subtitle 2">
            <a:extLst>
              <a:ext uri="{FF2B5EF4-FFF2-40B4-BE49-F238E27FC236}">
                <a16:creationId xmlns:a16="http://schemas.microsoft.com/office/drawing/2014/main" id="{4F9EE0B4-6CB0-FA7D-F541-3E405E6B068E}"/>
              </a:ext>
            </a:extLst>
          </p:cNvPr>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a:extLst>
              <a:ext uri="{FF2B5EF4-FFF2-40B4-BE49-F238E27FC236}">
                <a16:creationId xmlns:a16="http://schemas.microsoft.com/office/drawing/2014/main" id="{F13D59EA-3F43-8E8B-CC4F-286C07C630D6}"/>
              </a:ext>
            </a:extLst>
          </p:cNvPr>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a:extLst>
              <a:ext uri="{FF2B5EF4-FFF2-40B4-BE49-F238E27FC236}">
                <a16:creationId xmlns:a16="http://schemas.microsoft.com/office/drawing/2014/main" id="{0B6F6DA0-5FD7-C8CD-E750-68F766A62C2B}"/>
              </a:ext>
            </a:extLst>
          </p:cNvPr>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34</a:t>
            </a:fld>
            <a:endParaRPr lang="en-ZA" dirty="0">
              <a:solidFill>
                <a:prstClr val="black">
                  <a:tint val="75000"/>
                </a:prstClr>
              </a:solidFill>
            </a:endParaRPr>
          </a:p>
        </p:txBody>
      </p:sp>
      <p:sp>
        <p:nvSpPr>
          <p:cNvPr id="7" name="Text Placeholder 2">
            <a:extLst>
              <a:ext uri="{FF2B5EF4-FFF2-40B4-BE49-F238E27FC236}">
                <a16:creationId xmlns:a16="http://schemas.microsoft.com/office/drawing/2014/main" id="{4EBF0F98-3D2A-13FC-05A7-F1115CA142CC}"/>
              </a:ext>
            </a:extLst>
          </p:cNvPr>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4088733694"/>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1CBEB-6EAE-A9AB-1E65-8343BA4E9713}"/>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65BB8BCC-53BA-803E-72EE-18141ECBBD10}"/>
              </a:ext>
            </a:extLst>
          </p:cNvPr>
          <p:cNvSpPr>
            <a:spLocks noGrp="1" noChangeArrowheads="1"/>
          </p:cNvSpPr>
          <p:nvPr>
            <p:ph type="title"/>
          </p:nvPr>
        </p:nvSpPr>
        <p:spPr/>
        <p:txBody>
          <a:bodyPr/>
          <a:lstStyle/>
          <a:p>
            <a:pPr eaLnBrk="1" hangingPunct="1"/>
            <a:r>
              <a:rPr lang="en-US" altLang="en-US" sz="2000" b="1" dirty="0"/>
              <a:t>Step 4: Environmental (SHE) (Contractual Requirements)</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998A7721-F2C4-C960-708C-214F39BA14BB}"/>
              </a:ext>
            </a:extLst>
          </p:cNvPr>
          <p:cNvSpPr>
            <a:spLocks noGrp="1" noChangeArrowheads="1"/>
          </p:cNvSpPr>
          <p:nvPr>
            <p:ph type="body" idx="1"/>
          </p:nvPr>
        </p:nvSpPr>
        <p:spPr>
          <a:xfrm>
            <a:off x="179388" y="1125538"/>
            <a:ext cx="8641084" cy="5183187"/>
          </a:xfrm>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sz="2000" dirty="0">
                <a:hlinkClick r:id="rId2" action="ppaction://hlinkfile"/>
              </a:rPr>
              <a:t>Environmental\Environmental Tender Requirements - The supply and delivery Fuel Oil.doc</a:t>
            </a:r>
            <a:endParaRPr lang="en-US" sz="2000" dirty="0"/>
          </a:p>
        </p:txBody>
      </p:sp>
      <p:sp>
        <p:nvSpPr>
          <p:cNvPr id="19461" name="Slide Number Placeholder 3">
            <a:extLst>
              <a:ext uri="{FF2B5EF4-FFF2-40B4-BE49-F238E27FC236}">
                <a16:creationId xmlns:a16="http://schemas.microsoft.com/office/drawing/2014/main" id="{1F32E52A-92F0-43A2-FCCE-0C5FE6ACF5E0}"/>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35</a:t>
            </a:fld>
            <a:endParaRPr lang="en-ZA" altLang="en-US">
              <a:solidFill>
                <a:srgbClr val="83725B"/>
              </a:solidFill>
            </a:endParaRPr>
          </a:p>
        </p:txBody>
      </p:sp>
    </p:spTree>
    <p:extLst>
      <p:ext uri="{BB962C8B-B14F-4D97-AF65-F5344CB8AC3E}">
        <p14:creationId xmlns:p14="http://schemas.microsoft.com/office/powerpoint/2010/main" val="13087913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C16A-4738-5C81-66C1-741A1DFB05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406135-D87E-9E3C-0A7C-F2E713471AF0}"/>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8CE17142-6DFE-838E-E49E-41326117FD9E}"/>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6390AD8D-2949-2417-F5BD-957E597827A2}"/>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7276000B-96EF-F67B-F120-CCDEB34E92CF}"/>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207B9359-BF31-3ED0-6308-D59C03BD5182}"/>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1287326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2000" b="1" dirty="0">
                <a:latin typeface="Arial" charset="0"/>
                <a:cs typeface="Arial" charset="0"/>
              </a:rPr>
              <a:t>QUALITY</a:t>
            </a:r>
            <a:endParaRPr lang="en-ZA" sz="2000" b="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37</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061046420"/>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147069C0-9390-4241-B0AC-76EBE05B5515}" type="slidenum">
              <a:rPr lang="en-ZA" smtClean="0"/>
              <a:pPr eaLnBrk="1" hangingPunct="1">
                <a:defRPr/>
              </a:pPr>
              <a:t>38</a:t>
            </a:fld>
            <a:endParaRPr lang="en-ZA">
              <a:solidFill>
                <a:srgbClr val="83725B"/>
              </a:solidFill>
            </a:endParaRPr>
          </a:p>
        </p:txBody>
      </p:sp>
      <p:sp>
        <p:nvSpPr>
          <p:cNvPr id="32771" name="Rectangle 2"/>
          <p:cNvSpPr>
            <a:spLocks noGrp="1" noChangeArrowheads="1"/>
          </p:cNvSpPr>
          <p:nvPr>
            <p:ph type="title"/>
          </p:nvPr>
        </p:nvSpPr>
        <p:spPr>
          <a:xfrm>
            <a:off x="395288" y="115888"/>
            <a:ext cx="6519862" cy="666750"/>
          </a:xfrm>
        </p:spPr>
        <p:txBody>
          <a:bodyPr/>
          <a:lstStyle/>
          <a:p>
            <a:pPr eaLnBrk="1" hangingPunct="1"/>
            <a:r>
              <a:rPr lang="en-US" altLang="en-US" sz="2000" b="1" dirty="0"/>
              <a:t>Step 4: Quality (Contractual Requirements) </a:t>
            </a:r>
            <a:r>
              <a:rPr lang="en-US" sz="2000" b="1" dirty="0"/>
              <a:t>		</a:t>
            </a:r>
            <a:endParaRPr lang="en-ZA" sz="2000" dirty="0"/>
          </a:p>
        </p:txBody>
      </p:sp>
      <p:sp>
        <p:nvSpPr>
          <p:cNvPr id="27652" name="Rectangle 3"/>
          <p:cNvSpPr>
            <a:spLocks noGrp="1" noChangeArrowheads="1"/>
          </p:cNvSpPr>
          <p:nvPr>
            <p:ph type="body" idx="1"/>
          </p:nvPr>
        </p:nvSpPr>
        <p:spPr>
          <a:xfrm>
            <a:off x="107950" y="1096963"/>
            <a:ext cx="8820150" cy="5761037"/>
          </a:xfrm>
        </p:spPr>
        <p:txBody>
          <a:bodyPr/>
          <a:lstStyle/>
          <a:p>
            <a:pPr marL="488950" indent="-285750" algn="just">
              <a:lnSpc>
                <a:spcPct val="100000"/>
              </a:lnSpc>
              <a:spcBef>
                <a:spcPts val="1000"/>
              </a:spcBef>
              <a:spcAft>
                <a:spcPts val="1000"/>
              </a:spcAft>
              <a:buSzPct val="65000"/>
              <a:tabLst>
                <a:tab pos="431800" algn="l"/>
                <a:tab pos="504190" algn="l"/>
                <a:tab pos="575945" algn="l"/>
                <a:tab pos="647700" algn="l"/>
                <a:tab pos="540385" algn="l"/>
              </a:tabLst>
              <a:defRPr/>
            </a:pPr>
            <a:endParaRPr lang="en-GB" sz="1800" b="1" dirty="0">
              <a:ea typeface="Times New Roman"/>
            </a:endParaRPr>
          </a:p>
          <a:p>
            <a:pPr marL="203200" indent="0" algn="just">
              <a:lnSpc>
                <a:spcPct val="100000"/>
              </a:lnSpc>
              <a:spcBef>
                <a:spcPts val="1000"/>
              </a:spcBef>
              <a:spcAft>
                <a:spcPts val="1000"/>
              </a:spcAft>
              <a:buSzPct val="65000"/>
              <a:buNone/>
              <a:tabLst>
                <a:tab pos="431800" algn="l"/>
                <a:tab pos="504190" algn="l"/>
                <a:tab pos="575945" algn="l"/>
                <a:tab pos="647700" algn="l"/>
                <a:tab pos="540385" algn="l"/>
              </a:tabLst>
              <a:defRPr/>
            </a:pPr>
            <a:endParaRPr lang="en-ZA" sz="1800" b="1" dirty="0">
              <a:ea typeface="Times New Roman"/>
            </a:endParaRPr>
          </a:p>
        </p:txBody>
      </p:sp>
      <p:sp>
        <p:nvSpPr>
          <p:cNvPr id="4" name="TextBox 3">
            <a:extLst>
              <a:ext uri="{FF2B5EF4-FFF2-40B4-BE49-F238E27FC236}">
                <a16:creationId xmlns:a16="http://schemas.microsoft.com/office/drawing/2014/main" id="{B1F224BF-3750-FC7B-C07C-794B81BF6D1A}"/>
              </a:ext>
            </a:extLst>
          </p:cNvPr>
          <p:cNvSpPr txBox="1"/>
          <p:nvPr/>
        </p:nvSpPr>
        <p:spPr>
          <a:xfrm>
            <a:off x="215900" y="2349268"/>
            <a:ext cx="8420100" cy="1754326"/>
          </a:xfrm>
          <a:prstGeom prst="rect">
            <a:avLst/>
          </a:prstGeom>
          <a:noFill/>
        </p:spPr>
        <p:txBody>
          <a:bodyPr wrap="square">
            <a:spAutoFit/>
          </a:bodyPr>
          <a:lstStyle/>
          <a:p>
            <a:endParaRPr lang="en-US" altLang="en-US" sz="1800" dirty="0"/>
          </a:p>
          <a:p>
            <a:endParaRPr lang="en-US" altLang="en-US" dirty="0"/>
          </a:p>
          <a:p>
            <a:endParaRPr lang="en-US" altLang="en-US" sz="1800" dirty="0"/>
          </a:p>
          <a:p>
            <a:r>
              <a:rPr lang="en-US" altLang="en-US" dirty="0">
                <a:hlinkClick r:id="rId2" action="ppaction://hlinkfile"/>
              </a:rPr>
              <a:t>Quality\Category 2_ Supply and delivery of Fuel Oil_ Rev 7.pdf</a:t>
            </a:r>
            <a:endParaRPr lang="en-US" altLang="en-US" dirty="0"/>
          </a:p>
          <a:p>
            <a:endParaRPr lang="en-US" altLang="en-US" sz="1800" dirty="0"/>
          </a:p>
          <a:p>
            <a:endParaRPr lang="en-US" altLang="en-US" sz="1800" dirty="0"/>
          </a:p>
        </p:txBody>
      </p:sp>
    </p:spTree>
    <p:extLst>
      <p:ext uri="{BB962C8B-B14F-4D97-AF65-F5344CB8AC3E}">
        <p14:creationId xmlns:p14="http://schemas.microsoft.com/office/powerpoint/2010/main" val="38551844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235693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ZA" sz="3200" i="1" dirty="0">
                <a:latin typeface="Arial" charset="0"/>
                <a:cs typeface="Arial" charset="0"/>
              </a:rPr>
              <a:t>Commercial</a:t>
            </a: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4</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ZA" sz="4000" dirty="0"/>
          </a:p>
        </p:txBody>
      </p:sp>
    </p:spTree>
    <p:extLst>
      <p:ext uri="{BB962C8B-B14F-4D97-AF65-F5344CB8AC3E}">
        <p14:creationId xmlns:p14="http://schemas.microsoft.com/office/powerpoint/2010/main" val="189290582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76777BE0-C0BF-43F4-8681-9FB69F4842A8}" type="slidenum">
              <a:rPr lang="en-ZA" smtClean="0"/>
              <a:pPr eaLnBrk="1" hangingPunct="1">
                <a:defRPr/>
              </a:pPr>
              <a:t>40</a:t>
            </a:fld>
            <a:endParaRPr lang="en-ZA">
              <a:solidFill>
                <a:srgbClr val="83725B"/>
              </a:solidFill>
            </a:endParaRPr>
          </a:p>
        </p:txBody>
      </p:sp>
      <p:sp>
        <p:nvSpPr>
          <p:cNvPr id="40963" name="Rectangle 2"/>
          <p:cNvSpPr>
            <a:spLocks noGrp="1" noChangeArrowheads="1"/>
          </p:cNvSpPr>
          <p:nvPr>
            <p:ph type="title"/>
          </p:nvPr>
        </p:nvSpPr>
        <p:spPr>
          <a:xfrm>
            <a:off x="253166" y="56011"/>
            <a:ext cx="6913562" cy="666750"/>
          </a:xfrm>
        </p:spPr>
        <p:txBody>
          <a:bodyPr/>
          <a:lstStyle/>
          <a:p>
            <a:pPr eaLnBrk="1" hangingPunct="1"/>
            <a:br>
              <a:rPr lang="en-US" sz="2000" b="1" dirty="0">
                <a:solidFill>
                  <a:srgbClr val="FFFFFF"/>
                </a:solidFill>
              </a:rPr>
            </a:br>
            <a:r>
              <a:rPr lang="en-US" sz="2000" b="1" dirty="0">
                <a:solidFill>
                  <a:srgbClr val="FFFFFF"/>
                </a:solidFill>
              </a:rPr>
              <a:t>Closing</a:t>
            </a:r>
            <a:endParaRPr lang="en-ZA" sz="2000" dirty="0"/>
          </a:p>
        </p:txBody>
      </p:sp>
      <p:sp>
        <p:nvSpPr>
          <p:cNvPr id="40964" name="Rectangle 3"/>
          <p:cNvSpPr>
            <a:spLocks noGrp="1" noChangeArrowheads="1"/>
          </p:cNvSpPr>
          <p:nvPr>
            <p:ph type="body" idx="1"/>
          </p:nvPr>
        </p:nvSpPr>
        <p:spPr>
          <a:xfrm>
            <a:off x="328612" y="1157680"/>
            <a:ext cx="8486776" cy="4924337"/>
          </a:xfrm>
        </p:spPr>
        <p:txBody>
          <a:bodyPr>
            <a:normAutofit/>
          </a:bodyPr>
          <a:lstStyle/>
          <a:p>
            <a:pPr algn="just">
              <a:buFontTx/>
              <a:buChar char="-"/>
              <a:defRPr/>
            </a:pPr>
            <a:r>
              <a:rPr lang="en-US" sz="1600" dirty="0">
                <a:latin typeface="+mj-lt"/>
              </a:rPr>
              <a:t>Returnables that are mandatory for evaluation will result in disqualification if not   submitted at tender closing. </a:t>
            </a:r>
          </a:p>
          <a:p>
            <a:pPr marL="0" indent="0" algn="just">
              <a:buNone/>
              <a:defRPr/>
            </a:pPr>
            <a:endParaRPr lang="en-US" sz="1600" dirty="0">
              <a:latin typeface="+mj-lt"/>
            </a:endParaRPr>
          </a:p>
          <a:p>
            <a:pPr algn="just">
              <a:buFontTx/>
              <a:buChar char="-"/>
              <a:defRPr/>
            </a:pPr>
            <a:r>
              <a:rPr lang="en-US" sz="1600" dirty="0">
                <a:latin typeface="+mj-lt"/>
              </a:rPr>
              <a:t>Closing deadline is </a:t>
            </a:r>
            <a:r>
              <a:rPr lang="en-US" sz="1600" b="1" dirty="0">
                <a:latin typeface="+mj-lt"/>
              </a:rPr>
              <a:t>19 August 2025 at 10h00</a:t>
            </a:r>
          </a:p>
          <a:p>
            <a:pPr marL="0" indent="0" algn="just">
              <a:buNone/>
              <a:defRPr/>
            </a:pPr>
            <a:endParaRPr lang="en-US" sz="1600" b="1" dirty="0">
              <a:latin typeface="+mj-lt"/>
            </a:endParaRPr>
          </a:p>
          <a:p>
            <a:pPr>
              <a:defRPr/>
            </a:pPr>
            <a:r>
              <a:rPr lang="en-US" sz="1600" b="1" dirty="0">
                <a:latin typeface="+mj-lt"/>
              </a:rPr>
              <a:t>Late Tenders will not be accepted.</a:t>
            </a:r>
          </a:p>
          <a:p>
            <a:pPr marL="0" indent="0">
              <a:buNone/>
              <a:defRPr/>
            </a:pPr>
            <a:r>
              <a:rPr lang="en-US" sz="1600" b="1" dirty="0">
                <a:latin typeface="+mj-lt"/>
              </a:rPr>
              <a:t> </a:t>
            </a:r>
            <a:endParaRPr lang="en-US" sz="1600" dirty="0">
              <a:latin typeface="+mj-lt"/>
            </a:endParaRPr>
          </a:p>
        </p:txBody>
      </p:sp>
    </p:spTree>
    <p:extLst>
      <p:ext uri="{BB962C8B-B14F-4D97-AF65-F5344CB8AC3E}">
        <p14:creationId xmlns:p14="http://schemas.microsoft.com/office/powerpoint/2010/main" val="2846594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a:xfrm>
            <a:off x="5114302" y="3090862"/>
            <a:ext cx="3562974" cy="676275"/>
          </a:xfrm>
        </p:spPr>
        <p:txBody>
          <a:bodyPr>
            <a:normAutofit/>
          </a:bodyPr>
          <a:lstStyle/>
          <a:p>
            <a:r>
              <a:rPr lang="en-US" sz="3200" dirty="0"/>
              <a:t>Thank You!</a:t>
            </a:r>
          </a:p>
        </p:txBody>
      </p:sp>
      <p:pic>
        <p:nvPicPr>
          <p:cNvPr id="3" name="Picture Placeholder 13">
            <a:extLst>
              <a:ext uri="{FF2B5EF4-FFF2-40B4-BE49-F238E27FC236}">
                <a16:creationId xmlns:a16="http://schemas.microsoft.com/office/drawing/2014/main" id="{1ACE8B41-274B-C489-C938-FFFA5C62B23D}"/>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1755" r="1755"/>
          <a:stretch/>
        </p:blipFill>
        <p:spPr>
          <a:xfrm>
            <a:off x="981075" y="2566988"/>
            <a:ext cx="3141663" cy="3255962"/>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p:spPr>
      </p:pic>
      <p:pic>
        <p:nvPicPr>
          <p:cNvPr id="4" name="Picture Placeholder 9">
            <a:extLst>
              <a:ext uri="{FF2B5EF4-FFF2-40B4-BE49-F238E27FC236}">
                <a16:creationId xmlns:a16="http://schemas.microsoft.com/office/drawing/2014/main" id="{9EF4A3EB-B19A-AD20-E447-40583B0B60C7}"/>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387350" y="4291013"/>
            <a:ext cx="1895475" cy="1895475"/>
          </a:xfrm>
          <a:prstGeom prst="ellipse">
            <a:avLst/>
          </a:prstGeom>
        </p:spPr>
      </p:pic>
    </p:spTree>
    <p:extLst>
      <p:ext uri="{BB962C8B-B14F-4D97-AF65-F5344CB8AC3E}">
        <p14:creationId xmlns:p14="http://schemas.microsoft.com/office/powerpoint/2010/main" val="1839183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85538" y="185944"/>
            <a:ext cx="6562230" cy="666000"/>
          </a:xfrm>
        </p:spPr>
        <p:txBody>
          <a:bodyPr/>
          <a:lstStyle/>
          <a:p>
            <a:pPr eaLnBrk="1" hangingPunct="1"/>
            <a:r>
              <a:rPr lang="en-US" altLang="en-US" sz="2000" b="1" dirty="0"/>
              <a:t>Contacts &amp; Important dates </a:t>
            </a:r>
            <a:r>
              <a:rPr lang="en-ZA" altLang="en-US" sz="2000" b="1" dirty="0"/>
              <a:t>					</a:t>
            </a:r>
            <a:r>
              <a:rPr lang="en-ZA" altLang="en-US" sz="2000" dirty="0"/>
              <a:t> </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5</a:t>
            </a:fld>
            <a:endParaRPr lang="en-ZA" altLang="en-US">
              <a:solidFill>
                <a:srgbClr val="83725B"/>
              </a:solidFill>
            </a:endParaRPr>
          </a:p>
        </p:txBody>
      </p:sp>
      <p:graphicFrame>
        <p:nvGraphicFramePr>
          <p:cNvPr id="2" name="Table 2">
            <a:extLst>
              <a:ext uri="{FF2B5EF4-FFF2-40B4-BE49-F238E27FC236}">
                <a16:creationId xmlns:a16="http://schemas.microsoft.com/office/drawing/2014/main" id="{1C89C6D6-A528-31BD-CEE8-9DF2FA94B1F6}"/>
              </a:ext>
            </a:extLst>
          </p:cNvPr>
          <p:cNvGraphicFramePr>
            <a:graphicFrameLocks noGrp="1"/>
          </p:cNvGraphicFramePr>
          <p:nvPr>
            <p:extLst>
              <p:ext uri="{D42A27DB-BD31-4B8C-83A1-F6EECF244321}">
                <p14:modId xmlns:p14="http://schemas.microsoft.com/office/powerpoint/2010/main" val="2819504341"/>
              </p:ext>
            </p:extLst>
          </p:nvPr>
        </p:nvGraphicFramePr>
        <p:xfrm>
          <a:off x="130518" y="1048624"/>
          <a:ext cx="8882963" cy="5206380"/>
        </p:xfrm>
        <a:graphic>
          <a:graphicData uri="http://schemas.openxmlformats.org/drawingml/2006/table">
            <a:tbl>
              <a:tblPr firstRow="1" bandRow="1">
                <a:tableStyleId>{5C22544A-7EE6-4342-B048-85BDC9FD1C3A}</a:tableStyleId>
              </a:tblPr>
              <a:tblGrid>
                <a:gridCol w="3754995">
                  <a:extLst>
                    <a:ext uri="{9D8B030D-6E8A-4147-A177-3AD203B41FA5}">
                      <a16:colId xmlns:a16="http://schemas.microsoft.com/office/drawing/2014/main" val="2451950339"/>
                    </a:ext>
                  </a:extLst>
                </a:gridCol>
                <a:gridCol w="5127968">
                  <a:extLst>
                    <a:ext uri="{9D8B030D-6E8A-4147-A177-3AD203B41FA5}">
                      <a16:colId xmlns:a16="http://schemas.microsoft.com/office/drawing/2014/main" val="2440441850"/>
                    </a:ext>
                  </a:extLst>
                </a:gridCol>
              </a:tblGrid>
              <a:tr h="450992">
                <a:tc>
                  <a:txBody>
                    <a:bodyPr/>
                    <a:lstStyle/>
                    <a:p>
                      <a:pPr marL="0" algn="just" defTabSz="914400" rtl="0" eaLnBrk="1" latinLnBrk="0" hangingPunct="1">
                        <a:lnSpc>
                          <a:spcPct val="115000"/>
                        </a:lnSpc>
                        <a:spcAft>
                          <a:spcPts val="0"/>
                        </a:spcAft>
                      </a:pPr>
                      <a:r>
                        <a:rPr lang="en-US" sz="1600" b="1" kern="1200" dirty="0">
                          <a:solidFill>
                            <a:schemeClr val="lt1"/>
                          </a:solidFill>
                          <a:effectLst/>
                          <a:latin typeface="+mn-lt"/>
                          <a:ea typeface="+mn-ea"/>
                          <a:cs typeface="+mn-cs"/>
                        </a:rPr>
                        <a:t>Tender number/ RFP number</a:t>
                      </a:r>
                      <a:endParaRPr lang="en-GB" sz="1600" b="1" kern="1200" dirty="0">
                        <a:solidFill>
                          <a:schemeClr val="lt1"/>
                        </a:solidFill>
                        <a:effectLst/>
                        <a:latin typeface="+mn-lt"/>
                        <a:ea typeface="+mn-ea"/>
                        <a:cs typeface="+mn-cs"/>
                      </a:endParaRPr>
                    </a:p>
                  </a:txBody>
                  <a:tcPr marL="68582" marR="68582" marT="0" marB="0"/>
                </a:tc>
                <a:tc>
                  <a:txBody>
                    <a:bodyPr/>
                    <a:lstStyle/>
                    <a:p>
                      <a:pPr marL="0" algn="just" defTabSz="914400" rtl="0" eaLnBrk="1" latinLnBrk="0" hangingPunct="1">
                        <a:lnSpc>
                          <a:spcPct val="115000"/>
                        </a:lnSpc>
                        <a:spcAft>
                          <a:spcPts val="0"/>
                        </a:spcAft>
                      </a:pPr>
                      <a:r>
                        <a:rPr lang="en-US" sz="1600" b="1" dirty="0"/>
                        <a:t>E1570GXNOU</a:t>
                      </a:r>
                      <a:endParaRPr lang="en-GB" sz="1600" b="1" kern="1200" dirty="0">
                        <a:solidFill>
                          <a:schemeClr val="lt1"/>
                        </a:solidFill>
                        <a:effectLst/>
                        <a:latin typeface="+mn-lt"/>
                        <a:ea typeface="+mn-ea"/>
                        <a:cs typeface="+mn-cs"/>
                      </a:endParaRPr>
                    </a:p>
                  </a:txBody>
                  <a:tcPr marL="68582" marR="68582" marT="0" marB="0"/>
                </a:tc>
                <a:extLst>
                  <a:ext uri="{0D108BD9-81ED-4DB2-BD59-A6C34878D82A}">
                    <a16:rowId xmlns:a16="http://schemas.microsoft.com/office/drawing/2014/main" val="3437040414"/>
                  </a:ext>
                </a:extLst>
              </a:tr>
              <a:tr h="451104">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Issue date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tabLst>
                          <a:tab pos="2124075" algn="l"/>
                        </a:tabLst>
                      </a:pPr>
                      <a:r>
                        <a:rPr lang="en-US" sz="1600" b="0" i="0" u="none" strike="noStrike" kern="1200" baseline="0" dirty="0">
                          <a:solidFill>
                            <a:schemeClr val="dk1"/>
                          </a:solidFill>
                          <a:effectLst/>
                          <a:latin typeface="+mn-lt"/>
                          <a:ea typeface="+mn-ea"/>
                          <a:cs typeface="+mn-cs"/>
                        </a:rPr>
                        <a:t>15 July 2025	</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156838282"/>
                  </a:ext>
                </a:extLst>
              </a:tr>
              <a:tr h="571953">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Closing date and time</a:t>
                      </a:r>
                      <a:endParaRPr lang="en-GB" sz="1600" b="0" i="0" u="none" strike="noStrike" kern="1200" baseline="0" dirty="0">
                        <a:solidFill>
                          <a:schemeClr val="dk1"/>
                        </a:solidFill>
                        <a:effectLst/>
                        <a:latin typeface="+mn-lt"/>
                        <a:ea typeface="+mn-ea"/>
                        <a:cs typeface="+mn-cs"/>
                      </a:endParaRPr>
                    </a:p>
                    <a:p>
                      <a:pPr algn="just">
                        <a:lnSpc>
                          <a:spcPct val="115000"/>
                        </a:lnSpc>
                        <a:spcAft>
                          <a:spcPts val="0"/>
                        </a:spcAft>
                      </a:pPr>
                      <a:r>
                        <a:rPr lang="en-US" sz="1600" b="0" i="0" u="none" strike="noStrike" kern="1200" baseline="0" dirty="0">
                          <a:solidFill>
                            <a:schemeClr val="dk1"/>
                          </a:solidFill>
                          <a:effectLst/>
                          <a:latin typeface="+mn-lt"/>
                          <a:ea typeface="+mn-ea"/>
                          <a:cs typeface="+mn-cs"/>
                        </a:rPr>
                        <a:t> </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r>
                        <a:rPr lang="en-US" sz="1600" b="0" i="0" u="none" strike="noStrike" kern="1200" baseline="0" dirty="0">
                          <a:solidFill>
                            <a:schemeClr val="dk1"/>
                          </a:solidFill>
                          <a:effectLst/>
                          <a:latin typeface="+mn-lt"/>
                          <a:ea typeface="+mn-ea"/>
                          <a:cs typeface="+mn-cs"/>
                        </a:rPr>
                        <a:t>19 August 2025 at 10h00 a.m. South African Standard Time (SAST)</a:t>
                      </a:r>
                      <a:endParaRPr lang="en-ZA"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065132449"/>
                  </a:ext>
                </a:extLst>
              </a:tr>
              <a:tr h="500943">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Tender validity period</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52 (Fifty two) weeks from the closing date and time.</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163749693"/>
                  </a:ext>
                </a:extLst>
              </a:tr>
              <a:tr h="760064">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Clarification meeting (non – compulsory)</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28 July 2025 at 10H00 a.m. through Microsoft Teams</a:t>
                      </a:r>
                    </a:p>
                    <a:p>
                      <a:pPr algn="just">
                        <a:lnSpc>
                          <a:spcPct val="115000"/>
                        </a:lnSpc>
                        <a:spcAft>
                          <a:spcPts val="0"/>
                        </a:spcAft>
                      </a:pP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065060147"/>
                  </a:ext>
                </a:extLst>
              </a:tr>
              <a:tr h="1386591">
                <a:tc>
                  <a:txBody>
                    <a:bodyPr/>
                    <a:lstStyle/>
                    <a:p>
                      <a:pPr marL="0" algn="just" defTabSz="685783" rtl="0" eaLnBrk="1" latinLnBrk="0" hangingPunct="1">
                        <a:lnSpc>
                          <a:spcPct val="115000"/>
                        </a:lnSpc>
                        <a:spcAft>
                          <a:spcPts val="0"/>
                        </a:spcAft>
                      </a:pPr>
                      <a:r>
                        <a:rPr lang="en-US" sz="1600" b="0" i="0" u="none" strike="noStrike" kern="1200" baseline="0" dirty="0">
                          <a:solidFill>
                            <a:schemeClr val="dk1"/>
                          </a:solidFill>
                          <a:effectLst/>
                          <a:latin typeface="+mn-lt"/>
                          <a:ea typeface="+mn-ea"/>
                          <a:cs typeface="+mn-cs"/>
                        </a:rPr>
                        <a:t>Tenders are to be submitted electronically via Eskom E- tendering site by the stipulated closing date and time.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marL="0" algn="just" defTabSz="685783" rtl="0" eaLnBrk="1" latinLnBrk="0" hangingPunct="1">
                        <a:lnSpc>
                          <a:spcPct val="115000"/>
                        </a:lnSpc>
                        <a:spcAft>
                          <a:spcPts val="0"/>
                        </a:spcAft>
                      </a:pPr>
                      <a:r>
                        <a:rPr lang="en-US" sz="1600" b="0" i="0" u="none" strike="noStrike" kern="1200" baseline="0" dirty="0">
                          <a:solidFill>
                            <a:schemeClr val="dk1"/>
                          </a:solidFill>
                          <a:effectLst/>
                          <a:latin typeface="+mn-lt"/>
                          <a:ea typeface="+mn-ea"/>
                          <a:cs typeface="+mn-cs"/>
                        </a:rPr>
                        <a:t>Please note it is the responsibility of the supplier to ensure that the tender submission is submitted before the closing time.</a:t>
                      </a:r>
                      <a:endParaRPr lang="en-ZA"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949336488"/>
                  </a:ext>
                </a:extLst>
              </a:tr>
              <a:tr h="547777">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Deadline for clarification queries</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12 August 2025 </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3853720510"/>
                  </a:ext>
                </a:extLst>
              </a:tr>
              <a:tr h="499309">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Eskom representative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marL="0" algn="l" defTabSz="914400" rtl="0" eaLnBrk="1" latinLnBrk="0" hangingPunct="1">
                        <a:lnSpc>
                          <a:spcPct val="115000"/>
                        </a:lnSpc>
                        <a:spcAft>
                          <a:spcPts val="0"/>
                        </a:spcAft>
                      </a:pPr>
                      <a:r>
                        <a:rPr lang="en-US" sz="1600" kern="1200" dirty="0">
                          <a:solidFill>
                            <a:schemeClr val="dk1"/>
                          </a:solidFill>
                          <a:effectLst/>
                          <a:latin typeface="+mn-lt"/>
                          <a:ea typeface="+mn-ea"/>
                          <a:cs typeface="+mn-cs"/>
                        </a:rPr>
                        <a:t>Asanda Mzileni</a:t>
                      </a:r>
                    </a:p>
                    <a:p>
                      <a:pPr marL="0" algn="l" defTabSz="914400" rtl="0" eaLnBrk="1" latinLnBrk="0" hangingPunct="1">
                        <a:lnSpc>
                          <a:spcPct val="115000"/>
                        </a:lnSpc>
                        <a:spcAft>
                          <a:spcPts val="0"/>
                        </a:spcAft>
                      </a:pPr>
                      <a:r>
                        <a:rPr lang="en-US" sz="1600" kern="1200" dirty="0">
                          <a:solidFill>
                            <a:schemeClr val="dk1"/>
                          </a:solidFill>
                          <a:effectLst/>
                          <a:latin typeface="+mn-lt"/>
                          <a:ea typeface="+mn-ea"/>
                          <a:cs typeface="+mn-cs"/>
                          <a:hlinkClick r:id="rId3"/>
                        </a:rPr>
                        <a:t>asanda.mzileni@eskom.co.za</a:t>
                      </a:r>
                      <a:endParaRPr lang="en-US" sz="1600" kern="120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3999992988"/>
                  </a:ext>
                </a:extLst>
              </a:tr>
            </a:tbl>
          </a:graphicData>
        </a:graphic>
      </p:graphicFrame>
    </p:spTree>
    <p:extLst>
      <p:ext uri="{BB962C8B-B14F-4D97-AF65-F5344CB8AC3E}">
        <p14:creationId xmlns:p14="http://schemas.microsoft.com/office/powerpoint/2010/main" val="4251116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A4697-EF6C-B4C0-9BE4-66DEE8F55C18}"/>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860B242E-76C4-4A46-3778-4767492F2062}"/>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ED75E712-C8A5-B3BB-DD58-4D5DF269B598}"/>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E46F38C1-DFF0-193F-332A-BF56E7C6F69D}"/>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6</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55B36B80-9344-E627-206C-A6F81F9EC0FB}"/>
              </a:ext>
            </a:extLst>
          </p:cNvPr>
          <p:cNvGraphicFramePr>
            <a:graphicFrameLocks noGrp="1"/>
          </p:cNvGraphicFramePr>
          <p:nvPr>
            <p:extLst>
              <p:ext uri="{D42A27DB-BD31-4B8C-83A1-F6EECF244321}">
                <p14:modId xmlns:p14="http://schemas.microsoft.com/office/powerpoint/2010/main" val="2491623222"/>
              </p:ext>
            </p:extLst>
          </p:nvPr>
        </p:nvGraphicFramePr>
        <p:xfrm>
          <a:off x="179387" y="1212232"/>
          <a:ext cx="8785226" cy="4720736"/>
        </p:xfrm>
        <a:graphic>
          <a:graphicData uri="http://schemas.openxmlformats.org/drawingml/2006/table">
            <a:tbl>
              <a:tblPr firstRow="1" firstCol="1" bandRow="1"/>
              <a:tblGrid>
                <a:gridCol w="2358695">
                  <a:extLst>
                    <a:ext uri="{9D8B030D-6E8A-4147-A177-3AD203B41FA5}">
                      <a16:colId xmlns:a16="http://schemas.microsoft.com/office/drawing/2014/main" val="1936422745"/>
                    </a:ext>
                  </a:extLst>
                </a:gridCol>
                <a:gridCol w="6426531">
                  <a:extLst>
                    <a:ext uri="{9D8B030D-6E8A-4147-A177-3AD203B41FA5}">
                      <a16:colId xmlns:a16="http://schemas.microsoft.com/office/drawing/2014/main" val="906469648"/>
                    </a:ext>
                  </a:extLst>
                </a:gridCol>
              </a:tblGrid>
              <a:tr h="763297">
                <a:tc>
                  <a:txBody>
                    <a:bodyPr/>
                    <a:lstStyle/>
                    <a:p>
                      <a:pPr algn="just">
                        <a:lnSpc>
                          <a:spcPct val="115000"/>
                        </a:lnSpc>
                        <a:spcAft>
                          <a:spcPts val="1000"/>
                        </a:spcAft>
                      </a:pPr>
                      <a:r>
                        <a:rPr lang="en-US" sz="1400" b="1" dirty="0">
                          <a:effectLst/>
                          <a:latin typeface="+mn-lt"/>
                          <a:ea typeface="Calibri" panose="020F0502020204030204" pitchFamily="34" charset="0"/>
                          <a:cs typeface="Arial" panose="020B0604020202020204" pitchFamily="34" charset="0"/>
                        </a:rPr>
                        <a:t>Clause Number from Standard Conditions of Tender</a:t>
                      </a:r>
                      <a:endParaRPr lang="en-ZA" sz="14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828148">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Eskom's right to accept or reject any tender </a:t>
                      </a:r>
                      <a:endParaRPr lang="en-ZA" sz="14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The tender shall be for the [whole /part] of the contract.</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The contract will be awarded to more than 1 (one) supplier.</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822250"/>
                  </a:ext>
                </a:extLst>
              </a:tr>
              <a:tr h="3129291">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Tenderers (whether a single company or an incorporated or unincorporated joint venture or consortium) must meet the eligibility criteria stated in the Tender Data. The tenderer, or any of its principals, must not be under any restriction to do business with Eskom or State-Owned Companies.</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Tenderers are  ineligible to submit a tender if: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1.Tenderers have the nationality of a country on any international sanctions list.  A tenderer shall be found to have the nationality of a country if the tenderer is a national or is constituted, incorporated, or registered and operates in conformity with the provisions of the laws of that country.  This criterion shall also apply to the determination of the nationality of proposed subcontractors or suppliers for any part of the Contract including related services.</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416679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06870-283E-D180-98B7-C00E9120964A}"/>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92808840-5AAC-471A-C698-5F4E6FF9AD75}"/>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D6C1943B-7314-5889-66E8-2703E4DFE094}"/>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D31CD318-CAC7-10B2-3C02-91B6ABC6143B}"/>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7</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0F33EBA4-9961-386D-63B5-091B11ECF94B}"/>
              </a:ext>
            </a:extLst>
          </p:cNvPr>
          <p:cNvGraphicFramePr>
            <a:graphicFrameLocks noGrp="1"/>
          </p:cNvGraphicFramePr>
          <p:nvPr>
            <p:extLst>
              <p:ext uri="{D42A27DB-BD31-4B8C-83A1-F6EECF244321}">
                <p14:modId xmlns:p14="http://schemas.microsoft.com/office/powerpoint/2010/main" val="3100094007"/>
              </p:ext>
            </p:extLst>
          </p:nvPr>
        </p:nvGraphicFramePr>
        <p:xfrm>
          <a:off x="179387" y="1125538"/>
          <a:ext cx="8360473" cy="3571240"/>
        </p:xfrm>
        <a:graphic>
          <a:graphicData uri="http://schemas.openxmlformats.org/drawingml/2006/table">
            <a:tbl>
              <a:tblPr firstRow="1" firstCol="1" bandRow="1"/>
              <a:tblGrid>
                <a:gridCol w="2818994">
                  <a:extLst>
                    <a:ext uri="{9D8B030D-6E8A-4147-A177-3AD203B41FA5}">
                      <a16:colId xmlns:a16="http://schemas.microsoft.com/office/drawing/2014/main" val="1936422745"/>
                    </a:ext>
                  </a:extLst>
                </a:gridCol>
                <a:gridCol w="5541479">
                  <a:extLst>
                    <a:ext uri="{9D8B030D-6E8A-4147-A177-3AD203B41FA5}">
                      <a16:colId xmlns:a16="http://schemas.microsoft.com/office/drawing/2014/main" val="906469648"/>
                    </a:ext>
                  </a:extLst>
                </a:gridCol>
              </a:tblGrid>
              <a:tr h="604837">
                <a:tc>
                  <a:txBody>
                    <a:bodyPr/>
                    <a:lstStyle/>
                    <a:p>
                      <a:pPr algn="just">
                        <a:lnSpc>
                          <a:spcPct val="115000"/>
                        </a:lnSpc>
                        <a:spcAft>
                          <a:spcPts val="1000"/>
                        </a:spcAft>
                      </a:pPr>
                      <a:r>
                        <a:rPr lang="en-US" sz="1600" b="1" dirty="0">
                          <a:effectLst/>
                          <a:latin typeface="+mn-lt"/>
                          <a:ea typeface="Calibri" panose="020F0502020204030204" pitchFamily="34" charset="0"/>
                          <a:cs typeface="Arial" panose="020B0604020202020204" pitchFamily="34" charset="0"/>
                        </a:rPr>
                        <a:t>Clause Number from Standard Conditions of Tender</a:t>
                      </a:r>
                      <a:endParaRPr lang="en-ZA" sz="16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6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1160027">
                <a:tc>
                  <a:txBody>
                    <a:bodyPr/>
                    <a:lstStyle/>
                    <a:p>
                      <a:pPr algn="just">
                        <a:lnSpc>
                          <a:spcPct val="115000"/>
                        </a:lnSpc>
                        <a:spcAft>
                          <a:spcPts val="1000"/>
                        </a:spcAft>
                      </a:pPr>
                      <a:r>
                        <a:rPr lang="en-ZA" sz="16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dirty="0">
                          <a:effectLst/>
                          <a:latin typeface="+mn-lt"/>
                          <a:ea typeface="Calibri" panose="020F0502020204030204" pitchFamily="34" charset="0"/>
                          <a:cs typeface="Times New Roman" panose="02020603050405020304" pitchFamily="18" charset="0"/>
                        </a:rPr>
                        <a:t>2. Tenderers submit more than one [tender/proposal] either individually or as a partner in a joint venture (JV) or consortium.</a:t>
                      </a:r>
                    </a:p>
                    <a:p>
                      <a:pPr algn="just">
                        <a:lnSpc>
                          <a:spcPct val="115000"/>
                        </a:lnSpc>
                        <a:spcAft>
                          <a:spcPts val="1000"/>
                        </a:spcAft>
                      </a:pPr>
                      <a:r>
                        <a:rPr lang="en-US" sz="1600" dirty="0">
                          <a:effectLst/>
                          <a:latin typeface="+mn-lt"/>
                          <a:ea typeface="Calibri" panose="020F0502020204030204" pitchFamily="34" charset="0"/>
                          <a:cs typeface="Times New Roman" panose="02020603050405020304" pitchFamily="18" charset="0"/>
                        </a:rPr>
                        <a:t>3. Tenders submitted by a joint venture or consortium where the JV/consortium agreement does not explicitly state that the parties of the JV or consortium shall be jointly and severally liable for the execution of the Contract in accordance with the Contract terms.</a:t>
                      </a:r>
                    </a:p>
                    <a:p>
                      <a:pPr algn="just">
                        <a:lnSpc>
                          <a:spcPct val="115000"/>
                        </a:lnSpc>
                        <a:spcAft>
                          <a:spcPts val="1000"/>
                        </a:spcAft>
                      </a:pPr>
                      <a:endParaRPr lang="en-ZA" sz="16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3473897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DB471-4E28-9DC8-6CC1-C8AAE39BA262}"/>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6DE83D71-EC18-B7CC-D16D-4C714AD3472F}"/>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A7779BE4-BDBE-557F-B2CC-3F8AA03F8566}"/>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F052EAA5-0273-C373-69DD-A62E23324429}"/>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8</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F0137B89-A507-97E9-5097-1AD0489A4D3B}"/>
              </a:ext>
            </a:extLst>
          </p:cNvPr>
          <p:cNvGraphicFramePr>
            <a:graphicFrameLocks noGrp="1"/>
          </p:cNvGraphicFramePr>
          <p:nvPr>
            <p:extLst>
              <p:ext uri="{D42A27DB-BD31-4B8C-83A1-F6EECF244321}">
                <p14:modId xmlns:p14="http://schemas.microsoft.com/office/powerpoint/2010/main" val="1965042971"/>
              </p:ext>
            </p:extLst>
          </p:nvPr>
        </p:nvGraphicFramePr>
        <p:xfrm>
          <a:off x="116478" y="1125538"/>
          <a:ext cx="9027522" cy="5390770"/>
        </p:xfrm>
        <a:graphic>
          <a:graphicData uri="http://schemas.openxmlformats.org/drawingml/2006/table">
            <a:tbl>
              <a:tblPr firstRow="1" firstCol="1" bandRow="1"/>
              <a:tblGrid>
                <a:gridCol w="2618160">
                  <a:extLst>
                    <a:ext uri="{9D8B030D-6E8A-4147-A177-3AD203B41FA5}">
                      <a16:colId xmlns:a16="http://schemas.microsoft.com/office/drawing/2014/main" val="1936422745"/>
                    </a:ext>
                  </a:extLst>
                </a:gridCol>
                <a:gridCol w="6409362">
                  <a:extLst>
                    <a:ext uri="{9D8B030D-6E8A-4147-A177-3AD203B41FA5}">
                      <a16:colId xmlns:a16="http://schemas.microsoft.com/office/drawing/2014/main" val="906469648"/>
                    </a:ext>
                  </a:extLst>
                </a:gridCol>
              </a:tblGrid>
              <a:tr h="604837">
                <a:tc>
                  <a:txBody>
                    <a:bodyPr/>
                    <a:lstStyle/>
                    <a:p>
                      <a:pPr algn="just">
                        <a:lnSpc>
                          <a:spcPct val="115000"/>
                        </a:lnSpc>
                        <a:spcAft>
                          <a:spcPts val="1000"/>
                        </a:spcAft>
                      </a:pPr>
                      <a:r>
                        <a:rPr lang="en-US" sz="1400" b="1" dirty="0">
                          <a:effectLst/>
                          <a:latin typeface="+mn-lt"/>
                          <a:ea typeface="Calibri" panose="020F0502020204030204" pitchFamily="34" charset="0"/>
                          <a:cs typeface="Arial" panose="020B0604020202020204" pitchFamily="34" charset="0"/>
                        </a:rPr>
                        <a:t>Clause Number from Standard Conditions of Tender</a:t>
                      </a:r>
                      <a:endParaRPr lang="en-ZA" sz="14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1160027">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4. A Tenderer must not have a conflict of interest.  All Tenderers found to have a conflict of interest shall be disqualified. Prima facie evidence that a tenderer has a   conflict of interest with one or more parties in this [tendering/RFP] process is: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(a) they have a controlling partner or majority shareholder in common; or</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(b) they have a relationship with each other, directly or through common third parties, that puts them in a position to have access to information about or influence on the tender of another tenderer, or to influence the decisions of the Employer regarding this bidding process;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5. Tenders signed by non-</a:t>
                      </a:r>
                      <a:r>
                        <a:rPr lang="en-US" sz="1400" dirty="0" err="1">
                          <a:effectLst/>
                          <a:latin typeface="+mn-lt"/>
                          <a:ea typeface="Calibri" panose="020F0502020204030204" pitchFamily="34" charset="0"/>
                          <a:cs typeface="Times New Roman" panose="02020603050405020304" pitchFamily="18" charset="0"/>
                        </a:rPr>
                        <a:t>authorised</a:t>
                      </a:r>
                      <a:r>
                        <a:rPr lang="en-US" sz="1400" dirty="0">
                          <a:effectLst/>
                          <a:latin typeface="+mn-lt"/>
                          <a:ea typeface="Calibri" panose="020F0502020204030204" pitchFamily="34" charset="0"/>
                          <a:cs typeface="Times New Roman" panose="02020603050405020304" pitchFamily="18" charset="0"/>
                        </a:rPr>
                        <a:t> persons.</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6. Any tenderer that is restricted by National Treasury.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7. Any tenderer on the Tender Defaulters list.</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8. A tenderer that sub-contracts 100% of the Scope of Work</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Eskom will disqualify tenderers that are found not to have met the eligibility criteria.</a:t>
                      </a:r>
                    </a:p>
                    <a:p>
                      <a:pPr algn="just">
                        <a:lnSpc>
                          <a:spcPct val="115000"/>
                        </a:lnSpc>
                        <a:spcAft>
                          <a:spcPts val="1000"/>
                        </a:spcAft>
                      </a:pPr>
                      <a:endParaRPr lang="en-ZA" sz="14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3023848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71263" y="306437"/>
            <a:ext cx="6562230" cy="666000"/>
          </a:xfrm>
        </p:spPr>
        <p:txBody>
          <a:bodyPr/>
          <a:lstStyle/>
          <a:p>
            <a:pPr eaLnBrk="1" hangingPunct="1"/>
            <a:r>
              <a:rPr lang="en-US" altLang="en-US" sz="2000" b="1" dirty="0"/>
              <a:t>Step 1 - Tender submission                 1/6</a:t>
            </a:r>
            <a:r>
              <a:rPr lang="en-ZA" altLang="en-US" sz="2000" b="1" dirty="0"/>
              <a:t>			</a:t>
            </a:r>
            <a:endParaRPr lang="en-ZA" altLang="en-US" sz="2000" dirty="0"/>
          </a:p>
        </p:txBody>
      </p:sp>
      <p:sp>
        <p:nvSpPr>
          <p:cNvPr id="16388" name="Rectangle 3"/>
          <p:cNvSpPr>
            <a:spLocks noGrp="1" noChangeArrowheads="1"/>
          </p:cNvSpPr>
          <p:nvPr>
            <p:ph type="body" idx="1"/>
          </p:nvPr>
        </p:nvSpPr>
        <p:spPr>
          <a:xfrm>
            <a:off x="37877" y="1054101"/>
            <a:ext cx="8707884" cy="5399087"/>
          </a:xfrm>
        </p:spPr>
        <p:txBody>
          <a:bodyPr/>
          <a:lstStyle/>
          <a:p>
            <a:pPr marL="285750" indent="-285750" eaLnBrk="1" hangingPunct="1">
              <a:buFont typeface="Wingdings" panose="05000000000000000000" pitchFamily="2" charset="2"/>
              <a:buChar char="v"/>
              <a:defRPr/>
            </a:pPr>
            <a:r>
              <a:rPr lang="en-US" sz="1600" b="1" dirty="0">
                <a:latin typeface="Arial" charset="0"/>
                <a:cs typeface="Arial" charset="0"/>
              </a:rPr>
              <a:t>Mandatory requirements </a:t>
            </a:r>
          </a:p>
          <a:p>
            <a:pPr eaLnBrk="1" hangingPunct="1">
              <a:defRPr/>
            </a:pPr>
            <a:endParaRPr lang="en-US" sz="200" dirty="0">
              <a:solidFill>
                <a:srgbClr val="FF0000"/>
              </a:solidFill>
              <a:latin typeface="Arial" charset="0"/>
              <a:cs typeface="Arial" charset="0"/>
            </a:endParaRPr>
          </a:p>
          <a:p>
            <a:pPr lvl="1" algn="just">
              <a:defRPr/>
            </a:pPr>
            <a:r>
              <a:rPr lang="en-US" sz="1600" dirty="0">
                <a:solidFill>
                  <a:srgbClr val="FF0000"/>
                </a:solidFill>
                <a:latin typeface="Arial" charset="0"/>
                <a:cs typeface="Arial" charset="0"/>
              </a:rPr>
              <a:t>If you do not submit mandatory tender </a:t>
            </a:r>
            <a:r>
              <a:rPr lang="en-US" sz="1600" dirty="0" err="1">
                <a:solidFill>
                  <a:srgbClr val="FF0000"/>
                </a:solidFill>
                <a:latin typeface="Arial" charset="0"/>
                <a:cs typeface="Arial" charset="0"/>
              </a:rPr>
              <a:t>returnables</a:t>
            </a:r>
            <a:r>
              <a:rPr lang="en-US" sz="1600" dirty="0">
                <a:solidFill>
                  <a:srgbClr val="FF0000"/>
                </a:solidFill>
                <a:latin typeface="Arial" charset="0"/>
                <a:cs typeface="Arial" charset="0"/>
              </a:rPr>
              <a:t> as at stipulated deadlines will be disqualified.</a:t>
            </a:r>
          </a:p>
          <a:p>
            <a:pPr marL="0" indent="0">
              <a:spcBef>
                <a:spcPts val="1200"/>
              </a:spcBef>
              <a:spcAft>
                <a:spcPts val="1200"/>
              </a:spcAft>
              <a:buNone/>
            </a:pPr>
            <a:endParaRPr lang="en-US" altLang="en-US" sz="18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9</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798760996"/>
              </p:ext>
            </p:extLst>
          </p:nvPr>
        </p:nvGraphicFramePr>
        <p:xfrm>
          <a:off x="271263" y="2003460"/>
          <a:ext cx="8608595" cy="4036751"/>
        </p:xfrm>
        <a:graphic>
          <a:graphicData uri="http://schemas.openxmlformats.org/drawingml/2006/table">
            <a:tbl>
              <a:tblPr firstRow="1" firstCol="1" bandRow="1"/>
              <a:tblGrid>
                <a:gridCol w="2010587">
                  <a:extLst>
                    <a:ext uri="{9D8B030D-6E8A-4147-A177-3AD203B41FA5}">
                      <a16:colId xmlns:a16="http://schemas.microsoft.com/office/drawing/2014/main" val="4094373786"/>
                    </a:ext>
                  </a:extLst>
                </a:gridCol>
                <a:gridCol w="3875110">
                  <a:extLst>
                    <a:ext uri="{9D8B030D-6E8A-4147-A177-3AD203B41FA5}">
                      <a16:colId xmlns:a16="http://schemas.microsoft.com/office/drawing/2014/main" val="3822647133"/>
                    </a:ext>
                  </a:extLst>
                </a:gridCol>
                <a:gridCol w="963168">
                  <a:extLst>
                    <a:ext uri="{9D8B030D-6E8A-4147-A177-3AD203B41FA5}">
                      <a16:colId xmlns:a16="http://schemas.microsoft.com/office/drawing/2014/main" val="363282200"/>
                    </a:ext>
                  </a:extLst>
                </a:gridCol>
                <a:gridCol w="820088">
                  <a:extLst>
                    <a:ext uri="{9D8B030D-6E8A-4147-A177-3AD203B41FA5}">
                      <a16:colId xmlns:a16="http://schemas.microsoft.com/office/drawing/2014/main" val="2585396442"/>
                    </a:ext>
                  </a:extLst>
                </a:gridCol>
                <a:gridCol w="939642">
                  <a:extLst>
                    <a:ext uri="{9D8B030D-6E8A-4147-A177-3AD203B41FA5}">
                      <a16:colId xmlns:a16="http://schemas.microsoft.com/office/drawing/2014/main" val="2197274332"/>
                    </a:ext>
                  </a:extLst>
                </a:gridCol>
              </a:tblGrid>
              <a:tr h="1907022">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endParaRPr lang="en-ZA" sz="1400" b="1">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 **</a:t>
                      </a:r>
                      <a:endParaRPr lang="en-ZA" sz="1400" b="1">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473866">
                <a:tc>
                  <a:txBody>
                    <a:bodyPr/>
                    <a:lstStyle/>
                    <a:p>
                      <a:pPr algn="just">
                        <a:lnSpc>
                          <a:spcPct val="115000"/>
                        </a:lnSpc>
                        <a:spcAft>
                          <a:spcPts val="1000"/>
                        </a:spcAft>
                      </a:pPr>
                      <a:r>
                        <a:rPr lang="en-ZA" sz="1400" b="1" kern="1200" dirty="0">
                          <a:solidFill>
                            <a:schemeClr val="tx1"/>
                          </a:solidFill>
                          <a:effectLst/>
                          <a:latin typeface="+mn-lt"/>
                          <a:ea typeface="Calibri" panose="020F0502020204030204" pitchFamily="34" charset="0"/>
                          <a:cs typeface="Times New Roman" panose="02020603050405020304" pitchFamily="18" charset="0"/>
                        </a:rPr>
                        <a:t>Basic Compliance</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mn-lt"/>
                          <a:ea typeface="Calibri" panose="020F0502020204030204" pitchFamily="34" charset="0"/>
                          <a:cs typeface="Times New Roman" panose="02020603050405020304" pitchFamily="18" charset="0"/>
                        </a:rPr>
                        <a:t>Electronic copy of the tender in a PDF format. The price list needs to be submitted in PDF and a copy in excel format (The upload size per document is 500 megabytes and total submission is restricted to 4 gigabytes) </a:t>
                      </a:r>
                      <a:endParaRPr lang="en-ZA" sz="1400"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3807"/>
                  </a:ext>
                </a:extLst>
              </a:tr>
              <a:tr h="157040">
                <a:tc>
                  <a:txBody>
                    <a:bodyPr/>
                    <a:lstStyle/>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Annexure A</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Authorisation Form </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9130252"/>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B</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Acknowledgement Form</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0043998"/>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C</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Tenderers Particulars</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20860"/>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D</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Integrity Pact Declaration form</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714857"/>
                  </a:ext>
                </a:extLst>
              </a:tr>
            </a:tbl>
          </a:graphicData>
        </a:graphic>
      </p:graphicFrame>
    </p:spTree>
    <p:extLst>
      <p:ext uri="{BB962C8B-B14F-4D97-AF65-F5344CB8AC3E}">
        <p14:creationId xmlns:p14="http://schemas.microsoft.com/office/powerpoint/2010/main" val="39745624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1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Diane Else</DisplayName>
        <AccountId>19741</AccountId>
        <AccountType/>
      </UserInfo>
    </Owner>
  </documentManagement>
</p:properties>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69b1b3ef-f17b-48c7-a7c8-8ad8b283852f" ContentTypeId="0x0101000D8B3899A4805C44A2FA507CBAF83E58" PreviousValue="false"/>
</file>

<file path=customXml/itemProps1.xml><?xml version="1.0" encoding="utf-8"?>
<ds:datastoreItem xmlns:ds="http://schemas.openxmlformats.org/officeDocument/2006/customXml" ds:itemID="{37DB20BD-CA18-4C48-AA9E-2E59CB9B9B9C}">
  <ds:schemaRefs>
    <ds:schemaRef ds:uri="http://schemas.microsoft.com/sharepoint/v3/contenttype/forms"/>
  </ds:schemaRefs>
</ds:datastoreItem>
</file>

<file path=customXml/itemProps2.xml><?xml version="1.0" encoding="utf-8"?>
<ds:datastoreItem xmlns:ds="http://schemas.openxmlformats.org/officeDocument/2006/customXml" ds:itemID="{4E14E714-FB2A-4BC1-9DCD-51CAEB64081C}">
  <ds:schemaRefs>
    <ds:schemaRef ds:uri="http://schemas.microsoft.com/office/2006/documentManagement/types"/>
    <ds:schemaRef ds:uri="2c7ddca0-f18f-4514-89ec-cfc256175ba5"/>
    <ds:schemaRef ds:uri="http://schemas.microsoft.com/office/2006/metadata/properties"/>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20CB833-F367-48D6-A594-773C1F73C6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A0928BC0-11E2-49C1-89BF-39F0025E566C}">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
  <TotalTime>7901</TotalTime>
  <Words>4638</Words>
  <Application>Microsoft Office PowerPoint</Application>
  <PresentationFormat>On-screen Show (4:3)</PresentationFormat>
  <Paragraphs>404</Paragraphs>
  <Slides>41</Slides>
  <Notes>18</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41</vt:i4>
      </vt:variant>
    </vt:vector>
  </HeadingPairs>
  <TitlesOfParts>
    <vt:vector size="50" baseType="lpstr">
      <vt:lpstr>Arial</vt:lpstr>
      <vt:lpstr>Calibri</vt:lpstr>
      <vt:lpstr>Courier New</vt:lpstr>
      <vt:lpstr>Times New Roman</vt:lpstr>
      <vt:lpstr>Wingdings</vt:lpstr>
      <vt:lpstr>Office Theme</vt:lpstr>
      <vt:lpstr>Content Slide Master</vt:lpstr>
      <vt:lpstr>1_Content Slide Master</vt:lpstr>
      <vt:lpstr>think-cell Slide</vt:lpstr>
      <vt:lpstr> Clarification Meeting for E1570GXNOU  The supply, delivery and off-loading of fuel oil to various Eskom’s coal fired power stations on an “as and when required” basis for a contract period of 5 (five) years.  </vt:lpstr>
      <vt:lpstr> Housekeeping Rules     </vt:lpstr>
      <vt:lpstr>Agenda    </vt:lpstr>
      <vt:lpstr>PowerPoint Presentation</vt:lpstr>
      <vt:lpstr>Contacts &amp; Important dates       </vt:lpstr>
      <vt:lpstr>Tender Data:   </vt:lpstr>
      <vt:lpstr>Tender Data:   </vt:lpstr>
      <vt:lpstr>Tender Data:   </vt:lpstr>
      <vt:lpstr>Step 1 - Tender submission                 1/6   </vt:lpstr>
      <vt:lpstr>Step 1 - Tender submission                   2/6  </vt:lpstr>
      <vt:lpstr>Step 1 - Tender submission                  3/6  </vt:lpstr>
      <vt:lpstr>Step 1 - Tender submission                   4/6    </vt:lpstr>
      <vt:lpstr>Step 1 - Tender submission                       5/6  </vt:lpstr>
      <vt:lpstr>MANDATORY CONTRACTUAL REQUIREMENTS SUPPORTING EVIDENCE  </vt:lpstr>
      <vt:lpstr>Step 1 - Tender submission                     7/7  </vt:lpstr>
      <vt:lpstr>Please note:   </vt:lpstr>
      <vt:lpstr>Questions?</vt:lpstr>
      <vt:lpstr>PowerPoint Presentation</vt:lpstr>
      <vt:lpstr>Questions?</vt:lpstr>
      <vt:lpstr>NEC 3 Checklist and Supply Contract   </vt:lpstr>
      <vt:lpstr>PowerPoint Presentation</vt:lpstr>
      <vt:lpstr> Step 2: Functionality/Technical    </vt:lpstr>
      <vt:lpstr>Questions?</vt:lpstr>
      <vt:lpstr>PowerPoint Presentation</vt:lpstr>
      <vt:lpstr> Step 3: Finance   </vt:lpstr>
      <vt:lpstr>Questions?</vt:lpstr>
      <vt:lpstr>PowerPoint Presentation</vt:lpstr>
      <vt:lpstr> Step 4: Supplier Development, Localisation and Industrialisation (Contractual Requirements)    </vt:lpstr>
      <vt:lpstr>Questions?</vt:lpstr>
      <vt:lpstr>PowerPoint Presentation</vt:lpstr>
      <vt:lpstr>Zero Harm Value</vt:lpstr>
      <vt:lpstr>Step 4: Safety Health and Environmental (SHE) (Contractual Requirements)  </vt:lpstr>
      <vt:lpstr>Questions?</vt:lpstr>
      <vt:lpstr>PowerPoint Presentation</vt:lpstr>
      <vt:lpstr>Step 4: Environmental (SHE) (Contractual Requirements)  </vt:lpstr>
      <vt:lpstr>Questions?</vt:lpstr>
      <vt:lpstr>PowerPoint Presentation</vt:lpstr>
      <vt:lpstr>Step 4: Quality (Contractual Requirements)   </vt:lpstr>
      <vt:lpstr>Questions?</vt:lpstr>
      <vt:lpstr> Closing</vt:lpstr>
      <vt:lpstr>Thank You!</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Hanlie Smit</dc:creator>
  <cp:lastModifiedBy>Asanda Mzileni</cp:lastModifiedBy>
  <cp:revision>84</cp:revision>
  <dcterms:created xsi:type="dcterms:W3CDTF">2020-01-06T09:48:40Z</dcterms:created>
  <dcterms:modified xsi:type="dcterms:W3CDTF">2025-08-06T06:40:36Z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