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2" r:id="rId5"/>
  </p:sldMasterIdLst>
  <p:notesMasterIdLst>
    <p:notesMasterId r:id="rId20"/>
  </p:notesMasterIdLst>
  <p:sldIdLst>
    <p:sldId id="308" r:id="rId6"/>
    <p:sldId id="279" r:id="rId7"/>
    <p:sldId id="318" r:id="rId8"/>
    <p:sldId id="319" r:id="rId9"/>
    <p:sldId id="311" r:id="rId10"/>
    <p:sldId id="313" r:id="rId11"/>
    <p:sldId id="312" r:id="rId12"/>
    <p:sldId id="320" r:id="rId13"/>
    <p:sldId id="322" r:id="rId14"/>
    <p:sldId id="321" r:id="rId15"/>
    <p:sldId id="310" r:id="rId16"/>
    <p:sldId id="314" r:id="rId17"/>
    <p:sldId id="317" r:id="rId18"/>
    <p:sldId id="298" r:id="rId19"/>
  </p:sldIdLst>
  <p:sldSz cx="12192000" cy="6858000"/>
  <p:notesSz cx="7010400" cy="92964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B6AA"/>
    <a:srgbClr val="ACC3C3"/>
    <a:srgbClr val="E4BC7F"/>
    <a:srgbClr val="C2C382"/>
    <a:srgbClr val="CA9987"/>
    <a:srgbClr val="B49180"/>
    <a:srgbClr val="82A5A5"/>
    <a:srgbClr val="D69B40"/>
    <a:srgbClr val="A3A543"/>
    <a:srgbClr val="B06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2D2923-8DF5-436A-93B7-4CA48869D116}" v="8" dt="2025-12-10T07:09:28.7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olet Beetha" userId="10a1cc24-990e-4ca9-bf66-4b99ecf67900" providerId="ADAL" clId="{A32D2923-8DF5-436A-93B7-4CA48869D116}"/>
    <pc:docChg chg="custSel delSld modSld modNotesMaster">
      <pc:chgData name="Violet Beetha" userId="10a1cc24-990e-4ca9-bf66-4b99ecf67900" providerId="ADAL" clId="{A32D2923-8DF5-436A-93B7-4CA48869D116}" dt="2025-12-10T10:03:07.836" v="190" actId="2696"/>
      <pc:docMkLst>
        <pc:docMk/>
      </pc:docMkLst>
      <pc:sldChg chg="modSp mod">
        <pc:chgData name="Violet Beetha" userId="10a1cc24-990e-4ca9-bf66-4b99ecf67900" providerId="ADAL" clId="{A32D2923-8DF5-436A-93B7-4CA48869D116}" dt="2025-12-10T07:09:44.647" v="110" actId="6549"/>
        <pc:sldMkLst>
          <pc:docMk/>
          <pc:sldMk cId="3946026508" sldId="279"/>
        </pc:sldMkLst>
        <pc:spChg chg="mod">
          <ac:chgData name="Violet Beetha" userId="10a1cc24-990e-4ca9-bf66-4b99ecf67900" providerId="ADAL" clId="{A32D2923-8DF5-436A-93B7-4CA48869D116}" dt="2025-12-10T07:09:44.647" v="110" actId="6549"/>
          <ac:spMkLst>
            <pc:docMk/>
            <pc:sldMk cId="3946026508" sldId="279"/>
            <ac:spMk id="3" creationId="{0A50A51C-64F1-E345-9891-68F3C607B6A2}"/>
          </ac:spMkLst>
        </pc:spChg>
      </pc:sldChg>
      <pc:sldChg chg="addSp delSp modSp mod">
        <pc:chgData name="Violet Beetha" userId="10a1cc24-990e-4ca9-bf66-4b99ecf67900" providerId="ADAL" clId="{A32D2923-8DF5-436A-93B7-4CA48869D116}" dt="2025-12-09T15:13:00.538" v="95" actId="21"/>
        <pc:sldMkLst>
          <pc:docMk/>
          <pc:sldMk cId="3679986764" sldId="310"/>
        </pc:sldMkLst>
        <pc:spChg chg="del">
          <ac:chgData name="Violet Beetha" userId="10a1cc24-990e-4ca9-bf66-4b99ecf67900" providerId="ADAL" clId="{A32D2923-8DF5-436A-93B7-4CA48869D116}" dt="2025-12-09T15:11:51.385" v="92"/>
          <ac:spMkLst>
            <pc:docMk/>
            <pc:sldMk cId="3679986764" sldId="310"/>
            <ac:spMk id="3" creationId="{D26F2927-5883-2292-B54B-7405880EB9CF}"/>
          </ac:spMkLst>
        </pc:spChg>
        <pc:spChg chg="add del mod">
          <ac:chgData name="Violet Beetha" userId="10a1cc24-990e-4ca9-bf66-4b99ecf67900" providerId="ADAL" clId="{A32D2923-8DF5-436A-93B7-4CA48869D116}" dt="2025-12-09T15:12:39.457" v="94"/>
          <ac:spMkLst>
            <pc:docMk/>
            <pc:sldMk cId="3679986764" sldId="310"/>
            <ac:spMk id="6" creationId="{C54A38D7-FE0D-34B4-2498-C4C1AA701A33}"/>
          </ac:spMkLst>
        </pc:spChg>
        <pc:spChg chg="add mod">
          <ac:chgData name="Violet Beetha" userId="10a1cc24-990e-4ca9-bf66-4b99ecf67900" providerId="ADAL" clId="{A32D2923-8DF5-436A-93B7-4CA48869D116}" dt="2025-12-09T15:13:00.538" v="95" actId="21"/>
          <ac:spMkLst>
            <pc:docMk/>
            <pc:sldMk cId="3679986764" sldId="310"/>
            <ac:spMk id="9" creationId="{12CF8A81-69FA-8312-BDDE-08402AB5FBA4}"/>
          </ac:spMkLst>
        </pc:spChg>
        <pc:picChg chg="add del mod">
          <ac:chgData name="Violet Beetha" userId="10a1cc24-990e-4ca9-bf66-4b99ecf67900" providerId="ADAL" clId="{A32D2923-8DF5-436A-93B7-4CA48869D116}" dt="2025-12-09T15:12:35.135" v="93" actId="21"/>
          <ac:picMkLst>
            <pc:docMk/>
            <pc:sldMk cId="3679986764" sldId="310"/>
            <ac:picMk id="4" creationId="{F8F41CEF-33AF-AE52-DB76-56712719A1B5}"/>
          </ac:picMkLst>
        </pc:picChg>
        <pc:picChg chg="add del mod">
          <ac:chgData name="Violet Beetha" userId="10a1cc24-990e-4ca9-bf66-4b99ecf67900" providerId="ADAL" clId="{A32D2923-8DF5-436A-93B7-4CA48869D116}" dt="2025-12-09T15:13:00.538" v="95" actId="21"/>
          <ac:picMkLst>
            <pc:docMk/>
            <pc:sldMk cId="3679986764" sldId="310"/>
            <ac:picMk id="7" creationId="{DF3E1755-0007-8ACE-7805-8154B067FF4B}"/>
          </ac:picMkLst>
        </pc:picChg>
      </pc:sldChg>
      <pc:sldChg chg="modSp mod">
        <pc:chgData name="Violet Beetha" userId="10a1cc24-990e-4ca9-bf66-4b99ecf67900" providerId="ADAL" clId="{A32D2923-8DF5-436A-93B7-4CA48869D116}" dt="2025-12-10T08:00:46.922" v="189" actId="113"/>
        <pc:sldMkLst>
          <pc:docMk/>
          <pc:sldMk cId="2562826142" sldId="313"/>
        </pc:sldMkLst>
        <pc:spChg chg="mod">
          <ac:chgData name="Violet Beetha" userId="10a1cc24-990e-4ca9-bf66-4b99ecf67900" providerId="ADAL" clId="{A32D2923-8DF5-436A-93B7-4CA48869D116}" dt="2025-12-10T08:00:46.922" v="189" actId="113"/>
          <ac:spMkLst>
            <pc:docMk/>
            <pc:sldMk cId="2562826142" sldId="313"/>
            <ac:spMk id="2" creationId="{4211A47B-CAFC-44B1-0596-AA521DB63E11}"/>
          </ac:spMkLst>
        </pc:spChg>
      </pc:sldChg>
      <pc:sldChg chg="addSp delSp modSp">
        <pc:chgData name="Violet Beetha" userId="10a1cc24-990e-4ca9-bf66-4b99ecf67900" providerId="ADAL" clId="{A32D2923-8DF5-436A-93B7-4CA48869D116}" dt="2025-12-09T15:14:07.568" v="96"/>
        <pc:sldMkLst>
          <pc:docMk/>
          <pc:sldMk cId="234455596" sldId="314"/>
        </pc:sldMkLst>
        <pc:spChg chg="del">
          <ac:chgData name="Violet Beetha" userId="10a1cc24-990e-4ca9-bf66-4b99ecf67900" providerId="ADAL" clId="{A32D2923-8DF5-436A-93B7-4CA48869D116}" dt="2025-12-09T15:14:07.568" v="96"/>
          <ac:spMkLst>
            <pc:docMk/>
            <pc:sldMk cId="234455596" sldId="314"/>
            <ac:spMk id="3" creationId="{D69D43ED-83AC-98B3-33C0-97519D98153D}"/>
          </ac:spMkLst>
        </pc:spChg>
        <pc:picChg chg="add mod">
          <ac:chgData name="Violet Beetha" userId="10a1cc24-990e-4ca9-bf66-4b99ecf67900" providerId="ADAL" clId="{A32D2923-8DF5-436A-93B7-4CA48869D116}" dt="2025-12-09T15:14:07.568" v="96"/>
          <ac:picMkLst>
            <pc:docMk/>
            <pc:sldMk cId="234455596" sldId="314"/>
            <ac:picMk id="4" creationId="{6B0C6C7E-0886-33B8-07D2-564402DEF32B}"/>
          </ac:picMkLst>
        </pc:picChg>
      </pc:sldChg>
      <pc:sldChg chg="del">
        <pc:chgData name="Violet Beetha" userId="10a1cc24-990e-4ca9-bf66-4b99ecf67900" providerId="ADAL" clId="{A32D2923-8DF5-436A-93B7-4CA48869D116}" dt="2025-12-10T10:03:07.836" v="190" actId="2696"/>
        <pc:sldMkLst>
          <pc:docMk/>
          <pc:sldMk cId="246520774" sldId="315"/>
        </pc:sldMkLst>
      </pc:sldChg>
      <pc:sldChg chg="modSp mod">
        <pc:chgData name="Violet Beetha" userId="10a1cc24-990e-4ca9-bf66-4b99ecf67900" providerId="ADAL" clId="{A32D2923-8DF5-436A-93B7-4CA48869D116}" dt="2025-12-09T15:05:06.182" v="46" actId="20577"/>
        <pc:sldMkLst>
          <pc:docMk/>
          <pc:sldMk cId="1908615651" sldId="318"/>
        </pc:sldMkLst>
        <pc:spChg chg="mod">
          <ac:chgData name="Violet Beetha" userId="10a1cc24-990e-4ca9-bf66-4b99ecf67900" providerId="ADAL" clId="{A32D2923-8DF5-436A-93B7-4CA48869D116}" dt="2025-12-09T15:05:06.182" v="46" actId="20577"/>
          <ac:spMkLst>
            <pc:docMk/>
            <pc:sldMk cId="1908615651" sldId="318"/>
            <ac:spMk id="3" creationId="{0D354471-FDD8-C155-8889-95A988FA0674}"/>
          </ac:spMkLst>
        </pc:spChg>
      </pc:sldChg>
      <pc:sldChg chg="modSp mod">
        <pc:chgData name="Violet Beetha" userId="10a1cc24-990e-4ca9-bf66-4b99ecf67900" providerId="ADAL" clId="{A32D2923-8DF5-436A-93B7-4CA48869D116}" dt="2025-12-09T15:06:37.128" v="91" actId="6549"/>
        <pc:sldMkLst>
          <pc:docMk/>
          <pc:sldMk cId="1257699327" sldId="319"/>
        </pc:sldMkLst>
        <pc:spChg chg="mod">
          <ac:chgData name="Violet Beetha" userId="10a1cc24-990e-4ca9-bf66-4b99ecf67900" providerId="ADAL" clId="{A32D2923-8DF5-436A-93B7-4CA48869D116}" dt="2025-12-09T15:06:37.128" v="91" actId="6549"/>
          <ac:spMkLst>
            <pc:docMk/>
            <pc:sldMk cId="1257699327" sldId="319"/>
            <ac:spMk id="3" creationId="{7268FC40-4908-1D25-D264-5CF07A69442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eaLnBrk="1">
              <a:defRPr sz="1200"/>
            </a:lvl1pPr>
          </a:lstStyle>
          <a:p>
            <a:endParaRPr lang="en-ZA"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8FE79EC-29B1-4A54-B46B-ADFA5C0A41D5}" type="datetimeFigureOut">
              <a:rPr lang="en-ZA" smtClean="0"/>
              <a:t>2025/12/10</a:t>
            </a:fld>
            <a:endParaRPr lang="en-ZA"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ZA"/>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5.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294149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566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28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408241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20393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9935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11" Type="http://schemas.openxmlformats.org/officeDocument/2006/relationships/image" Target="../media/image3.png"/><Relationship Id="rId5" Type="http://schemas.openxmlformats.org/officeDocument/2006/relationships/theme" Target="../theme/theme1.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7.xml"/><Relationship Id="rId7" Type="http://schemas.openxmlformats.org/officeDocument/2006/relationships/tags" Target="../tags/tag13.xml"/><Relationship Id="rId12" Type="http://schemas.openxmlformats.org/officeDocument/2006/relationships/image" Target="../media/image9.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ags" Target="../tags/tag12.xml"/><Relationship Id="rId11" Type="http://schemas.openxmlformats.org/officeDocument/2006/relationships/image" Target="../media/image8.emf"/><Relationship Id="rId5" Type="http://schemas.openxmlformats.org/officeDocument/2006/relationships/theme" Target="../theme/theme2.xml"/><Relationship Id="rId10" Type="http://schemas.openxmlformats.org/officeDocument/2006/relationships/image" Target="../media/image1.emf"/><Relationship Id="rId4" Type="http://schemas.openxmlformats.org/officeDocument/2006/relationships/slideLayout" Target="../slideLayouts/slideLayout8.xml"/><Relationship Id="rId9" Type="http://schemas.openxmlformats.org/officeDocument/2006/relationships/oleObject" Target="../embeddings/oleObject4.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11" name="Object 10" hidden="1"/>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0"/>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dirty="0">
                <a:solidFill>
                  <a:srgbClr val="003896"/>
                </a:solidFill>
                <a:effectLst/>
                <a:latin typeface="Arial" panose="020B0604020202020204" pitchFamily="34" charset="0"/>
                <a:ea typeface="Times New Roman" panose="02020603050405020304" pitchFamily="18" charset="0"/>
              </a:rPr>
              <a:t>In partnership with</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57" r:id="rId3"/>
    <p:sldLayoutId id="2147483655" r:id="rId4"/>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1"/>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2"/>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dirty="0"/>
              <a:t>In partnership with</a:t>
            </a:r>
            <a:endParaRPr lang="en-ZA" sz="1100" dirty="0" err="1"/>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8" r:id="rId2"/>
    <p:sldLayoutId id="2147483654" r:id="rId3"/>
    <p:sldLayoutId id="2147483659" r:id="rId4"/>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p:txBody>
          <a:bodyPr>
            <a:normAutofit fontScale="90000"/>
          </a:bodyPr>
          <a:lstStyle/>
          <a:p>
            <a:r>
              <a:rPr lang="en-ZA" sz="1600" b="1" dirty="0"/>
              <a:t>DATA CENTRE INFRASTRUCURE TOOL FOR DURATION OF FIVE (5) YEARS</a:t>
            </a:r>
            <a:br>
              <a:rPr lang="en-ZA" dirty="0"/>
            </a:br>
            <a:endParaRPr lang="en-US" dirty="0"/>
          </a:p>
        </p:txBody>
      </p:sp>
      <p:sp>
        <p:nvSpPr>
          <p:cNvPr id="3" name="Subtitle 2">
            <a:extLst>
              <a:ext uri="{FF2B5EF4-FFF2-40B4-BE49-F238E27FC236}">
                <a16:creationId xmlns:a16="http://schemas.microsoft.com/office/drawing/2014/main" id="{43357AF0-8E60-43A3-37C7-FCF9E6246441}"/>
              </a:ext>
            </a:extLst>
          </p:cNvPr>
          <p:cNvSpPr>
            <a:spLocks noGrp="1"/>
          </p:cNvSpPr>
          <p:nvPr>
            <p:ph type="subTitle" idx="1"/>
          </p:nvPr>
        </p:nvSpPr>
        <p:spPr/>
        <p:txBody>
          <a:bodyPr/>
          <a:lstStyle/>
          <a:p>
            <a:r>
              <a:rPr lang="en-US" sz="1400" dirty="0"/>
              <a:t>Eskom Tender Team</a:t>
            </a:r>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p:txBody>
          <a:bodyPr/>
          <a:lstStyle/>
          <a:p>
            <a:r>
              <a:rPr lang="en-US" dirty="0"/>
              <a:t>10 December 2025</a:t>
            </a:r>
          </a:p>
        </p:txBody>
      </p:sp>
      <p:pic>
        <p:nvPicPr>
          <p:cNvPr id="7" name="Picture Placeholder 7" descr="A person using a payphone&#10;&#10;Description automatically generated">
            <a:extLst>
              <a:ext uri="{FF2B5EF4-FFF2-40B4-BE49-F238E27FC236}">
                <a16:creationId xmlns:a16="http://schemas.microsoft.com/office/drawing/2014/main" id="{AC639709-3731-8EE4-63E2-CBD135E0BFD6}"/>
              </a:ext>
            </a:extLst>
          </p:cNvPr>
          <p:cNvPicPr>
            <a:picLocks noChangeAspect="1"/>
          </p:cNvPicPr>
          <p:nvPr/>
        </p:nvPicPr>
        <p:blipFill>
          <a:blip r:embed="rId2" cstate="print">
            <a:extLst>
              <a:ext uri="{28A0092B-C50C-407E-A947-70E740481C1C}">
                <a14:useLocalDpi xmlns:a14="http://schemas.microsoft.com/office/drawing/2010/main" val="0"/>
              </a:ext>
            </a:extLst>
          </a:blip>
          <a:srcRect l="16619" r="16619"/>
          <a:stretch>
            <a:fillRect/>
          </a:stretch>
        </p:blipFill>
        <p:spPr>
          <a:xfrm>
            <a:off x="406138" y="3684749"/>
            <a:ext cx="1895476" cy="1895476"/>
          </a:xfrm>
          <a:prstGeom prst="ellipse">
            <a:avLst/>
          </a:prstGeom>
          <a:solidFill>
            <a:schemeClr val="accent2"/>
          </a:solidFill>
          <a:ln>
            <a:solidFill>
              <a:schemeClr val="bg1"/>
            </a:solidFill>
          </a:ln>
        </p:spPr>
      </p:pic>
      <p:pic>
        <p:nvPicPr>
          <p:cNvPr id="8" name="Picture Placeholder 24" descr="Several wind turbines in a field&#10;&#10;Description automatically generated">
            <a:extLst>
              <a:ext uri="{FF2B5EF4-FFF2-40B4-BE49-F238E27FC236}">
                <a16:creationId xmlns:a16="http://schemas.microsoft.com/office/drawing/2014/main" id="{1C939AD9-918F-D5C9-5E60-49AD08C492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1010376" y="1911285"/>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pic>
    </p:spTree>
    <p:extLst>
      <p:ext uri="{BB962C8B-B14F-4D97-AF65-F5344CB8AC3E}">
        <p14:creationId xmlns:p14="http://schemas.microsoft.com/office/powerpoint/2010/main" val="2347903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33D5F0-EC19-0948-2E5C-F9963FB8DB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A11B8D-B540-2553-91B5-B2390B62513A}"/>
              </a:ext>
            </a:extLst>
          </p:cNvPr>
          <p:cNvSpPr>
            <a:spLocks noGrp="1"/>
          </p:cNvSpPr>
          <p:nvPr>
            <p:ph type="title"/>
          </p:nvPr>
        </p:nvSpPr>
        <p:spPr/>
        <p:txBody>
          <a:bodyPr/>
          <a:lstStyle/>
          <a:p>
            <a:r>
              <a:rPr lang="en-US" dirty="0"/>
              <a:t>TECHNICAL EVALUATION INFORMATION </a:t>
            </a:r>
            <a:endParaRPr lang="en-ZA" dirty="0"/>
          </a:p>
        </p:txBody>
      </p:sp>
      <p:pic>
        <p:nvPicPr>
          <p:cNvPr id="5" name="Content Placeholder 4">
            <a:extLst>
              <a:ext uri="{FF2B5EF4-FFF2-40B4-BE49-F238E27FC236}">
                <a16:creationId xmlns:a16="http://schemas.microsoft.com/office/drawing/2014/main" id="{6DC69E7D-F9F1-8DD0-7F93-CCE2B2E39CFE}"/>
              </a:ext>
            </a:extLst>
          </p:cNvPr>
          <p:cNvPicPr>
            <a:picLocks noGrp="1" noChangeAspect="1"/>
          </p:cNvPicPr>
          <p:nvPr>
            <p:ph idx="1"/>
          </p:nvPr>
        </p:nvPicPr>
        <p:blipFill>
          <a:blip r:embed="rId2"/>
          <a:stretch>
            <a:fillRect/>
          </a:stretch>
        </p:blipFill>
        <p:spPr>
          <a:xfrm>
            <a:off x="815946" y="2162374"/>
            <a:ext cx="8799110" cy="4081515"/>
          </a:xfrm>
          <a:prstGeom prst="rect">
            <a:avLst/>
          </a:prstGeom>
        </p:spPr>
      </p:pic>
      <p:pic>
        <p:nvPicPr>
          <p:cNvPr id="3" name="Picture 2">
            <a:extLst>
              <a:ext uri="{FF2B5EF4-FFF2-40B4-BE49-F238E27FC236}">
                <a16:creationId xmlns:a16="http://schemas.microsoft.com/office/drawing/2014/main" id="{C51362B2-DC7E-38D5-D5E9-E0F64D53E4B2}"/>
              </a:ext>
            </a:extLst>
          </p:cNvPr>
          <p:cNvPicPr>
            <a:picLocks noChangeAspect="1"/>
          </p:cNvPicPr>
          <p:nvPr/>
        </p:nvPicPr>
        <p:blipFill>
          <a:blip r:embed="rId3"/>
          <a:stretch>
            <a:fillRect/>
          </a:stretch>
        </p:blipFill>
        <p:spPr>
          <a:xfrm>
            <a:off x="815946" y="1195675"/>
            <a:ext cx="7048500" cy="790575"/>
          </a:xfrm>
          <a:prstGeom prst="rect">
            <a:avLst/>
          </a:prstGeom>
        </p:spPr>
      </p:pic>
    </p:spTree>
    <p:extLst>
      <p:ext uri="{BB962C8B-B14F-4D97-AF65-F5344CB8AC3E}">
        <p14:creationId xmlns:p14="http://schemas.microsoft.com/office/powerpoint/2010/main" val="3585348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74CA5-6494-8E25-2C8A-2EE76867493B}"/>
              </a:ext>
            </a:extLst>
          </p:cNvPr>
          <p:cNvSpPr>
            <a:spLocks noGrp="1"/>
          </p:cNvSpPr>
          <p:nvPr>
            <p:ph type="title"/>
          </p:nvPr>
        </p:nvSpPr>
        <p:spPr/>
        <p:txBody>
          <a:bodyPr/>
          <a:lstStyle/>
          <a:p>
            <a:r>
              <a:rPr lang="en-US" dirty="0"/>
              <a:t>SHE REQUIREMENT</a:t>
            </a:r>
            <a:endParaRPr lang="en-ZA" dirty="0"/>
          </a:p>
        </p:txBody>
      </p:sp>
      <p:sp>
        <p:nvSpPr>
          <p:cNvPr id="9" name="Content Placeholder 8">
            <a:extLst>
              <a:ext uri="{FF2B5EF4-FFF2-40B4-BE49-F238E27FC236}">
                <a16:creationId xmlns:a16="http://schemas.microsoft.com/office/drawing/2014/main" id="{12CF8A81-69FA-8312-BDDE-08402AB5FBA4}"/>
              </a:ext>
            </a:extLst>
          </p:cNvPr>
          <p:cNvSpPr>
            <a:spLocks noGrp="1"/>
          </p:cNvSpPr>
          <p:nvPr>
            <p:ph idx="1"/>
          </p:nvPr>
        </p:nvSpPr>
        <p:spPr/>
        <p:txBody>
          <a:bodyPr/>
          <a:lstStyle/>
          <a:p>
            <a:endParaRPr lang="en-ZA" dirty="0"/>
          </a:p>
        </p:txBody>
      </p:sp>
    </p:spTree>
    <p:extLst>
      <p:ext uri="{BB962C8B-B14F-4D97-AF65-F5344CB8AC3E}">
        <p14:creationId xmlns:p14="http://schemas.microsoft.com/office/powerpoint/2010/main" val="3679986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0F3B5-3864-999A-2DF5-0958675CDEE5}"/>
              </a:ext>
            </a:extLst>
          </p:cNvPr>
          <p:cNvSpPr>
            <a:spLocks noGrp="1"/>
          </p:cNvSpPr>
          <p:nvPr>
            <p:ph type="title"/>
          </p:nvPr>
        </p:nvSpPr>
        <p:spPr/>
        <p:txBody>
          <a:bodyPr/>
          <a:lstStyle/>
          <a:p>
            <a:r>
              <a:rPr lang="en-US" dirty="0"/>
              <a:t>QUALITY REQUIREMENT</a:t>
            </a:r>
            <a:endParaRPr lang="en-ZA" dirty="0"/>
          </a:p>
        </p:txBody>
      </p:sp>
      <p:pic>
        <p:nvPicPr>
          <p:cNvPr id="4" name="Content Placeholder 3">
            <a:extLst>
              <a:ext uri="{FF2B5EF4-FFF2-40B4-BE49-F238E27FC236}">
                <a16:creationId xmlns:a16="http://schemas.microsoft.com/office/drawing/2014/main" id="{6B0C6C7E-0886-33B8-07D2-564402DEF32B}"/>
              </a:ext>
            </a:extLst>
          </p:cNvPr>
          <p:cNvPicPr>
            <a:picLocks noGrp="1" noChangeAspect="1"/>
          </p:cNvPicPr>
          <p:nvPr>
            <p:ph idx="1"/>
          </p:nvPr>
        </p:nvPicPr>
        <p:blipFill>
          <a:blip r:embed="rId2"/>
          <a:stretch>
            <a:fillRect/>
          </a:stretch>
        </p:blipFill>
        <p:spPr>
          <a:xfrm>
            <a:off x="3078956" y="2053431"/>
            <a:ext cx="5949950" cy="3200400"/>
          </a:xfrm>
          <a:prstGeom prst="rect">
            <a:avLst/>
          </a:prstGeom>
        </p:spPr>
      </p:pic>
    </p:spTree>
    <p:extLst>
      <p:ext uri="{BB962C8B-B14F-4D97-AF65-F5344CB8AC3E}">
        <p14:creationId xmlns:p14="http://schemas.microsoft.com/office/powerpoint/2010/main" val="234455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1AABD-901A-C9CC-8FCE-02C28B5C73B8}"/>
              </a:ext>
            </a:extLst>
          </p:cNvPr>
          <p:cNvSpPr>
            <a:spLocks noGrp="1"/>
          </p:cNvSpPr>
          <p:nvPr>
            <p:ph type="title"/>
          </p:nvPr>
        </p:nvSpPr>
        <p:spPr/>
        <p:txBody>
          <a:bodyPr/>
          <a:lstStyle/>
          <a:p>
            <a:r>
              <a:rPr lang="en-US" dirty="0"/>
              <a:t>SDLI REQUIREMENT</a:t>
            </a:r>
            <a:endParaRPr lang="en-ZA" dirty="0"/>
          </a:p>
        </p:txBody>
      </p:sp>
      <p:sp>
        <p:nvSpPr>
          <p:cNvPr id="3" name="Content Placeholder 2">
            <a:extLst>
              <a:ext uri="{FF2B5EF4-FFF2-40B4-BE49-F238E27FC236}">
                <a16:creationId xmlns:a16="http://schemas.microsoft.com/office/drawing/2014/main" id="{3F9515CC-C98F-E1D8-F00B-B7559FCB8BF0}"/>
              </a:ext>
            </a:extLst>
          </p:cNvPr>
          <p:cNvSpPr>
            <a:spLocks noGrp="1"/>
          </p:cNvSpPr>
          <p:nvPr>
            <p:ph idx="1"/>
          </p:nvPr>
        </p:nvSpPr>
        <p:spPr/>
        <p:txBody>
          <a:bodyPr/>
          <a:lstStyle/>
          <a:p>
            <a:endParaRPr lang="en-ZA"/>
          </a:p>
        </p:txBody>
      </p:sp>
    </p:spTree>
    <p:extLst>
      <p:ext uri="{BB962C8B-B14F-4D97-AF65-F5344CB8AC3E}">
        <p14:creationId xmlns:p14="http://schemas.microsoft.com/office/powerpoint/2010/main" val="3928030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dirty="0"/>
              <a:t>Conclusion</a:t>
            </a:r>
          </a:p>
        </p:txBody>
      </p:sp>
      <p:pic>
        <p:nvPicPr>
          <p:cNvPr id="8" name="Picture Placeholder 7" descr="A close-up of a solar panel&#10;&#10;Description automatically generated">
            <a:extLst>
              <a:ext uri="{FF2B5EF4-FFF2-40B4-BE49-F238E27FC236}">
                <a16:creationId xmlns:a16="http://schemas.microsoft.com/office/drawing/2014/main" id="{879D8634-3BC8-6BB7-58D0-B2F0F53D38AB}"/>
              </a:ext>
            </a:extLst>
          </p:cNvPr>
          <p:cNvPicPr>
            <a:picLocks noGrp="1" noChangeAspect="1"/>
          </p:cNvPicPr>
          <p:nvPr>
            <p:ph type="pic" sz="quarter" idx="4294967295"/>
          </p:nvPr>
        </p:nvPicPr>
        <p:blipFill>
          <a:blip r:embed="rId2" cstate="screen">
            <a:extLst>
              <a:ext uri="{28A0092B-C50C-407E-A947-70E740481C1C}">
                <a14:useLocalDpi xmlns:a14="http://schemas.microsoft.com/office/drawing/2010/main"/>
              </a:ext>
            </a:extLst>
          </a:blip>
          <a:srcRect/>
          <a:stretch>
            <a:fillRect/>
          </a:stretch>
        </p:blipFill>
        <p:spPr>
          <a:xfrm>
            <a:off x="749300" y="3363913"/>
            <a:ext cx="1895475" cy="1895475"/>
          </a:xfrm>
          <a:prstGeom prst="ellipse">
            <a:avLst/>
          </a:prstGeom>
        </p:spPr>
      </p:pic>
      <p:pic>
        <p:nvPicPr>
          <p:cNvPr id="6" name="Picture Placeholder 5" descr="A rainbow over a dam&#10;&#10;Description automatically generated with low confidence">
            <a:extLst>
              <a:ext uri="{FF2B5EF4-FFF2-40B4-BE49-F238E27FC236}">
                <a16:creationId xmlns:a16="http://schemas.microsoft.com/office/drawing/2014/main" id="{C62848E5-EDA5-8EAD-F4FE-7C7F8829439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343198" y="1600672"/>
            <a:ext cx="3294850" cy="3294850"/>
          </a:xfrm>
        </p:spPr>
      </p:pic>
      <p:sp>
        <p:nvSpPr>
          <p:cNvPr id="3" name="TextBox 2">
            <a:extLst>
              <a:ext uri="{FF2B5EF4-FFF2-40B4-BE49-F238E27FC236}">
                <a16:creationId xmlns:a16="http://schemas.microsoft.com/office/drawing/2014/main" id="{443160EC-2CDA-75B4-BE13-5B59BC52D3D3}"/>
              </a:ext>
            </a:extLst>
          </p:cNvPr>
          <p:cNvSpPr txBox="1"/>
          <p:nvPr/>
        </p:nvSpPr>
        <p:spPr>
          <a:xfrm>
            <a:off x="-278296" y="1262270"/>
            <a:ext cx="473206" cy="307777"/>
          </a:xfrm>
          <a:prstGeom prst="rect">
            <a:avLst/>
          </a:prstGeom>
          <a:noFill/>
        </p:spPr>
        <p:txBody>
          <a:bodyPr wrap="none" rtlCol="0">
            <a:spAutoFit/>
          </a:bodyPr>
          <a:lstStyle/>
          <a:p>
            <a:pPr marL="285750" indent="-285750">
              <a:buClr>
                <a:schemeClr val="bg1">
                  <a:lumMod val="50000"/>
                </a:schemeClr>
              </a:buClr>
              <a:buFont typeface="Wingdings" panose="05000000000000000000" pitchFamily="2" charset="2"/>
              <a:buChar char="§"/>
            </a:pPr>
            <a:endParaRPr lang="en-US" sz="1400" dirty="0" err="1"/>
          </a:p>
        </p:txBody>
      </p:sp>
    </p:spTree>
    <p:extLst>
      <p:ext uri="{BB962C8B-B14F-4D97-AF65-F5344CB8AC3E}">
        <p14:creationId xmlns:p14="http://schemas.microsoft.com/office/powerpoint/2010/main" val="1839183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r>
              <a:rPr lang="en-US" dirty="0"/>
              <a:t>Agenda </a:t>
            </a:r>
          </a:p>
        </p:txBody>
      </p:sp>
      <p:sp>
        <p:nvSpPr>
          <p:cNvPr id="3" name="Content Placeholder 2">
            <a:extLst>
              <a:ext uri="{FF2B5EF4-FFF2-40B4-BE49-F238E27FC236}">
                <a16:creationId xmlns:a16="http://schemas.microsoft.com/office/drawing/2014/main" id="{0A50A51C-64F1-E345-9891-68F3C607B6A2}"/>
              </a:ext>
            </a:extLst>
          </p:cNvPr>
          <p:cNvSpPr>
            <a:spLocks noGrp="1"/>
          </p:cNvSpPr>
          <p:nvPr>
            <p:ph idx="1"/>
          </p:nvPr>
        </p:nvSpPr>
        <p:spPr/>
        <p:txBody>
          <a:bodyPr/>
          <a:lstStyle/>
          <a:p>
            <a:pPr marL="0" indent="0">
              <a:buNone/>
            </a:pPr>
            <a:r>
              <a:rPr lang="en-US" dirty="0"/>
              <a:t>Welcome &amp; Introduction		                			Violet Beetha</a:t>
            </a:r>
          </a:p>
          <a:p>
            <a:pPr marL="0" indent="0">
              <a:buNone/>
            </a:pPr>
            <a:r>
              <a:rPr lang="en-US" dirty="0"/>
              <a:t>Safety &amp; Evacuation						</a:t>
            </a:r>
          </a:p>
          <a:p>
            <a:pPr marL="0" indent="0">
              <a:buNone/>
            </a:pPr>
            <a:r>
              <a:rPr lang="en-US" dirty="0"/>
              <a:t>Background									</a:t>
            </a:r>
          </a:p>
          <a:p>
            <a:pPr marL="0" indent="0">
              <a:buNone/>
            </a:pPr>
            <a:r>
              <a:rPr lang="en-US" dirty="0"/>
              <a:t>Breakdown of Tender Documents					Violet Beetha</a:t>
            </a:r>
          </a:p>
          <a:p>
            <a:pPr marL="0" indent="0">
              <a:buNone/>
            </a:pPr>
            <a:r>
              <a:rPr lang="en-ZA" dirty="0"/>
              <a:t>SD&amp;LI Requirements						 Rojane Qacha	</a:t>
            </a:r>
          </a:p>
          <a:p>
            <a:pPr marL="0" indent="0">
              <a:buNone/>
            </a:pPr>
            <a:r>
              <a:rPr lang="en-ZA" dirty="0"/>
              <a:t>Safety Requirements						Pumeza Mabunda</a:t>
            </a:r>
          </a:p>
          <a:p>
            <a:pPr marL="0" indent="0">
              <a:buNone/>
            </a:pPr>
            <a:r>
              <a:rPr lang="en-ZA" dirty="0"/>
              <a:t>Quality Requirements				                       	Lesego Garegae	              			</a:t>
            </a:r>
          </a:p>
          <a:p>
            <a:pPr marL="0" indent="0">
              <a:buNone/>
            </a:pPr>
            <a:r>
              <a:rPr lang="en-US" dirty="0"/>
              <a:t>Scope of Work 					       	Dinko Magaoga</a:t>
            </a:r>
            <a:endParaRPr lang="en-US" sz="1100" dirty="0"/>
          </a:p>
          <a:p>
            <a:pPr marL="0" indent="0">
              <a:buNone/>
            </a:pPr>
            <a:r>
              <a:rPr lang="en-ZA" dirty="0"/>
              <a:t>Technical Evaluation Criteria					Dinko Magaoga</a:t>
            </a:r>
          </a:p>
          <a:p>
            <a:pPr marL="0" indent="0">
              <a:buNone/>
            </a:pPr>
            <a:r>
              <a:rPr lang="en-ZA" dirty="0"/>
              <a:t>NEC3 Terms and Conditions					 Jaco Du Plooy</a:t>
            </a:r>
          </a:p>
          <a:p>
            <a:pPr marL="0" indent="0">
              <a:buNone/>
            </a:pPr>
            <a:r>
              <a:rPr lang="en-ZA" dirty="0"/>
              <a:t>Tender Prices						 Rendani Nevondo</a:t>
            </a:r>
          </a:p>
          <a:p>
            <a:pPr marL="0" indent="0">
              <a:buNone/>
            </a:pPr>
            <a:r>
              <a:rPr lang="en-ZA" dirty="0"/>
              <a:t>Eskom Standard Terms Conditions					Violet Beetha</a:t>
            </a:r>
          </a:p>
          <a:p>
            <a:pPr marL="0" indent="0">
              <a:buNone/>
            </a:pPr>
            <a:r>
              <a:rPr lang="en-ZA" dirty="0"/>
              <a:t>Question &amp; Answer Session					Eskom Team</a:t>
            </a:r>
            <a:endParaRPr lang="en-ZA" altLang="en-US" sz="1400" kern="0" dirty="0"/>
          </a:p>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2</a:t>
            </a:fld>
            <a:endParaRPr lang="en-ZA" dirty="0"/>
          </a:p>
        </p:txBody>
      </p:sp>
    </p:spTree>
    <p:extLst>
      <p:ext uri="{BB962C8B-B14F-4D97-AF65-F5344CB8AC3E}">
        <p14:creationId xmlns:p14="http://schemas.microsoft.com/office/powerpoint/2010/main" val="3946026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470DC-D22D-96AD-4ED2-D5054936E01D}"/>
              </a:ext>
            </a:extLst>
          </p:cNvPr>
          <p:cNvSpPr>
            <a:spLocks noGrp="1"/>
          </p:cNvSpPr>
          <p:nvPr>
            <p:ph type="title"/>
          </p:nvPr>
        </p:nvSpPr>
        <p:spPr/>
        <p:txBody>
          <a:bodyPr/>
          <a:lstStyle/>
          <a:p>
            <a:r>
              <a:rPr lang="en-US" dirty="0"/>
              <a:t>RFP DOCUMENTATION </a:t>
            </a:r>
            <a:endParaRPr lang="en-ZA" dirty="0"/>
          </a:p>
        </p:txBody>
      </p:sp>
      <p:sp>
        <p:nvSpPr>
          <p:cNvPr id="3" name="Content Placeholder 2">
            <a:extLst>
              <a:ext uri="{FF2B5EF4-FFF2-40B4-BE49-F238E27FC236}">
                <a16:creationId xmlns:a16="http://schemas.microsoft.com/office/drawing/2014/main" id="{0D354471-FDD8-C155-8889-95A988FA0674}"/>
              </a:ext>
            </a:extLst>
          </p:cNvPr>
          <p:cNvSpPr>
            <a:spLocks noGrp="1"/>
          </p:cNvSpPr>
          <p:nvPr>
            <p:ph idx="1"/>
          </p:nvPr>
        </p:nvSpPr>
        <p:spPr/>
        <p:txBody>
          <a:bodyPr/>
          <a:lstStyle/>
          <a:p>
            <a:r>
              <a:rPr lang="en-US" dirty="0"/>
              <a:t>TENDER NUMBER:  E2233CXMWP</a:t>
            </a:r>
            <a:endParaRPr lang="en-ZA" dirty="0"/>
          </a:p>
          <a:p>
            <a:r>
              <a:rPr lang="en-US" dirty="0"/>
              <a:t>CLOSING DATE: 20 JANUARY 2026</a:t>
            </a:r>
          </a:p>
          <a:p>
            <a:r>
              <a:rPr lang="en-US" dirty="0"/>
              <a:t>CLOSING TIME: 10H00AM STANDARD SOUTH AFRICAN TIME</a:t>
            </a:r>
            <a:endParaRPr lang="en-ZA" dirty="0"/>
          </a:p>
        </p:txBody>
      </p:sp>
    </p:spTree>
    <p:extLst>
      <p:ext uri="{BB962C8B-B14F-4D97-AF65-F5344CB8AC3E}">
        <p14:creationId xmlns:p14="http://schemas.microsoft.com/office/powerpoint/2010/main" val="1908615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61546-C698-4F2B-184F-38CD9E4BE5CD}"/>
              </a:ext>
            </a:extLst>
          </p:cNvPr>
          <p:cNvSpPr>
            <a:spLocks noGrp="1"/>
          </p:cNvSpPr>
          <p:nvPr>
            <p:ph type="title"/>
          </p:nvPr>
        </p:nvSpPr>
        <p:spPr/>
        <p:txBody>
          <a:bodyPr/>
          <a:lstStyle/>
          <a:p>
            <a:r>
              <a:rPr lang="en-US" dirty="0"/>
              <a:t>EVALUATION CRITERIA</a:t>
            </a:r>
            <a:endParaRPr lang="en-ZA" dirty="0"/>
          </a:p>
        </p:txBody>
      </p:sp>
      <p:sp>
        <p:nvSpPr>
          <p:cNvPr id="3" name="Content Placeholder 2">
            <a:extLst>
              <a:ext uri="{FF2B5EF4-FFF2-40B4-BE49-F238E27FC236}">
                <a16:creationId xmlns:a16="http://schemas.microsoft.com/office/drawing/2014/main" id="{7268FC40-4908-1D25-D264-5CF07A69442D}"/>
              </a:ext>
            </a:extLst>
          </p:cNvPr>
          <p:cNvSpPr>
            <a:spLocks noGrp="1"/>
          </p:cNvSpPr>
          <p:nvPr>
            <p:ph idx="1"/>
          </p:nvPr>
        </p:nvSpPr>
        <p:spPr/>
        <p:txBody>
          <a:bodyPr/>
          <a:lstStyle/>
          <a:p>
            <a:pPr marL="457200" lvl="1" indent="0" algn="just">
              <a:spcBef>
                <a:spcPct val="30000"/>
              </a:spcBef>
              <a:spcAft>
                <a:spcPts val="0"/>
              </a:spcAft>
              <a:buNone/>
            </a:pPr>
            <a:r>
              <a:rPr lang="en-US" dirty="0">
                <a:ea typeface="Times New Roman"/>
                <a:cs typeface="Times New Roman"/>
              </a:rPr>
              <a:t>Evaluation process will be conducted in accordance with the Preferential Procurement Policy Frame Act, No 5 of 2000  (PPPFA)</a:t>
            </a:r>
          </a:p>
          <a:p>
            <a:pPr lvl="3" algn="just">
              <a:spcBef>
                <a:spcPts val="0"/>
              </a:spcBef>
            </a:pPr>
            <a:r>
              <a:rPr lang="en-US" dirty="0">
                <a:ea typeface="Times New Roman"/>
                <a:cs typeface="Times New Roman"/>
              </a:rPr>
              <a:t> The 80/20 preference point system will be applicable to this tender.</a:t>
            </a:r>
          </a:p>
          <a:p>
            <a:pPr marL="457200" lvl="1" indent="0" algn="just">
              <a:spcBef>
                <a:spcPct val="30000"/>
              </a:spcBef>
              <a:spcAft>
                <a:spcPts val="0"/>
              </a:spcAft>
              <a:buNone/>
            </a:pPr>
            <a:r>
              <a:rPr lang="en-US" dirty="0">
                <a:ea typeface="Times New Roman"/>
                <a:cs typeface="Times New Roman"/>
              </a:rPr>
              <a:t>The following Five (5) steps will be applied  during the evaluation of this tender.</a:t>
            </a:r>
          </a:p>
          <a:p>
            <a:pPr marL="457200" lvl="1" indent="0" algn="just">
              <a:spcBef>
                <a:spcPct val="30000"/>
              </a:spcBef>
              <a:spcAft>
                <a:spcPts val="0"/>
              </a:spcAft>
              <a:buNone/>
            </a:pPr>
            <a:endParaRPr lang="en-US" b="1" dirty="0">
              <a:ea typeface="Times New Roman"/>
              <a:cs typeface="Times New Roman"/>
            </a:endParaRPr>
          </a:p>
          <a:p>
            <a:pPr lvl="3" algn="just">
              <a:spcBef>
                <a:spcPts val="0"/>
              </a:spcBef>
            </a:pPr>
            <a:r>
              <a:rPr lang="en-US" dirty="0">
                <a:ea typeface="Times New Roman"/>
                <a:cs typeface="Times New Roman"/>
              </a:rPr>
              <a:t> Step 1: Basic compliance;</a:t>
            </a:r>
          </a:p>
          <a:p>
            <a:pPr lvl="3" algn="just">
              <a:spcBef>
                <a:spcPts val="0"/>
              </a:spcBef>
            </a:pPr>
            <a:r>
              <a:rPr lang="en-US" dirty="0">
                <a:ea typeface="Times New Roman"/>
                <a:cs typeface="Times New Roman"/>
              </a:rPr>
              <a:t> Step 2: Mandatory documents;</a:t>
            </a:r>
          </a:p>
          <a:p>
            <a:pPr lvl="3" algn="just">
              <a:spcBef>
                <a:spcPts val="0"/>
              </a:spcBef>
            </a:pPr>
            <a:r>
              <a:rPr lang="en-US" dirty="0">
                <a:ea typeface="Times New Roman"/>
                <a:cs typeface="Times New Roman"/>
              </a:rPr>
              <a:t> Step 3: Functionality (including Gatekeepers) 100%</a:t>
            </a:r>
          </a:p>
          <a:p>
            <a:pPr marL="468102" lvl="3" indent="0" algn="just">
              <a:spcBef>
                <a:spcPts val="0"/>
              </a:spcBef>
              <a:spcAft>
                <a:spcPts val="0"/>
              </a:spcAft>
              <a:buNone/>
            </a:pPr>
            <a:endParaRPr lang="en-US" dirty="0">
              <a:ea typeface="Times New Roman"/>
              <a:cs typeface="Times New Roman"/>
            </a:endParaRPr>
          </a:p>
          <a:p>
            <a:pPr marL="38874" lvl="1" indent="0" algn="just">
              <a:spcBef>
                <a:spcPts val="0"/>
              </a:spcBef>
              <a:spcAft>
                <a:spcPts val="0"/>
              </a:spcAft>
              <a:buNone/>
            </a:pPr>
            <a:r>
              <a:rPr lang="en-ZA" b="1" dirty="0"/>
              <a:t>Note: Only successful candidates can perform assessments to retrieve technical statistics for pricing once they have passed the technical evaluation</a:t>
            </a:r>
          </a:p>
          <a:p>
            <a:pPr marL="468102" lvl="3" indent="0" algn="just">
              <a:spcBef>
                <a:spcPts val="0"/>
              </a:spcBef>
              <a:spcAft>
                <a:spcPts val="0"/>
              </a:spcAft>
              <a:buNone/>
            </a:pPr>
            <a:endParaRPr lang="en-US" dirty="0">
              <a:ea typeface="Times New Roman"/>
              <a:cs typeface="Times New Roman"/>
            </a:endParaRPr>
          </a:p>
          <a:p>
            <a:pPr marL="285750" indent="-285750" algn="just">
              <a:spcBef>
                <a:spcPts val="0"/>
              </a:spcBef>
              <a:spcAft>
                <a:spcPts val="0"/>
              </a:spcAft>
              <a:buFont typeface="Arial" panose="020B0604020202020204" pitchFamily="34" charset="0"/>
              <a:buChar char="•"/>
            </a:pPr>
            <a:endParaRPr lang="en-US" b="1" dirty="0">
              <a:ea typeface="Times New Roman"/>
              <a:cs typeface="Times New Roman"/>
            </a:endParaRPr>
          </a:p>
          <a:p>
            <a:pPr lvl="3" algn="just">
              <a:spcBef>
                <a:spcPts val="0"/>
              </a:spcBef>
            </a:pPr>
            <a:r>
              <a:rPr lang="en-US" dirty="0">
                <a:ea typeface="Times New Roman"/>
                <a:cs typeface="Times New Roman"/>
              </a:rPr>
              <a:t>Step 4: Scope of work and technical evaluation </a:t>
            </a:r>
          </a:p>
          <a:p>
            <a:pPr lvl="3" algn="just">
              <a:spcBef>
                <a:spcPts val="0"/>
              </a:spcBef>
            </a:pPr>
            <a:r>
              <a:rPr lang="en-US" dirty="0">
                <a:ea typeface="Times New Roman"/>
                <a:cs typeface="Times New Roman"/>
              </a:rPr>
              <a:t>Step 5: Tender Price evaluation </a:t>
            </a:r>
          </a:p>
          <a:p>
            <a:pPr lvl="1" algn="just">
              <a:spcBef>
                <a:spcPct val="30000"/>
              </a:spcBef>
              <a:spcAft>
                <a:spcPts val="0"/>
              </a:spcAft>
            </a:pPr>
            <a:r>
              <a:rPr lang="en-US" dirty="0">
                <a:ea typeface="Times New Roman"/>
                <a:cs typeface="Times New Roman"/>
              </a:rPr>
              <a:t>Contractual criteria </a:t>
            </a:r>
          </a:p>
          <a:p>
            <a:pPr lvl="3" algn="just">
              <a:spcBef>
                <a:spcPct val="30000"/>
              </a:spcBef>
            </a:pPr>
            <a:r>
              <a:rPr lang="en-US" dirty="0">
                <a:ea typeface="Times New Roman"/>
                <a:cs typeface="Times New Roman"/>
              </a:rPr>
              <a:t>SDL&amp;I</a:t>
            </a:r>
          </a:p>
          <a:p>
            <a:pPr lvl="3" algn="just">
              <a:spcBef>
                <a:spcPct val="30000"/>
              </a:spcBef>
            </a:pPr>
            <a:r>
              <a:rPr lang="en-US" dirty="0">
                <a:ea typeface="Times New Roman"/>
                <a:cs typeface="Times New Roman"/>
              </a:rPr>
              <a:t>Safety</a:t>
            </a:r>
          </a:p>
          <a:p>
            <a:pPr lvl="3" algn="just">
              <a:spcBef>
                <a:spcPct val="30000"/>
              </a:spcBef>
            </a:pPr>
            <a:r>
              <a:rPr lang="en-US" dirty="0">
                <a:ea typeface="Times New Roman"/>
                <a:cs typeface="Times New Roman"/>
              </a:rPr>
              <a:t>Quality</a:t>
            </a:r>
          </a:p>
          <a:p>
            <a:pPr lvl="3" algn="just">
              <a:spcBef>
                <a:spcPct val="30000"/>
              </a:spcBef>
            </a:pPr>
            <a:r>
              <a:rPr lang="en-US" dirty="0">
                <a:ea typeface="Times New Roman"/>
                <a:cs typeface="Times New Roman"/>
              </a:rPr>
              <a:t>Audited Financial Statements</a:t>
            </a:r>
          </a:p>
          <a:p>
            <a:endParaRPr lang="en-ZA" dirty="0"/>
          </a:p>
        </p:txBody>
      </p:sp>
    </p:spTree>
    <p:extLst>
      <p:ext uri="{BB962C8B-B14F-4D97-AF65-F5344CB8AC3E}">
        <p14:creationId xmlns:p14="http://schemas.microsoft.com/office/powerpoint/2010/main" val="1257699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F0E8D-69D8-ADD0-7259-877D0FBBE447}"/>
              </a:ext>
            </a:extLst>
          </p:cNvPr>
          <p:cNvSpPr>
            <a:spLocks noGrp="1"/>
          </p:cNvSpPr>
          <p:nvPr>
            <p:ph type="title"/>
          </p:nvPr>
        </p:nvSpPr>
        <p:spPr/>
        <p:txBody>
          <a:bodyPr/>
          <a:lstStyle/>
          <a:p>
            <a:r>
              <a:rPr lang="en-US" dirty="0"/>
              <a:t>RFP Information </a:t>
            </a:r>
            <a:endParaRPr lang="en-ZA" dirty="0"/>
          </a:p>
        </p:txBody>
      </p:sp>
      <p:sp>
        <p:nvSpPr>
          <p:cNvPr id="3" name="Content Placeholder 2">
            <a:extLst>
              <a:ext uri="{FF2B5EF4-FFF2-40B4-BE49-F238E27FC236}">
                <a16:creationId xmlns:a16="http://schemas.microsoft.com/office/drawing/2014/main" id="{143E42D6-F2E1-B94F-38BE-4C03EA5BAD2B}"/>
              </a:ext>
            </a:extLst>
          </p:cNvPr>
          <p:cNvSpPr>
            <a:spLocks noGrp="1"/>
          </p:cNvSpPr>
          <p:nvPr>
            <p:ph idx="1"/>
          </p:nvPr>
        </p:nvSpPr>
        <p:spPr/>
        <p:txBody>
          <a:bodyPr/>
          <a:lstStyle/>
          <a:p>
            <a:r>
              <a:rPr lang="en-ZA" dirty="0"/>
              <a:t>Commercial Document – RFP Document</a:t>
            </a:r>
          </a:p>
          <a:p>
            <a:r>
              <a:rPr lang="en-US" dirty="0"/>
              <a:t>Commercial Document – Contract Terms</a:t>
            </a:r>
            <a:endParaRPr lang="en-ZA" dirty="0"/>
          </a:p>
          <a:p>
            <a:r>
              <a:rPr lang="en-ZA" dirty="0"/>
              <a:t>Commercial Document – Foreign Supplier</a:t>
            </a:r>
          </a:p>
          <a:p>
            <a:r>
              <a:rPr lang="en-ZA" dirty="0"/>
              <a:t>Scope of work </a:t>
            </a:r>
          </a:p>
          <a:p>
            <a:r>
              <a:rPr lang="en-ZA" dirty="0"/>
              <a:t>Commercial Document – Tax Information</a:t>
            </a:r>
          </a:p>
          <a:p>
            <a:r>
              <a:rPr lang="en-ZA" dirty="0"/>
              <a:t>SD&amp;LI Requirements</a:t>
            </a:r>
          </a:p>
          <a:p>
            <a:r>
              <a:rPr lang="en-ZA" dirty="0"/>
              <a:t>Commercial Document - Pricing Schedule</a:t>
            </a:r>
          </a:p>
          <a:p>
            <a:r>
              <a:rPr lang="en-ZA" dirty="0"/>
              <a:t>Technical Document – Evaluation Criteria</a:t>
            </a:r>
          </a:p>
          <a:p>
            <a:r>
              <a:rPr lang="en-ZA" dirty="0"/>
              <a:t>Quality Returnable -  Quality Supporting Document</a:t>
            </a:r>
          </a:p>
          <a:p>
            <a:r>
              <a:rPr lang="en-ZA" dirty="0"/>
              <a:t>SHE Returnable</a:t>
            </a:r>
          </a:p>
          <a:p>
            <a:r>
              <a:rPr lang="en-ZA" dirty="0"/>
              <a:t>NEC 3 Professional Services Contract</a:t>
            </a:r>
          </a:p>
          <a:p>
            <a:endParaRPr lang="en-ZA" dirty="0"/>
          </a:p>
        </p:txBody>
      </p:sp>
    </p:spTree>
    <p:extLst>
      <p:ext uri="{BB962C8B-B14F-4D97-AF65-F5344CB8AC3E}">
        <p14:creationId xmlns:p14="http://schemas.microsoft.com/office/powerpoint/2010/main" val="901910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1A47B-CAFC-44B1-0596-AA521DB63E11}"/>
              </a:ext>
            </a:extLst>
          </p:cNvPr>
          <p:cNvSpPr>
            <a:spLocks noGrp="1"/>
          </p:cNvSpPr>
          <p:nvPr>
            <p:ph type="title"/>
          </p:nvPr>
        </p:nvSpPr>
        <p:spPr/>
        <p:txBody>
          <a:bodyPr/>
          <a:lstStyle/>
          <a:p>
            <a:r>
              <a:rPr lang="en-US" b="1" dirty="0"/>
              <a:t>Commercial Information to the tenderer</a:t>
            </a:r>
            <a:endParaRPr lang="en-ZA" b="1" dirty="0"/>
          </a:p>
        </p:txBody>
      </p:sp>
      <p:sp>
        <p:nvSpPr>
          <p:cNvPr id="3" name="Content Placeholder 2">
            <a:extLst>
              <a:ext uri="{FF2B5EF4-FFF2-40B4-BE49-F238E27FC236}">
                <a16:creationId xmlns:a16="http://schemas.microsoft.com/office/drawing/2014/main" id="{5BC86DD0-9068-AB1A-1B92-C0A81C3A1D4F}"/>
              </a:ext>
            </a:extLst>
          </p:cNvPr>
          <p:cNvSpPr>
            <a:spLocks noGrp="1"/>
          </p:cNvSpPr>
          <p:nvPr>
            <p:ph idx="1"/>
          </p:nvPr>
        </p:nvSpPr>
        <p:spPr/>
        <p:txBody>
          <a:bodyPr/>
          <a:lstStyle/>
          <a:p>
            <a:r>
              <a:rPr lang="en-US" dirty="0">
                <a:latin typeface="Arial Nova" panose="020B0504020202020204" pitchFamily="34" charset="0"/>
                <a:ea typeface="Times New Roman" panose="02020603050405020304" pitchFamily="18" charset="0"/>
              </a:rPr>
              <a:t>It is the responsibility of the tenderer to check both the Eskom Tender Bulletin and as well as the National </a:t>
            </a:r>
            <a:r>
              <a:rPr lang="en-US" dirty="0" err="1">
                <a:latin typeface="Arial Nova" panose="020B0504020202020204" pitchFamily="34" charset="0"/>
                <a:ea typeface="Times New Roman" panose="02020603050405020304" pitchFamily="18" charset="0"/>
              </a:rPr>
              <a:t>etender</a:t>
            </a:r>
            <a:r>
              <a:rPr lang="en-US" dirty="0">
                <a:latin typeface="Arial Nova" panose="020B0504020202020204" pitchFamily="34" charset="0"/>
                <a:ea typeface="Times New Roman" panose="02020603050405020304" pitchFamily="18" charset="0"/>
              </a:rPr>
              <a:t> portal for questions, responses or tender updates everyday till closing date of this tender</a:t>
            </a:r>
            <a:endParaRPr lang="en-ZA" dirty="0">
              <a:latin typeface="Arial Nova" panose="020B0504020202020204" pitchFamily="34" charset="0"/>
              <a:ea typeface="Calibri" panose="020F0502020204030204" pitchFamily="34" charset="0"/>
            </a:endParaRPr>
          </a:p>
          <a:p>
            <a:endParaRPr lang="en-ZA" dirty="0"/>
          </a:p>
        </p:txBody>
      </p:sp>
    </p:spTree>
    <p:extLst>
      <p:ext uri="{BB962C8B-B14F-4D97-AF65-F5344CB8AC3E}">
        <p14:creationId xmlns:p14="http://schemas.microsoft.com/office/powerpoint/2010/main" val="2562826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B2D76-A1FA-71B0-4043-896E5689A1DD}"/>
              </a:ext>
            </a:extLst>
          </p:cNvPr>
          <p:cNvSpPr>
            <a:spLocks noGrp="1"/>
          </p:cNvSpPr>
          <p:nvPr>
            <p:ph type="title"/>
          </p:nvPr>
        </p:nvSpPr>
        <p:spPr/>
        <p:txBody>
          <a:bodyPr/>
          <a:lstStyle/>
          <a:p>
            <a:r>
              <a:rPr lang="en-US" dirty="0"/>
              <a:t>SCOPE OF WORK</a:t>
            </a:r>
            <a:endParaRPr lang="en-ZA" dirty="0"/>
          </a:p>
        </p:txBody>
      </p:sp>
      <p:sp>
        <p:nvSpPr>
          <p:cNvPr id="3" name="Content Placeholder 2">
            <a:extLst>
              <a:ext uri="{FF2B5EF4-FFF2-40B4-BE49-F238E27FC236}">
                <a16:creationId xmlns:a16="http://schemas.microsoft.com/office/drawing/2014/main" id="{1EEBEAAF-9407-9692-0E35-F392EA511119}"/>
              </a:ext>
            </a:extLst>
          </p:cNvPr>
          <p:cNvSpPr>
            <a:spLocks noGrp="1"/>
          </p:cNvSpPr>
          <p:nvPr>
            <p:ph idx="1"/>
          </p:nvPr>
        </p:nvSpPr>
        <p:spPr/>
        <p:txBody>
          <a:bodyPr/>
          <a:lstStyle/>
          <a:p>
            <a:r>
              <a:rPr lang="en-ZA" dirty="0"/>
              <a:t>Eskom has recently rollout DCIM platform at the MWP Data Center to have an increased visibility and proactive management of the critical Data Center infrastructure. The DCIM platform is further motivated by a need for a unified platform to monitor, track, and optimise data centre operations . </a:t>
            </a:r>
          </a:p>
          <a:p>
            <a:r>
              <a:rPr lang="en-ZA" dirty="0"/>
              <a:t>A DCIM platform implimentented at the main Megawatt Data Centre has been running for over a year and the next phase is to extend this capability to all the server rooms across the Eskom regions for improved standardisation and operational efficiency.</a:t>
            </a:r>
          </a:p>
          <a:p>
            <a:r>
              <a:rPr lang="en-ZA" dirty="0"/>
              <a:t>Eskom is looking for implementation partner, and this contract pertains to the rollout, support and maintenance of the DCIM tool across the regions , as well as support and maintenance of the exiting MWP implementation.</a:t>
            </a:r>
          </a:p>
          <a:p>
            <a:r>
              <a:rPr lang="en-ZA" dirty="0"/>
              <a:t>The platform to be rollout of a regional  server rooms is expected to be, fully integrated into the MWP platform for centralised monitoring and management. The tool should be configured to enable real-time asset tracking, environmental monitoring, capacity planning, and overall management of data centre and server room operations. </a:t>
            </a:r>
          </a:p>
          <a:p>
            <a:r>
              <a:rPr lang="en-ZA" dirty="0"/>
              <a:t>The objective of this agreement is to ensure partnership of ongoing support for the tool, addressing any technical issues, updates, or optimisations as required throughout the contract period to maintain peak performance and reliability of the tool. </a:t>
            </a:r>
          </a:p>
        </p:txBody>
      </p:sp>
    </p:spTree>
    <p:extLst>
      <p:ext uri="{BB962C8B-B14F-4D97-AF65-F5344CB8AC3E}">
        <p14:creationId xmlns:p14="http://schemas.microsoft.com/office/powerpoint/2010/main" val="2020642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D5B04-CABF-81D3-B531-61741D4826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20AE15-176A-D94A-E905-6A344C9504DC}"/>
              </a:ext>
            </a:extLst>
          </p:cNvPr>
          <p:cNvSpPr>
            <a:spLocks noGrp="1"/>
          </p:cNvSpPr>
          <p:nvPr>
            <p:ph type="title"/>
          </p:nvPr>
        </p:nvSpPr>
        <p:spPr/>
        <p:txBody>
          <a:bodyPr/>
          <a:lstStyle/>
          <a:p>
            <a:r>
              <a:rPr lang="en-US" dirty="0"/>
              <a:t>SCOPE OF WORK</a:t>
            </a:r>
            <a:endParaRPr lang="en-ZA" dirty="0"/>
          </a:p>
        </p:txBody>
      </p:sp>
      <p:sp>
        <p:nvSpPr>
          <p:cNvPr id="3" name="Content Placeholder 2">
            <a:extLst>
              <a:ext uri="{FF2B5EF4-FFF2-40B4-BE49-F238E27FC236}">
                <a16:creationId xmlns:a16="http://schemas.microsoft.com/office/drawing/2014/main" id="{AA4A8C28-6444-886B-04CD-11BAB85FEFA9}"/>
              </a:ext>
            </a:extLst>
          </p:cNvPr>
          <p:cNvSpPr>
            <a:spLocks noGrp="1"/>
          </p:cNvSpPr>
          <p:nvPr>
            <p:ph idx="1"/>
          </p:nvPr>
        </p:nvSpPr>
        <p:spPr/>
        <p:txBody>
          <a:bodyPr/>
          <a:lstStyle/>
          <a:p>
            <a:pPr marL="0" indent="0" algn="ctr">
              <a:buNone/>
            </a:pPr>
            <a:r>
              <a:rPr lang="en-US" dirty="0"/>
              <a:t> </a:t>
            </a:r>
            <a:r>
              <a:rPr lang="en-US" b="1" dirty="0"/>
              <a:t>High Level Overview of typical Data Center Infrastructure Tool platform</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p:txBody>
      </p:sp>
      <p:pic>
        <p:nvPicPr>
          <p:cNvPr id="5" name="Picture 4" descr="A diagram of a computer system&#10;&#10;AI-generated content may be incorrect.">
            <a:extLst>
              <a:ext uri="{FF2B5EF4-FFF2-40B4-BE49-F238E27FC236}">
                <a16:creationId xmlns:a16="http://schemas.microsoft.com/office/drawing/2014/main" id="{FB7738A0-29DE-21D2-39BD-0E44FFC446D7}"/>
              </a:ext>
            </a:extLst>
          </p:cNvPr>
          <p:cNvPicPr>
            <a:picLocks noChangeAspect="1"/>
          </p:cNvPicPr>
          <p:nvPr/>
        </p:nvPicPr>
        <p:blipFill>
          <a:blip r:embed="rId2"/>
          <a:stretch>
            <a:fillRect/>
          </a:stretch>
        </p:blipFill>
        <p:spPr>
          <a:xfrm>
            <a:off x="1367869" y="1530689"/>
            <a:ext cx="6870992" cy="4244630"/>
          </a:xfrm>
          <a:prstGeom prst="rect">
            <a:avLst/>
          </a:prstGeom>
        </p:spPr>
      </p:pic>
      <p:sp>
        <p:nvSpPr>
          <p:cNvPr id="6" name="TextBox 5">
            <a:extLst>
              <a:ext uri="{FF2B5EF4-FFF2-40B4-BE49-F238E27FC236}">
                <a16:creationId xmlns:a16="http://schemas.microsoft.com/office/drawing/2014/main" id="{2C4FE463-B4EF-A493-AE0C-F6BCA3267ED3}"/>
              </a:ext>
            </a:extLst>
          </p:cNvPr>
          <p:cNvSpPr txBox="1"/>
          <p:nvPr/>
        </p:nvSpPr>
        <p:spPr>
          <a:xfrm>
            <a:off x="8436604" y="2113255"/>
            <a:ext cx="3526795" cy="2631490"/>
          </a:xfrm>
          <a:prstGeom prst="rect">
            <a:avLst/>
          </a:prstGeom>
          <a:noFill/>
        </p:spPr>
        <p:txBody>
          <a:bodyPr wrap="square">
            <a:spAutoFit/>
          </a:bodyPr>
          <a:lstStyle/>
          <a:p>
            <a:pPr marL="171450" indent="-171450">
              <a:buFont typeface="Arial" panose="020B0604020202020204" pitchFamily="34" charset="0"/>
              <a:buChar char="•"/>
            </a:pPr>
            <a:r>
              <a:rPr lang="en-ZA" sz="1100" dirty="0"/>
              <a:t>Real-time view of all critical data Center components—including power, cooling, environmental conditions, racks, IT assets, capacity, and network connectivity—by integrating facility systems with IT operations.</a:t>
            </a:r>
          </a:p>
          <a:p>
            <a:pPr marL="171450" indent="-171450">
              <a:buFont typeface="Arial" panose="020B0604020202020204" pitchFamily="34" charset="0"/>
              <a:buChar char="•"/>
            </a:pPr>
            <a:r>
              <a:rPr lang="en-ZA" sz="1100" dirty="0"/>
              <a:t> It enables end-to-end monitoring, automated alerts, analytics, and reporting to help optimize resource utilization, improve energy efficiency, maintain uptime, and support proactive decision-making. </a:t>
            </a:r>
          </a:p>
          <a:p>
            <a:pPr marL="171450" indent="-171450">
              <a:buFont typeface="Arial" panose="020B0604020202020204" pitchFamily="34" charset="0"/>
              <a:buChar char="•"/>
            </a:pPr>
            <a:r>
              <a:rPr lang="en-ZA" sz="1100" dirty="0"/>
              <a:t>Through dashboards and workflow tools, a DCIM platform enhances operational visibility, streamlines incident response, and supports strategic planning for capacity, lifecycle management, and future infrastructure growth</a:t>
            </a:r>
          </a:p>
        </p:txBody>
      </p:sp>
    </p:spTree>
    <p:extLst>
      <p:ext uri="{BB962C8B-B14F-4D97-AF65-F5344CB8AC3E}">
        <p14:creationId xmlns:p14="http://schemas.microsoft.com/office/powerpoint/2010/main" val="148808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EF58CA-D6FB-5DDF-FCD0-DE69878986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225EC7-E50E-C65E-82B0-DD4DB9EAFA53}"/>
              </a:ext>
            </a:extLst>
          </p:cNvPr>
          <p:cNvSpPr>
            <a:spLocks noGrp="1"/>
          </p:cNvSpPr>
          <p:nvPr>
            <p:ph type="title"/>
          </p:nvPr>
        </p:nvSpPr>
        <p:spPr/>
        <p:txBody>
          <a:bodyPr/>
          <a:lstStyle/>
          <a:p>
            <a:r>
              <a:rPr lang="en-US" dirty="0"/>
              <a:t>SCOPE OF WORK</a:t>
            </a:r>
            <a:endParaRPr lang="en-ZA" dirty="0"/>
          </a:p>
        </p:txBody>
      </p:sp>
      <p:sp>
        <p:nvSpPr>
          <p:cNvPr id="3" name="Content Placeholder 2">
            <a:extLst>
              <a:ext uri="{FF2B5EF4-FFF2-40B4-BE49-F238E27FC236}">
                <a16:creationId xmlns:a16="http://schemas.microsoft.com/office/drawing/2014/main" id="{E6A9BDA8-883B-DB1C-54D8-F32416A4B63B}"/>
              </a:ext>
            </a:extLst>
          </p:cNvPr>
          <p:cNvSpPr>
            <a:spLocks noGrp="1"/>
          </p:cNvSpPr>
          <p:nvPr>
            <p:ph idx="1"/>
          </p:nvPr>
        </p:nvSpPr>
        <p:spPr/>
        <p:txBody>
          <a:bodyPr/>
          <a:lstStyle/>
          <a:p>
            <a:pPr marL="0" indent="0" algn="ctr">
              <a:buNone/>
            </a:pPr>
            <a:r>
              <a:rPr lang="en-US" dirty="0"/>
              <a:t>Service Level Agreement</a:t>
            </a:r>
            <a:endParaRPr lang="en-US" b="1"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p:txBody>
      </p:sp>
      <p:graphicFrame>
        <p:nvGraphicFramePr>
          <p:cNvPr id="4" name="Table 3">
            <a:extLst>
              <a:ext uri="{FF2B5EF4-FFF2-40B4-BE49-F238E27FC236}">
                <a16:creationId xmlns:a16="http://schemas.microsoft.com/office/drawing/2014/main" id="{01F7F09B-7F0B-35BC-1AB6-18129A0FEA11}"/>
              </a:ext>
            </a:extLst>
          </p:cNvPr>
          <p:cNvGraphicFramePr>
            <a:graphicFrameLocks noGrp="1"/>
          </p:cNvGraphicFramePr>
          <p:nvPr>
            <p:extLst>
              <p:ext uri="{D42A27DB-BD31-4B8C-83A1-F6EECF244321}">
                <p14:modId xmlns:p14="http://schemas.microsoft.com/office/powerpoint/2010/main" val="2215980237"/>
              </p:ext>
            </p:extLst>
          </p:nvPr>
        </p:nvGraphicFramePr>
        <p:xfrm>
          <a:off x="674255" y="1541868"/>
          <a:ext cx="9559636" cy="5110363"/>
        </p:xfrm>
        <a:graphic>
          <a:graphicData uri="http://schemas.openxmlformats.org/drawingml/2006/table">
            <a:tbl>
              <a:tblPr firstRow="1" firstCol="1" bandRow="1">
                <a:tableStyleId>{5C22544A-7EE6-4342-B048-85BDC9FD1C3A}</a:tableStyleId>
              </a:tblPr>
              <a:tblGrid>
                <a:gridCol w="1350978">
                  <a:extLst>
                    <a:ext uri="{9D8B030D-6E8A-4147-A177-3AD203B41FA5}">
                      <a16:colId xmlns:a16="http://schemas.microsoft.com/office/drawing/2014/main" val="905720255"/>
                    </a:ext>
                  </a:extLst>
                </a:gridCol>
                <a:gridCol w="2371276">
                  <a:extLst>
                    <a:ext uri="{9D8B030D-6E8A-4147-A177-3AD203B41FA5}">
                      <a16:colId xmlns:a16="http://schemas.microsoft.com/office/drawing/2014/main" val="1902573407"/>
                    </a:ext>
                  </a:extLst>
                </a:gridCol>
                <a:gridCol w="2604654">
                  <a:extLst>
                    <a:ext uri="{9D8B030D-6E8A-4147-A177-3AD203B41FA5}">
                      <a16:colId xmlns:a16="http://schemas.microsoft.com/office/drawing/2014/main" val="707079575"/>
                    </a:ext>
                  </a:extLst>
                </a:gridCol>
                <a:gridCol w="3232728">
                  <a:extLst>
                    <a:ext uri="{9D8B030D-6E8A-4147-A177-3AD203B41FA5}">
                      <a16:colId xmlns:a16="http://schemas.microsoft.com/office/drawing/2014/main" val="4277163739"/>
                    </a:ext>
                  </a:extLst>
                </a:gridCol>
              </a:tblGrid>
              <a:tr h="152560">
                <a:tc>
                  <a:txBody>
                    <a:bodyPr/>
                    <a:lstStyle/>
                    <a:p>
                      <a:pPr algn="just">
                        <a:lnSpc>
                          <a:spcPct val="115000"/>
                        </a:lnSpc>
                        <a:buNone/>
                      </a:pPr>
                      <a:r>
                        <a:rPr lang="en-ZA" sz="1050">
                          <a:effectLst/>
                        </a:rPr>
                        <a:t>KPA</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KPI</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Metrics</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Target</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extLst>
                  <a:ext uri="{0D108BD9-81ED-4DB2-BD59-A6C34878D82A}">
                    <a16:rowId xmlns:a16="http://schemas.microsoft.com/office/drawing/2014/main" val="4239359583"/>
                  </a:ext>
                </a:extLst>
              </a:tr>
              <a:tr h="762036">
                <a:tc>
                  <a:txBody>
                    <a:bodyPr/>
                    <a:lstStyle/>
                    <a:p>
                      <a:pPr algn="just">
                        <a:lnSpc>
                          <a:spcPct val="115000"/>
                        </a:lnSpc>
                        <a:buNone/>
                      </a:pPr>
                      <a:r>
                        <a:rPr lang="en-ZA" sz="1050">
                          <a:effectLst/>
                        </a:rPr>
                        <a:t>Acknowledgement</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dirty="0">
                          <a:effectLst/>
                        </a:rPr>
                        <a:t>Time to acknowledge incidents and requests by automated system with reference number</a:t>
                      </a:r>
                      <a:endParaRPr lang="en-ZA" sz="1050" dirty="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Average time to auto Acknowledgement</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dirty="0">
                          <a:effectLst/>
                        </a:rPr>
                        <a:t>All incidents and requests to be acknowledged and reference number provided within 30 minutes. </a:t>
                      </a:r>
                      <a:endParaRPr lang="en-ZA" sz="1050" dirty="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extLst>
                  <a:ext uri="{0D108BD9-81ED-4DB2-BD59-A6C34878D82A}">
                    <a16:rowId xmlns:a16="http://schemas.microsoft.com/office/drawing/2014/main" val="3620892529"/>
                  </a:ext>
                </a:extLst>
              </a:tr>
              <a:tr h="916427">
                <a:tc>
                  <a:txBody>
                    <a:bodyPr/>
                    <a:lstStyle/>
                    <a:p>
                      <a:pPr algn="just">
                        <a:lnSpc>
                          <a:spcPct val="115000"/>
                        </a:lnSpc>
                        <a:buNone/>
                      </a:pPr>
                      <a:r>
                        <a:rPr lang="en-ZA" sz="1050">
                          <a:effectLst/>
                        </a:rPr>
                        <a:t>Assignment </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Time to assign incidents and requests to technician / resolver</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Average time to assign</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All incidents and requests to be acknowledged and reference number provided within 1 hour (if received after 15:00, by 09:00AM following day</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extLst>
                  <a:ext uri="{0D108BD9-81ED-4DB2-BD59-A6C34878D82A}">
                    <a16:rowId xmlns:a16="http://schemas.microsoft.com/office/drawing/2014/main" val="289108386"/>
                  </a:ext>
                </a:extLst>
              </a:tr>
              <a:tr h="762036">
                <a:tc>
                  <a:txBody>
                    <a:bodyPr/>
                    <a:lstStyle/>
                    <a:p>
                      <a:pPr algn="just">
                        <a:lnSpc>
                          <a:spcPct val="115000"/>
                        </a:lnSpc>
                        <a:buNone/>
                      </a:pPr>
                      <a:r>
                        <a:rPr lang="en-ZA" sz="1050">
                          <a:effectLst/>
                        </a:rPr>
                        <a:t>Acknowledgement </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GB" sz="1050">
                          <a:effectLst/>
                        </a:rPr>
                        <a:t>Time to acknowledge incidents and requests by Service Provier resource (human)</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Average time to manual Acknowledgement</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All incidents and requests to be acknowledged within same day (if received after 15:00, by 12:00 following day). </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extLst>
                  <a:ext uri="{0D108BD9-81ED-4DB2-BD59-A6C34878D82A}">
                    <a16:rowId xmlns:a16="http://schemas.microsoft.com/office/drawing/2014/main" val="4249441400"/>
                  </a:ext>
                </a:extLst>
              </a:tr>
              <a:tr h="298865">
                <a:tc>
                  <a:txBody>
                    <a:bodyPr/>
                    <a:lstStyle/>
                    <a:p>
                      <a:pPr algn="just">
                        <a:lnSpc>
                          <a:spcPct val="115000"/>
                        </a:lnSpc>
                        <a:buNone/>
                      </a:pPr>
                      <a:r>
                        <a:rPr lang="en-ZA" sz="1050">
                          <a:effectLst/>
                        </a:rPr>
                        <a:t>Reporting</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Time to deliver reports after site visit</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Average time to deliver report</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Provide 99% of reports within 5 days of site visit</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extLst>
                  <a:ext uri="{0D108BD9-81ED-4DB2-BD59-A6C34878D82A}">
                    <a16:rowId xmlns:a16="http://schemas.microsoft.com/office/drawing/2014/main" val="2772551627"/>
                  </a:ext>
                </a:extLst>
              </a:tr>
              <a:tr h="298865">
                <a:tc>
                  <a:txBody>
                    <a:bodyPr/>
                    <a:lstStyle/>
                    <a:p>
                      <a:pPr algn="just">
                        <a:lnSpc>
                          <a:spcPct val="115000"/>
                        </a:lnSpc>
                        <a:buNone/>
                      </a:pPr>
                      <a:r>
                        <a:rPr lang="en-ZA" sz="1050">
                          <a:effectLst/>
                        </a:rPr>
                        <a:t>Response</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Time to report to Eskom site after fault is reported</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Average time to response</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Respond to 98% calls within next business day</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extLst>
                  <a:ext uri="{0D108BD9-81ED-4DB2-BD59-A6C34878D82A}">
                    <a16:rowId xmlns:a16="http://schemas.microsoft.com/office/drawing/2014/main" val="4066996352"/>
                  </a:ext>
                </a:extLst>
              </a:tr>
              <a:tr h="298865">
                <a:tc>
                  <a:txBody>
                    <a:bodyPr/>
                    <a:lstStyle/>
                    <a:p>
                      <a:pPr algn="just">
                        <a:lnSpc>
                          <a:spcPct val="115000"/>
                        </a:lnSpc>
                        <a:buNone/>
                      </a:pPr>
                      <a:r>
                        <a:rPr lang="en-ZA" sz="1050">
                          <a:effectLst/>
                        </a:rPr>
                        <a:t>Resolution</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Mean time to resolve incidents (No part replacement)</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Average Time to resolution</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Resolve 98% incidents within next business day</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extLst>
                  <a:ext uri="{0D108BD9-81ED-4DB2-BD59-A6C34878D82A}">
                    <a16:rowId xmlns:a16="http://schemas.microsoft.com/office/drawing/2014/main" val="2145311825"/>
                  </a:ext>
                </a:extLst>
              </a:tr>
              <a:tr h="762036">
                <a:tc>
                  <a:txBody>
                    <a:bodyPr/>
                    <a:lstStyle/>
                    <a:p>
                      <a:pPr algn="just">
                        <a:lnSpc>
                          <a:spcPct val="115000"/>
                        </a:lnSpc>
                        <a:buNone/>
                      </a:pPr>
                      <a:r>
                        <a:rPr lang="en-ZA" sz="1050">
                          <a:effectLst/>
                        </a:rPr>
                        <a:t>Repairs</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Time to repair faulty components that require part replacement</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a:effectLst/>
                        </a:rPr>
                        <a:t>Average time to repair faulty components</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dirty="0">
                          <a:effectLst/>
                        </a:rPr>
                        <a:t>Provide 99% of repairs within agreed timeline (agreement must be in writing, via email or internal memo)</a:t>
                      </a:r>
                      <a:endParaRPr lang="en-ZA" sz="1050" dirty="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extLst>
                  <a:ext uri="{0D108BD9-81ED-4DB2-BD59-A6C34878D82A}">
                    <a16:rowId xmlns:a16="http://schemas.microsoft.com/office/drawing/2014/main" val="1903078657"/>
                  </a:ext>
                </a:extLst>
              </a:tr>
              <a:tr h="607646">
                <a:tc>
                  <a:txBody>
                    <a:bodyPr/>
                    <a:lstStyle/>
                    <a:p>
                      <a:pPr>
                        <a:lnSpc>
                          <a:spcPct val="115000"/>
                        </a:lnSpc>
                        <a:buNone/>
                      </a:pPr>
                      <a:r>
                        <a:rPr lang="en-ZA" sz="1050">
                          <a:effectLst/>
                        </a:rPr>
                        <a:t>Reliability</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nSpc>
                          <a:spcPct val="115000"/>
                        </a:lnSpc>
                        <a:buNone/>
                      </a:pPr>
                      <a:r>
                        <a:rPr lang="en-GB" sz="1050">
                          <a:effectLst/>
                        </a:rPr>
                        <a:t>Number of allowed faults within a quarter for the same hardware component</a:t>
                      </a:r>
                      <a:endParaRPr lang="en-ZA" sz="1050">
                        <a:effectLst/>
                      </a:endParaRPr>
                    </a:p>
                    <a:p>
                      <a:pPr>
                        <a:lnSpc>
                          <a:spcPct val="115000"/>
                        </a:lnSpc>
                        <a:buNone/>
                      </a:pPr>
                      <a:r>
                        <a:rPr lang="en-ZA" sz="1050">
                          <a:effectLst/>
                        </a:rPr>
                        <a:t> </a:t>
                      </a:r>
                      <a:endParaRPr lang="en-ZA" sz="105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ZA" sz="1050" dirty="0">
                          <a:effectLst/>
                        </a:rPr>
                        <a:t>Number of allowed repeat faults/incidents</a:t>
                      </a:r>
                      <a:endParaRPr lang="en-ZA" sz="1050" dirty="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tc>
                  <a:txBody>
                    <a:bodyPr/>
                    <a:lstStyle/>
                    <a:p>
                      <a:pPr algn="just">
                        <a:lnSpc>
                          <a:spcPct val="115000"/>
                        </a:lnSpc>
                        <a:buNone/>
                      </a:pPr>
                      <a:r>
                        <a:rPr lang="en-GB" sz="1050" dirty="0">
                          <a:effectLst/>
                        </a:rPr>
                        <a:t>No more than 3 incidents per quarter on the same component</a:t>
                      </a:r>
                      <a:endParaRPr lang="en-ZA" sz="1050" dirty="0">
                        <a:effectLst/>
                        <a:latin typeface="Calibri" panose="020F0502020204030204" pitchFamily="34" charset="0"/>
                        <a:ea typeface="Calibri" panose="020F0502020204030204" pitchFamily="34" charset="0"/>
                        <a:cs typeface="Arial" panose="020B0604020202020204" pitchFamily="34" charset="0"/>
                      </a:endParaRPr>
                    </a:p>
                  </a:txBody>
                  <a:tcPr marL="54922" marR="54922" marT="0" marB="0"/>
                </a:tc>
                <a:extLst>
                  <a:ext uri="{0D108BD9-81ED-4DB2-BD59-A6C34878D82A}">
                    <a16:rowId xmlns:a16="http://schemas.microsoft.com/office/drawing/2014/main" val="3248431317"/>
                  </a:ext>
                </a:extLst>
              </a:tr>
            </a:tbl>
          </a:graphicData>
        </a:graphic>
      </p:graphicFrame>
    </p:spTree>
    <p:extLst>
      <p:ext uri="{BB962C8B-B14F-4D97-AF65-F5344CB8AC3E}">
        <p14:creationId xmlns:p14="http://schemas.microsoft.com/office/powerpoint/2010/main" val="120777694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14ABDA4ADC57E4EBEF35F7CFDE7B36E" ma:contentTypeVersion="11" ma:contentTypeDescription="Create a new document." ma:contentTypeScope="" ma:versionID="073552b0fec6ef7cb39e01205a13d316">
  <xsd:schema xmlns:xsd="http://www.w3.org/2001/XMLSchema" xmlns:xs="http://www.w3.org/2001/XMLSchema" xmlns:p="http://schemas.microsoft.com/office/2006/metadata/properties" xmlns:ns2="33e03d31-dda5-4ffd-948a-4a69417f6c0a" xmlns:ns3="5aeb2351-1e93-4f2b-bf62-3f9aaeef6dfd" targetNamespace="http://schemas.microsoft.com/office/2006/metadata/properties" ma:root="true" ma:fieldsID="f4fa826ef5c10c245fb5ebaa517813d2" ns2:_="" ns3:_="">
    <xsd:import namespace="33e03d31-dda5-4ffd-948a-4a69417f6c0a"/>
    <xsd:import namespace="5aeb2351-1e93-4f2b-bf62-3f9aaeef6df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e03d31-dda5-4ffd-948a-4a69417f6c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e5fa3029-581b-4330-9c67-5ed5a891eaa2"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aeb2351-1e93-4f2b-bf62-3f9aaeef6dfd"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9118d87-a753-44fd-b002-07de027a78ae}" ma:internalName="TaxCatchAll" ma:showField="CatchAllData" ma:web="5aeb2351-1e93-4f2b-bf62-3f9aaeef6df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3e03d31-dda5-4ffd-948a-4a69417f6c0a">
      <Terms xmlns="http://schemas.microsoft.com/office/infopath/2007/PartnerControls"/>
    </lcf76f155ced4ddcb4097134ff3c332f>
    <TaxCatchAll xmlns="5aeb2351-1e93-4f2b-bf62-3f9aaeef6dfd" xsi:nil="true"/>
  </documentManagement>
</p:properties>
</file>

<file path=customXml/itemProps1.xml><?xml version="1.0" encoding="utf-8"?>
<ds:datastoreItem xmlns:ds="http://schemas.openxmlformats.org/officeDocument/2006/customXml" ds:itemID="{7F75ADF6-FF55-4FFC-BA53-8A77FEA89285}">
  <ds:schemaRefs>
    <ds:schemaRef ds:uri="http://schemas.microsoft.com/sharepoint/v3/contenttype/forms"/>
  </ds:schemaRefs>
</ds:datastoreItem>
</file>

<file path=customXml/itemProps2.xml><?xml version="1.0" encoding="utf-8"?>
<ds:datastoreItem xmlns:ds="http://schemas.openxmlformats.org/officeDocument/2006/customXml" ds:itemID="{57F68BE7-CD15-447E-A1C3-9CD448E9A3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3e03d31-dda5-4ffd-948a-4a69417f6c0a"/>
    <ds:schemaRef ds:uri="5aeb2351-1e93-4f2b-bf62-3f9aaeef6d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33A1265-97A7-4CBC-A6B2-2EEAB6A71AD7}">
  <ds:schemaRefs>
    <ds:schemaRef ds:uri="http://schemas.openxmlformats.org/package/2006/metadata/core-properties"/>
    <ds:schemaRef ds:uri="http://purl.org/dc/terms/"/>
    <ds:schemaRef ds:uri="33e03d31-dda5-4ffd-948a-4a69417f6c0a"/>
    <ds:schemaRef ds:uri="http://purl.org/dc/elements/1.1/"/>
    <ds:schemaRef ds:uri="http://www.w3.org/XML/1998/namespace"/>
    <ds:schemaRef ds:uri="http://schemas.microsoft.com/office/infopath/2007/PartnerControls"/>
    <ds:schemaRef ds:uri="http://schemas.microsoft.com/office/2006/documentManagement/types"/>
    <ds:schemaRef ds:uri="5aeb2351-1e93-4f2b-bf62-3f9aaeef6dfd"/>
    <ds:schemaRef ds:uri="http://schemas.microsoft.com/office/2006/metadata/properties"/>
    <ds:schemaRef ds:uri="http://purl.org/dc/dcmitype/"/>
  </ds:schemaRefs>
</ds:datastoreItem>
</file>

<file path=docMetadata/LabelInfo.xml><?xml version="1.0" encoding="utf-8"?>
<clbl:labelList xmlns:clbl="http://schemas.microsoft.com/office/2020/mipLabelMetadata">
  <clbl:label id="{93aedbdc-cc67-4652-aa12-d250a876ae79}" enabled="0" method="" siteId="{93aedbdc-cc67-4652-aa12-d250a876ae79}" removed="1"/>
</clbl:labelList>
</file>

<file path=docProps/app.xml><?xml version="1.0" encoding="utf-8"?>
<Properties xmlns="http://schemas.openxmlformats.org/officeDocument/2006/extended-properties" xmlns:vt="http://schemas.openxmlformats.org/officeDocument/2006/docPropsVTypes">
  <Template/>
  <TotalTime>5277</TotalTime>
  <Words>1020</Words>
  <Application>Microsoft Office PowerPoint</Application>
  <PresentationFormat>Widescreen</PresentationFormat>
  <Paragraphs>122</Paragraphs>
  <Slides>14</Slides>
  <Notes>0</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14</vt:i4>
      </vt:variant>
    </vt:vector>
  </HeadingPairs>
  <TitlesOfParts>
    <vt:vector size="23" baseType="lpstr">
      <vt:lpstr>Arial</vt:lpstr>
      <vt:lpstr>Arial Nova</vt:lpstr>
      <vt:lpstr>Calibri</vt:lpstr>
      <vt:lpstr>Courier New</vt:lpstr>
      <vt:lpstr>Times New Roman</vt:lpstr>
      <vt:lpstr>Wingdings</vt:lpstr>
      <vt:lpstr>Office Theme</vt:lpstr>
      <vt:lpstr>Content Slide Master</vt:lpstr>
      <vt:lpstr>think-cell Slide</vt:lpstr>
      <vt:lpstr>DATA CENTRE INFRASTRUCURE TOOL FOR DURATION OF FIVE (5) YEARS </vt:lpstr>
      <vt:lpstr>Agenda </vt:lpstr>
      <vt:lpstr>RFP DOCUMENTATION </vt:lpstr>
      <vt:lpstr>EVALUATION CRITERIA</vt:lpstr>
      <vt:lpstr>RFP Information </vt:lpstr>
      <vt:lpstr>Commercial Information to the tenderer</vt:lpstr>
      <vt:lpstr>SCOPE OF WORK</vt:lpstr>
      <vt:lpstr>SCOPE OF WORK</vt:lpstr>
      <vt:lpstr>SCOPE OF WORK</vt:lpstr>
      <vt:lpstr>TECHNICAL EVALUATION INFORMATION </vt:lpstr>
      <vt:lpstr>SHE REQUIREMENT</vt:lpstr>
      <vt:lpstr>QUALITY REQUIREMENT</vt:lpstr>
      <vt:lpstr>SDLI REQUIREMENT</vt:lpstr>
      <vt:lpstr>Conclusion</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White 16x9</dc:title>
  <dc:creator>Hanlie Smit</dc:creator>
  <cp:lastModifiedBy>Violet Beetha</cp:lastModifiedBy>
  <cp:revision>48</cp:revision>
  <cp:lastPrinted>2025-12-10T06:50:00Z</cp:lastPrinted>
  <dcterms:created xsi:type="dcterms:W3CDTF">2020-01-06T09:48:40Z</dcterms:created>
  <dcterms:modified xsi:type="dcterms:W3CDTF">2025-12-10T10:03:17Z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0x010100314ABDA4ADC57E4EBEF35F7CFDE7B36E</vt:lpwstr>
  </property>
  <property fmtid="{D5CDD505-2E9C-101B-9397-08002B2CF9AE}" pid="3" name="MediaServiceImageTags">
    <vt:lpwstr/>
  </property>
</Properties>
</file>