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 id="2147483949" r:id="rId5"/>
    <p:sldMasterId id="2147483996" r:id="rId6"/>
  </p:sldMasterIdLst>
  <p:notesMasterIdLst>
    <p:notesMasterId r:id="rId33"/>
  </p:notesMasterIdLst>
  <p:handoutMasterIdLst>
    <p:handoutMasterId r:id="rId34"/>
  </p:handoutMasterIdLst>
  <p:sldIdLst>
    <p:sldId id="357" r:id="rId7"/>
    <p:sldId id="492" r:id="rId8"/>
    <p:sldId id="369" r:id="rId9"/>
    <p:sldId id="370" r:id="rId10"/>
    <p:sldId id="523" r:id="rId11"/>
    <p:sldId id="548" r:id="rId12"/>
    <p:sldId id="372" r:id="rId13"/>
    <p:sldId id="499" r:id="rId14"/>
    <p:sldId id="366" r:id="rId15"/>
    <p:sldId id="500" r:id="rId16"/>
    <p:sldId id="346" r:id="rId17"/>
    <p:sldId id="501" r:id="rId18"/>
    <p:sldId id="405" r:id="rId19"/>
    <p:sldId id="518" r:id="rId20"/>
    <p:sldId id="519" r:id="rId21"/>
    <p:sldId id="520" r:id="rId22"/>
    <p:sldId id="491" r:id="rId23"/>
    <p:sldId id="513" r:id="rId24"/>
    <p:sldId id="551" r:id="rId25"/>
    <p:sldId id="351" r:id="rId26"/>
    <p:sldId id="502" r:id="rId27"/>
    <p:sldId id="503" r:id="rId28"/>
    <p:sldId id="347" r:id="rId29"/>
    <p:sldId id="542" r:id="rId30"/>
    <p:sldId id="552" r:id="rId31"/>
    <p:sldId id="507" r:id="rId32"/>
  </p:sldIdLst>
  <p:sldSz cx="9144000" cy="6858000" type="screen4x3"/>
  <p:notesSz cx="7010400" cy="9296400"/>
  <p:defaultTextStyle>
    <a:defPPr>
      <a:defRPr lang="en-Z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253">
          <p15:clr>
            <a:srgbClr val="A4A3A4"/>
          </p15:clr>
        </p15:guide>
        <p15:guide id="2" orient="horz" pos="890">
          <p15:clr>
            <a:srgbClr val="A4A3A4"/>
          </p15:clr>
        </p15:guide>
        <p15:guide id="3" orient="horz" pos="3657">
          <p15:clr>
            <a:srgbClr val="A4A3A4"/>
          </p15:clr>
        </p15:guide>
        <p15:guide id="4" orient="horz" pos="1752">
          <p15:clr>
            <a:srgbClr val="A4A3A4"/>
          </p15:clr>
        </p15:guide>
        <p15:guide id="5" orient="horz" pos="4156">
          <p15:clr>
            <a:srgbClr val="A4A3A4"/>
          </p15:clr>
        </p15:guide>
        <p15:guide id="6" orient="horz" pos="3475">
          <p15:clr>
            <a:srgbClr val="A4A3A4"/>
          </p15:clr>
        </p15:guide>
        <p15:guide id="7" pos="5556">
          <p15:clr>
            <a:srgbClr val="A4A3A4"/>
          </p15:clr>
        </p15:guide>
        <p15:guide id="8" pos="5420">
          <p15:clr>
            <a:srgbClr val="A4A3A4"/>
          </p15:clr>
        </p15:guide>
        <p15:guide id="9" pos="340">
          <p15:clr>
            <a:srgbClr val="A4A3A4"/>
          </p15:clr>
        </p15:guide>
        <p15:guide id="10" pos="576">
          <p15:clr>
            <a:srgbClr val="A4A3A4"/>
          </p15:clr>
        </p15:guide>
        <p15:guide id="11" pos="4105">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nny Govender" initials="LG" lastIdx="5" clrIdx="0"/>
  <p:cmAuthor id="1" name="Sibongiseni Mazibuko" initials="SM"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96"/>
    <a:srgbClr val="EAEAEA"/>
    <a:srgbClr val="96330F"/>
    <a:srgbClr val="83725B"/>
    <a:srgbClr val="B2B2B2"/>
    <a:srgbClr val="C0C0C0"/>
    <a:srgbClr val="C97A00"/>
    <a:srgbClr val="8587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400" y="56"/>
      </p:cViewPr>
      <p:guideLst>
        <p:guide orient="horz" pos="1253"/>
        <p:guide orient="horz" pos="890"/>
        <p:guide orient="horz" pos="3657"/>
        <p:guide orient="horz" pos="1752"/>
        <p:guide orient="horz" pos="4156"/>
        <p:guide orient="horz" pos="3475"/>
        <p:guide pos="5556"/>
        <p:guide pos="5420"/>
        <p:guide pos="340"/>
        <p:guide pos="576"/>
        <p:guide pos="4105"/>
      </p:guideLst>
    </p:cSldViewPr>
  </p:slideViewPr>
  <p:notesTextViewPr>
    <p:cViewPr>
      <p:scale>
        <a:sx n="1" d="1"/>
        <a:sy n="1" d="1"/>
      </p:scale>
      <p:origin x="0" y="0"/>
    </p:cViewPr>
  </p:notesTextViewPr>
  <p:notesViewPr>
    <p:cSldViewPr snapToGrid="0">
      <p:cViewPr>
        <p:scale>
          <a:sx n="1" d="2"/>
          <a:sy n="1" d="2"/>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commentAuthors" Target="commentAuthors.xml"/><Relationship Id="rId8" Type="http://schemas.openxmlformats.org/officeDocument/2006/relationships/slide" Target="slides/slide2.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7602" name="Rectangle 2"/>
          <p:cNvSpPr>
            <a:spLocks noGrp="1" noChangeArrowheads="1"/>
          </p:cNvSpPr>
          <p:nvPr>
            <p:ph type="hdr" sz="quarter"/>
          </p:nvPr>
        </p:nvSpPr>
        <p:spPr bwMode="auto">
          <a:xfrm>
            <a:off x="1" y="2"/>
            <a:ext cx="3037618" cy="464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3" tIns="47781" rIns="95563" bIns="47781" numCol="1" anchor="t" anchorCtr="0" compatLnSpc="1">
            <a:prstTxWarp prst="textNoShape">
              <a:avLst/>
            </a:prstTxWarp>
          </a:bodyPr>
          <a:lstStyle>
            <a:lvl1pPr defTabSz="956250">
              <a:defRPr sz="1300"/>
            </a:lvl1pPr>
          </a:lstStyle>
          <a:p>
            <a:pPr>
              <a:defRPr/>
            </a:pPr>
            <a:endParaRPr lang="en-GB"/>
          </a:p>
        </p:txBody>
      </p:sp>
      <p:sp>
        <p:nvSpPr>
          <p:cNvPr id="537603" name="Rectangle 3"/>
          <p:cNvSpPr>
            <a:spLocks noGrp="1" noChangeArrowheads="1"/>
          </p:cNvSpPr>
          <p:nvPr>
            <p:ph type="dt" sz="quarter" idx="1"/>
          </p:nvPr>
        </p:nvSpPr>
        <p:spPr bwMode="auto">
          <a:xfrm>
            <a:off x="3971672" y="2"/>
            <a:ext cx="3037618" cy="464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3" tIns="47781" rIns="95563" bIns="47781" numCol="1" anchor="t" anchorCtr="0" compatLnSpc="1">
            <a:prstTxWarp prst="textNoShape">
              <a:avLst/>
            </a:prstTxWarp>
          </a:bodyPr>
          <a:lstStyle>
            <a:lvl1pPr algn="r" defTabSz="956250">
              <a:defRPr sz="1300"/>
            </a:lvl1pPr>
          </a:lstStyle>
          <a:p>
            <a:pPr>
              <a:defRPr/>
            </a:pPr>
            <a:endParaRPr lang="en-GB"/>
          </a:p>
        </p:txBody>
      </p:sp>
      <p:sp>
        <p:nvSpPr>
          <p:cNvPr id="537604" name="Rectangle 4"/>
          <p:cNvSpPr>
            <a:spLocks noGrp="1" noChangeArrowheads="1"/>
          </p:cNvSpPr>
          <p:nvPr>
            <p:ph type="ftr" sz="quarter" idx="2"/>
          </p:nvPr>
        </p:nvSpPr>
        <p:spPr bwMode="auto">
          <a:xfrm>
            <a:off x="1" y="8829331"/>
            <a:ext cx="3037618" cy="464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3" tIns="47781" rIns="95563" bIns="47781" numCol="1" anchor="b" anchorCtr="0" compatLnSpc="1">
            <a:prstTxWarp prst="textNoShape">
              <a:avLst/>
            </a:prstTxWarp>
          </a:bodyPr>
          <a:lstStyle>
            <a:lvl1pPr defTabSz="956250">
              <a:defRPr sz="1300"/>
            </a:lvl1pPr>
          </a:lstStyle>
          <a:p>
            <a:pPr>
              <a:defRPr/>
            </a:pPr>
            <a:endParaRPr lang="en-GB"/>
          </a:p>
        </p:txBody>
      </p:sp>
      <p:sp>
        <p:nvSpPr>
          <p:cNvPr id="537605" name="Rectangle 5"/>
          <p:cNvSpPr>
            <a:spLocks noGrp="1" noChangeArrowheads="1"/>
          </p:cNvSpPr>
          <p:nvPr>
            <p:ph type="sldNum" sz="quarter" idx="3"/>
          </p:nvPr>
        </p:nvSpPr>
        <p:spPr bwMode="auto">
          <a:xfrm>
            <a:off x="3971672" y="8829331"/>
            <a:ext cx="3037618" cy="464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3" tIns="47781" rIns="95563" bIns="47781" numCol="1" anchor="b" anchorCtr="0" compatLnSpc="1">
            <a:prstTxWarp prst="textNoShape">
              <a:avLst/>
            </a:prstTxWarp>
          </a:bodyPr>
          <a:lstStyle>
            <a:lvl1pPr algn="r" defTabSz="956250">
              <a:defRPr sz="1300"/>
            </a:lvl1pPr>
          </a:lstStyle>
          <a:p>
            <a:pPr>
              <a:defRPr/>
            </a:pPr>
            <a:fld id="{2E88BA23-C718-4F78-B046-E68A2CE57A0F}" type="slidenum">
              <a:rPr lang="en-GB"/>
              <a:pPr>
                <a:defRPr/>
              </a:pPr>
              <a:t>‹#›</a:t>
            </a:fld>
            <a:endParaRPr lang="en-GB"/>
          </a:p>
        </p:txBody>
      </p:sp>
    </p:spTree>
    <p:extLst>
      <p:ext uri="{BB962C8B-B14F-4D97-AF65-F5344CB8AC3E}">
        <p14:creationId xmlns:p14="http://schemas.microsoft.com/office/powerpoint/2010/main" val="10606319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8386" name="Rectangle 2"/>
          <p:cNvSpPr>
            <a:spLocks noGrp="1" noChangeArrowheads="1"/>
          </p:cNvSpPr>
          <p:nvPr>
            <p:ph type="hdr" sz="quarter"/>
          </p:nvPr>
        </p:nvSpPr>
        <p:spPr bwMode="auto">
          <a:xfrm>
            <a:off x="1" y="2"/>
            <a:ext cx="3037618" cy="464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3" tIns="47781" rIns="95563" bIns="47781" numCol="1" anchor="t" anchorCtr="0" compatLnSpc="1">
            <a:prstTxWarp prst="textNoShape">
              <a:avLst/>
            </a:prstTxWarp>
          </a:bodyPr>
          <a:lstStyle>
            <a:lvl1pPr defTabSz="956250">
              <a:defRPr sz="1300"/>
            </a:lvl1pPr>
          </a:lstStyle>
          <a:p>
            <a:pPr>
              <a:defRPr/>
            </a:pPr>
            <a:endParaRPr lang="en-ZA"/>
          </a:p>
        </p:txBody>
      </p:sp>
      <p:sp>
        <p:nvSpPr>
          <p:cNvPr id="528387" name="Rectangle 3"/>
          <p:cNvSpPr>
            <a:spLocks noGrp="1" noChangeArrowheads="1"/>
          </p:cNvSpPr>
          <p:nvPr>
            <p:ph type="dt" idx="1"/>
          </p:nvPr>
        </p:nvSpPr>
        <p:spPr bwMode="auto">
          <a:xfrm>
            <a:off x="3971672" y="2"/>
            <a:ext cx="3037618" cy="464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3" tIns="47781" rIns="95563" bIns="47781" numCol="1" anchor="t" anchorCtr="0" compatLnSpc="1">
            <a:prstTxWarp prst="textNoShape">
              <a:avLst/>
            </a:prstTxWarp>
          </a:bodyPr>
          <a:lstStyle>
            <a:lvl1pPr algn="r" defTabSz="956250">
              <a:defRPr sz="1300"/>
            </a:lvl1pPr>
          </a:lstStyle>
          <a:p>
            <a:pPr>
              <a:defRPr/>
            </a:pPr>
            <a:endParaRPr lang="en-ZA"/>
          </a:p>
        </p:txBody>
      </p:sp>
      <p:sp>
        <p:nvSpPr>
          <p:cNvPr id="34820" name="Rectangle 4"/>
          <p:cNvSpPr>
            <a:spLocks noGrp="1" noRot="1" noChangeAspect="1" noChangeArrowheads="1" noTextEdit="1"/>
          </p:cNvSpPr>
          <p:nvPr>
            <p:ph type="sldImg" idx="2"/>
          </p:nvPr>
        </p:nvSpPr>
        <p:spPr bwMode="auto">
          <a:xfrm>
            <a:off x="1182688" y="696913"/>
            <a:ext cx="4648200" cy="34861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28389" name="Rectangle 5"/>
          <p:cNvSpPr>
            <a:spLocks noGrp="1" noChangeArrowheads="1"/>
          </p:cNvSpPr>
          <p:nvPr>
            <p:ph type="body" sz="quarter" idx="3"/>
          </p:nvPr>
        </p:nvSpPr>
        <p:spPr bwMode="auto">
          <a:xfrm>
            <a:off x="700819" y="4415736"/>
            <a:ext cx="5608763" cy="4184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3" tIns="47781" rIns="95563" bIns="47781" numCol="1" anchor="t" anchorCtr="0" compatLnSpc="1">
            <a:prstTxWarp prst="textNoShape">
              <a:avLst/>
            </a:prstTxWarp>
          </a:bodyPr>
          <a:lstStyle/>
          <a:p>
            <a:pPr lvl="0"/>
            <a:r>
              <a:rPr lang="en-ZA" noProof="0"/>
              <a:t>Click to edit Master text styles</a:t>
            </a:r>
          </a:p>
          <a:p>
            <a:pPr lvl="1"/>
            <a:r>
              <a:rPr lang="en-ZA" noProof="0"/>
              <a:t>Second level</a:t>
            </a:r>
          </a:p>
          <a:p>
            <a:pPr lvl="2"/>
            <a:r>
              <a:rPr lang="en-ZA" noProof="0"/>
              <a:t>Third level</a:t>
            </a:r>
          </a:p>
          <a:p>
            <a:pPr lvl="3"/>
            <a:r>
              <a:rPr lang="en-ZA" noProof="0"/>
              <a:t>Fourth level</a:t>
            </a:r>
          </a:p>
          <a:p>
            <a:pPr lvl="4"/>
            <a:r>
              <a:rPr lang="en-ZA" noProof="0"/>
              <a:t>Fifth level</a:t>
            </a:r>
          </a:p>
        </p:txBody>
      </p:sp>
      <p:sp>
        <p:nvSpPr>
          <p:cNvPr id="528390" name="Rectangle 6"/>
          <p:cNvSpPr>
            <a:spLocks noGrp="1" noChangeArrowheads="1"/>
          </p:cNvSpPr>
          <p:nvPr>
            <p:ph type="ftr" sz="quarter" idx="4"/>
          </p:nvPr>
        </p:nvSpPr>
        <p:spPr bwMode="auto">
          <a:xfrm>
            <a:off x="1" y="8829331"/>
            <a:ext cx="3037618" cy="464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3" tIns="47781" rIns="95563" bIns="47781" numCol="1" anchor="b" anchorCtr="0" compatLnSpc="1">
            <a:prstTxWarp prst="textNoShape">
              <a:avLst/>
            </a:prstTxWarp>
          </a:bodyPr>
          <a:lstStyle>
            <a:lvl1pPr defTabSz="956250">
              <a:defRPr sz="1300"/>
            </a:lvl1pPr>
          </a:lstStyle>
          <a:p>
            <a:pPr>
              <a:defRPr/>
            </a:pPr>
            <a:endParaRPr lang="en-ZA"/>
          </a:p>
        </p:txBody>
      </p:sp>
      <p:sp>
        <p:nvSpPr>
          <p:cNvPr id="528391" name="Rectangle 7"/>
          <p:cNvSpPr>
            <a:spLocks noGrp="1" noChangeArrowheads="1"/>
          </p:cNvSpPr>
          <p:nvPr>
            <p:ph type="sldNum" sz="quarter" idx="5"/>
          </p:nvPr>
        </p:nvSpPr>
        <p:spPr bwMode="auto">
          <a:xfrm>
            <a:off x="3971672" y="8829331"/>
            <a:ext cx="3037618" cy="464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63" tIns="47781" rIns="95563" bIns="47781" numCol="1" anchor="b" anchorCtr="0" compatLnSpc="1">
            <a:prstTxWarp prst="textNoShape">
              <a:avLst/>
            </a:prstTxWarp>
          </a:bodyPr>
          <a:lstStyle>
            <a:lvl1pPr algn="r" defTabSz="956250">
              <a:defRPr sz="1300"/>
            </a:lvl1pPr>
          </a:lstStyle>
          <a:p>
            <a:pPr>
              <a:defRPr/>
            </a:pPr>
            <a:fld id="{D93F3CB2-D0F4-4DE1-93B7-9F654AF51A8E}" type="slidenum">
              <a:rPr lang="en-ZA"/>
              <a:pPr>
                <a:defRPr/>
              </a:pPr>
              <a:t>‹#›</a:t>
            </a:fld>
            <a:endParaRPr lang="en-ZA"/>
          </a:p>
        </p:txBody>
      </p:sp>
    </p:spTree>
    <p:extLst>
      <p:ext uri="{BB962C8B-B14F-4D97-AF65-F5344CB8AC3E}">
        <p14:creationId xmlns:p14="http://schemas.microsoft.com/office/powerpoint/2010/main" val="16027889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6" y="3175"/>
            <a:ext cx="915035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5" name="Rectangle 3"/>
          <p:cNvSpPr>
            <a:spLocks noGrp="1" noChangeArrowheads="1"/>
          </p:cNvSpPr>
          <p:nvPr>
            <p:ph type="ctrTitle"/>
          </p:nvPr>
        </p:nvSpPr>
        <p:spPr>
          <a:xfrm>
            <a:off x="3059114" y="3271838"/>
            <a:ext cx="5545137" cy="676275"/>
          </a:xfrm>
        </p:spPr>
        <p:txBody>
          <a:bodyPr anchor="b"/>
          <a:lstStyle>
            <a:lvl1pPr>
              <a:defRPr>
                <a:solidFill>
                  <a:srgbClr val="003896"/>
                </a:solidFill>
              </a:defRPr>
            </a:lvl1pPr>
          </a:lstStyle>
          <a:p>
            <a:pPr lvl="0"/>
            <a:r>
              <a:rPr lang="en-US" noProof="0"/>
              <a:t>Click to edit Master title style</a:t>
            </a:r>
            <a:endParaRPr lang="en-ZA" noProof="0"/>
          </a:p>
        </p:txBody>
      </p:sp>
      <p:sp>
        <p:nvSpPr>
          <p:cNvPr id="3076" name="Rectangle 4"/>
          <p:cNvSpPr>
            <a:spLocks noGrp="1" noChangeArrowheads="1"/>
          </p:cNvSpPr>
          <p:nvPr>
            <p:ph type="subTitle" idx="1"/>
          </p:nvPr>
        </p:nvSpPr>
        <p:spPr>
          <a:xfrm>
            <a:off x="3059114" y="4092576"/>
            <a:ext cx="5545137" cy="2220913"/>
          </a:xfrm>
        </p:spPr>
        <p:txBody>
          <a:bodyPr/>
          <a:lstStyle>
            <a:lvl1pPr marL="0" indent="0">
              <a:buFontTx/>
              <a:buNone/>
              <a:defRPr sz="1800">
                <a:solidFill>
                  <a:srgbClr val="83725B"/>
                </a:solidFill>
              </a:defRPr>
            </a:lvl1pPr>
          </a:lstStyle>
          <a:p>
            <a:pPr lvl="0"/>
            <a:r>
              <a:rPr lang="en-US" noProof="0"/>
              <a:t>Click to edit Master subtitle style</a:t>
            </a:r>
            <a:endParaRPr lang="en-ZA" noProof="0"/>
          </a:p>
        </p:txBody>
      </p:sp>
    </p:spTree>
    <p:extLst>
      <p:ext uri="{BB962C8B-B14F-4D97-AF65-F5344CB8AC3E}">
        <p14:creationId xmlns:p14="http://schemas.microsoft.com/office/powerpoint/2010/main" val="1053655290"/>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52FD4E71-0C16-4E3D-82BE-35254DB99D23}" type="slidenum">
              <a:rPr lang="en-ZA"/>
              <a:pPr>
                <a:defRPr/>
              </a:pPr>
              <a:t>‹#›</a:t>
            </a:fld>
            <a:endParaRPr lang="en-ZA"/>
          </a:p>
        </p:txBody>
      </p:sp>
    </p:spTree>
    <p:extLst>
      <p:ext uri="{BB962C8B-B14F-4D97-AF65-F5344CB8AC3E}">
        <p14:creationId xmlns:p14="http://schemas.microsoft.com/office/powerpoint/2010/main" val="2639046875"/>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7"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6715B8AD-4558-4958-818B-BEAD96C3C15B}" type="slidenum">
              <a:rPr lang="en-ZA"/>
              <a:pPr>
                <a:defRPr/>
              </a:pPr>
              <a:t>‹#›</a:t>
            </a:fld>
            <a:endParaRPr lang="en-ZA"/>
          </a:p>
        </p:txBody>
      </p:sp>
    </p:spTree>
    <p:extLst>
      <p:ext uri="{BB962C8B-B14F-4D97-AF65-F5344CB8AC3E}">
        <p14:creationId xmlns:p14="http://schemas.microsoft.com/office/powerpoint/2010/main" val="3687746171"/>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5"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Slide Number Placeholder 4"/>
          <p:cNvSpPr>
            <a:spLocks noGrp="1"/>
          </p:cNvSpPr>
          <p:nvPr>
            <p:ph type="sldNum" sz="quarter" idx="11"/>
          </p:nvPr>
        </p:nvSpPr>
        <p:spPr>
          <a:xfrm>
            <a:off x="3851277" y="6453188"/>
            <a:ext cx="1008063" cy="268287"/>
          </a:xfrm>
        </p:spPr>
        <p:txBody>
          <a:bodyPr/>
          <a:lstStyle>
            <a:lvl1pPr>
              <a:defRPr/>
            </a:lvl1pPr>
          </a:lstStyle>
          <a:p>
            <a:pPr>
              <a:defRPr/>
            </a:pPr>
            <a:fld id="{1DE1901A-5795-494A-8AC8-462401385D35}" type="slidenum">
              <a:rPr lang="en-ZA"/>
              <a:pPr>
                <a:defRPr/>
              </a:pPr>
              <a:t>‹#›</a:t>
            </a:fld>
            <a:endParaRPr lang="en-ZA"/>
          </a:p>
        </p:txBody>
      </p:sp>
    </p:spTree>
    <p:extLst>
      <p:ext uri="{BB962C8B-B14F-4D97-AF65-F5344CB8AC3E}">
        <p14:creationId xmlns:p14="http://schemas.microsoft.com/office/powerpoint/2010/main" val="3122011615"/>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ZA"/>
          </a:p>
        </p:txBody>
      </p:sp>
      <p:sp>
        <p:nvSpPr>
          <p:cNvPr id="4" name="Date Placeholder 3"/>
          <p:cNvSpPr>
            <a:spLocks noGrp="1"/>
          </p:cNvSpPr>
          <p:nvPr>
            <p:ph type="dt" sz="half" idx="10"/>
          </p:nvPr>
        </p:nvSpPr>
        <p:spPr/>
        <p:txBody>
          <a:bodyPr/>
          <a:lstStyle>
            <a:lvl1pPr>
              <a:defRPr/>
            </a:lvl1pPr>
          </a:lstStyle>
          <a:p>
            <a:pPr>
              <a:defRPr/>
            </a:pPr>
            <a:fld id="{9DC7118D-AD60-4916-AEE6-48128EAE6DEE}" type="datetimeFigureOut">
              <a:rPr lang="en-ZA"/>
              <a:pPr>
                <a:defRPr/>
              </a:pPr>
              <a:t>2022/04/21</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B6CDBCDE-F946-4A58-89EE-D27E9219709D}" type="slidenum">
              <a:rPr lang="en-ZA"/>
              <a:pPr>
                <a:defRPr/>
              </a:pPr>
              <a:t>‹#›</a:t>
            </a:fld>
            <a:endParaRPr lang="en-ZA"/>
          </a:p>
        </p:txBody>
      </p:sp>
    </p:spTree>
    <p:extLst>
      <p:ext uri="{BB962C8B-B14F-4D97-AF65-F5344CB8AC3E}">
        <p14:creationId xmlns:p14="http://schemas.microsoft.com/office/powerpoint/2010/main" val="30907436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fld id="{03734376-9ABE-4015-96AA-A6A43F509C4F}" type="datetimeFigureOut">
              <a:rPr lang="en-ZA"/>
              <a:pPr>
                <a:defRPr/>
              </a:pPr>
              <a:t>2022/04/21</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840A3100-2C48-40D8-895D-7366CC5B182B}" type="slidenum">
              <a:rPr lang="en-ZA"/>
              <a:pPr>
                <a:defRPr/>
              </a:pPr>
              <a:t>‹#›</a:t>
            </a:fld>
            <a:endParaRPr lang="en-ZA"/>
          </a:p>
        </p:txBody>
      </p:sp>
    </p:spTree>
    <p:extLst>
      <p:ext uri="{BB962C8B-B14F-4D97-AF65-F5344CB8AC3E}">
        <p14:creationId xmlns:p14="http://schemas.microsoft.com/office/powerpoint/2010/main" val="42708462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6040927-D37A-4020-93F8-CBF1B3BF32BE}" type="datetimeFigureOut">
              <a:rPr lang="en-ZA"/>
              <a:pPr>
                <a:defRPr/>
              </a:pPr>
              <a:t>2022/04/21</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6D51A06D-0308-4A10-996B-4D889E1C351F}" type="slidenum">
              <a:rPr lang="en-ZA"/>
              <a:pPr>
                <a:defRPr/>
              </a:pPr>
              <a:t>‹#›</a:t>
            </a:fld>
            <a:endParaRPr lang="en-ZA"/>
          </a:p>
        </p:txBody>
      </p:sp>
    </p:spTree>
    <p:extLst>
      <p:ext uri="{BB962C8B-B14F-4D97-AF65-F5344CB8AC3E}">
        <p14:creationId xmlns:p14="http://schemas.microsoft.com/office/powerpoint/2010/main" val="41749957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3"/>
          <p:cNvSpPr>
            <a:spLocks noGrp="1"/>
          </p:cNvSpPr>
          <p:nvPr>
            <p:ph type="dt" sz="half" idx="10"/>
          </p:nvPr>
        </p:nvSpPr>
        <p:spPr/>
        <p:txBody>
          <a:bodyPr/>
          <a:lstStyle>
            <a:lvl1pPr>
              <a:defRPr/>
            </a:lvl1pPr>
          </a:lstStyle>
          <a:p>
            <a:pPr>
              <a:defRPr/>
            </a:pPr>
            <a:fld id="{5DEBAA39-E418-47D5-B4F9-0C8AA3D2BD77}" type="datetimeFigureOut">
              <a:rPr lang="en-ZA"/>
              <a:pPr>
                <a:defRPr/>
              </a:pPr>
              <a:t>2022/04/21</a:t>
            </a:fld>
            <a:endParaRPr lang="en-ZA"/>
          </a:p>
        </p:txBody>
      </p:sp>
      <p:sp>
        <p:nvSpPr>
          <p:cNvPr id="6" name="Footer Placeholder 4"/>
          <p:cNvSpPr>
            <a:spLocks noGrp="1"/>
          </p:cNvSpPr>
          <p:nvPr>
            <p:ph type="ftr" sz="quarter" idx="11"/>
          </p:nvPr>
        </p:nvSpPr>
        <p:spPr/>
        <p:txBody>
          <a:bodyPr/>
          <a:lstStyle>
            <a:lvl1pPr>
              <a:defRPr/>
            </a:lvl1pPr>
          </a:lstStyle>
          <a:p>
            <a:pPr>
              <a:defRPr/>
            </a:pPr>
            <a:endParaRPr lang="en-ZA"/>
          </a:p>
        </p:txBody>
      </p:sp>
      <p:sp>
        <p:nvSpPr>
          <p:cNvPr id="7" name="Slide Number Placeholder 5"/>
          <p:cNvSpPr>
            <a:spLocks noGrp="1"/>
          </p:cNvSpPr>
          <p:nvPr>
            <p:ph type="sldNum" sz="quarter" idx="12"/>
          </p:nvPr>
        </p:nvSpPr>
        <p:spPr/>
        <p:txBody>
          <a:bodyPr/>
          <a:lstStyle>
            <a:lvl1pPr>
              <a:defRPr/>
            </a:lvl1pPr>
          </a:lstStyle>
          <a:p>
            <a:pPr>
              <a:defRPr/>
            </a:pPr>
            <a:fld id="{37F070F0-9873-4FD3-BF6E-4136D2B64D34}" type="slidenum">
              <a:rPr lang="en-ZA"/>
              <a:pPr>
                <a:defRPr/>
              </a:pPr>
              <a:t>‹#›</a:t>
            </a:fld>
            <a:endParaRPr lang="en-ZA"/>
          </a:p>
        </p:txBody>
      </p:sp>
    </p:spTree>
    <p:extLst>
      <p:ext uri="{BB962C8B-B14F-4D97-AF65-F5344CB8AC3E}">
        <p14:creationId xmlns:p14="http://schemas.microsoft.com/office/powerpoint/2010/main" val="243594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3"/>
          <p:cNvSpPr>
            <a:spLocks noGrp="1"/>
          </p:cNvSpPr>
          <p:nvPr>
            <p:ph type="dt" sz="half" idx="10"/>
          </p:nvPr>
        </p:nvSpPr>
        <p:spPr/>
        <p:txBody>
          <a:bodyPr/>
          <a:lstStyle>
            <a:lvl1pPr>
              <a:defRPr/>
            </a:lvl1pPr>
          </a:lstStyle>
          <a:p>
            <a:pPr>
              <a:defRPr/>
            </a:pPr>
            <a:fld id="{FF560803-043D-4E44-BA9B-8A38E35BF87E}" type="datetimeFigureOut">
              <a:rPr lang="en-ZA"/>
              <a:pPr>
                <a:defRPr/>
              </a:pPr>
              <a:t>2022/04/21</a:t>
            </a:fld>
            <a:endParaRPr lang="en-ZA"/>
          </a:p>
        </p:txBody>
      </p:sp>
      <p:sp>
        <p:nvSpPr>
          <p:cNvPr id="8" name="Footer Placeholder 4"/>
          <p:cNvSpPr>
            <a:spLocks noGrp="1"/>
          </p:cNvSpPr>
          <p:nvPr>
            <p:ph type="ftr" sz="quarter" idx="11"/>
          </p:nvPr>
        </p:nvSpPr>
        <p:spPr/>
        <p:txBody>
          <a:bodyPr/>
          <a:lstStyle>
            <a:lvl1pPr>
              <a:defRPr/>
            </a:lvl1pPr>
          </a:lstStyle>
          <a:p>
            <a:pPr>
              <a:defRPr/>
            </a:pPr>
            <a:endParaRPr lang="en-ZA"/>
          </a:p>
        </p:txBody>
      </p:sp>
      <p:sp>
        <p:nvSpPr>
          <p:cNvPr id="9" name="Slide Number Placeholder 5"/>
          <p:cNvSpPr>
            <a:spLocks noGrp="1"/>
          </p:cNvSpPr>
          <p:nvPr>
            <p:ph type="sldNum" sz="quarter" idx="12"/>
          </p:nvPr>
        </p:nvSpPr>
        <p:spPr/>
        <p:txBody>
          <a:bodyPr/>
          <a:lstStyle>
            <a:lvl1pPr>
              <a:defRPr/>
            </a:lvl1pPr>
          </a:lstStyle>
          <a:p>
            <a:pPr>
              <a:defRPr/>
            </a:pPr>
            <a:fld id="{7CA38F5B-7D7C-44B7-840B-A833172A7EB0}" type="slidenum">
              <a:rPr lang="en-ZA"/>
              <a:pPr>
                <a:defRPr/>
              </a:pPr>
              <a:t>‹#›</a:t>
            </a:fld>
            <a:endParaRPr lang="en-ZA"/>
          </a:p>
        </p:txBody>
      </p:sp>
    </p:spTree>
    <p:extLst>
      <p:ext uri="{BB962C8B-B14F-4D97-AF65-F5344CB8AC3E}">
        <p14:creationId xmlns:p14="http://schemas.microsoft.com/office/powerpoint/2010/main" val="16814689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3"/>
          <p:cNvSpPr>
            <a:spLocks noGrp="1"/>
          </p:cNvSpPr>
          <p:nvPr>
            <p:ph type="dt" sz="half" idx="10"/>
          </p:nvPr>
        </p:nvSpPr>
        <p:spPr/>
        <p:txBody>
          <a:bodyPr/>
          <a:lstStyle>
            <a:lvl1pPr>
              <a:defRPr/>
            </a:lvl1pPr>
          </a:lstStyle>
          <a:p>
            <a:pPr>
              <a:defRPr/>
            </a:pPr>
            <a:fld id="{486553AC-9805-4C4E-AE1B-09691D132BD5}" type="datetimeFigureOut">
              <a:rPr lang="en-ZA"/>
              <a:pPr>
                <a:defRPr/>
              </a:pPr>
              <a:t>2022/04/21</a:t>
            </a:fld>
            <a:endParaRPr lang="en-ZA"/>
          </a:p>
        </p:txBody>
      </p:sp>
      <p:sp>
        <p:nvSpPr>
          <p:cNvPr id="4" name="Footer Placeholder 4"/>
          <p:cNvSpPr>
            <a:spLocks noGrp="1"/>
          </p:cNvSpPr>
          <p:nvPr>
            <p:ph type="ftr" sz="quarter" idx="11"/>
          </p:nvPr>
        </p:nvSpPr>
        <p:spPr/>
        <p:txBody>
          <a:bodyPr/>
          <a:lstStyle>
            <a:lvl1pPr>
              <a:defRPr/>
            </a:lvl1pPr>
          </a:lstStyle>
          <a:p>
            <a:pPr>
              <a:defRPr/>
            </a:pPr>
            <a:endParaRPr lang="en-ZA"/>
          </a:p>
        </p:txBody>
      </p:sp>
      <p:sp>
        <p:nvSpPr>
          <p:cNvPr id="5" name="Slide Number Placeholder 5"/>
          <p:cNvSpPr>
            <a:spLocks noGrp="1"/>
          </p:cNvSpPr>
          <p:nvPr>
            <p:ph type="sldNum" sz="quarter" idx="12"/>
          </p:nvPr>
        </p:nvSpPr>
        <p:spPr/>
        <p:txBody>
          <a:bodyPr/>
          <a:lstStyle>
            <a:lvl1pPr>
              <a:defRPr/>
            </a:lvl1pPr>
          </a:lstStyle>
          <a:p>
            <a:pPr>
              <a:defRPr/>
            </a:pPr>
            <a:fld id="{21D3EF12-3365-43E6-BB8E-DA147D6BFD56}" type="slidenum">
              <a:rPr lang="en-ZA"/>
              <a:pPr>
                <a:defRPr/>
              </a:pPr>
              <a:t>‹#›</a:t>
            </a:fld>
            <a:endParaRPr lang="en-ZA"/>
          </a:p>
        </p:txBody>
      </p:sp>
    </p:spTree>
    <p:extLst>
      <p:ext uri="{BB962C8B-B14F-4D97-AF65-F5344CB8AC3E}">
        <p14:creationId xmlns:p14="http://schemas.microsoft.com/office/powerpoint/2010/main" val="11474577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AAE554-4801-4199-BD86-2808CF105139}" type="datetimeFigureOut">
              <a:rPr lang="en-ZA"/>
              <a:pPr>
                <a:defRPr/>
              </a:pPr>
              <a:t>2022/04/21</a:t>
            </a:fld>
            <a:endParaRPr lang="en-ZA"/>
          </a:p>
        </p:txBody>
      </p:sp>
      <p:sp>
        <p:nvSpPr>
          <p:cNvPr id="3" name="Footer Placeholder 4"/>
          <p:cNvSpPr>
            <a:spLocks noGrp="1"/>
          </p:cNvSpPr>
          <p:nvPr>
            <p:ph type="ftr" sz="quarter" idx="11"/>
          </p:nvPr>
        </p:nvSpPr>
        <p:spPr/>
        <p:txBody>
          <a:bodyPr/>
          <a:lstStyle>
            <a:lvl1pPr>
              <a:defRPr/>
            </a:lvl1pPr>
          </a:lstStyle>
          <a:p>
            <a:pPr>
              <a:defRPr/>
            </a:pPr>
            <a:endParaRPr lang="en-ZA"/>
          </a:p>
        </p:txBody>
      </p:sp>
      <p:sp>
        <p:nvSpPr>
          <p:cNvPr id="4" name="Slide Number Placeholder 5"/>
          <p:cNvSpPr>
            <a:spLocks noGrp="1"/>
          </p:cNvSpPr>
          <p:nvPr>
            <p:ph type="sldNum" sz="quarter" idx="12"/>
          </p:nvPr>
        </p:nvSpPr>
        <p:spPr/>
        <p:txBody>
          <a:bodyPr/>
          <a:lstStyle>
            <a:lvl1pPr>
              <a:defRPr/>
            </a:lvl1pPr>
          </a:lstStyle>
          <a:p>
            <a:pPr>
              <a:defRPr/>
            </a:pPr>
            <a:fld id="{DE014A42-C73E-432F-A937-F12F0DD496B7}" type="slidenum">
              <a:rPr lang="en-ZA"/>
              <a:pPr>
                <a:defRPr/>
              </a:pPr>
              <a:t>‹#›</a:t>
            </a:fld>
            <a:endParaRPr lang="en-ZA"/>
          </a:p>
        </p:txBody>
      </p:sp>
    </p:spTree>
    <p:extLst>
      <p:ext uri="{BB962C8B-B14F-4D97-AF65-F5344CB8AC3E}">
        <p14:creationId xmlns:p14="http://schemas.microsoft.com/office/powerpoint/2010/main" val="3468966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8B96C4E4-F781-410B-AD6C-1AF225F5EE3D}" type="slidenum">
              <a:rPr lang="en-ZA"/>
              <a:pPr>
                <a:defRPr/>
              </a:pPr>
              <a:t>‹#›</a:t>
            </a:fld>
            <a:endParaRPr lang="en-ZA"/>
          </a:p>
        </p:txBody>
      </p:sp>
    </p:spTree>
    <p:extLst>
      <p:ext uri="{BB962C8B-B14F-4D97-AF65-F5344CB8AC3E}">
        <p14:creationId xmlns:p14="http://schemas.microsoft.com/office/powerpoint/2010/main" val="2090395857"/>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25DF937-1868-4983-BD6C-943B8E483FD9}" type="datetimeFigureOut">
              <a:rPr lang="en-ZA"/>
              <a:pPr>
                <a:defRPr/>
              </a:pPr>
              <a:t>2022/04/21</a:t>
            </a:fld>
            <a:endParaRPr lang="en-ZA"/>
          </a:p>
        </p:txBody>
      </p:sp>
      <p:sp>
        <p:nvSpPr>
          <p:cNvPr id="6" name="Footer Placeholder 4"/>
          <p:cNvSpPr>
            <a:spLocks noGrp="1"/>
          </p:cNvSpPr>
          <p:nvPr>
            <p:ph type="ftr" sz="quarter" idx="11"/>
          </p:nvPr>
        </p:nvSpPr>
        <p:spPr/>
        <p:txBody>
          <a:bodyPr/>
          <a:lstStyle>
            <a:lvl1pPr>
              <a:defRPr/>
            </a:lvl1pPr>
          </a:lstStyle>
          <a:p>
            <a:pPr>
              <a:defRPr/>
            </a:pPr>
            <a:endParaRPr lang="en-ZA"/>
          </a:p>
        </p:txBody>
      </p:sp>
      <p:sp>
        <p:nvSpPr>
          <p:cNvPr id="7" name="Slide Number Placeholder 5"/>
          <p:cNvSpPr>
            <a:spLocks noGrp="1"/>
          </p:cNvSpPr>
          <p:nvPr>
            <p:ph type="sldNum" sz="quarter" idx="12"/>
          </p:nvPr>
        </p:nvSpPr>
        <p:spPr/>
        <p:txBody>
          <a:bodyPr/>
          <a:lstStyle>
            <a:lvl1pPr>
              <a:defRPr/>
            </a:lvl1pPr>
          </a:lstStyle>
          <a:p>
            <a:pPr>
              <a:defRPr/>
            </a:pPr>
            <a:fld id="{D217B8F2-3847-4715-8AA5-00BD1C5A82CC}" type="slidenum">
              <a:rPr lang="en-ZA"/>
              <a:pPr>
                <a:defRPr/>
              </a:pPr>
              <a:t>‹#›</a:t>
            </a:fld>
            <a:endParaRPr lang="en-ZA"/>
          </a:p>
        </p:txBody>
      </p:sp>
    </p:spTree>
    <p:extLst>
      <p:ext uri="{BB962C8B-B14F-4D97-AF65-F5344CB8AC3E}">
        <p14:creationId xmlns:p14="http://schemas.microsoft.com/office/powerpoint/2010/main" val="8536017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3FEFB19-0FA2-4C33-A557-E63E86224D56}" type="datetimeFigureOut">
              <a:rPr lang="en-ZA"/>
              <a:pPr>
                <a:defRPr/>
              </a:pPr>
              <a:t>2022/04/21</a:t>
            </a:fld>
            <a:endParaRPr lang="en-ZA"/>
          </a:p>
        </p:txBody>
      </p:sp>
      <p:sp>
        <p:nvSpPr>
          <p:cNvPr id="6" name="Footer Placeholder 4"/>
          <p:cNvSpPr>
            <a:spLocks noGrp="1"/>
          </p:cNvSpPr>
          <p:nvPr>
            <p:ph type="ftr" sz="quarter" idx="11"/>
          </p:nvPr>
        </p:nvSpPr>
        <p:spPr/>
        <p:txBody>
          <a:bodyPr/>
          <a:lstStyle>
            <a:lvl1pPr>
              <a:defRPr/>
            </a:lvl1pPr>
          </a:lstStyle>
          <a:p>
            <a:pPr>
              <a:defRPr/>
            </a:pPr>
            <a:endParaRPr lang="en-ZA"/>
          </a:p>
        </p:txBody>
      </p:sp>
      <p:sp>
        <p:nvSpPr>
          <p:cNvPr id="7" name="Slide Number Placeholder 5"/>
          <p:cNvSpPr>
            <a:spLocks noGrp="1"/>
          </p:cNvSpPr>
          <p:nvPr>
            <p:ph type="sldNum" sz="quarter" idx="12"/>
          </p:nvPr>
        </p:nvSpPr>
        <p:spPr/>
        <p:txBody>
          <a:bodyPr/>
          <a:lstStyle>
            <a:lvl1pPr>
              <a:defRPr/>
            </a:lvl1pPr>
          </a:lstStyle>
          <a:p>
            <a:pPr>
              <a:defRPr/>
            </a:pPr>
            <a:fld id="{0AFD9C79-241D-4B3B-BDED-166837CA1390}" type="slidenum">
              <a:rPr lang="en-ZA"/>
              <a:pPr>
                <a:defRPr/>
              </a:pPr>
              <a:t>‹#›</a:t>
            </a:fld>
            <a:endParaRPr lang="en-ZA"/>
          </a:p>
        </p:txBody>
      </p:sp>
    </p:spTree>
    <p:extLst>
      <p:ext uri="{BB962C8B-B14F-4D97-AF65-F5344CB8AC3E}">
        <p14:creationId xmlns:p14="http://schemas.microsoft.com/office/powerpoint/2010/main" val="4757871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fld id="{57D47AD9-775D-4919-924C-98AC9ED943EB}" type="datetimeFigureOut">
              <a:rPr lang="en-ZA"/>
              <a:pPr>
                <a:defRPr/>
              </a:pPr>
              <a:t>2022/04/21</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4D8810FA-BCAF-4AC8-8522-D92E4231401A}" type="slidenum">
              <a:rPr lang="en-ZA"/>
              <a:pPr>
                <a:defRPr/>
              </a:pPr>
              <a:t>‹#›</a:t>
            </a:fld>
            <a:endParaRPr lang="en-ZA"/>
          </a:p>
        </p:txBody>
      </p:sp>
    </p:spTree>
    <p:extLst>
      <p:ext uri="{BB962C8B-B14F-4D97-AF65-F5344CB8AC3E}">
        <p14:creationId xmlns:p14="http://schemas.microsoft.com/office/powerpoint/2010/main" val="4083738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fld id="{2C452CCA-859A-4D04-A92D-27EFDAC73002}" type="datetimeFigureOut">
              <a:rPr lang="en-ZA"/>
              <a:pPr>
                <a:defRPr/>
              </a:pPr>
              <a:t>2022/04/21</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36B8BA8D-6D2D-48DD-A225-B19BED96909F}" type="slidenum">
              <a:rPr lang="en-ZA"/>
              <a:pPr>
                <a:defRPr/>
              </a:pPr>
              <a:t>‹#›</a:t>
            </a:fld>
            <a:endParaRPr lang="en-ZA"/>
          </a:p>
        </p:txBody>
      </p:sp>
    </p:spTree>
    <p:extLst>
      <p:ext uri="{BB962C8B-B14F-4D97-AF65-F5344CB8AC3E}">
        <p14:creationId xmlns:p14="http://schemas.microsoft.com/office/powerpoint/2010/main" val="28275304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76" y="3175"/>
            <a:ext cx="915035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5" name="Rectangle 3"/>
          <p:cNvSpPr>
            <a:spLocks noGrp="1" noChangeArrowheads="1"/>
          </p:cNvSpPr>
          <p:nvPr>
            <p:ph type="ctrTitle"/>
          </p:nvPr>
        </p:nvSpPr>
        <p:spPr>
          <a:xfrm>
            <a:off x="3059114" y="3271838"/>
            <a:ext cx="5545137" cy="676275"/>
          </a:xfrm>
        </p:spPr>
        <p:txBody>
          <a:bodyPr anchor="b"/>
          <a:lstStyle>
            <a:lvl1pPr>
              <a:defRPr>
                <a:solidFill>
                  <a:srgbClr val="003896"/>
                </a:solidFill>
              </a:defRPr>
            </a:lvl1pPr>
          </a:lstStyle>
          <a:p>
            <a:pPr lvl="0"/>
            <a:r>
              <a:rPr lang="en-US" noProof="0"/>
              <a:t>Click to edit Master title style</a:t>
            </a:r>
            <a:endParaRPr lang="en-ZA" noProof="0"/>
          </a:p>
        </p:txBody>
      </p:sp>
      <p:sp>
        <p:nvSpPr>
          <p:cNvPr id="3076" name="Rectangle 4"/>
          <p:cNvSpPr>
            <a:spLocks noGrp="1" noChangeArrowheads="1"/>
          </p:cNvSpPr>
          <p:nvPr>
            <p:ph type="subTitle" idx="1"/>
          </p:nvPr>
        </p:nvSpPr>
        <p:spPr>
          <a:xfrm>
            <a:off x="3059114" y="4092576"/>
            <a:ext cx="5545137" cy="2220913"/>
          </a:xfrm>
        </p:spPr>
        <p:txBody>
          <a:bodyPr/>
          <a:lstStyle>
            <a:lvl1pPr marL="0" indent="0">
              <a:buFontTx/>
              <a:buNone/>
              <a:defRPr sz="1800">
                <a:solidFill>
                  <a:srgbClr val="83725B"/>
                </a:solidFill>
              </a:defRPr>
            </a:lvl1pPr>
          </a:lstStyle>
          <a:p>
            <a:pPr lvl="0"/>
            <a:r>
              <a:rPr lang="en-US" noProof="0"/>
              <a:t>Click to edit Master subtitle style</a:t>
            </a:r>
            <a:endParaRPr lang="en-ZA" noProof="0"/>
          </a:p>
        </p:txBody>
      </p:sp>
    </p:spTree>
    <p:extLst>
      <p:ext uri="{BB962C8B-B14F-4D97-AF65-F5344CB8AC3E}">
        <p14:creationId xmlns:p14="http://schemas.microsoft.com/office/powerpoint/2010/main" val="1195310508"/>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8B96C4E4-F781-410B-AD6C-1AF225F5EE3D}" type="slidenum">
              <a:rPr lang="en-ZA"/>
              <a:pPr>
                <a:defRPr/>
              </a:pPr>
              <a:t>‹#›</a:t>
            </a:fld>
            <a:endParaRPr lang="en-ZA"/>
          </a:p>
        </p:txBody>
      </p:sp>
    </p:spTree>
    <p:extLst>
      <p:ext uri="{BB962C8B-B14F-4D97-AF65-F5344CB8AC3E}">
        <p14:creationId xmlns:p14="http://schemas.microsoft.com/office/powerpoint/2010/main" val="1405970591"/>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78AB4095-EEFA-46AF-BC6B-98C1269B5472}" type="slidenum">
              <a:rPr lang="en-ZA"/>
              <a:pPr>
                <a:defRPr/>
              </a:pPr>
              <a:t>‹#›</a:t>
            </a:fld>
            <a:endParaRPr lang="en-ZA"/>
          </a:p>
        </p:txBody>
      </p:sp>
    </p:spTree>
    <p:extLst>
      <p:ext uri="{BB962C8B-B14F-4D97-AF65-F5344CB8AC3E}">
        <p14:creationId xmlns:p14="http://schemas.microsoft.com/office/powerpoint/2010/main" val="398413179"/>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9"/>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6" y="1436689"/>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51A9F7F9-0A64-439D-BDE5-981E9CB70AC1}" type="slidenum">
              <a:rPr lang="en-ZA"/>
              <a:pPr>
                <a:defRPr/>
              </a:pPr>
              <a:t>‹#›</a:t>
            </a:fld>
            <a:endParaRPr lang="en-ZA"/>
          </a:p>
        </p:txBody>
      </p:sp>
    </p:spTree>
    <p:extLst>
      <p:ext uri="{BB962C8B-B14F-4D97-AF65-F5344CB8AC3E}">
        <p14:creationId xmlns:p14="http://schemas.microsoft.com/office/powerpoint/2010/main" val="2667976119"/>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a:p>
        </p:txBody>
      </p:sp>
      <p:sp>
        <p:nvSpPr>
          <p:cNvPr id="8" name="Footer Placeholder 7"/>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3D516906-6D15-4023-97D0-5DBC51836867}" type="slidenum">
              <a:rPr lang="en-ZA"/>
              <a:pPr>
                <a:defRPr/>
              </a:pPr>
              <a:t>‹#›</a:t>
            </a:fld>
            <a:endParaRPr lang="en-ZA"/>
          </a:p>
        </p:txBody>
      </p:sp>
    </p:spTree>
    <p:extLst>
      <p:ext uri="{BB962C8B-B14F-4D97-AF65-F5344CB8AC3E}">
        <p14:creationId xmlns:p14="http://schemas.microsoft.com/office/powerpoint/2010/main" val="2553387491"/>
      </p:ext>
    </p:extLst>
  </p:cSld>
  <p:clrMapOvr>
    <a:masterClrMapping/>
  </p:clrMapOvr>
  <p:transition spd="slow">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Footer Placeholder 3"/>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A2607EEC-A0ED-468E-ADF8-15CC7F28A5E5}" type="slidenum">
              <a:rPr lang="en-ZA"/>
              <a:pPr>
                <a:defRPr/>
              </a:pPr>
              <a:t>‹#›</a:t>
            </a:fld>
            <a:endParaRPr lang="en-ZA"/>
          </a:p>
        </p:txBody>
      </p:sp>
    </p:spTree>
    <p:extLst>
      <p:ext uri="{BB962C8B-B14F-4D97-AF65-F5344CB8AC3E}">
        <p14:creationId xmlns:p14="http://schemas.microsoft.com/office/powerpoint/2010/main" val="3107516865"/>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78AB4095-EEFA-46AF-BC6B-98C1269B5472}" type="slidenum">
              <a:rPr lang="en-ZA"/>
              <a:pPr>
                <a:defRPr/>
              </a:pPr>
              <a:t>‹#›</a:t>
            </a:fld>
            <a:endParaRPr lang="en-ZA"/>
          </a:p>
        </p:txBody>
      </p:sp>
    </p:spTree>
    <p:extLst>
      <p:ext uri="{BB962C8B-B14F-4D97-AF65-F5344CB8AC3E}">
        <p14:creationId xmlns:p14="http://schemas.microsoft.com/office/powerpoint/2010/main" val="861308740"/>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a:p>
        </p:txBody>
      </p:sp>
      <p:sp>
        <p:nvSpPr>
          <p:cNvPr id="3" name="Footer Placeholder 2"/>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E0148F96-887E-4C04-8EB6-3A91172BC025}" type="slidenum">
              <a:rPr lang="en-ZA"/>
              <a:pPr>
                <a:defRPr/>
              </a:pPr>
              <a:t>‹#›</a:t>
            </a:fld>
            <a:endParaRPr lang="en-ZA"/>
          </a:p>
        </p:txBody>
      </p:sp>
    </p:spTree>
    <p:extLst>
      <p:ext uri="{BB962C8B-B14F-4D97-AF65-F5344CB8AC3E}">
        <p14:creationId xmlns:p14="http://schemas.microsoft.com/office/powerpoint/2010/main" val="2832387441"/>
      </p:ext>
    </p:extLst>
  </p:cSld>
  <p:clrMapOvr>
    <a:masterClrMapping/>
  </p:clrMapOvr>
  <p:transition spd="slow">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7BA644AE-FD6C-4354-A28D-BC243C7847CB}" type="slidenum">
              <a:rPr lang="en-ZA"/>
              <a:pPr>
                <a:defRPr/>
              </a:pPr>
              <a:t>‹#›</a:t>
            </a:fld>
            <a:endParaRPr lang="en-ZA"/>
          </a:p>
        </p:txBody>
      </p:sp>
    </p:spTree>
    <p:extLst>
      <p:ext uri="{BB962C8B-B14F-4D97-AF65-F5344CB8AC3E}">
        <p14:creationId xmlns:p14="http://schemas.microsoft.com/office/powerpoint/2010/main" val="1058743300"/>
      </p:ext>
    </p:extLst>
  </p:cSld>
  <p:clrMapOvr>
    <a:masterClrMapping/>
  </p:clrMapOvr>
  <p:transition spd="slow">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ZA"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AB415B70-D017-4207-BE36-A35C6712554A}" type="slidenum">
              <a:rPr lang="en-ZA"/>
              <a:pPr>
                <a:defRPr/>
              </a:pPr>
              <a:t>‹#›</a:t>
            </a:fld>
            <a:endParaRPr lang="en-ZA"/>
          </a:p>
        </p:txBody>
      </p:sp>
    </p:spTree>
    <p:extLst>
      <p:ext uri="{BB962C8B-B14F-4D97-AF65-F5344CB8AC3E}">
        <p14:creationId xmlns:p14="http://schemas.microsoft.com/office/powerpoint/2010/main" val="3115022820"/>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52FD4E71-0C16-4E3D-82BE-35254DB99D23}" type="slidenum">
              <a:rPr lang="en-ZA"/>
              <a:pPr>
                <a:defRPr/>
              </a:pPr>
              <a:t>‹#›</a:t>
            </a:fld>
            <a:endParaRPr lang="en-ZA"/>
          </a:p>
        </p:txBody>
      </p:sp>
    </p:spTree>
    <p:extLst>
      <p:ext uri="{BB962C8B-B14F-4D97-AF65-F5344CB8AC3E}">
        <p14:creationId xmlns:p14="http://schemas.microsoft.com/office/powerpoint/2010/main" val="55062045"/>
      </p:ext>
    </p:extLst>
  </p:cSld>
  <p:clrMapOvr>
    <a:masterClrMapping/>
  </p:clrMapOvr>
  <p:transition spd="slow">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7"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a:p>
        </p:txBody>
      </p:sp>
      <p:sp>
        <p:nvSpPr>
          <p:cNvPr id="5" name="Footer Placeholder 4"/>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6715B8AD-4558-4958-818B-BEAD96C3C15B}" type="slidenum">
              <a:rPr lang="en-ZA"/>
              <a:pPr>
                <a:defRPr/>
              </a:pPr>
              <a:t>‹#›</a:t>
            </a:fld>
            <a:endParaRPr lang="en-ZA"/>
          </a:p>
        </p:txBody>
      </p:sp>
    </p:spTree>
    <p:extLst>
      <p:ext uri="{BB962C8B-B14F-4D97-AF65-F5344CB8AC3E}">
        <p14:creationId xmlns:p14="http://schemas.microsoft.com/office/powerpoint/2010/main" val="1283931828"/>
      </p:ext>
    </p:extLst>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5" y="166688"/>
            <a:ext cx="8378825" cy="63150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Slide Number Placeholder 4"/>
          <p:cNvSpPr>
            <a:spLocks noGrp="1"/>
          </p:cNvSpPr>
          <p:nvPr>
            <p:ph type="sldNum" sz="quarter" idx="11"/>
          </p:nvPr>
        </p:nvSpPr>
        <p:spPr>
          <a:xfrm>
            <a:off x="3851277" y="6453188"/>
            <a:ext cx="1008063" cy="268287"/>
          </a:xfrm>
        </p:spPr>
        <p:txBody>
          <a:bodyPr/>
          <a:lstStyle>
            <a:lvl1pPr>
              <a:defRPr/>
            </a:lvl1pPr>
          </a:lstStyle>
          <a:p>
            <a:pPr>
              <a:defRPr/>
            </a:pPr>
            <a:fld id="{1DE1901A-5795-494A-8AC8-462401385D35}" type="slidenum">
              <a:rPr lang="en-ZA"/>
              <a:pPr>
                <a:defRPr/>
              </a:pPr>
              <a:t>‹#›</a:t>
            </a:fld>
            <a:endParaRPr lang="en-ZA"/>
          </a:p>
        </p:txBody>
      </p:sp>
    </p:spTree>
    <p:extLst>
      <p:ext uri="{BB962C8B-B14F-4D97-AF65-F5344CB8AC3E}">
        <p14:creationId xmlns:p14="http://schemas.microsoft.com/office/powerpoint/2010/main" val="2676732486"/>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9"/>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6" y="1436689"/>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51A9F7F9-0A64-439D-BDE5-981E9CB70AC1}" type="slidenum">
              <a:rPr lang="en-ZA"/>
              <a:pPr>
                <a:defRPr/>
              </a:pPr>
              <a:t>‹#›</a:t>
            </a:fld>
            <a:endParaRPr lang="en-ZA"/>
          </a:p>
        </p:txBody>
      </p:sp>
    </p:spTree>
    <p:extLst>
      <p:ext uri="{BB962C8B-B14F-4D97-AF65-F5344CB8AC3E}">
        <p14:creationId xmlns:p14="http://schemas.microsoft.com/office/powerpoint/2010/main" val="2729843967"/>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a:p>
        </p:txBody>
      </p:sp>
      <p:sp>
        <p:nvSpPr>
          <p:cNvPr id="8" name="Footer Placeholder 7"/>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p>
        </p:txBody>
      </p:sp>
      <p:sp>
        <p:nvSpPr>
          <p:cNvPr id="9" name="Slide Number Placeholder 8"/>
          <p:cNvSpPr>
            <a:spLocks noGrp="1"/>
          </p:cNvSpPr>
          <p:nvPr>
            <p:ph type="sldNum" sz="quarter" idx="12"/>
          </p:nvPr>
        </p:nvSpPr>
        <p:spPr/>
        <p:txBody>
          <a:bodyPr/>
          <a:lstStyle>
            <a:lvl1pPr>
              <a:defRPr/>
            </a:lvl1pPr>
          </a:lstStyle>
          <a:p>
            <a:pPr>
              <a:defRPr/>
            </a:pPr>
            <a:fld id="{3D516906-6D15-4023-97D0-5DBC51836867}" type="slidenum">
              <a:rPr lang="en-ZA"/>
              <a:pPr>
                <a:defRPr/>
              </a:pPr>
              <a:t>‹#›</a:t>
            </a:fld>
            <a:endParaRPr lang="en-ZA"/>
          </a:p>
        </p:txBody>
      </p:sp>
    </p:spTree>
    <p:extLst>
      <p:ext uri="{BB962C8B-B14F-4D97-AF65-F5344CB8AC3E}">
        <p14:creationId xmlns:p14="http://schemas.microsoft.com/office/powerpoint/2010/main" val="3760737459"/>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a:p>
        </p:txBody>
      </p:sp>
      <p:sp>
        <p:nvSpPr>
          <p:cNvPr id="4" name="Footer Placeholder 3"/>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p>
        </p:txBody>
      </p:sp>
      <p:sp>
        <p:nvSpPr>
          <p:cNvPr id="5" name="Slide Number Placeholder 4"/>
          <p:cNvSpPr>
            <a:spLocks noGrp="1"/>
          </p:cNvSpPr>
          <p:nvPr>
            <p:ph type="sldNum" sz="quarter" idx="12"/>
          </p:nvPr>
        </p:nvSpPr>
        <p:spPr/>
        <p:txBody>
          <a:bodyPr/>
          <a:lstStyle>
            <a:lvl1pPr>
              <a:defRPr/>
            </a:lvl1pPr>
          </a:lstStyle>
          <a:p>
            <a:pPr>
              <a:defRPr/>
            </a:pPr>
            <a:fld id="{A2607EEC-A0ED-468E-ADF8-15CC7F28A5E5}" type="slidenum">
              <a:rPr lang="en-ZA"/>
              <a:pPr>
                <a:defRPr/>
              </a:pPr>
              <a:t>‹#›</a:t>
            </a:fld>
            <a:endParaRPr lang="en-ZA"/>
          </a:p>
        </p:txBody>
      </p:sp>
    </p:spTree>
    <p:extLst>
      <p:ext uri="{BB962C8B-B14F-4D97-AF65-F5344CB8AC3E}">
        <p14:creationId xmlns:p14="http://schemas.microsoft.com/office/powerpoint/2010/main" val="243242773"/>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a:p>
        </p:txBody>
      </p:sp>
      <p:sp>
        <p:nvSpPr>
          <p:cNvPr id="3" name="Footer Placeholder 2"/>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p>
        </p:txBody>
      </p:sp>
      <p:sp>
        <p:nvSpPr>
          <p:cNvPr id="4" name="Slide Number Placeholder 3"/>
          <p:cNvSpPr>
            <a:spLocks noGrp="1"/>
          </p:cNvSpPr>
          <p:nvPr>
            <p:ph type="sldNum" sz="quarter" idx="12"/>
          </p:nvPr>
        </p:nvSpPr>
        <p:spPr/>
        <p:txBody>
          <a:bodyPr/>
          <a:lstStyle>
            <a:lvl1pPr>
              <a:defRPr/>
            </a:lvl1pPr>
          </a:lstStyle>
          <a:p>
            <a:pPr>
              <a:defRPr/>
            </a:pPr>
            <a:fld id="{E0148F96-887E-4C04-8EB6-3A91172BC025}" type="slidenum">
              <a:rPr lang="en-ZA"/>
              <a:pPr>
                <a:defRPr/>
              </a:pPr>
              <a:t>‹#›</a:t>
            </a:fld>
            <a:endParaRPr lang="en-ZA"/>
          </a:p>
        </p:txBody>
      </p:sp>
    </p:spTree>
    <p:extLst>
      <p:ext uri="{BB962C8B-B14F-4D97-AF65-F5344CB8AC3E}">
        <p14:creationId xmlns:p14="http://schemas.microsoft.com/office/powerpoint/2010/main" val="28087478"/>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7BA644AE-FD6C-4354-A28D-BC243C7847CB}" type="slidenum">
              <a:rPr lang="en-ZA"/>
              <a:pPr>
                <a:defRPr/>
              </a:pPr>
              <a:t>‹#›</a:t>
            </a:fld>
            <a:endParaRPr lang="en-ZA"/>
          </a:p>
        </p:txBody>
      </p:sp>
    </p:spTree>
    <p:extLst>
      <p:ext uri="{BB962C8B-B14F-4D97-AF65-F5344CB8AC3E}">
        <p14:creationId xmlns:p14="http://schemas.microsoft.com/office/powerpoint/2010/main" val="711473382"/>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ZA"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a:p>
        </p:txBody>
      </p:sp>
      <p:sp>
        <p:nvSpPr>
          <p:cNvPr id="6" name="Footer Placeholder 5"/>
          <p:cNvSpPr>
            <a:spLocks noGrp="1"/>
          </p:cNvSpPr>
          <p:nvPr>
            <p:ph type="ftr" sz="quarter" idx="11"/>
          </p:nvPr>
        </p:nvSpPr>
        <p:spPr>
          <a:xfrm>
            <a:off x="3132139" y="6453188"/>
            <a:ext cx="2879725" cy="268287"/>
          </a:xfrm>
          <a:prstGeom prst="rect">
            <a:avLst/>
          </a:prstGeom>
        </p:spPr>
        <p:txBody>
          <a:bodyPr/>
          <a:lstStyle>
            <a:lvl1pPr>
              <a:defRPr/>
            </a:lvl1pPr>
          </a:lstStyle>
          <a:p>
            <a:pPr>
              <a:defRPr/>
            </a:pPr>
            <a:endParaRPr lang="en-ZA"/>
          </a:p>
        </p:txBody>
      </p:sp>
      <p:sp>
        <p:nvSpPr>
          <p:cNvPr id="7" name="Slide Number Placeholder 6"/>
          <p:cNvSpPr>
            <a:spLocks noGrp="1"/>
          </p:cNvSpPr>
          <p:nvPr>
            <p:ph type="sldNum" sz="quarter" idx="12"/>
          </p:nvPr>
        </p:nvSpPr>
        <p:spPr/>
        <p:txBody>
          <a:bodyPr/>
          <a:lstStyle>
            <a:lvl1pPr>
              <a:defRPr/>
            </a:lvl1pPr>
          </a:lstStyle>
          <a:p>
            <a:pPr>
              <a:defRPr/>
            </a:pPr>
            <a:fld id="{AB415B70-D017-4207-BE36-A35C6712554A}" type="slidenum">
              <a:rPr lang="en-ZA"/>
              <a:pPr>
                <a:defRPr/>
              </a:pPr>
              <a:t>‹#›</a:t>
            </a:fld>
            <a:endParaRPr lang="en-ZA"/>
          </a:p>
        </p:txBody>
      </p:sp>
    </p:spTree>
    <p:extLst>
      <p:ext uri="{BB962C8B-B14F-4D97-AF65-F5344CB8AC3E}">
        <p14:creationId xmlns:p14="http://schemas.microsoft.com/office/powerpoint/2010/main" val="4184926301"/>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2.jpe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4"/>
            <a:ext cx="1173163"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 y="1"/>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3"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ZA" altLang="en-US"/>
          </a:p>
        </p:txBody>
      </p:sp>
      <p:sp>
        <p:nvSpPr>
          <p:cNvPr id="5125" name="Rectangle 3"/>
          <p:cNvSpPr>
            <a:spLocks noGrp="1" noChangeArrowheads="1"/>
          </p:cNvSpPr>
          <p:nvPr>
            <p:ph type="body" idx="1"/>
          </p:nvPr>
        </p:nvSpPr>
        <p:spPr bwMode="auto">
          <a:xfrm>
            <a:off x="436565" y="1436689"/>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ZA" altLang="en-US"/>
          </a:p>
        </p:txBody>
      </p:sp>
      <p:sp>
        <p:nvSpPr>
          <p:cNvPr id="1061" name="Rectangle 37"/>
          <p:cNvSpPr>
            <a:spLocks noGrp="1" noChangeArrowheads="1"/>
          </p:cNvSpPr>
          <p:nvPr>
            <p:ph type="dt" sz="half" idx="2"/>
          </p:nvPr>
        </p:nvSpPr>
        <p:spPr bwMode="auto">
          <a:xfrm>
            <a:off x="457201"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endParaRPr lang="en-ZA"/>
          </a:p>
        </p:txBody>
      </p:sp>
      <p:sp>
        <p:nvSpPr>
          <p:cNvPr id="1063" name="Rectangle 39"/>
          <p:cNvSpPr>
            <a:spLocks noGrp="1" noChangeArrowheads="1"/>
          </p:cNvSpPr>
          <p:nvPr>
            <p:ph type="sldNum" sz="quarter" idx="4"/>
          </p:nvPr>
        </p:nvSpPr>
        <p:spPr bwMode="auto">
          <a:xfrm>
            <a:off x="3924301" y="6453188"/>
            <a:ext cx="935039"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74E21055-C674-480F-81F8-D72A8ECB56CE}" type="slidenum">
              <a:rPr lang="en-ZA"/>
              <a:pPr>
                <a:defRPr/>
              </a:pPr>
              <a:t>‹#›</a:t>
            </a:fld>
            <a:endParaRPr lang="en-ZA"/>
          </a:p>
        </p:txBody>
      </p:sp>
    </p:spTree>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 id="2147483995" r:id="rId12"/>
  </p:sldLayoutIdLst>
  <p:transition spd="slow">
    <p:fade/>
  </p:transition>
  <p:hf hdr="0" ftr="0"/>
  <p:txStyles>
    <p:titleStyle>
      <a:lvl1pPr algn="l" rtl="0" eaLnBrk="1" fontAlgn="base" hangingPunct="1">
        <a:lnSpc>
          <a:spcPct val="85000"/>
        </a:lnSpc>
        <a:spcBef>
          <a:spcPct val="0"/>
        </a:spcBef>
        <a:spcAft>
          <a:spcPct val="0"/>
        </a:spcAft>
        <a:defRPr sz="2400">
          <a:solidFill>
            <a:schemeClr val="bg1"/>
          </a:solidFill>
          <a:latin typeface="+mj-lt"/>
          <a:ea typeface="+mj-ea"/>
          <a:cs typeface="+mj-cs"/>
        </a:defRPr>
      </a:lvl1pPr>
      <a:lvl2pPr algn="l" rtl="0" eaLnBrk="1" fontAlgn="base" hangingPunct="1">
        <a:lnSpc>
          <a:spcPct val="85000"/>
        </a:lnSpc>
        <a:spcBef>
          <a:spcPct val="0"/>
        </a:spcBef>
        <a:spcAft>
          <a:spcPct val="0"/>
        </a:spcAft>
        <a:defRPr sz="2400">
          <a:solidFill>
            <a:schemeClr val="bg1"/>
          </a:solidFill>
          <a:latin typeface="Arial" charset="0"/>
          <a:cs typeface="Arial" charset="0"/>
        </a:defRPr>
      </a:lvl2pPr>
      <a:lvl3pPr algn="l" rtl="0" eaLnBrk="1" fontAlgn="base" hangingPunct="1">
        <a:lnSpc>
          <a:spcPct val="85000"/>
        </a:lnSpc>
        <a:spcBef>
          <a:spcPct val="0"/>
        </a:spcBef>
        <a:spcAft>
          <a:spcPct val="0"/>
        </a:spcAft>
        <a:defRPr sz="2400">
          <a:solidFill>
            <a:schemeClr val="bg1"/>
          </a:solidFill>
          <a:latin typeface="Arial" charset="0"/>
          <a:cs typeface="Arial" charset="0"/>
        </a:defRPr>
      </a:lvl3pPr>
      <a:lvl4pPr algn="l" rtl="0" eaLnBrk="1" fontAlgn="base" hangingPunct="1">
        <a:lnSpc>
          <a:spcPct val="85000"/>
        </a:lnSpc>
        <a:spcBef>
          <a:spcPct val="0"/>
        </a:spcBef>
        <a:spcAft>
          <a:spcPct val="0"/>
        </a:spcAft>
        <a:defRPr sz="2400">
          <a:solidFill>
            <a:schemeClr val="bg1"/>
          </a:solidFill>
          <a:latin typeface="Arial" charset="0"/>
          <a:cs typeface="Arial" charset="0"/>
        </a:defRPr>
      </a:lvl4pPr>
      <a:lvl5pPr algn="l" rtl="0" eaLnBrk="1" fontAlgn="base" hangingPunct="1">
        <a:lnSpc>
          <a:spcPct val="85000"/>
        </a:lnSpc>
        <a:spcBef>
          <a:spcPct val="0"/>
        </a:spcBef>
        <a:spcAft>
          <a:spcPct val="0"/>
        </a:spcAft>
        <a:defRPr sz="2400">
          <a:solidFill>
            <a:schemeClr val="bg1"/>
          </a:solidFill>
          <a:latin typeface="Arial" charset="0"/>
          <a:cs typeface="Arial" charset="0"/>
        </a:defRPr>
      </a:lvl5pPr>
      <a:lvl6pPr marL="457200" algn="l" rtl="0" eaLnBrk="1" fontAlgn="base" hangingPunct="1">
        <a:lnSpc>
          <a:spcPct val="85000"/>
        </a:lnSpc>
        <a:spcBef>
          <a:spcPct val="0"/>
        </a:spcBef>
        <a:spcAft>
          <a:spcPct val="0"/>
        </a:spcAft>
        <a:defRPr sz="2400">
          <a:solidFill>
            <a:schemeClr val="bg1"/>
          </a:solidFill>
          <a:latin typeface="Arial" charset="0"/>
          <a:cs typeface="Arial" charset="0"/>
        </a:defRPr>
      </a:lvl6pPr>
      <a:lvl7pPr marL="914400" algn="l" rtl="0" eaLnBrk="1" fontAlgn="base" hangingPunct="1">
        <a:lnSpc>
          <a:spcPct val="85000"/>
        </a:lnSpc>
        <a:spcBef>
          <a:spcPct val="0"/>
        </a:spcBef>
        <a:spcAft>
          <a:spcPct val="0"/>
        </a:spcAft>
        <a:defRPr sz="2400">
          <a:solidFill>
            <a:schemeClr val="bg1"/>
          </a:solidFill>
          <a:latin typeface="Arial" charset="0"/>
          <a:cs typeface="Arial" charset="0"/>
        </a:defRPr>
      </a:lvl7pPr>
      <a:lvl8pPr marL="1371600" algn="l" rtl="0" eaLnBrk="1" fontAlgn="base" hangingPunct="1">
        <a:lnSpc>
          <a:spcPct val="85000"/>
        </a:lnSpc>
        <a:spcBef>
          <a:spcPct val="0"/>
        </a:spcBef>
        <a:spcAft>
          <a:spcPct val="0"/>
        </a:spcAft>
        <a:defRPr sz="2400">
          <a:solidFill>
            <a:schemeClr val="bg1"/>
          </a:solidFill>
          <a:latin typeface="Arial" charset="0"/>
          <a:cs typeface="Arial" charset="0"/>
        </a:defRPr>
      </a:lvl8pPr>
      <a:lvl9pPr marL="1828800" algn="l" rtl="0" eaLnBrk="1" fontAlgn="base" hangingPunct="1">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1" fontAlgn="base" hangingPunct="1">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1" fontAlgn="base" hangingPunct="1">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1" fontAlgn="base" hangingPunct="1">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ZA" altLang="en-US"/>
          </a:p>
        </p:txBody>
      </p:sp>
      <p:sp>
        <p:nvSpPr>
          <p:cNvPr id="6147" name="Text Placeholder 2"/>
          <p:cNvSpPr>
            <a:spLocks noGrp="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ZA" alt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1B2FD056-3C40-4481-BD4B-273D9E517D3A}" type="datetimeFigureOut">
              <a:rPr lang="en-ZA"/>
              <a:pPr>
                <a:defRPr/>
              </a:pPr>
              <a:t>2022/04/21</a:t>
            </a:fld>
            <a:endParaRPr lang="en-ZA"/>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endParaRPr lang="en-ZA"/>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10BE86D7-B718-406C-B45B-CD65AFE9D10E}" type="slidenum">
              <a:rPr lang="en-ZA"/>
              <a:pPr>
                <a:defRPr/>
              </a:pPr>
              <a:t>‹#›</a:t>
            </a:fld>
            <a:endParaRPr lang="en-ZA"/>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2863" y="341314"/>
            <a:ext cx="1173163"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 y="1"/>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3"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ZA" altLang="en-US"/>
          </a:p>
        </p:txBody>
      </p:sp>
      <p:sp>
        <p:nvSpPr>
          <p:cNvPr id="5125" name="Rectangle 3"/>
          <p:cNvSpPr>
            <a:spLocks noGrp="1" noChangeArrowheads="1"/>
          </p:cNvSpPr>
          <p:nvPr>
            <p:ph type="body" idx="1"/>
          </p:nvPr>
        </p:nvSpPr>
        <p:spPr bwMode="auto">
          <a:xfrm>
            <a:off x="436565" y="1436689"/>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ZA" altLang="en-US"/>
          </a:p>
        </p:txBody>
      </p:sp>
      <p:sp>
        <p:nvSpPr>
          <p:cNvPr id="1061" name="Rectangle 37"/>
          <p:cNvSpPr>
            <a:spLocks noGrp="1" noChangeArrowheads="1"/>
          </p:cNvSpPr>
          <p:nvPr>
            <p:ph type="dt" sz="half" idx="2"/>
          </p:nvPr>
        </p:nvSpPr>
        <p:spPr bwMode="auto">
          <a:xfrm>
            <a:off x="457201"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defRPr>
            </a:lvl1pPr>
          </a:lstStyle>
          <a:p>
            <a:pPr>
              <a:defRPr/>
            </a:pPr>
            <a:endParaRPr lang="en-ZA"/>
          </a:p>
        </p:txBody>
      </p:sp>
      <p:sp>
        <p:nvSpPr>
          <p:cNvPr id="1063" name="Rectangle 39"/>
          <p:cNvSpPr>
            <a:spLocks noGrp="1" noChangeArrowheads="1"/>
          </p:cNvSpPr>
          <p:nvPr>
            <p:ph type="sldNum" sz="quarter" idx="4"/>
          </p:nvPr>
        </p:nvSpPr>
        <p:spPr bwMode="auto">
          <a:xfrm>
            <a:off x="3924301" y="6453188"/>
            <a:ext cx="935039"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defRPr>
            </a:lvl1pPr>
          </a:lstStyle>
          <a:p>
            <a:pPr>
              <a:defRPr/>
            </a:pPr>
            <a:fld id="{74E21055-C674-480F-81F8-D72A8ECB56CE}" type="slidenum">
              <a:rPr lang="en-ZA"/>
              <a:pPr>
                <a:defRPr/>
              </a:pPr>
              <a:t>‹#›</a:t>
            </a:fld>
            <a:endParaRPr lang="en-ZA"/>
          </a:p>
        </p:txBody>
      </p:sp>
    </p:spTree>
    <p:extLst>
      <p:ext uri="{BB962C8B-B14F-4D97-AF65-F5344CB8AC3E}">
        <p14:creationId xmlns:p14="http://schemas.microsoft.com/office/powerpoint/2010/main" val="237321999"/>
      </p:ext>
    </p:extLst>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 id="2147484008" r:id="rId12"/>
  </p:sldLayoutIdLst>
  <p:transition spd="slow">
    <p:fade/>
  </p:transition>
  <p:hf hdr="0" ftr="0"/>
  <p:txStyles>
    <p:titleStyle>
      <a:lvl1pPr algn="l" rtl="0" eaLnBrk="1" fontAlgn="base" hangingPunct="1">
        <a:lnSpc>
          <a:spcPct val="85000"/>
        </a:lnSpc>
        <a:spcBef>
          <a:spcPct val="0"/>
        </a:spcBef>
        <a:spcAft>
          <a:spcPct val="0"/>
        </a:spcAft>
        <a:defRPr sz="2400">
          <a:solidFill>
            <a:schemeClr val="bg1"/>
          </a:solidFill>
          <a:latin typeface="+mj-lt"/>
          <a:ea typeface="+mj-ea"/>
          <a:cs typeface="+mj-cs"/>
        </a:defRPr>
      </a:lvl1pPr>
      <a:lvl2pPr algn="l" rtl="0" eaLnBrk="1" fontAlgn="base" hangingPunct="1">
        <a:lnSpc>
          <a:spcPct val="85000"/>
        </a:lnSpc>
        <a:spcBef>
          <a:spcPct val="0"/>
        </a:spcBef>
        <a:spcAft>
          <a:spcPct val="0"/>
        </a:spcAft>
        <a:defRPr sz="2400">
          <a:solidFill>
            <a:schemeClr val="bg1"/>
          </a:solidFill>
          <a:latin typeface="Arial" charset="0"/>
          <a:cs typeface="Arial" charset="0"/>
        </a:defRPr>
      </a:lvl2pPr>
      <a:lvl3pPr algn="l" rtl="0" eaLnBrk="1" fontAlgn="base" hangingPunct="1">
        <a:lnSpc>
          <a:spcPct val="85000"/>
        </a:lnSpc>
        <a:spcBef>
          <a:spcPct val="0"/>
        </a:spcBef>
        <a:spcAft>
          <a:spcPct val="0"/>
        </a:spcAft>
        <a:defRPr sz="2400">
          <a:solidFill>
            <a:schemeClr val="bg1"/>
          </a:solidFill>
          <a:latin typeface="Arial" charset="0"/>
          <a:cs typeface="Arial" charset="0"/>
        </a:defRPr>
      </a:lvl3pPr>
      <a:lvl4pPr algn="l" rtl="0" eaLnBrk="1" fontAlgn="base" hangingPunct="1">
        <a:lnSpc>
          <a:spcPct val="85000"/>
        </a:lnSpc>
        <a:spcBef>
          <a:spcPct val="0"/>
        </a:spcBef>
        <a:spcAft>
          <a:spcPct val="0"/>
        </a:spcAft>
        <a:defRPr sz="2400">
          <a:solidFill>
            <a:schemeClr val="bg1"/>
          </a:solidFill>
          <a:latin typeface="Arial" charset="0"/>
          <a:cs typeface="Arial" charset="0"/>
        </a:defRPr>
      </a:lvl4pPr>
      <a:lvl5pPr algn="l" rtl="0" eaLnBrk="1" fontAlgn="base" hangingPunct="1">
        <a:lnSpc>
          <a:spcPct val="85000"/>
        </a:lnSpc>
        <a:spcBef>
          <a:spcPct val="0"/>
        </a:spcBef>
        <a:spcAft>
          <a:spcPct val="0"/>
        </a:spcAft>
        <a:defRPr sz="2400">
          <a:solidFill>
            <a:schemeClr val="bg1"/>
          </a:solidFill>
          <a:latin typeface="Arial" charset="0"/>
          <a:cs typeface="Arial" charset="0"/>
        </a:defRPr>
      </a:lvl5pPr>
      <a:lvl6pPr marL="457200" algn="l" rtl="0" eaLnBrk="1" fontAlgn="base" hangingPunct="1">
        <a:lnSpc>
          <a:spcPct val="85000"/>
        </a:lnSpc>
        <a:spcBef>
          <a:spcPct val="0"/>
        </a:spcBef>
        <a:spcAft>
          <a:spcPct val="0"/>
        </a:spcAft>
        <a:defRPr sz="2400">
          <a:solidFill>
            <a:schemeClr val="bg1"/>
          </a:solidFill>
          <a:latin typeface="Arial" charset="0"/>
          <a:cs typeface="Arial" charset="0"/>
        </a:defRPr>
      </a:lvl6pPr>
      <a:lvl7pPr marL="914400" algn="l" rtl="0" eaLnBrk="1" fontAlgn="base" hangingPunct="1">
        <a:lnSpc>
          <a:spcPct val="85000"/>
        </a:lnSpc>
        <a:spcBef>
          <a:spcPct val="0"/>
        </a:spcBef>
        <a:spcAft>
          <a:spcPct val="0"/>
        </a:spcAft>
        <a:defRPr sz="2400">
          <a:solidFill>
            <a:schemeClr val="bg1"/>
          </a:solidFill>
          <a:latin typeface="Arial" charset="0"/>
          <a:cs typeface="Arial" charset="0"/>
        </a:defRPr>
      </a:lvl7pPr>
      <a:lvl8pPr marL="1371600" algn="l" rtl="0" eaLnBrk="1" fontAlgn="base" hangingPunct="1">
        <a:lnSpc>
          <a:spcPct val="85000"/>
        </a:lnSpc>
        <a:spcBef>
          <a:spcPct val="0"/>
        </a:spcBef>
        <a:spcAft>
          <a:spcPct val="0"/>
        </a:spcAft>
        <a:defRPr sz="2400">
          <a:solidFill>
            <a:schemeClr val="bg1"/>
          </a:solidFill>
          <a:latin typeface="Arial" charset="0"/>
          <a:cs typeface="Arial" charset="0"/>
        </a:defRPr>
      </a:lvl8pPr>
      <a:lvl9pPr marL="1828800" algn="l" rtl="0" eaLnBrk="1" fontAlgn="base" hangingPunct="1">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1" fontAlgn="base" hangingPunct="1">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1" fontAlgn="base" hangingPunct="1">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1" fontAlgn="base" hangingPunct="1">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2838734" y="1844824"/>
            <a:ext cx="6114196" cy="2773370"/>
          </a:xfrm>
        </p:spPr>
        <p:txBody>
          <a:bodyPr/>
          <a:lstStyle/>
          <a:p>
            <a:pPr algn="ctr"/>
            <a:br>
              <a:rPr lang="en-GB" altLang="en-US" sz="2400" b="1" cap="all" dirty="0">
                <a:latin typeface="Arial" panose="020B0604020202020204" pitchFamily="34" charset="0"/>
                <a:cs typeface="Arial" panose="020B0604020202020204" pitchFamily="34" charset="0"/>
              </a:rPr>
            </a:br>
            <a:br>
              <a:rPr lang="en-GB" altLang="en-US" b="1" cap="all" dirty="0">
                <a:latin typeface="Arial" panose="020B0604020202020204" pitchFamily="34" charset="0"/>
                <a:cs typeface="Arial" panose="020B0604020202020204" pitchFamily="34" charset="0"/>
              </a:rPr>
            </a:br>
            <a:br>
              <a:rPr lang="en-GB" altLang="en-US" b="1" cap="all" dirty="0">
                <a:latin typeface="Arial" panose="020B0604020202020204" pitchFamily="34" charset="0"/>
                <a:cs typeface="Arial" panose="020B0604020202020204" pitchFamily="34" charset="0"/>
              </a:rPr>
            </a:br>
            <a:br>
              <a:rPr lang="en-GB" altLang="en-US" b="1" cap="all" dirty="0">
                <a:latin typeface="Arial" panose="020B0604020202020204" pitchFamily="34" charset="0"/>
                <a:cs typeface="Arial" panose="020B0604020202020204" pitchFamily="34" charset="0"/>
              </a:rPr>
            </a:br>
            <a:br>
              <a:rPr lang="en-GB" altLang="en-US" sz="2400" b="1" cap="all" dirty="0">
                <a:latin typeface="Arial" panose="020B0604020202020204" pitchFamily="34" charset="0"/>
                <a:cs typeface="Arial" panose="020B0604020202020204" pitchFamily="34" charset="0"/>
              </a:rPr>
            </a:br>
            <a:br>
              <a:rPr lang="en-GB" altLang="en-US" sz="2400" dirty="0">
                <a:latin typeface="Arial" panose="020B0604020202020204" pitchFamily="34" charset="0"/>
                <a:cs typeface="Arial" panose="020B0604020202020204" pitchFamily="34" charset="0"/>
              </a:rPr>
            </a:br>
            <a:br>
              <a:rPr lang="en-ZA" dirty="0"/>
            </a:br>
            <a:br>
              <a:rPr lang="en-ZA" dirty="0"/>
            </a:br>
            <a:br>
              <a:rPr lang="en-ZA" dirty="0"/>
            </a:br>
            <a:r>
              <a:rPr lang="en-GB" altLang="en-US" b="1" cap="small" dirty="0">
                <a:latin typeface="+mn-lt"/>
                <a:cs typeface="Arial"/>
              </a:rPr>
              <a:t>Clarification Meeting </a:t>
            </a:r>
            <a:r>
              <a:rPr lang="en-ZA" b="1" cap="small" dirty="0">
                <a:latin typeface="+mn-lt"/>
                <a:cs typeface="Arial"/>
              </a:rPr>
              <a:t>for Kendal Power Station Course Ash Transportation At Kendal Power Station </a:t>
            </a:r>
            <a:br>
              <a:rPr lang="en-GB" altLang="en-US" b="1" cap="all" dirty="0">
                <a:latin typeface="Arial" panose="020B0604020202020204" pitchFamily="34" charset="0"/>
                <a:cs typeface="Arial" panose="020B0604020202020204" pitchFamily="34" charset="0"/>
              </a:rPr>
            </a:br>
            <a:br>
              <a:rPr lang="en-GB" altLang="en-US" sz="2400" dirty="0">
                <a:latin typeface="Arial" panose="020B0604020202020204" pitchFamily="34" charset="0"/>
                <a:cs typeface="Arial" panose="020B0604020202020204" pitchFamily="34" charset="0"/>
              </a:rPr>
            </a:br>
            <a:r>
              <a:rPr lang="en-GB" altLang="en-US" sz="2400" b="1" dirty="0">
                <a:solidFill>
                  <a:srgbClr val="003399"/>
                </a:solidFill>
                <a:latin typeface="Arial"/>
                <a:cs typeface="Arial"/>
              </a:rPr>
              <a:t>26 April</a:t>
            </a:r>
            <a:r>
              <a:rPr lang="en-GB" altLang="en-US" b="1" dirty="0">
                <a:solidFill>
                  <a:srgbClr val="003399"/>
                </a:solidFill>
                <a:latin typeface="Arial"/>
                <a:cs typeface="Arial"/>
              </a:rPr>
              <a:t> 2022</a:t>
            </a:r>
            <a:r>
              <a:rPr lang="en-GB" altLang="en-US" sz="2400" b="1" dirty="0">
                <a:solidFill>
                  <a:srgbClr val="003399"/>
                </a:solidFill>
                <a:latin typeface="Arial"/>
                <a:cs typeface="Arial"/>
              </a:rPr>
              <a:t> @ 10am</a:t>
            </a:r>
            <a:br>
              <a:rPr lang="en-US" sz="2000" dirty="0">
                <a:latin typeface="Arial" panose="020B0604020202020204" pitchFamily="34" charset="0"/>
                <a:cs typeface="Arial" panose="020B0604020202020204" pitchFamily="34" charset="0"/>
              </a:rPr>
            </a:br>
            <a:endParaRPr lang="en-US" sz="2000" dirty="0">
              <a:solidFill>
                <a:srgbClr val="0033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2710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a:xfrm>
            <a:off x="414338" y="284619"/>
            <a:ext cx="6519862" cy="430887"/>
          </a:xfrm>
        </p:spPr>
        <p:txBody>
          <a:bodyPr/>
          <a:lstStyle/>
          <a:p>
            <a:pPr>
              <a:defRPr/>
            </a:pPr>
            <a:r>
              <a:rPr lang="en-US" sz="2800" b="1" kern="1200">
                <a:ea typeface="+mn-ea"/>
              </a:rPr>
              <a:t>Contract Conditions</a:t>
            </a:r>
          </a:p>
        </p:txBody>
      </p:sp>
      <p:sp>
        <p:nvSpPr>
          <p:cNvPr id="2" name="Content Placeholder 1"/>
          <p:cNvSpPr>
            <a:spLocks noGrp="1"/>
          </p:cNvSpPr>
          <p:nvPr>
            <p:ph idx="1"/>
          </p:nvPr>
        </p:nvSpPr>
        <p:spPr>
          <a:xfrm>
            <a:off x="418911" y="1125538"/>
            <a:ext cx="8396477" cy="5203270"/>
          </a:xfrm>
          <a:noFill/>
        </p:spPr>
        <p:txBody>
          <a:bodyPr/>
          <a:lstStyle/>
          <a:p>
            <a:pPr marL="361950" indent="0">
              <a:spcBef>
                <a:spcPts val="0"/>
              </a:spcBef>
              <a:buNone/>
            </a:pPr>
            <a:r>
              <a:rPr lang="en-US" dirty="0">
                <a:solidFill>
                  <a:srgbClr val="003399"/>
                </a:solidFill>
                <a:latin typeface="Arial" panose="020B0604020202020204" pitchFamily="34" charset="0"/>
                <a:cs typeface="Arial" panose="020B0604020202020204" pitchFamily="34" charset="0"/>
              </a:rPr>
              <a:t>Applying: NEC 3 TSC 3</a:t>
            </a:r>
          </a:p>
          <a:p>
            <a:pPr marL="361950" indent="0">
              <a:spcBef>
                <a:spcPts val="0"/>
              </a:spcBef>
              <a:buNone/>
            </a:pPr>
            <a:r>
              <a:rPr lang="en-US" dirty="0">
                <a:solidFill>
                  <a:srgbClr val="003399"/>
                </a:solidFill>
                <a:latin typeface="Arial" panose="020B0604020202020204" pitchFamily="34" charset="0"/>
                <a:cs typeface="Arial" panose="020B0604020202020204" pitchFamily="34" charset="0"/>
              </a:rPr>
              <a:t>Main Option  A – Priced contract with activity schedule</a:t>
            </a:r>
          </a:p>
          <a:p>
            <a:pPr marL="361950" indent="0">
              <a:spcBef>
                <a:spcPts val="0"/>
              </a:spcBef>
              <a:buNone/>
            </a:pPr>
            <a:r>
              <a:rPr lang="en-US" dirty="0">
                <a:solidFill>
                  <a:srgbClr val="003399"/>
                </a:solidFill>
                <a:latin typeface="Arial" panose="020B0604020202020204" pitchFamily="34" charset="0"/>
                <a:cs typeface="Arial" panose="020B0604020202020204" pitchFamily="34" charset="0"/>
              </a:rPr>
              <a:t>Secondary Options	</a:t>
            </a:r>
          </a:p>
          <a:p>
            <a:pPr marL="361950" indent="0">
              <a:spcBef>
                <a:spcPts val="0"/>
              </a:spcBef>
              <a:buNone/>
            </a:pPr>
            <a:endParaRPr lang="en-US" dirty="0">
              <a:solidFill>
                <a:srgbClr val="003399"/>
              </a:solidFill>
              <a:latin typeface="Arial" panose="020B0604020202020204" pitchFamily="34" charset="0"/>
              <a:cs typeface="Arial" panose="020B0604020202020204" pitchFamily="34" charset="0"/>
            </a:endParaRPr>
          </a:p>
          <a:p>
            <a:pPr marL="361950" indent="0">
              <a:spcBef>
                <a:spcPts val="0"/>
              </a:spcBef>
              <a:buNone/>
            </a:pPr>
            <a:r>
              <a:rPr lang="en-US" dirty="0">
                <a:solidFill>
                  <a:srgbClr val="003399"/>
                </a:solidFill>
                <a:latin typeface="Arial" panose="020B0604020202020204" pitchFamily="34" charset="0"/>
                <a:cs typeface="Arial" panose="020B0604020202020204" pitchFamily="34" charset="0"/>
              </a:rPr>
              <a:t>X2: Changes in the law</a:t>
            </a:r>
          </a:p>
          <a:p>
            <a:pPr marL="361950" indent="0">
              <a:spcBef>
                <a:spcPts val="0"/>
              </a:spcBef>
              <a:buNone/>
            </a:pPr>
            <a:r>
              <a:rPr lang="en-US" dirty="0">
                <a:solidFill>
                  <a:srgbClr val="003399"/>
                </a:solidFill>
                <a:latin typeface="Arial" panose="020B0604020202020204" pitchFamily="34" charset="0"/>
                <a:cs typeface="Arial" panose="020B0604020202020204" pitchFamily="34" charset="0"/>
              </a:rPr>
              <a:t>X12: The Partnering Option</a:t>
            </a:r>
          </a:p>
          <a:p>
            <a:pPr marL="361950" indent="0">
              <a:spcBef>
                <a:spcPts val="0"/>
              </a:spcBef>
              <a:buNone/>
            </a:pPr>
            <a:r>
              <a:rPr lang="en-US" dirty="0">
                <a:solidFill>
                  <a:srgbClr val="003399"/>
                </a:solidFill>
                <a:latin typeface="Arial" panose="020B0604020202020204" pitchFamily="34" charset="0"/>
                <a:cs typeface="Arial" panose="020B0604020202020204" pitchFamily="34" charset="0"/>
              </a:rPr>
              <a:t>X13: Performance Bond</a:t>
            </a:r>
          </a:p>
          <a:p>
            <a:pPr marL="361950" indent="0">
              <a:spcBef>
                <a:spcPts val="0"/>
              </a:spcBef>
              <a:buNone/>
            </a:pPr>
            <a:r>
              <a:rPr lang="en-US" dirty="0">
                <a:solidFill>
                  <a:srgbClr val="003399"/>
                </a:solidFill>
                <a:latin typeface="Arial" panose="020B0604020202020204" pitchFamily="34" charset="0"/>
                <a:cs typeface="Arial" panose="020B0604020202020204" pitchFamily="34" charset="0"/>
              </a:rPr>
              <a:t>X17: Low service damages</a:t>
            </a:r>
          </a:p>
          <a:p>
            <a:pPr marL="361950" indent="0">
              <a:spcBef>
                <a:spcPts val="0"/>
              </a:spcBef>
              <a:buNone/>
            </a:pPr>
            <a:r>
              <a:rPr lang="en-US" dirty="0">
                <a:solidFill>
                  <a:srgbClr val="003399"/>
                </a:solidFill>
                <a:latin typeface="Arial" panose="020B0604020202020204" pitchFamily="34" charset="0"/>
                <a:cs typeface="Arial" panose="020B0604020202020204" pitchFamily="34" charset="0"/>
              </a:rPr>
              <a:t>X18: Limitation of liability</a:t>
            </a:r>
          </a:p>
          <a:p>
            <a:pPr marL="361950" indent="0">
              <a:spcBef>
                <a:spcPts val="0"/>
              </a:spcBef>
              <a:buNone/>
            </a:pPr>
            <a:r>
              <a:rPr lang="en-US" dirty="0">
                <a:solidFill>
                  <a:srgbClr val="003399"/>
                </a:solidFill>
                <a:latin typeface="Arial" panose="020B0604020202020204" pitchFamily="34" charset="0"/>
                <a:cs typeface="Arial" panose="020B0604020202020204" pitchFamily="34" charset="0"/>
              </a:rPr>
              <a:t>Z:Additional conditions of contract</a:t>
            </a:r>
          </a:p>
          <a:p>
            <a:pPr marL="361950" indent="0">
              <a:spcBef>
                <a:spcPts val="0"/>
              </a:spcBef>
              <a:buNone/>
            </a:pPr>
            <a:endParaRPr lang="en-ZA" dirty="0">
              <a:solidFill>
                <a:srgbClr val="003399"/>
              </a:solidFill>
              <a:latin typeface="Arial" panose="020B0604020202020204" pitchFamily="34" charset="0"/>
              <a:cs typeface="Arial" panose="020B0604020202020204" pitchFamily="34" charset="0"/>
            </a:endParaRPr>
          </a:p>
          <a:p>
            <a:pPr marL="0" indent="0">
              <a:spcBef>
                <a:spcPts val="0"/>
              </a:spcBef>
              <a:buNone/>
            </a:pPr>
            <a:r>
              <a:rPr lang="en-US" dirty="0">
                <a:solidFill>
                  <a:srgbClr val="003399"/>
                </a:solidFill>
                <a:latin typeface="Arial"/>
                <a:cs typeface="Arial"/>
              </a:rPr>
              <a:t>Note: Contract Duration: 5 Months </a:t>
            </a:r>
            <a:endParaRPr lang="en-US" dirty="0">
              <a:solidFill>
                <a:srgbClr val="003399"/>
              </a:solidFill>
              <a:latin typeface="Arial" panose="020B0604020202020204" pitchFamily="34" charset="0"/>
              <a:cs typeface="Arial" panose="020B0604020202020204" pitchFamily="34" charset="0"/>
            </a:endParaRPr>
          </a:p>
          <a:p>
            <a:pPr marL="361950" indent="0">
              <a:spcBef>
                <a:spcPts val="0"/>
              </a:spcBef>
              <a:buNone/>
            </a:pPr>
            <a:endParaRPr lang="en-ZA" b="1" dirty="0">
              <a:solidFill>
                <a:srgbClr val="0033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845141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4689" y="1556793"/>
            <a:ext cx="5290119" cy="1944216"/>
          </a:xfrm>
        </p:spPr>
        <p:txBody>
          <a:bodyPr/>
          <a:lstStyle/>
          <a:p>
            <a:pPr marL="0" indent="0" algn="ctr">
              <a:buNone/>
            </a:pPr>
            <a:endParaRPr lang="en-US" sz="4000" b="1"/>
          </a:p>
          <a:p>
            <a:pPr marL="0" indent="0" algn="ctr">
              <a:buNone/>
            </a:pPr>
            <a:r>
              <a:rPr lang="en-US" sz="4000" b="1"/>
              <a:t>Pricing Schedule</a:t>
            </a:r>
          </a:p>
        </p:txBody>
      </p:sp>
    </p:spTree>
    <p:extLst>
      <p:ext uri="{BB962C8B-B14F-4D97-AF65-F5344CB8AC3E}">
        <p14:creationId xmlns:p14="http://schemas.microsoft.com/office/powerpoint/2010/main" val="485694676"/>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7"/>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lnSpc>
                <a:spcPct val="90000"/>
              </a:lnSpc>
              <a:spcBef>
                <a:spcPct val="100000"/>
              </a:spcBef>
              <a:buClr>
                <a:srgbClr val="8C7F6D"/>
              </a:buClr>
              <a:buChar char="•"/>
              <a:defRPr sz="2000">
                <a:solidFill>
                  <a:srgbClr val="003896"/>
                </a:solidFill>
                <a:latin typeface="Arial" charset="0"/>
                <a:cs typeface="Arial" charset="0"/>
              </a:defRPr>
            </a:lvl1pPr>
            <a:lvl2pPr marL="742950" indent="-285750">
              <a:lnSpc>
                <a:spcPct val="90000"/>
              </a:lnSpc>
              <a:spcBef>
                <a:spcPct val="100000"/>
              </a:spcBef>
              <a:buClr>
                <a:srgbClr val="8C7F6D"/>
              </a:buClr>
              <a:buChar char="•"/>
              <a:defRPr sz="2800">
                <a:solidFill>
                  <a:srgbClr val="003896"/>
                </a:solidFill>
                <a:latin typeface="Arial" charset="0"/>
                <a:cs typeface="Arial" charset="0"/>
              </a:defRPr>
            </a:lvl2pPr>
            <a:lvl3pPr marL="1143000" indent="-228600">
              <a:lnSpc>
                <a:spcPct val="90000"/>
              </a:lnSpc>
              <a:spcBef>
                <a:spcPct val="100000"/>
              </a:spcBef>
              <a:buClr>
                <a:srgbClr val="8C7F6D"/>
              </a:buClr>
              <a:buChar char="•"/>
              <a:defRPr sz="1600">
                <a:solidFill>
                  <a:srgbClr val="003896"/>
                </a:solidFill>
                <a:latin typeface="Arial" charset="0"/>
                <a:cs typeface="Arial" charset="0"/>
              </a:defRPr>
            </a:lvl3pPr>
            <a:lvl4pPr marL="1600200" indent="-228600">
              <a:lnSpc>
                <a:spcPct val="90000"/>
              </a:lnSpc>
              <a:spcBef>
                <a:spcPct val="100000"/>
              </a:spcBef>
              <a:buClr>
                <a:srgbClr val="8C7F6D"/>
              </a:buClr>
              <a:buChar char="•"/>
              <a:defRPr sz="1400">
                <a:solidFill>
                  <a:srgbClr val="003896"/>
                </a:solidFill>
                <a:latin typeface="Arial" charset="0"/>
                <a:cs typeface="Arial" charset="0"/>
              </a:defRPr>
            </a:lvl4pPr>
            <a:lvl5pPr marL="2057400" indent="-22860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nSpc>
                <a:spcPct val="100000"/>
              </a:lnSpc>
              <a:spcBef>
                <a:spcPct val="0"/>
              </a:spcBef>
              <a:buClrTx/>
              <a:buFontTx/>
              <a:buNone/>
            </a:pPr>
            <a:fld id="{E01A59A1-683B-41DF-97A7-C9F540A47EB7}" type="datetime1">
              <a:rPr lang="en-ZA" altLang="en-US" sz="1000" smtClean="0">
                <a:solidFill>
                  <a:srgbClr val="83725B"/>
                </a:solidFill>
              </a:rPr>
              <a:pPr>
                <a:lnSpc>
                  <a:spcPct val="100000"/>
                </a:lnSpc>
                <a:spcBef>
                  <a:spcPct val="0"/>
                </a:spcBef>
                <a:buClrTx/>
                <a:buFontTx/>
                <a:buNone/>
              </a:pPr>
              <a:t>2022/04/21</a:t>
            </a:fld>
            <a:endParaRPr lang="en-ZA" altLang="en-US" sz="1000">
              <a:solidFill>
                <a:srgbClr val="83725B"/>
              </a:solidFill>
            </a:endParaRPr>
          </a:p>
        </p:txBody>
      </p:sp>
      <p:sp>
        <p:nvSpPr>
          <p:cNvPr id="20483" name="Rectangle 39"/>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lnSpc>
                <a:spcPct val="90000"/>
              </a:lnSpc>
              <a:spcBef>
                <a:spcPct val="100000"/>
              </a:spcBef>
              <a:buClr>
                <a:srgbClr val="8C7F6D"/>
              </a:buClr>
              <a:buChar char="•"/>
              <a:defRPr sz="2000">
                <a:solidFill>
                  <a:srgbClr val="003896"/>
                </a:solidFill>
                <a:latin typeface="Arial" charset="0"/>
                <a:cs typeface="Arial" charset="0"/>
              </a:defRPr>
            </a:lvl1pPr>
            <a:lvl2pPr marL="742950" indent="-285750">
              <a:lnSpc>
                <a:spcPct val="90000"/>
              </a:lnSpc>
              <a:spcBef>
                <a:spcPct val="100000"/>
              </a:spcBef>
              <a:buClr>
                <a:srgbClr val="8C7F6D"/>
              </a:buClr>
              <a:buChar char="•"/>
              <a:defRPr sz="2800">
                <a:solidFill>
                  <a:srgbClr val="003896"/>
                </a:solidFill>
                <a:latin typeface="Arial" charset="0"/>
                <a:cs typeface="Arial" charset="0"/>
              </a:defRPr>
            </a:lvl2pPr>
            <a:lvl3pPr marL="1143000" indent="-228600">
              <a:lnSpc>
                <a:spcPct val="90000"/>
              </a:lnSpc>
              <a:spcBef>
                <a:spcPct val="100000"/>
              </a:spcBef>
              <a:buClr>
                <a:srgbClr val="8C7F6D"/>
              </a:buClr>
              <a:buChar char="•"/>
              <a:defRPr sz="1600">
                <a:solidFill>
                  <a:srgbClr val="003896"/>
                </a:solidFill>
                <a:latin typeface="Arial" charset="0"/>
                <a:cs typeface="Arial" charset="0"/>
              </a:defRPr>
            </a:lvl3pPr>
            <a:lvl4pPr marL="1600200" indent="-228600">
              <a:lnSpc>
                <a:spcPct val="90000"/>
              </a:lnSpc>
              <a:spcBef>
                <a:spcPct val="100000"/>
              </a:spcBef>
              <a:buClr>
                <a:srgbClr val="8C7F6D"/>
              </a:buClr>
              <a:buChar char="•"/>
              <a:defRPr sz="1400">
                <a:solidFill>
                  <a:srgbClr val="003896"/>
                </a:solidFill>
                <a:latin typeface="Arial" charset="0"/>
                <a:cs typeface="Arial" charset="0"/>
              </a:defRPr>
            </a:lvl4pPr>
            <a:lvl5pPr marL="2057400" indent="-22860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nSpc>
                <a:spcPct val="100000"/>
              </a:lnSpc>
              <a:spcBef>
                <a:spcPct val="0"/>
              </a:spcBef>
              <a:buClrTx/>
              <a:buFontTx/>
              <a:buNone/>
            </a:pPr>
            <a:fld id="{F49046D5-7F1F-4340-A510-2AC29805BB0F}" type="slidenum">
              <a:rPr lang="en-ZA" altLang="en-US" sz="1000">
                <a:solidFill>
                  <a:srgbClr val="83725B"/>
                </a:solidFill>
              </a:rPr>
              <a:pPr>
                <a:lnSpc>
                  <a:spcPct val="100000"/>
                </a:lnSpc>
                <a:spcBef>
                  <a:spcPct val="0"/>
                </a:spcBef>
                <a:buClrTx/>
                <a:buFontTx/>
                <a:buNone/>
              </a:pPr>
              <a:t>12</a:t>
            </a:fld>
            <a:endParaRPr lang="en-ZA" altLang="en-US" sz="1000">
              <a:solidFill>
                <a:srgbClr val="83725B"/>
              </a:solidFill>
            </a:endParaRPr>
          </a:p>
        </p:txBody>
      </p:sp>
      <p:sp>
        <p:nvSpPr>
          <p:cNvPr id="20484" name="Rectangle 2"/>
          <p:cNvSpPr>
            <a:spLocks noGrp="1" noChangeArrowheads="1"/>
          </p:cNvSpPr>
          <p:nvPr>
            <p:ph type="title"/>
          </p:nvPr>
        </p:nvSpPr>
        <p:spPr/>
        <p:txBody>
          <a:bodyPr/>
          <a:lstStyle/>
          <a:p>
            <a:r>
              <a:rPr lang="en-GB" b="1" dirty="0">
                <a:ea typeface="+mj-lt"/>
                <a:cs typeface="+mj-lt"/>
              </a:rPr>
              <a:t>Pricing Schedule </a:t>
            </a:r>
            <a:endParaRPr lang="en-US" b="1" dirty="0"/>
          </a:p>
        </p:txBody>
      </p:sp>
      <p:sp>
        <p:nvSpPr>
          <p:cNvPr id="20485" name="Rectangle 3"/>
          <p:cNvSpPr>
            <a:spLocks noGrp="1" noChangeArrowheads="1"/>
          </p:cNvSpPr>
          <p:nvPr>
            <p:ph type="body" idx="1"/>
          </p:nvPr>
        </p:nvSpPr>
        <p:spPr/>
        <p:txBody>
          <a:bodyPr/>
          <a:lstStyle/>
          <a:p>
            <a:pPr>
              <a:buFontTx/>
              <a:buNone/>
            </a:pPr>
            <a:endParaRPr lang="en-US" altLang="en-US"/>
          </a:p>
          <a:p>
            <a:endParaRPr lang="en-US" altLang="en-US"/>
          </a:p>
        </p:txBody>
      </p:sp>
      <p:sp>
        <p:nvSpPr>
          <p:cNvPr id="6" name="Rectangle 3"/>
          <p:cNvSpPr txBox="1">
            <a:spLocks noChangeArrowheads="1"/>
          </p:cNvSpPr>
          <p:nvPr/>
        </p:nvSpPr>
        <p:spPr bwMode="auto">
          <a:xfrm>
            <a:off x="439549" y="1092848"/>
            <a:ext cx="8387651" cy="5380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1" fontAlgn="base" hangingPunct="1">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1" fontAlgn="base" hangingPunct="1">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1" fontAlgn="base" hangingPunct="1">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a:lstStyle>
          <a:p>
            <a:pPr>
              <a:buFont typeface="Wingdings" pitchFamily="2" charset="2"/>
              <a:buChar char="•"/>
            </a:pPr>
            <a:r>
              <a:rPr lang="en-GB" kern="0" dirty="0"/>
              <a:t>Refer to attached pricing schedule. </a:t>
            </a:r>
          </a:p>
        </p:txBody>
      </p:sp>
      <p:sp>
        <p:nvSpPr>
          <p:cNvPr id="2" name="TextBox 1">
            <a:extLst>
              <a:ext uri="{FF2B5EF4-FFF2-40B4-BE49-F238E27FC236}">
                <a16:creationId xmlns:a16="http://schemas.microsoft.com/office/drawing/2014/main" id="{0F69CDD9-5E1F-4F19-9F10-4A8E998B2570}"/>
              </a:ext>
            </a:extLst>
          </p:cNvPr>
          <p:cNvSpPr txBox="1"/>
          <p:nvPr/>
        </p:nvSpPr>
        <p:spPr>
          <a:xfrm>
            <a:off x="3200400" y="3200400"/>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p:spTree>
    <p:extLst>
      <p:ext uri="{BB962C8B-B14F-4D97-AF65-F5344CB8AC3E}">
        <p14:creationId xmlns:p14="http://schemas.microsoft.com/office/powerpoint/2010/main" val="3366718356"/>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4689" y="1556793"/>
            <a:ext cx="5290119" cy="1944216"/>
          </a:xfrm>
        </p:spPr>
        <p:txBody>
          <a:bodyPr/>
          <a:lstStyle/>
          <a:p>
            <a:pPr marL="0" indent="0" algn="ctr">
              <a:buNone/>
            </a:pPr>
            <a:endParaRPr lang="en-US" sz="4000" b="1" dirty="0"/>
          </a:p>
          <a:p>
            <a:pPr marL="0" indent="0" algn="ctr">
              <a:buNone/>
            </a:pPr>
            <a:r>
              <a:rPr lang="en-US" sz="4000" b="1" dirty="0"/>
              <a:t>Commercial</a:t>
            </a:r>
          </a:p>
        </p:txBody>
      </p:sp>
    </p:spTree>
    <p:extLst>
      <p:ext uri="{BB962C8B-B14F-4D97-AF65-F5344CB8AC3E}">
        <p14:creationId xmlns:p14="http://schemas.microsoft.com/office/powerpoint/2010/main" val="1950102852"/>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EB875B55-C020-4F5A-A056-2B0273F040EF}" type="slidenum">
              <a:rPr lang="en-ZA" altLang="en-US" sz="1000" smtClean="0">
                <a:solidFill>
                  <a:srgbClr val="83725B"/>
                </a:solidFill>
              </a:rPr>
              <a:pPr eaLnBrk="1" hangingPunct="1">
                <a:lnSpc>
                  <a:spcPct val="100000"/>
                </a:lnSpc>
                <a:spcBef>
                  <a:spcPct val="0"/>
                </a:spcBef>
                <a:buClrTx/>
                <a:buFontTx/>
                <a:buNone/>
              </a:pPr>
              <a:t>14</a:t>
            </a:fld>
            <a:endParaRPr lang="en-ZA" altLang="en-US" sz="1000">
              <a:solidFill>
                <a:srgbClr val="83725B"/>
              </a:solidFill>
            </a:endParaRPr>
          </a:p>
        </p:txBody>
      </p:sp>
      <p:sp>
        <p:nvSpPr>
          <p:cNvPr id="20484" name="Rectangle 2"/>
          <p:cNvSpPr>
            <a:spLocks noGrp="1" noChangeArrowheads="1"/>
          </p:cNvSpPr>
          <p:nvPr>
            <p:ph type="title"/>
          </p:nvPr>
        </p:nvSpPr>
        <p:spPr/>
        <p:txBody>
          <a:bodyPr/>
          <a:lstStyle/>
          <a:p>
            <a:r>
              <a:rPr lang="en-US" sz="2800" b="1" kern="1200"/>
              <a:t>P&amp;SCM </a:t>
            </a:r>
            <a:r>
              <a:rPr lang="en-US" altLang="en-US" sz="2800" b="1"/>
              <a:t>(1 of 3)</a:t>
            </a:r>
          </a:p>
        </p:txBody>
      </p:sp>
      <p:sp>
        <p:nvSpPr>
          <p:cNvPr id="20485" name="Rectangle 3"/>
          <p:cNvSpPr>
            <a:spLocks noGrp="1" noChangeArrowheads="1"/>
          </p:cNvSpPr>
          <p:nvPr>
            <p:ph type="body" idx="1"/>
          </p:nvPr>
        </p:nvSpPr>
        <p:spPr>
          <a:xfrm>
            <a:off x="436565" y="1436689"/>
            <a:ext cx="8378825" cy="4584599"/>
          </a:xfrm>
        </p:spPr>
        <p:txBody>
          <a:bodyPr/>
          <a:lstStyle/>
          <a:p>
            <a:pPr marL="353695"/>
            <a:r>
              <a:rPr lang="en-US" dirty="0"/>
              <a:t>Submit all the tender returnable without exception, for evaluation purposes.</a:t>
            </a:r>
          </a:p>
          <a:p>
            <a:pPr marL="353695"/>
            <a:r>
              <a:rPr lang="en-US" dirty="0"/>
              <a:t>Eskom may conduct a due diligence on the tenderer by visiting the plants / sites / premises of the tenderer to assess / verify / confirm any information provided by the tenderer. </a:t>
            </a:r>
          </a:p>
          <a:p>
            <a:pPr marL="353695"/>
            <a:r>
              <a:rPr lang="en-US" dirty="0"/>
              <a:t>Eskom may also decide to visit project sites given as reference by the tenderer, to determine the quality, capability, capacity and safety standards of the tenderer to execute the Project. </a:t>
            </a:r>
          </a:p>
          <a:p>
            <a:pPr marL="353695"/>
            <a:r>
              <a:rPr lang="en-US" dirty="0"/>
              <a:t>Reference checks may be done before acceptance of a proposed solution</a:t>
            </a:r>
          </a:p>
          <a:p>
            <a:pPr marL="82550" indent="0">
              <a:buNone/>
            </a:pPr>
            <a:endParaRPr lang="en-ZA" dirty="0"/>
          </a:p>
          <a:p>
            <a:pPr lvl="1"/>
            <a:endParaRPr lang="en-ZA" dirty="0"/>
          </a:p>
          <a:p>
            <a:pPr marL="0" indent="0">
              <a:buNone/>
            </a:pPr>
            <a:endParaRPr lang="en-ZA" dirty="0"/>
          </a:p>
          <a:p>
            <a:r>
              <a:rPr lang="en-US" altLang="en-US" dirty="0"/>
              <a:t>a</a:t>
            </a:r>
          </a:p>
        </p:txBody>
      </p:sp>
    </p:spTree>
    <p:extLst>
      <p:ext uri="{BB962C8B-B14F-4D97-AF65-F5344CB8AC3E}">
        <p14:creationId xmlns:p14="http://schemas.microsoft.com/office/powerpoint/2010/main" val="848459719"/>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EB875B55-C020-4F5A-A056-2B0273F040EF}" type="slidenum">
              <a:rPr lang="en-ZA" altLang="en-US" sz="1000" smtClean="0">
                <a:solidFill>
                  <a:srgbClr val="83725B"/>
                </a:solidFill>
              </a:rPr>
              <a:pPr eaLnBrk="1" hangingPunct="1">
                <a:lnSpc>
                  <a:spcPct val="100000"/>
                </a:lnSpc>
                <a:spcBef>
                  <a:spcPct val="0"/>
                </a:spcBef>
                <a:buClrTx/>
                <a:buFontTx/>
                <a:buNone/>
              </a:pPr>
              <a:t>15</a:t>
            </a:fld>
            <a:endParaRPr lang="en-ZA" altLang="en-US" sz="1000">
              <a:solidFill>
                <a:srgbClr val="83725B"/>
              </a:solidFill>
            </a:endParaRPr>
          </a:p>
        </p:txBody>
      </p:sp>
      <p:sp>
        <p:nvSpPr>
          <p:cNvPr id="20484" name="Rectangle 2"/>
          <p:cNvSpPr>
            <a:spLocks noGrp="1" noChangeArrowheads="1"/>
          </p:cNvSpPr>
          <p:nvPr>
            <p:ph type="title"/>
          </p:nvPr>
        </p:nvSpPr>
        <p:spPr/>
        <p:txBody>
          <a:bodyPr/>
          <a:lstStyle/>
          <a:p>
            <a:r>
              <a:rPr lang="en-US" sz="2800" b="1" kern="1200"/>
              <a:t>P&amp;SCM </a:t>
            </a:r>
            <a:r>
              <a:rPr lang="en-US" altLang="en-US" sz="2800" b="1"/>
              <a:t>(2 of 3)</a:t>
            </a:r>
          </a:p>
        </p:txBody>
      </p:sp>
      <p:sp>
        <p:nvSpPr>
          <p:cNvPr id="20485" name="Rectangle 3"/>
          <p:cNvSpPr>
            <a:spLocks noGrp="1" noChangeArrowheads="1"/>
          </p:cNvSpPr>
          <p:nvPr>
            <p:ph type="body" idx="1"/>
          </p:nvPr>
        </p:nvSpPr>
        <p:spPr>
          <a:xfrm>
            <a:off x="436565" y="1436689"/>
            <a:ext cx="8378825" cy="4584599"/>
          </a:xfrm>
        </p:spPr>
        <p:txBody>
          <a:bodyPr/>
          <a:lstStyle/>
          <a:p>
            <a:pPr marL="368300" indent="-285750">
              <a:buFont typeface="Arial"/>
              <a:buChar char="•"/>
            </a:pPr>
            <a:r>
              <a:rPr lang="en-US"/>
              <a:t>Respond to a request for clarification received earlier than the closing time for clarification of queries (05 days before deadline) to all suppliers.</a:t>
            </a:r>
          </a:p>
          <a:p>
            <a:pPr marL="368300" indent="-285750">
              <a:buFont typeface="Arial"/>
              <a:buChar char="•"/>
            </a:pPr>
            <a:r>
              <a:rPr lang="en-US"/>
              <a:t>If necessary, issue Addenda that may amend, amplify, or add to the Enquiry documents.</a:t>
            </a:r>
          </a:p>
          <a:p>
            <a:pPr marL="368300" indent="-285750">
              <a:buFont typeface="Arial"/>
              <a:buChar char="•"/>
            </a:pPr>
            <a:r>
              <a:rPr lang="en-US"/>
              <a:t>All clarifications during the tender period must be sent to  MbeyaY@eskom.co.za   </a:t>
            </a:r>
            <a:r>
              <a:rPr lang="en-US" err="1"/>
              <a:t>Att</a:t>
            </a:r>
            <a:r>
              <a:rPr lang="en-US"/>
              <a:t>: Yolisa Mbeya </a:t>
            </a:r>
          </a:p>
          <a:p>
            <a:pPr marL="368300" indent="-285750">
              <a:buFont typeface="Arial"/>
              <a:buChar char="•"/>
            </a:pPr>
            <a:endParaRPr lang="en-ZA"/>
          </a:p>
          <a:p>
            <a:pPr lvl="1"/>
            <a:endParaRPr lang="en-ZA"/>
          </a:p>
          <a:p>
            <a:pPr marL="0" indent="0">
              <a:buNone/>
            </a:pPr>
            <a:endParaRPr lang="en-ZA"/>
          </a:p>
          <a:p>
            <a:endParaRPr lang="en-US" altLang="en-US"/>
          </a:p>
        </p:txBody>
      </p:sp>
    </p:spTree>
    <p:extLst>
      <p:ext uri="{BB962C8B-B14F-4D97-AF65-F5344CB8AC3E}">
        <p14:creationId xmlns:p14="http://schemas.microsoft.com/office/powerpoint/2010/main" val="3154383243"/>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endParaRPr lang="en-US" altLang="en-US" sz="1000">
              <a:solidFill>
                <a:srgbClr val="83725B"/>
              </a:solidFill>
            </a:endParaRPr>
          </a:p>
        </p:txBody>
      </p:sp>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EB875B55-C020-4F5A-A056-2B0273F040EF}" type="slidenum">
              <a:rPr lang="en-ZA" altLang="en-US" sz="1000" smtClean="0">
                <a:solidFill>
                  <a:srgbClr val="83725B"/>
                </a:solidFill>
              </a:rPr>
              <a:pPr eaLnBrk="1" hangingPunct="1">
                <a:lnSpc>
                  <a:spcPct val="100000"/>
                </a:lnSpc>
                <a:spcBef>
                  <a:spcPct val="0"/>
                </a:spcBef>
                <a:buClrTx/>
                <a:buFontTx/>
                <a:buNone/>
              </a:pPr>
              <a:t>16</a:t>
            </a:fld>
            <a:endParaRPr lang="en-ZA" altLang="en-US" sz="1000">
              <a:solidFill>
                <a:srgbClr val="83725B"/>
              </a:solidFill>
            </a:endParaRPr>
          </a:p>
        </p:txBody>
      </p:sp>
      <p:sp>
        <p:nvSpPr>
          <p:cNvPr id="20484" name="Rectangle 2"/>
          <p:cNvSpPr>
            <a:spLocks noGrp="1" noChangeArrowheads="1"/>
          </p:cNvSpPr>
          <p:nvPr>
            <p:ph type="title"/>
          </p:nvPr>
        </p:nvSpPr>
        <p:spPr/>
        <p:txBody>
          <a:bodyPr/>
          <a:lstStyle/>
          <a:p>
            <a:r>
              <a:rPr lang="en-US" sz="2800" b="1" kern="1200"/>
              <a:t>P&amp;SCM (3 of 3) </a:t>
            </a:r>
            <a:endParaRPr lang="en-US" altLang="en-US" sz="2800" b="1"/>
          </a:p>
        </p:txBody>
      </p:sp>
      <p:sp>
        <p:nvSpPr>
          <p:cNvPr id="20485" name="Rectangle 3"/>
          <p:cNvSpPr>
            <a:spLocks noGrp="1" noChangeArrowheads="1"/>
          </p:cNvSpPr>
          <p:nvPr>
            <p:ph type="body" idx="1"/>
          </p:nvPr>
        </p:nvSpPr>
        <p:spPr>
          <a:xfrm>
            <a:off x="436565" y="1436689"/>
            <a:ext cx="8378825" cy="4584599"/>
          </a:xfrm>
        </p:spPr>
        <p:txBody>
          <a:bodyPr/>
          <a:lstStyle/>
          <a:p>
            <a:pPr marL="353695"/>
            <a:r>
              <a:rPr lang="en-US" dirty="0"/>
              <a:t>The deadline for tender submission is : </a:t>
            </a:r>
            <a:r>
              <a:rPr lang="en-US" b="1" dirty="0"/>
              <a:t>25 May 2022 at 10:00am</a:t>
            </a:r>
            <a:r>
              <a:rPr lang="en-US" dirty="0"/>
              <a:t>.</a:t>
            </a:r>
          </a:p>
          <a:p>
            <a:pPr marL="353695"/>
            <a:r>
              <a:rPr lang="en-US" dirty="0"/>
              <a:t>The place for delivery of the tender is:</a:t>
            </a:r>
            <a:r>
              <a:rPr lang="en-US" b="1" dirty="0"/>
              <a:t> </a:t>
            </a:r>
            <a:r>
              <a:rPr lang="en-ZA" b="1" dirty="0"/>
              <a:t>Eskom Smuts Avenue, Witbank / Emalahleni </a:t>
            </a:r>
            <a:endParaRPr lang="en-US" b="1" dirty="0"/>
          </a:p>
          <a:p>
            <a:pPr marL="353695"/>
            <a:r>
              <a:rPr lang="en-US" dirty="0"/>
              <a:t>The tender shall be submitted as an Original Hard Copy PLUS one (1) hard copy as well as an electronic copy preferably USB. </a:t>
            </a:r>
          </a:p>
          <a:p>
            <a:pPr marL="353695"/>
            <a:r>
              <a:rPr lang="en-US" dirty="0"/>
              <a:t>The tender must be split into separate files for </a:t>
            </a:r>
            <a:r>
              <a:rPr lang="en-US" b="1" dirty="0"/>
              <a:t>Technical/SHEQ and Commercial/Financial.</a:t>
            </a:r>
          </a:p>
          <a:p>
            <a:pPr marL="353695"/>
            <a:endParaRPr lang="en-ZA" dirty="0"/>
          </a:p>
          <a:p>
            <a:pPr lvl="1"/>
            <a:endParaRPr lang="en-ZA" dirty="0"/>
          </a:p>
          <a:p>
            <a:pPr marL="0" indent="0">
              <a:buNone/>
            </a:pPr>
            <a:endParaRPr lang="en-ZA" dirty="0"/>
          </a:p>
          <a:p>
            <a:endParaRPr lang="en-US" altLang="en-US" dirty="0"/>
          </a:p>
        </p:txBody>
      </p:sp>
    </p:spTree>
    <p:extLst>
      <p:ext uri="{BB962C8B-B14F-4D97-AF65-F5344CB8AC3E}">
        <p14:creationId xmlns:p14="http://schemas.microsoft.com/office/powerpoint/2010/main" val="2297540160"/>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4689" y="2132254"/>
            <a:ext cx="5290119" cy="1846659"/>
          </a:xfrm>
        </p:spPr>
        <p:txBody>
          <a:bodyPr/>
          <a:lstStyle/>
          <a:p>
            <a:pPr marL="0" indent="0" algn="ctr">
              <a:buNone/>
            </a:pPr>
            <a:r>
              <a:rPr lang="en-US" sz="4000" b="1" dirty="0"/>
              <a:t>SAFETY, HEALTH And ENVIRONMENT</a:t>
            </a:r>
          </a:p>
        </p:txBody>
      </p:sp>
    </p:spTree>
    <p:extLst>
      <p:ext uri="{BB962C8B-B14F-4D97-AF65-F5344CB8AC3E}">
        <p14:creationId xmlns:p14="http://schemas.microsoft.com/office/powerpoint/2010/main" val="1276882701"/>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EB875B55-C020-4F5A-A056-2B0273F040EF}" type="slidenum">
              <a:rPr lang="en-ZA" altLang="en-US" sz="1000" smtClean="0">
                <a:solidFill>
                  <a:srgbClr val="83725B"/>
                </a:solidFill>
              </a:rPr>
              <a:pPr eaLnBrk="1" hangingPunct="1">
                <a:lnSpc>
                  <a:spcPct val="100000"/>
                </a:lnSpc>
                <a:spcBef>
                  <a:spcPct val="0"/>
                </a:spcBef>
                <a:buClrTx/>
                <a:buFontTx/>
                <a:buNone/>
              </a:pPr>
              <a:t>18</a:t>
            </a:fld>
            <a:endParaRPr lang="en-ZA" altLang="en-US" sz="1000">
              <a:solidFill>
                <a:srgbClr val="83725B"/>
              </a:solidFill>
            </a:endParaRPr>
          </a:p>
        </p:txBody>
      </p:sp>
      <p:sp>
        <p:nvSpPr>
          <p:cNvPr id="20484" name="Rectangle 2"/>
          <p:cNvSpPr>
            <a:spLocks noGrp="1" noChangeArrowheads="1"/>
          </p:cNvSpPr>
          <p:nvPr>
            <p:ph type="title"/>
          </p:nvPr>
        </p:nvSpPr>
        <p:spPr/>
        <p:txBody>
          <a:bodyPr/>
          <a:lstStyle/>
          <a:p>
            <a:r>
              <a:rPr lang="en-US" altLang="en-US" sz="2000" b="1" dirty="0"/>
              <a:t>Safety and Health</a:t>
            </a:r>
          </a:p>
        </p:txBody>
      </p:sp>
      <p:sp>
        <p:nvSpPr>
          <p:cNvPr id="6" name="Rectangle 3"/>
          <p:cNvSpPr txBox="1">
            <a:spLocks noChangeArrowheads="1"/>
          </p:cNvSpPr>
          <p:nvPr/>
        </p:nvSpPr>
        <p:spPr bwMode="auto">
          <a:xfrm>
            <a:off x="107504" y="1124745"/>
            <a:ext cx="8865810" cy="549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1" fontAlgn="base" hangingPunct="1">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1" fontAlgn="base" hangingPunct="1">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1" fontAlgn="base" hangingPunct="1">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a:lstStyle>
          <a:p>
            <a:pPr marL="0" indent="0">
              <a:buFontTx/>
              <a:buNone/>
            </a:pPr>
            <a:r>
              <a:rPr lang="en-US" b="1" dirty="0"/>
              <a:t>The following documents must be submitted</a:t>
            </a:r>
            <a:r>
              <a:rPr lang="en-US" dirty="0"/>
              <a:t>:</a:t>
            </a:r>
          </a:p>
          <a:p>
            <a:pPr lvl="0"/>
            <a:r>
              <a:rPr lang="en-ZA" dirty="0"/>
              <a:t>Acknowledgment form; </a:t>
            </a:r>
          </a:p>
          <a:p>
            <a:pPr lvl="0"/>
            <a:r>
              <a:rPr lang="en-ZA" dirty="0"/>
              <a:t>Letter of Good Standing; </a:t>
            </a:r>
          </a:p>
          <a:p>
            <a:pPr lvl="0"/>
            <a:r>
              <a:rPr lang="en-ZA" dirty="0"/>
              <a:t>Valid Medicals for Drivers on Contract Award; and </a:t>
            </a:r>
          </a:p>
          <a:p>
            <a:pPr lvl="0"/>
            <a:r>
              <a:rPr lang="en-ZA" dirty="0"/>
              <a:t>Safety file on Contract Award.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208603267"/>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EB875B55-C020-4F5A-A056-2B0273F040EF}" type="slidenum">
              <a:rPr lang="en-ZA" altLang="en-US" sz="1000" smtClean="0">
                <a:solidFill>
                  <a:srgbClr val="83725B"/>
                </a:solidFill>
              </a:rPr>
              <a:pPr eaLnBrk="1" hangingPunct="1">
                <a:lnSpc>
                  <a:spcPct val="100000"/>
                </a:lnSpc>
                <a:spcBef>
                  <a:spcPct val="0"/>
                </a:spcBef>
                <a:buClrTx/>
                <a:buFontTx/>
                <a:buNone/>
              </a:pPr>
              <a:t>19</a:t>
            </a:fld>
            <a:endParaRPr lang="en-ZA" altLang="en-US" sz="1000">
              <a:solidFill>
                <a:srgbClr val="83725B"/>
              </a:solidFill>
            </a:endParaRPr>
          </a:p>
        </p:txBody>
      </p:sp>
      <p:sp>
        <p:nvSpPr>
          <p:cNvPr id="20484" name="Rectangle 2"/>
          <p:cNvSpPr>
            <a:spLocks noGrp="1" noChangeArrowheads="1"/>
          </p:cNvSpPr>
          <p:nvPr>
            <p:ph type="title"/>
          </p:nvPr>
        </p:nvSpPr>
        <p:spPr/>
        <p:txBody>
          <a:bodyPr/>
          <a:lstStyle/>
          <a:p>
            <a:r>
              <a:rPr lang="en-US" altLang="en-US" sz="2000" b="1" dirty="0"/>
              <a:t>Environment</a:t>
            </a:r>
          </a:p>
        </p:txBody>
      </p:sp>
      <p:sp>
        <p:nvSpPr>
          <p:cNvPr id="6" name="Rectangle 3"/>
          <p:cNvSpPr txBox="1">
            <a:spLocks noChangeArrowheads="1"/>
          </p:cNvSpPr>
          <p:nvPr/>
        </p:nvSpPr>
        <p:spPr bwMode="auto">
          <a:xfrm>
            <a:off x="107504" y="1124745"/>
            <a:ext cx="8865810" cy="549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1" fontAlgn="base" hangingPunct="1">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1" fontAlgn="base" hangingPunct="1">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1" fontAlgn="base" hangingPunct="1">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a:lstStyle>
          <a:p>
            <a:r>
              <a:rPr lang="en-US" sz="1800" dirty="0"/>
              <a:t>Environmental Management Plan which consist of the following: </a:t>
            </a:r>
          </a:p>
          <a:p>
            <a:pPr lvl="1">
              <a:buFont typeface="Courier New" panose="02070309020205020404" pitchFamily="49" charset="0"/>
              <a:buChar char="o"/>
            </a:pPr>
            <a:r>
              <a:rPr lang="en-ZA" sz="1600" dirty="0"/>
              <a:t>Environmental incident management; </a:t>
            </a:r>
          </a:p>
          <a:p>
            <a:pPr lvl="1">
              <a:buFont typeface="Courier New" panose="02070309020205020404" pitchFamily="49" charset="0"/>
              <a:buChar char="o"/>
            </a:pPr>
            <a:r>
              <a:rPr lang="en-US" sz="1600" dirty="0"/>
              <a:t>Emergency planning for environmental incidents; </a:t>
            </a:r>
          </a:p>
          <a:p>
            <a:pPr lvl="1">
              <a:buFont typeface="Courier New" panose="02070309020205020404" pitchFamily="49" charset="0"/>
              <a:buChar char="o"/>
            </a:pPr>
            <a:r>
              <a:rPr lang="en-US" sz="1600" dirty="0"/>
              <a:t>Method statements related to activities that have significant environmental impacts (methodology and approach) illustrating how environmental impacts and risks are managed. </a:t>
            </a:r>
          </a:p>
          <a:p>
            <a:pPr lvl="1">
              <a:buFont typeface="Courier New" panose="02070309020205020404" pitchFamily="49" charset="0"/>
              <a:buChar char="o"/>
            </a:pPr>
            <a:r>
              <a:rPr lang="en-US" sz="1600" dirty="0"/>
              <a:t>Approach to ensuring compliance with environmental compliance obligations. </a:t>
            </a:r>
          </a:p>
          <a:p>
            <a:pPr lvl="1">
              <a:buFont typeface="Courier New" panose="02070309020205020404" pitchFamily="49" charset="0"/>
              <a:buChar char="o"/>
            </a:pPr>
            <a:r>
              <a:rPr lang="en-ZA" sz="1600" dirty="0"/>
              <a:t>Environmental Communication and awareness </a:t>
            </a:r>
          </a:p>
          <a:p>
            <a:pPr lvl="1">
              <a:buFont typeface="Courier New" panose="02070309020205020404" pitchFamily="49" charset="0"/>
              <a:buChar char="o"/>
            </a:pPr>
            <a:r>
              <a:rPr lang="en-ZA" sz="1600" dirty="0"/>
              <a:t>Dust suppression. </a:t>
            </a:r>
          </a:p>
          <a:p>
            <a:pPr lvl="1">
              <a:buFont typeface="Courier New" panose="02070309020205020404" pitchFamily="49" charset="0"/>
              <a:buChar char="o"/>
            </a:pPr>
            <a:r>
              <a:rPr lang="en-US" sz="1600" dirty="0"/>
              <a:t>Identification, assessment and control of activities that have or may have an impact on the environment. </a:t>
            </a:r>
          </a:p>
          <a:p>
            <a:r>
              <a:rPr lang="en-US" sz="1800" dirty="0"/>
              <a:t>Environmental (or SHE/SHEQ) policy signed by Company Owner/CEO/MD; and </a:t>
            </a:r>
          </a:p>
          <a:p>
            <a:r>
              <a:rPr lang="en-US" sz="1800" dirty="0"/>
              <a:t>Commitment to: (1) compliance to environmental compliance </a:t>
            </a:r>
            <a:r>
              <a:rPr lang="en-ZA" sz="1800" dirty="0"/>
              <a:t>. </a:t>
            </a:r>
          </a:p>
          <a:p>
            <a:endParaRPr lang="en-US" sz="1800" dirty="0"/>
          </a:p>
          <a:p>
            <a:endParaRPr lang="en-US" sz="1800" dirty="0"/>
          </a:p>
          <a:p>
            <a:endParaRPr lang="en-US" sz="1800" dirty="0"/>
          </a:p>
          <a:p>
            <a:endParaRPr lang="en-US" sz="1800" dirty="0"/>
          </a:p>
        </p:txBody>
      </p:sp>
    </p:spTree>
    <p:extLst>
      <p:ext uri="{BB962C8B-B14F-4D97-AF65-F5344CB8AC3E}">
        <p14:creationId xmlns:p14="http://schemas.microsoft.com/office/powerpoint/2010/main" val="3395369490"/>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EB875B55-C020-4F5A-A056-2B0273F040EF}" type="slidenum">
              <a:rPr lang="en-ZA" altLang="en-US" sz="1000" smtClean="0">
                <a:solidFill>
                  <a:srgbClr val="83725B"/>
                </a:solidFill>
              </a:rPr>
              <a:pPr eaLnBrk="1" hangingPunct="1">
                <a:lnSpc>
                  <a:spcPct val="100000"/>
                </a:lnSpc>
                <a:spcBef>
                  <a:spcPct val="0"/>
                </a:spcBef>
                <a:buClrTx/>
                <a:buFontTx/>
                <a:buNone/>
              </a:pPr>
              <a:t>2</a:t>
            </a:fld>
            <a:endParaRPr lang="en-ZA" altLang="en-US" sz="1000">
              <a:solidFill>
                <a:srgbClr val="83725B"/>
              </a:solidFill>
            </a:endParaRPr>
          </a:p>
        </p:txBody>
      </p:sp>
      <p:sp>
        <p:nvSpPr>
          <p:cNvPr id="20484" name="Rectangle 2"/>
          <p:cNvSpPr>
            <a:spLocks noGrp="1" noChangeArrowheads="1"/>
          </p:cNvSpPr>
          <p:nvPr>
            <p:ph type="title"/>
          </p:nvPr>
        </p:nvSpPr>
        <p:spPr/>
        <p:txBody>
          <a:bodyPr/>
          <a:lstStyle/>
          <a:p>
            <a:pPr eaLnBrk="1" hangingPunct="1"/>
            <a:r>
              <a:rPr lang="en-US" altLang="en-US" sz="2800" b="1"/>
              <a:t>Agenda</a:t>
            </a:r>
          </a:p>
        </p:txBody>
      </p:sp>
      <p:sp>
        <p:nvSpPr>
          <p:cNvPr id="20485" name="Rectangle 3"/>
          <p:cNvSpPr>
            <a:spLocks noGrp="1" noChangeArrowheads="1"/>
          </p:cNvSpPr>
          <p:nvPr>
            <p:ph type="body" idx="1"/>
          </p:nvPr>
        </p:nvSpPr>
        <p:spPr>
          <a:xfrm>
            <a:off x="436565" y="1196753"/>
            <a:ext cx="8378825" cy="5124627"/>
          </a:xfrm>
        </p:spPr>
        <p:txBody>
          <a:bodyPr/>
          <a:lstStyle/>
          <a:p>
            <a:pPr marL="457200" indent="-457200" eaLnBrk="1" hangingPunct="1">
              <a:buAutoNum type="arabicPeriod"/>
            </a:pPr>
            <a:r>
              <a:rPr lang="en-US"/>
              <a:t>Project Background</a:t>
            </a:r>
          </a:p>
          <a:p>
            <a:pPr marL="457200" indent="-457200" eaLnBrk="1" hangingPunct="1">
              <a:buAutoNum type="arabicPeriod"/>
            </a:pPr>
            <a:r>
              <a:rPr lang="en-US"/>
              <a:t>Technical</a:t>
            </a:r>
          </a:p>
          <a:p>
            <a:pPr marL="457200" indent="-457200" eaLnBrk="1" hangingPunct="1">
              <a:buAutoNum type="arabicPeriod"/>
            </a:pPr>
            <a:r>
              <a:rPr lang="en-US"/>
              <a:t>Contract Management/Conditions/Price List</a:t>
            </a:r>
          </a:p>
          <a:p>
            <a:pPr marL="457200" indent="-457200">
              <a:buAutoNum type="arabicPeriod"/>
            </a:pPr>
            <a:r>
              <a:rPr lang="en-US"/>
              <a:t>P&amp;SCM </a:t>
            </a:r>
          </a:p>
          <a:p>
            <a:pPr marL="457200" indent="-457200" eaLnBrk="1" hangingPunct="1">
              <a:buAutoNum type="arabicPeriod"/>
            </a:pPr>
            <a:r>
              <a:rPr lang="en-US"/>
              <a:t>Health Safety and Environment</a:t>
            </a:r>
          </a:p>
          <a:p>
            <a:pPr marL="457200" indent="-457200" eaLnBrk="1" hangingPunct="1">
              <a:buAutoNum type="arabicPeriod"/>
            </a:pPr>
            <a:r>
              <a:rPr lang="en-US"/>
              <a:t>Quality</a:t>
            </a:r>
          </a:p>
          <a:p>
            <a:pPr marL="457200" indent="-457200" eaLnBrk="1" hangingPunct="1">
              <a:buAutoNum type="arabicPeriod"/>
            </a:pPr>
            <a:r>
              <a:rPr lang="en-US"/>
              <a:t>SD&amp;L</a:t>
            </a:r>
          </a:p>
          <a:p>
            <a:pPr marL="457200" indent="-457200" eaLnBrk="1" hangingPunct="1">
              <a:buAutoNum type="arabicPeriod"/>
            </a:pPr>
            <a:r>
              <a:rPr lang="en-US"/>
              <a:t>Finance</a:t>
            </a:r>
            <a:endParaRPr lang="en-GB"/>
          </a:p>
          <a:p>
            <a:pPr marL="457200" indent="-457200">
              <a:buAutoNum type="arabicPeriod"/>
            </a:pPr>
            <a:r>
              <a:rPr lang="en-US"/>
              <a:t>General</a:t>
            </a:r>
          </a:p>
          <a:p>
            <a:pPr marL="0" indent="0">
              <a:buNone/>
            </a:pPr>
            <a:endParaRPr lang="en-US" altLang="en-US"/>
          </a:p>
        </p:txBody>
      </p:sp>
    </p:spTree>
    <p:extLst>
      <p:ext uri="{BB962C8B-B14F-4D97-AF65-F5344CB8AC3E}">
        <p14:creationId xmlns:p14="http://schemas.microsoft.com/office/powerpoint/2010/main" val="1914435972"/>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4689" y="2132254"/>
            <a:ext cx="5290119" cy="1846659"/>
          </a:xfrm>
        </p:spPr>
        <p:txBody>
          <a:bodyPr/>
          <a:lstStyle/>
          <a:p>
            <a:pPr marL="0" indent="0" algn="ctr">
              <a:lnSpc>
                <a:spcPct val="150000"/>
              </a:lnSpc>
              <a:buNone/>
            </a:pPr>
            <a:r>
              <a:rPr lang="en-US" sz="4000" b="1" dirty="0"/>
              <a:t>Quality Management</a:t>
            </a:r>
          </a:p>
        </p:txBody>
      </p:sp>
    </p:spTree>
    <p:extLst>
      <p:ext uri="{BB962C8B-B14F-4D97-AF65-F5344CB8AC3E}">
        <p14:creationId xmlns:p14="http://schemas.microsoft.com/office/powerpoint/2010/main" val="1767605246"/>
      </p:ext>
    </p:extLst>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28 February 2020</a:t>
            </a:r>
          </a:p>
        </p:txBody>
      </p:sp>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EB875B55-C020-4F5A-A056-2B0273F040EF}" type="slidenum">
              <a:rPr lang="en-ZA" altLang="en-US" sz="1000" smtClean="0">
                <a:solidFill>
                  <a:srgbClr val="83725B"/>
                </a:solidFill>
              </a:rPr>
              <a:pPr eaLnBrk="1" hangingPunct="1">
                <a:lnSpc>
                  <a:spcPct val="100000"/>
                </a:lnSpc>
                <a:spcBef>
                  <a:spcPct val="0"/>
                </a:spcBef>
                <a:buClrTx/>
                <a:buFontTx/>
                <a:buNone/>
              </a:pPr>
              <a:t>21</a:t>
            </a:fld>
            <a:endParaRPr lang="en-ZA" altLang="en-US" sz="1000">
              <a:solidFill>
                <a:srgbClr val="83725B"/>
              </a:solidFill>
            </a:endParaRPr>
          </a:p>
        </p:txBody>
      </p:sp>
      <p:sp>
        <p:nvSpPr>
          <p:cNvPr id="20484" name="Rectangle 2"/>
          <p:cNvSpPr>
            <a:spLocks noGrp="1" noChangeArrowheads="1"/>
          </p:cNvSpPr>
          <p:nvPr>
            <p:ph type="title"/>
          </p:nvPr>
        </p:nvSpPr>
        <p:spPr/>
        <p:txBody>
          <a:bodyPr/>
          <a:lstStyle/>
          <a:p>
            <a:r>
              <a:rPr lang="en-US" altLang="en-US" sz="2000" b="1" dirty="0"/>
              <a:t>Quality Management (1 of 2)</a:t>
            </a:r>
          </a:p>
        </p:txBody>
      </p:sp>
      <p:sp>
        <p:nvSpPr>
          <p:cNvPr id="20485" name="Rectangle 3"/>
          <p:cNvSpPr>
            <a:spLocks noGrp="1" noChangeArrowheads="1"/>
          </p:cNvSpPr>
          <p:nvPr>
            <p:ph type="body" idx="1"/>
          </p:nvPr>
        </p:nvSpPr>
        <p:spPr>
          <a:xfrm>
            <a:off x="436565" y="1268760"/>
            <a:ext cx="8378825" cy="5213003"/>
          </a:xfrm>
        </p:spPr>
        <p:txBody>
          <a:bodyPr/>
          <a:lstStyle/>
          <a:p>
            <a:pPr marL="0" indent="0">
              <a:buNone/>
            </a:pPr>
            <a:r>
              <a:rPr lang="en-US" b="1" dirty="0">
                <a:solidFill>
                  <a:srgbClr val="003399"/>
                </a:solidFill>
              </a:rPr>
              <a:t>Tender returnables</a:t>
            </a:r>
            <a:r>
              <a:rPr lang="en-US" dirty="0">
                <a:solidFill>
                  <a:srgbClr val="003399"/>
                </a:solidFill>
              </a:rPr>
              <a:t>:</a:t>
            </a:r>
            <a:endParaRPr lang="en-US" sz="1600" dirty="0"/>
          </a:p>
          <a:p>
            <a:pPr marL="446087" lvl="1" indent="0">
              <a:buNone/>
            </a:pPr>
            <a:r>
              <a:rPr lang="en-US" sz="1600" dirty="0"/>
              <a:t>Category 4: Quality Requirements</a:t>
            </a:r>
          </a:p>
          <a:p>
            <a:pPr marL="446087" lvl="1" indent="0">
              <a:buNone/>
            </a:pPr>
            <a:r>
              <a:rPr lang="en-US" sz="1600" dirty="0"/>
              <a:t>• The supplier shall complete and sign Form A (Enquiry/Contract/Quality Requirements for Supplier Quality Management Specification 240-105658000/ QM 58 and ISO 9001).</a:t>
            </a:r>
          </a:p>
          <a:p>
            <a:pPr marL="446087" lvl="1" indent="0">
              <a:buNone/>
            </a:pPr>
            <a:r>
              <a:rPr lang="en-US" sz="1600" dirty="0"/>
              <a:t>• The supplier shall submit a quality method statement based on ISO 9001 and specific to the scope of work.</a:t>
            </a:r>
          </a:p>
          <a:p>
            <a:pPr marL="446087" lvl="1" indent="0">
              <a:buNone/>
            </a:pPr>
            <a:r>
              <a:rPr lang="en-US" sz="1600" dirty="0"/>
              <a:t>• The quality method statement should address all the supplier’s business management processes to ensure that all of Eskom’s requirements are fully met on a consistent basis.</a:t>
            </a:r>
          </a:p>
          <a:p>
            <a:pPr marL="446087" lvl="1" indent="0">
              <a:buNone/>
            </a:pPr>
            <a:endParaRPr lang="en-US" sz="1600" dirty="0"/>
          </a:p>
          <a:p>
            <a:pPr lvl="1"/>
            <a:endParaRPr lang="en-US" sz="1600" dirty="0"/>
          </a:p>
          <a:p>
            <a:pPr lvl="1"/>
            <a:endParaRPr lang="en-US" sz="1600" dirty="0"/>
          </a:p>
          <a:p>
            <a:pPr lvl="1"/>
            <a:endParaRPr lang="en-US" sz="1600" dirty="0"/>
          </a:p>
          <a:p>
            <a:pPr lvl="1"/>
            <a:endParaRPr lang="en-ZA" sz="1600" dirty="0"/>
          </a:p>
          <a:p>
            <a:pPr marL="0" lvl="0" indent="0">
              <a:buNone/>
            </a:pPr>
            <a:endParaRPr lang="en-ZA" sz="2400" dirty="0"/>
          </a:p>
          <a:p>
            <a:pPr eaLnBrk="1" hangingPunct="1"/>
            <a:endParaRPr lang="en-US" altLang="en-US" dirty="0"/>
          </a:p>
        </p:txBody>
      </p:sp>
    </p:spTree>
    <p:extLst>
      <p:ext uri="{BB962C8B-B14F-4D97-AF65-F5344CB8AC3E}">
        <p14:creationId xmlns:p14="http://schemas.microsoft.com/office/powerpoint/2010/main" val="1596320805"/>
      </p:ext>
    </p:extLst>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r>
              <a:rPr lang="en-US" altLang="en-US" sz="1000">
                <a:solidFill>
                  <a:srgbClr val="83725B"/>
                </a:solidFill>
              </a:rPr>
              <a:t>28 February 2020</a:t>
            </a:r>
          </a:p>
        </p:txBody>
      </p:sp>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EB875B55-C020-4F5A-A056-2B0273F040EF}" type="slidenum">
              <a:rPr lang="en-ZA" altLang="en-US" sz="1000" smtClean="0">
                <a:solidFill>
                  <a:srgbClr val="83725B"/>
                </a:solidFill>
              </a:rPr>
              <a:pPr eaLnBrk="1" hangingPunct="1">
                <a:lnSpc>
                  <a:spcPct val="100000"/>
                </a:lnSpc>
                <a:spcBef>
                  <a:spcPct val="0"/>
                </a:spcBef>
                <a:buClrTx/>
                <a:buFontTx/>
                <a:buNone/>
              </a:pPr>
              <a:t>22</a:t>
            </a:fld>
            <a:endParaRPr lang="en-ZA" altLang="en-US" sz="1000">
              <a:solidFill>
                <a:srgbClr val="83725B"/>
              </a:solidFill>
            </a:endParaRPr>
          </a:p>
        </p:txBody>
      </p:sp>
      <p:sp>
        <p:nvSpPr>
          <p:cNvPr id="20484" name="Rectangle 2"/>
          <p:cNvSpPr>
            <a:spLocks noGrp="1" noChangeArrowheads="1"/>
          </p:cNvSpPr>
          <p:nvPr>
            <p:ph type="title"/>
          </p:nvPr>
        </p:nvSpPr>
        <p:spPr/>
        <p:txBody>
          <a:bodyPr/>
          <a:lstStyle/>
          <a:p>
            <a:r>
              <a:rPr lang="en-US" altLang="en-US" sz="2000" b="1" dirty="0"/>
              <a:t>Quality Management (2 of 2) </a:t>
            </a:r>
          </a:p>
        </p:txBody>
      </p:sp>
      <p:sp>
        <p:nvSpPr>
          <p:cNvPr id="20485" name="Rectangle 3"/>
          <p:cNvSpPr>
            <a:spLocks noGrp="1" noChangeArrowheads="1"/>
          </p:cNvSpPr>
          <p:nvPr>
            <p:ph type="body" idx="1"/>
          </p:nvPr>
        </p:nvSpPr>
        <p:spPr>
          <a:xfrm>
            <a:off x="436565" y="1268761"/>
            <a:ext cx="8378825" cy="4775251"/>
          </a:xfrm>
        </p:spPr>
        <p:txBody>
          <a:bodyPr/>
          <a:lstStyle/>
          <a:p>
            <a:pPr marL="0" indent="0">
              <a:buNone/>
            </a:pPr>
            <a:r>
              <a:rPr lang="en-US" dirty="0">
                <a:solidFill>
                  <a:srgbClr val="003399"/>
                </a:solidFill>
              </a:rPr>
              <a:t> </a:t>
            </a:r>
          </a:p>
          <a:p>
            <a:pPr marL="0" indent="0">
              <a:buNone/>
            </a:pPr>
            <a:endParaRPr lang="en-US" dirty="0">
              <a:solidFill>
                <a:srgbClr val="003399"/>
              </a:solidFill>
            </a:endParaRPr>
          </a:p>
          <a:p>
            <a:pPr marL="0" lvl="0" indent="0">
              <a:buNone/>
            </a:pPr>
            <a:endParaRPr lang="en-US" dirty="0"/>
          </a:p>
          <a:p>
            <a:pPr lvl="0"/>
            <a:endParaRPr lang="en-ZA" dirty="0"/>
          </a:p>
          <a:p>
            <a:pPr lvl="0"/>
            <a:endParaRPr lang="en-ZA" dirty="0"/>
          </a:p>
          <a:p>
            <a:pPr eaLnBrk="1" hangingPunct="1"/>
            <a:endParaRPr lang="en-US" altLang="en-US" dirty="0"/>
          </a:p>
        </p:txBody>
      </p:sp>
      <p:sp>
        <p:nvSpPr>
          <p:cNvPr id="7" name="TextBox 6">
            <a:extLst>
              <a:ext uri="{FF2B5EF4-FFF2-40B4-BE49-F238E27FC236}">
                <a16:creationId xmlns:a16="http://schemas.microsoft.com/office/drawing/2014/main" id="{03967A08-DF4A-4D88-A815-D68AF2BA04C1}"/>
              </a:ext>
            </a:extLst>
          </p:cNvPr>
          <p:cNvSpPr txBox="1"/>
          <p:nvPr/>
        </p:nvSpPr>
        <p:spPr>
          <a:xfrm>
            <a:off x="539750" y="1412875"/>
            <a:ext cx="7926156" cy="3139321"/>
          </a:xfrm>
          <a:prstGeom prst="rect">
            <a:avLst/>
          </a:prstGeom>
          <a:noFill/>
        </p:spPr>
        <p:txBody>
          <a:bodyPr wrap="square">
            <a:spAutoFit/>
          </a:bodyPr>
          <a:lstStyle/>
          <a:p>
            <a:r>
              <a:rPr lang="en-US" dirty="0"/>
              <a:t>• The supplier shall submit a signed/ approved quality policy (aligned with the supplier’s strategic direction). (Documented information)</a:t>
            </a:r>
          </a:p>
          <a:p>
            <a:r>
              <a:rPr lang="en-US" dirty="0"/>
              <a:t>• The supplier shall submit a copy of quality objectives. (Documented information)</a:t>
            </a:r>
          </a:p>
          <a:p>
            <a:r>
              <a:rPr lang="en-US" dirty="0"/>
              <a:t>• The supplier shall submit documented information for Control of Externally Provided Processes, Products and Services.</a:t>
            </a:r>
          </a:p>
          <a:p>
            <a:r>
              <a:rPr lang="en-US" dirty="0"/>
              <a:t>• The supplier shall submit a copy of the documented information for roles, responsibilities and authorities, specific to the project/ scope of work/ technical requirements. Examples of relevant documented information are organization charts, job descriptions, work instructions, duty statements, manuals, procedures</a:t>
            </a:r>
          </a:p>
        </p:txBody>
      </p:sp>
    </p:spTree>
    <p:extLst>
      <p:ext uri="{BB962C8B-B14F-4D97-AF65-F5344CB8AC3E}">
        <p14:creationId xmlns:p14="http://schemas.microsoft.com/office/powerpoint/2010/main" val="1077309296"/>
      </p:ext>
    </p:extLst>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a:xfrm>
            <a:off x="414338" y="284619"/>
            <a:ext cx="6519862" cy="430887"/>
          </a:xfrm>
        </p:spPr>
        <p:txBody>
          <a:bodyPr/>
          <a:lstStyle/>
          <a:p>
            <a:pPr>
              <a:defRPr/>
            </a:pPr>
            <a:r>
              <a:rPr lang="en-US" sz="2800" b="1" kern="1200">
                <a:ea typeface="+mn-ea"/>
              </a:rPr>
              <a:t> </a:t>
            </a:r>
          </a:p>
        </p:txBody>
      </p:sp>
      <p:sp>
        <p:nvSpPr>
          <p:cNvPr id="2" name="Content Placeholder 1"/>
          <p:cNvSpPr>
            <a:spLocks noGrp="1"/>
          </p:cNvSpPr>
          <p:nvPr>
            <p:ph idx="1"/>
          </p:nvPr>
        </p:nvSpPr>
        <p:spPr>
          <a:xfrm>
            <a:off x="383605" y="851924"/>
            <a:ext cx="8378825" cy="4862870"/>
          </a:xfrm>
          <a:noFill/>
        </p:spPr>
        <p:txBody>
          <a:bodyPr/>
          <a:lstStyle/>
          <a:p>
            <a:pPr marL="342900" indent="-342900">
              <a:lnSpc>
                <a:spcPct val="150000"/>
              </a:lnSpc>
              <a:buFont typeface="Arial" panose="020B0604020202020204" pitchFamily="34" charset="0"/>
              <a:buChar char="•"/>
            </a:pPr>
            <a:endParaRPr lang="en-GB" sz="2000" dirty="0"/>
          </a:p>
          <a:p>
            <a:pPr marL="0" indent="0" algn="ctr">
              <a:lnSpc>
                <a:spcPct val="150000"/>
              </a:lnSpc>
              <a:buNone/>
            </a:pPr>
            <a:r>
              <a:rPr lang="en-US" sz="4000" b="1" dirty="0"/>
              <a:t>Supplier Development  Localization &amp; Industrialization (SDL&amp;I)</a:t>
            </a:r>
          </a:p>
        </p:txBody>
      </p:sp>
    </p:spTree>
    <p:extLst>
      <p:ext uri="{BB962C8B-B14F-4D97-AF65-F5344CB8AC3E}">
        <p14:creationId xmlns:p14="http://schemas.microsoft.com/office/powerpoint/2010/main" val="217216672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526E6-D5AA-4BC9-8F88-9E600D833698}"/>
              </a:ext>
            </a:extLst>
          </p:cNvPr>
          <p:cNvSpPr>
            <a:spLocks noGrp="1"/>
          </p:cNvSpPr>
          <p:nvPr>
            <p:ph type="title"/>
          </p:nvPr>
        </p:nvSpPr>
        <p:spPr/>
        <p:txBody>
          <a:bodyPr/>
          <a:lstStyle/>
          <a:p>
            <a:r>
              <a:rPr lang="en-US" b="1" dirty="0"/>
              <a:t>Objectives of SDL&amp;I </a:t>
            </a:r>
          </a:p>
        </p:txBody>
      </p:sp>
      <p:sp>
        <p:nvSpPr>
          <p:cNvPr id="4" name="Date Placeholder 3">
            <a:extLst>
              <a:ext uri="{FF2B5EF4-FFF2-40B4-BE49-F238E27FC236}">
                <a16:creationId xmlns:a16="http://schemas.microsoft.com/office/drawing/2014/main" id="{EBC99B9B-5BC3-485A-B130-1B8144C88D88}"/>
              </a:ext>
            </a:extLst>
          </p:cNvPr>
          <p:cNvSpPr>
            <a:spLocks noGrp="1"/>
          </p:cNvSpPr>
          <p:nvPr>
            <p:ph type="dt" sz="half" idx="10"/>
          </p:nvPr>
        </p:nvSpPr>
        <p:spPr/>
        <p:txBody>
          <a:bodyPr/>
          <a:lstStyle/>
          <a:p>
            <a:pPr>
              <a:defRPr/>
            </a:pPr>
            <a:endParaRPr lang="en-ZA"/>
          </a:p>
        </p:txBody>
      </p:sp>
      <p:sp>
        <p:nvSpPr>
          <p:cNvPr id="5" name="Slide Number Placeholder 4">
            <a:extLst>
              <a:ext uri="{FF2B5EF4-FFF2-40B4-BE49-F238E27FC236}">
                <a16:creationId xmlns:a16="http://schemas.microsoft.com/office/drawing/2014/main" id="{1583087F-E30B-4CF5-8410-41A00805EEF4}"/>
              </a:ext>
            </a:extLst>
          </p:cNvPr>
          <p:cNvSpPr>
            <a:spLocks noGrp="1"/>
          </p:cNvSpPr>
          <p:nvPr>
            <p:ph type="sldNum" sz="quarter" idx="12"/>
          </p:nvPr>
        </p:nvSpPr>
        <p:spPr/>
        <p:txBody>
          <a:bodyPr/>
          <a:lstStyle/>
          <a:p>
            <a:pPr>
              <a:defRPr/>
            </a:pPr>
            <a:fld id="{8B96C4E4-F781-410B-AD6C-1AF225F5EE3D}" type="slidenum">
              <a:rPr lang="en-ZA"/>
              <a:pPr>
                <a:defRPr/>
              </a:pPr>
              <a:t>24</a:t>
            </a:fld>
            <a:endParaRPr lang="en-ZA"/>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177664792"/>
              </p:ext>
            </p:extLst>
          </p:nvPr>
        </p:nvGraphicFramePr>
        <p:xfrm>
          <a:off x="727587" y="1106490"/>
          <a:ext cx="7718323" cy="5346696"/>
        </p:xfrm>
        <a:graphic>
          <a:graphicData uri="http://schemas.openxmlformats.org/drawingml/2006/table">
            <a:tbl>
              <a:tblPr firstRow="1" firstCol="1" bandRow="1">
                <a:tableStyleId>{5C22544A-7EE6-4342-B048-85BDC9FD1C3A}</a:tableStyleId>
              </a:tblPr>
              <a:tblGrid>
                <a:gridCol w="5329405">
                  <a:extLst>
                    <a:ext uri="{9D8B030D-6E8A-4147-A177-3AD203B41FA5}">
                      <a16:colId xmlns:a16="http://schemas.microsoft.com/office/drawing/2014/main" val="1188582594"/>
                    </a:ext>
                  </a:extLst>
                </a:gridCol>
                <a:gridCol w="2388918">
                  <a:extLst>
                    <a:ext uri="{9D8B030D-6E8A-4147-A177-3AD203B41FA5}">
                      <a16:colId xmlns:a16="http://schemas.microsoft.com/office/drawing/2014/main" val="4145329499"/>
                    </a:ext>
                  </a:extLst>
                </a:gridCol>
              </a:tblGrid>
              <a:tr h="668337">
                <a:tc>
                  <a:txBody>
                    <a:bodyPr/>
                    <a:lstStyle/>
                    <a:p>
                      <a:pPr algn="just">
                        <a:lnSpc>
                          <a:spcPct val="150000"/>
                        </a:lnSpc>
                        <a:spcAft>
                          <a:spcPts val="0"/>
                        </a:spcAft>
                        <a:tabLst>
                          <a:tab pos="270510" algn="l"/>
                        </a:tabLst>
                      </a:pPr>
                      <a:r>
                        <a:rPr lang="en-ZA" sz="800">
                          <a:effectLst/>
                        </a:rPr>
                        <a:t>Tenderer to also provide breakdown of jobs to be created and/or retained in this table:</a:t>
                      </a:r>
                      <a:endParaRPr lang="en-ZA" sz="900">
                        <a:effectLst/>
                        <a:latin typeface="Calibri" panose="020F0502020204030204" pitchFamily="34" charset="0"/>
                        <a:cs typeface="Times New Roman" panose="02020603050405020304" pitchFamily="18" charset="0"/>
                      </a:endParaRPr>
                    </a:p>
                  </a:txBody>
                  <a:tcPr marL="54641" marR="54641" marT="0" marB="0"/>
                </a:tc>
                <a:tc>
                  <a:txBody>
                    <a:bodyPr/>
                    <a:lstStyle/>
                    <a:p>
                      <a:endParaRPr lang="en-ZA" sz="1400"/>
                    </a:p>
                  </a:txBody>
                  <a:tcPr marL="72854" marR="72854" marT="36427" marB="36427"/>
                </a:tc>
                <a:extLst>
                  <a:ext uri="{0D108BD9-81ED-4DB2-BD59-A6C34878D82A}">
                    <a16:rowId xmlns:a16="http://schemas.microsoft.com/office/drawing/2014/main" val="2915468281"/>
                  </a:ext>
                </a:extLst>
              </a:tr>
              <a:tr h="668337">
                <a:tc>
                  <a:txBody>
                    <a:bodyPr/>
                    <a:lstStyle/>
                    <a:p>
                      <a:pPr algn="just">
                        <a:lnSpc>
                          <a:spcPct val="150000"/>
                        </a:lnSpc>
                        <a:tabLst>
                          <a:tab pos="270510" algn="l"/>
                        </a:tabLst>
                      </a:pPr>
                      <a:r>
                        <a:rPr lang="en-ZA" sz="800">
                          <a:effectLst/>
                        </a:rPr>
                        <a:t>Category</a:t>
                      </a:r>
                      <a:endParaRPr lang="en-ZA" sz="900">
                        <a:effectLst/>
                        <a:latin typeface="Calibri" panose="020F0502020204030204" pitchFamily="34" charset="0"/>
                        <a:cs typeface="Times New Roman" panose="02020603050405020304" pitchFamily="18" charset="0"/>
                      </a:endParaRPr>
                    </a:p>
                  </a:txBody>
                  <a:tcPr marL="54641" marR="54641" marT="0" marB="0"/>
                </a:tc>
                <a:tc>
                  <a:txBody>
                    <a:bodyPr/>
                    <a:lstStyle/>
                    <a:p>
                      <a:pPr algn="just">
                        <a:lnSpc>
                          <a:spcPct val="150000"/>
                        </a:lnSpc>
                        <a:tabLst>
                          <a:tab pos="270510" algn="l"/>
                        </a:tabLst>
                      </a:pPr>
                      <a:r>
                        <a:rPr lang="en-ZA" sz="800" dirty="0">
                          <a:effectLst/>
                        </a:rPr>
                        <a:t>Jobs to be created</a:t>
                      </a:r>
                      <a:endParaRPr lang="en-ZA" sz="900" dirty="0">
                        <a:effectLst/>
                        <a:latin typeface="Calibri" panose="020F0502020204030204" pitchFamily="34" charset="0"/>
                        <a:cs typeface="Times New Roman" panose="02020603050405020304" pitchFamily="18" charset="0"/>
                      </a:endParaRPr>
                    </a:p>
                  </a:txBody>
                  <a:tcPr marL="54641" marR="54641" marT="0" marB="0"/>
                </a:tc>
                <a:extLst>
                  <a:ext uri="{0D108BD9-81ED-4DB2-BD59-A6C34878D82A}">
                    <a16:rowId xmlns:a16="http://schemas.microsoft.com/office/drawing/2014/main" val="1025073459"/>
                  </a:ext>
                </a:extLst>
              </a:tr>
              <a:tr h="668337">
                <a:tc>
                  <a:txBody>
                    <a:bodyPr/>
                    <a:lstStyle/>
                    <a:p>
                      <a:pPr algn="just">
                        <a:lnSpc>
                          <a:spcPct val="150000"/>
                        </a:lnSpc>
                        <a:tabLst>
                          <a:tab pos="270510" algn="l"/>
                        </a:tabLst>
                      </a:pPr>
                      <a:r>
                        <a:rPr lang="en-ZA" sz="800">
                          <a:effectLst/>
                        </a:rPr>
                        <a:t>Management</a:t>
                      </a:r>
                      <a:endParaRPr lang="en-ZA" sz="900">
                        <a:effectLst/>
                        <a:latin typeface="Calibri" panose="020F0502020204030204" pitchFamily="34" charset="0"/>
                        <a:cs typeface="Times New Roman" panose="02020603050405020304" pitchFamily="18" charset="0"/>
                      </a:endParaRPr>
                    </a:p>
                  </a:txBody>
                  <a:tcPr marL="54641" marR="54641" marT="0" marB="0"/>
                </a:tc>
                <a:tc>
                  <a:txBody>
                    <a:bodyPr/>
                    <a:lstStyle/>
                    <a:p>
                      <a:pPr algn="just">
                        <a:lnSpc>
                          <a:spcPct val="150000"/>
                        </a:lnSpc>
                        <a:tabLst>
                          <a:tab pos="270510" algn="l"/>
                        </a:tabLst>
                      </a:pPr>
                      <a:r>
                        <a:rPr lang="en-ZA" sz="800">
                          <a:effectLst/>
                        </a:rPr>
                        <a:t> </a:t>
                      </a:r>
                      <a:endParaRPr lang="en-ZA" sz="900">
                        <a:effectLst/>
                        <a:latin typeface="Calibri" panose="020F0502020204030204" pitchFamily="34" charset="0"/>
                        <a:cs typeface="Times New Roman" panose="02020603050405020304" pitchFamily="18" charset="0"/>
                      </a:endParaRPr>
                    </a:p>
                  </a:txBody>
                  <a:tcPr marL="54641" marR="54641" marT="0" marB="0"/>
                </a:tc>
                <a:extLst>
                  <a:ext uri="{0D108BD9-81ED-4DB2-BD59-A6C34878D82A}">
                    <a16:rowId xmlns:a16="http://schemas.microsoft.com/office/drawing/2014/main" val="1097338501"/>
                  </a:ext>
                </a:extLst>
              </a:tr>
              <a:tr h="668337">
                <a:tc>
                  <a:txBody>
                    <a:bodyPr/>
                    <a:lstStyle/>
                    <a:p>
                      <a:pPr algn="just">
                        <a:lnSpc>
                          <a:spcPct val="150000"/>
                        </a:lnSpc>
                        <a:tabLst>
                          <a:tab pos="270510" algn="l"/>
                        </a:tabLst>
                      </a:pPr>
                      <a:r>
                        <a:rPr lang="en-ZA" sz="800">
                          <a:effectLst/>
                        </a:rPr>
                        <a:t>Expert Skills</a:t>
                      </a:r>
                      <a:endParaRPr lang="en-ZA" sz="900">
                        <a:effectLst/>
                        <a:latin typeface="Calibri" panose="020F0502020204030204" pitchFamily="34" charset="0"/>
                        <a:cs typeface="Times New Roman" panose="02020603050405020304" pitchFamily="18" charset="0"/>
                      </a:endParaRPr>
                    </a:p>
                  </a:txBody>
                  <a:tcPr marL="54641" marR="54641" marT="0" marB="0"/>
                </a:tc>
                <a:tc>
                  <a:txBody>
                    <a:bodyPr/>
                    <a:lstStyle/>
                    <a:p>
                      <a:pPr algn="just">
                        <a:lnSpc>
                          <a:spcPct val="150000"/>
                        </a:lnSpc>
                        <a:tabLst>
                          <a:tab pos="270510" algn="l"/>
                        </a:tabLst>
                      </a:pPr>
                      <a:r>
                        <a:rPr lang="en-ZA" sz="800">
                          <a:effectLst/>
                        </a:rPr>
                        <a:t> </a:t>
                      </a:r>
                      <a:endParaRPr lang="en-ZA" sz="900">
                        <a:effectLst/>
                        <a:latin typeface="Calibri" panose="020F0502020204030204" pitchFamily="34" charset="0"/>
                        <a:cs typeface="Times New Roman" panose="02020603050405020304" pitchFamily="18" charset="0"/>
                      </a:endParaRPr>
                    </a:p>
                  </a:txBody>
                  <a:tcPr marL="54641" marR="54641" marT="0" marB="0"/>
                </a:tc>
                <a:extLst>
                  <a:ext uri="{0D108BD9-81ED-4DB2-BD59-A6C34878D82A}">
                    <a16:rowId xmlns:a16="http://schemas.microsoft.com/office/drawing/2014/main" val="2185334956"/>
                  </a:ext>
                </a:extLst>
              </a:tr>
              <a:tr h="668337">
                <a:tc>
                  <a:txBody>
                    <a:bodyPr/>
                    <a:lstStyle/>
                    <a:p>
                      <a:pPr algn="just">
                        <a:lnSpc>
                          <a:spcPct val="150000"/>
                        </a:lnSpc>
                        <a:tabLst>
                          <a:tab pos="270510" algn="l"/>
                        </a:tabLst>
                      </a:pPr>
                      <a:r>
                        <a:rPr lang="en-ZA" sz="800">
                          <a:effectLst/>
                        </a:rPr>
                        <a:t>Skilled workers</a:t>
                      </a:r>
                      <a:endParaRPr lang="en-ZA" sz="900">
                        <a:effectLst/>
                        <a:latin typeface="Calibri" panose="020F0502020204030204" pitchFamily="34" charset="0"/>
                        <a:cs typeface="Times New Roman" panose="02020603050405020304" pitchFamily="18" charset="0"/>
                      </a:endParaRPr>
                    </a:p>
                  </a:txBody>
                  <a:tcPr marL="54641" marR="54641" marT="0" marB="0"/>
                </a:tc>
                <a:tc>
                  <a:txBody>
                    <a:bodyPr/>
                    <a:lstStyle/>
                    <a:p>
                      <a:pPr algn="just">
                        <a:lnSpc>
                          <a:spcPct val="150000"/>
                        </a:lnSpc>
                        <a:tabLst>
                          <a:tab pos="270510" algn="l"/>
                        </a:tabLst>
                      </a:pPr>
                      <a:r>
                        <a:rPr lang="en-ZA" sz="800">
                          <a:effectLst/>
                        </a:rPr>
                        <a:t> </a:t>
                      </a:r>
                      <a:endParaRPr lang="en-ZA" sz="900">
                        <a:effectLst/>
                        <a:latin typeface="Calibri" panose="020F0502020204030204" pitchFamily="34" charset="0"/>
                        <a:cs typeface="Times New Roman" panose="02020603050405020304" pitchFamily="18" charset="0"/>
                      </a:endParaRPr>
                    </a:p>
                  </a:txBody>
                  <a:tcPr marL="54641" marR="54641" marT="0" marB="0"/>
                </a:tc>
                <a:extLst>
                  <a:ext uri="{0D108BD9-81ED-4DB2-BD59-A6C34878D82A}">
                    <a16:rowId xmlns:a16="http://schemas.microsoft.com/office/drawing/2014/main" val="194141779"/>
                  </a:ext>
                </a:extLst>
              </a:tr>
              <a:tr h="668337">
                <a:tc>
                  <a:txBody>
                    <a:bodyPr/>
                    <a:lstStyle/>
                    <a:p>
                      <a:pPr algn="just">
                        <a:lnSpc>
                          <a:spcPct val="150000"/>
                        </a:lnSpc>
                        <a:tabLst>
                          <a:tab pos="270510" algn="l"/>
                        </a:tabLst>
                      </a:pPr>
                      <a:r>
                        <a:rPr lang="en-ZA" sz="800">
                          <a:effectLst/>
                        </a:rPr>
                        <a:t>Semi-skilled</a:t>
                      </a:r>
                      <a:endParaRPr lang="en-ZA" sz="900">
                        <a:effectLst/>
                        <a:latin typeface="Calibri" panose="020F0502020204030204" pitchFamily="34" charset="0"/>
                        <a:cs typeface="Times New Roman" panose="02020603050405020304" pitchFamily="18" charset="0"/>
                      </a:endParaRPr>
                    </a:p>
                  </a:txBody>
                  <a:tcPr marL="54641" marR="54641" marT="0" marB="0"/>
                </a:tc>
                <a:tc>
                  <a:txBody>
                    <a:bodyPr/>
                    <a:lstStyle/>
                    <a:p>
                      <a:pPr algn="just">
                        <a:lnSpc>
                          <a:spcPct val="150000"/>
                        </a:lnSpc>
                        <a:tabLst>
                          <a:tab pos="270510" algn="l"/>
                        </a:tabLst>
                      </a:pPr>
                      <a:r>
                        <a:rPr lang="en-ZA" sz="800">
                          <a:effectLst/>
                        </a:rPr>
                        <a:t> </a:t>
                      </a:r>
                      <a:endParaRPr lang="en-ZA" sz="900">
                        <a:effectLst/>
                        <a:latin typeface="Calibri" panose="020F0502020204030204" pitchFamily="34" charset="0"/>
                        <a:cs typeface="Times New Roman" panose="02020603050405020304" pitchFamily="18" charset="0"/>
                      </a:endParaRPr>
                    </a:p>
                  </a:txBody>
                  <a:tcPr marL="54641" marR="54641" marT="0" marB="0"/>
                </a:tc>
                <a:extLst>
                  <a:ext uri="{0D108BD9-81ED-4DB2-BD59-A6C34878D82A}">
                    <a16:rowId xmlns:a16="http://schemas.microsoft.com/office/drawing/2014/main" val="1010007133"/>
                  </a:ext>
                </a:extLst>
              </a:tr>
              <a:tr h="668337">
                <a:tc>
                  <a:txBody>
                    <a:bodyPr/>
                    <a:lstStyle/>
                    <a:p>
                      <a:pPr algn="just">
                        <a:lnSpc>
                          <a:spcPct val="150000"/>
                        </a:lnSpc>
                        <a:tabLst>
                          <a:tab pos="270510" algn="l"/>
                        </a:tabLst>
                      </a:pPr>
                      <a:r>
                        <a:rPr lang="en-ZA" sz="800">
                          <a:effectLst/>
                        </a:rPr>
                        <a:t>Unskilled</a:t>
                      </a:r>
                      <a:endParaRPr lang="en-ZA" sz="900">
                        <a:effectLst/>
                        <a:latin typeface="Calibri" panose="020F0502020204030204" pitchFamily="34" charset="0"/>
                        <a:cs typeface="Times New Roman" panose="02020603050405020304" pitchFamily="18" charset="0"/>
                      </a:endParaRPr>
                    </a:p>
                  </a:txBody>
                  <a:tcPr marL="54641" marR="54641" marT="0" marB="0"/>
                </a:tc>
                <a:tc>
                  <a:txBody>
                    <a:bodyPr/>
                    <a:lstStyle/>
                    <a:p>
                      <a:pPr algn="just">
                        <a:lnSpc>
                          <a:spcPct val="150000"/>
                        </a:lnSpc>
                        <a:tabLst>
                          <a:tab pos="270510" algn="l"/>
                        </a:tabLst>
                      </a:pPr>
                      <a:r>
                        <a:rPr lang="en-ZA" sz="800">
                          <a:effectLst/>
                        </a:rPr>
                        <a:t> </a:t>
                      </a:r>
                      <a:endParaRPr lang="en-ZA" sz="900">
                        <a:effectLst/>
                        <a:latin typeface="Calibri" panose="020F0502020204030204" pitchFamily="34" charset="0"/>
                        <a:cs typeface="Times New Roman" panose="02020603050405020304" pitchFamily="18" charset="0"/>
                      </a:endParaRPr>
                    </a:p>
                  </a:txBody>
                  <a:tcPr marL="54641" marR="54641" marT="0" marB="0"/>
                </a:tc>
                <a:extLst>
                  <a:ext uri="{0D108BD9-81ED-4DB2-BD59-A6C34878D82A}">
                    <a16:rowId xmlns:a16="http://schemas.microsoft.com/office/drawing/2014/main" val="3519477655"/>
                  </a:ext>
                </a:extLst>
              </a:tr>
              <a:tr h="668337">
                <a:tc>
                  <a:txBody>
                    <a:bodyPr/>
                    <a:lstStyle/>
                    <a:p>
                      <a:pPr algn="just">
                        <a:lnSpc>
                          <a:spcPct val="150000"/>
                        </a:lnSpc>
                        <a:tabLst>
                          <a:tab pos="270510" algn="l"/>
                        </a:tabLst>
                      </a:pPr>
                      <a:r>
                        <a:rPr lang="en-ZA" sz="800">
                          <a:effectLst/>
                        </a:rPr>
                        <a:t>Total</a:t>
                      </a:r>
                      <a:endParaRPr lang="en-ZA" sz="900">
                        <a:effectLst/>
                        <a:latin typeface="Calibri" panose="020F0502020204030204" pitchFamily="34" charset="0"/>
                        <a:cs typeface="Times New Roman" panose="02020603050405020304" pitchFamily="18" charset="0"/>
                      </a:endParaRPr>
                    </a:p>
                  </a:txBody>
                  <a:tcPr marL="54641" marR="54641" marT="0" marB="0"/>
                </a:tc>
                <a:tc>
                  <a:txBody>
                    <a:bodyPr/>
                    <a:lstStyle/>
                    <a:p>
                      <a:pPr algn="just">
                        <a:lnSpc>
                          <a:spcPct val="150000"/>
                        </a:lnSpc>
                        <a:tabLst>
                          <a:tab pos="270510" algn="l"/>
                        </a:tabLst>
                      </a:pPr>
                      <a:r>
                        <a:rPr lang="en-ZA" sz="800" dirty="0">
                          <a:effectLst/>
                        </a:rPr>
                        <a:t> </a:t>
                      </a:r>
                      <a:endParaRPr lang="en-ZA" sz="900" dirty="0">
                        <a:effectLst/>
                      </a:endParaRPr>
                    </a:p>
                    <a:p>
                      <a:r>
                        <a:rPr lang="en-ZA" sz="900" dirty="0">
                          <a:effectLst/>
                        </a:rPr>
                        <a:t>    </a:t>
                      </a:r>
                      <a:endParaRPr lang="en-ZA" sz="900" dirty="0">
                        <a:effectLst/>
                        <a:latin typeface="Calibri" panose="020F0502020204030204" pitchFamily="34" charset="0"/>
                        <a:cs typeface="Times New Roman" panose="02020603050405020304" pitchFamily="18" charset="0"/>
                      </a:endParaRPr>
                    </a:p>
                  </a:txBody>
                  <a:tcPr marL="54641" marR="54641" marT="0" marB="0"/>
                </a:tc>
                <a:extLst>
                  <a:ext uri="{0D108BD9-81ED-4DB2-BD59-A6C34878D82A}">
                    <a16:rowId xmlns:a16="http://schemas.microsoft.com/office/drawing/2014/main" val="1139310435"/>
                  </a:ext>
                </a:extLst>
              </a:tr>
            </a:tbl>
          </a:graphicData>
        </a:graphic>
      </p:graphicFrame>
    </p:spTree>
    <p:extLst>
      <p:ext uri="{BB962C8B-B14F-4D97-AF65-F5344CB8AC3E}">
        <p14:creationId xmlns:p14="http://schemas.microsoft.com/office/powerpoint/2010/main" val="2941202456"/>
      </p:ext>
    </p:extLst>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67320-F960-47DD-870A-E8F8935E466D}"/>
              </a:ext>
            </a:extLst>
          </p:cNvPr>
          <p:cNvSpPr>
            <a:spLocks noGrp="1"/>
          </p:cNvSpPr>
          <p:nvPr>
            <p:ph type="title"/>
          </p:nvPr>
        </p:nvSpPr>
        <p:spPr/>
        <p:txBody>
          <a:bodyPr/>
          <a:lstStyle/>
          <a:p>
            <a:r>
              <a:rPr lang="en-ZA" dirty="0"/>
              <a:t>Finance</a:t>
            </a:r>
          </a:p>
        </p:txBody>
      </p:sp>
      <p:sp>
        <p:nvSpPr>
          <p:cNvPr id="3" name="Content Placeholder 2">
            <a:extLst>
              <a:ext uri="{FF2B5EF4-FFF2-40B4-BE49-F238E27FC236}">
                <a16:creationId xmlns:a16="http://schemas.microsoft.com/office/drawing/2014/main" id="{60A0FE1E-94D8-400D-B135-CA5AB9D84689}"/>
              </a:ext>
            </a:extLst>
          </p:cNvPr>
          <p:cNvSpPr>
            <a:spLocks noGrp="1"/>
          </p:cNvSpPr>
          <p:nvPr>
            <p:ph idx="1"/>
          </p:nvPr>
        </p:nvSpPr>
        <p:spPr>
          <a:xfrm>
            <a:off x="436565" y="1222625"/>
            <a:ext cx="8378825" cy="5259139"/>
          </a:xfrm>
        </p:spPr>
        <p:txBody>
          <a:bodyPr/>
          <a:lstStyle/>
          <a:p>
            <a:r>
              <a:rPr lang="en-US" dirty="0"/>
              <a:t>The returnable are as follows:</a:t>
            </a:r>
          </a:p>
          <a:p>
            <a:r>
              <a:rPr lang="en-US" dirty="0"/>
              <a:t>Auditors/independent reviewers / accounting officer’s / compiler’s report;</a:t>
            </a:r>
          </a:p>
          <a:p>
            <a:r>
              <a:rPr lang="en-US" dirty="0"/>
              <a:t>A signed director’s / member’s report;</a:t>
            </a:r>
          </a:p>
          <a:p>
            <a:r>
              <a:rPr lang="en-US" dirty="0"/>
              <a:t>Annual financial statements (Past 2 years);</a:t>
            </a:r>
          </a:p>
          <a:p>
            <a:r>
              <a:rPr lang="en-US" dirty="0"/>
              <a:t>ITA 34C Income tax assessment, only used if supplier is not audited;</a:t>
            </a:r>
          </a:p>
          <a:p>
            <a:r>
              <a:rPr lang="en-US" dirty="0"/>
              <a:t>Public Interest Score (PIS) – used to determine whether the financial statements are required to be audited / independently reviewed or neither; and </a:t>
            </a:r>
          </a:p>
          <a:p>
            <a:r>
              <a:rPr lang="en-US" dirty="0"/>
              <a:t>Approved financial statements, signed auditors /independent reviewers / accounting officer’s report must be valid and not outdated, received within 18 months after year end (S (30) of Companies Act.</a:t>
            </a:r>
          </a:p>
          <a:p>
            <a:endParaRPr lang="en-ZA" dirty="0"/>
          </a:p>
        </p:txBody>
      </p:sp>
      <p:sp>
        <p:nvSpPr>
          <p:cNvPr id="4" name="Date Placeholder 3">
            <a:extLst>
              <a:ext uri="{FF2B5EF4-FFF2-40B4-BE49-F238E27FC236}">
                <a16:creationId xmlns:a16="http://schemas.microsoft.com/office/drawing/2014/main" id="{F9C46002-B51D-41D9-B108-2BF5A16E7FD8}"/>
              </a:ext>
            </a:extLst>
          </p:cNvPr>
          <p:cNvSpPr>
            <a:spLocks noGrp="1"/>
          </p:cNvSpPr>
          <p:nvPr>
            <p:ph type="dt" sz="half" idx="10"/>
          </p:nvPr>
        </p:nvSpPr>
        <p:spPr/>
        <p:txBody>
          <a:bodyPr/>
          <a:lstStyle/>
          <a:p>
            <a:pPr>
              <a:defRPr/>
            </a:pPr>
            <a:endParaRPr lang="en-ZA"/>
          </a:p>
        </p:txBody>
      </p:sp>
      <p:sp>
        <p:nvSpPr>
          <p:cNvPr id="5" name="Slide Number Placeholder 4">
            <a:extLst>
              <a:ext uri="{FF2B5EF4-FFF2-40B4-BE49-F238E27FC236}">
                <a16:creationId xmlns:a16="http://schemas.microsoft.com/office/drawing/2014/main" id="{180A61E7-53D0-4B54-A705-0CDEC19EFCC2}"/>
              </a:ext>
            </a:extLst>
          </p:cNvPr>
          <p:cNvSpPr>
            <a:spLocks noGrp="1"/>
          </p:cNvSpPr>
          <p:nvPr>
            <p:ph type="sldNum" sz="quarter" idx="12"/>
          </p:nvPr>
        </p:nvSpPr>
        <p:spPr/>
        <p:txBody>
          <a:bodyPr/>
          <a:lstStyle/>
          <a:p>
            <a:pPr>
              <a:defRPr/>
            </a:pPr>
            <a:fld id="{8B96C4E4-F781-410B-AD6C-1AF225F5EE3D}" type="slidenum">
              <a:rPr lang="en-ZA" smtClean="0"/>
              <a:pPr>
                <a:defRPr/>
              </a:pPr>
              <a:t>25</a:t>
            </a:fld>
            <a:endParaRPr lang="en-ZA"/>
          </a:p>
        </p:txBody>
      </p:sp>
    </p:spTree>
    <p:extLst>
      <p:ext uri="{BB962C8B-B14F-4D97-AF65-F5344CB8AC3E}">
        <p14:creationId xmlns:p14="http://schemas.microsoft.com/office/powerpoint/2010/main" val="2576137117"/>
      </p:ext>
    </p:extLst>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b="1"/>
              <a:t>END</a:t>
            </a:r>
            <a:r>
              <a:rPr lang="en-US" b="1"/>
              <a:t> </a:t>
            </a:r>
            <a:endParaRPr lang="en-ZA" b="1"/>
          </a:p>
        </p:txBody>
      </p:sp>
      <p:sp>
        <p:nvSpPr>
          <p:cNvPr id="3" name="Content Placeholder 2"/>
          <p:cNvSpPr>
            <a:spLocks noGrp="1"/>
          </p:cNvSpPr>
          <p:nvPr>
            <p:ph idx="1"/>
          </p:nvPr>
        </p:nvSpPr>
        <p:spPr/>
        <p:txBody>
          <a:bodyPr/>
          <a:lstStyle/>
          <a:p>
            <a:pPr marL="0" indent="0" algn="ctr">
              <a:buNone/>
            </a:pPr>
            <a:endParaRPr lang="en-US"/>
          </a:p>
          <a:p>
            <a:pPr marL="0" indent="0" algn="ctr">
              <a:buNone/>
            </a:pPr>
            <a:endParaRPr lang="en-US"/>
          </a:p>
          <a:p>
            <a:pPr marL="0" indent="0" algn="ctr">
              <a:buNone/>
            </a:pPr>
            <a:endParaRPr lang="en-US"/>
          </a:p>
          <a:p>
            <a:pPr marL="0" indent="0" algn="ctr">
              <a:buNone/>
            </a:pPr>
            <a:r>
              <a:rPr lang="en-US" b="1"/>
              <a:t>THANK YOU </a:t>
            </a:r>
            <a:endParaRPr lang="en-ZA" b="1"/>
          </a:p>
        </p:txBody>
      </p:sp>
      <p:sp>
        <p:nvSpPr>
          <p:cNvPr id="4" name="Date Placeholder 3"/>
          <p:cNvSpPr>
            <a:spLocks noGrp="1"/>
          </p:cNvSpPr>
          <p:nvPr>
            <p:ph type="dt" sz="half" idx="10"/>
          </p:nvPr>
        </p:nvSpPr>
        <p:spPr/>
        <p:txBody>
          <a:bodyPr/>
          <a:lstStyle/>
          <a:p>
            <a:pPr>
              <a:defRPr/>
            </a:pPr>
            <a:r>
              <a:rPr lang="en-US"/>
              <a:t>28 February 2020</a:t>
            </a:r>
            <a:endParaRPr lang="en-ZA"/>
          </a:p>
        </p:txBody>
      </p:sp>
      <p:sp>
        <p:nvSpPr>
          <p:cNvPr id="5" name="Slide Number Placeholder 4"/>
          <p:cNvSpPr>
            <a:spLocks noGrp="1"/>
          </p:cNvSpPr>
          <p:nvPr>
            <p:ph type="sldNum" sz="quarter" idx="12"/>
          </p:nvPr>
        </p:nvSpPr>
        <p:spPr/>
        <p:txBody>
          <a:bodyPr/>
          <a:lstStyle/>
          <a:p>
            <a:pPr>
              <a:defRPr/>
            </a:pPr>
            <a:fld id="{8B96C4E4-F781-410B-AD6C-1AF225F5EE3D}" type="slidenum">
              <a:rPr lang="en-ZA" smtClean="0"/>
              <a:pPr>
                <a:defRPr/>
              </a:pPr>
              <a:t>26</a:t>
            </a:fld>
            <a:endParaRPr lang="en-ZA"/>
          </a:p>
        </p:txBody>
      </p:sp>
    </p:spTree>
    <p:extLst>
      <p:ext uri="{BB962C8B-B14F-4D97-AF65-F5344CB8AC3E}">
        <p14:creationId xmlns:p14="http://schemas.microsoft.com/office/powerpoint/2010/main" val="4057627336"/>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6818" y="2050320"/>
            <a:ext cx="6265703" cy="720681"/>
          </a:xfrm>
        </p:spPr>
        <p:txBody>
          <a:bodyPr/>
          <a:lstStyle/>
          <a:p>
            <a:pPr marL="0" indent="0" algn="ctr">
              <a:buNone/>
            </a:pPr>
            <a:r>
              <a:rPr lang="en-US" sz="4000" b="1" dirty="0"/>
              <a:t>Employer's Agent</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3964569"/>
            <a:ext cx="8892480" cy="2870588"/>
          </a:xfrm>
          <a:prstGeom prst="rect">
            <a:avLst/>
          </a:prstGeom>
          <a:effectLst>
            <a:softEdge rad="635000"/>
          </a:effectLst>
        </p:spPr>
      </p:pic>
    </p:spTree>
    <p:extLst>
      <p:ext uri="{BB962C8B-B14F-4D97-AF65-F5344CB8AC3E}">
        <p14:creationId xmlns:p14="http://schemas.microsoft.com/office/powerpoint/2010/main" val="97771923"/>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EB875B55-C020-4F5A-A056-2B0273F040EF}" type="slidenum">
              <a:rPr lang="en-ZA" altLang="en-US" sz="1000" smtClean="0">
                <a:solidFill>
                  <a:srgbClr val="83725B"/>
                </a:solidFill>
              </a:rPr>
              <a:pPr eaLnBrk="1" hangingPunct="1">
                <a:lnSpc>
                  <a:spcPct val="100000"/>
                </a:lnSpc>
                <a:spcBef>
                  <a:spcPct val="0"/>
                </a:spcBef>
                <a:buClrTx/>
                <a:buFontTx/>
                <a:buNone/>
              </a:pPr>
              <a:t>4</a:t>
            </a:fld>
            <a:endParaRPr lang="en-ZA" altLang="en-US" sz="1000">
              <a:solidFill>
                <a:srgbClr val="83725B"/>
              </a:solidFill>
            </a:endParaRPr>
          </a:p>
        </p:txBody>
      </p:sp>
      <p:sp>
        <p:nvSpPr>
          <p:cNvPr id="20484" name="Rectangle 2"/>
          <p:cNvSpPr>
            <a:spLocks noGrp="1" noChangeArrowheads="1"/>
          </p:cNvSpPr>
          <p:nvPr>
            <p:ph type="title"/>
          </p:nvPr>
        </p:nvSpPr>
        <p:spPr/>
        <p:txBody>
          <a:bodyPr/>
          <a:lstStyle/>
          <a:p>
            <a:r>
              <a:rPr lang="en-US" altLang="en-US" sz="2800" b="1" dirty="0"/>
              <a:t>Project Background</a:t>
            </a:r>
          </a:p>
        </p:txBody>
      </p:sp>
      <p:sp>
        <p:nvSpPr>
          <p:cNvPr id="20485" name="Rectangle 3"/>
          <p:cNvSpPr>
            <a:spLocks noGrp="1" noChangeArrowheads="1"/>
          </p:cNvSpPr>
          <p:nvPr>
            <p:ph type="body" idx="1"/>
          </p:nvPr>
        </p:nvSpPr>
        <p:spPr>
          <a:xfrm>
            <a:off x="436565" y="1196753"/>
            <a:ext cx="8378825" cy="5285012"/>
          </a:xfrm>
        </p:spPr>
        <p:txBody>
          <a:bodyPr/>
          <a:lstStyle/>
          <a:p>
            <a:pPr marL="0" indent="0">
              <a:buNone/>
            </a:pPr>
            <a:r>
              <a:rPr lang="en-US" sz="1600" dirty="0"/>
              <a:t>Kendal Power Station’s dry ash dumpsite was designed to have a capacity for the original operating life of the Power Station with an eight (8) year contingency period.  The life of the power station has since been upgraded to sixty (60) years from 50 years and, with some other contributing factors such as the dry density and the load factor of the ash; the initial dry ash dumpsite is currently under capacity.  This means that the area to accommodate additional ash generated during the additional operational period will need to be extended. </a:t>
            </a:r>
          </a:p>
          <a:p>
            <a:pPr marL="0" indent="0">
              <a:buNone/>
            </a:pPr>
            <a:r>
              <a:rPr lang="en-US" sz="1600" dirty="0"/>
              <a:t>To ensure that an ashing facility is available to the Power Station, the ADF Kendal project was mandated to ensure that there is sufficient ash storage capacity available for the extended life of the Power Station and to comply with the National Environmental Management Act (NEMA) and National Environmental Management Waste Act (NEMWA).</a:t>
            </a:r>
          </a:p>
          <a:p>
            <a:pPr marL="0" indent="0">
              <a:buNone/>
            </a:pPr>
            <a:r>
              <a:rPr lang="en-US" sz="1600" dirty="0"/>
              <a:t>The objective of the ADF Kendal project is to construct infrastructure to support the continuous ashing operations at Kendal Power Station taking compliance with environmental governance into account. The project is required to maintain existing generation capacity with all relevant environmental requirements. </a:t>
            </a:r>
          </a:p>
          <a:p>
            <a:pPr marL="0" indent="0">
              <a:buNone/>
            </a:pPr>
            <a:r>
              <a:rPr lang="en-US" sz="1600" dirty="0"/>
              <a:t>The purpose of this project is to transport course ash to the existing Kendal ADF Civils Project.  The Ash will be used to protect the liner in the Kendal ADF extension Project. </a:t>
            </a:r>
          </a:p>
          <a:p>
            <a:pPr marL="0" indent="0">
              <a:buNone/>
            </a:pPr>
            <a:endParaRPr lang="en-US" dirty="0"/>
          </a:p>
          <a:p>
            <a:pPr marL="0" indent="0">
              <a:buNone/>
            </a:pPr>
            <a:endParaRPr lang="en-GB" dirty="0"/>
          </a:p>
        </p:txBody>
      </p:sp>
    </p:spTree>
    <p:extLst>
      <p:ext uri="{BB962C8B-B14F-4D97-AF65-F5344CB8AC3E}">
        <p14:creationId xmlns:p14="http://schemas.microsoft.com/office/powerpoint/2010/main" val="1982473474"/>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EB875B55-C020-4F5A-A056-2B0273F040EF}" type="slidenum">
              <a:rPr lang="en-ZA" altLang="en-US" sz="1000" smtClean="0">
                <a:solidFill>
                  <a:srgbClr val="83725B"/>
                </a:solidFill>
              </a:rPr>
              <a:pPr eaLnBrk="1" hangingPunct="1">
                <a:lnSpc>
                  <a:spcPct val="100000"/>
                </a:lnSpc>
                <a:spcBef>
                  <a:spcPct val="0"/>
                </a:spcBef>
                <a:buClrTx/>
                <a:buFontTx/>
                <a:buNone/>
              </a:pPr>
              <a:t>5</a:t>
            </a:fld>
            <a:endParaRPr lang="en-ZA" altLang="en-US" sz="1000">
              <a:solidFill>
                <a:srgbClr val="83725B"/>
              </a:solidFill>
            </a:endParaRPr>
          </a:p>
        </p:txBody>
      </p:sp>
      <p:sp>
        <p:nvSpPr>
          <p:cNvPr id="20484" name="Rectangle 2"/>
          <p:cNvSpPr>
            <a:spLocks noGrp="1" noChangeArrowheads="1"/>
          </p:cNvSpPr>
          <p:nvPr>
            <p:ph type="title"/>
          </p:nvPr>
        </p:nvSpPr>
        <p:spPr/>
        <p:txBody>
          <a:bodyPr/>
          <a:lstStyle/>
          <a:p>
            <a:r>
              <a:rPr lang="en-US" altLang="en-US" sz="2800" b="1" dirty="0"/>
              <a:t>Project Scope</a:t>
            </a:r>
          </a:p>
        </p:txBody>
      </p:sp>
      <p:sp>
        <p:nvSpPr>
          <p:cNvPr id="20485" name="Rectangle 3"/>
          <p:cNvSpPr>
            <a:spLocks noGrp="1" noChangeArrowheads="1"/>
          </p:cNvSpPr>
          <p:nvPr>
            <p:ph type="body" idx="1"/>
          </p:nvPr>
        </p:nvSpPr>
        <p:spPr>
          <a:xfrm>
            <a:off x="436565" y="1196753"/>
            <a:ext cx="8378825" cy="5285012"/>
          </a:xfrm>
        </p:spPr>
        <p:txBody>
          <a:bodyPr/>
          <a:lstStyle/>
          <a:p>
            <a:pPr marL="0" indent="0">
              <a:buNone/>
            </a:pPr>
            <a:r>
              <a:rPr lang="en-US" sz="2400" dirty="0"/>
              <a:t>The high scope of work is as follows:</a:t>
            </a:r>
          </a:p>
          <a:p>
            <a:r>
              <a:rPr lang="en-US" sz="2400" dirty="0"/>
              <a:t>Transportation of Ash from the Kendal Emergency Dump (E-Dump).</a:t>
            </a:r>
          </a:p>
          <a:p>
            <a:r>
              <a:rPr lang="en-US" sz="2400" dirty="0"/>
              <a:t>The ash prior to be loaded will be in a wet state and will be temporarily stockpiled to dry out at the Kendal Emergency Dump (E-Dump).</a:t>
            </a:r>
          </a:p>
          <a:p>
            <a:r>
              <a:rPr lang="en-US" sz="2400" dirty="0"/>
              <a:t>Quality control checks will be performed on each 1000m</a:t>
            </a:r>
            <a:r>
              <a:rPr lang="en-US" sz="2400" dirty="0">
                <a:latin typeface="Arial" panose="020B0604020202020204" pitchFamily="34" charset="0"/>
                <a:cs typeface="Arial" panose="020B0604020202020204" pitchFamily="34" charset="0"/>
              </a:rPr>
              <a:t>³</a:t>
            </a:r>
            <a:r>
              <a:rPr lang="en-US" sz="2400" dirty="0"/>
              <a:t> processed coarse ash to ensure compliance to the envelope requirements.</a:t>
            </a:r>
          </a:p>
          <a:p>
            <a:pPr marL="0" indent="0">
              <a:buNone/>
            </a:pPr>
            <a:endParaRPr lang="en-US" dirty="0"/>
          </a:p>
          <a:p>
            <a:pPr marL="0" indent="0" eaLnBrk="1" hangingPunct="1">
              <a:buNone/>
            </a:pPr>
            <a:endParaRPr lang="en-US" altLang="en-US" dirty="0"/>
          </a:p>
        </p:txBody>
      </p:sp>
    </p:spTree>
    <p:extLst>
      <p:ext uri="{BB962C8B-B14F-4D97-AF65-F5344CB8AC3E}">
        <p14:creationId xmlns:p14="http://schemas.microsoft.com/office/powerpoint/2010/main" val="4088915427"/>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b="1" dirty="0"/>
              <a:t>Project Scope</a:t>
            </a:r>
            <a:endParaRPr lang="en-ZA" dirty="0"/>
          </a:p>
        </p:txBody>
      </p:sp>
      <p:sp>
        <p:nvSpPr>
          <p:cNvPr id="3" name="Content Placeholder 2"/>
          <p:cNvSpPr>
            <a:spLocks noGrp="1"/>
          </p:cNvSpPr>
          <p:nvPr>
            <p:ph idx="1"/>
          </p:nvPr>
        </p:nvSpPr>
        <p:spPr/>
        <p:txBody>
          <a:bodyPr/>
          <a:lstStyle/>
          <a:p>
            <a:pPr lvl="0"/>
            <a:r>
              <a:rPr lang="en-ZA" sz="1600" dirty="0"/>
              <a:t>The total quantity of ash to be transported is 110 000m³ for the contract duration of five months. </a:t>
            </a:r>
          </a:p>
          <a:p>
            <a:pPr lvl="0"/>
            <a:r>
              <a:rPr lang="en-ZA" sz="1600" dirty="0"/>
              <a:t>The coarse ash must then be trucked from the E-Dump to the Contractor’s lay-down area where it should be stockpiled for placement on the geomembrane at the Ash Disposal Facility (ADF) Phase 2 and Phase 3. The distance from the E-Dump to the Contractor’s lay-down area is approximately 26km, return trip.</a:t>
            </a:r>
          </a:p>
          <a:p>
            <a:pPr lvl="0"/>
            <a:r>
              <a:rPr lang="en-ZA" sz="1600" dirty="0"/>
              <a:t>The supplier will be required to preserve the transported material until is placed on the liner by the other contractor. </a:t>
            </a:r>
          </a:p>
          <a:p>
            <a:pPr lvl="0"/>
            <a:r>
              <a:rPr lang="en-ZA" sz="1600" dirty="0"/>
              <a:t>The above activities must be done in an environmentally friendly manner and comply with Legislative requirements. </a:t>
            </a:r>
          </a:p>
          <a:p>
            <a:pPr lvl="0"/>
            <a:r>
              <a:rPr lang="en-ZA" sz="1600" dirty="0"/>
              <a:t>The supplier will be required to use 34ton side tippers for the duration of five months with a production of 1500m³ per day.</a:t>
            </a:r>
          </a:p>
          <a:p>
            <a:pPr lvl="0"/>
            <a:r>
              <a:rPr lang="en-ZA" sz="1600" dirty="0"/>
              <a:t>The supplier will be required to supply a loader that will load approved material on trucks for transportation</a:t>
            </a:r>
          </a:p>
        </p:txBody>
      </p:sp>
      <p:sp>
        <p:nvSpPr>
          <p:cNvPr id="4" name="Date Placeholder 3"/>
          <p:cNvSpPr>
            <a:spLocks noGrp="1"/>
          </p:cNvSpPr>
          <p:nvPr>
            <p:ph type="dt" sz="half" idx="10"/>
          </p:nvPr>
        </p:nvSpPr>
        <p:spPr/>
        <p:txBody>
          <a:bodyPr/>
          <a:lstStyle/>
          <a:p>
            <a:pPr>
              <a:defRPr/>
            </a:pPr>
            <a:r>
              <a:rPr lang="en-US" dirty="0"/>
              <a:t>2021/10/13</a:t>
            </a:r>
            <a:endParaRPr lang="en-ZA" dirty="0"/>
          </a:p>
        </p:txBody>
      </p:sp>
      <p:sp>
        <p:nvSpPr>
          <p:cNvPr id="5" name="Slide Number Placeholder 4"/>
          <p:cNvSpPr>
            <a:spLocks noGrp="1"/>
          </p:cNvSpPr>
          <p:nvPr>
            <p:ph type="sldNum" sz="quarter" idx="12"/>
          </p:nvPr>
        </p:nvSpPr>
        <p:spPr/>
        <p:txBody>
          <a:bodyPr/>
          <a:lstStyle/>
          <a:p>
            <a:pPr>
              <a:defRPr/>
            </a:pPr>
            <a:fld id="{8B96C4E4-F781-410B-AD6C-1AF225F5EE3D}" type="slidenum">
              <a:rPr lang="en-ZA" smtClean="0"/>
              <a:pPr>
                <a:defRPr/>
              </a:pPr>
              <a:t>6</a:t>
            </a:fld>
            <a:endParaRPr lang="en-ZA"/>
          </a:p>
        </p:txBody>
      </p:sp>
    </p:spTree>
    <p:extLst>
      <p:ext uri="{BB962C8B-B14F-4D97-AF65-F5344CB8AC3E}">
        <p14:creationId xmlns:p14="http://schemas.microsoft.com/office/powerpoint/2010/main" val="1526032955"/>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4689" y="2132255"/>
            <a:ext cx="5617631" cy="720681"/>
          </a:xfrm>
        </p:spPr>
        <p:txBody>
          <a:bodyPr/>
          <a:lstStyle/>
          <a:p>
            <a:pPr marL="0" indent="0" algn="ctr">
              <a:buNone/>
            </a:pPr>
            <a:endParaRPr lang="en-US" sz="4000" b="1" dirty="0"/>
          </a:p>
          <a:p>
            <a:pPr marL="0" indent="0" algn="ctr">
              <a:buNone/>
            </a:pPr>
            <a:r>
              <a:rPr lang="en-US" sz="4000" b="1" dirty="0"/>
              <a:t>Technical</a:t>
            </a:r>
          </a:p>
        </p:txBody>
      </p:sp>
    </p:spTree>
    <p:extLst>
      <p:ext uri="{BB962C8B-B14F-4D97-AF65-F5344CB8AC3E}">
        <p14:creationId xmlns:p14="http://schemas.microsoft.com/office/powerpoint/2010/main" val="1698766889"/>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z="2000" b="1" dirty="0"/>
              <a:t>Technical Evaluation Criteria - Qualitative</a:t>
            </a:r>
            <a:endParaRPr lang="en-ZA" altLang="en-US" sz="2000" b="1"/>
          </a:p>
        </p:txBody>
      </p:sp>
      <p:sp>
        <p:nvSpPr>
          <p:cNvPr id="16388" name="Slide Number Placeholder 4"/>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1540E669-0FF8-41BC-8014-CA486B02B429}" type="slidenum">
              <a:rPr lang="en-ZA" altLang="en-US" sz="1000" smtClean="0">
                <a:solidFill>
                  <a:srgbClr val="83725B"/>
                </a:solidFill>
              </a:rPr>
              <a:pPr eaLnBrk="1" hangingPunct="1">
                <a:lnSpc>
                  <a:spcPct val="100000"/>
                </a:lnSpc>
                <a:spcBef>
                  <a:spcPct val="0"/>
                </a:spcBef>
                <a:buClrTx/>
                <a:buFontTx/>
                <a:buNone/>
              </a:pPr>
              <a:t>8</a:t>
            </a:fld>
            <a:endParaRPr lang="en-ZA" altLang="en-US" sz="1000">
              <a:solidFill>
                <a:srgbClr val="83725B"/>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705939069"/>
              </p:ext>
            </p:extLst>
          </p:nvPr>
        </p:nvGraphicFramePr>
        <p:xfrm>
          <a:off x="422787" y="1278193"/>
          <a:ext cx="8327923" cy="5405591"/>
        </p:xfrm>
        <a:graphic>
          <a:graphicData uri="http://schemas.openxmlformats.org/drawingml/2006/table">
            <a:tbl>
              <a:tblPr>
                <a:tableStyleId>{5C22544A-7EE6-4342-B048-85BDC9FD1C3A}</a:tableStyleId>
              </a:tblPr>
              <a:tblGrid>
                <a:gridCol w="4291476">
                  <a:extLst>
                    <a:ext uri="{9D8B030D-6E8A-4147-A177-3AD203B41FA5}">
                      <a16:colId xmlns:a16="http://schemas.microsoft.com/office/drawing/2014/main" val="3270196762"/>
                    </a:ext>
                  </a:extLst>
                </a:gridCol>
                <a:gridCol w="4036447">
                  <a:extLst>
                    <a:ext uri="{9D8B030D-6E8A-4147-A177-3AD203B41FA5}">
                      <a16:colId xmlns:a16="http://schemas.microsoft.com/office/drawing/2014/main" val="2660865202"/>
                    </a:ext>
                  </a:extLst>
                </a:gridCol>
              </a:tblGrid>
              <a:tr h="140929">
                <a:tc gridSpan="2">
                  <a:txBody>
                    <a:bodyPr/>
                    <a:lstStyle/>
                    <a:p>
                      <a:pPr>
                        <a:lnSpc>
                          <a:spcPct val="115000"/>
                        </a:lnSpc>
                        <a:spcAft>
                          <a:spcPts val="0"/>
                        </a:spcAft>
                      </a:pPr>
                      <a:r>
                        <a:rPr lang="en-ZA" sz="1200">
                          <a:effectLst/>
                        </a:rPr>
                        <a:t>Engineering (90%) </a:t>
                      </a:r>
                      <a:endParaRPr lang="en-ZA"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54688" marR="54688" marT="0" marB="0"/>
                </a:tc>
                <a:tc hMerge="1">
                  <a:txBody>
                    <a:bodyPr/>
                    <a:lstStyle/>
                    <a:p>
                      <a:endParaRPr lang="en-ZA"/>
                    </a:p>
                  </a:txBody>
                  <a:tcPr/>
                </a:tc>
                <a:extLst>
                  <a:ext uri="{0D108BD9-81ED-4DB2-BD59-A6C34878D82A}">
                    <a16:rowId xmlns:a16="http://schemas.microsoft.com/office/drawing/2014/main" val="381039938"/>
                  </a:ext>
                </a:extLst>
              </a:tr>
              <a:tr h="1511753">
                <a:tc>
                  <a:txBody>
                    <a:bodyPr/>
                    <a:lstStyle/>
                    <a:p>
                      <a:pPr algn="just">
                        <a:lnSpc>
                          <a:spcPct val="115000"/>
                        </a:lnSpc>
                        <a:spcAft>
                          <a:spcPts val="1000"/>
                        </a:spcAft>
                      </a:pPr>
                      <a:r>
                        <a:rPr lang="en-ZA" sz="1200">
                          <a:effectLst/>
                        </a:rPr>
                        <a:t>Technical proposal for scope of</a:t>
                      </a:r>
                    </a:p>
                    <a:p>
                      <a:pPr algn="just">
                        <a:lnSpc>
                          <a:spcPct val="115000"/>
                        </a:lnSpc>
                        <a:spcAft>
                          <a:spcPts val="1000"/>
                        </a:spcAft>
                      </a:pPr>
                      <a:r>
                        <a:rPr lang="en-ZA" sz="1200">
                          <a:effectLst/>
                        </a:rPr>
                        <a:t>works indicates clearly the scope to be undertaken,</a:t>
                      </a:r>
                    </a:p>
                    <a:p>
                      <a:pPr algn="just">
                        <a:lnSpc>
                          <a:spcPct val="115000"/>
                        </a:lnSpc>
                        <a:spcAft>
                          <a:spcPts val="1000"/>
                        </a:spcAft>
                      </a:pPr>
                      <a:r>
                        <a:rPr lang="en-ZA" sz="1200">
                          <a:effectLst/>
                        </a:rPr>
                        <a:t>compliance to required standards, guidelines, regulations</a:t>
                      </a:r>
                    </a:p>
                    <a:p>
                      <a:pPr algn="just">
                        <a:lnSpc>
                          <a:spcPct val="115000"/>
                        </a:lnSpc>
                        <a:spcAft>
                          <a:spcPts val="1000"/>
                        </a:spcAft>
                      </a:pPr>
                      <a:r>
                        <a:rPr lang="en-ZA" sz="1200">
                          <a:effectLst/>
                        </a:rPr>
                        <a:t>&amp; legislature</a:t>
                      </a:r>
                    </a:p>
                    <a:p>
                      <a:pPr>
                        <a:lnSpc>
                          <a:spcPct val="115000"/>
                        </a:lnSpc>
                        <a:spcAft>
                          <a:spcPts val="0"/>
                        </a:spcAft>
                      </a:pPr>
                      <a:r>
                        <a:rPr lang="en-ZA" sz="1200">
                          <a:effectLst/>
                        </a:rPr>
                        <a:t> </a:t>
                      </a:r>
                      <a:endParaRPr lang="en-ZA"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54688" marR="54688" marT="0" marB="0"/>
                </a:tc>
                <a:tc>
                  <a:txBody>
                    <a:bodyPr/>
                    <a:lstStyle/>
                    <a:p>
                      <a:pPr>
                        <a:lnSpc>
                          <a:spcPct val="115000"/>
                        </a:lnSpc>
                        <a:spcAft>
                          <a:spcPts val="0"/>
                        </a:spcAft>
                      </a:pPr>
                      <a:r>
                        <a:rPr lang="en-ZA" sz="1200">
                          <a:effectLst/>
                        </a:rPr>
                        <a:t>30%</a:t>
                      </a:r>
                      <a:endParaRPr lang="en-ZA"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54688" marR="54688" marT="0" marB="0"/>
                </a:tc>
                <a:extLst>
                  <a:ext uri="{0D108BD9-81ED-4DB2-BD59-A6C34878D82A}">
                    <a16:rowId xmlns:a16="http://schemas.microsoft.com/office/drawing/2014/main" val="1318546685"/>
                  </a:ext>
                </a:extLst>
              </a:tr>
              <a:tr h="561907">
                <a:tc>
                  <a:txBody>
                    <a:bodyPr/>
                    <a:lstStyle/>
                    <a:p>
                      <a:pPr algn="just">
                        <a:lnSpc>
                          <a:spcPct val="115000"/>
                        </a:lnSpc>
                        <a:spcAft>
                          <a:spcPts val="1000"/>
                        </a:spcAft>
                      </a:pPr>
                      <a:r>
                        <a:rPr lang="en-ZA" sz="1200" dirty="0">
                          <a:effectLst/>
                        </a:rPr>
                        <a:t>Participation of in transportation of bulk materials in any Organisation and or Industry</a:t>
                      </a:r>
                      <a:endParaRPr lang="en-Z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4688" marR="54688" marT="0" marB="0"/>
                </a:tc>
                <a:tc>
                  <a:txBody>
                    <a:bodyPr/>
                    <a:lstStyle/>
                    <a:p>
                      <a:pPr>
                        <a:lnSpc>
                          <a:spcPct val="115000"/>
                        </a:lnSpc>
                        <a:spcAft>
                          <a:spcPts val="0"/>
                        </a:spcAft>
                      </a:pPr>
                      <a:r>
                        <a:rPr lang="en-ZA" sz="1200" dirty="0">
                          <a:effectLst/>
                        </a:rPr>
                        <a:t>15%</a:t>
                      </a:r>
                      <a:endParaRPr lang="en-ZA"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54688" marR="54688" marT="0" marB="0"/>
                </a:tc>
                <a:extLst>
                  <a:ext uri="{0D108BD9-81ED-4DB2-BD59-A6C34878D82A}">
                    <a16:rowId xmlns:a16="http://schemas.microsoft.com/office/drawing/2014/main" val="3385711062"/>
                  </a:ext>
                </a:extLst>
              </a:tr>
              <a:tr h="561907">
                <a:tc>
                  <a:txBody>
                    <a:bodyPr/>
                    <a:lstStyle/>
                    <a:p>
                      <a:pPr algn="just">
                        <a:lnSpc>
                          <a:spcPct val="115000"/>
                        </a:lnSpc>
                        <a:spcAft>
                          <a:spcPts val="0"/>
                        </a:spcAft>
                      </a:pPr>
                      <a:r>
                        <a:rPr lang="en-ZA" sz="1200">
                          <a:effectLst/>
                        </a:rPr>
                        <a:t>Tenderer provides list of verifiable relevant references (as related to item 1.2) </a:t>
                      </a:r>
                    </a:p>
                    <a:p>
                      <a:pPr algn="just">
                        <a:lnSpc>
                          <a:spcPct val="115000"/>
                        </a:lnSpc>
                        <a:spcAft>
                          <a:spcPts val="1000"/>
                        </a:spcAft>
                      </a:pPr>
                      <a:r>
                        <a:rPr lang="en-ZA" sz="1200">
                          <a:effectLst/>
                        </a:rPr>
                        <a:t> </a:t>
                      </a:r>
                      <a:endParaRPr lang="en-ZA" sz="1200">
                        <a:effectLst/>
                        <a:latin typeface="Calibri" panose="020F0502020204030204" pitchFamily="34" charset="0"/>
                        <a:ea typeface="Calibri" panose="020F0502020204030204" pitchFamily="34" charset="0"/>
                        <a:cs typeface="Times New Roman" panose="02020603050405020304" pitchFamily="18" charset="0"/>
                      </a:endParaRPr>
                    </a:p>
                  </a:txBody>
                  <a:tcPr marL="54688" marR="54688" marT="0" marB="0"/>
                </a:tc>
                <a:tc>
                  <a:txBody>
                    <a:bodyPr/>
                    <a:lstStyle/>
                    <a:p>
                      <a:pPr>
                        <a:lnSpc>
                          <a:spcPct val="115000"/>
                        </a:lnSpc>
                        <a:spcAft>
                          <a:spcPts val="0"/>
                        </a:spcAft>
                      </a:pPr>
                      <a:r>
                        <a:rPr lang="en-ZA" sz="1200">
                          <a:effectLst/>
                        </a:rPr>
                        <a:t>15%</a:t>
                      </a:r>
                      <a:endParaRPr lang="en-ZA"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54688" marR="54688" marT="0" marB="0"/>
                </a:tc>
                <a:extLst>
                  <a:ext uri="{0D108BD9-81ED-4DB2-BD59-A6C34878D82A}">
                    <a16:rowId xmlns:a16="http://schemas.microsoft.com/office/drawing/2014/main" val="366127712"/>
                  </a:ext>
                </a:extLst>
              </a:tr>
              <a:tr h="1404766">
                <a:tc>
                  <a:txBody>
                    <a:bodyPr/>
                    <a:lstStyle/>
                    <a:p>
                      <a:pPr algn="just">
                        <a:lnSpc>
                          <a:spcPct val="115000"/>
                        </a:lnSpc>
                        <a:spcAft>
                          <a:spcPts val="0"/>
                        </a:spcAft>
                      </a:pPr>
                      <a:r>
                        <a:rPr lang="en-ZA" sz="1200">
                          <a:effectLst/>
                        </a:rPr>
                        <a:t>Availability of plant and equipment for execution of the project: </a:t>
                      </a:r>
                    </a:p>
                    <a:p>
                      <a:pPr algn="just">
                        <a:lnSpc>
                          <a:spcPct val="115000"/>
                        </a:lnSpc>
                        <a:spcAft>
                          <a:spcPts val="0"/>
                        </a:spcAft>
                      </a:pPr>
                      <a:r>
                        <a:rPr lang="en-ZA" sz="1200">
                          <a:effectLst/>
                        </a:rPr>
                        <a:t>A list of plant and equipment to be used to execute the work and the Tenderer to state the availability of the owned/ hired required plant and equipment as per the proposed key date schedule taking the start and end date into consideration. </a:t>
                      </a:r>
                      <a:endParaRPr lang="en-ZA"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54688" marR="54688" marT="0" marB="0"/>
                </a:tc>
                <a:tc>
                  <a:txBody>
                    <a:bodyPr/>
                    <a:lstStyle/>
                    <a:p>
                      <a:pPr>
                        <a:lnSpc>
                          <a:spcPct val="115000"/>
                        </a:lnSpc>
                        <a:spcAft>
                          <a:spcPts val="0"/>
                        </a:spcAft>
                      </a:pPr>
                      <a:r>
                        <a:rPr lang="en-ZA" sz="1200" dirty="0">
                          <a:effectLst/>
                        </a:rPr>
                        <a:t>30%</a:t>
                      </a:r>
                      <a:endParaRPr lang="en-ZA"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54688" marR="54688" marT="0" marB="0"/>
                </a:tc>
                <a:extLst>
                  <a:ext uri="{0D108BD9-81ED-4DB2-BD59-A6C34878D82A}">
                    <a16:rowId xmlns:a16="http://schemas.microsoft.com/office/drawing/2014/main" val="510426262"/>
                  </a:ext>
                </a:extLst>
              </a:tr>
              <a:tr h="702383">
                <a:tc>
                  <a:txBody>
                    <a:bodyPr/>
                    <a:lstStyle/>
                    <a:p>
                      <a:pPr algn="just">
                        <a:lnSpc>
                          <a:spcPct val="115000"/>
                        </a:lnSpc>
                        <a:spcAft>
                          <a:spcPts val="0"/>
                        </a:spcAft>
                      </a:pPr>
                      <a:r>
                        <a:rPr lang="en-ZA" sz="1200">
                          <a:effectLst/>
                        </a:rPr>
                        <a:t>Tenderer to submit a full schedule with dates including site inspections, transportation quantities, milestones and reports. </a:t>
                      </a:r>
                    </a:p>
                    <a:p>
                      <a:pPr algn="just">
                        <a:lnSpc>
                          <a:spcPct val="115000"/>
                        </a:lnSpc>
                        <a:spcAft>
                          <a:spcPts val="0"/>
                        </a:spcAft>
                      </a:pPr>
                      <a:r>
                        <a:rPr lang="en-ZA" sz="1200">
                          <a:effectLst/>
                        </a:rPr>
                        <a:t> </a:t>
                      </a:r>
                      <a:endParaRPr lang="en-ZA"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54688" marR="54688" marT="0" marB="0"/>
                </a:tc>
                <a:tc>
                  <a:txBody>
                    <a:bodyPr/>
                    <a:lstStyle/>
                    <a:p>
                      <a:pPr>
                        <a:lnSpc>
                          <a:spcPct val="115000"/>
                        </a:lnSpc>
                        <a:spcAft>
                          <a:spcPts val="0"/>
                        </a:spcAft>
                      </a:pPr>
                      <a:r>
                        <a:rPr lang="en-ZA" sz="1200">
                          <a:effectLst/>
                        </a:rPr>
                        <a:t>10%</a:t>
                      </a:r>
                      <a:endParaRPr lang="en-ZA"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54688" marR="54688" marT="0" marB="0"/>
                </a:tc>
                <a:extLst>
                  <a:ext uri="{0D108BD9-81ED-4DB2-BD59-A6C34878D82A}">
                    <a16:rowId xmlns:a16="http://schemas.microsoft.com/office/drawing/2014/main" val="1175235968"/>
                  </a:ext>
                </a:extLst>
              </a:tr>
              <a:tr h="176161">
                <a:tc gridSpan="2">
                  <a:txBody>
                    <a:bodyPr/>
                    <a:lstStyle/>
                    <a:p>
                      <a:pPr>
                        <a:lnSpc>
                          <a:spcPct val="115000"/>
                        </a:lnSpc>
                        <a:spcAft>
                          <a:spcPts val="0"/>
                        </a:spcAft>
                      </a:pPr>
                      <a:r>
                        <a:rPr lang="en-ZA" sz="1200">
                          <a:effectLst/>
                        </a:rPr>
                        <a:t>TOTAL (100%) </a:t>
                      </a:r>
                      <a:endParaRPr lang="en-ZA"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54688" marR="54688" marT="0" marB="0"/>
                </a:tc>
                <a:tc hMerge="1">
                  <a:txBody>
                    <a:bodyPr/>
                    <a:lstStyle/>
                    <a:p>
                      <a:endParaRPr lang="en-ZA"/>
                    </a:p>
                  </a:txBody>
                  <a:tcPr/>
                </a:tc>
                <a:extLst>
                  <a:ext uri="{0D108BD9-81ED-4DB2-BD59-A6C34878D82A}">
                    <a16:rowId xmlns:a16="http://schemas.microsoft.com/office/drawing/2014/main" val="2924500347"/>
                  </a:ext>
                </a:extLst>
              </a:tr>
              <a:tr h="140929">
                <a:tc gridSpan="2">
                  <a:txBody>
                    <a:bodyPr/>
                    <a:lstStyle/>
                    <a:p>
                      <a:pPr>
                        <a:lnSpc>
                          <a:spcPct val="115000"/>
                        </a:lnSpc>
                        <a:spcAft>
                          <a:spcPts val="0"/>
                        </a:spcAft>
                      </a:pPr>
                      <a:r>
                        <a:rPr lang="en-ZA" sz="1200" dirty="0">
                          <a:effectLst/>
                        </a:rPr>
                        <a:t>Overall minimum threshold for qualification (70%) </a:t>
                      </a:r>
                      <a:endParaRPr lang="en-ZA" sz="1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54688" marR="54688" marT="0" marB="0"/>
                </a:tc>
                <a:tc hMerge="1">
                  <a:txBody>
                    <a:bodyPr/>
                    <a:lstStyle/>
                    <a:p>
                      <a:endParaRPr lang="en-ZA"/>
                    </a:p>
                  </a:txBody>
                  <a:tcPr/>
                </a:tc>
                <a:extLst>
                  <a:ext uri="{0D108BD9-81ED-4DB2-BD59-A6C34878D82A}">
                    <a16:rowId xmlns:a16="http://schemas.microsoft.com/office/drawing/2014/main" val="3335316102"/>
                  </a:ext>
                </a:extLst>
              </a:tr>
            </a:tbl>
          </a:graphicData>
        </a:graphic>
      </p:graphicFrame>
    </p:spTree>
    <p:extLst>
      <p:ext uri="{BB962C8B-B14F-4D97-AF65-F5344CB8AC3E}">
        <p14:creationId xmlns:p14="http://schemas.microsoft.com/office/powerpoint/2010/main" val="791768200"/>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34689" y="2132254"/>
            <a:ext cx="5290119" cy="1846659"/>
          </a:xfrm>
        </p:spPr>
        <p:txBody>
          <a:bodyPr/>
          <a:lstStyle/>
          <a:p>
            <a:pPr marL="0" indent="0" algn="ctr">
              <a:buNone/>
            </a:pPr>
            <a:r>
              <a:rPr lang="en-US" sz="4000" b="1" dirty="0"/>
              <a:t>Contract Management</a:t>
            </a:r>
          </a:p>
          <a:p>
            <a:pPr marL="0" indent="0" algn="ctr">
              <a:buNone/>
            </a:pPr>
            <a:endParaRPr lang="en-ZA" sz="4000" b="1" dirty="0"/>
          </a:p>
        </p:txBody>
      </p:sp>
    </p:spTree>
    <p:extLst>
      <p:ext uri="{BB962C8B-B14F-4D97-AF65-F5344CB8AC3E}">
        <p14:creationId xmlns:p14="http://schemas.microsoft.com/office/powerpoint/2010/main" val="2025200012"/>
      </p:ext>
    </p:extLst>
  </p:cSld>
  <p:clrMapOvr>
    <a:masterClrMapping/>
  </p:clrMapOvr>
  <p:transition spd="slow">
    <p:fade/>
  </p:transition>
</p:sld>
</file>

<file path=ppt/theme/theme1.xml><?xml version="1.0" encoding="utf-8"?>
<a:theme xmlns:a="http://schemas.openxmlformats.org/drawingml/2006/main" name="20180628_Presentation_Clarification Meeting Kendal Continuous Ash Disposal Facility (ADF) Project_updated">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80628_Presentation_Clarification Meeting Kendal Continuous Ash Disposal Facility (ADF) Project_updated.potx [Read-Only]" id="{FBFD26AB-B604-4CF5-ACA2-91F187511E4F}" vid="{E7F94E7A-0842-4C7E-9487-C30E07CDD10B}"/>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5409A598E41604891F7435C2A64D7EF" ma:contentTypeVersion="2" ma:contentTypeDescription="Create a new document." ma:contentTypeScope="" ma:versionID="1056526269006eec16d6c5ae0a5c3c7d">
  <xsd:schema xmlns:xsd="http://www.w3.org/2001/XMLSchema" xmlns:xs="http://www.w3.org/2001/XMLSchema" xmlns:p="http://schemas.microsoft.com/office/2006/metadata/properties" xmlns:ns2="688af325-9ed2-4e91-b6b5-7488ed90db0f" targetNamespace="http://schemas.microsoft.com/office/2006/metadata/properties" ma:root="true" ma:fieldsID="2f0014575b111865a0a4e5ea03efddbc" ns2:_="">
    <xsd:import namespace="688af325-9ed2-4e91-b6b5-7488ed90db0f"/>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8af325-9ed2-4e91-b6b5-7488ed90db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3111C9E-FB80-4EB0-BDAF-546000258A08}">
  <ds:schemaRefs>
    <ds:schemaRef ds:uri="688af325-9ed2-4e91-b6b5-7488ed90db0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289EFC0-6465-4D89-A1F0-423EC1DE7705}">
  <ds:schemaRefs>
    <ds:schemaRef ds:uri="http://schemas.microsoft.com/sharepoint/v3/contenttype/forms"/>
  </ds:schemaRefs>
</ds:datastoreItem>
</file>

<file path=customXml/itemProps3.xml><?xml version="1.0" encoding="utf-8"?>
<ds:datastoreItem xmlns:ds="http://schemas.openxmlformats.org/officeDocument/2006/customXml" ds:itemID="{AA21332A-5DE6-4DF0-BAF5-5C33D82AE391}">
  <ds:schemaRefs>
    <ds:schemaRef ds:uri="http://schemas.microsoft.com/office/infopath/2007/PartnerControls"/>
    <ds:schemaRef ds:uri="http://schemas.microsoft.com/office/2006/documentManagement/types"/>
    <ds:schemaRef ds:uri="http://purl.org/dc/terms/"/>
    <ds:schemaRef ds:uri="http://purl.org/dc/elements/1.1/"/>
    <ds:schemaRef ds:uri="http://www.w3.org/XML/1998/namespace"/>
    <ds:schemaRef ds:uri="http://purl.org/dc/dcmitype/"/>
    <ds:schemaRef ds:uri="http://schemas.microsoft.com/office/2006/metadata/properties"/>
    <ds:schemaRef ds:uri="http://schemas.openxmlformats.org/package/2006/metadata/core-properties"/>
    <ds:schemaRef ds:uri="688af325-9ed2-4e91-b6b5-7488ed90db0f"/>
  </ds:schemaRefs>
</ds:datastoreItem>
</file>

<file path=docProps/app.xml><?xml version="1.0" encoding="utf-8"?>
<Properties xmlns="http://schemas.openxmlformats.org/officeDocument/2006/extended-properties" xmlns:vt="http://schemas.openxmlformats.org/officeDocument/2006/docPropsVTypes">
  <Template>20180628_Presentation_Clarification Meeting Kendal Continuous Ash Disposal Facility (ADF) Project_updated</Template>
  <TotalTime>168</TotalTime>
  <Words>1557</Words>
  <Application>Microsoft Office PowerPoint</Application>
  <PresentationFormat>On-screen Show (4:3)</PresentationFormat>
  <Paragraphs>191</Paragraphs>
  <Slides>26</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26</vt:i4>
      </vt:variant>
    </vt:vector>
  </HeadingPairs>
  <TitlesOfParts>
    <vt:vector size="33" baseType="lpstr">
      <vt:lpstr>Arial</vt:lpstr>
      <vt:lpstr>Calibri</vt:lpstr>
      <vt:lpstr>Courier New</vt:lpstr>
      <vt:lpstr>Wingdings</vt:lpstr>
      <vt:lpstr>20180628_Presentation_Clarification Meeting Kendal Continuous Ash Disposal Facility (ADF) Project_updated</vt:lpstr>
      <vt:lpstr>Custom Design</vt:lpstr>
      <vt:lpstr>Default Design</vt:lpstr>
      <vt:lpstr>         Clarification Meeting for Kendal Power Station Course Ash Transportation At Kendal Power Station   26 April 2022 @ 10am </vt:lpstr>
      <vt:lpstr>Agenda</vt:lpstr>
      <vt:lpstr>PowerPoint Presentation</vt:lpstr>
      <vt:lpstr>Project Background</vt:lpstr>
      <vt:lpstr>Project Scope</vt:lpstr>
      <vt:lpstr>Project Scope</vt:lpstr>
      <vt:lpstr>PowerPoint Presentation</vt:lpstr>
      <vt:lpstr>Technical Evaluation Criteria - Qualitative</vt:lpstr>
      <vt:lpstr>PowerPoint Presentation</vt:lpstr>
      <vt:lpstr>Contract Conditions</vt:lpstr>
      <vt:lpstr>PowerPoint Presentation</vt:lpstr>
      <vt:lpstr>Pricing Schedule </vt:lpstr>
      <vt:lpstr>PowerPoint Presentation</vt:lpstr>
      <vt:lpstr>P&amp;SCM (1 of 3)</vt:lpstr>
      <vt:lpstr>P&amp;SCM (2 of 3)</vt:lpstr>
      <vt:lpstr>P&amp;SCM (3 of 3) </vt:lpstr>
      <vt:lpstr>PowerPoint Presentation</vt:lpstr>
      <vt:lpstr>Safety and Health</vt:lpstr>
      <vt:lpstr>Environment</vt:lpstr>
      <vt:lpstr>PowerPoint Presentation</vt:lpstr>
      <vt:lpstr>Quality Management (1 of 2)</vt:lpstr>
      <vt:lpstr>Quality Management (2 of 2) </vt:lpstr>
      <vt:lpstr> </vt:lpstr>
      <vt:lpstr>Objectives of SDL&amp;I </vt:lpstr>
      <vt:lpstr>Finance</vt:lpstr>
      <vt:lpstr>END </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CLARIFICATION MEETING   CONTINUOUS ASH DISPOSAL FACILITY EXTENSION PROJECT AT Kendal POWER STATION  28 JUNE 2018</dc:title>
  <dc:creator>Audrey Walters</dc:creator>
  <cp:lastModifiedBy>Yolisa Mbeya</cp:lastModifiedBy>
  <cp:revision>115</cp:revision>
  <cp:lastPrinted>2019-05-06T10:55:08Z</cp:lastPrinted>
  <dcterms:created xsi:type="dcterms:W3CDTF">2018-06-28T06:50:40Z</dcterms:created>
  <dcterms:modified xsi:type="dcterms:W3CDTF">2022-04-21T15:25:34Z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0x01010065409A598E41604891F7435C2A64D7EF</vt:lpwstr>
  </property>
</Properties>
</file>