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3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0"/>
  </p:notesMasterIdLst>
  <p:sldIdLst>
    <p:sldId id="256" r:id="rId3"/>
    <p:sldId id="1612" r:id="rId4"/>
    <p:sldId id="1625" r:id="rId5"/>
    <p:sldId id="1657" r:id="rId6"/>
    <p:sldId id="1647" r:id="rId7"/>
    <p:sldId id="1658" r:id="rId8"/>
    <p:sldId id="1659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216F03-BEFE-43F2-9B17-8985527EC604}">
          <p14:sldIdLst>
            <p14:sldId id="256"/>
            <p14:sldId id="1612"/>
            <p14:sldId id="1625"/>
            <p14:sldId id="1657"/>
            <p14:sldId id="1647"/>
            <p14:sldId id="1658"/>
            <p14:sldId id="16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wn Jackson" initials="DJ" lastIdx="28" clrIdx="0"/>
  <p:cmAuthor id="2" name="Pindi Mabena" initials="PM" lastIdx="4" clrIdx="1"/>
  <p:cmAuthor id="3" name="Martin Buys" initials="MB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9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184" autoAdjust="0"/>
  </p:normalViewPr>
  <p:slideViewPr>
    <p:cSldViewPr snapToGrid="0">
      <p:cViewPr varScale="1">
        <p:scale>
          <a:sx n="68" d="100"/>
          <a:sy n="68" d="100"/>
        </p:scale>
        <p:origin x="151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14ABE-F335-4DE5-8246-C10963405444}" type="datetimeFigureOut">
              <a:rPr lang="en-ZA" smtClean="0"/>
              <a:t>2022/09/21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522EA-F9D4-423D-8ED5-B347F436CF3D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7986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6.xml"/><Relationship Id="rId7" Type="http://schemas.openxmlformats.org/officeDocument/2006/relationships/image" Target="../media/image4.jpeg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13.xml"/><Relationship Id="rId7" Type="http://schemas.openxmlformats.org/officeDocument/2006/relationships/image" Target="../media/image4.jpeg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B4F977D0-5C76-46E3-A3DA-4EF00F53D8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29575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8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BA6F91CC-AC32-4D06-B565-3774E005DDC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3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Picture 22">
            <a:extLst>
              <a:ext uri="{FF2B5EF4-FFF2-40B4-BE49-F238E27FC236}">
                <a16:creationId xmlns:a16="http://schemas.microsoft.com/office/drawing/2014/main" id="{12AA4942-16E3-40BB-9249-A38E2982F5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45814C21-CFC1-4E9D-B235-9B141EB87C37}"/>
              </a:ext>
            </a:extLst>
          </p:cNvPr>
          <p:cNvSpPr/>
          <p:nvPr userDrawn="1"/>
        </p:nvSpPr>
        <p:spPr bwMode="white">
          <a:xfrm flipH="1">
            <a:off x="3498856" y="5534675"/>
            <a:ext cx="5645145" cy="1323331"/>
          </a:xfrm>
          <a:prstGeom prst="rtTriangle">
            <a:avLst/>
          </a:prstGeom>
          <a:gradFill flip="none" rotWithShape="1">
            <a:gsLst>
              <a:gs pos="0">
                <a:srgbClr val="003896">
                  <a:shade val="51000"/>
                  <a:satMod val="130000"/>
                  <a:alpha val="0"/>
                </a:srgbClr>
              </a:gs>
              <a:gs pos="100000">
                <a:srgbClr val="FFFFFF">
                  <a:alpha val="8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3266" tIns="46633" rIns="93266" bIns="46633" rtlCol="0" anchor="ctr"/>
          <a:lstStyle/>
          <a:p>
            <a:pPr algn="ctr" defTabSz="932665">
              <a:defRPr/>
            </a:pPr>
            <a:endParaRPr lang="en-GB" sz="18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0FBA64-99EF-4347-B087-E9CE05FF96BB}"/>
              </a:ext>
            </a:extLst>
          </p:cNvPr>
          <p:cNvSpPr/>
          <p:nvPr userDrawn="1"/>
        </p:nvSpPr>
        <p:spPr bwMode="white">
          <a:xfrm>
            <a:off x="3498856" y="-10012"/>
            <a:ext cx="5645145" cy="2713347"/>
          </a:xfrm>
          <a:prstGeom prst="rect">
            <a:avLst/>
          </a:prstGeom>
          <a:solidFill>
            <a:srgbClr val="042274">
              <a:alpha val="80000"/>
            </a:srgbClr>
          </a:solidFill>
          <a:ln w="9525" cap="flat" cmpd="sng" algn="ctr">
            <a:solidFill>
              <a:srgbClr val="003896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3266" tIns="46633" rIns="93266" bIns="46633" rtlCol="0" anchor="ctr"/>
          <a:lstStyle/>
          <a:p>
            <a:pPr algn="ctr" defTabSz="932665">
              <a:defRPr/>
            </a:pPr>
            <a:endParaRPr lang="en-GB" sz="18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9" name="Title">
            <a:extLst>
              <a:ext uri="{FF2B5EF4-FFF2-40B4-BE49-F238E27FC236}">
                <a16:creationId xmlns:a16="http://schemas.microsoft.com/office/drawing/2014/main" id="{7C532BBA-0537-4995-A25F-9B98CDD287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3567905" y="565799"/>
            <a:ext cx="5206297" cy="54938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n-GB" sz="3300" b="0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0C1523F-3E81-4D61-B2F0-80FFD4A100D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567905" y="1383026"/>
            <a:ext cx="5206297" cy="86793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en-GB" sz="1800" cap="none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 dirty="0"/>
              <a:t>Click to edit Master subtitle style</a:t>
            </a:r>
          </a:p>
          <a:p>
            <a:pPr lvl="0" latinLnBrk="0"/>
            <a:endParaRPr lang="en-US" noProof="0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F6DA064B-B080-4FF5-AE57-013E3F4C2D3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8595" y="93149"/>
            <a:ext cx="93936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rgbClr val="003896"/>
                </a:solidFill>
                <a:latin typeface="Arial"/>
              </a:rPr>
              <a:t>CONFIDENTIAL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F40B95-DFB6-4194-9FA6-9810B2F2B1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white">
          <a:xfrm>
            <a:off x="6841954" y="6171232"/>
            <a:ext cx="2077722" cy="47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5529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684E954C-FACB-41D7-BE45-5B27A1712D7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872346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6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AFAC3E12-AAAE-4CC1-849D-4100893DFB1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0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45" y="166688"/>
            <a:ext cx="6817880" cy="666750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9039585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77AD5-910D-459D-B53E-3CE12BB863C3}" type="slidenum">
              <a:rPr lang="en-ZA" altLang="en-US"/>
              <a:pPr>
                <a:defRPr/>
              </a:pPr>
              <a:t>‹#›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123559678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B4F977D0-5C76-46E3-A3DA-4EF00F53D89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52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B4F977D0-5C76-46E3-A3DA-4EF00F53D8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BA6F91CC-AC32-4D06-B565-3774E005DDC1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3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Picture 22">
            <a:extLst>
              <a:ext uri="{FF2B5EF4-FFF2-40B4-BE49-F238E27FC236}">
                <a16:creationId xmlns:a16="http://schemas.microsoft.com/office/drawing/2014/main" id="{12AA4942-16E3-40BB-9249-A38E2982F5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45814C21-CFC1-4E9D-B235-9B141EB87C37}"/>
              </a:ext>
            </a:extLst>
          </p:cNvPr>
          <p:cNvSpPr/>
          <p:nvPr userDrawn="1"/>
        </p:nvSpPr>
        <p:spPr bwMode="white">
          <a:xfrm flipH="1">
            <a:off x="3498856" y="5534675"/>
            <a:ext cx="5645145" cy="1323331"/>
          </a:xfrm>
          <a:prstGeom prst="rtTriangle">
            <a:avLst/>
          </a:prstGeom>
          <a:gradFill flip="none" rotWithShape="1">
            <a:gsLst>
              <a:gs pos="0">
                <a:srgbClr val="003896">
                  <a:shade val="51000"/>
                  <a:satMod val="130000"/>
                  <a:alpha val="0"/>
                </a:srgbClr>
              </a:gs>
              <a:gs pos="100000">
                <a:srgbClr val="FFFFFF">
                  <a:alpha val="85000"/>
                </a:srgb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93266" tIns="46633" rIns="93266" bIns="46633" rtlCol="0" anchor="ctr"/>
          <a:lstStyle/>
          <a:p>
            <a:pPr algn="ctr" defTabSz="932665">
              <a:defRPr/>
            </a:pPr>
            <a:endParaRPr lang="en-GB" sz="18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0FBA64-99EF-4347-B087-E9CE05FF96BB}"/>
              </a:ext>
            </a:extLst>
          </p:cNvPr>
          <p:cNvSpPr/>
          <p:nvPr userDrawn="1"/>
        </p:nvSpPr>
        <p:spPr bwMode="white">
          <a:xfrm>
            <a:off x="3498856" y="-10012"/>
            <a:ext cx="5645145" cy="2713347"/>
          </a:xfrm>
          <a:prstGeom prst="rect">
            <a:avLst/>
          </a:prstGeom>
          <a:solidFill>
            <a:srgbClr val="042274">
              <a:alpha val="80000"/>
            </a:srgbClr>
          </a:solidFill>
          <a:ln w="9525" cap="flat" cmpd="sng" algn="ctr">
            <a:solidFill>
              <a:srgbClr val="003896">
                <a:shade val="95000"/>
                <a:satMod val="105000"/>
              </a:srgbClr>
            </a:solidFill>
            <a:prstDash val="solid"/>
          </a:ln>
          <a:effectLst/>
        </p:spPr>
        <p:txBody>
          <a:bodyPr lIns="93266" tIns="46633" rIns="93266" bIns="46633" rtlCol="0" anchor="ctr"/>
          <a:lstStyle/>
          <a:p>
            <a:pPr algn="ctr" defTabSz="932665">
              <a:defRPr/>
            </a:pPr>
            <a:endParaRPr lang="en-GB" sz="1800" kern="0" dirty="0">
              <a:solidFill>
                <a:srgbClr val="000000"/>
              </a:solidFill>
              <a:ea typeface="ＭＳ Ｐゴシック"/>
            </a:endParaRPr>
          </a:p>
        </p:txBody>
      </p:sp>
      <p:sp>
        <p:nvSpPr>
          <p:cNvPr id="9" name="Title">
            <a:extLst>
              <a:ext uri="{FF2B5EF4-FFF2-40B4-BE49-F238E27FC236}">
                <a16:creationId xmlns:a16="http://schemas.microsoft.com/office/drawing/2014/main" id="{7C532BBA-0537-4995-A25F-9B98CDD287B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3567905" y="565799"/>
            <a:ext cx="5206297" cy="549381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n-GB" sz="3300" b="0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 latinLnBrk="0"/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0C1523F-3E81-4D61-B2F0-80FFD4A100D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567905" y="1383026"/>
            <a:ext cx="5206297" cy="86793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en-GB" sz="1800" cap="none" baseline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 latinLnBrk="0"/>
            <a:r>
              <a:rPr lang="en-US" noProof="0" dirty="0"/>
              <a:t>Click to edit Master subtitle style</a:t>
            </a:r>
          </a:p>
          <a:p>
            <a:pPr lvl="0" latinLnBrk="0"/>
            <a:endParaRPr lang="en-US" noProof="0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F6DA064B-B080-4FF5-AE57-013E3F4C2D3E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8595" y="93149"/>
            <a:ext cx="93936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rgbClr val="003896"/>
                </a:solidFill>
                <a:latin typeface="Arial"/>
              </a:rPr>
              <a:t>CONFIDENTIAL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F40B95-DFB6-4194-9FA6-9810B2F2B1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white">
          <a:xfrm>
            <a:off x="6841954" y="6171232"/>
            <a:ext cx="2077722" cy="47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1487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684E954C-FACB-41D7-BE45-5B27A1712D7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76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684E954C-FACB-41D7-BE45-5B27A1712D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AFAC3E12-AAAE-4CC1-849D-4100893DFB1D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0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45" y="166688"/>
            <a:ext cx="6817880" cy="666750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28816191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2.jpeg"/><Relationship Id="rId5" Type="http://schemas.openxmlformats.org/officeDocument/2006/relationships/vmlDrawing" Target="../drawings/vmlDrawing1.vml"/><Relationship Id="rId10" Type="http://schemas.openxmlformats.org/officeDocument/2006/relationships/image" Target="../media/image1.emf"/><Relationship Id="rId4" Type="http://schemas.openxmlformats.org/officeDocument/2006/relationships/theme" Target="../theme/theme1.xml"/><Relationship Id="rId9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heme" Target="../theme/theme2.xml"/><Relationship Id="rId7" Type="http://schemas.openxmlformats.org/officeDocument/2006/relationships/tags" Target="../tags/tag11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ags" Target="../tags/tag10.xml"/><Relationship Id="rId11" Type="http://schemas.openxmlformats.org/officeDocument/2006/relationships/image" Target="../media/image3.jpeg"/><Relationship Id="rId5" Type="http://schemas.openxmlformats.org/officeDocument/2006/relationships/tags" Target="../tags/tag9.xml"/><Relationship Id="rId10" Type="http://schemas.openxmlformats.org/officeDocument/2006/relationships/image" Target="../media/image2.jpeg"/><Relationship Id="rId4" Type="http://schemas.openxmlformats.org/officeDocument/2006/relationships/vmlDrawing" Target="../drawings/vmlDrawing4.v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BD59EFBB-AB8C-4787-83C0-6731643E36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845629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7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D0691349-536C-4ED1-90B3-010E1AA4B851}"/>
              </a:ext>
            </a:extLst>
          </p:cNvPr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0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6688"/>
            <a:ext cx="68040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fld id="{82CE0B33-F5E9-4077-841E-0281D7DA914F}" type="datetimeFigureOut">
              <a:rPr lang="en-ZA" smtClean="0"/>
              <a:t>2022/09/21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fld id="{14EBC1F8-E1B1-421B-B75D-D63655A8B42B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24BBAD0-0DEE-42AA-B3C0-81B8B35DAC43}"/>
              </a:ext>
            </a:extLst>
          </p:cNvPr>
          <p:cNvGrpSpPr/>
          <p:nvPr userDrawn="1">
            <p:custDataLst>
              <p:tags r:id="rId8"/>
            </p:custDataLst>
          </p:nvPr>
        </p:nvGrpSpPr>
        <p:grpSpPr>
          <a:xfrm>
            <a:off x="0" y="1292951"/>
            <a:ext cx="9125217" cy="589684"/>
            <a:chOff x="0" y="1345640"/>
            <a:chExt cx="8961438" cy="60166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1991C8-9D6F-46F8-AFCA-C4383AA2E555}"/>
                </a:ext>
              </a:extLst>
            </p:cNvPr>
            <p:cNvSpPr>
              <a:spLocks/>
            </p:cNvSpPr>
            <p:nvPr/>
          </p:nvSpPr>
          <p:spPr>
            <a:xfrm>
              <a:off x="0" y="1345640"/>
              <a:ext cx="8961438" cy="601662"/>
            </a:xfrm>
            <a:prstGeom prst="rect">
              <a:avLst/>
            </a:prstGeom>
            <a:gradFill>
              <a:gsLst>
                <a:gs pos="0">
                  <a:srgbClr val="808080">
                    <a:lumMod val="20000"/>
                    <a:lumOff val="8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873455"/>
              <a:endParaRPr lang="en-US" sz="1200" kern="0" dirty="0">
                <a:solidFill>
                  <a:srgbClr val="003896"/>
                </a:solidFill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DFF37A3-6D34-430A-9365-2C142238C871}"/>
                </a:ext>
              </a:extLst>
            </p:cNvPr>
            <p:cNvCxnSpPr>
              <a:cxnSpLocks/>
            </p:cNvCxnSpPr>
            <p:nvPr/>
          </p:nvCxnSpPr>
          <p:spPr>
            <a:xfrm>
              <a:off x="265" y="1345640"/>
              <a:ext cx="8960909" cy="0"/>
            </a:xfrm>
            <a:prstGeom prst="line">
              <a:avLst/>
            </a:prstGeom>
            <a:noFill/>
            <a:ln w="9525" cap="flat" cmpd="sng" algn="ctr">
              <a:solidFill>
                <a:srgbClr val="003896"/>
              </a:solidFill>
              <a:prstDash val="solid"/>
            </a:ln>
            <a:effectLst/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ransition spd="slow">
    <p:fade/>
  </p:transition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BD59EFBB-AB8C-4787-83C0-6731643E36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28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BD59EFBB-AB8C-4787-83C0-6731643E36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D0691349-536C-4ED1-90B3-010E1AA4B851}"/>
              </a:ext>
            </a:extLst>
          </p:cNvPr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0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66688"/>
            <a:ext cx="680402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fld id="{82CE0B33-F5E9-4077-841E-0281D7DA914F}" type="datetimeFigureOut">
              <a:rPr lang="en-ZA" smtClean="0"/>
              <a:t>2022/09/21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fld id="{14EBC1F8-E1B1-421B-B75D-D63655A8B42B}" type="slidenum">
              <a:rPr lang="en-ZA" smtClean="0"/>
              <a:t>‹#›</a:t>
            </a:fld>
            <a:endParaRPr lang="en-ZA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24BBAD0-0DEE-42AA-B3C0-81B8B35DAC43}"/>
              </a:ext>
            </a:extLst>
          </p:cNvPr>
          <p:cNvGrpSpPr/>
          <p:nvPr userDrawn="1">
            <p:custDataLst>
              <p:tags r:id="rId7"/>
            </p:custDataLst>
          </p:nvPr>
        </p:nvGrpSpPr>
        <p:grpSpPr>
          <a:xfrm>
            <a:off x="0" y="1292951"/>
            <a:ext cx="9125217" cy="589684"/>
            <a:chOff x="0" y="1345640"/>
            <a:chExt cx="8961438" cy="60166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1991C8-9D6F-46F8-AFCA-C4383AA2E555}"/>
                </a:ext>
              </a:extLst>
            </p:cNvPr>
            <p:cNvSpPr>
              <a:spLocks/>
            </p:cNvSpPr>
            <p:nvPr/>
          </p:nvSpPr>
          <p:spPr>
            <a:xfrm>
              <a:off x="0" y="1345640"/>
              <a:ext cx="8961438" cy="601662"/>
            </a:xfrm>
            <a:prstGeom prst="rect">
              <a:avLst/>
            </a:prstGeom>
            <a:gradFill>
              <a:gsLst>
                <a:gs pos="0">
                  <a:srgbClr val="808080">
                    <a:lumMod val="20000"/>
                    <a:lumOff val="8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873455"/>
              <a:endParaRPr lang="en-US" sz="1200" kern="0" dirty="0">
                <a:solidFill>
                  <a:srgbClr val="003896"/>
                </a:solidFill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DFF37A3-6D34-430A-9365-2C142238C871}"/>
                </a:ext>
              </a:extLst>
            </p:cNvPr>
            <p:cNvCxnSpPr>
              <a:cxnSpLocks/>
            </p:cNvCxnSpPr>
            <p:nvPr/>
          </p:nvCxnSpPr>
          <p:spPr>
            <a:xfrm>
              <a:off x="265" y="1345640"/>
              <a:ext cx="8960909" cy="0"/>
            </a:xfrm>
            <a:prstGeom prst="line">
              <a:avLst/>
            </a:prstGeom>
            <a:noFill/>
            <a:ln w="9525" cap="flat" cmpd="sng" algn="ctr">
              <a:solidFill>
                <a:srgbClr val="003896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1325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ransition spd="slow">
    <p:fade/>
  </p:transition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8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2E450B1-C6C1-4FBB-81E7-AB01A0694CE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917292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87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568CD4CE-AA34-4AB5-98B8-2C9CE358612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ZA" sz="320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E148D8-E01A-4237-9CCA-1B8F95EF93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8862" y="352700"/>
            <a:ext cx="5390393" cy="510909"/>
          </a:xfrm>
        </p:spPr>
        <p:txBody>
          <a:bodyPr/>
          <a:lstStyle/>
          <a:p>
            <a:r>
              <a:rPr lang="en-ZA" sz="3200" b="1" dirty="0">
                <a:sym typeface="Arial"/>
              </a:rPr>
              <a:t>Transmission Group </a:t>
            </a:r>
            <a:endParaRPr lang="en-ZA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23B8C6-1D5D-4476-8C0B-43BC3D0EC0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598862" y="863609"/>
            <a:ext cx="5390393" cy="503374"/>
          </a:xfrm>
        </p:spPr>
        <p:txBody>
          <a:bodyPr/>
          <a:lstStyle/>
          <a:p>
            <a:pPr marL="0" indent="0">
              <a:buNone/>
            </a:pPr>
            <a:r>
              <a:rPr lang="en-ZA" sz="2400" b="1" dirty="0">
                <a:solidFill>
                  <a:schemeClr val="bg1"/>
                </a:solidFill>
                <a:sym typeface="Arial"/>
              </a:rPr>
              <a:t>SUPPLIER ENGAGEMENT S2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sym typeface="Arial"/>
              </a:rPr>
              <a:t>23 September 2022</a:t>
            </a:r>
            <a:endParaRPr lang="en-ZA" b="1" dirty="0">
              <a:solidFill>
                <a:schemeClr val="bg1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071022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5" hidden="1">
            <a:extLst>
              <a:ext uri="{FF2B5EF4-FFF2-40B4-BE49-F238E27FC236}">
                <a16:creationId xmlns:a16="http://schemas.microsoft.com/office/drawing/2014/main" id="{68EF43D5-BA93-403D-A269-3285BADF961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0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16" name="Object 15" hidden="1">
                        <a:extLst>
                          <a:ext uri="{FF2B5EF4-FFF2-40B4-BE49-F238E27FC236}">
                            <a16:creationId xmlns:a16="http://schemas.microsoft.com/office/drawing/2014/main" id="{68EF43D5-BA93-403D-A269-3285BADF96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7300246-FAE7-47BD-B628-AA0E4D012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ZA" b="1" dirty="0"/>
              <a:t>Agenda</a:t>
            </a:r>
          </a:p>
        </p:txBody>
      </p:sp>
      <p:sp>
        <p:nvSpPr>
          <p:cNvPr id="4" name="Rectangle 3"/>
          <p:cNvSpPr/>
          <p:nvPr/>
        </p:nvSpPr>
        <p:spPr>
          <a:xfrm>
            <a:off x="215461" y="1360438"/>
            <a:ext cx="8781393" cy="1356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Background and</a:t>
            </a:r>
            <a:r>
              <a:rPr lang="en-US" dirty="0">
                <a:solidFill>
                  <a:srgbClr val="003896"/>
                </a:solidFill>
                <a:latin typeface="Arial"/>
                <a:cs typeface="Arial"/>
              </a:rPr>
              <a:t> Objective</a:t>
            </a:r>
          </a:p>
          <a:p>
            <a:pPr marL="342900" marR="0" lvl="0" indent="-34290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Payment Term Change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7153997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2F506-8741-42C5-BC05-9F38AD141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6D37DF-8B2A-4374-9254-CE5DF281787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E18E5B-BA9A-4C05-8D52-1185D278D3B9}"/>
              </a:ext>
            </a:extLst>
          </p:cNvPr>
          <p:cNvSpPr/>
          <p:nvPr/>
        </p:nvSpPr>
        <p:spPr>
          <a:xfrm>
            <a:off x="0" y="0"/>
            <a:ext cx="3275856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8800" b="1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C93BC9-08CC-4292-BAB6-1DA526F793A9}"/>
              </a:ext>
            </a:extLst>
          </p:cNvPr>
          <p:cNvSpPr txBox="1"/>
          <p:nvPr/>
        </p:nvSpPr>
        <p:spPr>
          <a:xfrm>
            <a:off x="3673256" y="3193812"/>
            <a:ext cx="509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>
                <a:solidFill>
                  <a:srgbClr val="FFFFFF"/>
                </a:solidFill>
                <a:latin typeface="Arial"/>
                <a:ea typeface="ＭＳ Ｐゴシック"/>
                <a:cs typeface="Arial"/>
                <a:sym typeface="Arial"/>
              </a:rPr>
              <a:t>Background and Objective  </a:t>
            </a:r>
            <a:endParaRPr kumimoji="0" lang="en-ZA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842748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0583A-308A-4C21-83E7-4FEE23790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</a:t>
            </a:r>
            <a:endParaRPr lang="en-Z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5F2252-13F1-4CDB-B4F2-21BB3E5E702F}"/>
              </a:ext>
            </a:extLst>
          </p:cNvPr>
          <p:cNvSpPr txBox="1"/>
          <p:nvPr/>
        </p:nvSpPr>
        <p:spPr>
          <a:xfrm>
            <a:off x="138545" y="1491175"/>
            <a:ext cx="88366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Eskom Holding SOC Limited (Eskom) has previously paid their suppliers after 30 days of receipt of invoice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Eskom has experienced significant operational and financial challenges, resulting in a need for financial assistance from Government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Government financial assistance necessitated the need for  Eskom turnaround strategy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part of Eskom’s turnaround strategy, and in order to optimize Eskom’s working capital cycle, the organization has embarked on a process of extending its existing payment term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Eskom through consultation with the National Treasury obtain necessary authorization in establishing and implementing this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9694902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2F506-8741-42C5-BC05-9F38AD141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6D37DF-8B2A-4374-9254-CE5DF281787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E18E5B-BA9A-4C05-8D52-1185D278D3B9}"/>
              </a:ext>
            </a:extLst>
          </p:cNvPr>
          <p:cNvSpPr/>
          <p:nvPr/>
        </p:nvSpPr>
        <p:spPr>
          <a:xfrm>
            <a:off x="0" y="0"/>
            <a:ext cx="3275856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8800" b="1" i="0" u="none" strike="noStrike" kern="1200" cap="none" spc="0" normalizeH="0" baseline="0" noProof="0" dirty="0">
              <a:ln>
                <a:noFill/>
              </a:ln>
              <a:solidFill>
                <a:srgbClr val="003896"/>
              </a:solidFill>
              <a:effectLst/>
              <a:uLnTx/>
              <a:uFillTx/>
              <a:latin typeface="Arial"/>
              <a:ea typeface="ＭＳ Ｐゴシック"/>
              <a:cs typeface="Arial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F9F1DB-865A-4E47-A881-F429A9F5B75B}"/>
              </a:ext>
            </a:extLst>
          </p:cNvPr>
          <p:cNvSpPr txBox="1"/>
          <p:nvPr/>
        </p:nvSpPr>
        <p:spPr>
          <a:xfrm>
            <a:off x="3390314" y="3059668"/>
            <a:ext cx="5064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Change - Payment Term</a:t>
            </a:r>
            <a:endParaRPr lang="en-ZA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31946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07F7F-A734-426B-8662-EFA40143C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Payment Term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297D8-C1F5-4D09-9319-4B02E3DBE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1" y="1436688"/>
            <a:ext cx="8662988" cy="5045075"/>
          </a:xfrm>
        </p:spPr>
        <p:txBody>
          <a:bodyPr/>
          <a:lstStyle/>
          <a:p>
            <a:r>
              <a:rPr lang="en-US" sz="1800" dirty="0"/>
              <a:t>Payment term has been increased from 30 to 60 days from receipt of the valid invoice </a:t>
            </a:r>
          </a:p>
          <a:p>
            <a:r>
              <a:rPr lang="en-US" sz="1800" dirty="0"/>
              <a:t>Eskom payment term standard for all contract valued above R100 000 000 (One hundred million rand) including VAT is 60 (Sixty) days. </a:t>
            </a:r>
            <a:r>
              <a:rPr lang="en-US" sz="1200" dirty="0"/>
              <a:t>(*Disclaimer:  threshold is subject to change*)</a:t>
            </a:r>
            <a:endParaRPr lang="en-US" sz="1800" dirty="0"/>
          </a:p>
          <a:p>
            <a:r>
              <a:rPr lang="en-US" sz="1800" dirty="0"/>
              <a:t>This payment term change is applicable to all tenders issued as of 1 March 2022.</a:t>
            </a:r>
          </a:p>
          <a:p>
            <a:r>
              <a:rPr lang="en-US" sz="1800" dirty="0"/>
              <a:t>All suppliers are requested to bear this change in mind when submitting their tenders</a:t>
            </a:r>
          </a:p>
          <a:p>
            <a:r>
              <a:rPr lang="en-US" sz="1800" dirty="0"/>
              <a:t>Suppliers are advised to make provision for changes to cashflow caused by extended payment term.</a:t>
            </a:r>
          </a:p>
          <a:p>
            <a:r>
              <a:rPr lang="en-US" sz="1800" dirty="0"/>
              <a:t>Contracts concluded retrospective to approval/ implementation date may be renegotiated to comply with the changes by mutual agreement between parties.</a:t>
            </a:r>
          </a:p>
          <a:p>
            <a:endParaRPr lang="en-US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60929872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32C45C7-5D8A-4B2E-A9B7-ACB95C9CEC8E}"/>
              </a:ext>
            </a:extLst>
          </p:cNvPr>
          <p:cNvSpPr txBox="1"/>
          <p:nvPr/>
        </p:nvSpPr>
        <p:spPr>
          <a:xfrm>
            <a:off x="829994" y="5219113"/>
            <a:ext cx="77090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Baguet Script" panose="00000500000000000000" pitchFamily="2" charset="0"/>
              </a:rPr>
              <a:t>Thank you</a:t>
            </a:r>
            <a:endParaRPr lang="en-ZA" sz="6000" dirty="0">
              <a:latin typeface="Baguet Script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669E2B-AFD0-4965-8394-9FA295F3F0AF}"/>
              </a:ext>
            </a:extLst>
          </p:cNvPr>
          <p:cNvSpPr txBox="1"/>
          <p:nvPr/>
        </p:nvSpPr>
        <p:spPr>
          <a:xfrm>
            <a:off x="1033975" y="1939682"/>
            <a:ext cx="7301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2E475D"/>
                </a:solidFill>
                <a:effectLst/>
                <a:latin typeface="Baguet Script" panose="020B0604020202020204" pitchFamily="2" charset="0"/>
              </a:rPr>
              <a:t>“There is nothing permanent except change.” -Heraclitus</a:t>
            </a:r>
            <a:endParaRPr lang="en-ZA" dirty="0">
              <a:latin typeface="Baguet Script" panose="020B06040202020202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215172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5060&quot;&gt;&lt;version val=&quot;28426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bNumberIsYear val=&quot;0&quot;/&gt;&lt;m_strFormatTime&gt;%d.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vEvI6M9W7dwTJjP9k1kN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MFD8V1p8kC7URs2rzI_b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8PUYTrJpVVTXYpCzkgjx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iRydPaL.cgEZGwgoKwl6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KqiAyCrcMSVL.6xQ2tzc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vEvI6M9W7dwTJjP9k1kN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MFD8V1p8kC7URs2rzI_b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8PUYTrJpVVTXYpCzkgjx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iRydPaL.cgEZGwgoKwl6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eme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eme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12285</TotalTime>
  <Words>251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Baguet Script</vt:lpstr>
      <vt:lpstr>Calibri</vt:lpstr>
      <vt:lpstr>Theme1</vt:lpstr>
      <vt:lpstr>1_Theme1</vt:lpstr>
      <vt:lpstr>think-cell Slide</vt:lpstr>
      <vt:lpstr>Transmission Group </vt:lpstr>
      <vt:lpstr>Agenda</vt:lpstr>
      <vt:lpstr>PowerPoint Presentation</vt:lpstr>
      <vt:lpstr>Background </vt:lpstr>
      <vt:lpstr>PowerPoint Presentation</vt:lpstr>
      <vt:lpstr>Payment Term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Daryn Ewen</dc:creator>
  <cp:lastModifiedBy>Siziwe Phewa</cp:lastModifiedBy>
  <cp:revision>573</cp:revision>
  <dcterms:created xsi:type="dcterms:W3CDTF">2020-11-19T06:47:51Z</dcterms:created>
  <dcterms:modified xsi:type="dcterms:W3CDTF">2022-09-21T15:12:10Z</dcterms:modified>
</cp:coreProperties>
</file>