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7.xml" ContentType="application/vnd.openxmlformats-officedocument.them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heme/theme8.xml" ContentType="application/vnd.openxmlformats-officedocument.theme+xml"/>
  <Override PartName="/ppt/tags/tag10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83" r:id="rId5"/>
    <p:sldMasterId id="2147483693" r:id="rId6"/>
    <p:sldMasterId id="2147483704" r:id="rId7"/>
    <p:sldMasterId id="2147483711" r:id="rId8"/>
    <p:sldMasterId id="2147483722" r:id="rId9"/>
    <p:sldMasterId id="2147483732" r:id="rId10"/>
  </p:sldMasterIdLst>
  <p:notesMasterIdLst>
    <p:notesMasterId r:id="rId14"/>
  </p:notesMasterIdLst>
  <p:sldIdLst>
    <p:sldId id="335" r:id="rId11"/>
    <p:sldId id="2147480750" r:id="rId12"/>
    <p:sldId id="21474816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372D9-5EE3-4EBC-8B5D-88FE74B631E4}" type="datetimeFigureOut">
              <a:rPr lang="en-ZA" smtClean="0"/>
              <a:t>2025/09/05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0AFD3-21F3-4E19-93E9-CB22F1A5F7B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3732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97D54-3811-BC99-E5C7-120D75F66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7DD2EE-CD1D-FD39-4403-308A426FF5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197926-21C5-8C09-8BAA-3BAED29810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84ED9-60D0-E8F0-46F9-6F95955964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CA291F-663B-47B1-87DD-51E5B01DA0A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613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6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9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1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2.emf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3.jpeg"/><Relationship Id="rId4" Type="http://schemas.openxmlformats.org/officeDocument/2006/relationships/image" Target="../media/image5.emf"/><Relationship Id="rId9" Type="http://schemas.openxmlformats.org/officeDocument/2006/relationships/image" Target="../media/image14.jpe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5.emf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9.bin"/><Relationship Id="rId9" Type="http://schemas.openxmlformats.org/officeDocument/2006/relationships/image" Target="../media/image7.emf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11.jpeg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image" Target="../media/image10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0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.em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3.jpeg"/><Relationship Id="rId4" Type="http://schemas.openxmlformats.org/officeDocument/2006/relationships/image" Target="../media/image5.emf"/><Relationship Id="rId9" Type="http://schemas.openxmlformats.org/officeDocument/2006/relationships/image" Target="../media/image1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7.emf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541369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3060858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Tx/>
              <a:buNone/>
              <a:defRPr sz="2000" b="1">
                <a:solidFill>
                  <a:srgbClr val="83725B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663657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DFE70F-E9F2-B6C0-8D50-FCA6FE3BC7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50331"/>
            <a:ext cx="12192000" cy="216877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AA28B5-6D88-0115-7804-7255C756AF0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3085" y="3628893"/>
            <a:ext cx="2260600" cy="2044700"/>
          </a:xfrm>
          <a:prstGeom prst="rect">
            <a:avLst/>
          </a:prstGeom>
          <a:noFill/>
        </p:spPr>
      </p:pic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3010" y="3698163"/>
            <a:ext cx="1895476" cy="1895476"/>
          </a:xfrm>
          <a:prstGeom prst="ellipse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4B9D04-1E3E-B642-92CB-D46CB69548AB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4E4D0-F1BE-7A73-5B47-C38AF5F69EEE}"/>
              </a:ext>
            </a:extLst>
          </p:cNvPr>
          <p:cNvSpPr txBox="1"/>
          <p:nvPr userDrawn="1"/>
        </p:nvSpPr>
        <p:spPr>
          <a:xfrm>
            <a:off x="185720" y="1095007"/>
            <a:ext cx="44323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ea typeface="+mn-ea"/>
                <a:cs typeface="+mn-cs"/>
              </a:rPr>
              <a:t>Eskom Holding SOC Ltd retains the copyright of the documents and/or designs published for Eskom. No part of this document or design may be reproduced in any manner or form or by any means without Eskom’s written consent.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</a:rPr>
              <a:t>Any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ea typeface="+mn-ea"/>
                <a:cs typeface="+mn-cs"/>
              </a:rPr>
              <a:t> unauthorised reproduction of this copyright work in any form or by any means will constitute a copyright infringement and render the person or company liable under both civil and criminal law.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ea typeface="+mn-ea"/>
                <a:cs typeface="+mn-cs"/>
              </a:rPr>
              <a:t>©Eskom Holdings SOC Ltd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125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1" y="1223493"/>
            <a:ext cx="11502623" cy="486933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600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2429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32828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69920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6372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97322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264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55200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30133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27722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998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541369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3060858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Tx/>
              <a:buNone/>
              <a:defRPr sz="2000" b="1">
                <a:solidFill>
                  <a:srgbClr val="83725B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663657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DFE70F-E9F2-B6C0-8D50-FCA6FE3BC7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50331"/>
            <a:ext cx="12192000" cy="216877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AA28B5-6D88-0115-7804-7255C756AF0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3085" y="3628893"/>
            <a:ext cx="2260600" cy="2044700"/>
          </a:xfrm>
          <a:prstGeom prst="rect">
            <a:avLst/>
          </a:prstGeom>
          <a:noFill/>
        </p:spPr>
      </p:pic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3010" y="3698163"/>
            <a:ext cx="1895476" cy="1895476"/>
          </a:xfrm>
          <a:prstGeom prst="ellipse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4B9D04-1E3E-B642-92CB-D46CB69548AB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16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400" b="0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2" y="1223492"/>
            <a:ext cx="11520000" cy="4919856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600" dirty="0"/>
            </a:lvl1pPr>
            <a:lvl2pPr>
              <a:defRPr lang="en-US" sz="1600" dirty="0"/>
            </a:lvl2pPr>
            <a:lvl3pPr>
              <a:defRPr lang="en-US" sz="1600" dirty="0"/>
            </a:lvl3pPr>
            <a:lvl4pPr>
              <a:defRPr lang="en-US" sz="1600" dirty="0"/>
            </a:lvl4pPr>
            <a:lvl5pPr>
              <a:defRPr lang="en-ZA" sz="1600" dirty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3953" y="6412555"/>
            <a:ext cx="347729" cy="165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70984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8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446893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>
            <a:noAutofit/>
          </a:bodyPr>
          <a:lstStyle>
            <a:lvl1pPr rtl="0">
              <a:defRPr b="0">
                <a:latin typeface="Gill Sans MT" panose="020B05020201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1681" y="1182813"/>
            <a:ext cx="5652000" cy="4983037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600" dirty="0"/>
            </a:lvl1pPr>
            <a:lvl2pPr>
              <a:defRPr lang="en-US" sz="1600" dirty="0"/>
            </a:lvl2pPr>
            <a:lvl3pPr>
              <a:defRPr lang="en-US" sz="1600" dirty="0"/>
            </a:lvl3pPr>
            <a:lvl4pPr>
              <a:defRPr lang="en-US" sz="1600" dirty="0"/>
            </a:lvl4pPr>
            <a:lvl5pPr>
              <a:defRPr lang="en-ZA" sz="1600" dirty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1478" y="6437386"/>
            <a:ext cx="347729" cy="174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CFEE464-33DD-EDC2-4873-1BCFF054D976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27207" y="1182813"/>
            <a:ext cx="5652000" cy="4983037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sz="1600" dirty="0"/>
            </a:lvl1pPr>
            <a:lvl2pPr>
              <a:defRPr lang="en-US" sz="1600" dirty="0"/>
            </a:lvl2pPr>
            <a:lvl3pPr>
              <a:defRPr lang="en-US" sz="1600" dirty="0"/>
            </a:lvl3pPr>
            <a:lvl4pPr>
              <a:defRPr lang="en-US" sz="1600" dirty="0"/>
            </a:lvl4pPr>
            <a:lvl5pPr>
              <a:defRPr lang="en-GB" sz="1600" dirty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  <a:p>
            <a:pPr lvl="4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2768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400" b="0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967" y="6422795"/>
            <a:ext cx="347729" cy="2036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2621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19744" y="6417931"/>
            <a:ext cx="347729" cy="2133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514690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3601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85025F-AE12-3830-1EF1-E77D292ACD49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02056B2-5A9E-89D6-9B2E-41347DFECD0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1680" y="1223493"/>
            <a:ext cx="11520000" cy="4774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F7C665B-490E-1124-8B70-301FB6713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15581124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3" pos="7469">
          <p15:clr>
            <a:srgbClr val="A4A3A4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3601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85025F-AE12-3830-1EF1-E77D292ACD49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02056B2-5A9E-89D6-9B2E-41347DFEC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223492"/>
            <a:ext cx="5616000" cy="477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F7C665B-490E-1124-8B70-301FB6713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E381232A-AC6C-4CAC-9DED-97D1BB351EB9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25330" y="1223492"/>
            <a:ext cx="5616000" cy="4774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5821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211">
          <p15:clr>
            <a:srgbClr val="FBAE40"/>
          </p15:clr>
        </p15:guide>
        <p15:guide id="3" pos="7469">
          <p15:clr>
            <a:srgbClr val="FBAE40"/>
          </p15:clr>
        </p15:guide>
        <p15:guide id="4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5168" y="6354808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7951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1" y="1223493"/>
            <a:ext cx="11502623" cy="486933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600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8295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3FC6414-CD2B-60FB-B9E3-BF116BC01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>
            <a:noAutofit/>
          </a:bodyPr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05824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7640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825766"/>
            <a:ext cx="12192000" cy="2768709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705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2556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73960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3770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31141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6718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037674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26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403344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020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389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962400" y="4114808"/>
            <a:ext cx="4114800" cy="2451601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tx2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077200" y="4122494"/>
            <a:ext cx="4114800" cy="245160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4122495"/>
            <a:ext cx="3962400" cy="2451601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19391685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381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9075" t="-2336" r="-7199" b="-3297"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716426"/>
            <a:ext cx="12192000" cy="14157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56407" y="3284651"/>
            <a:ext cx="2260600" cy="2044700"/>
          </a:xfrm>
          <a:prstGeom prst="rect">
            <a:avLst/>
          </a:prstGeom>
          <a:noFill/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4751" y="3359263"/>
            <a:ext cx="1895476" cy="1895476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93" t="-1" r="-15968" b="-137"/>
            </a:stretch>
          </a:blipFill>
          <a:ln>
            <a:solidFill>
              <a:schemeClr val="tx2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7F158C-4E6E-29D3-72FF-7FB4F49C3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534733"/>
            <a:ext cx="347729" cy="155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09240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541369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3060858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Tx/>
              <a:buNone/>
              <a:defRPr sz="2000" b="1">
                <a:solidFill>
                  <a:srgbClr val="83725B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663657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DFE70F-E9F2-B6C0-8D50-FCA6FE3BC7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50331"/>
            <a:ext cx="12192000" cy="216877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AA28B5-6D88-0115-7804-7255C756AF0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3085" y="3628893"/>
            <a:ext cx="2260600" cy="2044700"/>
          </a:xfrm>
          <a:prstGeom prst="rect">
            <a:avLst/>
          </a:prstGeom>
          <a:noFill/>
        </p:spPr>
      </p:pic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3010" y="3698163"/>
            <a:ext cx="1895476" cy="1895476"/>
          </a:xfrm>
          <a:prstGeom prst="ellipse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4B9D04-1E3E-B642-92CB-D46CB69548AB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44E4D0-F1BE-7A73-5B47-C38AF5F69EEE}"/>
              </a:ext>
            </a:extLst>
          </p:cNvPr>
          <p:cNvSpPr txBox="1"/>
          <p:nvPr userDrawn="1"/>
        </p:nvSpPr>
        <p:spPr>
          <a:xfrm>
            <a:off x="185720" y="1095007"/>
            <a:ext cx="44323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ea typeface="+mn-ea"/>
                <a:cs typeface="+mn-cs"/>
              </a:rPr>
              <a:t>Eskom Holding SOC Ltd retains the copyright of the documents and/or designs published for Eskom. No part of this document or design may be reproduced in any manner or form or by any means without Eskom’s written consent.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</a:rPr>
              <a:t>Any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ea typeface="+mn-ea"/>
                <a:cs typeface="+mn-cs"/>
              </a:rPr>
              <a:t> unauthorised reproduction of this copyright work in any form or by any means will constitute a copyright infringement and render the person or company liable under both civil and criminal law.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ea typeface="+mn-ea"/>
                <a:cs typeface="+mn-cs"/>
              </a:rPr>
              <a:t>©Eskom Holdings SOC Ltd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2427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962400" y="4114808"/>
            <a:ext cx="4114800" cy="2451601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tx2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077200" y="4122494"/>
            <a:ext cx="4114800" cy="245160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4122495"/>
            <a:ext cx="3962400" cy="2451601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4086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9075" t="-2336" r="-7199" b="-3297"/>
            </a:stretch>
          </a:blip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716426"/>
            <a:ext cx="12192000" cy="14157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56407" y="3284651"/>
            <a:ext cx="2260600" cy="2044700"/>
          </a:xfrm>
          <a:prstGeom prst="rect">
            <a:avLst/>
          </a:prstGeom>
          <a:noFill/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4751" y="3359263"/>
            <a:ext cx="1895476" cy="1895476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93" t="-1" r="-15968" b="-137"/>
            </a:stretch>
          </a:blipFill>
          <a:ln>
            <a:solidFill>
              <a:schemeClr val="tx2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7F158C-4E6E-29D3-72FF-7FB4F49C3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534733"/>
            <a:ext cx="347729" cy="155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207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716426"/>
            <a:ext cx="12192000" cy="14157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407" y="3284651"/>
            <a:ext cx="2260600" cy="2044700"/>
          </a:xfrm>
          <a:prstGeom prst="rect">
            <a:avLst/>
          </a:prstGeom>
          <a:noFill/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4751" y="3359263"/>
            <a:ext cx="1895476" cy="1895476"/>
          </a:xfrm>
          <a:prstGeom prst="ellipse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7F158C-4E6E-29D3-72FF-7FB4F49C3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4540" y="6391923"/>
            <a:ext cx="541538" cy="2399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643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400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566263"/>
            <a:ext cx="10791424" cy="155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566263"/>
            <a:ext cx="347729" cy="155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0000DF-8310-9FEA-B5C1-96EB0EC18317}"/>
              </a:ext>
            </a:extLst>
          </p:cNvPr>
          <p:cNvSpPr/>
          <p:nvPr userDrawn="1"/>
        </p:nvSpPr>
        <p:spPr>
          <a:xfrm>
            <a:off x="0" y="642635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98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1" y="1223493"/>
            <a:ext cx="11502623" cy="486933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600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05786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81" y="1223493"/>
            <a:ext cx="11502623" cy="486933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600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421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slideLayout" Target="../slideLayouts/slideLayout22.xml"/><Relationship Id="rId7" Type="http://schemas.openxmlformats.org/officeDocument/2006/relationships/tags" Target="../tags/tag42.xml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ags" Target="../tags/tag41.xml"/><Relationship Id="rId11" Type="http://schemas.openxmlformats.org/officeDocument/2006/relationships/image" Target="../media/image16.emf"/><Relationship Id="rId5" Type="http://schemas.openxmlformats.org/officeDocument/2006/relationships/theme" Target="../theme/theme2.xml"/><Relationship Id="rId10" Type="http://schemas.openxmlformats.org/officeDocument/2006/relationships/image" Target="../media/image15.emf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slideLayout" Target="../slideLayouts/slideLayout26.xml"/><Relationship Id="rId7" Type="http://schemas.openxmlformats.org/officeDocument/2006/relationships/tags" Target="../tags/tag51.xml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3.xml"/><Relationship Id="rId11" Type="http://schemas.openxmlformats.org/officeDocument/2006/relationships/image" Target="../media/image15.emf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27.xml"/><Relationship Id="rId9" Type="http://schemas.openxmlformats.org/officeDocument/2006/relationships/oleObject" Target="../embeddings/oleObject5.bin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31.xml"/><Relationship Id="rId7" Type="http://schemas.openxmlformats.org/officeDocument/2006/relationships/tags" Target="../tags/tag64.xml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ags" Target="../tags/tag63.xml"/><Relationship Id="rId11" Type="http://schemas.openxmlformats.org/officeDocument/2006/relationships/image" Target="../media/image15.emf"/><Relationship Id="rId5" Type="http://schemas.openxmlformats.org/officeDocument/2006/relationships/theme" Target="../theme/theme4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32.xml"/><Relationship Id="rId9" Type="http://schemas.openxmlformats.org/officeDocument/2006/relationships/oleObject" Target="../embeddings/oleObject5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35.xml"/><Relationship Id="rId7" Type="http://schemas.openxmlformats.org/officeDocument/2006/relationships/tags" Target="../tags/tag74.xml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ags" Target="../tags/tag73.xml"/><Relationship Id="rId11" Type="http://schemas.openxmlformats.org/officeDocument/2006/relationships/image" Target="../media/image15.emf"/><Relationship Id="rId5" Type="http://schemas.openxmlformats.org/officeDocument/2006/relationships/theme" Target="../theme/theme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36.xml"/><Relationship Id="rId9" Type="http://schemas.openxmlformats.org/officeDocument/2006/relationships/oleObject" Target="../embeddings/oleObject5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39.xml"/><Relationship Id="rId7" Type="http://schemas.openxmlformats.org/officeDocument/2006/relationships/tags" Target="../tags/tag84.xml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ags" Target="../tags/tag83.xml"/><Relationship Id="rId11" Type="http://schemas.openxmlformats.org/officeDocument/2006/relationships/image" Target="../media/image15.emf"/><Relationship Id="rId5" Type="http://schemas.openxmlformats.org/officeDocument/2006/relationships/theme" Target="../theme/theme6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0.xml"/><Relationship Id="rId9" Type="http://schemas.openxmlformats.org/officeDocument/2006/relationships/oleObject" Target="../embeddings/oleObject5.bin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10" Type="http://schemas.openxmlformats.org/officeDocument/2006/relationships/image" Target="../media/image3.png"/><Relationship Id="rId4" Type="http://schemas.openxmlformats.org/officeDocument/2006/relationships/theme" Target="../theme/theme7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5D409B-C5D1-2BAD-D8D1-643632A66522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4" imgW="270" imgH="270" progId="TCLayout.ActiveDocument.1">
                  <p:embed/>
                </p:oleObj>
              </mc:Choice>
              <mc:Fallback>
                <p:oleObj name="think-cell Slide" r:id="rId24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78FBF2-686A-FD86-383F-82FA41B3504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24D52379-D9AD-E724-021A-554FD72CBC84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6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8" r:id="rId15"/>
    <p:sldLayoutId id="2147483679" r:id="rId16"/>
    <p:sldLayoutId id="2147483680" r:id="rId17"/>
    <p:sldLayoutId id="2147483681" r:id="rId18"/>
    <p:sldLayoutId id="214748368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0" y="1223491"/>
            <a:ext cx="11520000" cy="4931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33951" y="6449530"/>
            <a:ext cx="347729" cy="1817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BEF6FC-5B2A-1A74-7BDB-D028B612582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327063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B7F5D8-B7F2-B06D-0CAB-A89201A8244A}"/>
              </a:ext>
            </a:extLst>
          </p:cNvPr>
          <p:cNvSpPr txBox="1"/>
          <p:nvPr userDrawn="1"/>
        </p:nvSpPr>
        <p:spPr>
          <a:xfrm>
            <a:off x="361681" y="6409618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174735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4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rgbClr val="1D3E88"/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1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Gill Sans MT" panose="020B0502020104020203" pitchFamily="34" charset="0"/>
            </a:endParaRPr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502623" cy="5014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3601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Char char="•"/>
        <a:defRPr sz="16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rgbClr val="1D3E88"/>
        </a:buClr>
        <a:buFont typeface="Arial" panose="020B0604020202020204" pitchFamily="34" charset="0"/>
        <a:buChar char="•"/>
        <a:defRPr sz="1600" i="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Char char="•"/>
        <a:defRPr sz="16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Char char="•"/>
        <a:defRPr sz="16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Font typeface="Arial" panose="020B0604020202020204" pitchFamily="34" charset="0"/>
        <a:buChar char="•"/>
        <a:defRPr sz="1600" kern="1200">
          <a:solidFill>
            <a:srgbClr val="1D3E88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54">
          <p15:clr>
            <a:srgbClr val="A4A3A4"/>
          </p15:clr>
        </p15:guide>
        <p15:guide id="3" pos="7469">
          <p15:clr>
            <a:srgbClr val="A4A3A4"/>
          </p15:clr>
        </p15:guide>
        <p15:guide id="4" pos="211">
          <p15:clr>
            <a:srgbClr val="A4A3A4"/>
          </p15:clr>
        </p15:guide>
        <p15:guide id="5" orient="horz" pos="3938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102991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1161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27694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5D409B-C5D1-2BAD-D8D1-643632A6652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78FBF2-686A-FD86-383F-82FA41B3504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24D52379-D9AD-E724-021A-554FD72CBC84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1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1.x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8774329-7DCE-111E-25A6-720F0D7EE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Arial" panose="020B0604020202020204" pitchFamily="34" charset="0"/>
              </a:rPr>
              <a:t>OHS REQUIREMENTS</a:t>
            </a:r>
            <a:endParaRPr lang="en-ZA" sz="1800" dirty="0">
              <a:latin typeface="Arial" panose="020B0604020202020204" pitchFamily="34" charset="0"/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2072ABD-EA60-8380-A175-FC8FFE83AB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Sizani Shabangu</a:t>
            </a:r>
            <a:endParaRPr lang="en-ZA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100F7D1-6215-F5EB-D2E4-CE7EACF61C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05 September 2025</a:t>
            </a:r>
            <a:endParaRPr lang="en-ZA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39C2FD1-2F43-44F6-0B26-B306EAD92E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E1B456-EBEF-ECF8-8E34-BA8BBA20EA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3640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DDEFB-FD58-7A13-93B4-C07584458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ABFAD467-2EDE-F3A6-6746-804FA04FE31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21" imgH="423" progId="TCLayout.ActiveDocument.1">
                  <p:embed/>
                </p:oleObj>
              </mc:Choice>
              <mc:Fallback>
                <p:oleObj name="think-cell Slide" r:id="rId4" imgW="421" imgH="423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BFAD467-2EDE-F3A6-6746-804FA04FE3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5525D18-E20D-2670-9AA8-DF817B461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sz="2000" b="1" dirty="0">
                <a:latin typeface="Gill Sans MT" panose="020B0502020104020203" pitchFamily="34" charset="0"/>
              </a:rPr>
              <a:t>SAFETY</a:t>
            </a:r>
            <a:r>
              <a:rPr lang="en-GB" b="1" dirty="0">
                <a:latin typeface="Gill Sans MT" panose="020B0502020104020203" pitchFamily="34" charset="0"/>
              </a:rPr>
              <a:t> MEASURES</a:t>
            </a: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1271C-3B45-493E-D421-32320221B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19FAF8-8FE0-4B08-FC72-08ED3EF68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116532"/>
            <a:ext cx="11502623" cy="4976294"/>
          </a:xfrm>
        </p:spPr>
        <p:txBody>
          <a:bodyPr/>
          <a:lstStyle/>
          <a:p>
            <a:pPr marL="0" indent="0">
              <a:buNone/>
            </a:pPr>
            <a:endParaRPr lang="en-US" sz="1800" b="1" dirty="0">
              <a:latin typeface="Arial" panose="020B0604020202020204" pitchFamily="34" charset="0"/>
            </a:endParaRPr>
          </a:p>
          <a:p>
            <a:r>
              <a:rPr lang="en-US" sz="1800" b="1" dirty="0">
                <a:latin typeface="Arial" panose="020B0604020202020204" pitchFamily="34" charset="0"/>
              </a:rPr>
              <a:t>Annexure B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</a:rPr>
              <a:t>Is the acknowledgement of Eskom's SHE rules and requirements form (Annexure B) signed and submitted by the tenderer?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>
                <a:latin typeface="Arial" panose="020B0604020202020204" pitchFamily="34" charset="0"/>
              </a:rPr>
              <a:t>OHS plan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</a:rPr>
              <a:t> (Must address the project /scope of work OHS risk(s) and aligned with the health and safety specification or requirements)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>
                <a:latin typeface="Arial" panose="020B0604020202020204" pitchFamily="34" charset="0"/>
              </a:rPr>
              <a:t>Baseline SHE Risk Assessment  (BRA)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</a:rPr>
              <a:t>Identification, assessment and management of OHS risks related to the scope of work. The methodology used for the risk assessment must be provided together with the BRA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>
                <a:latin typeface="Arial" panose="020B0604020202020204" pitchFamily="34" charset="0"/>
              </a:rPr>
              <a:t>Valid Letter of Good Standing </a:t>
            </a:r>
            <a:r>
              <a:rPr lang="en-US" sz="1800" dirty="0">
                <a:latin typeface="Arial" panose="020B0604020202020204" pitchFamily="34" charset="0"/>
              </a:rPr>
              <a:t>(COIDA or equivalent)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b="1" dirty="0">
                <a:latin typeface="Arial" panose="020B0604020202020204" pitchFamily="34" charset="0"/>
              </a:rPr>
              <a:t>OHS/SHE policy signed by CEO 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</a:rPr>
              <a:t>The submitted policy document must comply to OHS Act  Section 7 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2838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2738" y="2130251"/>
            <a:ext cx="6343001" cy="418011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Segoe Print" panose="02000600000000000000" pitchFamily="2" charset="0"/>
              </a:rPr>
              <a:t>Thank you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>
                <a:latin typeface="Segoe Print" panose="02000600000000000000" pitchFamily="2" charset="0"/>
              </a:rPr>
              <a:t>Dankie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 err="1">
                <a:latin typeface="Segoe Print" panose="02000600000000000000" pitchFamily="2" charset="0"/>
              </a:rPr>
              <a:t>Siyathokoza</a:t>
            </a:r>
            <a:r>
              <a:rPr lang="en-US" dirty="0">
                <a:latin typeface="Segoe Print" panose="02000600000000000000" pitchFamily="2" charset="0"/>
              </a:rPr>
              <a:t>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>
                <a:latin typeface="Segoe Print" panose="02000600000000000000" pitchFamily="2" charset="0"/>
              </a:rPr>
              <a:t>Re a </a:t>
            </a:r>
            <a:r>
              <a:rPr lang="en-US" dirty="0" err="1">
                <a:latin typeface="Segoe Print" panose="02000600000000000000" pitchFamily="2" charset="0"/>
              </a:rPr>
              <a:t>leboha</a:t>
            </a:r>
            <a:r>
              <a:rPr lang="en-US" dirty="0">
                <a:latin typeface="Segoe Print" panose="02000600000000000000" pitchFamily="2" charset="0"/>
              </a:rPr>
              <a:t>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>
                <a:latin typeface="Segoe Print" panose="02000600000000000000" pitchFamily="2" charset="0"/>
              </a:rPr>
              <a:t>Re a </a:t>
            </a:r>
            <a:r>
              <a:rPr lang="en-US" dirty="0" err="1">
                <a:latin typeface="Segoe Print" panose="02000600000000000000" pitchFamily="2" charset="0"/>
              </a:rPr>
              <a:t>leboga</a:t>
            </a:r>
            <a:r>
              <a:rPr lang="en-US" dirty="0">
                <a:latin typeface="Segoe Print" panose="02000600000000000000" pitchFamily="2" charset="0"/>
              </a:rPr>
              <a:t>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>
                <a:latin typeface="Segoe Print" panose="02000600000000000000" pitchFamily="2" charset="0"/>
              </a:rPr>
              <a:t>Siyabonga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 err="1">
                <a:latin typeface="Segoe Print" panose="02000600000000000000" pitchFamily="2" charset="0"/>
              </a:rPr>
              <a:t>Inkomu</a:t>
            </a:r>
            <a:r>
              <a:rPr lang="en-US" dirty="0">
                <a:latin typeface="Segoe Print" panose="02000600000000000000" pitchFamily="2" charset="0"/>
              </a:rPr>
              <a:t>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>
                <a:latin typeface="Segoe Print" panose="02000600000000000000" pitchFamily="2" charset="0"/>
              </a:rPr>
              <a:t>Ro </a:t>
            </a:r>
            <a:r>
              <a:rPr lang="en-US" dirty="0" err="1">
                <a:latin typeface="Segoe Print" panose="02000600000000000000" pitchFamily="2" charset="0"/>
              </a:rPr>
              <a:t>livhuwa</a:t>
            </a:r>
            <a:r>
              <a:rPr lang="en-US" dirty="0">
                <a:latin typeface="Segoe Print" panose="02000600000000000000" pitchFamily="2" charset="0"/>
              </a:rPr>
              <a:t>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 err="1">
                <a:latin typeface="Segoe Print" panose="02000600000000000000" pitchFamily="2" charset="0"/>
              </a:rPr>
              <a:t>Enkosi</a:t>
            </a:r>
            <a:r>
              <a:rPr lang="en-US" dirty="0">
                <a:latin typeface="Segoe Print" panose="02000600000000000000" pitchFamily="2" charset="0"/>
              </a:rPr>
              <a:t>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>
                <a:latin typeface="Segoe Print" panose="02000600000000000000" pitchFamily="2" charset="0"/>
              </a:rPr>
              <a:t>Siyabonga </a:t>
            </a:r>
            <a:br>
              <a:rPr lang="en-US" dirty="0">
                <a:latin typeface="Segoe Print" panose="02000600000000000000" pitchFamily="2" charset="0"/>
              </a:rPr>
            </a:br>
            <a:r>
              <a:rPr lang="en-US" dirty="0" err="1">
                <a:latin typeface="Segoe Print" panose="02000600000000000000" pitchFamily="2" charset="0"/>
              </a:rPr>
              <a:t>Eio</a:t>
            </a:r>
            <a:endParaRPr lang="en-US" dirty="0">
              <a:latin typeface="Segoe Print" panose="020006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>
                  <a:lumMod val="50000"/>
                </a:prst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 err="1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A85A2B-7215-801A-CC67-86BE6B743B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79A9A2C-594E-56F6-ACA7-17D1622CC0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Eskom 2023">
      <a:dk1>
        <a:srgbClr val="003896"/>
      </a:dk1>
      <a:lt1>
        <a:sysClr val="window" lastClr="FFFFFF"/>
      </a:lt1>
      <a:dk2>
        <a:srgbClr val="83725B"/>
      </a:dk2>
      <a:lt2>
        <a:srgbClr val="FFFFFF"/>
      </a:lt2>
      <a:accent1>
        <a:srgbClr val="003896"/>
      </a:accent1>
      <a:accent2>
        <a:srgbClr val="83725B"/>
      </a:accent2>
      <a:accent3>
        <a:srgbClr val="96330F"/>
      </a:accent3>
      <a:accent4>
        <a:srgbClr val="0DB017"/>
      </a:accent4>
      <a:accent5>
        <a:srgbClr val="C97A00"/>
      </a:accent5>
      <a:accent6>
        <a:srgbClr val="598787"/>
      </a:accent6>
      <a:hlink>
        <a:srgbClr val="598787"/>
      </a:hlink>
      <a:folHlink>
        <a:srgbClr val="003896"/>
      </a:folHlink>
    </a:clrScheme>
    <a:fontScheme name="Eskom Custom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3_Content Slide Master">
  <a:themeElements>
    <a:clrScheme name="Eskom 2023">
      <a:dk1>
        <a:srgbClr val="003896"/>
      </a:dk1>
      <a:lt1>
        <a:sysClr val="window" lastClr="FFFFFF"/>
      </a:lt1>
      <a:dk2>
        <a:srgbClr val="83725B"/>
      </a:dk2>
      <a:lt2>
        <a:srgbClr val="FFFFFF"/>
      </a:lt2>
      <a:accent1>
        <a:srgbClr val="003896"/>
      </a:accent1>
      <a:accent2>
        <a:srgbClr val="83725B"/>
      </a:accent2>
      <a:accent3>
        <a:srgbClr val="96330F"/>
      </a:accent3>
      <a:accent4>
        <a:srgbClr val="0DB017"/>
      </a:accent4>
      <a:accent5>
        <a:srgbClr val="C97A00"/>
      </a:accent5>
      <a:accent6>
        <a:srgbClr val="598787"/>
      </a:accent6>
      <a:hlink>
        <a:srgbClr val="598787"/>
      </a:hlink>
      <a:folHlink>
        <a:srgbClr val="003896"/>
      </a:folHlink>
    </a:clrScheme>
    <a:fontScheme name="Eskom Custom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Content Slide Master">
  <a:themeElements>
    <a:clrScheme name="Eskom 2023">
      <a:dk1>
        <a:srgbClr val="003896"/>
      </a:dk1>
      <a:lt1>
        <a:sysClr val="window" lastClr="FFFFFF"/>
      </a:lt1>
      <a:dk2>
        <a:srgbClr val="83725B"/>
      </a:dk2>
      <a:lt2>
        <a:srgbClr val="FFFFFF"/>
      </a:lt2>
      <a:accent1>
        <a:srgbClr val="003896"/>
      </a:accent1>
      <a:accent2>
        <a:srgbClr val="83725B"/>
      </a:accent2>
      <a:accent3>
        <a:srgbClr val="96330F"/>
      </a:accent3>
      <a:accent4>
        <a:srgbClr val="0DB017"/>
      </a:accent4>
      <a:accent5>
        <a:srgbClr val="C97A00"/>
      </a:accent5>
      <a:accent6>
        <a:srgbClr val="598787"/>
      </a:accent6>
      <a:hlink>
        <a:srgbClr val="598787"/>
      </a:hlink>
      <a:folHlink>
        <a:srgbClr val="003896"/>
      </a:folHlink>
    </a:clrScheme>
    <a:fontScheme name="Eskom Custom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4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5.xml><?xml version="1.0" encoding="utf-8"?>
<a:theme xmlns:a="http://schemas.openxmlformats.org/drawingml/2006/main" name="2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6.xml><?xml version="1.0" encoding="utf-8"?>
<a:theme xmlns:a="http://schemas.openxmlformats.org/drawingml/2006/main" name="4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7.xml><?xml version="1.0" encoding="utf-8"?>
<a:theme xmlns:a="http://schemas.openxmlformats.org/drawingml/2006/main" name="2_Office Theme">
  <a:themeElements>
    <a:clrScheme name="Eskom 2023">
      <a:dk1>
        <a:srgbClr val="003896"/>
      </a:dk1>
      <a:lt1>
        <a:sysClr val="window" lastClr="FFFFFF"/>
      </a:lt1>
      <a:dk2>
        <a:srgbClr val="83725B"/>
      </a:dk2>
      <a:lt2>
        <a:srgbClr val="FFFFFF"/>
      </a:lt2>
      <a:accent1>
        <a:srgbClr val="003896"/>
      </a:accent1>
      <a:accent2>
        <a:srgbClr val="83725B"/>
      </a:accent2>
      <a:accent3>
        <a:srgbClr val="96330F"/>
      </a:accent3>
      <a:accent4>
        <a:srgbClr val="0DB017"/>
      </a:accent4>
      <a:accent5>
        <a:srgbClr val="C97A00"/>
      </a:accent5>
      <a:accent6>
        <a:srgbClr val="598787"/>
      </a:accent6>
      <a:hlink>
        <a:srgbClr val="598787"/>
      </a:hlink>
      <a:folHlink>
        <a:srgbClr val="003896"/>
      </a:folHlink>
    </a:clrScheme>
    <a:fontScheme name="Eskom Custom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C6F9EF2D93F44E8A717ECFD4FF6F33" ma:contentTypeVersion="17" ma:contentTypeDescription="Create a new document." ma:contentTypeScope="" ma:versionID="42ef05bb8d8ddefa17ae11c2d83bf7b0">
  <xsd:schema xmlns:xsd="http://www.w3.org/2001/XMLSchema" xmlns:xs="http://www.w3.org/2001/XMLSchema" xmlns:p="http://schemas.microsoft.com/office/2006/metadata/properties" xmlns:ns3="48f0507e-d0d9-4278-ac8e-b74ef7a51e41" xmlns:ns4="bc24830f-2dd5-4388-abf8-e734dce09114" targetNamespace="http://schemas.microsoft.com/office/2006/metadata/properties" ma:root="true" ma:fieldsID="04ad219f9739eff953c5cd3c582f88ea" ns3:_="" ns4:_="">
    <xsd:import namespace="48f0507e-d0d9-4278-ac8e-b74ef7a51e41"/>
    <xsd:import namespace="bc24830f-2dd5-4388-abf8-e734dce0911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_activity" minOccurs="0"/>
                <xsd:element ref="ns3:MediaServiceAutoTags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MediaServiceSystemTags" minOccurs="0"/>
                <xsd:element ref="ns3:MediaServiceSearchPropertie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f0507e-d0d9-4278-ac8e-b74ef7a51e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830f-2dd5-4388-abf8-e734dce0911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8f0507e-d0d9-4278-ac8e-b74ef7a51e4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F029D8-0E0A-4833-9572-5496868FDB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f0507e-d0d9-4278-ac8e-b74ef7a51e41"/>
    <ds:schemaRef ds:uri="bc24830f-2dd5-4388-abf8-e734dce0911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E4A93E-7228-4392-80C7-9CB8864F9511}">
  <ds:schemaRefs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48f0507e-d0d9-4278-ac8e-b74ef7a51e41"/>
    <ds:schemaRef ds:uri="http://schemas.openxmlformats.org/package/2006/metadata/core-properties"/>
    <ds:schemaRef ds:uri="http://purl.org/dc/dcmitype/"/>
    <ds:schemaRef ds:uri="http://purl.org/dc/elements/1.1/"/>
    <ds:schemaRef ds:uri="bc24830f-2dd5-4388-abf8-e734dce09114"/>
  </ds:schemaRefs>
</ds:datastoreItem>
</file>

<file path=customXml/itemProps3.xml><?xml version="1.0" encoding="utf-8"?>
<ds:datastoreItem xmlns:ds="http://schemas.openxmlformats.org/officeDocument/2006/customXml" ds:itemID="{4540D023-FC4E-4043-9AD8-44A292B62E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153</Words>
  <Application>Microsoft Office PowerPoint</Application>
  <PresentationFormat>Widescreen</PresentationFormat>
  <Paragraphs>20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9" baseType="lpstr">
      <vt:lpstr>Aptos</vt:lpstr>
      <vt:lpstr>Arial</vt:lpstr>
      <vt:lpstr>Calibri</vt:lpstr>
      <vt:lpstr>Courier New</vt:lpstr>
      <vt:lpstr>Gill Sans MT</vt:lpstr>
      <vt:lpstr>Segoe Print</vt:lpstr>
      <vt:lpstr>Times New Roman</vt:lpstr>
      <vt:lpstr>Wingdings</vt:lpstr>
      <vt:lpstr>1_Office Theme</vt:lpstr>
      <vt:lpstr>3_Content Slide Master</vt:lpstr>
      <vt:lpstr>Content Slide Master</vt:lpstr>
      <vt:lpstr>1_Content Slide Master</vt:lpstr>
      <vt:lpstr>2_Content Slide Master</vt:lpstr>
      <vt:lpstr>4_Content Slide Master</vt:lpstr>
      <vt:lpstr>2_Office Theme</vt:lpstr>
      <vt:lpstr>think-cell Slide</vt:lpstr>
      <vt:lpstr>OHS REQUIREMENTS</vt:lpstr>
      <vt:lpstr>SAFETY MEASURES</vt:lpstr>
      <vt:lpstr>Thank you Dankie Siyathokoza  Re a leboha  Re a leboga  Siyabonga  Inkomu  Ro livhuwa  Enkosi  Siyabonga  Eio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PRESENTATION</dc:title>
  <dc:creator>Junior Mathebula</dc:creator>
  <cp:lastModifiedBy>Sizani Shabangu</cp:lastModifiedBy>
  <cp:revision>37</cp:revision>
  <dcterms:created xsi:type="dcterms:W3CDTF">2025-07-27T17:42:08Z</dcterms:created>
  <dcterms:modified xsi:type="dcterms:W3CDTF">2025-09-05T09:01:25Z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0x010100F4C6F9EF2D93F44E8A717ECFD4FF6F33</vt:lpwstr>
  </property>
</Properties>
</file>