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heme/theme8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  <p:sldMasterId id="2147483665" r:id="rId7"/>
    <p:sldMasterId id="2147483670" r:id="rId8"/>
    <p:sldMasterId id="2147483676" r:id="rId9"/>
    <p:sldMasterId id="2147483687" r:id="rId10"/>
    <p:sldMasterId id="2147483693" r:id="rId11"/>
  </p:sldMasterIdLst>
  <p:notesMasterIdLst>
    <p:notesMasterId r:id="rId18"/>
  </p:notesMasterIdLst>
  <p:sldIdLst>
    <p:sldId id="309" r:id="rId12"/>
    <p:sldId id="313" r:id="rId13"/>
    <p:sldId id="319" r:id="rId14"/>
    <p:sldId id="317" r:id="rId15"/>
    <p:sldId id="318" r:id="rId16"/>
    <p:sldId id="307" r:id="rId17"/>
  </p:sldIdLst>
  <p:sldSz cx="12192000" cy="6858000"/>
  <p:notesSz cx="7010400" cy="92964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9180"/>
    <a:srgbClr val="82A5A5"/>
    <a:srgbClr val="CDB6AA"/>
    <a:srgbClr val="ACC3C3"/>
    <a:srgbClr val="E4BC7F"/>
    <a:srgbClr val="C2C382"/>
    <a:srgbClr val="CA9987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8ADE7F-81DC-4434-9C0F-5BC6C743C2CB}" v="40" dt="2025-11-13T05:55:47.622"/>
  </p1510:revLst>
</p1510:revInfo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69" d="100"/>
          <a:sy n="69" d="100"/>
        </p:scale>
        <p:origin x="8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0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6.xml"/><Relationship Id="rId19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2025/12/08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6.emf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13" Type="http://schemas.openxmlformats.org/officeDocument/2006/relationships/image" Target="../media/image13.emf"/><Relationship Id="rId3" Type="http://schemas.openxmlformats.org/officeDocument/2006/relationships/tags" Target="../tags/tag70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emf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image" Target="../media/image4.jpeg"/><Relationship Id="rId11" Type="http://schemas.openxmlformats.org/officeDocument/2006/relationships/image" Target="../media/image11.jpeg"/><Relationship Id="rId5" Type="http://schemas.openxmlformats.org/officeDocument/2006/relationships/slideMaster" Target="../slideMasters/slideMaster7.xml"/><Relationship Id="rId10" Type="http://schemas.openxmlformats.org/officeDocument/2006/relationships/image" Target="../media/image6.emf"/><Relationship Id="rId4" Type="http://schemas.openxmlformats.org/officeDocument/2006/relationships/tags" Target="../tags/tag71.xml"/><Relationship Id="rId9" Type="http://schemas.openxmlformats.org/officeDocument/2006/relationships/image" Target="../media/image5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1.emf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7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image" Target="../media/image1.emf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79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82.xml"/><Relationship Id="rId7" Type="http://schemas.openxmlformats.org/officeDocument/2006/relationships/oleObject" Target="../embeddings/oleObject2.bin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image" Target="../media/image5.emf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83.xml"/><Relationship Id="rId9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1.emf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emf"/><Relationship Id="rId10" Type="http://schemas.openxmlformats.org/officeDocument/2006/relationships/image" Target="../media/image15.png"/><Relationship Id="rId4" Type="http://schemas.openxmlformats.org/officeDocument/2006/relationships/image" Target="../media/image11.jpeg"/><Relationship Id="rId9" Type="http://schemas.openxmlformats.org/officeDocument/2006/relationships/image" Target="../media/image14.jpe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image" Target="../media/image1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18.jpe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jpe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1.emf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jpeg"/><Relationship Id="rId4" Type="http://schemas.openxmlformats.org/officeDocument/2006/relationships/image" Target="../media/image5.emf"/><Relationship Id="rId9" Type="http://schemas.openxmlformats.org/officeDocument/2006/relationships/image" Target="../media/image21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0133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>
            <a:noAutofit/>
          </a:bodyPr>
          <a:lstStyle>
            <a:lvl1pPr rtl="0">
              <a:defRPr/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ZA"/>
              <a:t>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917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9512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59500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006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30830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418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90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2" y="0"/>
            <a:ext cx="158751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4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5" y="6356354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8626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90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2" y="0"/>
            <a:ext cx="158751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4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5" y="6356354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7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078146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90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2" y="0"/>
            <a:ext cx="158751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4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5" y="6356354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5381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90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2" y="0"/>
            <a:ext cx="158751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4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5" y="6356354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7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8989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262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8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47623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56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07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49387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  <p:pic>
        <p:nvPicPr>
          <p:cNvPr id="15" name="Picture 14" descr="A person spraying water with a nuclear power plant&#10;&#10;Description automatically generated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44544"/>
            <a:ext cx="12192000" cy="246412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196CC4-25DF-A9E8-CC97-02B440D449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59" t="-705" r="-3001" b="-22840"/>
          <a:stretch/>
        </p:blipFill>
        <p:spPr>
          <a:xfrm>
            <a:off x="456260" y="2081012"/>
            <a:ext cx="4092879" cy="4408824"/>
          </a:xfrm>
          <a:prstGeom prst="rect">
            <a:avLst/>
          </a:prstGeom>
        </p:spPr>
      </p:pic>
      <p:graphicFrame>
        <p:nvGraphicFramePr>
          <p:cNvPr id="17" name="Object 16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17" name="Object 16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4413" y="3934760"/>
            <a:ext cx="2260600" cy="20447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80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0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44315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955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906824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graphicFrame>
        <p:nvGraphicFramePr>
          <p:cNvPr id="14" name="Object 13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4" name="Object 1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547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2125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graphicFrame>
        <p:nvGraphicFramePr>
          <p:cNvPr id="13" name="Object 1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13" name="Object 1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56407" y="3289584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28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praying water with a nuclear power plant&#10;&#10;Description automatically generated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44544"/>
            <a:ext cx="12192000" cy="24641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196CC4-25DF-A9E8-CC97-02B440D449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59" t="-705" r="-3001" b="-22840"/>
          <a:stretch/>
        </p:blipFill>
        <p:spPr>
          <a:xfrm>
            <a:off x="456260" y="2081012"/>
            <a:ext cx="4092879" cy="4408824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98126" y="1395121"/>
            <a:ext cx="7114448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accent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98126" y="2925407"/>
            <a:ext cx="7123538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50" y="3520201"/>
            <a:ext cx="7078528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3934760"/>
            <a:ext cx="2260600" cy="2044700"/>
          </a:xfrm>
          <a:prstGeom prst="rect">
            <a:avLst/>
          </a:prstGeom>
        </p:spPr>
      </p:pic>
      <p:sp>
        <p:nvSpPr>
          <p:cNvPr id="102" name="Picture Placeholder 101">
            <a:extLst>
              <a:ext uri="{FF2B5EF4-FFF2-40B4-BE49-F238E27FC236}">
                <a16:creationId xmlns:a16="http://schemas.microsoft.com/office/drawing/2014/main" id="{C4067DE9-8827-ACDD-EA61-EE0F0A4416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349" y="4009372"/>
            <a:ext cx="1895476" cy="1895476"/>
          </a:xfrm>
          <a:prstGeom prst="ellipse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B5312EC4-EEAC-7185-C191-930CB9ED57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0950" y="2204864"/>
            <a:ext cx="3294850" cy="3384376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908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0">
          <p15:clr>
            <a:srgbClr val="FBAE40"/>
          </p15:clr>
        </p15:guide>
        <p15:guide id="2" pos="7378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accent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023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8874" r="1"/>
            </a:stretch>
          </a:blipFill>
        </p:spPr>
        <p:txBody>
          <a:bodyPr anchor="ctr"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accent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413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accent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1pPr>
          </a:lstStyle>
          <a:p>
            <a:br>
              <a:rPr lang="en-US" noProof="0" dirty="0">
                <a:latin typeface="Segoe Print" panose="02000600000000000000" pitchFamily="2" charset="0"/>
              </a:rPr>
            </a:b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56407" y="3289584"/>
            <a:ext cx="2260600" cy="2044700"/>
          </a:xfrm>
          <a:prstGeom prst="rect">
            <a:avLst/>
          </a:prstGeom>
        </p:spPr>
      </p:pic>
      <p:sp>
        <p:nvSpPr>
          <p:cNvPr id="12" name="Picture Placeholder 101">
            <a:extLst>
              <a:ext uri="{FF2B5EF4-FFF2-40B4-BE49-F238E27FC236}">
                <a16:creationId xmlns:a16="http://schemas.microsoft.com/office/drawing/2014/main" id="{91337ABF-F7D0-C59B-528E-BFBECE53F8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4"/>
          </p:nvPr>
        </p:nvSpPr>
        <p:spPr>
          <a:xfrm>
            <a:off x="746919" y="3361852"/>
            <a:ext cx="1895476" cy="1895476"/>
          </a:xfrm>
          <a:prstGeom prst="ellipse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4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4990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1.xml"/><Relationship Id="rId7" Type="http://schemas.openxmlformats.org/officeDocument/2006/relationships/tags" Target="../tags/tag2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ags" Target="../tags/tag22.xml"/><Relationship Id="rId11" Type="http://schemas.openxmlformats.org/officeDocument/2006/relationships/image" Target="../media/image8.emf"/><Relationship Id="rId5" Type="http://schemas.openxmlformats.org/officeDocument/2006/relationships/theme" Target="../theme/theme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oleObject" Target="../embeddings/oleObject7.bin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5.xml"/><Relationship Id="rId7" Type="http://schemas.openxmlformats.org/officeDocument/2006/relationships/tags" Target="../tags/tag3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ags" Target="../tags/tag32.xml"/><Relationship Id="rId11" Type="http://schemas.openxmlformats.org/officeDocument/2006/relationships/image" Target="../media/image8.emf"/><Relationship Id="rId5" Type="http://schemas.openxmlformats.org/officeDocument/2006/relationships/theme" Target="../theme/theme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6.xml"/><Relationship Id="rId9" Type="http://schemas.openxmlformats.org/officeDocument/2006/relationships/oleObject" Target="../embeddings/oleObject4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19.xml"/><Relationship Id="rId7" Type="http://schemas.openxmlformats.org/officeDocument/2006/relationships/tags" Target="../tags/tag4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ags" Target="../tags/tag42.xml"/><Relationship Id="rId11" Type="http://schemas.openxmlformats.org/officeDocument/2006/relationships/image" Target="../media/image9.emf"/><Relationship Id="rId5" Type="http://schemas.openxmlformats.org/officeDocument/2006/relationships/theme" Target="../theme/theme5.xml"/><Relationship Id="rId10" Type="http://schemas.openxmlformats.org/officeDocument/2006/relationships/image" Target="../media/image8.emf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image" Target="../media/image9.emf"/><Relationship Id="rId3" Type="http://schemas.openxmlformats.org/officeDocument/2006/relationships/slideLayout" Target="../slideLayouts/slideLayout23.xml"/><Relationship Id="rId7" Type="http://schemas.openxmlformats.org/officeDocument/2006/relationships/tags" Target="../tags/tag52.xml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5.xml"/><Relationship Id="rId10" Type="http://schemas.openxmlformats.org/officeDocument/2006/relationships/oleObject" Target="../embeddings/oleObject4.bin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10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ags" Target="../tags/tag67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ags" Target="../tags/tag66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tags" Target="../tags/tag65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emf"/><Relationship Id="rId10" Type="http://schemas.openxmlformats.org/officeDocument/2006/relationships/tags" Target="../tags/tag64.xml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7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ZA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/>
              <a:t>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ZA" noProof="0"/>
              <a:t>Click to edit Master 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rtl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ZA" sz="1100"/>
              <a:t>In partnership with</a:t>
            </a:r>
          </a:p>
        </p:txBody>
      </p:sp>
    </p:spTree>
    <p:extLst>
      <p:ext uri="{BB962C8B-B14F-4D97-AF65-F5344CB8AC3E}">
        <p14:creationId xmlns:p14="http://schemas.microsoft.com/office/powerpoint/2010/main" val="296478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143423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90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90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2" y="0"/>
            <a:ext cx="158751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4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5" y="6356354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4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2724DC9-DC17-B667-7797-50AE699520F1}"/>
              </a:ext>
            </a:extLst>
          </p:cNvPr>
          <p:cNvGrpSpPr/>
          <p:nvPr userDrawn="1"/>
        </p:nvGrpSpPr>
        <p:grpSpPr>
          <a:xfrm>
            <a:off x="9652276" y="382726"/>
            <a:ext cx="2017201" cy="309551"/>
            <a:chOff x="10037031" y="312737"/>
            <a:chExt cx="1827273" cy="37387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AE54F3-2410-5EA8-254E-F918A5CF5C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10441904" y="312737"/>
              <a:ext cx="1422400" cy="3683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C6531B-197B-7D84-7185-2144B7CA89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10037031" y="318311"/>
              <a:ext cx="241300" cy="368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532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105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Clr>
          <a:srgbClr val="1D3E88"/>
        </a:buClr>
        <a:buFont typeface="Calibri" panose="020F0502020204030204" pitchFamily="34" charset="0"/>
        <a:buChar char="-"/>
        <a:defRPr sz="105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Courier New" panose="02070309020205020404" pitchFamily="49" charset="0"/>
        <a:buChar char="o"/>
        <a:defRPr sz="105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Ø"/>
        <a:defRPr sz="105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7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196359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7171226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>
            <p:custDataLst>
              <p:tags r:id="rId1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5D409B-C5D1-2BAD-D8D1-643632A6652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6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68F32-5D9A-7E62-7332-83C1BAB851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6940" y="1297171"/>
            <a:ext cx="7248800" cy="1472627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Gill Sans MT" panose="020B0502020104020203" pitchFamily="34" charset="0"/>
              </a:rPr>
              <a:t>The design, manufacture, supply and delivery of</a:t>
            </a:r>
            <a:br>
              <a:rPr lang="en-US" sz="2000" b="1" dirty="0">
                <a:latin typeface="Gill Sans MT" panose="020B0502020104020203" pitchFamily="34" charset="0"/>
              </a:rPr>
            </a:br>
            <a:r>
              <a:rPr lang="en-US" sz="2000" b="1" dirty="0">
                <a:latin typeface="Gill Sans MT" panose="020B0502020104020203" pitchFamily="34" charset="0"/>
              </a:rPr>
              <a:t>estimated quantities of </a:t>
            </a:r>
            <a:r>
              <a:rPr lang="en-US" sz="2000" b="1" dirty="0" err="1">
                <a:latin typeface="Gill Sans MT" panose="020B0502020104020203" pitchFamily="34" charset="0"/>
              </a:rPr>
              <a:t>Fibre</a:t>
            </a:r>
            <a:r>
              <a:rPr lang="en-US" sz="2000" b="1" dirty="0">
                <a:latin typeface="Gill Sans MT" panose="020B0502020104020203" pitchFamily="34" charset="0"/>
              </a:rPr>
              <a:t> Optic Cables, i.e. OPGW, ADSS and DUCT on a “as and</a:t>
            </a:r>
            <a:br>
              <a:rPr lang="en-US" sz="2000" b="1" dirty="0">
                <a:latin typeface="Gill Sans MT" panose="020B0502020104020203" pitchFamily="34" charset="0"/>
              </a:rPr>
            </a:br>
            <a:r>
              <a:rPr lang="en-US" sz="2000" b="1" dirty="0">
                <a:latin typeface="Gill Sans MT" panose="020B0502020104020203" pitchFamily="34" charset="0"/>
              </a:rPr>
              <a:t>when” required basis for a period of five (5) </a:t>
            </a:r>
            <a:r>
              <a:rPr lang="en-US" sz="2000" b="1" dirty="0"/>
              <a:t>years.</a:t>
            </a:r>
            <a:br>
              <a:rPr lang="en-US" sz="2000" b="1" dirty="0"/>
            </a:br>
            <a:r>
              <a:rPr lang="en-US" sz="2000" b="1" dirty="0">
                <a:latin typeface="Gill Sans MT" panose="020B0502020104020203" pitchFamily="34" charset="0"/>
              </a:rPr>
              <a:t>E2037DXGP, E2038DXGP and E2009DXGP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9F0741-F225-079A-D845-22A0857EA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8050" y="2965849"/>
            <a:ext cx="7117689" cy="365126"/>
          </a:xfrm>
        </p:spPr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Presented by: Annette Mosekwa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E78377-626F-54F0-86C4-B596E7A8A9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latin typeface="Gill Sans MT" panose="020B0502020104020203" pitchFamily="34" charset="0"/>
              </a:rPr>
              <a:t>28 November 2025</a:t>
            </a:r>
          </a:p>
          <a:p>
            <a:endParaRPr lang="en-US" dirty="0"/>
          </a:p>
        </p:txBody>
      </p:sp>
      <p:pic>
        <p:nvPicPr>
          <p:cNvPr id="7" name="Picture Placeholder 8" descr="A group of people wearing hard hats and face masks&#10;&#10;Description automatically generated">
            <a:extLst>
              <a:ext uri="{FF2B5EF4-FFF2-40B4-BE49-F238E27FC236}">
                <a16:creationId xmlns:a16="http://schemas.microsoft.com/office/drawing/2014/main" id="{C4CC6508-FCD4-671C-B727-B11C87620FF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r="16737"/>
          <a:stretch/>
        </p:blipFill>
        <p:spPr>
          <a:xfrm>
            <a:off x="1000125" y="1920875"/>
            <a:ext cx="3295650" cy="3295650"/>
          </a:xfrm>
          <a:prstGeom prst="flowChartConnector">
            <a:avLst/>
          </a:prstGeom>
        </p:spPr>
      </p:pic>
      <p:pic>
        <p:nvPicPr>
          <p:cNvPr id="8" name="Picture Placeholder 7" descr="A group of men in blue overalls&#10;&#10;Description automatically generated">
            <a:extLst>
              <a:ext uri="{FF2B5EF4-FFF2-40B4-BE49-F238E27FC236}">
                <a16:creationId xmlns:a16="http://schemas.microsoft.com/office/drawing/2014/main" id="{5C24B15A-71B1-E874-C03F-863A0503349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0" r="15520"/>
          <a:stretch/>
        </p:blipFill>
        <p:spPr>
          <a:xfrm>
            <a:off x="356704" y="3690537"/>
            <a:ext cx="1895475" cy="1895475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86862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A1E0B-840C-A254-D07B-5787FD1A4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latin typeface="Gill Sans MT" panose="020B0502020104020203" pitchFamily="34" charset="0"/>
                <a:cs typeface="Arial"/>
              </a:rPr>
              <a:t>Purpose</a:t>
            </a:r>
            <a:endParaRPr lang="en-ZA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CC94F-D08A-C4E1-CC0E-8E043E8D1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1105786"/>
            <a:ext cx="11972260" cy="51222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Gill Sans MT" panose="020B0502020104020203" pitchFamily="34" charset="0"/>
              </a:rPr>
              <a:t>This SHE specification is a minimum requirements which are required to be met by the contract and for the duration of the contract period by contractors.</a:t>
            </a:r>
          </a:p>
          <a:p>
            <a:endParaRPr lang="en-US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ZA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1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750AE-4C17-26B0-3E75-17A64E655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9E418-6D20-353B-B9E3-7A8ED7093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latin typeface="Gill Sans MT" panose="020B0502020104020203" pitchFamily="34" charset="0"/>
                <a:cs typeface="Arial"/>
              </a:rPr>
              <a:t>OHS Specifications</a:t>
            </a:r>
            <a:endParaRPr lang="en-ZA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4FDC6-DF8A-D4D3-F0BA-87F4001E6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1050288"/>
            <a:ext cx="11972260" cy="51777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0"/>
              </a:rPr>
              <a:t>Eskom OHS Act section 37 (2) agreement (OHS Act 85 of 1993)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Must be signed by Eskom and the Principal contractor at the time of awarding the contract.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0"/>
              </a:rPr>
              <a:t>Annexure B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Is the acknowledgement of Eskom's OHS legal and other requirements form signed and submitted by the tenderer.</a:t>
            </a:r>
          </a:p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0"/>
              </a:rPr>
              <a:t>Valid Letter of Good Standing</a:t>
            </a:r>
            <a:r>
              <a:rPr lang="en-US" sz="2000" dirty="0">
                <a:latin typeface="Gill Sans MT" panose="020B0502020104020203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The principal contractor shall be registered with COIDA and have a valid letter of good standing. </a:t>
            </a:r>
          </a:p>
          <a:p>
            <a:pPr marL="0" indent="0">
              <a:buNone/>
            </a:pPr>
            <a:endParaRPr lang="en-ZA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ZA" sz="2000" b="1" dirty="0">
                <a:latin typeface="Gill Sans MT" panose="020B0502020104020203" pitchFamily="34" charset="0"/>
              </a:rPr>
              <a:t>OHS policy(SHEQ Policy)</a:t>
            </a:r>
            <a:endParaRPr lang="en-ZA" sz="2000" dirty="0">
              <a:latin typeface="Gill Sans MT" panose="020B05020201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Must be signed by the CEO.</a:t>
            </a:r>
          </a:p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0"/>
              </a:rPr>
              <a:t>OHS Competency </a:t>
            </a:r>
            <a:endParaRPr lang="en-ZA" sz="2000" dirty="0">
              <a:latin typeface="Gill Sans MT" panose="020B05020201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For the duration of the contract, the principal contractor shall appoint competent employees who will meet the requirements of the OHS Act. </a:t>
            </a:r>
          </a:p>
          <a:p>
            <a:pPr marL="0" indent="0">
              <a:buNone/>
            </a:pPr>
            <a:endParaRPr lang="en-US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>
              <a:latin typeface="Gill Sans MT" panose="020B0502020104020203" pitchFamily="34" charset="0"/>
            </a:endParaRPr>
          </a:p>
          <a:p>
            <a:endParaRPr lang="en-US" dirty="0">
              <a:latin typeface="Gill Sans MT" panose="020B0502020104020203" pitchFamily="34" charset="0"/>
            </a:endParaRPr>
          </a:p>
          <a:p>
            <a:endParaRPr lang="en-ZA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842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F93695-73DF-BB0F-ABC9-4A24A7BCB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B829C-AF5D-5E98-4E5F-C9974974B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latin typeface="Gill Sans MT" panose="020B0502020104020203" pitchFamily="34" charset="0"/>
                <a:cs typeface="Arial"/>
              </a:rPr>
              <a:t>OHS Specifications</a:t>
            </a:r>
            <a:endParaRPr lang="en-ZA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34001-39C9-BEA0-41ED-FBBCE1F3F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1050288"/>
            <a:ext cx="11972260" cy="5177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sz="2000" b="1" dirty="0">
                <a:latin typeface="Gill Sans MT" panose="020B0502020104020203" pitchFamily="34" charset="0"/>
              </a:rPr>
              <a:t>Baseline OHS Risk Assessment (BRA)</a:t>
            </a:r>
            <a:endParaRPr lang="en-ZA" sz="2000" dirty="0">
              <a:latin typeface="Gill Sans MT" panose="020B05020201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ZA" sz="2000" dirty="0">
                <a:latin typeface="Gill Sans MT" panose="020B0502020104020203" pitchFamily="34" charset="0"/>
              </a:rPr>
              <a:t>Identification, assessment and management of OHS risks related to the scope of work.</a:t>
            </a:r>
          </a:p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ZA" sz="2000" b="1" dirty="0">
                <a:latin typeface="Gill Sans MT" panose="020B0502020104020203" pitchFamily="34" charset="0"/>
              </a:rPr>
              <a:t>Personal Protective Equipment Requirements </a:t>
            </a:r>
            <a:endParaRPr lang="en-ZA" sz="2000" dirty="0">
              <a:latin typeface="Gill Sans MT" panose="020B05020201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A detailed </a:t>
            </a:r>
            <a:r>
              <a:rPr lang="en-US" sz="2000" dirty="0" err="1">
                <a:latin typeface="Gill Sans MT" panose="020B0502020104020203" pitchFamily="34" charset="0"/>
              </a:rPr>
              <a:t>programme</a:t>
            </a:r>
            <a:r>
              <a:rPr lang="en-US" sz="2000" dirty="0">
                <a:latin typeface="Gill Sans MT" panose="020B0502020104020203" pitchFamily="34" charset="0"/>
              </a:rPr>
              <a:t> that includes the issuing, maintenance and replacement of PPE for all employees. </a:t>
            </a:r>
          </a:p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ZA" sz="2000" b="1" dirty="0">
                <a:latin typeface="Gill Sans MT" panose="020B0502020104020203" pitchFamily="34" charset="0"/>
              </a:rPr>
              <a:t>Incident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This document describes the high-level intention and requirements for the effective management of incidents that occur during the course</a:t>
            </a:r>
            <a:r>
              <a:rPr lang="en-ZA" sz="2000" dirty="0">
                <a:latin typeface="Gill Sans MT" panose="020B0502020104020203" pitchFamily="34" charset="0"/>
              </a:rPr>
              <a:t> of business.</a:t>
            </a:r>
          </a:p>
          <a:p>
            <a:pPr marL="0" indent="0">
              <a:buNone/>
            </a:pPr>
            <a:endParaRPr lang="en-ZA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ZA" sz="2000" b="1" dirty="0">
                <a:latin typeface="Gill Sans MT" panose="020B0502020104020203" pitchFamily="34" charset="0"/>
              </a:rPr>
              <a:t>Emergency Management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The supplier must develop their own emergency response in their work premises/sites.</a:t>
            </a:r>
            <a:endParaRPr lang="en-US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>
              <a:latin typeface="Gill Sans MT" panose="020B0502020104020203" pitchFamily="34" charset="0"/>
            </a:endParaRPr>
          </a:p>
          <a:p>
            <a:endParaRPr lang="en-US" dirty="0">
              <a:latin typeface="Gill Sans MT" panose="020B0502020104020203" pitchFamily="34" charset="0"/>
            </a:endParaRPr>
          </a:p>
          <a:p>
            <a:endParaRPr lang="en-ZA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362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A8364-790A-11EB-B16D-07121EF0C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F48B-BD0E-CFF1-C0ED-C51F82B9E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latin typeface="Gill Sans MT" panose="020B0502020104020203" pitchFamily="34" charset="0"/>
                <a:cs typeface="Arial"/>
              </a:rPr>
              <a:t>OHS Specifications</a:t>
            </a:r>
            <a:endParaRPr lang="en-ZA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06A53-2CEB-331F-3F8A-9F2A79F1B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1050288"/>
            <a:ext cx="11972260" cy="5177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sz="2000" b="1" dirty="0">
                <a:latin typeface="Gill Sans MT" panose="020B0502020104020203" pitchFamily="34" charset="0"/>
              </a:rPr>
              <a:t>Vehicle Safety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All drivers in all respects, shall comply with the National Road Traffic Act. </a:t>
            </a:r>
          </a:p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0"/>
              </a:rPr>
              <a:t>Safe Work Procedure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The designing and manufacturing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Loading and Offloading Procedure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Working at Heights Procedure (if applicable)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0"/>
              </a:rPr>
              <a:t>Non-Conformance and Compliance</a:t>
            </a:r>
            <a:endParaRPr lang="en-ZA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Principal contractors are required to implement a non-conformance procedure </a:t>
            </a:r>
          </a:p>
          <a:p>
            <a:pPr marL="0" indent="0">
              <a:buNone/>
            </a:pPr>
            <a:endParaRPr lang="en-US" sz="2000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US" dirty="0">
              <a:latin typeface="Gill Sans MT" panose="020B0502020104020203" pitchFamily="34" charset="0"/>
            </a:endParaRPr>
          </a:p>
          <a:p>
            <a:endParaRPr lang="en-US" dirty="0">
              <a:latin typeface="Gill Sans MT" panose="020B0502020104020203" pitchFamily="34" charset="0"/>
            </a:endParaRPr>
          </a:p>
          <a:p>
            <a:endParaRPr lang="en-ZA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44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Gill Sans MT" panose="020B0502020104020203" pitchFamily="34" charset="0"/>
              </a:rPr>
              <a:t>Thank you! </a:t>
            </a:r>
          </a:p>
        </p:txBody>
      </p:sp>
      <p:pic>
        <p:nvPicPr>
          <p:cNvPr id="3" name="Picture Placeholder 6" descr="A person wearing a safety vest and gloves&#10;&#10;Description automatically generated">
            <a:extLst>
              <a:ext uri="{FF2B5EF4-FFF2-40B4-BE49-F238E27FC236}">
                <a16:creationId xmlns:a16="http://schemas.microsoft.com/office/drawing/2014/main" id="{9F404F03-BF3B-96F2-7DC0-ECB5F007E9B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r="16625"/>
          <a:stretch/>
        </p:blipFill>
        <p:spPr>
          <a:xfrm>
            <a:off x="1343025" y="1600200"/>
            <a:ext cx="3295650" cy="3295650"/>
          </a:xfrm>
          <a:prstGeom prst="flowChartConnector">
            <a:avLst/>
          </a:prstGeom>
        </p:spPr>
      </p:pic>
      <p:pic>
        <p:nvPicPr>
          <p:cNvPr id="5" name="Picture Placeholder 4" descr="A person wearing a hard hat and safety goggles&#10;&#10;Description automatically generated">
            <a:extLst>
              <a:ext uri="{FF2B5EF4-FFF2-40B4-BE49-F238E27FC236}">
                <a16:creationId xmlns:a16="http://schemas.microsoft.com/office/drawing/2014/main" id="{115EA4C6-65B6-96B8-9770-D5B26694777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0" r="13200"/>
          <a:stretch/>
        </p:blipFill>
        <p:spPr>
          <a:xfrm>
            <a:off x="749300" y="3363913"/>
            <a:ext cx="1895475" cy="1895475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4957485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3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4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5.xml><?xml version="1.0" encoding="utf-8"?>
<a:theme xmlns:a="http://schemas.openxmlformats.org/drawingml/2006/main" name="13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6.xml><?xml version="1.0" encoding="utf-8"?>
<a:theme xmlns:a="http://schemas.openxmlformats.org/drawingml/2006/main" name="8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7.xml><?xml version="1.0" encoding="utf-8"?>
<a:theme xmlns:a="http://schemas.openxmlformats.org/drawingml/2006/main" name="The Eskom Incident Management Process A Quick Guide- July 2025_Voic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B33A1265-97A7-4CBC-A6B2-2EEAB6A71AD7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2c7ddca0-f18f-4514-89ec-cfc256175ba5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18256</TotalTime>
  <Words>343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21" baseType="lpstr">
      <vt:lpstr>Arial</vt:lpstr>
      <vt:lpstr>Calibri</vt:lpstr>
      <vt:lpstr>Courier New</vt:lpstr>
      <vt:lpstr>Gill Sans MT</vt:lpstr>
      <vt:lpstr>Segoe Print</vt:lpstr>
      <vt:lpstr>Times New Roman</vt:lpstr>
      <vt:lpstr>Wingdings</vt:lpstr>
      <vt:lpstr>Office Theme</vt:lpstr>
      <vt:lpstr>Content Slide Master</vt:lpstr>
      <vt:lpstr>3_Content Slide Master</vt:lpstr>
      <vt:lpstr>1_Content Slide Master</vt:lpstr>
      <vt:lpstr>13_Content Slide Master</vt:lpstr>
      <vt:lpstr>8_Content Slide Master</vt:lpstr>
      <vt:lpstr>The Eskom Incident Management Process A Quick Guide- July 2025_Voice</vt:lpstr>
      <vt:lpstr>think-cell Slide</vt:lpstr>
      <vt:lpstr>The design, manufacture, supply and delivery of estimated quantities of Fibre Optic Cables, i.e. OPGW, ADSS and DUCT on a “as and when” required basis for a period of five (5) years. E2037DXGP, E2038DXGP and E2009DXGP</vt:lpstr>
      <vt:lpstr>Purpose</vt:lpstr>
      <vt:lpstr>OHS Specifications</vt:lpstr>
      <vt:lpstr>OHS Specifications</vt:lpstr>
      <vt:lpstr>OHS Specifications</vt:lpstr>
      <vt:lpstr>Thank you! 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Kebone Mogase</cp:lastModifiedBy>
  <cp:revision>116</cp:revision>
  <cp:lastPrinted>2025-11-13T05:38:28Z</cp:lastPrinted>
  <dcterms:created xsi:type="dcterms:W3CDTF">2020-01-06T09:48:40Z</dcterms:created>
  <dcterms:modified xsi:type="dcterms:W3CDTF">2025-12-08T15:26:47Z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