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4.xml" ContentType="application/vnd.openxmlformats-officedocument.them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heme/theme5.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7">
  <p:sldMasterIdLst>
    <p:sldMasterId id="2147483725" r:id="rId4"/>
    <p:sldMasterId id="2147483780" r:id="rId5"/>
    <p:sldMasterId id="2147483786" r:id="rId6"/>
    <p:sldMasterId id="2147483791" r:id="rId7"/>
  </p:sldMasterIdLst>
  <p:notesMasterIdLst>
    <p:notesMasterId r:id="rId39"/>
  </p:notesMasterIdLst>
  <p:sldIdLst>
    <p:sldId id="308" r:id="rId8"/>
    <p:sldId id="302" r:id="rId9"/>
    <p:sldId id="356" r:id="rId10"/>
    <p:sldId id="377" r:id="rId11"/>
    <p:sldId id="376" r:id="rId12"/>
    <p:sldId id="381" r:id="rId13"/>
    <p:sldId id="378" r:id="rId14"/>
    <p:sldId id="379" r:id="rId15"/>
    <p:sldId id="401" r:id="rId16"/>
    <p:sldId id="380" r:id="rId17"/>
    <p:sldId id="382" r:id="rId18"/>
    <p:sldId id="383" r:id="rId19"/>
    <p:sldId id="307" r:id="rId20"/>
    <p:sldId id="385" r:id="rId21"/>
    <p:sldId id="357" r:id="rId22"/>
    <p:sldId id="389" r:id="rId23"/>
    <p:sldId id="391" r:id="rId24"/>
    <p:sldId id="393" r:id="rId25"/>
    <p:sldId id="394" r:id="rId26"/>
    <p:sldId id="395" r:id="rId27"/>
    <p:sldId id="396" r:id="rId28"/>
    <p:sldId id="397" r:id="rId29"/>
    <p:sldId id="386" r:id="rId30"/>
    <p:sldId id="387" r:id="rId31"/>
    <p:sldId id="388" r:id="rId32"/>
    <p:sldId id="390" r:id="rId33"/>
    <p:sldId id="392" r:id="rId34"/>
    <p:sldId id="398" r:id="rId35"/>
    <p:sldId id="399" r:id="rId36"/>
    <p:sldId id="400" r:id="rId37"/>
    <p:sldId id="384" r:id="rId38"/>
  </p:sldIdLst>
  <p:sldSz cx="12192000" cy="6858000"/>
  <p:notesSz cx="6858000" cy="9144000"/>
  <p:custDataLst>
    <p:tags r:id="rId4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BB4004C-EA86-176F-B3D2-BEBA069F5769}" name="Stefanie Mpiyakhe" initials="SM" userId="S::stef@bravegroup.co.za::5232a352-55aa-490d-a92f-c050863fe62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896"/>
    <a:srgbClr val="D69B40"/>
    <a:srgbClr val="CA9987"/>
    <a:srgbClr val="B49180"/>
    <a:srgbClr val="ACC3C3"/>
    <a:srgbClr val="F8A808"/>
    <a:srgbClr val="CDB6AA"/>
    <a:srgbClr val="E4BC7F"/>
    <a:srgbClr val="C2C382"/>
    <a:srgbClr val="82A5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628B983-CB0B-4D01-AC21-4CF037363F8A}" v="1081" dt="2025-11-25T10:56:48.35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95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notesMaster" Target="notesMasters/notesMaster1.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viewProps" Target="viewProp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tags" Target="tags/tag1.xml"/><Relationship Id="rId45"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theme" Target="theme/theme1.xml"/><Relationship Id="rId8" Type="http://schemas.openxmlformats.org/officeDocument/2006/relationships/slide" Target="slides/slid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microsoft.com/office/2018/10/relationships/authors" Target="authors.xml"/><Relationship Id="rId20" Type="http://schemas.openxmlformats.org/officeDocument/2006/relationships/slide" Target="slides/slide13.xml"/><Relationship Id="rId4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a:defRPr sz="1200"/>
            </a:lvl1pPr>
          </a:lstStyle>
          <a:p>
            <a:endParaRPr lang="en-Z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FE79EC-29B1-4A54-B46B-ADFA5C0A41D5}" type="datetimeFigureOut">
              <a:rPr lang="en-ZA" smtClean="0"/>
              <a:t>2025/12/08</a:t>
            </a:fld>
            <a:endParaRPr lang="en-Z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ZA"/>
              <a:t>Edit Master text styles</a:t>
            </a:r>
          </a:p>
          <a:p>
            <a:pPr lvl="1"/>
            <a:r>
              <a:rPr lang="en-ZA"/>
              <a:t>Second level</a:t>
            </a:r>
          </a:p>
          <a:p>
            <a:pPr lvl="2"/>
            <a:r>
              <a:rPr lang="en-ZA"/>
              <a:t>Third level</a:t>
            </a:r>
          </a:p>
          <a:p>
            <a:pPr lvl="3"/>
            <a:r>
              <a:rPr lang="en-ZA"/>
              <a:t>Fourth level</a:t>
            </a:r>
          </a:p>
          <a:p>
            <a:pPr lvl="4"/>
            <a:r>
              <a:rPr lang="en-ZA"/>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a:defRPr sz="1200"/>
            </a:lvl1pPr>
          </a:lstStyle>
          <a:p>
            <a:endParaRPr lang="en-Z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CA291F-663B-47B1-87DD-51E5B01DA0AE}" type="slidenum">
              <a:rPr lang="en-ZA" smtClean="0"/>
              <a:t>‹#›</a:t>
            </a:fld>
            <a:endParaRPr lang="en-ZA"/>
          </a:p>
        </p:txBody>
      </p:sp>
    </p:spTree>
    <p:extLst>
      <p:ext uri="{BB962C8B-B14F-4D97-AF65-F5344CB8AC3E}">
        <p14:creationId xmlns:p14="http://schemas.microsoft.com/office/powerpoint/2010/main" val="2385645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image" Target="../media/image10.emf"/><Relationship Id="rId4" Type="http://schemas.openxmlformats.org/officeDocument/2006/relationships/oleObject" Target="../embeddings/oleObject2.bin"/></Relationships>
</file>

<file path=ppt/slideLayouts/_rels/slideLayout15.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image" Target="../media/image10.emf"/><Relationship Id="rId4" Type="http://schemas.openxmlformats.org/officeDocument/2006/relationships/oleObject" Target="../embeddings/oleObject3.bin"/></Relationships>
</file>

<file path=ppt/slideLayouts/_rels/slideLayout16.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11.xml"/><Relationship Id="rId1" Type="http://schemas.openxmlformats.org/officeDocument/2006/relationships/tags" Target="../tags/tag10.xml"/><Relationship Id="rId5" Type="http://schemas.openxmlformats.org/officeDocument/2006/relationships/image" Target="../media/image10.emf"/><Relationship Id="rId4" Type="http://schemas.openxmlformats.org/officeDocument/2006/relationships/oleObject" Target="../embeddings/oleObject2.bin"/></Relationships>
</file>

<file path=ppt/slideLayouts/_rels/slideLayout17.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13.xml"/><Relationship Id="rId1" Type="http://schemas.openxmlformats.org/officeDocument/2006/relationships/tags" Target="../tags/tag12.xml"/><Relationship Id="rId5" Type="http://schemas.openxmlformats.org/officeDocument/2006/relationships/image" Target="../media/image10.emf"/><Relationship Id="rId4" Type="http://schemas.openxmlformats.org/officeDocument/2006/relationships/oleObject" Target="../embeddings/oleObject2.bin"/></Relationships>
</file>

<file path=ppt/slideLayouts/_rels/slideLayout18.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image" Target="../media/image10.emf"/><Relationship Id="rId4" Type="http://schemas.openxmlformats.org/officeDocument/2006/relationships/oleObject" Target="../embeddings/oleObject3.bin"/></Relationships>
</file>

<file path=ppt/slideLayouts/_rels/slideLayout19.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image" Target="../media/image10.emf"/><Relationship Id="rId4" Type="http://schemas.openxmlformats.org/officeDocument/2006/relationships/oleObject" Target="../embeddings/oleObject2.bin"/></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slideMaster" Target="../slideMasters/slideMaster4.xml"/><Relationship Id="rId7" Type="http://schemas.openxmlformats.org/officeDocument/2006/relationships/image" Target="../media/image17.emf"/><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10.emf"/><Relationship Id="rId5" Type="http://schemas.openxmlformats.org/officeDocument/2006/relationships/oleObject" Target="../embeddings/oleObject5.bin"/><Relationship Id="rId4" Type="http://schemas.openxmlformats.org/officeDocument/2006/relationships/image" Target="../media/image16.jpeg"/></Relationships>
</file>

<file path=ppt/slideLayouts/_rels/slideLayout21.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image" Target="../media/image10.emf"/><Relationship Id="rId4" Type="http://schemas.openxmlformats.org/officeDocument/2006/relationships/oleObject" Target="../embeddings/oleObject6.bin"/></Relationships>
</file>

<file path=ppt/slideLayouts/_rels/slideLayout22.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25.xml"/><Relationship Id="rId1" Type="http://schemas.openxmlformats.org/officeDocument/2006/relationships/tags" Target="../tags/tag24.xml"/><Relationship Id="rId5" Type="http://schemas.openxmlformats.org/officeDocument/2006/relationships/image" Target="../media/image10.emf"/><Relationship Id="rId4" Type="http://schemas.openxmlformats.org/officeDocument/2006/relationships/oleObject" Target="../embeddings/oleObject6.bin"/></Relationships>
</file>

<file path=ppt/slideLayouts/_rels/slideLayout23.xml.rels><?xml version="1.0" encoding="UTF-8" standalone="yes"?>
<Relationships xmlns="http://schemas.openxmlformats.org/package/2006/relationships"><Relationship Id="rId3" Type="http://schemas.openxmlformats.org/officeDocument/2006/relationships/slideMaster" Target="../slideMasters/slideMaster4.xml"/><Relationship Id="rId7" Type="http://schemas.openxmlformats.org/officeDocument/2006/relationships/image" Target="../media/image18.emf"/><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image" Target="../media/image10.emf"/><Relationship Id="rId5" Type="http://schemas.openxmlformats.org/officeDocument/2006/relationships/oleObject" Target="../embeddings/oleObject5.bin"/><Relationship Id="rId4" Type="http://schemas.openxmlformats.org/officeDocument/2006/relationships/image" Target="../media/image17.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6350" y="0"/>
            <a:ext cx="12198351"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0"/>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p>
              <a:endParaRPr lang="en-US"/>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p>
              <a:endParaRPr lang="en-US"/>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p>
              <a:endParaRPr lang="en-US"/>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p>
              <a:endParaRPr lang="en-US"/>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p>
              <a:endParaRPr lang="en-US"/>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p>
              <a:endParaRPr lang="en-US"/>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p>
              <a:endParaRPr lang="en-US"/>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p>
              <a:endParaRPr lang="en-US"/>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p>
              <a:endParaRPr lang="en-US"/>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p>
              <a:endParaRPr lang="en-US"/>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p>
              <a:endParaRPr lang="en-US"/>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p>
              <a:endParaRPr lang="en-US"/>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3075" name="Rectangle 3"/>
          <p:cNvSpPr>
            <a:spLocks noGrp="1" noChangeArrowheads="1"/>
          </p:cNvSpPr>
          <p:nvPr>
            <p:ph type="ctrTitle"/>
          </p:nvPr>
        </p:nvSpPr>
        <p:spPr>
          <a:xfrm>
            <a:off x="4078818" y="3271839"/>
            <a:ext cx="7393516"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4078818" y="4092576"/>
            <a:ext cx="7393516"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2202145493"/>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1062531452"/>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61967" y="166689"/>
            <a:ext cx="2791884"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582084" y="166689"/>
            <a:ext cx="8176683"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625332746"/>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82084" y="166688"/>
            <a:ext cx="8693149" cy="666750"/>
          </a:xfrm>
        </p:spPr>
        <p:txBody>
          <a:bodyPr/>
          <a:lstStyle/>
          <a:p>
            <a:r>
              <a:rPr lang="en-US"/>
              <a:t>Click to edit Master title style</a:t>
            </a:r>
            <a:endParaRPr lang="en-ZA"/>
          </a:p>
        </p:txBody>
      </p:sp>
      <p:sp>
        <p:nvSpPr>
          <p:cNvPr id="3" name="Table Placeholder 2"/>
          <p:cNvSpPr>
            <a:spLocks noGrp="1"/>
          </p:cNvSpPr>
          <p:nvPr>
            <p:ph type="tbl" idx="1"/>
          </p:nvPr>
        </p:nvSpPr>
        <p:spPr>
          <a:xfrm>
            <a:off x="582085" y="1436689"/>
            <a:ext cx="11171767" cy="5045075"/>
          </a:xfrm>
        </p:spPr>
        <p:txBody>
          <a:bodyPr/>
          <a:lstStyle/>
          <a:p>
            <a:pPr lvl="0"/>
            <a:endParaRPr lang="en-ZA" noProof="0"/>
          </a:p>
        </p:txBody>
      </p:sp>
    </p:spTree>
    <p:extLst>
      <p:ext uri="{BB962C8B-B14F-4D97-AF65-F5344CB8AC3E}">
        <p14:creationId xmlns:p14="http://schemas.microsoft.com/office/powerpoint/2010/main" val="3635209362"/>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Tree>
    <p:extLst>
      <p:ext uri="{BB962C8B-B14F-4D97-AF65-F5344CB8AC3E}">
        <p14:creationId xmlns:p14="http://schemas.microsoft.com/office/powerpoint/2010/main" val="3922215883"/>
      </p:ext>
    </p:extLst>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a:p>
        </p:txBody>
      </p:sp>
    </p:spTree>
    <p:extLst>
      <p:ext uri="{BB962C8B-B14F-4D97-AF65-F5344CB8AC3E}">
        <p14:creationId xmlns:p14="http://schemas.microsoft.com/office/powerpoint/2010/main" val="17369835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27521923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a:noAutofit/>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Footer Placeholder 4">
            <a:extLst>
              <a:ext uri="{FF2B5EF4-FFF2-40B4-BE49-F238E27FC236}">
                <a16:creationId xmlns:a16="http://schemas.microsoft.com/office/drawing/2014/main" id="{33A6B3C0-BE11-BB1E-37B2-3F2CECBAC164}"/>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a:p>
        </p:txBody>
      </p:sp>
      <p:sp>
        <p:nvSpPr>
          <p:cNvPr id="9" name="Slide Number Placeholder 5">
            <a:extLst>
              <a:ext uri="{FF2B5EF4-FFF2-40B4-BE49-F238E27FC236}">
                <a16:creationId xmlns:a16="http://schemas.microsoft.com/office/drawing/2014/main" id="{9AA2B460-5729-C216-9BDA-BB746E74BCD5}"/>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a:p>
        </p:txBody>
      </p:sp>
    </p:spTree>
    <p:extLst>
      <p:ext uri="{BB962C8B-B14F-4D97-AF65-F5344CB8AC3E}">
        <p14:creationId xmlns:p14="http://schemas.microsoft.com/office/powerpoint/2010/main" val="12542846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a:p>
        </p:txBody>
      </p:sp>
    </p:spTree>
    <p:extLst>
      <p:ext uri="{BB962C8B-B14F-4D97-AF65-F5344CB8AC3E}">
        <p14:creationId xmlns:p14="http://schemas.microsoft.com/office/powerpoint/2010/main" val="10642763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a:p>
        </p:txBody>
      </p:sp>
      <p:sp>
        <p:nvSpPr>
          <p:cNvPr id="4" name="Rectangle 3">
            <a:extLst>
              <a:ext uri="{FF2B5EF4-FFF2-40B4-BE49-F238E27FC236}">
                <a16:creationId xmlns:a16="http://schemas.microsoft.com/office/drawing/2014/main" id="{038ED6B3-A54B-E3D6-3B0D-0CE82331EF51}"/>
              </a:ext>
            </a:extLst>
          </p:cNvPr>
          <p:cNvSpPr/>
          <p:nvPr userDrawn="1"/>
        </p:nvSpPr>
        <p:spPr>
          <a:xfrm>
            <a:off x="0" y="6176963"/>
            <a:ext cx="12192000" cy="45719"/>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898693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27521923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a:noAutofit/>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Footer Placeholder 4">
            <a:extLst>
              <a:ext uri="{FF2B5EF4-FFF2-40B4-BE49-F238E27FC236}">
                <a16:creationId xmlns:a16="http://schemas.microsoft.com/office/drawing/2014/main" id="{33A6B3C0-BE11-BB1E-37B2-3F2CECBAC164}"/>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a:p>
        </p:txBody>
      </p:sp>
      <p:sp>
        <p:nvSpPr>
          <p:cNvPr id="9" name="Slide Number Placeholder 5">
            <a:extLst>
              <a:ext uri="{FF2B5EF4-FFF2-40B4-BE49-F238E27FC236}">
                <a16:creationId xmlns:a16="http://schemas.microsoft.com/office/drawing/2014/main" id="{9AA2B460-5729-C216-9BDA-BB746E74BCD5}"/>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a:p>
        </p:txBody>
      </p:sp>
    </p:spTree>
    <p:extLst>
      <p:ext uri="{BB962C8B-B14F-4D97-AF65-F5344CB8AC3E}">
        <p14:creationId xmlns:p14="http://schemas.microsoft.com/office/powerpoint/2010/main" val="17024911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a:p>
        </p:txBody>
      </p:sp>
      <p:sp>
        <p:nvSpPr>
          <p:cNvPr id="4" name="Rectangle 3">
            <a:extLst>
              <a:ext uri="{FF2B5EF4-FFF2-40B4-BE49-F238E27FC236}">
                <a16:creationId xmlns:a16="http://schemas.microsoft.com/office/drawing/2014/main" id="{038ED6B3-A54B-E3D6-3B0D-0CE82331EF51}"/>
              </a:ext>
            </a:extLst>
          </p:cNvPr>
          <p:cNvSpPr/>
          <p:nvPr userDrawn="1"/>
        </p:nvSpPr>
        <p:spPr>
          <a:xfrm>
            <a:off x="0" y="6176963"/>
            <a:ext cx="12192000" cy="45719"/>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20192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3909818046"/>
      </p:ext>
    </p:extLst>
  </p:cSld>
  <p:clrMapOvr>
    <a:masterClrMapping/>
  </p:clrMapOvr>
  <p:transitio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4DFF4CC-8DC4-7B7A-39C5-262F5C87F5B3}"/>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2" y="4144544"/>
            <a:ext cx="12191995" cy="2464129"/>
          </a:xfrm>
          <a:prstGeom prst="rect">
            <a:avLst/>
          </a:prstGeom>
        </p:spPr>
      </p:pic>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7" name="Object 6"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400" b="0" i="0" baseline="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4618049" y="1404737"/>
            <a:ext cx="7117690" cy="676275"/>
          </a:xfrm>
          <a:prstGeom prst="rect">
            <a:avLst/>
          </a:prstGeom>
        </p:spPr>
        <p:txBody>
          <a:bodyPr anchor="b">
            <a:normAutofit/>
          </a:bodyPr>
          <a:lstStyle>
            <a:lvl1pPr algn="r">
              <a:defRPr sz="2800">
                <a:solidFill>
                  <a:schemeClr val="tx1"/>
                </a:solidFill>
                <a:latin typeface="+mj-lt"/>
                <a:cs typeface="Arial" panose="020B0604020202020204" pitchFamily="34" charset="0"/>
              </a:defRPr>
            </a:lvl1pPr>
          </a:lstStyle>
          <a:p>
            <a:r>
              <a:rPr lang="en-US" noProof="0"/>
              <a:t>Title of presentation</a:t>
            </a:r>
            <a:endParaRPr lang="en-ZA" noProof="0"/>
          </a:p>
        </p:txBody>
      </p:sp>
      <p:sp>
        <p:nvSpPr>
          <p:cNvPr id="64" name="Rectangle 4"/>
          <p:cNvSpPr>
            <a:spLocks noGrp="1" noChangeArrowheads="1"/>
          </p:cNvSpPr>
          <p:nvPr>
            <p:ph type="subTitle" idx="1" hasCustomPrompt="1"/>
          </p:nvPr>
        </p:nvSpPr>
        <p:spPr>
          <a:xfrm>
            <a:off x="4618050" y="2924226"/>
            <a:ext cx="7117689" cy="365126"/>
          </a:xfrm>
          <a:prstGeom prst="rect">
            <a:avLst/>
          </a:prstGeom>
        </p:spPr>
        <p:txBody>
          <a:bodyPr>
            <a:noAutofit/>
          </a:bodyPr>
          <a:lstStyle>
            <a:lvl1pPr marL="0" indent="0" algn="r">
              <a:buFontTx/>
              <a:buNone/>
              <a:defRPr sz="2000" b="1">
                <a:solidFill>
                  <a:srgbClr val="83725B"/>
                </a:solidFill>
                <a:latin typeface="+mn-lt"/>
                <a:cs typeface="Arial" panose="020B0604020202020204" pitchFamily="34" charset="0"/>
              </a:defRPr>
            </a:lvl1pPr>
          </a:lstStyle>
          <a:p>
            <a:r>
              <a:rPr lang="en-US" noProof="0"/>
              <a:t>Presented by:</a:t>
            </a:r>
            <a:endParaRPr lang="en-ZA" noProof="0"/>
          </a:p>
        </p:txBody>
      </p:sp>
      <p:sp>
        <p:nvSpPr>
          <p:cNvPr id="69" name="Text Placeholder 68">
            <a:extLst>
              <a:ext uri="{FF2B5EF4-FFF2-40B4-BE49-F238E27FC236}">
                <a16:creationId xmlns:a16="http://schemas.microsoft.com/office/drawing/2014/main" id="{FC9B13AD-CB38-ECF0-A13D-FF807AEA7663}"/>
              </a:ext>
            </a:extLst>
          </p:cNvPr>
          <p:cNvSpPr>
            <a:spLocks noGrp="1"/>
          </p:cNvSpPr>
          <p:nvPr>
            <p:ph type="body" sz="quarter" idx="10" hasCustomPrompt="1"/>
          </p:nvPr>
        </p:nvSpPr>
        <p:spPr>
          <a:xfrm>
            <a:off x="4618049" y="3527025"/>
            <a:ext cx="7117690" cy="327025"/>
          </a:xfrm>
          <a:prstGeom prst="rect">
            <a:avLst/>
          </a:prstGeom>
        </p:spPr>
        <p:txBody>
          <a:bodyPr>
            <a:noAutofit/>
          </a:bodyPr>
          <a:lstStyle>
            <a:lvl1pPr marL="0" indent="0" algn="r">
              <a:buNone/>
              <a:defRPr sz="1800">
                <a:solidFill>
                  <a:schemeClr val="tx1"/>
                </a:solidFill>
              </a:defRPr>
            </a:lvl1pPr>
            <a:lvl2pPr algn="r">
              <a:defRPr>
                <a:solidFill>
                  <a:schemeClr val="bg1"/>
                </a:solidFill>
              </a:defRPr>
            </a:lvl2pPr>
            <a:lvl3pPr algn="r">
              <a:defRPr>
                <a:solidFill>
                  <a:schemeClr val="bg1"/>
                </a:solidFill>
              </a:defRPr>
            </a:lvl3pPr>
            <a:lvl4pPr algn="r">
              <a:defRPr>
                <a:solidFill>
                  <a:schemeClr val="bg1"/>
                </a:solidFill>
              </a:defRPr>
            </a:lvl4pPr>
            <a:lvl5pPr algn="r">
              <a:defRPr>
                <a:solidFill>
                  <a:schemeClr val="bg1"/>
                </a:solidFill>
              </a:defRPr>
            </a:lvl5pPr>
          </a:lstStyle>
          <a:p>
            <a:pPr lvl="0"/>
            <a:r>
              <a:rPr lang="en-GB"/>
              <a:t>Date:</a:t>
            </a:r>
            <a:endParaRPr lang="en-US"/>
          </a:p>
        </p:txBody>
      </p:sp>
      <p:sp>
        <p:nvSpPr>
          <p:cNvPr id="107" name="Rectangle 106">
            <a:extLst>
              <a:ext uri="{FF2B5EF4-FFF2-40B4-BE49-F238E27FC236}">
                <a16:creationId xmlns:a16="http://schemas.microsoft.com/office/drawing/2014/main" id="{70F73F9A-6527-43E5-9BDC-E6533EDAECC6}"/>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B025F6DC-490B-FE96-3826-453FA05719BC}"/>
              </a:ext>
            </a:extLst>
          </p:cNvPr>
          <p:cNvSpPr/>
          <p:nvPr userDrawn="1"/>
        </p:nvSpPr>
        <p:spPr>
          <a:xfrm>
            <a:off x="504232" y="3817647"/>
            <a:ext cx="1533524" cy="151664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Picture 7">
            <a:extLst>
              <a:ext uri="{FF2B5EF4-FFF2-40B4-BE49-F238E27FC236}">
                <a16:creationId xmlns:a16="http://schemas.microsoft.com/office/drawing/2014/main" id="{DBCADFDE-56B9-04C2-BCE2-05120032D0AE}"/>
              </a:ext>
            </a:extLst>
          </p:cNvPr>
          <p:cNvPicPr>
            <a:picLocks noChangeAspect="1"/>
          </p:cNvPicPr>
          <p:nvPr userDrawn="1"/>
        </p:nvPicPr>
        <p:blipFill>
          <a:blip r:embed="rId7"/>
          <a:stretch>
            <a:fillRect/>
          </a:stretch>
        </p:blipFill>
        <p:spPr>
          <a:xfrm>
            <a:off x="504232" y="1784299"/>
            <a:ext cx="3937000" cy="3568700"/>
          </a:xfrm>
          <a:prstGeom prst="rect">
            <a:avLst/>
          </a:prstGeom>
        </p:spPr>
      </p:pic>
      <p:sp>
        <p:nvSpPr>
          <p:cNvPr id="9" name="Picture Placeholder 4">
            <a:extLst>
              <a:ext uri="{FF2B5EF4-FFF2-40B4-BE49-F238E27FC236}">
                <a16:creationId xmlns:a16="http://schemas.microsoft.com/office/drawing/2014/main" id="{46C2D1BC-19FC-6DDD-3EE5-86D738105E53}"/>
              </a:ext>
            </a:extLst>
          </p:cNvPr>
          <p:cNvSpPr>
            <a:spLocks noGrp="1"/>
          </p:cNvSpPr>
          <p:nvPr>
            <p:ph type="pic" sz="quarter" idx="13" hasCustomPrompt="1"/>
          </p:nvPr>
        </p:nvSpPr>
        <p:spPr>
          <a:xfrm>
            <a:off x="1000139" y="1921224"/>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txBody>
          <a:bodyPr wrap="square" anchor="ctr">
            <a:noAutofit/>
          </a:bodyPr>
          <a:lstStyle>
            <a:lvl1pPr marL="0" indent="0" algn="ctr">
              <a:buNone/>
              <a:defRPr sz="3200">
                <a:solidFill>
                  <a:schemeClr val="bg1"/>
                </a:solidFill>
              </a:defRPr>
            </a:lvl1pPr>
          </a:lstStyle>
          <a:p>
            <a:r>
              <a:rPr lang="en-US"/>
              <a:t>Insert </a:t>
            </a:r>
            <a:br>
              <a:rPr lang="en-US"/>
            </a:br>
            <a:r>
              <a:rPr lang="en-US"/>
              <a:t>visual</a:t>
            </a:r>
          </a:p>
        </p:txBody>
      </p:sp>
      <p:sp>
        <p:nvSpPr>
          <p:cNvPr id="10" name="Oval 9">
            <a:extLst>
              <a:ext uri="{FF2B5EF4-FFF2-40B4-BE49-F238E27FC236}">
                <a16:creationId xmlns:a16="http://schemas.microsoft.com/office/drawing/2014/main" id="{D96E0838-0F9B-EF5D-E73C-CAF299B03244}"/>
              </a:ext>
            </a:extLst>
          </p:cNvPr>
          <p:cNvSpPr/>
          <p:nvPr userDrawn="1"/>
        </p:nvSpPr>
        <p:spPr>
          <a:xfrm>
            <a:off x="329249" y="3610137"/>
            <a:ext cx="2044699" cy="204469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icture Placeholder 101">
            <a:extLst>
              <a:ext uri="{FF2B5EF4-FFF2-40B4-BE49-F238E27FC236}">
                <a16:creationId xmlns:a16="http://schemas.microsoft.com/office/drawing/2014/main" id="{71ABA184-90EF-886D-01F7-8ED79E7BB0CC}"/>
              </a:ext>
            </a:extLst>
          </p:cNvPr>
          <p:cNvSpPr>
            <a:spLocks noGrp="1"/>
          </p:cNvSpPr>
          <p:nvPr>
            <p:ph type="pic" sz="quarter" idx="14" hasCustomPrompt="1"/>
          </p:nvPr>
        </p:nvSpPr>
        <p:spPr>
          <a:xfrm>
            <a:off x="406138" y="3684749"/>
            <a:ext cx="1895476" cy="1895476"/>
          </a:xfrm>
          <a:prstGeom prst="ellipse">
            <a:avLst/>
          </a:prstGeom>
          <a:solidFill>
            <a:schemeClr val="accent2"/>
          </a:solidFill>
          <a:ln>
            <a:solidFill>
              <a:schemeClr val="bg1"/>
            </a:solidFill>
          </a:ln>
        </p:spPr>
        <p:txBody>
          <a:bodyPr anchor="ctr"/>
          <a:lstStyle>
            <a:lvl1pPr marL="0" indent="0" algn="ctr">
              <a:buNone/>
              <a:defRPr sz="2400">
                <a:solidFill>
                  <a:schemeClr val="bg1"/>
                </a:solidFill>
              </a:defRPr>
            </a:lvl1pPr>
          </a:lstStyle>
          <a:p>
            <a:r>
              <a:rPr lang="en-US"/>
              <a:t>Insert visual</a:t>
            </a:r>
          </a:p>
        </p:txBody>
      </p:sp>
      <p:pic>
        <p:nvPicPr>
          <p:cNvPr id="12" name="Picture 11">
            <a:extLst>
              <a:ext uri="{FF2B5EF4-FFF2-40B4-BE49-F238E27FC236}">
                <a16:creationId xmlns:a16="http://schemas.microsoft.com/office/drawing/2014/main" id="{81417B6E-DCAF-E329-82FA-A9666987E521}"/>
              </a:ext>
            </a:extLst>
          </p:cNvPr>
          <p:cNvPicPr>
            <a:picLocks noChangeAspect="1"/>
          </p:cNvPicPr>
          <p:nvPr userDrawn="1"/>
        </p:nvPicPr>
        <p:blipFill>
          <a:blip r:embed="rId8"/>
          <a:stretch>
            <a:fillRect/>
          </a:stretch>
        </p:blipFill>
        <p:spPr>
          <a:xfrm>
            <a:off x="113202" y="3610137"/>
            <a:ext cx="2260600" cy="2044700"/>
          </a:xfrm>
          <a:prstGeom prst="rect">
            <a:avLst/>
          </a:prstGeom>
        </p:spPr>
      </p:pic>
    </p:spTree>
    <p:extLst>
      <p:ext uri="{BB962C8B-B14F-4D97-AF65-F5344CB8AC3E}">
        <p14:creationId xmlns:p14="http://schemas.microsoft.com/office/powerpoint/2010/main" val="15284328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pter divsion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0AA778-541B-E885-5A78-44A4C7F4B690}"/>
              </a:ext>
            </a:extLst>
          </p:cNvPr>
          <p:cNvSpPr/>
          <p:nvPr userDrawn="1"/>
        </p:nvSpPr>
        <p:spPr>
          <a:xfrm>
            <a:off x="0" y="4142874"/>
            <a:ext cx="12192000" cy="2466974"/>
          </a:xfrm>
          <a:prstGeom prst="rect">
            <a:avLst/>
          </a:prstGeom>
          <a:solidFill>
            <a:schemeClr val="bg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40206027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a:latin typeface="Arial" panose="020B0604020202020204" pitchFamily="34" charset="0"/>
              <a:ea typeface="+mj-ea"/>
              <a:cs typeface="+mj-cs"/>
              <a:sym typeface="Arial" panose="020B0604020202020204" pitchFamily="34" charset="0"/>
            </a:endParaRPr>
          </a:p>
        </p:txBody>
      </p:sp>
      <p:sp>
        <p:nvSpPr>
          <p:cNvPr id="10" name="Rectangle 3">
            <a:extLst>
              <a:ext uri="{FF2B5EF4-FFF2-40B4-BE49-F238E27FC236}">
                <a16:creationId xmlns:a16="http://schemas.microsoft.com/office/drawing/2014/main" id="{CDD01BF2-A391-2350-F502-B39704CC06F8}"/>
              </a:ext>
            </a:extLst>
          </p:cNvPr>
          <p:cNvSpPr>
            <a:spLocks noGrp="1" noChangeArrowheads="1"/>
          </p:cNvSpPr>
          <p:nvPr>
            <p:ph type="ctrTitle" hasCustomPrompt="1"/>
          </p:nvPr>
        </p:nvSpPr>
        <p:spPr>
          <a:xfrm>
            <a:off x="706438" y="2241800"/>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a:t>Divider Slide</a:t>
            </a:r>
            <a:endParaRPr lang="en-ZA" noProof="0"/>
          </a:p>
        </p:txBody>
      </p:sp>
      <p:sp>
        <p:nvSpPr>
          <p:cNvPr id="11" name="Picture Placeholder 5">
            <a:extLst>
              <a:ext uri="{FF2B5EF4-FFF2-40B4-BE49-F238E27FC236}">
                <a16:creationId xmlns:a16="http://schemas.microsoft.com/office/drawing/2014/main" id="{53E77A3B-B320-4C09-0FDF-7F1B0E81B64C}"/>
              </a:ext>
            </a:extLst>
          </p:cNvPr>
          <p:cNvSpPr>
            <a:spLocks noGrp="1"/>
          </p:cNvSpPr>
          <p:nvPr>
            <p:ph type="pic" sz="quarter" idx="10" hasCustomPrompt="1"/>
          </p:nvPr>
        </p:nvSpPr>
        <p:spPr>
          <a:xfrm>
            <a:off x="0" y="4142874"/>
            <a:ext cx="12192000" cy="2451601"/>
          </a:xfrm>
          <a:prstGeom prst="rect">
            <a:avLst/>
          </a:prstGeom>
        </p:spPr>
        <p:txBody>
          <a:bodyPr anchor="ctr"/>
          <a:lstStyle>
            <a:lvl1pPr marL="0" indent="0" algn="ctr">
              <a:buNone/>
              <a:defRPr sz="2400">
                <a:solidFill>
                  <a:schemeClr val="accent1"/>
                </a:solidFill>
              </a:defRPr>
            </a:lvl1pPr>
          </a:lstStyle>
          <a:p>
            <a:r>
              <a:rPr lang="en-US"/>
              <a:t>Insert </a:t>
            </a:r>
            <a:br>
              <a:rPr lang="en-US"/>
            </a:br>
            <a:r>
              <a:rPr lang="en-US"/>
              <a:t>visual</a:t>
            </a:r>
          </a:p>
        </p:txBody>
      </p:sp>
      <p:sp>
        <p:nvSpPr>
          <p:cNvPr id="2" name="Rectangle 1">
            <a:extLst>
              <a:ext uri="{FF2B5EF4-FFF2-40B4-BE49-F238E27FC236}">
                <a16:creationId xmlns:a16="http://schemas.microsoft.com/office/drawing/2014/main" id="{5EA9F132-5B21-E13F-3DD4-5A76269137FE}"/>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103566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hapter divsion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0AA778-541B-E885-5A78-44A4C7F4B690}"/>
              </a:ext>
            </a:extLst>
          </p:cNvPr>
          <p:cNvSpPr/>
          <p:nvPr userDrawn="1"/>
        </p:nvSpPr>
        <p:spPr>
          <a:xfrm>
            <a:off x="0" y="4142874"/>
            <a:ext cx="12192000" cy="2466974"/>
          </a:xfrm>
          <a:prstGeom prst="rect">
            <a:avLst/>
          </a:prstGeom>
          <a:solidFill>
            <a:schemeClr val="bg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a:extLst>
              <a:ext uri="{FF2B5EF4-FFF2-40B4-BE49-F238E27FC236}">
                <a16:creationId xmlns:a16="http://schemas.microsoft.com/office/drawing/2014/main" id="{F447FC08-0CA1-C812-957B-303369CEC0B0}"/>
              </a:ext>
            </a:extLst>
          </p:cNvPr>
          <p:cNvSpPr>
            <a:spLocks noGrp="1"/>
          </p:cNvSpPr>
          <p:nvPr>
            <p:ph type="pic" sz="quarter" idx="10" hasCustomPrompt="1"/>
          </p:nvPr>
        </p:nvSpPr>
        <p:spPr>
          <a:xfrm>
            <a:off x="0" y="4142874"/>
            <a:ext cx="4114800" cy="2451601"/>
          </a:xfrm>
          <a:prstGeom prst="rect">
            <a:avLst/>
          </a:prstGeom>
        </p:spPr>
        <p:txBody>
          <a:bodyPr anchor="ctr"/>
          <a:lstStyle>
            <a:lvl1pPr marL="0" indent="0" algn="ctr">
              <a:buNone/>
              <a:defRPr sz="2400">
                <a:solidFill>
                  <a:schemeClr val="accent1"/>
                </a:solidFill>
              </a:defRPr>
            </a:lvl1pPr>
          </a:lstStyle>
          <a:p>
            <a:r>
              <a:rPr lang="en-US"/>
              <a:t>Insert </a:t>
            </a:r>
            <a:br>
              <a:rPr lang="en-US"/>
            </a:br>
            <a:r>
              <a:rPr lang="en-US"/>
              <a:t>visual</a:t>
            </a:r>
          </a:p>
        </p:txBody>
      </p:sp>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40206027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a:latin typeface="Arial" panose="020B0604020202020204" pitchFamily="34" charset="0"/>
              <a:ea typeface="+mj-ea"/>
              <a:cs typeface="+mj-cs"/>
              <a:sym typeface="Arial" panose="020B0604020202020204" pitchFamily="34" charset="0"/>
            </a:endParaRPr>
          </a:p>
        </p:txBody>
      </p:sp>
      <p:sp>
        <p:nvSpPr>
          <p:cNvPr id="10" name="Rectangle 3">
            <a:extLst>
              <a:ext uri="{FF2B5EF4-FFF2-40B4-BE49-F238E27FC236}">
                <a16:creationId xmlns:a16="http://schemas.microsoft.com/office/drawing/2014/main" id="{CDD01BF2-A391-2350-F502-B39704CC06F8}"/>
              </a:ext>
            </a:extLst>
          </p:cNvPr>
          <p:cNvSpPr>
            <a:spLocks noGrp="1" noChangeArrowheads="1"/>
          </p:cNvSpPr>
          <p:nvPr>
            <p:ph type="ctrTitle" hasCustomPrompt="1"/>
          </p:nvPr>
        </p:nvSpPr>
        <p:spPr>
          <a:xfrm>
            <a:off x="706438" y="2241800"/>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a:t>Divider Slide</a:t>
            </a:r>
            <a:endParaRPr lang="en-ZA" noProof="0"/>
          </a:p>
        </p:txBody>
      </p:sp>
      <p:sp>
        <p:nvSpPr>
          <p:cNvPr id="5" name="Picture Placeholder 5">
            <a:extLst>
              <a:ext uri="{FF2B5EF4-FFF2-40B4-BE49-F238E27FC236}">
                <a16:creationId xmlns:a16="http://schemas.microsoft.com/office/drawing/2014/main" id="{DBBB6FBC-E3C9-3B31-3EF0-38D626E1E1D4}"/>
              </a:ext>
            </a:extLst>
          </p:cNvPr>
          <p:cNvSpPr>
            <a:spLocks noGrp="1"/>
          </p:cNvSpPr>
          <p:nvPr>
            <p:ph type="pic" sz="quarter" idx="11" hasCustomPrompt="1"/>
          </p:nvPr>
        </p:nvSpPr>
        <p:spPr>
          <a:xfrm>
            <a:off x="4114800" y="4142874"/>
            <a:ext cx="4114800" cy="2451601"/>
          </a:xfrm>
          <a:prstGeom prst="rect">
            <a:avLst/>
          </a:prstGeom>
        </p:spPr>
        <p:txBody>
          <a:bodyPr anchor="ctr"/>
          <a:lstStyle>
            <a:lvl1pPr marL="0" indent="0" algn="ctr">
              <a:buNone/>
              <a:defRPr sz="2400">
                <a:solidFill>
                  <a:schemeClr val="accent1"/>
                </a:solidFill>
              </a:defRPr>
            </a:lvl1pPr>
          </a:lstStyle>
          <a:p>
            <a:r>
              <a:rPr lang="en-US"/>
              <a:t>Insert </a:t>
            </a:r>
            <a:br>
              <a:rPr lang="en-US"/>
            </a:br>
            <a:r>
              <a:rPr lang="en-US"/>
              <a:t>visual</a:t>
            </a:r>
          </a:p>
        </p:txBody>
      </p:sp>
      <p:sp>
        <p:nvSpPr>
          <p:cNvPr id="11" name="Picture Placeholder 5">
            <a:extLst>
              <a:ext uri="{FF2B5EF4-FFF2-40B4-BE49-F238E27FC236}">
                <a16:creationId xmlns:a16="http://schemas.microsoft.com/office/drawing/2014/main" id="{5AF0A9FC-BFA5-B482-1275-4088CD882898}"/>
              </a:ext>
            </a:extLst>
          </p:cNvPr>
          <p:cNvSpPr>
            <a:spLocks noGrp="1"/>
          </p:cNvSpPr>
          <p:nvPr>
            <p:ph type="pic" sz="quarter" idx="12" hasCustomPrompt="1"/>
          </p:nvPr>
        </p:nvSpPr>
        <p:spPr>
          <a:xfrm>
            <a:off x="8229600" y="4142874"/>
            <a:ext cx="3962400" cy="2451601"/>
          </a:xfrm>
          <a:prstGeom prst="rect">
            <a:avLst/>
          </a:prstGeom>
        </p:spPr>
        <p:txBody>
          <a:bodyPr anchor="ctr"/>
          <a:lstStyle>
            <a:lvl1pPr marL="0" indent="0" algn="ctr">
              <a:buNone/>
              <a:defRPr sz="2400">
                <a:solidFill>
                  <a:schemeClr val="accent1"/>
                </a:solidFill>
              </a:defRPr>
            </a:lvl1pPr>
          </a:lstStyle>
          <a:p>
            <a:r>
              <a:rPr lang="en-US"/>
              <a:t>Insert </a:t>
            </a:r>
            <a:br>
              <a:rPr lang="en-US"/>
            </a:br>
            <a:r>
              <a:rPr lang="en-US"/>
              <a:t>visual</a:t>
            </a:r>
          </a:p>
        </p:txBody>
      </p:sp>
      <p:sp>
        <p:nvSpPr>
          <p:cNvPr id="2" name="Rectangle 1">
            <a:extLst>
              <a:ext uri="{FF2B5EF4-FFF2-40B4-BE49-F238E27FC236}">
                <a16:creationId xmlns:a16="http://schemas.microsoft.com/office/drawing/2014/main" id="{C37B8CCE-72D0-1BBF-D066-4AF8ED0D6F84}"/>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55721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clusion Chapter Slide">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F7C3906-7D26-F847-D210-DC8F472D4016}"/>
              </a:ext>
            </a:extLst>
          </p:cNvPr>
          <p:cNvPicPr>
            <a:picLocks noChangeAspect="1"/>
          </p:cNvPicPr>
          <p:nvPr userDrawn="1"/>
        </p:nvPicPr>
        <p:blipFill>
          <a:blip r:embed="rId4"/>
          <a:stretch>
            <a:fillRect/>
          </a:stretch>
        </p:blipFill>
        <p:spPr>
          <a:xfrm>
            <a:off x="847291" y="1463747"/>
            <a:ext cx="3937000" cy="3568700"/>
          </a:xfrm>
          <a:prstGeom prst="rect">
            <a:avLst/>
          </a:prstGeom>
        </p:spPr>
      </p:pic>
      <p:sp>
        <p:nvSpPr>
          <p:cNvPr id="5" name="Picture Placeholder 4">
            <a:extLst>
              <a:ext uri="{FF2B5EF4-FFF2-40B4-BE49-F238E27FC236}">
                <a16:creationId xmlns:a16="http://schemas.microsoft.com/office/drawing/2014/main" id="{F87BD48D-91A6-B706-71D6-9D1F30170652}"/>
              </a:ext>
            </a:extLst>
          </p:cNvPr>
          <p:cNvSpPr>
            <a:spLocks noGrp="1"/>
          </p:cNvSpPr>
          <p:nvPr>
            <p:ph type="pic" sz="quarter" idx="13" hasCustomPrompt="1"/>
          </p:nvPr>
        </p:nvSpPr>
        <p:spPr>
          <a:xfrm>
            <a:off x="1343198" y="1600672"/>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txBody>
          <a:bodyPr wrap="square" anchor="ctr">
            <a:noAutofit/>
          </a:bodyPr>
          <a:lstStyle>
            <a:lvl1pPr marL="0" indent="0" algn="ctr">
              <a:buNone/>
              <a:defRPr sz="3200">
                <a:solidFill>
                  <a:schemeClr val="bg1"/>
                </a:solidFill>
              </a:defRPr>
            </a:lvl1pPr>
          </a:lstStyle>
          <a:p>
            <a:r>
              <a:rPr lang="en-US"/>
              <a:t>Insert </a:t>
            </a:r>
            <a:br>
              <a:rPr lang="en-US"/>
            </a:br>
            <a:r>
              <a:rPr lang="en-US"/>
              <a:t>visual</a:t>
            </a:r>
          </a:p>
        </p:txBody>
      </p:sp>
      <p:sp>
        <p:nvSpPr>
          <p:cNvPr id="10" name="Oval 9">
            <a:extLst>
              <a:ext uri="{FF2B5EF4-FFF2-40B4-BE49-F238E27FC236}">
                <a16:creationId xmlns:a16="http://schemas.microsoft.com/office/drawing/2014/main" id="{35DBF5CF-E6CC-1A85-FDB1-B49B23179B88}"/>
              </a:ext>
            </a:extLst>
          </p:cNvPr>
          <p:cNvSpPr/>
          <p:nvPr userDrawn="1"/>
        </p:nvSpPr>
        <p:spPr>
          <a:xfrm>
            <a:off x="672308" y="3289585"/>
            <a:ext cx="2044699" cy="204469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7" name="Object 6"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400" b="0" i="0" baseline="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5392738" y="2867097"/>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a:t>Divider Slide</a:t>
            </a:r>
            <a:endParaRPr lang="en-ZA" noProof="0"/>
          </a:p>
        </p:txBody>
      </p:sp>
      <p:sp>
        <p:nvSpPr>
          <p:cNvPr id="6" name="Rectangle 5">
            <a:extLst>
              <a:ext uri="{FF2B5EF4-FFF2-40B4-BE49-F238E27FC236}">
                <a16:creationId xmlns:a16="http://schemas.microsoft.com/office/drawing/2014/main" id="{F9736D61-2B9F-B39D-FA43-E377D86AA7B3}"/>
              </a:ext>
            </a:extLst>
          </p:cNvPr>
          <p:cNvSpPr/>
          <p:nvPr userDrawn="1"/>
        </p:nvSpPr>
        <p:spPr>
          <a:xfrm>
            <a:off x="0" y="6593974"/>
            <a:ext cx="12192000" cy="264026"/>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101">
            <a:extLst>
              <a:ext uri="{FF2B5EF4-FFF2-40B4-BE49-F238E27FC236}">
                <a16:creationId xmlns:a16="http://schemas.microsoft.com/office/drawing/2014/main" id="{F5F2CF35-ACC4-A108-DD87-92F9426534E9}"/>
              </a:ext>
            </a:extLst>
          </p:cNvPr>
          <p:cNvSpPr>
            <a:spLocks noGrp="1"/>
          </p:cNvSpPr>
          <p:nvPr>
            <p:ph type="pic" sz="quarter" idx="14" hasCustomPrompt="1"/>
          </p:nvPr>
        </p:nvSpPr>
        <p:spPr>
          <a:xfrm>
            <a:off x="749197" y="3364197"/>
            <a:ext cx="1895476" cy="1895476"/>
          </a:xfrm>
          <a:prstGeom prst="ellipse">
            <a:avLst/>
          </a:prstGeom>
          <a:solidFill>
            <a:schemeClr val="accent2"/>
          </a:solidFill>
          <a:ln>
            <a:solidFill>
              <a:schemeClr val="bg1"/>
            </a:solidFill>
          </a:ln>
        </p:spPr>
        <p:txBody>
          <a:bodyPr anchor="ctr"/>
          <a:lstStyle>
            <a:lvl1pPr marL="0" indent="0" algn="ctr">
              <a:buNone/>
              <a:defRPr sz="2400">
                <a:solidFill>
                  <a:schemeClr val="bg1"/>
                </a:solidFill>
              </a:defRPr>
            </a:lvl1pPr>
          </a:lstStyle>
          <a:p>
            <a:r>
              <a:rPr lang="en-US"/>
              <a:t>Insert visual</a:t>
            </a:r>
          </a:p>
        </p:txBody>
      </p:sp>
      <p:pic>
        <p:nvPicPr>
          <p:cNvPr id="9" name="Picture 8">
            <a:extLst>
              <a:ext uri="{FF2B5EF4-FFF2-40B4-BE49-F238E27FC236}">
                <a16:creationId xmlns:a16="http://schemas.microsoft.com/office/drawing/2014/main" id="{83438781-E333-E871-DE61-8750EF6EEC4A}"/>
              </a:ext>
            </a:extLst>
          </p:cNvPr>
          <p:cNvPicPr>
            <a:picLocks noChangeAspect="1"/>
          </p:cNvPicPr>
          <p:nvPr userDrawn="1"/>
        </p:nvPicPr>
        <p:blipFill>
          <a:blip r:embed="rId7"/>
          <a:stretch>
            <a:fillRect/>
          </a:stretch>
        </p:blipFill>
        <p:spPr>
          <a:xfrm>
            <a:off x="456261" y="3289585"/>
            <a:ext cx="2260600" cy="2044700"/>
          </a:xfrm>
          <a:prstGeom prst="rect">
            <a:avLst/>
          </a:prstGeom>
        </p:spPr>
      </p:pic>
    </p:spTree>
    <p:extLst>
      <p:ext uri="{BB962C8B-B14F-4D97-AF65-F5344CB8AC3E}">
        <p14:creationId xmlns:p14="http://schemas.microsoft.com/office/powerpoint/2010/main" val="3080878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412145816"/>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582084" y="1436689"/>
            <a:ext cx="548428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6269567" y="1436689"/>
            <a:ext cx="5484284"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974145324"/>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270254985"/>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6"/>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12234" y="6561139"/>
            <a:ext cx="3119967" cy="18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a:t>Click to edit Master title style</a:t>
            </a:r>
            <a:endParaRPr lang="en-ZA"/>
          </a:p>
        </p:txBody>
      </p:sp>
    </p:spTree>
    <p:extLst>
      <p:ext uri="{BB962C8B-B14F-4D97-AF65-F5344CB8AC3E}">
        <p14:creationId xmlns:p14="http://schemas.microsoft.com/office/powerpoint/2010/main" val="1356707299"/>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247272"/>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802899245"/>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715073595"/>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theme" Target="../theme/theme2.xml"/><Relationship Id="rId7" Type="http://schemas.openxmlformats.org/officeDocument/2006/relationships/image" Target="../media/image10.emf"/><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oleObject" Target="../embeddings/oleObject1.bin"/><Relationship Id="rId5" Type="http://schemas.openxmlformats.org/officeDocument/2006/relationships/tags" Target="../tags/tag3.xml"/><Relationship Id="rId4" Type="http://schemas.openxmlformats.org/officeDocument/2006/relationships/tags" Target="../tags/tag2.xml"/><Relationship Id="rId9" Type="http://schemas.openxmlformats.org/officeDocument/2006/relationships/image" Target="../media/image12.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slideLayout" Target="../slideLayouts/slideLayout18.xml"/><Relationship Id="rId7" Type="http://schemas.openxmlformats.org/officeDocument/2006/relationships/tags" Target="../tags/tag9.xml"/><Relationship Id="rId12" Type="http://schemas.openxmlformats.org/officeDocument/2006/relationships/image" Target="../media/image12.emf"/><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tags" Target="../tags/tag8.xml"/><Relationship Id="rId11" Type="http://schemas.openxmlformats.org/officeDocument/2006/relationships/image" Target="../media/image11.emf"/><Relationship Id="rId5" Type="http://schemas.openxmlformats.org/officeDocument/2006/relationships/theme" Target="../theme/theme3.xml"/><Relationship Id="rId10" Type="http://schemas.openxmlformats.org/officeDocument/2006/relationships/image" Target="../media/image10.emf"/><Relationship Id="rId4" Type="http://schemas.openxmlformats.org/officeDocument/2006/relationships/slideLayout" Target="../slideLayouts/slideLayout19.xml"/><Relationship Id="rId9" Type="http://schemas.openxmlformats.org/officeDocument/2006/relationships/oleObject" Target="../embeddings/oleObject1.bin"/></Relationships>
</file>

<file path=ppt/slideMasters/_rels/slideMaster4.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slideLayout" Target="../slideLayouts/slideLayout22.xml"/><Relationship Id="rId7" Type="http://schemas.openxmlformats.org/officeDocument/2006/relationships/tags" Target="../tags/tag19.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tags" Target="../tags/tag18.xml"/><Relationship Id="rId11" Type="http://schemas.openxmlformats.org/officeDocument/2006/relationships/image" Target="../media/image15.png"/><Relationship Id="rId5" Type="http://schemas.openxmlformats.org/officeDocument/2006/relationships/theme" Target="../theme/theme4.xml"/><Relationship Id="rId10" Type="http://schemas.openxmlformats.org/officeDocument/2006/relationships/image" Target="../media/image14.emf"/><Relationship Id="rId4" Type="http://schemas.openxmlformats.org/officeDocument/2006/relationships/slideLayout" Target="../slideLayouts/slideLayout23.xml"/><Relationship Id="rId9" Type="http://schemas.openxmlformats.org/officeDocument/2006/relationships/image" Target="../media/image10.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3" descr="logo small"/>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0217151" y="341313"/>
            <a:ext cx="1564216"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7" descr="topsolid"/>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 y="0"/>
            <a:ext cx="10121900"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582084" y="166688"/>
            <a:ext cx="8693149"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t>Click to edit Master title style</a:t>
            </a:r>
          </a:p>
        </p:txBody>
      </p:sp>
      <p:sp>
        <p:nvSpPr>
          <p:cNvPr id="1029" name="Rectangle 3"/>
          <p:cNvSpPr>
            <a:spLocks noGrp="1" noChangeArrowheads="1"/>
          </p:cNvSpPr>
          <p:nvPr>
            <p:ph type="body" idx="1"/>
          </p:nvPr>
        </p:nvSpPr>
        <p:spPr bwMode="auto">
          <a:xfrm>
            <a:off x="582085" y="1436689"/>
            <a:ext cx="11171767"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1062" name="Rectangle 38"/>
          <p:cNvSpPr>
            <a:spLocks noGrp="1" noChangeArrowheads="1"/>
          </p:cNvSpPr>
          <p:nvPr>
            <p:ph type="ftr" sz="quarter" idx="3"/>
          </p:nvPr>
        </p:nvSpPr>
        <p:spPr bwMode="auto">
          <a:xfrm>
            <a:off x="4176185" y="6453189"/>
            <a:ext cx="383963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latin typeface="Arial" charset="0"/>
                <a:cs typeface="Arial" charset="0"/>
              </a:defRPr>
            </a:lvl1pPr>
          </a:lstStyle>
          <a:p>
            <a:pPr>
              <a:defRPr/>
            </a:pPr>
            <a:endParaRPr lang="en-ZA"/>
          </a:p>
        </p:txBody>
      </p:sp>
    </p:spTree>
    <p:extLst>
      <p:ext uri="{BB962C8B-B14F-4D97-AF65-F5344CB8AC3E}">
        <p14:creationId xmlns:p14="http://schemas.microsoft.com/office/powerpoint/2010/main" val="716855796"/>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Lst>
  <p:transition spd="slow">
    <p:fade/>
  </p:transition>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A7057F0-5F5E-786F-613E-0CBEA464107A}"/>
              </a:ext>
            </a:extLst>
          </p:cNvPr>
          <p:cNvSpPr/>
          <p:nvPr userDrawn="1"/>
        </p:nvSpPr>
        <p:spPr>
          <a:xfrm>
            <a:off x="0" y="0"/>
            <a:ext cx="121920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Object 10" hidden="1"/>
          <p:cNvGraphicFramePr>
            <a:graphicFrameLocks noChangeAspect="1"/>
          </p:cNvGraphicFramePr>
          <p:nvPr userDrawn="1">
            <p:custDataLst>
              <p:tags r:id="rId4"/>
            </p:custDataLst>
            <p:extLst>
              <p:ext uri="{D42A27DB-BD31-4B8C-83A1-F6EECF244321}">
                <p14:modId xmlns:p14="http://schemas.microsoft.com/office/powerpoint/2010/main" val="32727672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6" imgW="270" imgH="270" progId="TCLayout.ActiveDocument.1">
                  <p:embed/>
                </p:oleObj>
              </mc:Choice>
              <mc:Fallback>
                <p:oleObj name="think-cell Slide" r:id="rId6" imgW="270" imgH="270" progId="TCLayout.ActiveDocument.1">
                  <p:embed/>
                  <p:pic>
                    <p:nvPicPr>
                      <p:cNvPr id="11" name="Object 10" hidden="1"/>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0" name="Rectangle 9" hidden="1"/>
          <p:cNvSpPr/>
          <p:nvPr userDrawn="1">
            <p:custDataLst>
              <p:tags r:id="rId5"/>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a:latin typeface="Arial" panose="020B0604020202020204" pitchFamily="34" charset="0"/>
              <a:ea typeface="+mj-ea"/>
              <a:cs typeface="+mj-cs"/>
              <a:sym typeface="Arial" panose="020B0604020202020204" pitchFamily="34" charset="0"/>
            </a:endParaRPr>
          </a:p>
        </p:txBody>
      </p:sp>
      <p:sp>
        <p:nvSpPr>
          <p:cNvPr id="3" name="Text Placeholder 2"/>
          <p:cNvSpPr>
            <a:spLocks noGrp="1"/>
          </p:cNvSpPr>
          <p:nvPr>
            <p:ph type="body" idx="1"/>
          </p:nvPr>
        </p:nvSpPr>
        <p:spPr>
          <a:xfrm>
            <a:off x="361681" y="1223493"/>
            <a:ext cx="11383851" cy="4859022"/>
          </a:xfrm>
          <a:prstGeom prst="rect">
            <a:avLst/>
          </a:prstGeom>
        </p:spPr>
        <p:txBody>
          <a:bodyPr vert="horz" lIns="91440" tIns="45720" rIns="91440" bIns="45720" rtlCol="0">
            <a:normAutofit/>
          </a:bodyPr>
          <a:lstStyle/>
          <a:p>
            <a:pPr lvl="0"/>
            <a:r>
              <a:rPr lang="en-ZA"/>
              <a:t>Edit Master text styles</a:t>
            </a:r>
          </a:p>
          <a:p>
            <a:pPr lvl="1"/>
            <a:r>
              <a:rPr lang="en-ZA"/>
              <a:t>Second level</a:t>
            </a:r>
          </a:p>
          <a:p>
            <a:pPr lvl="2"/>
            <a:r>
              <a:rPr lang="en-ZA"/>
              <a:t>Third level</a:t>
            </a:r>
          </a:p>
          <a:p>
            <a:pPr lvl="3"/>
            <a:r>
              <a:rPr lang="en-ZA"/>
              <a:t>Fourth level</a:t>
            </a:r>
          </a:p>
          <a:p>
            <a:pPr lvl="4"/>
            <a:r>
              <a:rPr lang="en-ZA"/>
              <a:t>Fifth level</a:t>
            </a:r>
          </a:p>
        </p:txBody>
      </p:sp>
      <p:sp>
        <p:nvSpPr>
          <p:cNvPr id="5" name="Footer Placeholder 4"/>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a:p>
        </p:txBody>
      </p:sp>
      <p:sp>
        <p:nvSpPr>
          <p:cNvPr id="6" name="Slide Number Placeholder 5"/>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a:p>
        </p:txBody>
      </p:sp>
      <p:sp>
        <p:nvSpPr>
          <p:cNvPr id="2" name="Title Placeholder 1"/>
          <p:cNvSpPr>
            <a:spLocks noGrp="1"/>
          </p:cNvSpPr>
          <p:nvPr>
            <p:ph type="title"/>
          </p:nvPr>
        </p:nvSpPr>
        <p:spPr>
          <a:xfrm>
            <a:off x="361681" y="205769"/>
            <a:ext cx="9511777" cy="666000"/>
          </a:xfrm>
          <a:prstGeom prst="rect">
            <a:avLst/>
          </a:prstGeom>
        </p:spPr>
        <p:txBody>
          <a:bodyPr vert="horz" lIns="91440" tIns="45720" rIns="91440" bIns="45720" rtlCol="0" anchor="ctr">
            <a:noAutofit/>
          </a:bodyPr>
          <a:lstStyle/>
          <a:p>
            <a:r>
              <a:rPr lang="en-US" noProof="0"/>
              <a:t>Click to edit Master title style</a:t>
            </a:r>
            <a:endParaRPr lang="en-ZA" noProof="0"/>
          </a:p>
        </p:txBody>
      </p:sp>
      <p:pic>
        <p:nvPicPr>
          <p:cNvPr id="13" name="Picture 12">
            <a:extLst>
              <a:ext uri="{FF2B5EF4-FFF2-40B4-BE49-F238E27FC236}">
                <a16:creationId xmlns:a16="http://schemas.microsoft.com/office/drawing/2014/main" id="{2A1EFD3B-809C-B8A0-4D86-16532E5E7488}"/>
              </a:ext>
            </a:extLst>
          </p:cNvPr>
          <p:cNvPicPr>
            <a:picLocks noChangeAspect="1"/>
          </p:cNvPicPr>
          <p:nvPr userDrawn="1"/>
        </p:nvPicPr>
        <p:blipFill>
          <a:blip r:embed="rId8"/>
          <a:stretch>
            <a:fillRect/>
          </a:stretch>
        </p:blipFill>
        <p:spPr>
          <a:xfrm>
            <a:off x="10441904" y="312737"/>
            <a:ext cx="1422400" cy="368300"/>
          </a:xfrm>
          <a:prstGeom prst="rect">
            <a:avLst/>
          </a:prstGeom>
        </p:spPr>
      </p:pic>
      <p:pic>
        <p:nvPicPr>
          <p:cNvPr id="14" name="Picture 13">
            <a:extLst>
              <a:ext uri="{FF2B5EF4-FFF2-40B4-BE49-F238E27FC236}">
                <a16:creationId xmlns:a16="http://schemas.microsoft.com/office/drawing/2014/main" id="{39A3506A-6DD2-E9D5-DD05-B23171DA1339}"/>
              </a:ext>
            </a:extLst>
          </p:cNvPr>
          <p:cNvPicPr>
            <a:picLocks noChangeAspect="1"/>
          </p:cNvPicPr>
          <p:nvPr userDrawn="1"/>
        </p:nvPicPr>
        <p:blipFill>
          <a:blip r:embed="rId9"/>
          <a:stretch>
            <a:fillRect/>
          </a:stretch>
        </p:blipFill>
        <p:spPr>
          <a:xfrm>
            <a:off x="10037031" y="318311"/>
            <a:ext cx="241300" cy="368300"/>
          </a:xfrm>
          <a:prstGeom prst="rect">
            <a:avLst/>
          </a:prstGeom>
        </p:spPr>
      </p:pic>
      <p:sp>
        <p:nvSpPr>
          <p:cNvPr id="15" name="Rectangle 14">
            <a:extLst>
              <a:ext uri="{FF2B5EF4-FFF2-40B4-BE49-F238E27FC236}">
                <a16:creationId xmlns:a16="http://schemas.microsoft.com/office/drawing/2014/main" id="{B56DB893-999D-78A5-DBD6-5B38A7382F94}"/>
              </a:ext>
            </a:extLst>
          </p:cNvPr>
          <p:cNvSpPr/>
          <p:nvPr userDrawn="1"/>
        </p:nvSpPr>
        <p:spPr>
          <a:xfrm>
            <a:off x="0" y="6176963"/>
            <a:ext cx="12192000" cy="45719"/>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60910524"/>
      </p:ext>
    </p:extLst>
  </p:cSld>
  <p:clrMap bg1="lt1" tx1="dk1" bg2="lt2" tx2="dk2" accent1="accent1" accent2="accent2" accent3="accent3" accent4="accent4" accent5="accent5" accent6="accent6" hlink="hlink" folHlink="folHlink"/>
  <p:sldLayoutIdLst>
    <p:sldLayoutId id="2147483781" r:id="rId1"/>
    <p:sldLayoutId id="2147483782" r:id="rId2"/>
  </p:sldLayoutIdLst>
  <p:txStyles>
    <p:titleStyle>
      <a:lvl1pPr algn="l" defTabSz="914400" rtl="0" eaLnBrk="1" latinLnBrk="0" hangingPunct="1">
        <a:lnSpc>
          <a:spcPct val="90000"/>
        </a:lnSpc>
        <a:spcBef>
          <a:spcPct val="0"/>
        </a:spcBef>
        <a:buNone/>
        <a:defRPr sz="2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1D3E88"/>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066A82E-2CA2-0BBB-B6D5-7783C1385D05}"/>
              </a:ext>
            </a:extLst>
          </p:cNvPr>
          <p:cNvPicPr>
            <a:picLocks noChangeAspect="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1708898" y="6273795"/>
            <a:ext cx="1494155" cy="426720"/>
          </a:xfrm>
          <a:prstGeom prst="rect">
            <a:avLst/>
          </a:prstGeom>
          <a:noFill/>
          <a:ln>
            <a:noFill/>
          </a:ln>
        </p:spPr>
      </p:pic>
      <p:sp>
        <p:nvSpPr>
          <p:cNvPr id="4" name="Rectangle 3">
            <a:extLst>
              <a:ext uri="{FF2B5EF4-FFF2-40B4-BE49-F238E27FC236}">
                <a16:creationId xmlns:a16="http://schemas.microsoft.com/office/drawing/2014/main" id="{0A7057F0-5F5E-786F-613E-0CBEA464107A}"/>
              </a:ext>
            </a:extLst>
          </p:cNvPr>
          <p:cNvSpPr/>
          <p:nvPr userDrawn="1"/>
        </p:nvSpPr>
        <p:spPr>
          <a:xfrm>
            <a:off x="0" y="0"/>
            <a:ext cx="121920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Object 10" hidden="1"/>
          <p:cNvGraphicFramePr>
            <a:graphicFrameLocks noChangeAspect="1"/>
          </p:cNvGraphicFramePr>
          <p:nvPr userDrawn="1">
            <p:custDataLst>
              <p:tags r:id="rId6"/>
            </p:custDataLst>
            <p:extLst>
              <p:ext uri="{D42A27DB-BD31-4B8C-83A1-F6EECF244321}">
                <p14:modId xmlns:p14="http://schemas.microsoft.com/office/powerpoint/2010/main" val="32727672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270" imgH="270" progId="TCLayout.ActiveDocument.1">
                  <p:embed/>
                </p:oleObj>
              </mc:Choice>
              <mc:Fallback>
                <p:oleObj name="think-cell Slide" r:id="rId9" imgW="270" imgH="270" progId="TCLayout.ActiveDocument.1">
                  <p:embed/>
                  <p:pic>
                    <p:nvPicPr>
                      <p:cNvPr id="11" name="Object 10" hidden="1"/>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10" name="Rectangle 9" hidden="1"/>
          <p:cNvSpPr/>
          <p:nvPr userDrawn="1">
            <p:custDataLst>
              <p:tags r:id="rId7"/>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a:latin typeface="Arial" panose="020B0604020202020204" pitchFamily="34" charset="0"/>
              <a:ea typeface="+mj-ea"/>
              <a:cs typeface="+mj-cs"/>
              <a:sym typeface="Arial" panose="020B0604020202020204" pitchFamily="34" charset="0"/>
            </a:endParaRPr>
          </a:p>
        </p:txBody>
      </p:sp>
      <p:sp>
        <p:nvSpPr>
          <p:cNvPr id="3" name="Text Placeholder 2"/>
          <p:cNvSpPr>
            <a:spLocks noGrp="1"/>
          </p:cNvSpPr>
          <p:nvPr>
            <p:ph type="body" idx="1"/>
          </p:nvPr>
        </p:nvSpPr>
        <p:spPr>
          <a:xfrm>
            <a:off x="361681" y="1223493"/>
            <a:ext cx="11383851" cy="4859022"/>
          </a:xfrm>
          <a:prstGeom prst="rect">
            <a:avLst/>
          </a:prstGeom>
        </p:spPr>
        <p:txBody>
          <a:bodyPr vert="horz" lIns="91440" tIns="45720" rIns="91440" bIns="45720" rtlCol="0">
            <a:normAutofit/>
          </a:bodyPr>
          <a:lstStyle/>
          <a:p>
            <a:pPr lvl="0"/>
            <a:r>
              <a:rPr lang="en-ZA"/>
              <a:t>Edit Master text styles</a:t>
            </a:r>
          </a:p>
          <a:p>
            <a:pPr lvl="1"/>
            <a:r>
              <a:rPr lang="en-ZA"/>
              <a:t>Second level</a:t>
            </a:r>
          </a:p>
          <a:p>
            <a:pPr lvl="2"/>
            <a:r>
              <a:rPr lang="en-ZA"/>
              <a:t>Third level</a:t>
            </a:r>
          </a:p>
          <a:p>
            <a:pPr lvl="3"/>
            <a:r>
              <a:rPr lang="en-ZA"/>
              <a:t>Fourth level</a:t>
            </a:r>
          </a:p>
          <a:p>
            <a:pPr lvl="4"/>
            <a:r>
              <a:rPr lang="en-ZA"/>
              <a:t>Fifth level</a:t>
            </a:r>
          </a:p>
        </p:txBody>
      </p:sp>
      <p:sp>
        <p:nvSpPr>
          <p:cNvPr id="6" name="Slide Number Placeholder 5"/>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a:p>
        </p:txBody>
      </p:sp>
      <p:sp>
        <p:nvSpPr>
          <p:cNvPr id="2" name="Title Placeholder 1"/>
          <p:cNvSpPr>
            <a:spLocks noGrp="1"/>
          </p:cNvSpPr>
          <p:nvPr>
            <p:ph type="title"/>
          </p:nvPr>
        </p:nvSpPr>
        <p:spPr>
          <a:xfrm>
            <a:off x="361681" y="205769"/>
            <a:ext cx="9511777" cy="666000"/>
          </a:xfrm>
          <a:prstGeom prst="rect">
            <a:avLst/>
          </a:prstGeom>
        </p:spPr>
        <p:txBody>
          <a:bodyPr vert="horz" lIns="91440" tIns="45720" rIns="91440" bIns="45720" rtlCol="0" anchor="ctr">
            <a:noAutofit/>
          </a:bodyPr>
          <a:lstStyle/>
          <a:p>
            <a:r>
              <a:rPr lang="en-US" noProof="0"/>
              <a:t>Click to edit Master title style</a:t>
            </a:r>
            <a:endParaRPr lang="en-ZA" noProof="0"/>
          </a:p>
        </p:txBody>
      </p:sp>
      <p:pic>
        <p:nvPicPr>
          <p:cNvPr id="13" name="Picture 12">
            <a:extLst>
              <a:ext uri="{FF2B5EF4-FFF2-40B4-BE49-F238E27FC236}">
                <a16:creationId xmlns:a16="http://schemas.microsoft.com/office/drawing/2014/main" id="{2A1EFD3B-809C-B8A0-4D86-16532E5E7488}"/>
              </a:ext>
            </a:extLst>
          </p:cNvPr>
          <p:cNvPicPr>
            <a:picLocks noChangeAspect="1"/>
          </p:cNvPicPr>
          <p:nvPr userDrawn="1"/>
        </p:nvPicPr>
        <p:blipFill>
          <a:blip r:embed="rId11"/>
          <a:stretch>
            <a:fillRect/>
          </a:stretch>
        </p:blipFill>
        <p:spPr>
          <a:xfrm>
            <a:off x="10441904" y="312737"/>
            <a:ext cx="1422400" cy="368300"/>
          </a:xfrm>
          <a:prstGeom prst="rect">
            <a:avLst/>
          </a:prstGeom>
        </p:spPr>
      </p:pic>
      <p:pic>
        <p:nvPicPr>
          <p:cNvPr id="14" name="Picture 13">
            <a:extLst>
              <a:ext uri="{FF2B5EF4-FFF2-40B4-BE49-F238E27FC236}">
                <a16:creationId xmlns:a16="http://schemas.microsoft.com/office/drawing/2014/main" id="{39A3506A-6DD2-E9D5-DD05-B23171DA1339}"/>
              </a:ext>
            </a:extLst>
          </p:cNvPr>
          <p:cNvPicPr>
            <a:picLocks noChangeAspect="1"/>
          </p:cNvPicPr>
          <p:nvPr userDrawn="1"/>
        </p:nvPicPr>
        <p:blipFill>
          <a:blip r:embed="rId12"/>
          <a:stretch>
            <a:fillRect/>
          </a:stretch>
        </p:blipFill>
        <p:spPr>
          <a:xfrm>
            <a:off x="10037031" y="318311"/>
            <a:ext cx="241300" cy="368300"/>
          </a:xfrm>
          <a:prstGeom prst="rect">
            <a:avLst/>
          </a:prstGeom>
        </p:spPr>
      </p:pic>
      <p:sp>
        <p:nvSpPr>
          <p:cNvPr id="15" name="TextBox 14">
            <a:extLst>
              <a:ext uri="{FF2B5EF4-FFF2-40B4-BE49-F238E27FC236}">
                <a16:creationId xmlns:a16="http://schemas.microsoft.com/office/drawing/2014/main" id="{E29B6C00-1054-2E3C-47EA-23DA27F96A7D}"/>
              </a:ext>
            </a:extLst>
          </p:cNvPr>
          <p:cNvSpPr txBox="1"/>
          <p:nvPr userDrawn="1"/>
        </p:nvSpPr>
        <p:spPr>
          <a:xfrm>
            <a:off x="361681" y="6356350"/>
            <a:ext cx="1335622" cy="261610"/>
          </a:xfrm>
          <a:prstGeom prst="rect">
            <a:avLst/>
          </a:prstGeom>
          <a:noFill/>
        </p:spPr>
        <p:txBody>
          <a:bodyPr wrap="none" rtlCol="0">
            <a:spAutoFit/>
          </a:bodyPr>
          <a:lstStyle/>
          <a:p>
            <a:pPr marL="0" indent="0">
              <a:buClr>
                <a:schemeClr val="bg1">
                  <a:lumMod val="50000"/>
                </a:schemeClr>
              </a:buClr>
              <a:buFont typeface="Wingdings" panose="05000000000000000000" pitchFamily="2" charset="2"/>
              <a:buNone/>
            </a:pPr>
            <a:r>
              <a:rPr lang="en-US" sz="1100"/>
              <a:t>In partnership with</a:t>
            </a:r>
            <a:endParaRPr lang="en-ZA" sz="1100" err="1"/>
          </a:p>
        </p:txBody>
      </p:sp>
    </p:spTree>
    <p:extLst>
      <p:ext uri="{BB962C8B-B14F-4D97-AF65-F5344CB8AC3E}">
        <p14:creationId xmlns:p14="http://schemas.microsoft.com/office/powerpoint/2010/main" val="2254698489"/>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Lst>
  <p:txStyles>
    <p:titleStyle>
      <a:lvl1pPr algn="l" defTabSz="914400" rtl="0" eaLnBrk="1" latinLnBrk="0" hangingPunct="1">
        <a:lnSpc>
          <a:spcPct val="90000"/>
        </a:lnSpc>
        <a:spcBef>
          <a:spcPct val="0"/>
        </a:spcBef>
        <a:buNone/>
        <a:defRPr sz="2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1D3E88"/>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1" name="Object 10" hidden="1"/>
          <p:cNvGraphicFramePr>
            <a:graphicFrameLocks noChangeAspect="1"/>
          </p:cNvGraphicFramePr>
          <p:nvPr userDrawn="1">
            <p:custDataLst>
              <p:tags r:id="rId6"/>
            </p:custDataLst>
            <p:extLst>
              <p:ext uri="{D42A27DB-BD31-4B8C-83A1-F6EECF244321}">
                <p14:modId xmlns:p14="http://schemas.microsoft.com/office/powerpoint/2010/main" val="42412971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270" imgH="270" progId="TCLayout.ActiveDocument.1">
                  <p:embed/>
                </p:oleObj>
              </mc:Choice>
              <mc:Fallback>
                <p:oleObj name="think-cell Slide" r:id="rId8" imgW="270" imgH="270" progId="TCLayout.ActiveDocument.1">
                  <p:embed/>
                  <p:pic>
                    <p:nvPicPr>
                      <p:cNvPr id="11" name="Object 10" hidden="1"/>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10" name="Rectangle 9" hidden="1"/>
          <p:cNvSpPr/>
          <p:nvPr userDrawn="1">
            <p:custDataLst>
              <p:tags r:id="rId7"/>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a:latin typeface="Arial" panose="020B0604020202020204" pitchFamily="34" charset="0"/>
              <a:ea typeface="+mj-ea"/>
              <a:cs typeface="+mj-cs"/>
              <a:sym typeface="Arial" panose="020B0604020202020204" pitchFamily="34" charset="0"/>
            </a:endParaRPr>
          </a:p>
        </p:txBody>
      </p:sp>
      <p:pic>
        <p:nvPicPr>
          <p:cNvPr id="12" name="Picture 11">
            <a:extLst>
              <a:ext uri="{FF2B5EF4-FFF2-40B4-BE49-F238E27FC236}">
                <a16:creationId xmlns:a16="http://schemas.microsoft.com/office/drawing/2014/main" id="{97394285-7F8F-217D-C4F3-CDA987C0E7A0}"/>
              </a:ext>
            </a:extLst>
          </p:cNvPr>
          <p:cNvPicPr>
            <a:picLocks noChangeAspect="1"/>
          </p:cNvPicPr>
          <p:nvPr userDrawn="1"/>
        </p:nvPicPr>
        <p:blipFill>
          <a:blip r:embed="rId10"/>
          <a:stretch>
            <a:fillRect/>
          </a:stretch>
        </p:blipFill>
        <p:spPr>
          <a:xfrm>
            <a:off x="9815492" y="531812"/>
            <a:ext cx="1841500" cy="381000"/>
          </a:xfrm>
          <a:prstGeom prst="rect">
            <a:avLst/>
          </a:prstGeom>
        </p:spPr>
      </p:pic>
      <p:pic>
        <p:nvPicPr>
          <p:cNvPr id="13" name="Picture 12">
            <a:extLst>
              <a:ext uri="{FF2B5EF4-FFF2-40B4-BE49-F238E27FC236}">
                <a16:creationId xmlns:a16="http://schemas.microsoft.com/office/drawing/2014/main" id="{C97E6BEC-D482-0901-2316-95D508893F82}"/>
              </a:ext>
            </a:extLst>
          </p:cNvPr>
          <p:cNvPicPr>
            <a:picLocks noChangeAspect="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305015" y="441730"/>
            <a:ext cx="1749543" cy="499657"/>
          </a:xfrm>
          <a:prstGeom prst="rect">
            <a:avLst/>
          </a:prstGeom>
          <a:noFill/>
          <a:ln>
            <a:noFill/>
          </a:ln>
        </p:spPr>
      </p:pic>
      <p:sp>
        <p:nvSpPr>
          <p:cNvPr id="14" name="TextBox 6">
            <a:extLst>
              <a:ext uri="{FF2B5EF4-FFF2-40B4-BE49-F238E27FC236}">
                <a16:creationId xmlns:a16="http://schemas.microsoft.com/office/drawing/2014/main" id="{B619409D-E657-F8EF-6768-89EA45985221}"/>
              </a:ext>
            </a:extLst>
          </p:cNvPr>
          <p:cNvSpPr txBox="1"/>
          <p:nvPr userDrawn="1"/>
        </p:nvSpPr>
        <p:spPr>
          <a:xfrm>
            <a:off x="228815" y="152171"/>
            <a:ext cx="1911403" cy="261610"/>
          </a:xfrm>
          <a:prstGeom prst="rect">
            <a:avLst/>
          </a:prstGeom>
          <a:noFill/>
        </p:spPr>
        <p:txBody>
          <a:bodyPr wrap="square" rtlCol="0">
            <a:spAutoFit/>
          </a:bodyPr>
          <a:lstStyle/>
          <a:p>
            <a:r>
              <a:rPr lang="en-US" sz="1100" kern="1200">
                <a:solidFill>
                  <a:srgbClr val="003896"/>
                </a:solidFill>
                <a:effectLst/>
                <a:latin typeface="Arial" panose="020B0604020202020204" pitchFamily="34" charset="0"/>
                <a:ea typeface="Times New Roman" panose="02020603050405020304" pitchFamily="18" charset="0"/>
              </a:rPr>
              <a:t>In partnership with</a:t>
            </a:r>
            <a:endParaRPr lang="en-ZA" sz="180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03255386"/>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Lst>
  <p:hf hdr="0" dt="0"/>
  <p:txStyles>
    <p:titleStyle>
      <a:lvl1pPr algn="l" defTabSz="914400" rtl="0" eaLnBrk="1" latinLnBrk="0" hangingPunct="1">
        <a:lnSpc>
          <a:spcPct val="90000"/>
        </a:lnSpc>
        <a:spcBef>
          <a:spcPct val="0"/>
        </a:spcBef>
        <a:buNone/>
        <a:defRPr sz="21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bg1">
            <a:lumMod val="50000"/>
          </a:schemeClr>
        </a:buClr>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bg1">
            <a:lumMod val="50000"/>
          </a:schemeClr>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bg1">
            <a:lumMod val="50000"/>
          </a:schemeClr>
        </a:buClr>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bg1">
            <a:lumMod val="50000"/>
          </a:schemeClr>
        </a:buClr>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bg1">
            <a:lumMod val="50000"/>
          </a:schemeClr>
        </a:buClr>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pxhere.com/en/photo/1205726" TargetMode="External"/><Relationship Id="rId2" Type="http://schemas.openxmlformats.org/officeDocument/2006/relationships/image" Target="../media/image19.jpeg"/><Relationship Id="rId1" Type="http://schemas.openxmlformats.org/officeDocument/2006/relationships/slideLayout" Target="../slideLayouts/slideLayout20.xml"/><Relationship Id="rId5" Type="http://schemas.openxmlformats.org/officeDocument/2006/relationships/hyperlink" Target="https://pxhere.com/es/photo/1521687" TargetMode="External"/><Relationship Id="rId4" Type="http://schemas.openxmlformats.org/officeDocument/2006/relationships/image" Target="../media/image20.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hyperlink" Target="https://www.freestock.com/free-videos/time-lapse-construction-site-big-billboard-5047487" TargetMode="External"/><Relationship Id="rId2" Type="http://schemas.openxmlformats.org/officeDocument/2006/relationships/image" Target="../media/image23.jpeg"/><Relationship Id="rId1" Type="http://schemas.openxmlformats.org/officeDocument/2006/relationships/slideLayout" Target="../slideLayouts/slideLayout23.xml"/><Relationship Id="rId5" Type="http://schemas.openxmlformats.org/officeDocument/2006/relationships/hyperlink" Target="https://pixabay.com/en/antenna-telecommunication-tower-543431/" TargetMode="External"/><Relationship Id="rId4" Type="http://schemas.openxmlformats.org/officeDocument/2006/relationships/image" Target="../media/image24.jpeg"/></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hyperlink" Target="https://eskom.sharepoint.com/:x:/r/teams/FOCablesTenderevaluationdocumentestablishment/Shared%20Documents/General/Technical%20Criteria/Cables/ADSS/ADSS%20Cables_TableA3.2_Mandatory%20Cable%20Tests.xlsx?d=wa9617a44013c46b1864ba653c0b22a29&amp;csf=1&amp;web=1&amp;e=uellPC" TargetMode="External"/><Relationship Id="rId2" Type="http://schemas.openxmlformats.org/officeDocument/2006/relationships/hyperlink" Target="https://eskom.sharepoint.com/:x:/r/teams/FOCablesTenderevaluationdocumentestablishment/Shared%20Documents/General/Technical%20Criteria/Cables/ADSS/ADSS%20Cables%20_Table%20A3.1_%20schedule%20A%26B.xlsx?d=w748296f823eb47eba7251def875b7170&amp;csf=1&amp;web=1&amp;e=DtEnRl" TargetMode="External"/><Relationship Id="rId1" Type="http://schemas.openxmlformats.org/officeDocument/2006/relationships/slideLayout" Target="../slideLayouts/slideLayout18.xml"/><Relationship Id="rId4" Type="http://schemas.openxmlformats.org/officeDocument/2006/relationships/hyperlink" Target="https://eskom.sharepoint.com/:x:/r/teams/FOCablesTenderevaluationdocumentestablishment/Shared%20Documents/General/Technical%20Criteria/Cables/ADSS/ADSS%20Cables_Table%20A3.3_Indexed%20Factory%20File.xlsx?d=wcfaf0971295e4ab1b012a864f5492296&amp;csf=1&amp;web=1&amp;e=hlDcDb"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hyperlink" Target="https://eskom.sharepoint.com/:x:/r/teams/FOCablesTenderevaluationdocumentestablishment/Shared%20Documents/General/Technical%20Criteria/Cables/DUCT/DUCT%20Cables%20Scoring%20Rev2.xlsx?d=w6668e4ab062d4782a562018e3b9fd72a&amp;csf=1&amp;web=1&amp;e=ac4S20" TargetMode="Externa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3" Type="http://schemas.openxmlformats.org/officeDocument/2006/relationships/hyperlink" Target="https://www.freestock.com/free-videos/time-lapse-construction-site-big-billboard-5047487" TargetMode="External"/><Relationship Id="rId2" Type="http://schemas.openxmlformats.org/officeDocument/2006/relationships/image" Target="../media/image23.jpeg"/><Relationship Id="rId1" Type="http://schemas.openxmlformats.org/officeDocument/2006/relationships/slideLayout" Target="../slideLayouts/slideLayout23.xml"/><Relationship Id="rId5" Type="http://schemas.openxmlformats.org/officeDocument/2006/relationships/hyperlink" Target="https://pixabay.com/en/antenna-telecommunication-tower-543431/" TargetMode="External"/><Relationship Id="rId4" Type="http://schemas.openxmlformats.org/officeDocument/2006/relationships/image" Target="../media/image24.jpeg"/></Relationships>
</file>

<file path=ppt/slides/_rels/slide4.xml.rels><?xml version="1.0" encoding="UTF-8" standalone="yes"?>
<Relationships xmlns="http://schemas.openxmlformats.org/package/2006/relationships"><Relationship Id="rId3" Type="http://schemas.openxmlformats.org/officeDocument/2006/relationships/hyperlink" Target="https://eskom.sharepoint.com/:x:/r/teams/FOCablesTenderevaluationdocumentestablishment/Shared%20Documents/General/Technical%20Criteria/Cables/OPGW/OPGW%20Table%20A3_2%20Type%20Test%20Status.xlsx?d=w7036878fa7144a9ea3a466bbbc06505e&amp;csf=1&amp;web=1&amp;e=Kf6SOI" TargetMode="External"/><Relationship Id="rId2" Type="http://schemas.openxmlformats.org/officeDocument/2006/relationships/hyperlink" Target="https://eskom.sharepoint.com/:x:/r/teams/FOCablesTenderevaluationdocumentestablishment/Shared%20Documents/General/Technical%20Criteria/Cables/OPGW/OPGW%20Table%20A3_1_OPGW%20List.xlsx?d=w3c42e9e3d3704b5ab1df40b46aa4f672&amp;csf=1&amp;web=1&amp;e=JSM7j6" TargetMode="External"/><Relationship Id="rId1" Type="http://schemas.openxmlformats.org/officeDocument/2006/relationships/slideLayout" Target="../slideLayouts/slideLayout18.xml"/><Relationship Id="rId5" Type="http://schemas.openxmlformats.org/officeDocument/2006/relationships/hyperlink" Target="https://eskom.sharepoint.com/:x:/r/teams/FOCablesTenderevaluationdocumentestablishment/Shared%20Documents/General/Technical%20Criteria/Cables/OPGW/OPGW%20Table%20A3_4%20AB%20Schedules.xlsx?d=w6cfa8229d3134ea1bc12461b68566edc&amp;csf=1&amp;web=1&amp;e=zt4yQv" TargetMode="External"/><Relationship Id="rId4" Type="http://schemas.openxmlformats.org/officeDocument/2006/relationships/hyperlink" Target="https://eskom.sharepoint.com/:x:/r/teams/FOCablesTenderevaluationdocumentestablishment/Shared%20Documents/General/Technical%20Criteria/Cables/OPGW/OPGW%20Table%20A3_3%20Factory%20File%20Index.xlsx?d=w51fe21c41ab246fa92373d2c57d4dd9e&amp;csf=1&amp;web=1&amp;e=eOOCcJ"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22C42-D751-76B7-5228-EB4345B994A6}"/>
              </a:ext>
            </a:extLst>
          </p:cNvPr>
          <p:cNvSpPr>
            <a:spLocks noGrp="1"/>
          </p:cNvSpPr>
          <p:nvPr>
            <p:ph type="ctrTitle"/>
          </p:nvPr>
        </p:nvSpPr>
        <p:spPr>
          <a:xfrm>
            <a:off x="4305226" y="1042220"/>
            <a:ext cx="7742237" cy="1882006"/>
          </a:xfrm>
        </p:spPr>
        <p:txBody>
          <a:bodyPr>
            <a:normAutofit fontScale="90000"/>
          </a:bodyPr>
          <a:lstStyle/>
          <a:p>
            <a:r>
              <a:rPr lang="en-ZA"/>
              <a:t>Clarification for Fibre Optic Cables:</a:t>
            </a:r>
            <a:br>
              <a:rPr lang="en-ZA"/>
            </a:br>
            <a:r>
              <a:rPr lang="en-ZA"/>
              <a:t> </a:t>
            </a:r>
            <a:br>
              <a:rPr lang="en-ZA"/>
            </a:br>
            <a:br>
              <a:rPr lang="en-ZA"/>
            </a:br>
            <a:br>
              <a:rPr lang="en-ZA"/>
            </a:br>
            <a:endParaRPr lang="en-US"/>
          </a:p>
        </p:txBody>
      </p:sp>
      <p:sp>
        <p:nvSpPr>
          <p:cNvPr id="3" name="Subtitle 2">
            <a:extLst>
              <a:ext uri="{FF2B5EF4-FFF2-40B4-BE49-F238E27FC236}">
                <a16:creationId xmlns:a16="http://schemas.microsoft.com/office/drawing/2014/main" id="{43357AF0-8E60-43A3-37C7-FCF9E6246441}"/>
              </a:ext>
            </a:extLst>
          </p:cNvPr>
          <p:cNvSpPr>
            <a:spLocks noGrp="1"/>
          </p:cNvSpPr>
          <p:nvPr>
            <p:ph type="subTitle" idx="1"/>
          </p:nvPr>
        </p:nvSpPr>
        <p:spPr/>
        <p:txBody>
          <a:bodyPr/>
          <a:lstStyle/>
          <a:p>
            <a:r>
              <a:rPr lang="en-US"/>
              <a:t>Presented by: Tshepiso Moloisane / Lesiba Buthane</a:t>
            </a:r>
          </a:p>
        </p:txBody>
      </p:sp>
      <p:sp>
        <p:nvSpPr>
          <p:cNvPr id="4" name="Text Placeholder 3">
            <a:extLst>
              <a:ext uri="{FF2B5EF4-FFF2-40B4-BE49-F238E27FC236}">
                <a16:creationId xmlns:a16="http://schemas.microsoft.com/office/drawing/2014/main" id="{51A6FE1E-3360-456F-C936-DDBD9BABBEAC}"/>
              </a:ext>
            </a:extLst>
          </p:cNvPr>
          <p:cNvSpPr>
            <a:spLocks noGrp="1"/>
          </p:cNvSpPr>
          <p:nvPr>
            <p:ph type="body" sz="quarter" idx="10"/>
          </p:nvPr>
        </p:nvSpPr>
        <p:spPr>
          <a:xfrm>
            <a:off x="4618049" y="3527025"/>
            <a:ext cx="7117690" cy="457146"/>
          </a:xfrm>
        </p:spPr>
        <p:txBody>
          <a:bodyPr/>
          <a:lstStyle/>
          <a:p>
            <a:pPr algn="just"/>
            <a:r>
              <a:rPr lang="en-US"/>
              <a:t>                                                    Date: 28 November 2025</a:t>
            </a:r>
          </a:p>
          <a:p>
            <a:pPr algn="just"/>
            <a:endParaRPr lang="en-US"/>
          </a:p>
        </p:txBody>
      </p:sp>
      <p:pic>
        <p:nvPicPr>
          <p:cNvPr id="7" name="Picture Placeholder 7">
            <a:extLst>
              <a:ext uri="{FF2B5EF4-FFF2-40B4-BE49-F238E27FC236}">
                <a16:creationId xmlns:a16="http://schemas.microsoft.com/office/drawing/2014/main" id="{AC639709-3731-8EE4-63E2-CBD135E0BFD6}"/>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t="12500" b="12500"/>
          <a:stretch/>
        </p:blipFill>
        <p:spPr>
          <a:xfrm>
            <a:off x="406138" y="3684749"/>
            <a:ext cx="1895476" cy="1895476"/>
          </a:xfrm>
          <a:prstGeom prst="ellipse">
            <a:avLst/>
          </a:prstGeom>
          <a:solidFill>
            <a:schemeClr val="accent2"/>
          </a:solidFill>
          <a:ln>
            <a:solidFill>
              <a:schemeClr val="bg1"/>
            </a:solidFill>
          </a:ln>
        </p:spPr>
      </p:pic>
      <p:pic>
        <p:nvPicPr>
          <p:cNvPr id="8" name="Picture Placeholder 24">
            <a:extLst>
              <a:ext uri="{FF2B5EF4-FFF2-40B4-BE49-F238E27FC236}">
                <a16:creationId xmlns:a16="http://schemas.microsoft.com/office/drawing/2014/main" id="{1C939AD9-918F-D5C9-5E60-49AD08C49218}"/>
              </a:ext>
            </a:extLst>
          </p:cNvPr>
          <p:cNvPicPr>
            <a:picLocks noChangeAspect="1"/>
          </p:cNvPicPr>
          <p:nvPr/>
        </p:nvPicPr>
        <p:blipFill>
          <a:blip r:embed="rId4" cstate="print">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l="16729" r="16729"/>
          <a:stretch/>
        </p:blipFill>
        <p:spPr>
          <a:xfrm>
            <a:off x="1010376" y="1911285"/>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pic>
    </p:spTree>
    <p:extLst>
      <p:ext uri="{BB962C8B-B14F-4D97-AF65-F5344CB8AC3E}">
        <p14:creationId xmlns:p14="http://schemas.microsoft.com/office/powerpoint/2010/main" val="23479036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15A9DC-2150-0C76-90BC-3644E1009671}"/>
            </a:ext>
          </a:extLst>
        </p:cNvPr>
        <p:cNvGrpSpPr/>
        <p:nvPr/>
      </p:nvGrpSpPr>
      <p:grpSpPr>
        <a:xfrm>
          <a:off x="0" y="0"/>
          <a:ext cx="0" cy="0"/>
          <a:chOff x="0" y="0"/>
          <a:chExt cx="0" cy="0"/>
        </a:xfrm>
      </p:grpSpPr>
      <p:sp>
        <p:nvSpPr>
          <p:cNvPr id="15362" name="Date Placeholder 3">
            <a:extLst>
              <a:ext uri="{FF2B5EF4-FFF2-40B4-BE49-F238E27FC236}">
                <a16:creationId xmlns:a16="http://schemas.microsoft.com/office/drawing/2014/main" id="{4A1C345A-AA60-5C5D-F70A-F31DB385E508}"/>
              </a:ext>
            </a:extLst>
          </p:cNvPr>
          <p:cNvSpPr>
            <a:spLocks noGrp="1"/>
          </p:cNvSpPr>
          <p:nvPr>
            <p:ph type="dt" sz="quarter" idx="10"/>
          </p:nvPr>
        </p:nvSpPr>
        <p:spPr bwMode="auto">
          <a:xfrm>
            <a:off x="609601" y="6453189"/>
            <a:ext cx="2317751"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l"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ClrTx/>
              <a:buFontTx/>
              <a:buNone/>
            </a:pPr>
            <a:endParaRPr lang="en-US" altLang="en-US" sz="1000">
              <a:solidFill>
                <a:srgbClr val="83725B"/>
              </a:solidFill>
            </a:endParaRPr>
          </a:p>
        </p:txBody>
      </p:sp>
      <p:sp>
        <p:nvSpPr>
          <p:cNvPr id="15363" name="Slide Number Placeholder 5">
            <a:extLst>
              <a:ext uri="{FF2B5EF4-FFF2-40B4-BE49-F238E27FC236}">
                <a16:creationId xmlns:a16="http://schemas.microsoft.com/office/drawing/2014/main" id="{9462DB24-602A-4984-DAB5-908DD2211D4F}"/>
              </a:ext>
            </a:extLst>
          </p:cNvPr>
          <p:cNvSpPr>
            <a:spLocks noGrp="1"/>
          </p:cNvSpPr>
          <p:nvPr>
            <p:ph type="sldNum" sz="quarter" idx="12"/>
          </p:nvPr>
        </p:nvSpPr>
        <p:spPr bwMode="auto">
          <a:xfrm>
            <a:off x="5232400" y="6453189"/>
            <a:ext cx="1246717"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ClrTx/>
              <a:buFontTx/>
              <a:buNone/>
              <a:defRPr/>
            </a:pPr>
            <a:fld id="{8B96C4E4-F781-410B-AD6C-1AF225F5EE3D}" type="slidenum">
              <a:rPr lang="en-ZA" smtClean="0"/>
              <a:pPr eaLnBrk="1" hangingPunct="1">
                <a:lnSpc>
                  <a:spcPct val="100000"/>
                </a:lnSpc>
                <a:spcBef>
                  <a:spcPct val="0"/>
                </a:spcBef>
                <a:buClrTx/>
                <a:buFontTx/>
                <a:buNone/>
                <a:defRPr/>
              </a:pPr>
              <a:t>10</a:t>
            </a:fld>
            <a:endParaRPr lang="en-ZA" altLang="en-US" sz="1000">
              <a:solidFill>
                <a:srgbClr val="83725B"/>
              </a:solidFill>
            </a:endParaRPr>
          </a:p>
        </p:txBody>
      </p:sp>
      <p:sp>
        <p:nvSpPr>
          <p:cNvPr id="15364" name="Rectangle 2">
            <a:extLst>
              <a:ext uri="{FF2B5EF4-FFF2-40B4-BE49-F238E27FC236}">
                <a16:creationId xmlns:a16="http://schemas.microsoft.com/office/drawing/2014/main" id="{41D153C2-09B7-F0BB-D54A-EBAECCBA7978}"/>
              </a:ext>
            </a:extLst>
          </p:cNvPr>
          <p:cNvSpPr>
            <a:spLocks noGrp="1" noChangeArrowheads="1"/>
          </p:cNvSpPr>
          <p:nvPr>
            <p:ph type="title"/>
          </p:nvPr>
        </p:nvSpPr>
        <p:spPr/>
        <p:txBody>
          <a:bodyPr/>
          <a:lstStyle/>
          <a:p>
            <a:pPr eaLnBrk="1" hangingPunct="1"/>
            <a:r>
              <a:rPr lang="en-ZA" altLang="en-US"/>
              <a:t>Desktop Factory File Assessment :</a:t>
            </a:r>
            <a:r>
              <a:rPr lang="en-US" altLang="en-US"/>
              <a:t> OPGW Cable</a:t>
            </a:r>
          </a:p>
        </p:txBody>
      </p:sp>
      <p:sp>
        <p:nvSpPr>
          <p:cNvPr id="19461" name="Rectangle 3">
            <a:extLst>
              <a:ext uri="{FF2B5EF4-FFF2-40B4-BE49-F238E27FC236}">
                <a16:creationId xmlns:a16="http://schemas.microsoft.com/office/drawing/2014/main" id="{E461EC0C-1CFA-24F4-E34B-1D4BE7BD969C}"/>
              </a:ext>
            </a:extLst>
          </p:cNvPr>
          <p:cNvSpPr>
            <a:spLocks noGrp="1" noChangeArrowheads="1"/>
          </p:cNvSpPr>
          <p:nvPr>
            <p:ph type="body" idx="1"/>
          </p:nvPr>
        </p:nvSpPr>
        <p:spPr>
          <a:xfrm>
            <a:off x="152401" y="871769"/>
            <a:ext cx="11268268" cy="5342218"/>
          </a:xfrm>
        </p:spPr>
        <p:txBody>
          <a:bodyPr>
            <a:normAutofit/>
          </a:bodyPr>
          <a:lstStyle/>
          <a:p>
            <a:pPr algn="just">
              <a:lnSpc>
                <a:spcPct val="150000"/>
              </a:lnSpc>
            </a:pPr>
            <a:r>
              <a:rPr lang="en-ZA" altLang="en-US" sz="1800"/>
              <a:t>The Factory Information File shall be scored as per below Table. A score of 1 point is given for every item requested and is required to pass the threshold score (33.6/80%).</a:t>
            </a:r>
          </a:p>
          <a:p>
            <a:pPr algn="just">
              <a:lnSpc>
                <a:spcPct val="150000"/>
              </a:lnSpc>
            </a:pPr>
            <a:endParaRPr lang="en-ZA" altLang="en-US" sz="1800"/>
          </a:p>
          <a:p>
            <a:pPr algn="just">
              <a:lnSpc>
                <a:spcPct val="150000"/>
              </a:lnSpc>
            </a:pPr>
            <a:endParaRPr lang="en-ZA" altLang="en-US" sz="1800"/>
          </a:p>
          <a:p>
            <a:pPr algn="just">
              <a:lnSpc>
                <a:spcPct val="150000"/>
              </a:lnSpc>
            </a:pPr>
            <a:endParaRPr lang="en-ZA" altLang="en-US" sz="1800"/>
          </a:p>
          <a:p>
            <a:pPr marL="0" indent="0" algn="just">
              <a:lnSpc>
                <a:spcPct val="150000"/>
              </a:lnSpc>
              <a:buNone/>
            </a:pPr>
            <a:endParaRPr lang="en-ZA" altLang="en-US" sz="1800"/>
          </a:p>
          <a:p>
            <a:pPr marL="0" indent="0" algn="just">
              <a:lnSpc>
                <a:spcPct val="150000"/>
              </a:lnSpc>
              <a:buNone/>
            </a:pPr>
            <a:endParaRPr lang="en-ZA" altLang="en-US" sz="1800"/>
          </a:p>
        </p:txBody>
      </p:sp>
      <p:graphicFrame>
        <p:nvGraphicFramePr>
          <p:cNvPr id="2" name="Table 1">
            <a:extLst>
              <a:ext uri="{FF2B5EF4-FFF2-40B4-BE49-F238E27FC236}">
                <a16:creationId xmlns:a16="http://schemas.microsoft.com/office/drawing/2014/main" id="{4F9B2F6C-0BE2-FA48-838B-503156E12AAA}"/>
              </a:ext>
            </a:extLst>
          </p:cNvPr>
          <p:cNvGraphicFramePr>
            <a:graphicFrameLocks noGrp="1"/>
          </p:cNvGraphicFramePr>
          <p:nvPr>
            <p:extLst>
              <p:ext uri="{D42A27DB-BD31-4B8C-83A1-F6EECF244321}">
                <p14:modId xmlns:p14="http://schemas.microsoft.com/office/powerpoint/2010/main" val="3531700325"/>
              </p:ext>
            </p:extLst>
          </p:nvPr>
        </p:nvGraphicFramePr>
        <p:xfrm>
          <a:off x="771331" y="2008682"/>
          <a:ext cx="9347029" cy="2202264"/>
        </p:xfrm>
        <a:graphic>
          <a:graphicData uri="http://schemas.openxmlformats.org/drawingml/2006/table">
            <a:tbl>
              <a:tblPr firstRow="1" firstCol="1" bandRow="1">
                <a:tableStyleId>{69012ECD-51FC-41F1-AA8D-1B2483CD663E}</a:tableStyleId>
              </a:tblPr>
              <a:tblGrid>
                <a:gridCol w="5899292">
                  <a:extLst>
                    <a:ext uri="{9D8B030D-6E8A-4147-A177-3AD203B41FA5}">
                      <a16:colId xmlns:a16="http://schemas.microsoft.com/office/drawing/2014/main" val="1777929702"/>
                    </a:ext>
                  </a:extLst>
                </a:gridCol>
                <a:gridCol w="1753849">
                  <a:extLst>
                    <a:ext uri="{9D8B030D-6E8A-4147-A177-3AD203B41FA5}">
                      <a16:colId xmlns:a16="http://schemas.microsoft.com/office/drawing/2014/main" val="641985117"/>
                    </a:ext>
                  </a:extLst>
                </a:gridCol>
                <a:gridCol w="1693888">
                  <a:extLst>
                    <a:ext uri="{9D8B030D-6E8A-4147-A177-3AD203B41FA5}">
                      <a16:colId xmlns:a16="http://schemas.microsoft.com/office/drawing/2014/main" val="1205535577"/>
                    </a:ext>
                  </a:extLst>
                </a:gridCol>
              </a:tblGrid>
              <a:tr h="614597">
                <a:tc>
                  <a:txBody>
                    <a:bodyPr/>
                    <a:lstStyle/>
                    <a:p>
                      <a:pPr algn="l">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 pos="457200" algn="l"/>
                        </a:tabLst>
                      </a:pPr>
                      <a:r>
                        <a:rPr lang="en-ZA" sz="1600">
                          <a:effectLst/>
                        </a:rPr>
                        <a:t>OPGW Cable Scoring Criteria</a:t>
                      </a:r>
                      <a:endParaRPr lang="en-ZA" sz="1600">
                        <a:effectLst/>
                        <a:latin typeface="Arial" panose="020B0604020202020204" pitchFamily="34"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 pos="457200" algn="l"/>
                        </a:tabLst>
                      </a:pPr>
                      <a:r>
                        <a:rPr lang="en-ZA" sz="1600">
                          <a:effectLst/>
                        </a:rPr>
                        <a:t>Maximum Score</a:t>
                      </a:r>
                      <a:endParaRPr lang="en-ZA" sz="1600">
                        <a:effectLst/>
                        <a:latin typeface="Arial" panose="020B0604020202020204" pitchFamily="34"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 pos="457200" algn="l"/>
                        </a:tabLst>
                      </a:pPr>
                      <a:r>
                        <a:rPr lang="en-ZA" sz="1600">
                          <a:effectLst/>
                        </a:rPr>
                        <a:t>Threshold</a:t>
                      </a:r>
                      <a:endParaRPr lang="en-ZA" sz="1600">
                        <a:effectLst/>
                        <a:latin typeface="Arial" panose="020B0604020202020204" pitchFamily="34"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22763348"/>
                  </a:ext>
                </a:extLst>
              </a:tr>
              <a:tr h="1587667">
                <a:tc>
                  <a:txBody>
                    <a:bodyPr/>
                    <a:lstStyle/>
                    <a:p>
                      <a:pPr algn="l">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 pos="457200" algn="l"/>
                        </a:tabLst>
                      </a:pPr>
                      <a:r>
                        <a:rPr lang="en-ZA" sz="1600" b="0">
                          <a:effectLst>
                            <a:outerShdw blurRad="38100" dist="38100" dir="2700000" algn="tl">
                              <a:srgbClr val="000000">
                                <a:alpha val="43137"/>
                              </a:srgbClr>
                            </a:outerShdw>
                          </a:effectLst>
                        </a:rPr>
                        <a:t>Factory Information - File scored on answers to Table 7 on Factory information </a:t>
                      </a:r>
                      <a:endParaRPr lang="en-ZA" sz="1600" b="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 pos="457200" algn="l"/>
                        </a:tabLst>
                      </a:pPr>
                      <a:r>
                        <a:rPr lang="en-ZA" sz="1600">
                          <a:effectLst/>
                        </a:rPr>
                        <a:t>42</a:t>
                      </a:r>
                      <a:endParaRPr lang="en-ZA" sz="160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 pos="457200" algn="l"/>
                        </a:tabLst>
                      </a:pPr>
                      <a:r>
                        <a:rPr lang="en-ZA" sz="1600">
                          <a:effectLst/>
                        </a:rPr>
                        <a:t>80%/33.6</a:t>
                      </a:r>
                      <a:endParaRPr lang="en-ZA" sz="160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0562238"/>
                  </a:ext>
                </a:extLst>
              </a:tr>
            </a:tbl>
          </a:graphicData>
        </a:graphic>
      </p:graphicFrame>
    </p:spTree>
    <p:extLst>
      <p:ext uri="{BB962C8B-B14F-4D97-AF65-F5344CB8AC3E}">
        <p14:creationId xmlns:p14="http://schemas.microsoft.com/office/powerpoint/2010/main" val="33127426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6EEC7E-C132-0888-6245-0A2C7EEC2CB4}"/>
            </a:ext>
          </a:extLst>
        </p:cNvPr>
        <p:cNvGrpSpPr/>
        <p:nvPr/>
      </p:nvGrpSpPr>
      <p:grpSpPr>
        <a:xfrm>
          <a:off x="0" y="0"/>
          <a:ext cx="0" cy="0"/>
          <a:chOff x="0" y="0"/>
          <a:chExt cx="0" cy="0"/>
        </a:xfrm>
      </p:grpSpPr>
      <p:sp>
        <p:nvSpPr>
          <p:cNvPr id="15362" name="Date Placeholder 3">
            <a:extLst>
              <a:ext uri="{FF2B5EF4-FFF2-40B4-BE49-F238E27FC236}">
                <a16:creationId xmlns:a16="http://schemas.microsoft.com/office/drawing/2014/main" id="{959B376E-8CB6-DF93-13CA-70E5E39ECF23}"/>
              </a:ext>
            </a:extLst>
          </p:cNvPr>
          <p:cNvSpPr>
            <a:spLocks noGrp="1"/>
          </p:cNvSpPr>
          <p:nvPr>
            <p:ph type="dt" sz="quarter" idx="10"/>
          </p:nvPr>
        </p:nvSpPr>
        <p:spPr bwMode="auto">
          <a:xfrm>
            <a:off x="609601" y="6453189"/>
            <a:ext cx="2317751"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l"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ClrTx/>
              <a:buFontTx/>
              <a:buNone/>
            </a:pPr>
            <a:endParaRPr lang="en-US" altLang="en-US" sz="1000">
              <a:solidFill>
                <a:srgbClr val="83725B"/>
              </a:solidFill>
            </a:endParaRPr>
          </a:p>
        </p:txBody>
      </p:sp>
      <p:sp>
        <p:nvSpPr>
          <p:cNvPr id="15363" name="Slide Number Placeholder 5">
            <a:extLst>
              <a:ext uri="{FF2B5EF4-FFF2-40B4-BE49-F238E27FC236}">
                <a16:creationId xmlns:a16="http://schemas.microsoft.com/office/drawing/2014/main" id="{2506B011-D709-CAD7-CCE5-EA8E2ACAE0D9}"/>
              </a:ext>
            </a:extLst>
          </p:cNvPr>
          <p:cNvSpPr>
            <a:spLocks noGrp="1"/>
          </p:cNvSpPr>
          <p:nvPr>
            <p:ph type="sldNum" sz="quarter" idx="12"/>
          </p:nvPr>
        </p:nvSpPr>
        <p:spPr bwMode="auto">
          <a:xfrm>
            <a:off x="5232400" y="6453189"/>
            <a:ext cx="1246717"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ClrTx/>
              <a:buFontTx/>
              <a:buNone/>
              <a:defRPr/>
            </a:pPr>
            <a:fld id="{8B96C4E4-F781-410B-AD6C-1AF225F5EE3D}" type="slidenum">
              <a:rPr lang="en-ZA" smtClean="0"/>
              <a:pPr eaLnBrk="1" hangingPunct="1">
                <a:lnSpc>
                  <a:spcPct val="100000"/>
                </a:lnSpc>
                <a:spcBef>
                  <a:spcPct val="0"/>
                </a:spcBef>
                <a:buClrTx/>
                <a:buFontTx/>
                <a:buNone/>
                <a:defRPr/>
              </a:pPr>
              <a:t>11</a:t>
            </a:fld>
            <a:endParaRPr lang="en-ZA" altLang="en-US" sz="1000">
              <a:solidFill>
                <a:srgbClr val="83725B"/>
              </a:solidFill>
            </a:endParaRPr>
          </a:p>
        </p:txBody>
      </p:sp>
      <p:sp>
        <p:nvSpPr>
          <p:cNvPr id="15364" name="Rectangle 2">
            <a:extLst>
              <a:ext uri="{FF2B5EF4-FFF2-40B4-BE49-F238E27FC236}">
                <a16:creationId xmlns:a16="http://schemas.microsoft.com/office/drawing/2014/main" id="{D5A4BB10-8B88-5802-267E-2CB5CD4187A8}"/>
              </a:ext>
            </a:extLst>
          </p:cNvPr>
          <p:cNvSpPr>
            <a:spLocks noGrp="1" noChangeArrowheads="1"/>
          </p:cNvSpPr>
          <p:nvPr>
            <p:ph type="title"/>
          </p:nvPr>
        </p:nvSpPr>
        <p:spPr/>
        <p:txBody>
          <a:bodyPr/>
          <a:lstStyle/>
          <a:p>
            <a:pPr eaLnBrk="1" hangingPunct="1"/>
            <a:r>
              <a:rPr lang="en-ZA" altLang="en-US"/>
              <a:t>Factory Assessment (On-site) :</a:t>
            </a:r>
            <a:r>
              <a:rPr lang="en-US" altLang="en-US"/>
              <a:t> OPGW Cable</a:t>
            </a:r>
          </a:p>
        </p:txBody>
      </p:sp>
      <p:sp>
        <p:nvSpPr>
          <p:cNvPr id="19461" name="Rectangle 3">
            <a:extLst>
              <a:ext uri="{FF2B5EF4-FFF2-40B4-BE49-F238E27FC236}">
                <a16:creationId xmlns:a16="http://schemas.microsoft.com/office/drawing/2014/main" id="{101F98E2-7FAC-9C45-D42A-398EEC379C41}"/>
              </a:ext>
            </a:extLst>
          </p:cNvPr>
          <p:cNvSpPr>
            <a:spLocks noGrp="1" noChangeArrowheads="1"/>
          </p:cNvSpPr>
          <p:nvPr>
            <p:ph type="body" idx="1"/>
          </p:nvPr>
        </p:nvSpPr>
        <p:spPr>
          <a:xfrm>
            <a:off x="152401" y="871769"/>
            <a:ext cx="11268268" cy="5342218"/>
          </a:xfrm>
        </p:spPr>
        <p:txBody>
          <a:bodyPr>
            <a:normAutofit/>
          </a:bodyPr>
          <a:lstStyle/>
          <a:p>
            <a:pPr algn="just">
              <a:lnSpc>
                <a:spcPct val="150000"/>
              </a:lnSpc>
            </a:pPr>
            <a:r>
              <a:rPr lang="en-ZA" altLang="en-US" sz="1800"/>
              <a:t>These assessments are performed to assess the tenderer’s capability to enter a contract with Eskom with respect to a specific product or service and meet Eskom’s requirements. </a:t>
            </a:r>
          </a:p>
          <a:p>
            <a:pPr algn="just">
              <a:lnSpc>
                <a:spcPct val="150000"/>
              </a:lnSpc>
            </a:pPr>
            <a:r>
              <a:rPr lang="en-ZA" altLang="en-US" sz="1800"/>
              <a:t>Type of tests that were indicated “FAT” in Table A3.2 (for Desktop evaluation) shall be provided during the factory visit. Other outstanding tests to be provided at contract award. </a:t>
            </a:r>
          </a:p>
        </p:txBody>
      </p:sp>
    </p:spTree>
    <p:extLst>
      <p:ext uri="{BB962C8B-B14F-4D97-AF65-F5344CB8AC3E}">
        <p14:creationId xmlns:p14="http://schemas.microsoft.com/office/powerpoint/2010/main" val="23109747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4F0DC5-865E-AB98-7507-3D38BF31B95F}"/>
            </a:ext>
          </a:extLst>
        </p:cNvPr>
        <p:cNvGrpSpPr/>
        <p:nvPr/>
      </p:nvGrpSpPr>
      <p:grpSpPr>
        <a:xfrm>
          <a:off x="0" y="0"/>
          <a:ext cx="0" cy="0"/>
          <a:chOff x="0" y="0"/>
          <a:chExt cx="0" cy="0"/>
        </a:xfrm>
      </p:grpSpPr>
      <p:sp>
        <p:nvSpPr>
          <p:cNvPr id="15362" name="Date Placeholder 3">
            <a:extLst>
              <a:ext uri="{FF2B5EF4-FFF2-40B4-BE49-F238E27FC236}">
                <a16:creationId xmlns:a16="http://schemas.microsoft.com/office/drawing/2014/main" id="{4D3739D2-9E0C-129F-A400-B4EF8640C13F}"/>
              </a:ext>
            </a:extLst>
          </p:cNvPr>
          <p:cNvSpPr>
            <a:spLocks noGrp="1"/>
          </p:cNvSpPr>
          <p:nvPr>
            <p:ph type="dt" sz="quarter" idx="10"/>
          </p:nvPr>
        </p:nvSpPr>
        <p:spPr bwMode="auto">
          <a:xfrm>
            <a:off x="609601" y="6453189"/>
            <a:ext cx="2317751"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l"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ClrTx/>
              <a:buFontTx/>
              <a:buNone/>
            </a:pPr>
            <a:endParaRPr lang="en-US" altLang="en-US" sz="1000">
              <a:solidFill>
                <a:srgbClr val="83725B"/>
              </a:solidFill>
            </a:endParaRPr>
          </a:p>
        </p:txBody>
      </p:sp>
      <p:sp>
        <p:nvSpPr>
          <p:cNvPr id="15363" name="Slide Number Placeholder 5">
            <a:extLst>
              <a:ext uri="{FF2B5EF4-FFF2-40B4-BE49-F238E27FC236}">
                <a16:creationId xmlns:a16="http://schemas.microsoft.com/office/drawing/2014/main" id="{8261C10E-3FBB-29BF-B092-69CE9CE52DDF}"/>
              </a:ext>
            </a:extLst>
          </p:cNvPr>
          <p:cNvSpPr>
            <a:spLocks noGrp="1"/>
          </p:cNvSpPr>
          <p:nvPr>
            <p:ph type="sldNum" sz="quarter" idx="12"/>
          </p:nvPr>
        </p:nvSpPr>
        <p:spPr bwMode="auto">
          <a:xfrm>
            <a:off x="5232400" y="6453189"/>
            <a:ext cx="1246717"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ClrTx/>
              <a:buFontTx/>
              <a:buNone/>
              <a:defRPr/>
            </a:pPr>
            <a:fld id="{8B96C4E4-F781-410B-AD6C-1AF225F5EE3D}" type="slidenum">
              <a:rPr lang="en-ZA" smtClean="0"/>
              <a:pPr eaLnBrk="1" hangingPunct="1">
                <a:lnSpc>
                  <a:spcPct val="100000"/>
                </a:lnSpc>
                <a:spcBef>
                  <a:spcPct val="0"/>
                </a:spcBef>
                <a:buClrTx/>
                <a:buFontTx/>
                <a:buNone/>
                <a:defRPr/>
              </a:pPr>
              <a:t>12</a:t>
            </a:fld>
            <a:endParaRPr lang="en-ZA" altLang="en-US" sz="1000">
              <a:solidFill>
                <a:srgbClr val="83725B"/>
              </a:solidFill>
            </a:endParaRPr>
          </a:p>
        </p:txBody>
      </p:sp>
      <p:sp>
        <p:nvSpPr>
          <p:cNvPr id="15364" name="Rectangle 2">
            <a:extLst>
              <a:ext uri="{FF2B5EF4-FFF2-40B4-BE49-F238E27FC236}">
                <a16:creationId xmlns:a16="http://schemas.microsoft.com/office/drawing/2014/main" id="{5B7D29F5-C42B-7B23-B75A-89BFD05A422C}"/>
              </a:ext>
            </a:extLst>
          </p:cNvPr>
          <p:cNvSpPr>
            <a:spLocks noGrp="1" noChangeArrowheads="1"/>
          </p:cNvSpPr>
          <p:nvPr>
            <p:ph type="title"/>
          </p:nvPr>
        </p:nvSpPr>
        <p:spPr/>
        <p:txBody>
          <a:bodyPr/>
          <a:lstStyle/>
          <a:p>
            <a:pPr eaLnBrk="1" hangingPunct="1"/>
            <a:r>
              <a:rPr lang="en-ZA" altLang="en-US"/>
              <a:t>Scope for Factory Assessment (On-site): </a:t>
            </a:r>
            <a:r>
              <a:rPr lang="en-US" altLang="en-US"/>
              <a:t> OPGW Cable</a:t>
            </a:r>
          </a:p>
        </p:txBody>
      </p:sp>
      <p:sp>
        <p:nvSpPr>
          <p:cNvPr id="19461" name="Rectangle 3">
            <a:extLst>
              <a:ext uri="{FF2B5EF4-FFF2-40B4-BE49-F238E27FC236}">
                <a16:creationId xmlns:a16="http://schemas.microsoft.com/office/drawing/2014/main" id="{CBEB8FDB-24F0-3EF4-754F-993C0CF20010}"/>
              </a:ext>
            </a:extLst>
          </p:cNvPr>
          <p:cNvSpPr>
            <a:spLocks noGrp="1" noChangeArrowheads="1"/>
          </p:cNvSpPr>
          <p:nvPr>
            <p:ph type="body" idx="1"/>
          </p:nvPr>
        </p:nvSpPr>
        <p:spPr>
          <a:xfrm>
            <a:off x="152401" y="989753"/>
            <a:ext cx="11783960" cy="5342218"/>
          </a:xfrm>
        </p:spPr>
        <p:txBody>
          <a:bodyPr>
            <a:normAutofit/>
          </a:bodyPr>
          <a:lstStyle/>
          <a:p>
            <a:pPr algn="just">
              <a:lnSpc>
                <a:spcPct val="150000"/>
              </a:lnSpc>
            </a:pPr>
            <a:r>
              <a:rPr lang="en-ZA" altLang="en-US" sz="1800"/>
              <a:t>Eskom will do factory assessments to assess the ability and readiness of the tenderer for supplying/manufacturing OPGW fibre optic cables. </a:t>
            </a:r>
          </a:p>
          <a:p>
            <a:pPr algn="just">
              <a:lnSpc>
                <a:spcPct val="150000"/>
              </a:lnSpc>
            </a:pPr>
            <a:r>
              <a:rPr lang="en-ZA" altLang="en-US" sz="1800"/>
              <a:t>Eskom assessment representative(s) will arrange visits to the factories that have met Desktop evaluation threshold. </a:t>
            </a:r>
          </a:p>
          <a:p>
            <a:pPr algn="just">
              <a:lnSpc>
                <a:spcPct val="150000"/>
              </a:lnSpc>
            </a:pPr>
            <a:r>
              <a:rPr lang="en-ZA" altLang="en-US" sz="1800"/>
              <a:t>The Eskom assessment representative(s) will conduct the assessment using Table provided in Technical Evaluation Criteria.</a:t>
            </a:r>
          </a:p>
          <a:p>
            <a:pPr algn="just">
              <a:lnSpc>
                <a:spcPct val="150000"/>
              </a:lnSpc>
            </a:pPr>
            <a:r>
              <a:rPr lang="en-ZA" altLang="en-US" sz="1800"/>
              <a:t>The requirements in the Desktop evaluation will be verified. If a tenderer scores less than the threshold of 80%, they will be disqualified.</a:t>
            </a:r>
          </a:p>
          <a:p>
            <a:pPr algn="just">
              <a:lnSpc>
                <a:spcPct val="150000"/>
              </a:lnSpc>
            </a:pPr>
            <a:r>
              <a:rPr lang="en-ZA" altLang="en-US" sz="1800"/>
              <a:t>The OEM’s local representative shall be available on site at the manufacturing premises during the virtual or during the factory assessment and will be required to present during the assessment.</a:t>
            </a:r>
          </a:p>
        </p:txBody>
      </p:sp>
    </p:spTree>
    <p:extLst>
      <p:ext uri="{BB962C8B-B14F-4D97-AF65-F5344CB8AC3E}">
        <p14:creationId xmlns:p14="http://schemas.microsoft.com/office/powerpoint/2010/main" val="5582885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0FAF6-1BE2-9D79-C294-4B876675ADDC}"/>
              </a:ext>
            </a:extLst>
          </p:cNvPr>
          <p:cNvSpPr>
            <a:spLocks noGrp="1"/>
          </p:cNvSpPr>
          <p:nvPr>
            <p:ph type="ctrTitle"/>
          </p:nvPr>
        </p:nvSpPr>
        <p:spPr/>
        <p:txBody>
          <a:bodyPr>
            <a:normAutofit/>
          </a:bodyPr>
          <a:lstStyle/>
          <a:p>
            <a:r>
              <a:rPr lang="en-US"/>
              <a:t>Questions?</a:t>
            </a:r>
          </a:p>
        </p:txBody>
      </p:sp>
      <p:pic>
        <p:nvPicPr>
          <p:cNvPr id="10" name="Picture Placeholder 9">
            <a:extLst>
              <a:ext uri="{FF2B5EF4-FFF2-40B4-BE49-F238E27FC236}">
                <a16:creationId xmlns:a16="http://schemas.microsoft.com/office/drawing/2014/main" id="{1CD1266E-D355-256D-7478-777A94AADA9A}"/>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21831" r="21831"/>
          <a:stretch/>
        </p:blipFill>
        <p:spPr/>
      </p:pic>
      <p:pic>
        <p:nvPicPr>
          <p:cNvPr id="12" name="Picture Placeholder 11" descr="A tall metal tower with a blue sky and clouds&#10;&#10;AI-generated content may be incorrect.">
            <a:extLst>
              <a:ext uri="{FF2B5EF4-FFF2-40B4-BE49-F238E27FC236}">
                <a16:creationId xmlns:a16="http://schemas.microsoft.com/office/drawing/2014/main" id="{FC5D7DF2-14C6-3855-B87E-C9DAE2F29C85}"/>
              </a:ext>
            </a:extLst>
          </p:cNvPr>
          <p:cNvPicPr>
            <a:picLocks noGrp="1" noChangeAspect="1"/>
          </p:cNvPicPr>
          <p:nvPr>
            <p:ph type="pic" sz="quarter" idx="14"/>
          </p:nvPr>
        </p:nvPicPr>
        <p:blipFill>
          <a:blip r:embed="rId4" cstate="print">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l="12500" r="12500"/>
          <a:stretch>
            <a:fillRect/>
          </a:stretch>
        </p:blipFill>
        <p:spPr/>
      </p:pic>
    </p:spTree>
    <p:extLst>
      <p:ext uri="{BB962C8B-B14F-4D97-AF65-F5344CB8AC3E}">
        <p14:creationId xmlns:p14="http://schemas.microsoft.com/office/powerpoint/2010/main" val="34957485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0B86AA-8911-F227-3B01-5B29F312EB4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CC97A0C-34E1-6129-9625-3C512EDC14C9}"/>
              </a:ext>
            </a:extLst>
          </p:cNvPr>
          <p:cNvSpPr>
            <a:spLocks noGrp="1"/>
          </p:cNvSpPr>
          <p:nvPr>
            <p:ph type="ctrTitle"/>
          </p:nvPr>
        </p:nvSpPr>
        <p:spPr/>
        <p:txBody>
          <a:bodyPr/>
          <a:lstStyle/>
          <a:p>
            <a:r>
              <a:rPr lang="en-ZA"/>
              <a:t>ADSS : E2037DXGP</a:t>
            </a:r>
            <a:endParaRPr lang="en-US"/>
          </a:p>
        </p:txBody>
      </p:sp>
      <p:pic>
        <p:nvPicPr>
          <p:cNvPr id="4" name="Picture 3" descr="A solar panels in front of a nuclear power plant&#10;&#10;Description automatically generated">
            <a:extLst>
              <a:ext uri="{FF2B5EF4-FFF2-40B4-BE49-F238E27FC236}">
                <a16:creationId xmlns:a16="http://schemas.microsoft.com/office/drawing/2014/main" id="{E16FFDD4-1206-0F41-A62F-94FC8EB24EB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4126544"/>
            <a:ext cx="6096000" cy="2451601"/>
          </a:xfrm>
          <a:prstGeom prst="rect">
            <a:avLst/>
          </a:prstGeom>
        </p:spPr>
      </p:pic>
      <p:pic>
        <p:nvPicPr>
          <p:cNvPr id="13" name="Picture 12" descr="A white truck parked on a dirt road&#10;&#10;Description automatically generated">
            <a:extLst>
              <a:ext uri="{FF2B5EF4-FFF2-40B4-BE49-F238E27FC236}">
                <a16:creationId xmlns:a16="http://schemas.microsoft.com/office/drawing/2014/main" id="{A0678283-F99A-FB0E-2424-C91081CF4CB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96000" y="4126543"/>
            <a:ext cx="6096000" cy="2451602"/>
          </a:xfrm>
          <a:prstGeom prst="rect">
            <a:avLst/>
          </a:prstGeom>
        </p:spPr>
      </p:pic>
    </p:spTree>
    <p:extLst>
      <p:ext uri="{BB962C8B-B14F-4D97-AF65-F5344CB8AC3E}">
        <p14:creationId xmlns:p14="http://schemas.microsoft.com/office/powerpoint/2010/main" val="31693823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ZA" altLang="en-US"/>
              <a:t>Summary of Documents related to the technical evaluation</a:t>
            </a:r>
          </a:p>
        </p:txBody>
      </p:sp>
      <p:sp>
        <p:nvSpPr>
          <p:cNvPr id="16425" name="Date Placeholder 3"/>
          <p:cNvSpPr>
            <a:spLocks noGrp="1"/>
          </p:cNvSpPr>
          <p:nvPr>
            <p:ph type="dt" sz="quarter" idx="10"/>
          </p:nvPr>
        </p:nvSpPr>
        <p:spPr bwMode="auto">
          <a:xfrm>
            <a:off x="609601" y="6453189"/>
            <a:ext cx="2317751"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l"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ClrTx/>
              <a:buFontTx/>
              <a:buNone/>
            </a:pPr>
            <a:endParaRPr lang="en-US" altLang="en-US" sz="1000">
              <a:solidFill>
                <a:srgbClr val="83725B"/>
              </a:solidFill>
            </a:endParaRPr>
          </a:p>
        </p:txBody>
      </p:sp>
      <p:sp>
        <p:nvSpPr>
          <p:cNvPr id="16426" name="Slide Number Placeholder 4"/>
          <p:cNvSpPr>
            <a:spLocks noGrp="1"/>
          </p:cNvSpPr>
          <p:nvPr>
            <p:ph type="sldNum" sz="quarter" idx="12"/>
          </p:nvPr>
        </p:nvSpPr>
        <p:spPr bwMode="auto">
          <a:xfrm>
            <a:off x="5232400" y="6453189"/>
            <a:ext cx="1246717"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ClrTx/>
              <a:buFontTx/>
              <a:buNone/>
              <a:defRPr/>
            </a:pPr>
            <a:fld id="{8B96C4E4-F781-410B-AD6C-1AF225F5EE3D}" type="slidenum">
              <a:rPr lang="en-ZA" smtClean="0"/>
              <a:pPr eaLnBrk="1" hangingPunct="1">
                <a:lnSpc>
                  <a:spcPct val="100000"/>
                </a:lnSpc>
                <a:spcBef>
                  <a:spcPct val="0"/>
                </a:spcBef>
                <a:buClrTx/>
                <a:buFontTx/>
                <a:buNone/>
                <a:defRPr/>
              </a:pPr>
              <a:t>15</a:t>
            </a:fld>
            <a:endParaRPr lang="en-ZA" altLang="en-US" sz="1000">
              <a:solidFill>
                <a:srgbClr val="83725B"/>
              </a:solidFill>
            </a:endParaRPr>
          </a:p>
        </p:txBody>
      </p:sp>
      <p:sp>
        <p:nvSpPr>
          <p:cNvPr id="8" name="Content Placeholder 7">
            <a:extLst>
              <a:ext uri="{FF2B5EF4-FFF2-40B4-BE49-F238E27FC236}">
                <a16:creationId xmlns:a16="http://schemas.microsoft.com/office/drawing/2014/main" id="{70743036-F26A-5EFF-CAD4-01BC175CD0A5}"/>
              </a:ext>
            </a:extLst>
          </p:cNvPr>
          <p:cNvSpPr>
            <a:spLocks noGrp="1"/>
          </p:cNvSpPr>
          <p:nvPr>
            <p:ph idx="1"/>
          </p:nvPr>
        </p:nvSpPr>
        <p:spPr/>
        <p:txBody>
          <a:bodyPr>
            <a:noAutofit/>
          </a:bodyPr>
          <a:lstStyle/>
          <a:p>
            <a:pPr algn="just">
              <a:lnSpc>
                <a:spcPct val="150000"/>
              </a:lnSpc>
            </a:pPr>
            <a:r>
              <a:rPr lang="en-US" sz="1800"/>
              <a:t>The technical evaluation procedure is specific to the ADSS cable specifications. The complete evaluation of any potential supplier would involve a desktop evaluation as well as a factory evaluation. The factory evaluation is necessary to verify the capabilities which the supplier would have documented in their tender submissions.</a:t>
            </a:r>
          </a:p>
          <a:p>
            <a:pPr algn="just">
              <a:lnSpc>
                <a:spcPct val="150000"/>
              </a:lnSpc>
            </a:pPr>
            <a:r>
              <a:rPr lang="en-US" sz="1800"/>
              <a:t>Any tenderers who have been assessed by Eskom within the past 36 months for the supply of ADSS </a:t>
            </a:r>
            <a:r>
              <a:rPr lang="en-US" sz="1800" b="1">
                <a:solidFill>
                  <a:srgbClr val="FF0000"/>
                </a:solidFill>
              </a:rPr>
              <a:t>may </a:t>
            </a:r>
            <a:r>
              <a:rPr lang="en-US" sz="1800"/>
              <a:t>be exempted from the technical </a:t>
            </a:r>
            <a:r>
              <a:rPr lang="en-US" sz="1800" b="1">
                <a:solidFill>
                  <a:srgbClr val="FF0000"/>
                </a:solidFill>
              </a:rPr>
              <a:t>factory evaluation</a:t>
            </a:r>
            <a:r>
              <a:rPr lang="en-US" sz="1800"/>
              <a:t>. These tenderers are still required to submit all technical documents as per evaluation criteria.</a:t>
            </a:r>
          </a:p>
          <a:p>
            <a:pPr algn="just">
              <a:lnSpc>
                <a:spcPct val="150000"/>
              </a:lnSpc>
            </a:pPr>
            <a:r>
              <a:rPr lang="en-US" sz="1800"/>
              <a:t>The assessment team has no authority or responsibility in the decision taken by Eskom with respect to contracting for a product or service. </a:t>
            </a:r>
            <a:endParaRPr lang="en-ZA" sz="1800"/>
          </a:p>
        </p:txBody>
      </p:sp>
    </p:spTree>
    <p:extLst>
      <p:ext uri="{BB962C8B-B14F-4D97-AF65-F5344CB8AC3E}">
        <p14:creationId xmlns:p14="http://schemas.microsoft.com/office/powerpoint/2010/main" val="19230752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D7F7AB-DBD4-E99A-9D0C-12CABF26BA66}"/>
            </a:ext>
          </a:extLst>
        </p:cNvPr>
        <p:cNvGrpSpPr/>
        <p:nvPr/>
      </p:nvGrpSpPr>
      <p:grpSpPr>
        <a:xfrm>
          <a:off x="0" y="0"/>
          <a:ext cx="0" cy="0"/>
          <a:chOff x="0" y="0"/>
          <a:chExt cx="0" cy="0"/>
        </a:xfrm>
      </p:grpSpPr>
      <p:sp>
        <p:nvSpPr>
          <p:cNvPr id="15362" name="Date Placeholder 3">
            <a:extLst>
              <a:ext uri="{FF2B5EF4-FFF2-40B4-BE49-F238E27FC236}">
                <a16:creationId xmlns:a16="http://schemas.microsoft.com/office/drawing/2014/main" id="{361ADBC5-F7AB-049C-C7D6-CE3408CD27D3}"/>
              </a:ext>
            </a:extLst>
          </p:cNvPr>
          <p:cNvSpPr>
            <a:spLocks noGrp="1"/>
          </p:cNvSpPr>
          <p:nvPr>
            <p:ph type="dt" sz="quarter" idx="10"/>
          </p:nvPr>
        </p:nvSpPr>
        <p:spPr bwMode="auto">
          <a:xfrm>
            <a:off x="609601" y="6453189"/>
            <a:ext cx="2317751"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l"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ClrTx/>
              <a:buFontTx/>
              <a:buNone/>
            </a:pPr>
            <a:endParaRPr lang="en-US" altLang="en-US" sz="1000">
              <a:solidFill>
                <a:srgbClr val="83725B"/>
              </a:solidFill>
            </a:endParaRPr>
          </a:p>
        </p:txBody>
      </p:sp>
      <p:sp>
        <p:nvSpPr>
          <p:cNvPr id="15363" name="Slide Number Placeholder 5">
            <a:extLst>
              <a:ext uri="{FF2B5EF4-FFF2-40B4-BE49-F238E27FC236}">
                <a16:creationId xmlns:a16="http://schemas.microsoft.com/office/drawing/2014/main" id="{C8BC0EF8-E382-0331-5D9D-E6FE5EDC58CC}"/>
              </a:ext>
            </a:extLst>
          </p:cNvPr>
          <p:cNvSpPr>
            <a:spLocks noGrp="1"/>
          </p:cNvSpPr>
          <p:nvPr>
            <p:ph type="sldNum" sz="quarter" idx="12"/>
          </p:nvPr>
        </p:nvSpPr>
        <p:spPr bwMode="auto">
          <a:xfrm>
            <a:off x="5232400" y="6453189"/>
            <a:ext cx="1246717"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ClrTx/>
              <a:buFontTx/>
              <a:buNone/>
              <a:defRPr/>
            </a:pPr>
            <a:fld id="{8B96C4E4-F781-410B-AD6C-1AF225F5EE3D}" type="slidenum">
              <a:rPr lang="en-ZA" smtClean="0"/>
              <a:pPr eaLnBrk="1" hangingPunct="1">
                <a:lnSpc>
                  <a:spcPct val="100000"/>
                </a:lnSpc>
                <a:spcBef>
                  <a:spcPct val="0"/>
                </a:spcBef>
                <a:buClrTx/>
                <a:buFontTx/>
                <a:buNone/>
                <a:defRPr/>
              </a:pPr>
              <a:t>16</a:t>
            </a:fld>
            <a:endParaRPr lang="en-ZA" altLang="en-US" sz="1000">
              <a:solidFill>
                <a:srgbClr val="83725B"/>
              </a:solidFill>
            </a:endParaRPr>
          </a:p>
        </p:txBody>
      </p:sp>
      <p:sp>
        <p:nvSpPr>
          <p:cNvPr id="15364" name="Rectangle 2">
            <a:extLst>
              <a:ext uri="{FF2B5EF4-FFF2-40B4-BE49-F238E27FC236}">
                <a16:creationId xmlns:a16="http://schemas.microsoft.com/office/drawing/2014/main" id="{62F4CA99-ADFC-24EB-AEA9-86CF3F315431}"/>
              </a:ext>
            </a:extLst>
          </p:cNvPr>
          <p:cNvSpPr>
            <a:spLocks noGrp="1" noChangeArrowheads="1"/>
          </p:cNvSpPr>
          <p:nvPr>
            <p:ph type="title"/>
          </p:nvPr>
        </p:nvSpPr>
        <p:spPr/>
        <p:txBody>
          <a:bodyPr/>
          <a:lstStyle/>
          <a:p>
            <a:pPr eaLnBrk="1" hangingPunct="1"/>
            <a:r>
              <a:rPr lang="en-US" altLang="en-US"/>
              <a:t>Technical Tender Evaluation Procedure</a:t>
            </a:r>
            <a:br>
              <a:rPr lang="en-US" altLang="en-US"/>
            </a:br>
            <a:r>
              <a:rPr lang="en-US" altLang="en-US"/>
              <a:t> - ADSS</a:t>
            </a:r>
          </a:p>
        </p:txBody>
      </p:sp>
      <p:sp>
        <p:nvSpPr>
          <p:cNvPr id="19461" name="Rectangle 3">
            <a:extLst>
              <a:ext uri="{FF2B5EF4-FFF2-40B4-BE49-F238E27FC236}">
                <a16:creationId xmlns:a16="http://schemas.microsoft.com/office/drawing/2014/main" id="{8550BB1F-C1CD-26DD-97DD-B40560628DF7}"/>
              </a:ext>
            </a:extLst>
          </p:cNvPr>
          <p:cNvSpPr>
            <a:spLocks noGrp="1" noChangeArrowheads="1"/>
          </p:cNvSpPr>
          <p:nvPr>
            <p:ph type="body" idx="1"/>
          </p:nvPr>
        </p:nvSpPr>
        <p:spPr>
          <a:xfrm>
            <a:off x="152400" y="992777"/>
            <a:ext cx="11809751" cy="5515211"/>
          </a:xfrm>
        </p:spPr>
        <p:txBody>
          <a:bodyPr>
            <a:normAutofit fontScale="92500" lnSpcReduction="10000"/>
          </a:bodyPr>
          <a:lstStyle/>
          <a:p>
            <a:pPr marL="0" indent="0" algn="just">
              <a:lnSpc>
                <a:spcPct val="100000"/>
              </a:lnSpc>
              <a:buNone/>
            </a:pPr>
            <a:r>
              <a:rPr lang="en-GB" sz="1600"/>
              <a:t>To ensure comprehensive technical evaluation, all tender submissions shall consist of but not limited to:</a:t>
            </a:r>
            <a:endParaRPr lang="en-ZA" sz="1600"/>
          </a:p>
          <a:p>
            <a:pPr marL="342900" indent="-342900">
              <a:lnSpc>
                <a:spcPct val="150000"/>
              </a:lnSpc>
              <a:spcAft>
                <a:spcPts val="800"/>
              </a:spcAft>
              <a:buFont typeface="+mj-lt"/>
              <a:buAutoNum type="alphaLcParenR"/>
            </a:pPr>
            <a:r>
              <a:rPr lang="en-US" sz="1600" b="1"/>
              <a:t>Complete Table A3.1.:</a:t>
            </a:r>
            <a:r>
              <a:rPr lang="en-ZA" sz="1600" u="sng" kern="100">
                <a:solidFill>
                  <a:srgbClr val="467886"/>
                </a:solidFill>
                <a:effectLst/>
                <a:latin typeface="Aptos" panose="020B0004020202020204" pitchFamily="34" charset="0"/>
                <a:ea typeface="Aptos" panose="020B0004020202020204" pitchFamily="34" charset="0"/>
                <a:cs typeface="Times New Roman" panose="02020603050405020304" pitchFamily="18" charset="0"/>
                <a:hlinkClick r:id="rId2"/>
              </a:rPr>
              <a:t>ADSS Cables _Table A3.1_ schedule A&amp;B.xlsx</a:t>
            </a:r>
            <a:r>
              <a:rPr lang="en-US" sz="1600" b="1"/>
              <a:t> </a:t>
            </a:r>
          </a:p>
          <a:p>
            <a:pPr algn="just">
              <a:lnSpc>
                <a:spcPct val="100000"/>
              </a:lnSpc>
            </a:pPr>
            <a:r>
              <a:rPr lang="en-US" sz="1600"/>
              <a:t>This is in Annex A and an excel version with various columns is submitted with the tender pack. The fully completed A/B Schedules are required for the ADSS cable offered. </a:t>
            </a:r>
          </a:p>
          <a:p>
            <a:pPr marL="342900" indent="-342900">
              <a:lnSpc>
                <a:spcPct val="150000"/>
              </a:lnSpc>
              <a:spcAft>
                <a:spcPts val="800"/>
              </a:spcAft>
              <a:buFont typeface="+mj-lt"/>
              <a:buAutoNum type="alphaLcParenR" startAt="2"/>
            </a:pPr>
            <a:r>
              <a:rPr lang="en-US" sz="1600" b="1"/>
              <a:t>Complete Table A3.2. :</a:t>
            </a:r>
            <a:r>
              <a:rPr lang="en-ZA" sz="1600" u="sng" kern="100">
                <a:solidFill>
                  <a:srgbClr val="467886"/>
                </a:solidFill>
                <a:effectLst/>
                <a:latin typeface="Aptos" panose="020B0004020202020204" pitchFamily="34" charset="0"/>
                <a:ea typeface="Aptos" panose="020B0004020202020204" pitchFamily="34" charset="0"/>
                <a:cs typeface="Times New Roman" panose="02020603050405020304" pitchFamily="18" charset="0"/>
                <a:hlinkClick r:id="rId3"/>
              </a:rPr>
              <a:t>ADSS Cables_TableA3.2_Mandatory Cable Tests.xlsx</a:t>
            </a:r>
            <a:endParaRPr lang="en-US" sz="1600" b="1"/>
          </a:p>
          <a:p>
            <a:pPr algn="just">
              <a:lnSpc>
                <a:spcPct val="100000"/>
              </a:lnSpc>
            </a:pPr>
            <a:r>
              <a:rPr lang="en-US" sz="1600"/>
              <a:t>This is in Annex B and an excel version with drop down boxes is submitted with the tender pack. This is required as to the status of the type tests for the ADSS cable offered. </a:t>
            </a:r>
          </a:p>
          <a:p>
            <a:pPr marL="342900" indent="-342900">
              <a:lnSpc>
                <a:spcPct val="150000"/>
              </a:lnSpc>
              <a:spcAft>
                <a:spcPts val="800"/>
              </a:spcAft>
              <a:buFont typeface="+mj-lt"/>
              <a:buAutoNum type="alphaLcParenR" startAt="3"/>
            </a:pPr>
            <a:r>
              <a:rPr lang="en-US" sz="1600" b="1"/>
              <a:t>Complete Table A3.3. : </a:t>
            </a:r>
            <a:r>
              <a:rPr lang="en-ZA" sz="1600" u="sng" kern="100">
                <a:solidFill>
                  <a:srgbClr val="467886"/>
                </a:solidFill>
                <a:effectLst/>
                <a:latin typeface="Aptos" panose="020B0004020202020204" pitchFamily="34" charset="0"/>
                <a:ea typeface="Aptos" panose="020B0004020202020204" pitchFamily="34" charset="0"/>
                <a:cs typeface="Times New Roman" panose="02020603050405020304" pitchFamily="18" charset="0"/>
                <a:hlinkClick r:id="rId4"/>
              </a:rPr>
              <a:t>ADSS Cables Table A3.3_Indexed Factory File.xlsx</a:t>
            </a:r>
            <a:endParaRPr lang="en-US" sz="1600" b="1"/>
          </a:p>
          <a:p>
            <a:pPr algn="just">
              <a:lnSpc>
                <a:spcPct val="100000"/>
              </a:lnSpc>
            </a:pPr>
            <a:r>
              <a:rPr lang="en-US" sz="1600"/>
              <a:t>This is in Annex C and an excel version is submitted with the tender pack. A fully indexed and comprehensive file with relevant factory information is required. </a:t>
            </a:r>
          </a:p>
          <a:p>
            <a:pPr algn="just">
              <a:lnSpc>
                <a:spcPct val="100000"/>
              </a:lnSpc>
            </a:pPr>
            <a:r>
              <a:rPr lang="en-US" sz="1600"/>
              <a:t>The Manufacturer’s Data Sheets for the ADSS cable tendered is required for desktop evaluation. </a:t>
            </a:r>
          </a:p>
          <a:p>
            <a:pPr algn="just">
              <a:lnSpc>
                <a:spcPct val="100000"/>
              </a:lnSpc>
            </a:pPr>
            <a:r>
              <a:rPr lang="en-US" sz="1600"/>
              <a:t>The ADSS information for PLS-CADD with the co-efficient and sag and tension data shall be included for the ADSS cable tendered. </a:t>
            </a:r>
          </a:p>
          <a:p>
            <a:pPr algn="just">
              <a:lnSpc>
                <a:spcPct val="100000"/>
              </a:lnSpc>
            </a:pPr>
            <a:r>
              <a:rPr lang="en-US" sz="1600"/>
              <a:t>It must be noted that before any ADSS fibre optic cable is used on Eskom’s system, a mechanical compatibility test shall be done with the designated hardware. Agreement between prospective fibre optic cable supplier and prospective hardware supplier shall be concluded. Eskom’s only responsibility with this aspect is to review the final test results and on occasion witness these tests. </a:t>
            </a:r>
          </a:p>
          <a:p>
            <a:pPr algn="just">
              <a:lnSpc>
                <a:spcPct val="100000"/>
              </a:lnSpc>
            </a:pPr>
            <a:r>
              <a:rPr lang="en-US" sz="1600"/>
              <a:t>Tenderers shall ensure that they cater for the manufacture of special ADSS cables that may be requested during the contract lifetime. </a:t>
            </a:r>
          </a:p>
          <a:p>
            <a:pPr marL="0" lvl="0" indent="0">
              <a:buNone/>
            </a:pPr>
            <a:endParaRPr lang="en-GB"/>
          </a:p>
        </p:txBody>
      </p:sp>
    </p:spTree>
    <p:extLst>
      <p:ext uri="{BB962C8B-B14F-4D97-AF65-F5344CB8AC3E}">
        <p14:creationId xmlns:p14="http://schemas.microsoft.com/office/powerpoint/2010/main" val="40348441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40EC5E-7DD4-CD44-427D-AE7FFDCD921C}"/>
            </a:ext>
          </a:extLst>
        </p:cNvPr>
        <p:cNvGrpSpPr/>
        <p:nvPr/>
      </p:nvGrpSpPr>
      <p:grpSpPr>
        <a:xfrm>
          <a:off x="0" y="0"/>
          <a:ext cx="0" cy="0"/>
          <a:chOff x="0" y="0"/>
          <a:chExt cx="0" cy="0"/>
        </a:xfrm>
      </p:grpSpPr>
      <p:sp>
        <p:nvSpPr>
          <p:cNvPr id="15362" name="Date Placeholder 3">
            <a:extLst>
              <a:ext uri="{FF2B5EF4-FFF2-40B4-BE49-F238E27FC236}">
                <a16:creationId xmlns:a16="http://schemas.microsoft.com/office/drawing/2014/main" id="{53D154BA-E059-C9E8-18F6-5B73EBE88497}"/>
              </a:ext>
            </a:extLst>
          </p:cNvPr>
          <p:cNvSpPr>
            <a:spLocks noGrp="1"/>
          </p:cNvSpPr>
          <p:nvPr>
            <p:ph type="dt" sz="quarter" idx="10"/>
          </p:nvPr>
        </p:nvSpPr>
        <p:spPr bwMode="auto">
          <a:xfrm>
            <a:off x="609601" y="6453189"/>
            <a:ext cx="2317751"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l"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ClrTx/>
              <a:buFontTx/>
              <a:buNone/>
            </a:pPr>
            <a:endParaRPr lang="en-US" altLang="en-US" sz="1000">
              <a:solidFill>
                <a:srgbClr val="83725B"/>
              </a:solidFill>
            </a:endParaRPr>
          </a:p>
        </p:txBody>
      </p:sp>
      <p:sp>
        <p:nvSpPr>
          <p:cNvPr id="15363" name="Slide Number Placeholder 5">
            <a:extLst>
              <a:ext uri="{FF2B5EF4-FFF2-40B4-BE49-F238E27FC236}">
                <a16:creationId xmlns:a16="http://schemas.microsoft.com/office/drawing/2014/main" id="{168E3161-0CB0-78F8-7206-8201C8E9A885}"/>
              </a:ext>
            </a:extLst>
          </p:cNvPr>
          <p:cNvSpPr>
            <a:spLocks noGrp="1"/>
          </p:cNvSpPr>
          <p:nvPr>
            <p:ph type="sldNum" sz="quarter" idx="12"/>
          </p:nvPr>
        </p:nvSpPr>
        <p:spPr bwMode="auto">
          <a:xfrm>
            <a:off x="5232400" y="6453189"/>
            <a:ext cx="1246717"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ClrTx/>
              <a:buFontTx/>
              <a:buNone/>
              <a:defRPr/>
            </a:pPr>
            <a:fld id="{8B96C4E4-F781-410B-AD6C-1AF225F5EE3D}" type="slidenum">
              <a:rPr lang="en-ZA" smtClean="0"/>
              <a:pPr eaLnBrk="1" hangingPunct="1">
                <a:lnSpc>
                  <a:spcPct val="100000"/>
                </a:lnSpc>
                <a:spcBef>
                  <a:spcPct val="0"/>
                </a:spcBef>
                <a:buClrTx/>
                <a:buFontTx/>
                <a:buNone/>
                <a:defRPr/>
              </a:pPr>
              <a:t>17</a:t>
            </a:fld>
            <a:endParaRPr lang="en-ZA" altLang="en-US" sz="1000">
              <a:solidFill>
                <a:srgbClr val="83725B"/>
              </a:solidFill>
            </a:endParaRPr>
          </a:p>
        </p:txBody>
      </p:sp>
      <p:sp>
        <p:nvSpPr>
          <p:cNvPr id="15364" name="Rectangle 2">
            <a:extLst>
              <a:ext uri="{FF2B5EF4-FFF2-40B4-BE49-F238E27FC236}">
                <a16:creationId xmlns:a16="http://schemas.microsoft.com/office/drawing/2014/main" id="{55C0109C-7CFD-A89E-8444-C08FF856AC0D}"/>
              </a:ext>
            </a:extLst>
          </p:cNvPr>
          <p:cNvSpPr>
            <a:spLocks noGrp="1" noChangeArrowheads="1"/>
          </p:cNvSpPr>
          <p:nvPr>
            <p:ph type="title"/>
          </p:nvPr>
        </p:nvSpPr>
        <p:spPr/>
        <p:txBody>
          <a:bodyPr/>
          <a:lstStyle/>
          <a:p>
            <a:pPr eaLnBrk="1" hangingPunct="1"/>
            <a:r>
              <a:rPr lang="en-US" altLang="en-US"/>
              <a:t>Technical Tender Evaluation Procedure : ADSS Cable</a:t>
            </a:r>
          </a:p>
        </p:txBody>
      </p:sp>
      <p:sp>
        <p:nvSpPr>
          <p:cNvPr id="19461" name="Rectangle 3">
            <a:extLst>
              <a:ext uri="{FF2B5EF4-FFF2-40B4-BE49-F238E27FC236}">
                <a16:creationId xmlns:a16="http://schemas.microsoft.com/office/drawing/2014/main" id="{5E1883AD-B156-568A-5F43-BD2AF8C382B3}"/>
              </a:ext>
            </a:extLst>
          </p:cNvPr>
          <p:cNvSpPr>
            <a:spLocks noGrp="1" noChangeArrowheads="1"/>
          </p:cNvSpPr>
          <p:nvPr>
            <p:ph type="body" idx="1"/>
          </p:nvPr>
        </p:nvSpPr>
        <p:spPr>
          <a:xfrm>
            <a:off x="152401" y="1052737"/>
            <a:ext cx="11268268" cy="4846617"/>
          </a:xfrm>
        </p:spPr>
        <p:txBody>
          <a:bodyPr>
            <a:normAutofit/>
          </a:bodyPr>
          <a:lstStyle/>
          <a:p>
            <a:pPr algn="just">
              <a:lnSpc>
                <a:spcPct val="150000"/>
              </a:lnSpc>
            </a:pPr>
            <a:r>
              <a:rPr lang="en-ZA" altLang="en-US" sz="1800"/>
              <a:t>Table 2 provides a summary of all the documents that are required from the Tenderers. </a:t>
            </a:r>
          </a:p>
          <a:p>
            <a:pPr algn="ctr">
              <a:spcBef>
                <a:spcPts val="1200"/>
              </a:spcBef>
              <a:spcAft>
                <a:spcPts val="600"/>
              </a:spcAft>
              <a:buNone/>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ZA" altLang="en-US" sz="1800"/>
              <a:t> </a:t>
            </a:r>
            <a:r>
              <a:rPr lang="en-GB" sz="1800" b="1">
                <a:effectLst/>
                <a:latin typeface="Arial" panose="020B0604020202020204" pitchFamily="34" charset="0"/>
                <a:ea typeface="Times New Roman" panose="02020603050405020304" pitchFamily="18" charset="0"/>
              </a:rPr>
              <a:t>Table 2: Requirements from Tenderers</a:t>
            </a:r>
            <a:endParaRPr lang="en-ZA" sz="1800" b="1">
              <a:effectLst/>
              <a:latin typeface="Arial" panose="020B0604020202020204" pitchFamily="34" charset="0"/>
              <a:ea typeface="Times New Roman" panose="02020603050405020304" pitchFamily="18" charset="0"/>
            </a:endParaRPr>
          </a:p>
          <a:p>
            <a:pPr algn="just">
              <a:lnSpc>
                <a:spcPct val="150000"/>
              </a:lnSpc>
            </a:pPr>
            <a:endParaRPr lang="en-ZA" altLang="en-US" sz="1800"/>
          </a:p>
        </p:txBody>
      </p:sp>
      <p:graphicFrame>
        <p:nvGraphicFramePr>
          <p:cNvPr id="2" name="Table 1">
            <a:extLst>
              <a:ext uri="{FF2B5EF4-FFF2-40B4-BE49-F238E27FC236}">
                <a16:creationId xmlns:a16="http://schemas.microsoft.com/office/drawing/2014/main" id="{5A641FB0-C453-BDFF-0DF0-79EE2C40927D}"/>
              </a:ext>
            </a:extLst>
          </p:cNvPr>
          <p:cNvGraphicFramePr>
            <a:graphicFrameLocks noGrp="1"/>
          </p:cNvGraphicFramePr>
          <p:nvPr>
            <p:extLst>
              <p:ext uri="{D42A27DB-BD31-4B8C-83A1-F6EECF244321}">
                <p14:modId xmlns:p14="http://schemas.microsoft.com/office/powerpoint/2010/main" val="3259841346"/>
              </p:ext>
            </p:extLst>
          </p:nvPr>
        </p:nvGraphicFramePr>
        <p:xfrm>
          <a:off x="929389" y="1992923"/>
          <a:ext cx="10643017" cy="3996536"/>
        </p:xfrm>
        <a:graphic>
          <a:graphicData uri="http://schemas.openxmlformats.org/drawingml/2006/table">
            <a:tbl>
              <a:tblPr firstRow="1" firstCol="1" bandRow="1"/>
              <a:tblGrid>
                <a:gridCol w="1040996">
                  <a:extLst>
                    <a:ext uri="{9D8B030D-6E8A-4147-A177-3AD203B41FA5}">
                      <a16:colId xmlns:a16="http://schemas.microsoft.com/office/drawing/2014/main" val="1323739289"/>
                    </a:ext>
                  </a:extLst>
                </a:gridCol>
                <a:gridCol w="9602021">
                  <a:extLst>
                    <a:ext uri="{9D8B030D-6E8A-4147-A177-3AD203B41FA5}">
                      <a16:colId xmlns:a16="http://schemas.microsoft.com/office/drawing/2014/main" val="3831190175"/>
                    </a:ext>
                  </a:extLst>
                </a:gridCol>
              </a:tblGrid>
              <a:tr h="260429">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200" b="1">
                          <a:solidFill>
                            <a:schemeClr val="bg1"/>
                          </a:solidFill>
                          <a:effectLst/>
                          <a:latin typeface="Arial" panose="020B0604020202020204" pitchFamily="34" charset="0"/>
                          <a:ea typeface="Times New Roman" panose="02020603050405020304" pitchFamily="18" charset="0"/>
                        </a:rPr>
                        <a:t>Steps #</a:t>
                      </a:r>
                      <a:endParaRPr lang="en-ZA" sz="1200">
                        <a:solidFill>
                          <a:schemeClr val="bg1"/>
                        </a:solidFill>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3896"/>
                    </a:solidFill>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200" b="1">
                          <a:solidFill>
                            <a:schemeClr val="bg1"/>
                          </a:solidFill>
                          <a:effectLst/>
                          <a:latin typeface="Arial" panose="020B0604020202020204" pitchFamily="34" charset="0"/>
                          <a:ea typeface="Times New Roman" panose="02020603050405020304" pitchFamily="18" charset="0"/>
                        </a:rPr>
                        <a:t>Activities for Eskom Technical Assessment Team</a:t>
                      </a:r>
                      <a:endParaRPr lang="en-ZA" sz="1200">
                        <a:solidFill>
                          <a:schemeClr val="bg1"/>
                        </a:solidFill>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3896"/>
                    </a:solidFill>
                  </a:tcPr>
                </a:tc>
                <a:extLst>
                  <a:ext uri="{0D108BD9-81ED-4DB2-BD59-A6C34878D82A}">
                    <a16:rowId xmlns:a16="http://schemas.microsoft.com/office/drawing/2014/main" val="404149937"/>
                  </a:ext>
                </a:extLst>
              </a:tr>
              <a:tr h="260429">
                <a:tc>
                  <a:txBody>
                    <a:bodyPr/>
                    <a:lstStyle/>
                    <a:p>
                      <a:pPr algn="ctr">
                        <a:lnSpc>
                          <a:spcPct val="150000"/>
                        </a:lnSpc>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latin typeface="Arial" panose="020B0604020202020204" pitchFamily="34" charset="0"/>
                          <a:ea typeface="Times New Roman" panose="02020603050405020304" pitchFamily="18" charset="0"/>
                        </a:rPr>
                        <a:t>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50000"/>
                        </a:lnSpc>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latin typeface="Arial" panose="020B0604020202020204" pitchFamily="34" charset="0"/>
                          <a:ea typeface="Times New Roman" panose="02020603050405020304" pitchFamily="18" charset="0"/>
                        </a:rPr>
                        <a:t>Find Tables A3.0, A3.1, A3.2, A3.3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94607084"/>
                  </a:ext>
                </a:extLst>
              </a:tr>
              <a:tr h="260429">
                <a:tc>
                  <a:txBody>
                    <a:bodyPr/>
                    <a:lstStyle/>
                    <a:p>
                      <a:pPr algn="ctr">
                        <a:lnSpc>
                          <a:spcPct val="150000"/>
                        </a:lnSpc>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latin typeface="Arial" panose="020B0604020202020204" pitchFamily="34" charset="0"/>
                          <a:ea typeface="Times New Roman" panose="02020603050405020304" pitchFamily="18" charset="0"/>
                        </a:rPr>
                        <a:t>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50000"/>
                        </a:lnSpc>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latin typeface="Arial" panose="020B0604020202020204" pitchFamily="34" charset="0"/>
                          <a:ea typeface="Times New Roman" panose="02020603050405020304" pitchFamily="18" charset="0"/>
                        </a:rPr>
                        <a:t>Complete Table 3.0 Mandatory Criteria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42342091"/>
                  </a:ext>
                </a:extLst>
              </a:tr>
              <a:tr h="260429">
                <a:tc>
                  <a:txBody>
                    <a:bodyPr/>
                    <a:lstStyle/>
                    <a:p>
                      <a:pPr algn="ctr">
                        <a:lnSpc>
                          <a:spcPct val="150000"/>
                        </a:lnSpc>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latin typeface="Arial" panose="020B0604020202020204" pitchFamily="34" charset="0"/>
                          <a:ea typeface="Times New Roman" panose="02020603050405020304" pitchFamily="18" charset="0"/>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50000"/>
                        </a:lnSpc>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latin typeface="Arial" panose="020B0604020202020204" pitchFamily="34" charset="0"/>
                          <a:ea typeface="Times New Roman" panose="02020603050405020304" pitchFamily="18" charset="0"/>
                        </a:rPr>
                        <a:t>Proceed to evaluate Tenderer that meets Table 3.0 Mandatory Criteria</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00240221"/>
                  </a:ext>
                </a:extLst>
              </a:tr>
              <a:tr h="260429">
                <a:tc>
                  <a:txBody>
                    <a:bodyPr/>
                    <a:lstStyle/>
                    <a:p>
                      <a:pPr algn="ctr">
                        <a:lnSpc>
                          <a:spcPct val="150000"/>
                        </a:lnSpc>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latin typeface="Arial" panose="020B0604020202020204" pitchFamily="34" charset="0"/>
                          <a:ea typeface="Times New Roman" panose="02020603050405020304" pitchFamily="18" charset="0"/>
                        </a:rPr>
                        <a:t>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50000"/>
                        </a:lnSpc>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latin typeface="Arial" panose="020B0604020202020204" pitchFamily="34" charset="0"/>
                          <a:ea typeface="Times New Roman" panose="02020603050405020304" pitchFamily="18" charset="0"/>
                        </a:rPr>
                        <a:t>Evaluate Technical File of Tenderer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46337977"/>
                  </a:ext>
                </a:extLst>
              </a:tr>
              <a:tr h="370347">
                <a:tc>
                  <a:txBody>
                    <a:bodyPr/>
                    <a:lstStyle/>
                    <a:p>
                      <a:pPr algn="ctr">
                        <a:lnSpc>
                          <a:spcPct val="150000"/>
                        </a:lnSpc>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latin typeface="Arial" panose="020B0604020202020204" pitchFamily="34" charset="0"/>
                          <a:ea typeface="Times New Roman" panose="02020603050405020304" pitchFamily="18" charset="0"/>
                        </a:rPr>
                        <a:t>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50000"/>
                        </a:lnSpc>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latin typeface="Arial" panose="020B0604020202020204" pitchFamily="34" charset="0"/>
                          <a:ea typeface="Times New Roman" panose="02020603050405020304" pitchFamily="18" charset="0"/>
                        </a:rPr>
                        <a:t>Review submission for Table A3.1 and score Table A3.2 for the submitted ADSS - link with Type Test report submitted</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48268890"/>
                  </a:ext>
                </a:extLst>
              </a:tr>
              <a:tr h="260429">
                <a:tc>
                  <a:txBody>
                    <a:bodyPr/>
                    <a:lstStyle/>
                    <a:p>
                      <a:pPr algn="ctr">
                        <a:lnSpc>
                          <a:spcPct val="150000"/>
                        </a:lnSpc>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latin typeface="Arial" panose="020B0604020202020204" pitchFamily="34" charset="0"/>
                          <a:ea typeface="Times New Roman" panose="02020603050405020304" pitchFamily="18" charset="0"/>
                        </a:rPr>
                        <a:t>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50000"/>
                        </a:lnSpc>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latin typeface="Arial" panose="020B0604020202020204" pitchFamily="34" charset="0"/>
                          <a:ea typeface="Times New Roman" panose="02020603050405020304" pitchFamily="18" charset="0"/>
                        </a:rPr>
                        <a:t>Review Indexed Factory File submission and score Table 6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58126346"/>
                  </a:ext>
                </a:extLst>
              </a:tr>
              <a:tr h="260429">
                <a:tc>
                  <a:txBody>
                    <a:bodyPr/>
                    <a:lstStyle/>
                    <a:p>
                      <a:pPr algn="ctr">
                        <a:lnSpc>
                          <a:spcPct val="150000"/>
                        </a:lnSpc>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latin typeface="Arial" panose="020B0604020202020204" pitchFamily="34" charset="0"/>
                          <a:ea typeface="Times New Roman" panose="02020603050405020304" pitchFamily="18" charset="0"/>
                        </a:rPr>
                        <a:t>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50000"/>
                        </a:lnSpc>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latin typeface="Arial" panose="020B0604020202020204" pitchFamily="34" charset="0"/>
                          <a:ea typeface="Times New Roman" panose="02020603050405020304" pitchFamily="18" charset="0"/>
                        </a:rPr>
                        <a:t>Review Data Sheets information submitted for the ADSS and score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63174774"/>
                  </a:ext>
                </a:extLst>
              </a:tr>
              <a:tr h="260429">
                <a:tc>
                  <a:txBody>
                    <a:bodyPr/>
                    <a:lstStyle/>
                    <a:p>
                      <a:pPr algn="ctr">
                        <a:lnSpc>
                          <a:spcPct val="150000"/>
                        </a:lnSpc>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latin typeface="Arial" panose="020B0604020202020204" pitchFamily="34" charset="0"/>
                          <a:ea typeface="Times New Roman" panose="02020603050405020304" pitchFamily="18" charset="0"/>
                        </a:rPr>
                        <a:t>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50000"/>
                        </a:lnSpc>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latin typeface="Arial" panose="020B0604020202020204" pitchFamily="34" charset="0"/>
                          <a:ea typeface="Times New Roman" panose="02020603050405020304" pitchFamily="18" charset="0"/>
                        </a:rPr>
                        <a:t>Review PLSCADD information submitted for the ADSS and score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48873761"/>
                  </a:ext>
                </a:extLst>
              </a:tr>
              <a:tr h="260429">
                <a:tc>
                  <a:txBody>
                    <a:bodyPr/>
                    <a:lstStyle/>
                    <a:p>
                      <a:pPr algn="ctr">
                        <a:lnSpc>
                          <a:spcPct val="150000"/>
                        </a:lnSpc>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latin typeface="Arial" panose="020B0604020202020204" pitchFamily="34" charset="0"/>
                          <a:ea typeface="Times New Roman" panose="02020603050405020304" pitchFamily="18" charset="0"/>
                        </a:rPr>
                        <a:t>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50000"/>
                        </a:lnSpc>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latin typeface="Arial" panose="020B0604020202020204" pitchFamily="34" charset="0"/>
                          <a:ea typeface="Times New Roman" panose="02020603050405020304" pitchFamily="18" charset="0"/>
                        </a:rPr>
                        <a:t>Consolidate Scores for Desktop evaluation from steps 6, 7 and 8 above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17623006"/>
                  </a:ext>
                </a:extLst>
              </a:tr>
              <a:tr h="260429">
                <a:tc>
                  <a:txBody>
                    <a:bodyPr/>
                    <a:lstStyle/>
                    <a:p>
                      <a:pPr algn="ctr">
                        <a:lnSpc>
                          <a:spcPct val="150000"/>
                        </a:lnSpc>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latin typeface="Arial" panose="020B0604020202020204" pitchFamily="34" charset="0"/>
                          <a:ea typeface="Times New Roman" panose="02020603050405020304" pitchFamily="18" charset="0"/>
                        </a:rPr>
                        <a:t>10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50000"/>
                        </a:lnSpc>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latin typeface="Arial" panose="020B0604020202020204" pitchFamily="34" charset="0"/>
                          <a:ea typeface="Times New Roman" panose="02020603050405020304" pitchFamily="18" charset="0"/>
                        </a:rPr>
                        <a:t>Feedback draft report to Commercial indicating which Tenderers have passed Desktop evaluation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4795933"/>
                  </a:ext>
                </a:extLst>
              </a:tr>
              <a:tr h="260429">
                <a:tc>
                  <a:txBody>
                    <a:bodyPr/>
                    <a:lstStyle/>
                    <a:p>
                      <a:pPr algn="ctr">
                        <a:lnSpc>
                          <a:spcPct val="150000"/>
                        </a:lnSpc>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latin typeface="Arial" panose="020B0604020202020204" pitchFamily="34" charset="0"/>
                          <a:ea typeface="Times New Roman" panose="02020603050405020304" pitchFamily="18" charset="0"/>
                        </a:rPr>
                        <a:t>11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50000"/>
                        </a:lnSpc>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latin typeface="Arial" panose="020B0604020202020204" pitchFamily="34" charset="0"/>
                          <a:ea typeface="Times New Roman" panose="02020603050405020304" pitchFamily="18" charset="0"/>
                        </a:rPr>
                        <a:t>Commercial to inform tenderer and indicate dates for Factory visits (where applicable)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48975810"/>
                  </a:ext>
                </a:extLst>
              </a:tr>
              <a:tr h="260429">
                <a:tc>
                  <a:txBody>
                    <a:bodyPr/>
                    <a:lstStyle/>
                    <a:p>
                      <a:pPr algn="ctr">
                        <a:lnSpc>
                          <a:spcPct val="150000"/>
                        </a:lnSpc>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latin typeface="Arial" panose="020B0604020202020204" pitchFamily="34" charset="0"/>
                          <a:ea typeface="Times New Roman" panose="02020603050405020304" pitchFamily="18" charset="0"/>
                        </a:rPr>
                        <a:t>12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50000"/>
                        </a:lnSpc>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latin typeface="Arial" panose="020B0604020202020204" pitchFamily="34" charset="0"/>
                          <a:ea typeface="Times New Roman" panose="02020603050405020304" pitchFamily="18" charset="0"/>
                        </a:rPr>
                        <a:t>Factory Visits by Cross-functional team (where applicable)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58757748"/>
                  </a:ext>
                </a:extLst>
              </a:tr>
              <a:tr h="260429">
                <a:tc>
                  <a:txBody>
                    <a:bodyPr/>
                    <a:lstStyle/>
                    <a:p>
                      <a:pPr algn="ctr">
                        <a:lnSpc>
                          <a:spcPct val="150000"/>
                        </a:lnSpc>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latin typeface="Arial" panose="020B0604020202020204" pitchFamily="34" charset="0"/>
                          <a:ea typeface="Times New Roman" panose="02020603050405020304" pitchFamily="18" charset="0"/>
                        </a:rPr>
                        <a:t>13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50000"/>
                        </a:lnSpc>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latin typeface="Arial" panose="020B0604020202020204" pitchFamily="34" charset="0"/>
                          <a:ea typeface="Times New Roman" panose="02020603050405020304" pitchFamily="18" charset="0"/>
                        </a:rPr>
                        <a:t>Final Report completed</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42838398"/>
                  </a:ext>
                </a:extLst>
              </a:tr>
            </a:tbl>
          </a:graphicData>
        </a:graphic>
      </p:graphicFrame>
    </p:spTree>
    <p:extLst>
      <p:ext uri="{BB962C8B-B14F-4D97-AF65-F5344CB8AC3E}">
        <p14:creationId xmlns:p14="http://schemas.microsoft.com/office/powerpoint/2010/main" val="1916567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890505-42BB-A637-8175-C6C6F7B1EE0F}"/>
            </a:ext>
          </a:extLst>
        </p:cNvPr>
        <p:cNvGrpSpPr/>
        <p:nvPr/>
      </p:nvGrpSpPr>
      <p:grpSpPr>
        <a:xfrm>
          <a:off x="0" y="0"/>
          <a:ext cx="0" cy="0"/>
          <a:chOff x="0" y="0"/>
          <a:chExt cx="0" cy="0"/>
        </a:xfrm>
      </p:grpSpPr>
      <p:sp>
        <p:nvSpPr>
          <p:cNvPr id="15362" name="Date Placeholder 3">
            <a:extLst>
              <a:ext uri="{FF2B5EF4-FFF2-40B4-BE49-F238E27FC236}">
                <a16:creationId xmlns:a16="http://schemas.microsoft.com/office/drawing/2014/main" id="{B9078B9A-46C6-6DDC-E18F-B11AFD216065}"/>
              </a:ext>
            </a:extLst>
          </p:cNvPr>
          <p:cNvSpPr>
            <a:spLocks noGrp="1"/>
          </p:cNvSpPr>
          <p:nvPr>
            <p:ph type="dt" sz="quarter" idx="10"/>
          </p:nvPr>
        </p:nvSpPr>
        <p:spPr bwMode="auto">
          <a:xfrm>
            <a:off x="8010770" y="6383944"/>
            <a:ext cx="2317751"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l"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ClrTx/>
              <a:buFontTx/>
              <a:buNone/>
            </a:pPr>
            <a:endParaRPr lang="en-US" altLang="en-US" sz="1000">
              <a:solidFill>
                <a:srgbClr val="83725B"/>
              </a:solidFill>
            </a:endParaRPr>
          </a:p>
        </p:txBody>
      </p:sp>
      <p:sp>
        <p:nvSpPr>
          <p:cNvPr id="15363" name="Slide Number Placeholder 5">
            <a:extLst>
              <a:ext uri="{FF2B5EF4-FFF2-40B4-BE49-F238E27FC236}">
                <a16:creationId xmlns:a16="http://schemas.microsoft.com/office/drawing/2014/main" id="{2255D893-09F2-112B-98EC-0C8855774377}"/>
              </a:ext>
            </a:extLst>
          </p:cNvPr>
          <p:cNvSpPr>
            <a:spLocks noGrp="1"/>
          </p:cNvSpPr>
          <p:nvPr>
            <p:ph type="sldNum" sz="quarter" idx="12"/>
          </p:nvPr>
        </p:nvSpPr>
        <p:spPr bwMode="auto">
          <a:xfrm>
            <a:off x="5232400" y="6453189"/>
            <a:ext cx="1246717"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ClrTx/>
              <a:buFontTx/>
              <a:buNone/>
              <a:defRPr/>
            </a:pPr>
            <a:fld id="{8B96C4E4-F781-410B-AD6C-1AF225F5EE3D}" type="slidenum">
              <a:rPr lang="en-ZA" smtClean="0"/>
              <a:pPr eaLnBrk="1" hangingPunct="1">
                <a:lnSpc>
                  <a:spcPct val="100000"/>
                </a:lnSpc>
                <a:spcBef>
                  <a:spcPct val="0"/>
                </a:spcBef>
                <a:buClrTx/>
                <a:buFontTx/>
                <a:buNone/>
                <a:defRPr/>
              </a:pPr>
              <a:t>18</a:t>
            </a:fld>
            <a:endParaRPr lang="en-ZA" altLang="en-US" sz="1000">
              <a:solidFill>
                <a:srgbClr val="83725B"/>
              </a:solidFill>
            </a:endParaRPr>
          </a:p>
        </p:txBody>
      </p:sp>
      <p:sp>
        <p:nvSpPr>
          <p:cNvPr id="15364" name="Rectangle 2">
            <a:extLst>
              <a:ext uri="{FF2B5EF4-FFF2-40B4-BE49-F238E27FC236}">
                <a16:creationId xmlns:a16="http://schemas.microsoft.com/office/drawing/2014/main" id="{6624BB32-0DFF-73F6-698D-0CB1F75D45C1}"/>
              </a:ext>
            </a:extLst>
          </p:cNvPr>
          <p:cNvSpPr>
            <a:spLocks noGrp="1" noChangeArrowheads="1"/>
          </p:cNvSpPr>
          <p:nvPr>
            <p:ph type="title"/>
          </p:nvPr>
        </p:nvSpPr>
        <p:spPr/>
        <p:txBody>
          <a:bodyPr/>
          <a:lstStyle/>
          <a:p>
            <a:pPr eaLnBrk="1" hangingPunct="1"/>
            <a:r>
              <a:rPr lang="en-US" altLang="en-US"/>
              <a:t>Mandatory Criteria for Evaluation : ADSS</a:t>
            </a:r>
          </a:p>
        </p:txBody>
      </p:sp>
      <p:sp>
        <p:nvSpPr>
          <p:cNvPr id="19461" name="Rectangle 3">
            <a:extLst>
              <a:ext uri="{FF2B5EF4-FFF2-40B4-BE49-F238E27FC236}">
                <a16:creationId xmlns:a16="http://schemas.microsoft.com/office/drawing/2014/main" id="{295E7E35-A8A5-1F72-A812-376DAA838FB7}"/>
              </a:ext>
            </a:extLst>
          </p:cNvPr>
          <p:cNvSpPr>
            <a:spLocks noGrp="1" noChangeArrowheads="1"/>
          </p:cNvSpPr>
          <p:nvPr>
            <p:ph type="body" idx="1"/>
          </p:nvPr>
        </p:nvSpPr>
        <p:spPr>
          <a:xfrm>
            <a:off x="152401" y="1052737"/>
            <a:ext cx="11268268" cy="5161250"/>
          </a:xfrm>
        </p:spPr>
        <p:txBody>
          <a:bodyPr>
            <a:normAutofit/>
          </a:bodyPr>
          <a:lstStyle/>
          <a:p>
            <a:pPr algn="just">
              <a:lnSpc>
                <a:spcPct val="150000"/>
              </a:lnSpc>
            </a:pPr>
            <a:r>
              <a:rPr lang="en-US" altLang="en-US" sz="1600"/>
              <a:t>The Eskom evaluating representatives will go through the details of the technical returnable submissions that are required to ensure that the Mandatory criteria are met. Tender submissions for Tables A3.1, A3.2 and A3.3 will be checked for existence and completeness. Submissions that receive a “</a:t>
            </a:r>
            <a:r>
              <a:rPr lang="en-US" altLang="en-US" sz="1600" b="1"/>
              <a:t>No” </a:t>
            </a:r>
            <a:r>
              <a:rPr lang="en-US" altLang="en-US" sz="1600"/>
              <a:t>on any of the Mandatory criteria will not be able to proceed to the Desktop Evaluation and will immediately fail the technical evaluation.</a:t>
            </a:r>
          </a:p>
          <a:p>
            <a:pPr algn="just">
              <a:lnSpc>
                <a:spcPct val="150000"/>
              </a:lnSpc>
            </a:pPr>
            <a:r>
              <a:rPr lang="en-ZA" altLang="en-US" sz="1600"/>
              <a:t>Technical Evaluation Team will check all the submissions to ensure mandatory requirements are met as a start to the Desktop Evaluation</a:t>
            </a:r>
          </a:p>
          <a:p>
            <a:pPr marL="0" indent="0" algn="just">
              <a:lnSpc>
                <a:spcPct val="150000"/>
              </a:lnSpc>
              <a:buNone/>
            </a:pPr>
            <a:endParaRPr lang="en-ZA" altLang="en-US" sz="1800"/>
          </a:p>
          <a:p>
            <a:pPr marL="0" indent="0" algn="just">
              <a:lnSpc>
                <a:spcPct val="150000"/>
              </a:lnSpc>
              <a:buNone/>
            </a:pPr>
            <a:endParaRPr lang="en-ZA" altLang="en-US" sz="1800"/>
          </a:p>
          <a:p>
            <a:pPr algn="ctr">
              <a:spcBef>
                <a:spcPts val="1200"/>
              </a:spcBef>
              <a:spcAft>
                <a:spcPts val="600"/>
              </a:spcAft>
              <a:buNone/>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ZA" altLang="en-US" sz="1800"/>
              <a:t> </a:t>
            </a:r>
            <a:endParaRPr lang="en-ZA" sz="1800" b="1">
              <a:effectLst/>
              <a:latin typeface="Arial" panose="020B0604020202020204" pitchFamily="34" charset="0"/>
              <a:ea typeface="Times New Roman" panose="02020603050405020304" pitchFamily="18" charset="0"/>
            </a:endParaRPr>
          </a:p>
          <a:p>
            <a:pPr algn="just">
              <a:lnSpc>
                <a:spcPct val="150000"/>
              </a:lnSpc>
            </a:pPr>
            <a:endParaRPr lang="en-ZA" altLang="en-US" sz="1800"/>
          </a:p>
        </p:txBody>
      </p:sp>
      <p:graphicFrame>
        <p:nvGraphicFramePr>
          <p:cNvPr id="3" name="Table 2">
            <a:extLst>
              <a:ext uri="{FF2B5EF4-FFF2-40B4-BE49-F238E27FC236}">
                <a16:creationId xmlns:a16="http://schemas.microsoft.com/office/drawing/2014/main" id="{2DFEE55D-2BF5-20A5-D5A3-25FD753FE0F2}"/>
              </a:ext>
            </a:extLst>
          </p:cNvPr>
          <p:cNvGraphicFramePr>
            <a:graphicFrameLocks noGrp="1"/>
          </p:cNvGraphicFramePr>
          <p:nvPr>
            <p:extLst>
              <p:ext uri="{D42A27DB-BD31-4B8C-83A1-F6EECF244321}">
                <p14:modId xmlns:p14="http://schemas.microsoft.com/office/powerpoint/2010/main" val="2830309604"/>
              </p:ext>
            </p:extLst>
          </p:nvPr>
        </p:nvGraphicFramePr>
        <p:xfrm>
          <a:off x="569626" y="3493477"/>
          <a:ext cx="10851043" cy="2305235"/>
        </p:xfrm>
        <a:graphic>
          <a:graphicData uri="http://schemas.openxmlformats.org/drawingml/2006/table">
            <a:tbl>
              <a:tblPr firstRow="1" firstCol="1" bandRow="1"/>
              <a:tblGrid>
                <a:gridCol w="7102168">
                  <a:extLst>
                    <a:ext uri="{9D8B030D-6E8A-4147-A177-3AD203B41FA5}">
                      <a16:colId xmlns:a16="http://schemas.microsoft.com/office/drawing/2014/main" val="1691398616"/>
                    </a:ext>
                  </a:extLst>
                </a:gridCol>
                <a:gridCol w="1734388">
                  <a:extLst>
                    <a:ext uri="{9D8B030D-6E8A-4147-A177-3AD203B41FA5}">
                      <a16:colId xmlns:a16="http://schemas.microsoft.com/office/drawing/2014/main" val="2871018268"/>
                    </a:ext>
                  </a:extLst>
                </a:gridCol>
                <a:gridCol w="2014487">
                  <a:extLst>
                    <a:ext uri="{9D8B030D-6E8A-4147-A177-3AD203B41FA5}">
                      <a16:colId xmlns:a16="http://schemas.microsoft.com/office/drawing/2014/main" val="3502644789"/>
                    </a:ext>
                  </a:extLst>
                </a:gridCol>
              </a:tblGrid>
              <a:tr h="494638">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200" b="1" kern="1200">
                          <a:solidFill>
                            <a:schemeClr val="bg1"/>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ADSS Cable Mandatory Criteria</a:t>
                      </a:r>
                      <a:endParaRPr lang="en-ZA" sz="1200" b="1" kern="1200">
                        <a:solidFill>
                          <a:schemeClr val="bg1"/>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3896"/>
                    </a:solidFill>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200" b="1" kern="1200">
                          <a:solidFill>
                            <a:schemeClr val="bg1"/>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Mandatory </a:t>
                      </a:r>
                      <a:endParaRPr lang="en-ZA" sz="1200" b="1" kern="1200">
                        <a:solidFill>
                          <a:schemeClr val="bg1"/>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3896"/>
                    </a:solidFill>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200" b="1" kern="1200">
                          <a:solidFill>
                            <a:schemeClr val="bg1"/>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Comply </a:t>
                      </a:r>
                    </a:p>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200" b="1" kern="1200">
                          <a:solidFill>
                            <a:schemeClr val="bg1"/>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(Yes/No)</a:t>
                      </a:r>
                      <a:endParaRPr lang="en-ZA" sz="1200" b="1" kern="1200">
                        <a:solidFill>
                          <a:schemeClr val="bg1"/>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3896"/>
                    </a:solidFill>
                  </a:tcPr>
                </a:tc>
                <a:extLst>
                  <a:ext uri="{0D108BD9-81ED-4DB2-BD59-A6C34878D82A}">
                    <a16:rowId xmlns:a16="http://schemas.microsoft.com/office/drawing/2014/main" val="2535879144"/>
                  </a:ext>
                </a:extLst>
              </a:tr>
              <a:tr h="662039">
                <a:tc>
                  <a:txBody>
                    <a:bodyPr/>
                    <a:lstStyle/>
                    <a:p>
                      <a:pPr algn="l">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kern="1200">
                          <a:solidFill>
                            <a:srgbClr val="1D3E88"/>
                          </a:solidFill>
                          <a:latin typeface="Arial" panose="020B0604020202020204" pitchFamily="34" charset="0"/>
                          <a:ea typeface="+mn-ea"/>
                          <a:cs typeface="Arial" panose="020B0604020202020204" pitchFamily="34" charset="0"/>
                        </a:rPr>
                        <a:t>A and B Schedules completed to Eskom requirements for the ADSS cables provided in English As per NRS 078-1 format? (Complete Table A3.1)</a:t>
                      </a:r>
                    </a:p>
                  </a:txBody>
                  <a:tcPr marL="68580" marR="68580" marT="0" marB="0" anchor="ctr">
                    <a:lnL w="12700" cap="flat" cmpd="sng" algn="ctr">
                      <a:solidFill>
                        <a:srgbClr val="003896"/>
                      </a:solidFill>
                      <a:prstDash val="solid"/>
                      <a:round/>
                      <a:headEnd type="none" w="med" len="med"/>
                      <a:tailEnd type="none" w="med" len="med"/>
                    </a:lnL>
                    <a:lnR w="12700" cap="flat" cmpd="sng" algn="ctr">
                      <a:solidFill>
                        <a:srgbClr val="003896"/>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3896"/>
                      </a:solidFill>
                      <a:prstDash val="solid"/>
                      <a:round/>
                      <a:headEnd type="none" w="med" len="med"/>
                      <a:tailEnd type="none" w="med" len="med"/>
                    </a:lnB>
                    <a:solidFill>
                      <a:srgbClr val="FFFFFF"/>
                    </a:solidFill>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kern="1200">
                          <a:solidFill>
                            <a:srgbClr val="1D3E88"/>
                          </a:solidFill>
                          <a:latin typeface="Arial" panose="020B0604020202020204" pitchFamily="34" charset="0"/>
                          <a:ea typeface="+mn-ea"/>
                          <a:cs typeface="Arial" panose="020B0604020202020204" pitchFamily="34" charset="0"/>
                        </a:rPr>
                        <a:t>Yes</a:t>
                      </a:r>
                    </a:p>
                  </a:txBody>
                  <a:tcPr marL="68580" marR="68580" marT="0" marB="0" anchor="ctr">
                    <a:lnL w="12700" cap="flat" cmpd="sng" algn="ctr">
                      <a:solidFill>
                        <a:srgbClr val="003896"/>
                      </a:solidFill>
                      <a:prstDash val="solid"/>
                      <a:round/>
                      <a:headEnd type="none" w="med" len="med"/>
                      <a:tailEnd type="none" w="med" len="med"/>
                    </a:lnL>
                    <a:lnR w="12700" cap="flat" cmpd="sng" algn="ctr">
                      <a:solidFill>
                        <a:srgbClr val="003896"/>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3896"/>
                      </a:solidFill>
                      <a:prstDash val="solid"/>
                      <a:round/>
                      <a:headEnd type="none" w="med" len="med"/>
                      <a:tailEnd type="none" w="med" len="med"/>
                    </a:lnB>
                    <a:solidFill>
                      <a:srgbClr val="FFFFFF"/>
                    </a:solidFill>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kern="1200">
                          <a:solidFill>
                            <a:srgbClr val="1D3E88"/>
                          </a:solidFill>
                          <a:latin typeface="Arial" panose="020B0604020202020204" pitchFamily="34" charset="0"/>
                          <a:ea typeface="+mn-ea"/>
                          <a:cs typeface="Arial" panose="020B0604020202020204" pitchFamily="34" charset="0"/>
                        </a:rPr>
                        <a:t> </a:t>
                      </a:r>
                    </a:p>
                  </a:txBody>
                  <a:tcPr marL="68580" marR="68580" marT="0" marB="0" anchor="ctr">
                    <a:lnL w="12700" cap="flat" cmpd="sng" algn="ctr">
                      <a:solidFill>
                        <a:srgbClr val="003896"/>
                      </a:solidFill>
                      <a:prstDash val="solid"/>
                      <a:round/>
                      <a:headEnd type="none" w="med" len="med"/>
                      <a:tailEnd type="none" w="med" len="med"/>
                    </a:lnL>
                    <a:lnR w="12700" cap="flat" cmpd="sng" algn="ctr">
                      <a:solidFill>
                        <a:srgbClr val="003896"/>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3896"/>
                      </a:solidFill>
                      <a:prstDash val="solid"/>
                      <a:round/>
                      <a:headEnd type="none" w="med" len="med"/>
                      <a:tailEnd type="none" w="med" len="med"/>
                    </a:lnB>
                    <a:solidFill>
                      <a:srgbClr val="FFFFFF"/>
                    </a:solidFill>
                  </a:tcPr>
                </a:tc>
                <a:extLst>
                  <a:ext uri="{0D108BD9-81ED-4DB2-BD59-A6C34878D82A}">
                    <a16:rowId xmlns:a16="http://schemas.microsoft.com/office/drawing/2014/main" val="74920124"/>
                  </a:ext>
                </a:extLst>
              </a:tr>
              <a:tr h="703384">
                <a:tc>
                  <a:txBody>
                    <a:bodyPr/>
                    <a:lstStyle/>
                    <a:p>
                      <a:pPr algn="l">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kern="1200">
                          <a:solidFill>
                            <a:srgbClr val="1D3E88"/>
                          </a:solidFill>
                          <a:latin typeface="Arial" panose="020B0604020202020204" pitchFamily="34" charset="0"/>
                          <a:ea typeface="+mn-ea"/>
                          <a:cs typeface="Arial" panose="020B0604020202020204" pitchFamily="34" charset="0"/>
                        </a:rPr>
                        <a:t>State which Type tests are submitted and which will be provided during Factory Evaluation. (Complete Table A3.2)</a:t>
                      </a:r>
                    </a:p>
                  </a:txBody>
                  <a:tcPr marL="68580" marR="68580" marT="0" marB="0" anchor="ctr">
                    <a:lnL w="12700" cap="flat" cmpd="sng" algn="ctr">
                      <a:solidFill>
                        <a:srgbClr val="003896"/>
                      </a:solidFill>
                      <a:prstDash val="solid"/>
                      <a:round/>
                      <a:headEnd type="none" w="med" len="med"/>
                      <a:tailEnd type="none" w="med" len="med"/>
                    </a:lnL>
                    <a:lnR w="12700" cap="flat" cmpd="sng" algn="ctr">
                      <a:solidFill>
                        <a:srgbClr val="003896"/>
                      </a:solidFill>
                      <a:prstDash val="solid"/>
                      <a:round/>
                      <a:headEnd type="none" w="med" len="med"/>
                      <a:tailEnd type="none" w="med" len="med"/>
                    </a:lnR>
                    <a:lnT w="12700" cap="flat" cmpd="sng" algn="ctr">
                      <a:solidFill>
                        <a:srgbClr val="003896"/>
                      </a:solidFill>
                      <a:prstDash val="solid"/>
                      <a:round/>
                      <a:headEnd type="none" w="med" len="med"/>
                      <a:tailEnd type="none" w="med" len="med"/>
                    </a:lnT>
                    <a:lnB w="12700" cap="flat" cmpd="sng" algn="ctr">
                      <a:solidFill>
                        <a:srgbClr val="003896"/>
                      </a:solidFill>
                      <a:prstDash val="solid"/>
                      <a:round/>
                      <a:headEnd type="none" w="med" len="med"/>
                      <a:tailEnd type="none" w="med" len="med"/>
                    </a:lnB>
                    <a:solidFill>
                      <a:srgbClr val="FFFFFF"/>
                    </a:solidFill>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kern="1200">
                          <a:solidFill>
                            <a:srgbClr val="1D3E88"/>
                          </a:solidFill>
                          <a:latin typeface="Arial" panose="020B0604020202020204" pitchFamily="34" charset="0"/>
                          <a:ea typeface="+mn-ea"/>
                          <a:cs typeface="Arial" panose="020B0604020202020204" pitchFamily="34" charset="0"/>
                        </a:rPr>
                        <a:t>Yes</a:t>
                      </a:r>
                    </a:p>
                  </a:txBody>
                  <a:tcPr marL="68580" marR="68580" marT="0" marB="0" anchor="ctr">
                    <a:lnL w="12700" cap="flat" cmpd="sng" algn="ctr">
                      <a:solidFill>
                        <a:srgbClr val="003896"/>
                      </a:solidFill>
                      <a:prstDash val="solid"/>
                      <a:round/>
                      <a:headEnd type="none" w="med" len="med"/>
                      <a:tailEnd type="none" w="med" len="med"/>
                    </a:lnL>
                    <a:lnR w="12700" cap="flat" cmpd="sng" algn="ctr">
                      <a:solidFill>
                        <a:srgbClr val="003896"/>
                      </a:solidFill>
                      <a:prstDash val="solid"/>
                      <a:round/>
                      <a:headEnd type="none" w="med" len="med"/>
                      <a:tailEnd type="none" w="med" len="med"/>
                    </a:lnR>
                    <a:lnT w="12700" cap="flat" cmpd="sng" algn="ctr">
                      <a:solidFill>
                        <a:srgbClr val="003896"/>
                      </a:solidFill>
                      <a:prstDash val="solid"/>
                      <a:round/>
                      <a:headEnd type="none" w="med" len="med"/>
                      <a:tailEnd type="none" w="med" len="med"/>
                    </a:lnT>
                    <a:lnB w="12700" cap="flat" cmpd="sng" algn="ctr">
                      <a:solidFill>
                        <a:srgbClr val="003896"/>
                      </a:solidFill>
                      <a:prstDash val="solid"/>
                      <a:round/>
                      <a:headEnd type="none" w="med" len="med"/>
                      <a:tailEnd type="none" w="med" len="med"/>
                    </a:lnB>
                    <a:solidFill>
                      <a:srgbClr val="FFFFFF"/>
                    </a:solidFill>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kern="1200">
                          <a:solidFill>
                            <a:srgbClr val="1D3E88"/>
                          </a:solidFill>
                          <a:latin typeface="Arial" panose="020B0604020202020204" pitchFamily="34" charset="0"/>
                          <a:ea typeface="+mn-ea"/>
                          <a:cs typeface="Arial" panose="020B0604020202020204" pitchFamily="34" charset="0"/>
                        </a:rPr>
                        <a:t> </a:t>
                      </a:r>
                    </a:p>
                  </a:txBody>
                  <a:tcPr marL="68580" marR="68580" marT="0" marB="0" anchor="ctr">
                    <a:lnL w="12700" cap="flat" cmpd="sng" algn="ctr">
                      <a:solidFill>
                        <a:srgbClr val="003896"/>
                      </a:solidFill>
                      <a:prstDash val="solid"/>
                      <a:round/>
                      <a:headEnd type="none" w="med" len="med"/>
                      <a:tailEnd type="none" w="med" len="med"/>
                    </a:lnL>
                    <a:lnR w="12700" cap="flat" cmpd="sng" algn="ctr">
                      <a:solidFill>
                        <a:srgbClr val="003896"/>
                      </a:solidFill>
                      <a:prstDash val="solid"/>
                      <a:round/>
                      <a:headEnd type="none" w="med" len="med"/>
                      <a:tailEnd type="none" w="med" len="med"/>
                    </a:lnR>
                    <a:lnT w="12700" cap="flat" cmpd="sng" algn="ctr">
                      <a:solidFill>
                        <a:srgbClr val="003896"/>
                      </a:solidFill>
                      <a:prstDash val="solid"/>
                      <a:round/>
                      <a:headEnd type="none" w="med" len="med"/>
                      <a:tailEnd type="none" w="med" len="med"/>
                    </a:lnT>
                    <a:lnB w="12700" cap="flat" cmpd="sng" algn="ctr">
                      <a:solidFill>
                        <a:srgbClr val="003896"/>
                      </a:solidFill>
                      <a:prstDash val="solid"/>
                      <a:round/>
                      <a:headEnd type="none" w="med" len="med"/>
                      <a:tailEnd type="none" w="med" len="med"/>
                    </a:lnB>
                    <a:solidFill>
                      <a:srgbClr val="FFFFFF"/>
                    </a:solidFill>
                  </a:tcPr>
                </a:tc>
                <a:extLst>
                  <a:ext uri="{0D108BD9-81ED-4DB2-BD59-A6C34878D82A}">
                    <a16:rowId xmlns:a16="http://schemas.microsoft.com/office/drawing/2014/main" val="868916542"/>
                  </a:ext>
                </a:extLst>
              </a:tr>
              <a:tr h="445174">
                <a:tc>
                  <a:txBody>
                    <a:bodyPr/>
                    <a:lstStyle/>
                    <a:p>
                      <a:pPr algn="l">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kern="1200">
                          <a:solidFill>
                            <a:srgbClr val="1D3E88"/>
                          </a:solidFill>
                          <a:latin typeface="Arial" panose="020B0604020202020204" pitchFamily="34" charset="0"/>
                          <a:ea typeface="+mn-ea"/>
                          <a:cs typeface="Arial" panose="020B0604020202020204" pitchFamily="34" charset="0"/>
                        </a:rPr>
                        <a:t>File of information supplied for Table A3.3 for Factory Evaluation</a:t>
                      </a:r>
                    </a:p>
                  </a:txBody>
                  <a:tcPr marL="68580" marR="68580" marT="0" marB="0" anchor="ctr">
                    <a:lnL w="12700" cap="flat" cmpd="sng" algn="ctr">
                      <a:solidFill>
                        <a:srgbClr val="003896"/>
                      </a:solidFill>
                      <a:prstDash val="solid"/>
                      <a:round/>
                      <a:headEnd type="none" w="med" len="med"/>
                      <a:tailEnd type="none" w="med" len="med"/>
                    </a:lnL>
                    <a:lnR w="12700" cap="flat" cmpd="sng" algn="ctr">
                      <a:solidFill>
                        <a:srgbClr val="003896"/>
                      </a:solidFill>
                      <a:prstDash val="solid"/>
                      <a:round/>
                      <a:headEnd type="none" w="med" len="med"/>
                      <a:tailEnd type="none" w="med" len="med"/>
                    </a:lnR>
                    <a:lnT w="12700" cap="flat" cmpd="sng" algn="ctr">
                      <a:solidFill>
                        <a:srgbClr val="003896"/>
                      </a:solidFill>
                      <a:prstDash val="solid"/>
                      <a:round/>
                      <a:headEnd type="none" w="med" len="med"/>
                      <a:tailEnd type="none" w="med" len="med"/>
                    </a:lnT>
                    <a:lnB w="12700" cap="flat" cmpd="sng" algn="ctr">
                      <a:solidFill>
                        <a:srgbClr val="003896"/>
                      </a:solidFill>
                      <a:prstDash val="solid"/>
                      <a:round/>
                      <a:headEnd type="none" w="med" len="med"/>
                      <a:tailEnd type="none" w="med" len="med"/>
                    </a:lnB>
                    <a:solidFill>
                      <a:srgbClr val="FFFFFF"/>
                    </a:solidFill>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kern="1200">
                          <a:solidFill>
                            <a:srgbClr val="1D3E88"/>
                          </a:solidFill>
                          <a:latin typeface="Arial" panose="020B0604020202020204" pitchFamily="34" charset="0"/>
                          <a:ea typeface="+mn-ea"/>
                          <a:cs typeface="Arial" panose="020B0604020202020204" pitchFamily="34" charset="0"/>
                        </a:rPr>
                        <a:t>Yes</a:t>
                      </a:r>
                    </a:p>
                  </a:txBody>
                  <a:tcPr marL="68580" marR="68580" marT="0" marB="0" anchor="ctr">
                    <a:lnL w="12700" cap="flat" cmpd="sng" algn="ctr">
                      <a:solidFill>
                        <a:srgbClr val="003896"/>
                      </a:solidFill>
                      <a:prstDash val="solid"/>
                      <a:round/>
                      <a:headEnd type="none" w="med" len="med"/>
                      <a:tailEnd type="none" w="med" len="med"/>
                    </a:lnL>
                    <a:lnR w="12700" cap="flat" cmpd="sng" algn="ctr">
                      <a:solidFill>
                        <a:srgbClr val="003896"/>
                      </a:solidFill>
                      <a:prstDash val="solid"/>
                      <a:round/>
                      <a:headEnd type="none" w="med" len="med"/>
                      <a:tailEnd type="none" w="med" len="med"/>
                    </a:lnR>
                    <a:lnT w="12700" cap="flat" cmpd="sng" algn="ctr">
                      <a:solidFill>
                        <a:srgbClr val="003896"/>
                      </a:solidFill>
                      <a:prstDash val="solid"/>
                      <a:round/>
                      <a:headEnd type="none" w="med" len="med"/>
                      <a:tailEnd type="none" w="med" len="med"/>
                    </a:lnT>
                    <a:lnB w="12700" cap="flat" cmpd="sng" algn="ctr">
                      <a:solidFill>
                        <a:srgbClr val="003896"/>
                      </a:solidFill>
                      <a:prstDash val="solid"/>
                      <a:round/>
                      <a:headEnd type="none" w="med" len="med"/>
                      <a:tailEnd type="none" w="med" len="med"/>
                    </a:lnB>
                    <a:solidFill>
                      <a:srgbClr val="FFFFFF"/>
                    </a:solidFill>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kern="1200">
                          <a:solidFill>
                            <a:srgbClr val="1D3E88"/>
                          </a:solidFill>
                          <a:latin typeface="Arial" panose="020B0604020202020204" pitchFamily="34" charset="0"/>
                          <a:ea typeface="+mn-ea"/>
                          <a:cs typeface="Arial" panose="020B0604020202020204" pitchFamily="34" charset="0"/>
                        </a:rPr>
                        <a:t> </a:t>
                      </a:r>
                    </a:p>
                  </a:txBody>
                  <a:tcPr marL="68580" marR="68580" marT="0" marB="0" anchor="ctr">
                    <a:lnL w="12700" cap="flat" cmpd="sng" algn="ctr">
                      <a:solidFill>
                        <a:srgbClr val="003896"/>
                      </a:solidFill>
                      <a:prstDash val="solid"/>
                      <a:round/>
                      <a:headEnd type="none" w="med" len="med"/>
                      <a:tailEnd type="none" w="med" len="med"/>
                    </a:lnL>
                    <a:lnR w="12700" cap="flat" cmpd="sng" algn="ctr">
                      <a:solidFill>
                        <a:srgbClr val="003896"/>
                      </a:solidFill>
                      <a:prstDash val="solid"/>
                      <a:round/>
                      <a:headEnd type="none" w="med" len="med"/>
                      <a:tailEnd type="none" w="med" len="med"/>
                    </a:lnR>
                    <a:lnT w="12700" cap="flat" cmpd="sng" algn="ctr">
                      <a:solidFill>
                        <a:srgbClr val="003896"/>
                      </a:solidFill>
                      <a:prstDash val="solid"/>
                      <a:round/>
                      <a:headEnd type="none" w="med" len="med"/>
                      <a:tailEnd type="none" w="med" len="med"/>
                    </a:lnT>
                    <a:lnB w="12700" cap="flat" cmpd="sng" algn="ctr">
                      <a:solidFill>
                        <a:srgbClr val="003896"/>
                      </a:solidFill>
                      <a:prstDash val="solid"/>
                      <a:round/>
                      <a:headEnd type="none" w="med" len="med"/>
                      <a:tailEnd type="none" w="med" len="med"/>
                    </a:lnB>
                    <a:solidFill>
                      <a:srgbClr val="FFFFFF"/>
                    </a:solidFill>
                  </a:tcPr>
                </a:tc>
                <a:extLst>
                  <a:ext uri="{0D108BD9-81ED-4DB2-BD59-A6C34878D82A}">
                    <a16:rowId xmlns:a16="http://schemas.microsoft.com/office/drawing/2014/main" val="3254461092"/>
                  </a:ext>
                </a:extLst>
              </a:tr>
            </a:tbl>
          </a:graphicData>
        </a:graphic>
      </p:graphicFrame>
    </p:spTree>
    <p:extLst>
      <p:ext uri="{BB962C8B-B14F-4D97-AF65-F5344CB8AC3E}">
        <p14:creationId xmlns:p14="http://schemas.microsoft.com/office/powerpoint/2010/main" val="5133126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332870-26E8-03A5-69FD-A98CEC12C431}"/>
            </a:ext>
          </a:extLst>
        </p:cNvPr>
        <p:cNvGrpSpPr/>
        <p:nvPr/>
      </p:nvGrpSpPr>
      <p:grpSpPr>
        <a:xfrm>
          <a:off x="0" y="0"/>
          <a:ext cx="0" cy="0"/>
          <a:chOff x="0" y="0"/>
          <a:chExt cx="0" cy="0"/>
        </a:xfrm>
      </p:grpSpPr>
      <p:sp>
        <p:nvSpPr>
          <p:cNvPr id="15362" name="Date Placeholder 3">
            <a:extLst>
              <a:ext uri="{FF2B5EF4-FFF2-40B4-BE49-F238E27FC236}">
                <a16:creationId xmlns:a16="http://schemas.microsoft.com/office/drawing/2014/main" id="{DC491312-8772-3CFA-707A-D23DF2D22993}"/>
              </a:ext>
            </a:extLst>
          </p:cNvPr>
          <p:cNvSpPr>
            <a:spLocks noGrp="1"/>
          </p:cNvSpPr>
          <p:nvPr>
            <p:ph type="dt" sz="quarter" idx="10"/>
          </p:nvPr>
        </p:nvSpPr>
        <p:spPr bwMode="auto">
          <a:xfrm>
            <a:off x="609601" y="6453189"/>
            <a:ext cx="2317751"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l"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ClrTx/>
              <a:buFontTx/>
              <a:buNone/>
            </a:pPr>
            <a:endParaRPr lang="en-US" altLang="en-US" sz="1000">
              <a:solidFill>
                <a:srgbClr val="83725B"/>
              </a:solidFill>
            </a:endParaRPr>
          </a:p>
        </p:txBody>
      </p:sp>
      <p:sp>
        <p:nvSpPr>
          <p:cNvPr id="15363" name="Slide Number Placeholder 5">
            <a:extLst>
              <a:ext uri="{FF2B5EF4-FFF2-40B4-BE49-F238E27FC236}">
                <a16:creationId xmlns:a16="http://schemas.microsoft.com/office/drawing/2014/main" id="{5EF1C4E8-A249-B6D0-D302-52459164E331}"/>
              </a:ext>
            </a:extLst>
          </p:cNvPr>
          <p:cNvSpPr>
            <a:spLocks noGrp="1"/>
          </p:cNvSpPr>
          <p:nvPr>
            <p:ph type="sldNum" sz="quarter" idx="12"/>
          </p:nvPr>
        </p:nvSpPr>
        <p:spPr bwMode="auto">
          <a:xfrm>
            <a:off x="5232400" y="6453189"/>
            <a:ext cx="1246717"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ClrTx/>
              <a:buFontTx/>
              <a:buNone/>
              <a:defRPr/>
            </a:pPr>
            <a:fld id="{8B96C4E4-F781-410B-AD6C-1AF225F5EE3D}" type="slidenum">
              <a:rPr lang="en-ZA" smtClean="0"/>
              <a:pPr eaLnBrk="1" hangingPunct="1">
                <a:lnSpc>
                  <a:spcPct val="100000"/>
                </a:lnSpc>
                <a:spcBef>
                  <a:spcPct val="0"/>
                </a:spcBef>
                <a:buClrTx/>
                <a:buFontTx/>
                <a:buNone/>
                <a:defRPr/>
              </a:pPr>
              <a:t>19</a:t>
            </a:fld>
            <a:endParaRPr lang="en-ZA" altLang="en-US" sz="1000">
              <a:solidFill>
                <a:srgbClr val="83725B"/>
              </a:solidFill>
            </a:endParaRPr>
          </a:p>
        </p:txBody>
      </p:sp>
      <p:sp>
        <p:nvSpPr>
          <p:cNvPr id="15364" name="Rectangle 2">
            <a:extLst>
              <a:ext uri="{FF2B5EF4-FFF2-40B4-BE49-F238E27FC236}">
                <a16:creationId xmlns:a16="http://schemas.microsoft.com/office/drawing/2014/main" id="{4B2DBD3D-A8E9-49EF-4EFB-C88CD67AFE72}"/>
              </a:ext>
            </a:extLst>
          </p:cNvPr>
          <p:cNvSpPr>
            <a:spLocks noGrp="1" noChangeArrowheads="1"/>
          </p:cNvSpPr>
          <p:nvPr>
            <p:ph type="title"/>
          </p:nvPr>
        </p:nvSpPr>
        <p:spPr/>
        <p:txBody>
          <a:bodyPr/>
          <a:lstStyle/>
          <a:p>
            <a:pPr eaLnBrk="1" hangingPunct="1"/>
            <a:r>
              <a:rPr lang="en-US" altLang="en-US"/>
              <a:t>3.2	Desktop Evaluation:  ADSS Cable</a:t>
            </a:r>
          </a:p>
        </p:txBody>
      </p:sp>
      <p:sp>
        <p:nvSpPr>
          <p:cNvPr id="19461" name="Rectangle 3">
            <a:extLst>
              <a:ext uri="{FF2B5EF4-FFF2-40B4-BE49-F238E27FC236}">
                <a16:creationId xmlns:a16="http://schemas.microsoft.com/office/drawing/2014/main" id="{37FF5331-ADDC-74CA-3401-8E4135C0868E}"/>
              </a:ext>
            </a:extLst>
          </p:cNvPr>
          <p:cNvSpPr>
            <a:spLocks noGrp="1" noChangeArrowheads="1"/>
          </p:cNvSpPr>
          <p:nvPr>
            <p:ph type="body" idx="1"/>
          </p:nvPr>
        </p:nvSpPr>
        <p:spPr>
          <a:xfrm>
            <a:off x="257041" y="871769"/>
            <a:ext cx="11677918" cy="5642185"/>
          </a:xfrm>
        </p:spPr>
        <p:txBody>
          <a:bodyPr>
            <a:normAutofit fontScale="77500" lnSpcReduction="20000"/>
          </a:bodyPr>
          <a:lstStyle/>
          <a:p>
            <a:pPr algn="just">
              <a:lnSpc>
                <a:spcPct val="150000"/>
              </a:lnSpc>
            </a:pPr>
            <a:r>
              <a:rPr lang="en-ZA" altLang="en-US" sz="2300"/>
              <a:t>Submissions that pass the Mandatory criteria will proceed to the Desktop Evaluation. </a:t>
            </a:r>
          </a:p>
          <a:p>
            <a:pPr algn="just">
              <a:spcAft>
                <a:spcPts val="600"/>
              </a:spcAft>
              <a:buNone/>
              <a:tabLst>
                <a:tab pos="252095" algn="l"/>
                <a:tab pos="504190" algn="l"/>
                <a:tab pos="756285" algn="l"/>
                <a:tab pos="1007745" algn="l"/>
                <a:tab pos="1259840" algn="l"/>
                <a:tab pos="1511935" algn="l"/>
                <a:tab pos="1764030" algn="l"/>
                <a:tab pos="2016125" algn="l"/>
                <a:tab pos="2268220" algn="l"/>
                <a:tab pos="2771775" algn="l"/>
              </a:tabLst>
            </a:pPr>
            <a:r>
              <a:rPr lang="en-US" sz="1800">
                <a:effectLst/>
                <a:latin typeface="Arial" panose="020B0604020202020204" pitchFamily="34" charset="0"/>
                <a:ea typeface="Times New Roman" panose="02020603050405020304" pitchFamily="18" charset="0"/>
              </a:rPr>
              <a:t>The desktop assessment will score the following items:</a:t>
            </a:r>
            <a:endParaRPr lang="en-ZA" sz="1800">
              <a:effectLst/>
              <a:latin typeface="Arial" panose="020B0604020202020204" pitchFamily="34" charset="0"/>
              <a:ea typeface="Times New Roman" panose="02020603050405020304" pitchFamily="18" charset="0"/>
            </a:endParaRPr>
          </a:p>
          <a:p>
            <a:pPr marL="342900" lvl="0" indent="-342900" algn="just">
              <a:spcBef>
                <a:spcPts val="600"/>
              </a:spcBef>
              <a:spcAft>
                <a:spcPts val="600"/>
              </a:spcAft>
              <a:buFont typeface="+mj-lt"/>
              <a:buAutoNum type="alphaLcParenR"/>
              <a:tabLst>
                <a:tab pos="252095" algn="l"/>
                <a:tab pos="504190" algn="l"/>
                <a:tab pos="756285" algn="l"/>
                <a:tab pos="1007745" algn="l"/>
                <a:tab pos="1259840" algn="l"/>
                <a:tab pos="1511935" algn="l"/>
                <a:tab pos="1764030" algn="l"/>
                <a:tab pos="2016125" algn="l"/>
                <a:tab pos="2268220" algn="l"/>
                <a:tab pos="2771775" algn="l"/>
                <a:tab pos="540385"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US" sz="1800">
                <a:effectLst/>
                <a:latin typeface="Arial" panose="020B0604020202020204" pitchFamily="34" charset="0"/>
                <a:ea typeface="Times New Roman" panose="02020603050405020304" pitchFamily="18" charset="0"/>
              </a:rPr>
              <a:t>ADSS Type tests reports – only ADSS cables that were submitted as part of the tender shall be evaluated according to Table A3.2. </a:t>
            </a:r>
          </a:p>
          <a:p>
            <a:pPr marL="342900" lvl="0" indent="-342900" algn="just">
              <a:spcBef>
                <a:spcPts val="600"/>
              </a:spcBef>
              <a:spcAft>
                <a:spcPts val="600"/>
              </a:spcAft>
              <a:buFont typeface="+mj-lt"/>
              <a:buAutoNum type="alphaLcParenR"/>
              <a:tabLst>
                <a:tab pos="252095" algn="l"/>
                <a:tab pos="504190" algn="l"/>
                <a:tab pos="756285" algn="l"/>
                <a:tab pos="1007745" algn="l"/>
                <a:tab pos="1259840" algn="l"/>
                <a:tab pos="1511935" algn="l"/>
                <a:tab pos="1764030" algn="l"/>
                <a:tab pos="2016125" algn="l"/>
                <a:tab pos="2268220" algn="l"/>
                <a:tab pos="2771775" algn="l"/>
                <a:tab pos="540385"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US" sz="1800">
                <a:effectLst/>
                <a:latin typeface="Arial" panose="020B0604020202020204" pitchFamily="34" charset="0"/>
                <a:ea typeface="Times New Roman" panose="02020603050405020304" pitchFamily="18" charset="0"/>
              </a:rPr>
              <a:t>Manufacturer’s Data Sheets per ADSS cable that was submitted for tender.</a:t>
            </a:r>
          </a:p>
          <a:p>
            <a:pPr marL="342900" lvl="0" indent="-342900" algn="just">
              <a:spcBef>
                <a:spcPts val="600"/>
              </a:spcBef>
              <a:spcAft>
                <a:spcPts val="600"/>
              </a:spcAft>
              <a:buFont typeface="+mj-lt"/>
              <a:buAutoNum type="alphaLcParenR"/>
              <a:tabLst>
                <a:tab pos="252095" algn="l"/>
                <a:tab pos="504190" algn="l"/>
                <a:tab pos="756285" algn="l"/>
                <a:tab pos="1007745" algn="l"/>
                <a:tab pos="1259840" algn="l"/>
                <a:tab pos="1511935" algn="l"/>
                <a:tab pos="1764030" algn="l"/>
                <a:tab pos="2016125" algn="l"/>
                <a:tab pos="2268220" algn="l"/>
                <a:tab pos="2771775" algn="l"/>
                <a:tab pos="540385"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US" sz="1800">
                <a:effectLst/>
                <a:latin typeface="Arial" panose="020B0604020202020204" pitchFamily="34" charset="0"/>
                <a:ea typeface="Times New Roman" panose="02020603050405020304" pitchFamily="18" charset="0"/>
              </a:rPr>
              <a:t>The PLS-CADD information with the co-efficient and sag &amp; tension data for each ADSS submitted for tender shall be included.</a:t>
            </a:r>
          </a:p>
          <a:p>
            <a:pPr marL="342900" indent="-342900" algn="just">
              <a:spcBef>
                <a:spcPts val="600"/>
              </a:spcBef>
              <a:spcAft>
                <a:spcPts val="600"/>
              </a:spcAft>
              <a:buFont typeface="+mj-lt"/>
              <a:buAutoNum type="alphaLcParenR"/>
              <a:tabLst>
                <a:tab pos="252095" algn="l"/>
                <a:tab pos="504190" algn="l"/>
                <a:tab pos="756285" algn="l"/>
                <a:tab pos="1007745" algn="l"/>
                <a:tab pos="1259840" algn="l"/>
                <a:tab pos="1511935" algn="l"/>
                <a:tab pos="1764030" algn="l"/>
                <a:tab pos="2016125" algn="l"/>
                <a:tab pos="2268220" algn="l"/>
                <a:tab pos="2771775" algn="l"/>
                <a:tab pos="540385"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ZA" altLang="en-US" sz="1800"/>
              <a:t>Each Tenderer will be scored for the ADSS cable submitted as indicated below:</a:t>
            </a:r>
          </a:p>
          <a:p>
            <a:pPr marL="342900" indent="-342900" algn="just">
              <a:spcBef>
                <a:spcPts val="600"/>
              </a:spcBef>
              <a:spcAft>
                <a:spcPts val="600"/>
              </a:spcAft>
              <a:buFont typeface="+mj-lt"/>
              <a:buAutoNum type="alphaLcParenR"/>
              <a:tabLst>
                <a:tab pos="252095" algn="l"/>
                <a:tab pos="504190" algn="l"/>
                <a:tab pos="756285" algn="l"/>
                <a:tab pos="1007745" algn="l"/>
                <a:tab pos="1259840" algn="l"/>
                <a:tab pos="1511935" algn="l"/>
                <a:tab pos="1764030" algn="l"/>
                <a:tab pos="2016125" algn="l"/>
                <a:tab pos="2268220" algn="l"/>
                <a:tab pos="2771775" algn="l"/>
                <a:tab pos="540385"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endParaRPr lang="en-ZA" altLang="en-US" sz="1800"/>
          </a:p>
          <a:p>
            <a:pPr marL="342900" indent="-342900" algn="just">
              <a:spcBef>
                <a:spcPts val="600"/>
              </a:spcBef>
              <a:spcAft>
                <a:spcPts val="600"/>
              </a:spcAft>
              <a:buFont typeface="+mj-lt"/>
              <a:buAutoNum type="alphaLcParenR"/>
              <a:tabLst>
                <a:tab pos="252095" algn="l"/>
                <a:tab pos="504190" algn="l"/>
                <a:tab pos="756285" algn="l"/>
                <a:tab pos="1007745" algn="l"/>
                <a:tab pos="1259840" algn="l"/>
                <a:tab pos="1511935" algn="l"/>
                <a:tab pos="1764030" algn="l"/>
                <a:tab pos="2016125" algn="l"/>
                <a:tab pos="2268220" algn="l"/>
                <a:tab pos="2771775" algn="l"/>
                <a:tab pos="540385"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endParaRPr lang="en-ZA" altLang="en-US" sz="1800"/>
          </a:p>
          <a:p>
            <a:pPr marL="342900" indent="-342900" algn="just">
              <a:spcBef>
                <a:spcPts val="600"/>
              </a:spcBef>
              <a:spcAft>
                <a:spcPts val="600"/>
              </a:spcAft>
              <a:buFont typeface="+mj-lt"/>
              <a:buAutoNum type="alphaLcParenR"/>
              <a:tabLst>
                <a:tab pos="252095" algn="l"/>
                <a:tab pos="504190" algn="l"/>
                <a:tab pos="756285" algn="l"/>
                <a:tab pos="1007745" algn="l"/>
                <a:tab pos="1259840" algn="l"/>
                <a:tab pos="1511935" algn="l"/>
                <a:tab pos="1764030" algn="l"/>
                <a:tab pos="2016125" algn="l"/>
                <a:tab pos="2268220" algn="l"/>
                <a:tab pos="2771775" algn="l"/>
                <a:tab pos="540385"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endParaRPr lang="en-ZA" altLang="en-US" sz="1800"/>
          </a:p>
          <a:p>
            <a:pPr marL="342900" indent="-342900" algn="just">
              <a:spcBef>
                <a:spcPts val="600"/>
              </a:spcBef>
              <a:spcAft>
                <a:spcPts val="600"/>
              </a:spcAft>
              <a:buFont typeface="+mj-lt"/>
              <a:buAutoNum type="alphaLcParenR"/>
              <a:tabLst>
                <a:tab pos="252095" algn="l"/>
                <a:tab pos="504190" algn="l"/>
                <a:tab pos="756285" algn="l"/>
                <a:tab pos="1007745" algn="l"/>
                <a:tab pos="1259840" algn="l"/>
                <a:tab pos="1511935" algn="l"/>
                <a:tab pos="1764030" algn="l"/>
                <a:tab pos="2016125" algn="l"/>
                <a:tab pos="2268220" algn="l"/>
                <a:tab pos="2771775" algn="l"/>
                <a:tab pos="540385"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endParaRPr lang="en-ZA" altLang="en-US" sz="1800"/>
          </a:p>
          <a:p>
            <a:pPr marL="0" lvl="0" indent="0" algn="just">
              <a:spcBef>
                <a:spcPts val="600"/>
              </a:spcBef>
              <a:spcAft>
                <a:spcPts val="600"/>
              </a:spcAft>
              <a:buNone/>
              <a:tabLst>
                <a:tab pos="252095" algn="l"/>
                <a:tab pos="504190" algn="l"/>
                <a:tab pos="756285" algn="l"/>
                <a:tab pos="1007745" algn="l"/>
                <a:tab pos="1259840" algn="l"/>
                <a:tab pos="1511935" algn="l"/>
                <a:tab pos="1764030" algn="l"/>
                <a:tab pos="2016125" algn="l"/>
                <a:tab pos="2268220" algn="l"/>
                <a:tab pos="2771775" algn="l"/>
                <a:tab pos="54038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endParaRPr lang="en-ZA" sz="1800">
              <a:effectLst/>
              <a:latin typeface="Arial" panose="020B0604020202020204" pitchFamily="34" charset="0"/>
              <a:ea typeface="Times New Roman" panose="02020603050405020304" pitchFamily="18" charset="0"/>
            </a:endParaRPr>
          </a:p>
          <a:p>
            <a:pPr marL="0" indent="0" algn="just">
              <a:lnSpc>
                <a:spcPct val="150000"/>
              </a:lnSpc>
              <a:buNone/>
            </a:pPr>
            <a:r>
              <a:rPr lang="en-ZA" altLang="en-US" sz="1800"/>
              <a:t> </a:t>
            </a:r>
          </a:p>
          <a:p>
            <a:pPr marL="0" indent="0" algn="just">
              <a:lnSpc>
                <a:spcPct val="150000"/>
              </a:lnSpc>
              <a:buNone/>
            </a:pPr>
            <a:endParaRPr lang="en-ZA" altLang="en-US" sz="1800"/>
          </a:p>
          <a:p>
            <a:pPr marL="0" indent="0" algn="just">
              <a:lnSpc>
                <a:spcPct val="150000"/>
              </a:lnSpc>
              <a:buNone/>
            </a:pPr>
            <a:endParaRPr lang="en-ZA" altLang="en-US" sz="1800"/>
          </a:p>
          <a:p>
            <a:pPr marL="0" indent="0" algn="just">
              <a:lnSpc>
                <a:spcPct val="150000"/>
              </a:lnSpc>
              <a:buNone/>
            </a:pPr>
            <a:endParaRPr lang="en-ZA" altLang="en-US" sz="1800"/>
          </a:p>
          <a:p>
            <a:pPr algn="just">
              <a:spcBef>
                <a:spcPts val="1200"/>
              </a:spcBef>
              <a:spcAft>
                <a:spcPts val="600"/>
              </a:spcAft>
              <a:buNone/>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ZA" altLang="en-US" sz="1800"/>
              <a:t> </a:t>
            </a:r>
            <a:r>
              <a:rPr lang="en-US" altLang="en-US" sz="1800"/>
              <a:t>The ADSS cable score that passes the threshold score (40.8/80%) shall be considered for the tender.</a:t>
            </a:r>
            <a:endParaRPr lang="en-ZA" altLang="en-US" sz="1800"/>
          </a:p>
          <a:p>
            <a:pPr algn="just">
              <a:spcBef>
                <a:spcPts val="1200"/>
              </a:spcBef>
              <a:spcAft>
                <a:spcPts val="600"/>
              </a:spcAft>
              <a:buNone/>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endParaRPr lang="en-ZA" sz="1800" b="1">
              <a:effectLst/>
              <a:latin typeface="Arial" panose="020B0604020202020204" pitchFamily="34" charset="0"/>
              <a:ea typeface="Times New Roman" panose="02020603050405020304" pitchFamily="18" charset="0"/>
            </a:endParaRPr>
          </a:p>
          <a:p>
            <a:pPr algn="just">
              <a:lnSpc>
                <a:spcPct val="150000"/>
              </a:lnSpc>
            </a:pPr>
            <a:endParaRPr lang="en-ZA" altLang="en-US" sz="1800"/>
          </a:p>
        </p:txBody>
      </p:sp>
      <p:graphicFrame>
        <p:nvGraphicFramePr>
          <p:cNvPr id="2" name="Table 1">
            <a:extLst>
              <a:ext uri="{FF2B5EF4-FFF2-40B4-BE49-F238E27FC236}">
                <a16:creationId xmlns:a16="http://schemas.microsoft.com/office/drawing/2014/main" id="{2B06F465-4B75-3E7F-36D2-0A9BB5EB3754}"/>
              </a:ext>
            </a:extLst>
          </p:cNvPr>
          <p:cNvGraphicFramePr>
            <a:graphicFrameLocks noGrp="1"/>
          </p:cNvGraphicFramePr>
          <p:nvPr>
            <p:extLst>
              <p:ext uri="{D42A27DB-BD31-4B8C-83A1-F6EECF244321}">
                <p14:modId xmlns:p14="http://schemas.microsoft.com/office/powerpoint/2010/main" val="3445627185"/>
              </p:ext>
            </p:extLst>
          </p:nvPr>
        </p:nvGraphicFramePr>
        <p:xfrm>
          <a:off x="1132590" y="2894087"/>
          <a:ext cx="8199620" cy="1349024"/>
        </p:xfrm>
        <a:graphic>
          <a:graphicData uri="http://schemas.openxmlformats.org/drawingml/2006/table">
            <a:tbl>
              <a:tblPr firstRow="1" firstCol="1" bandRow="1">
                <a:tableStyleId>{7E9639D4-E3E2-4D34-9284-5A2195B3D0D7}</a:tableStyleId>
              </a:tblPr>
              <a:tblGrid>
                <a:gridCol w="5066676">
                  <a:extLst>
                    <a:ext uri="{9D8B030D-6E8A-4147-A177-3AD203B41FA5}">
                      <a16:colId xmlns:a16="http://schemas.microsoft.com/office/drawing/2014/main" val="2840817412"/>
                    </a:ext>
                  </a:extLst>
                </a:gridCol>
                <a:gridCol w="3132944">
                  <a:extLst>
                    <a:ext uri="{9D8B030D-6E8A-4147-A177-3AD203B41FA5}">
                      <a16:colId xmlns:a16="http://schemas.microsoft.com/office/drawing/2014/main" val="1331993016"/>
                    </a:ext>
                  </a:extLst>
                </a:gridCol>
              </a:tblGrid>
              <a:tr h="337256">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900" kern="1200">
                          <a:solidFill>
                            <a:schemeClr val="bg1"/>
                          </a:solidFill>
                          <a:effectLst/>
                        </a:rPr>
                        <a:t>Criteria</a:t>
                      </a:r>
                      <a:endParaRPr lang="en-ZA" sz="900" kern="1200">
                        <a:solidFill>
                          <a:schemeClr val="bg1"/>
                        </a:solidFill>
                        <a:effectLst/>
                        <a:latin typeface="Arial" panose="020B0604020202020204" pitchFamily="34" charset="0"/>
                        <a:ea typeface="Times New Roman" panose="02020603050405020304" pitchFamily="18" charset="0"/>
                        <a:cs typeface="+mn-cs"/>
                      </a:endParaRPr>
                    </a:p>
                  </a:txBody>
                  <a:tcPr marL="68580" marR="68580" marT="0" marB="0" anchor="ctr">
                    <a:lnL w="12700" cap="flat" cmpd="sng" algn="ctr">
                      <a:solidFill>
                        <a:srgbClr val="003896"/>
                      </a:solidFill>
                      <a:prstDash val="solid"/>
                      <a:round/>
                      <a:headEnd type="none" w="med" len="med"/>
                      <a:tailEnd type="none" w="med" len="med"/>
                    </a:lnL>
                    <a:lnR w="12700" cap="flat" cmpd="sng" algn="ctr">
                      <a:solidFill>
                        <a:srgbClr val="003896"/>
                      </a:solidFill>
                      <a:prstDash val="solid"/>
                      <a:round/>
                      <a:headEnd type="none" w="med" len="med"/>
                      <a:tailEnd type="none" w="med" len="med"/>
                    </a:lnR>
                    <a:lnT w="12700" cap="flat" cmpd="sng" algn="ctr">
                      <a:solidFill>
                        <a:srgbClr val="003896"/>
                      </a:solidFill>
                      <a:prstDash val="solid"/>
                      <a:round/>
                      <a:headEnd type="none" w="med" len="med"/>
                      <a:tailEnd type="none" w="med" len="med"/>
                    </a:lnT>
                    <a:lnB w="12700" cap="flat" cmpd="sng" algn="ctr">
                      <a:solidFill>
                        <a:srgbClr val="003896"/>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900" kern="1200">
                          <a:solidFill>
                            <a:schemeClr val="bg1"/>
                          </a:solidFill>
                          <a:effectLst/>
                        </a:rPr>
                        <a:t>Score</a:t>
                      </a:r>
                      <a:endParaRPr lang="en-ZA" sz="900" kern="1200">
                        <a:solidFill>
                          <a:schemeClr val="bg1"/>
                        </a:solidFill>
                        <a:effectLst/>
                        <a:latin typeface="Arial" panose="020B0604020202020204" pitchFamily="34" charset="0"/>
                        <a:ea typeface="Times New Roman" panose="02020603050405020304" pitchFamily="18" charset="0"/>
                        <a:cs typeface="+mn-cs"/>
                      </a:endParaRPr>
                    </a:p>
                  </a:txBody>
                  <a:tcPr marL="68580" marR="68580" marT="0" marB="0" anchor="ctr">
                    <a:lnL w="12700" cap="flat" cmpd="sng" algn="ctr">
                      <a:solidFill>
                        <a:srgbClr val="003896"/>
                      </a:solidFill>
                      <a:prstDash val="solid"/>
                      <a:round/>
                      <a:headEnd type="none" w="med" len="med"/>
                      <a:tailEnd type="none" w="med" len="med"/>
                    </a:lnL>
                    <a:lnR w="12700" cap="flat" cmpd="sng" algn="ctr">
                      <a:solidFill>
                        <a:srgbClr val="003896"/>
                      </a:solidFill>
                      <a:prstDash val="solid"/>
                      <a:round/>
                      <a:headEnd type="none" w="med" len="med"/>
                      <a:tailEnd type="none" w="med" len="med"/>
                    </a:lnR>
                    <a:lnT w="12700" cap="flat" cmpd="sng" algn="ctr">
                      <a:solidFill>
                        <a:srgbClr val="003896"/>
                      </a:solidFill>
                      <a:prstDash val="solid"/>
                      <a:round/>
                      <a:headEnd type="none" w="med" len="med"/>
                      <a:tailEnd type="none" w="med" len="med"/>
                    </a:lnT>
                    <a:lnB w="12700" cap="flat" cmpd="sng" algn="ctr">
                      <a:solidFill>
                        <a:srgbClr val="003896"/>
                      </a:solidFill>
                      <a:prstDash val="solid"/>
                      <a:round/>
                      <a:headEnd type="none" w="med" len="med"/>
                      <a:tailEnd type="none" w="med" len="med"/>
                    </a:lnB>
                  </a:tcPr>
                </a:tc>
                <a:extLst>
                  <a:ext uri="{0D108BD9-81ED-4DB2-BD59-A6C34878D82A}">
                    <a16:rowId xmlns:a16="http://schemas.microsoft.com/office/drawing/2014/main" val="783279962"/>
                  </a:ext>
                </a:extLst>
              </a:tr>
              <a:tr h="337256">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900" b="0" kern="1200">
                          <a:solidFill>
                            <a:schemeClr val="tx1"/>
                          </a:solidFill>
                          <a:effectLst/>
                        </a:rPr>
                        <a:t>Fully compliant</a:t>
                      </a:r>
                      <a:endParaRPr lang="en-ZA" sz="900" b="0" kern="1200">
                        <a:solidFill>
                          <a:schemeClr val="tx1"/>
                        </a:solidFill>
                        <a:effectLst/>
                        <a:latin typeface="Arial" panose="020B0604020202020204" pitchFamily="34" charset="0"/>
                        <a:ea typeface="Times New Roman" panose="02020603050405020304" pitchFamily="18" charset="0"/>
                        <a:cs typeface="+mn-cs"/>
                      </a:endParaRPr>
                    </a:p>
                  </a:txBody>
                  <a:tcPr marL="68580" marR="68580" marT="0" marB="0" anchor="ctr">
                    <a:lnL w="12700" cap="flat" cmpd="sng" algn="ctr">
                      <a:solidFill>
                        <a:srgbClr val="003896"/>
                      </a:solidFill>
                      <a:prstDash val="solid"/>
                      <a:round/>
                      <a:headEnd type="none" w="med" len="med"/>
                      <a:tailEnd type="none" w="med" len="med"/>
                    </a:lnL>
                    <a:lnR w="12700" cap="flat" cmpd="sng" algn="ctr">
                      <a:solidFill>
                        <a:srgbClr val="003896"/>
                      </a:solidFill>
                      <a:prstDash val="solid"/>
                      <a:round/>
                      <a:headEnd type="none" w="med" len="med"/>
                      <a:tailEnd type="none" w="med" len="med"/>
                    </a:lnR>
                    <a:lnT w="12700" cap="flat" cmpd="sng" algn="ctr">
                      <a:solidFill>
                        <a:srgbClr val="003896"/>
                      </a:solidFill>
                      <a:prstDash val="solid"/>
                      <a:round/>
                      <a:headEnd type="none" w="med" len="med"/>
                      <a:tailEnd type="none" w="med" len="med"/>
                    </a:lnT>
                    <a:lnB w="12700" cap="flat" cmpd="sng" algn="ctr">
                      <a:solidFill>
                        <a:srgbClr val="003896"/>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900" kern="1200">
                          <a:solidFill>
                            <a:schemeClr val="tx1"/>
                          </a:solidFill>
                          <a:effectLst/>
                        </a:rPr>
                        <a:t>3</a:t>
                      </a:r>
                      <a:endParaRPr lang="en-ZA" sz="900" kern="1200">
                        <a:solidFill>
                          <a:schemeClr val="tx1"/>
                        </a:solidFill>
                        <a:effectLst/>
                        <a:latin typeface="Arial" panose="020B0604020202020204" pitchFamily="34" charset="0"/>
                        <a:ea typeface="Times New Roman" panose="02020603050405020304" pitchFamily="18" charset="0"/>
                        <a:cs typeface="+mn-cs"/>
                      </a:endParaRPr>
                    </a:p>
                  </a:txBody>
                  <a:tcPr marL="68580" marR="68580" marT="0" marB="0" anchor="ctr">
                    <a:lnL w="12700" cap="flat" cmpd="sng" algn="ctr">
                      <a:solidFill>
                        <a:srgbClr val="003896"/>
                      </a:solidFill>
                      <a:prstDash val="solid"/>
                      <a:round/>
                      <a:headEnd type="none" w="med" len="med"/>
                      <a:tailEnd type="none" w="med" len="med"/>
                    </a:lnL>
                    <a:lnR w="12700" cap="flat" cmpd="sng" algn="ctr">
                      <a:solidFill>
                        <a:srgbClr val="003896"/>
                      </a:solidFill>
                      <a:prstDash val="solid"/>
                      <a:round/>
                      <a:headEnd type="none" w="med" len="med"/>
                      <a:tailEnd type="none" w="med" len="med"/>
                    </a:lnR>
                    <a:lnT w="12700" cap="flat" cmpd="sng" algn="ctr">
                      <a:solidFill>
                        <a:srgbClr val="003896"/>
                      </a:solidFill>
                      <a:prstDash val="solid"/>
                      <a:round/>
                      <a:headEnd type="none" w="med" len="med"/>
                      <a:tailEnd type="none" w="med" len="med"/>
                    </a:lnT>
                    <a:lnB w="12700" cap="flat" cmpd="sng" algn="ctr">
                      <a:solidFill>
                        <a:srgbClr val="003896"/>
                      </a:solidFill>
                      <a:prstDash val="solid"/>
                      <a:round/>
                      <a:headEnd type="none" w="med" len="med"/>
                      <a:tailEnd type="none" w="med" len="med"/>
                    </a:lnB>
                  </a:tcPr>
                </a:tc>
                <a:extLst>
                  <a:ext uri="{0D108BD9-81ED-4DB2-BD59-A6C34878D82A}">
                    <a16:rowId xmlns:a16="http://schemas.microsoft.com/office/drawing/2014/main" val="3801223179"/>
                  </a:ext>
                </a:extLst>
              </a:tr>
              <a:tr h="337256">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900" b="0" kern="1200">
                          <a:solidFill>
                            <a:schemeClr val="tx1"/>
                          </a:solidFill>
                          <a:effectLst/>
                        </a:rPr>
                        <a:t>Partially compliant (minor deviation)</a:t>
                      </a:r>
                      <a:endParaRPr lang="en-ZA" sz="900" b="0" kern="1200">
                        <a:solidFill>
                          <a:schemeClr val="tx1"/>
                        </a:solidFill>
                        <a:effectLst/>
                        <a:latin typeface="Arial" panose="020B0604020202020204" pitchFamily="34" charset="0"/>
                        <a:ea typeface="Times New Roman" panose="02020603050405020304" pitchFamily="18" charset="0"/>
                        <a:cs typeface="+mn-cs"/>
                      </a:endParaRPr>
                    </a:p>
                  </a:txBody>
                  <a:tcPr marL="68580" marR="68580" marT="0" marB="0" anchor="ctr">
                    <a:lnL w="12700" cap="flat" cmpd="sng" algn="ctr">
                      <a:solidFill>
                        <a:srgbClr val="003896"/>
                      </a:solidFill>
                      <a:prstDash val="solid"/>
                      <a:round/>
                      <a:headEnd type="none" w="med" len="med"/>
                      <a:tailEnd type="none" w="med" len="med"/>
                    </a:lnL>
                    <a:lnR w="12700" cap="flat" cmpd="sng" algn="ctr">
                      <a:solidFill>
                        <a:srgbClr val="003896"/>
                      </a:solidFill>
                      <a:prstDash val="solid"/>
                      <a:round/>
                      <a:headEnd type="none" w="med" len="med"/>
                      <a:tailEnd type="none" w="med" len="med"/>
                    </a:lnR>
                    <a:lnT w="12700" cap="flat" cmpd="sng" algn="ctr">
                      <a:solidFill>
                        <a:srgbClr val="003896"/>
                      </a:solidFill>
                      <a:prstDash val="solid"/>
                      <a:round/>
                      <a:headEnd type="none" w="med" len="med"/>
                      <a:tailEnd type="none" w="med" len="med"/>
                    </a:lnT>
                    <a:lnB w="12700" cap="flat" cmpd="sng" algn="ctr">
                      <a:solidFill>
                        <a:srgbClr val="003896"/>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900" kern="1200">
                          <a:solidFill>
                            <a:schemeClr val="tx1"/>
                          </a:solidFill>
                          <a:effectLst/>
                        </a:rPr>
                        <a:t>1</a:t>
                      </a:r>
                      <a:endParaRPr lang="en-ZA" sz="900" kern="1200">
                        <a:solidFill>
                          <a:schemeClr val="tx1"/>
                        </a:solidFill>
                        <a:effectLst/>
                        <a:latin typeface="Arial" panose="020B0604020202020204" pitchFamily="34" charset="0"/>
                        <a:ea typeface="Times New Roman" panose="02020603050405020304" pitchFamily="18" charset="0"/>
                        <a:cs typeface="+mn-cs"/>
                      </a:endParaRPr>
                    </a:p>
                  </a:txBody>
                  <a:tcPr marL="68580" marR="68580" marT="0" marB="0" anchor="ctr">
                    <a:lnL w="12700" cap="flat" cmpd="sng" algn="ctr">
                      <a:solidFill>
                        <a:srgbClr val="003896"/>
                      </a:solidFill>
                      <a:prstDash val="solid"/>
                      <a:round/>
                      <a:headEnd type="none" w="med" len="med"/>
                      <a:tailEnd type="none" w="med" len="med"/>
                    </a:lnL>
                    <a:lnR w="12700" cap="flat" cmpd="sng" algn="ctr">
                      <a:solidFill>
                        <a:srgbClr val="003896"/>
                      </a:solidFill>
                      <a:prstDash val="solid"/>
                      <a:round/>
                      <a:headEnd type="none" w="med" len="med"/>
                      <a:tailEnd type="none" w="med" len="med"/>
                    </a:lnR>
                    <a:lnT w="12700" cap="flat" cmpd="sng" algn="ctr">
                      <a:solidFill>
                        <a:srgbClr val="003896"/>
                      </a:solidFill>
                      <a:prstDash val="solid"/>
                      <a:round/>
                      <a:headEnd type="none" w="med" len="med"/>
                      <a:tailEnd type="none" w="med" len="med"/>
                    </a:lnT>
                    <a:lnB w="12700" cap="flat" cmpd="sng" algn="ctr">
                      <a:solidFill>
                        <a:srgbClr val="003896"/>
                      </a:solidFill>
                      <a:prstDash val="solid"/>
                      <a:round/>
                      <a:headEnd type="none" w="med" len="med"/>
                      <a:tailEnd type="none" w="med" len="med"/>
                    </a:lnB>
                  </a:tcPr>
                </a:tc>
                <a:extLst>
                  <a:ext uri="{0D108BD9-81ED-4DB2-BD59-A6C34878D82A}">
                    <a16:rowId xmlns:a16="http://schemas.microsoft.com/office/drawing/2014/main" val="3333059957"/>
                  </a:ext>
                </a:extLst>
              </a:tr>
              <a:tr h="337256">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900" b="0" kern="1200">
                          <a:solidFill>
                            <a:schemeClr val="tx1"/>
                          </a:solidFill>
                          <a:effectLst/>
                        </a:rPr>
                        <a:t>Non-compliant (major deviation)</a:t>
                      </a:r>
                      <a:endParaRPr lang="en-ZA" sz="900" b="0" kern="1200">
                        <a:solidFill>
                          <a:schemeClr val="tx1"/>
                        </a:solidFill>
                        <a:effectLst/>
                        <a:latin typeface="Arial" panose="020B0604020202020204" pitchFamily="34" charset="0"/>
                        <a:ea typeface="Times New Roman" panose="02020603050405020304" pitchFamily="18" charset="0"/>
                        <a:cs typeface="+mn-cs"/>
                      </a:endParaRPr>
                    </a:p>
                  </a:txBody>
                  <a:tcPr marL="68580" marR="68580" marT="0" marB="0" anchor="ctr">
                    <a:lnL w="12700" cap="flat" cmpd="sng" algn="ctr">
                      <a:solidFill>
                        <a:srgbClr val="003896"/>
                      </a:solidFill>
                      <a:prstDash val="solid"/>
                      <a:round/>
                      <a:headEnd type="none" w="med" len="med"/>
                      <a:tailEnd type="none" w="med" len="med"/>
                    </a:lnL>
                    <a:lnR w="12700" cap="flat" cmpd="sng" algn="ctr">
                      <a:solidFill>
                        <a:srgbClr val="003896"/>
                      </a:solidFill>
                      <a:prstDash val="solid"/>
                      <a:round/>
                      <a:headEnd type="none" w="med" len="med"/>
                      <a:tailEnd type="none" w="med" len="med"/>
                    </a:lnR>
                    <a:lnT w="12700" cap="flat" cmpd="sng" algn="ctr">
                      <a:solidFill>
                        <a:srgbClr val="003896"/>
                      </a:solidFill>
                      <a:prstDash val="solid"/>
                      <a:round/>
                      <a:headEnd type="none" w="med" len="med"/>
                      <a:tailEnd type="none" w="med" len="med"/>
                    </a:lnT>
                    <a:lnB w="12700" cap="flat" cmpd="sng" algn="ctr">
                      <a:solidFill>
                        <a:srgbClr val="003896"/>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900" kern="1200">
                          <a:solidFill>
                            <a:schemeClr val="tx1"/>
                          </a:solidFill>
                          <a:effectLst/>
                        </a:rPr>
                        <a:t>0</a:t>
                      </a:r>
                      <a:endParaRPr lang="en-ZA" sz="900" kern="1200">
                        <a:solidFill>
                          <a:schemeClr val="tx1"/>
                        </a:solidFill>
                        <a:effectLst/>
                        <a:latin typeface="Arial" panose="020B0604020202020204" pitchFamily="34" charset="0"/>
                        <a:ea typeface="Times New Roman" panose="02020603050405020304" pitchFamily="18" charset="0"/>
                        <a:cs typeface="+mn-cs"/>
                      </a:endParaRPr>
                    </a:p>
                  </a:txBody>
                  <a:tcPr marL="68580" marR="68580" marT="0" marB="0" anchor="ctr">
                    <a:lnL w="12700" cap="flat" cmpd="sng" algn="ctr">
                      <a:solidFill>
                        <a:srgbClr val="003896"/>
                      </a:solidFill>
                      <a:prstDash val="solid"/>
                      <a:round/>
                      <a:headEnd type="none" w="med" len="med"/>
                      <a:tailEnd type="none" w="med" len="med"/>
                    </a:lnL>
                    <a:lnR w="12700" cap="flat" cmpd="sng" algn="ctr">
                      <a:solidFill>
                        <a:srgbClr val="003896"/>
                      </a:solidFill>
                      <a:prstDash val="solid"/>
                      <a:round/>
                      <a:headEnd type="none" w="med" len="med"/>
                      <a:tailEnd type="none" w="med" len="med"/>
                    </a:lnR>
                    <a:lnT w="12700" cap="flat" cmpd="sng" algn="ctr">
                      <a:solidFill>
                        <a:srgbClr val="003896"/>
                      </a:solidFill>
                      <a:prstDash val="solid"/>
                      <a:round/>
                      <a:headEnd type="none" w="med" len="med"/>
                      <a:tailEnd type="none" w="med" len="med"/>
                    </a:lnT>
                    <a:lnB w="12700" cap="flat" cmpd="sng" algn="ctr">
                      <a:solidFill>
                        <a:srgbClr val="003896"/>
                      </a:solidFill>
                      <a:prstDash val="solid"/>
                      <a:round/>
                      <a:headEnd type="none" w="med" len="med"/>
                      <a:tailEnd type="none" w="med" len="med"/>
                    </a:lnB>
                  </a:tcPr>
                </a:tc>
                <a:extLst>
                  <a:ext uri="{0D108BD9-81ED-4DB2-BD59-A6C34878D82A}">
                    <a16:rowId xmlns:a16="http://schemas.microsoft.com/office/drawing/2014/main" val="3663877446"/>
                  </a:ext>
                </a:extLst>
              </a:tr>
            </a:tbl>
          </a:graphicData>
        </a:graphic>
      </p:graphicFrame>
      <p:graphicFrame>
        <p:nvGraphicFramePr>
          <p:cNvPr id="5" name="Table 4">
            <a:extLst>
              <a:ext uri="{FF2B5EF4-FFF2-40B4-BE49-F238E27FC236}">
                <a16:creationId xmlns:a16="http://schemas.microsoft.com/office/drawing/2014/main" id="{4EBE4FB5-EAAE-FAEF-057B-76CA05FCE971}"/>
              </a:ext>
            </a:extLst>
          </p:cNvPr>
          <p:cNvGraphicFramePr>
            <a:graphicFrameLocks noGrp="1"/>
          </p:cNvGraphicFramePr>
          <p:nvPr>
            <p:extLst>
              <p:ext uri="{D42A27DB-BD31-4B8C-83A1-F6EECF244321}">
                <p14:modId xmlns:p14="http://schemas.microsoft.com/office/powerpoint/2010/main" val="2796485361"/>
              </p:ext>
            </p:extLst>
          </p:nvPr>
        </p:nvGraphicFramePr>
        <p:xfrm>
          <a:off x="2211881" y="4376086"/>
          <a:ext cx="6272553" cy="1523060"/>
        </p:xfrm>
        <a:graphic>
          <a:graphicData uri="http://schemas.openxmlformats.org/drawingml/2006/table">
            <a:tbl>
              <a:tblPr firstRow="1" firstCol="1" bandRow="1"/>
              <a:tblGrid>
                <a:gridCol w="3803016">
                  <a:extLst>
                    <a:ext uri="{9D8B030D-6E8A-4147-A177-3AD203B41FA5}">
                      <a16:colId xmlns:a16="http://schemas.microsoft.com/office/drawing/2014/main" val="986482116"/>
                    </a:ext>
                  </a:extLst>
                </a:gridCol>
                <a:gridCol w="1097958">
                  <a:extLst>
                    <a:ext uri="{9D8B030D-6E8A-4147-A177-3AD203B41FA5}">
                      <a16:colId xmlns:a16="http://schemas.microsoft.com/office/drawing/2014/main" val="3553622911"/>
                    </a:ext>
                  </a:extLst>
                </a:gridCol>
                <a:gridCol w="1371579">
                  <a:extLst>
                    <a:ext uri="{9D8B030D-6E8A-4147-A177-3AD203B41FA5}">
                      <a16:colId xmlns:a16="http://schemas.microsoft.com/office/drawing/2014/main" val="789380714"/>
                    </a:ext>
                  </a:extLst>
                </a:gridCol>
              </a:tblGrid>
              <a:tr h="146003">
                <a:tc>
                  <a:txBody>
                    <a:bodyPr/>
                    <a:lstStyle/>
                    <a:p>
                      <a:pPr marL="0" algn="ctr" defTabSz="914400" rtl="0" eaLnBrk="1" latinLnBrk="0" hangingPunct="1">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050" b="1" kern="1200">
                          <a:solidFill>
                            <a:schemeClr val="bg1"/>
                          </a:solidFill>
                          <a:effectLst/>
                          <a:latin typeface="+mn-lt"/>
                          <a:ea typeface="+mn-ea"/>
                          <a:cs typeface="+mn-cs"/>
                        </a:rPr>
                        <a:t>ADSS Cable Scoring Criteria</a:t>
                      </a:r>
                      <a:endParaRPr lang="en-ZA" sz="1050" b="1" kern="1200">
                        <a:solidFill>
                          <a:schemeClr val="bg1"/>
                        </a:solidFill>
                        <a:effectLst/>
                        <a:latin typeface="+mn-lt"/>
                        <a:ea typeface="+mn-ea"/>
                        <a:cs typeface="+mn-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3896"/>
                    </a:solidFill>
                  </a:tcPr>
                </a:tc>
                <a:tc>
                  <a:txBody>
                    <a:bodyPr/>
                    <a:lstStyle/>
                    <a:p>
                      <a:pPr marL="0" algn="ctr" defTabSz="914400" rtl="0" eaLnBrk="1" latinLnBrk="0" hangingPunct="1">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050" b="1" kern="1200">
                          <a:solidFill>
                            <a:schemeClr val="bg1"/>
                          </a:solidFill>
                          <a:effectLst/>
                          <a:latin typeface="+mn-lt"/>
                          <a:ea typeface="+mn-ea"/>
                          <a:cs typeface="+mn-cs"/>
                        </a:rPr>
                        <a:t>Maximum Score</a:t>
                      </a:r>
                      <a:endParaRPr lang="en-ZA" sz="1050" b="1" kern="1200">
                        <a:solidFill>
                          <a:schemeClr val="bg1"/>
                        </a:solidFill>
                        <a:effectLst/>
                        <a:latin typeface="+mn-lt"/>
                        <a:ea typeface="+mn-ea"/>
                        <a:cs typeface="+mn-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3896"/>
                    </a:solidFill>
                  </a:tcPr>
                </a:tc>
                <a:tc>
                  <a:txBody>
                    <a:bodyPr/>
                    <a:lstStyle/>
                    <a:p>
                      <a:pPr marL="0" algn="ctr" defTabSz="914400" rtl="0" eaLnBrk="1" latinLnBrk="0" hangingPunct="1">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050" b="1" kern="1200">
                          <a:solidFill>
                            <a:schemeClr val="bg1"/>
                          </a:solidFill>
                          <a:effectLst/>
                          <a:latin typeface="+mn-lt"/>
                          <a:ea typeface="+mn-ea"/>
                          <a:cs typeface="+mn-cs"/>
                        </a:rPr>
                        <a:t>Threshold</a:t>
                      </a:r>
                      <a:endParaRPr lang="en-ZA" sz="1050" b="1" kern="1200">
                        <a:solidFill>
                          <a:schemeClr val="bg1"/>
                        </a:solidFill>
                        <a:effectLst/>
                        <a:latin typeface="+mn-lt"/>
                        <a:ea typeface="+mn-ea"/>
                        <a:cs typeface="+mn-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3896"/>
                    </a:solidFill>
                  </a:tcPr>
                </a:tc>
                <a:extLst>
                  <a:ext uri="{0D108BD9-81ED-4DB2-BD59-A6C34878D82A}">
                    <a16:rowId xmlns:a16="http://schemas.microsoft.com/office/drawing/2014/main" val="1343434593"/>
                  </a:ext>
                </a:extLst>
              </a:tr>
              <a:tr h="401006">
                <a:tc>
                  <a:txBody>
                    <a:bodyPr/>
                    <a:lstStyle/>
                    <a:p>
                      <a:pPr algn="l">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050">
                          <a:effectLst/>
                          <a:latin typeface="Arial" panose="020B0604020202020204" pitchFamily="34" charset="0"/>
                          <a:ea typeface="Times New Roman" panose="02020603050405020304" pitchFamily="18" charset="0"/>
                        </a:rPr>
                        <a:t>Cable Score (based on Type Tests, Data Sheet and PLSCADD info)</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050">
                          <a:solidFill>
                            <a:schemeClr val="tx1"/>
                          </a:solidFill>
                          <a:effectLst/>
                          <a:latin typeface="Arial" panose="020B0604020202020204" pitchFamily="34" charset="0"/>
                          <a:ea typeface="Times New Roman" panose="02020603050405020304" pitchFamily="18" charset="0"/>
                        </a:rPr>
                        <a:t>45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050">
                          <a:solidFill>
                            <a:schemeClr val="tx1"/>
                          </a:solidFill>
                          <a:effectLst/>
                          <a:latin typeface="Arial" panose="020B0604020202020204" pitchFamily="34" charset="0"/>
                          <a:ea typeface="Times New Roman" panose="02020603050405020304" pitchFamily="18" charset="0"/>
                        </a:rPr>
                        <a:t>80%/36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985901664"/>
                  </a:ext>
                </a:extLst>
              </a:tr>
              <a:tr h="200504">
                <a:tc>
                  <a:txBody>
                    <a:bodyPr/>
                    <a:lstStyle/>
                    <a:p>
                      <a:pPr algn="l">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050">
                          <a:effectLst/>
                          <a:latin typeface="Arial" panose="020B0604020202020204" pitchFamily="34" charset="0"/>
                          <a:ea typeface="Times New Roman" panose="02020603050405020304" pitchFamily="18" charset="0"/>
                        </a:rPr>
                        <a:t>Data Sheets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050">
                          <a:solidFill>
                            <a:schemeClr val="tx1"/>
                          </a:solidFill>
                          <a:effectLst/>
                          <a:latin typeface="Arial" panose="020B0604020202020204" pitchFamily="34" charset="0"/>
                          <a:ea typeface="Times New Roman" panose="02020603050405020304" pitchFamily="18" charset="0"/>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US" sz="1050">
                          <a:solidFill>
                            <a:schemeClr val="tx1"/>
                          </a:solidFill>
                          <a:effectLst/>
                          <a:latin typeface="Arial" panose="020B0604020202020204" pitchFamily="34" charset="0"/>
                          <a:ea typeface="Times New Roman" panose="02020603050405020304" pitchFamily="18" charset="0"/>
                        </a:rPr>
                        <a:t>None</a:t>
                      </a:r>
                      <a:endParaRPr lang="en-ZA" sz="1050">
                        <a:solidFill>
                          <a:schemeClr val="tx1"/>
                        </a:solidFill>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4258571769"/>
                  </a:ext>
                </a:extLst>
              </a:tr>
              <a:tr h="401006">
                <a:tc>
                  <a:txBody>
                    <a:bodyPr/>
                    <a:lstStyle/>
                    <a:p>
                      <a:pPr algn="l">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050">
                          <a:effectLst/>
                          <a:latin typeface="Arial" panose="020B0604020202020204" pitchFamily="34" charset="0"/>
                          <a:ea typeface="Times New Roman" panose="02020603050405020304" pitchFamily="18" charset="0"/>
                        </a:rPr>
                        <a:t>ADSS information for PLSCADD. Co-efficient, sag and tension data.</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050">
                          <a:solidFill>
                            <a:schemeClr val="tx1"/>
                          </a:solidFill>
                          <a:effectLst/>
                          <a:latin typeface="Arial" panose="020B0604020202020204" pitchFamily="34" charset="0"/>
                          <a:ea typeface="Times New Roman" panose="02020603050405020304" pitchFamily="18" charset="0"/>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050">
                          <a:solidFill>
                            <a:schemeClr val="tx1"/>
                          </a:solidFill>
                          <a:effectLst/>
                          <a:latin typeface="Arial" panose="020B0604020202020204" pitchFamily="34" charset="0"/>
                          <a:ea typeface="Times New Roman" panose="02020603050405020304" pitchFamily="18" charset="0"/>
                        </a:rPr>
                        <a:t>None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917722570"/>
                  </a:ext>
                </a:extLst>
              </a:tr>
              <a:tr h="200504">
                <a:tc>
                  <a:txBody>
                    <a:bodyPr/>
                    <a:lstStyle/>
                    <a:p>
                      <a:pPr algn="l">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050">
                          <a:effectLst/>
                          <a:latin typeface="Arial" panose="020B0604020202020204" pitchFamily="34" charset="0"/>
                          <a:ea typeface="Times New Roman" panose="02020603050405020304" pitchFamily="18" charset="0"/>
                        </a:rPr>
                        <a:t>Total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050">
                          <a:solidFill>
                            <a:schemeClr val="tx1"/>
                          </a:solidFill>
                          <a:effectLst/>
                          <a:latin typeface="Arial" panose="020B0604020202020204" pitchFamily="34" charset="0"/>
                          <a:ea typeface="Times New Roman" panose="02020603050405020304" pitchFamily="18" charset="0"/>
                        </a:rPr>
                        <a:t>51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050">
                          <a:solidFill>
                            <a:schemeClr val="tx1"/>
                          </a:solidFill>
                          <a:effectLst/>
                          <a:latin typeface="Arial" panose="020B0604020202020204" pitchFamily="34" charset="0"/>
                          <a:ea typeface="Times New Roman" panose="02020603050405020304" pitchFamily="18" charset="0"/>
                        </a:rPr>
                        <a:t>80%/40.8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813148013"/>
                  </a:ext>
                </a:extLst>
              </a:tr>
            </a:tbl>
          </a:graphicData>
        </a:graphic>
      </p:graphicFrame>
    </p:spTree>
    <p:extLst>
      <p:ext uri="{BB962C8B-B14F-4D97-AF65-F5344CB8AC3E}">
        <p14:creationId xmlns:p14="http://schemas.microsoft.com/office/powerpoint/2010/main" val="39659791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175107-8CA2-D694-3AC7-A89E813965D0}"/>
              </a:ext>
            </a:extLst>
          </p:cNvPr>
          <p:cNvSpPr>
            <a:spLocks noGrp="1"/>
          </p:cNvSpPr>
          <p:nvPr>
            <p:ph type="ctrTitle"/>
          </p:nvPr>
        </p:nvSpPr>
        <p:spPr/>
        <p:txBody>
          <a:bodyPr/>
          <a:lstStyle/>
          <a:p>
            <a:r>
              <a:rPr lang="en-US"/>
              <a:t>OPGW: 2009DXGP</a:t>
            </a:r>
          </a:p>
        </p:txBody>
      </p:sp>
      <p:pic>
        <p:nvPicPr>
          <p:cNvPr id="4" name="Picture 3" descr="A solar panels in front of a nuclear power plant&#10;&#10;Description automatically generated">
            <a:extLst>
              <a:ext uri="{FF2B5EF4-FFF2-40B4-BE49-F238E27FC236}">
                <a16:creationId xmlns:a16="http://schemas.microsoft.com/office/drawing/2014/main" id="{F0EF22CC-D72B-AA92-A74E-244C3605730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4126544"/>
            <a:ext cx="6096000" cy="2451601"/>
          </a:xfrm>
          <a:prstGeom prst="rect">
            <a:avLst/>
          </a:prstGeom>
        </p:spPr>
      </p:pic>
      <p:pic>
        <p:nvPicPr>
          <p:cNvPr id="13" name="Picture 12" descr="A white truck parked on a dirt road&#10;&#10;Description automatically generated">
            <a:extLst>
              <a:ext uri="{FF2B5EF4-FFF2-40B4-BE49-F238E27FC236}">
                <a16:creationId xmlns:a16="http://schemas.microsoft.com/office/drawing/2014/main" id="{1DCFD839-8D6D-041E-851A-26B9BEBD1E0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96000" y="4126543"/>
            <a:ext cx="6096000" cy="2451602"/>
          </a:xfrm>
          <a:prstGeom prst="rect">
            <a:avLst/>
          </a:prstGeom>
        </p:spPr>
      </p:pic>
    </p:spTree>
    <p:extLst>
      <p:ext uri="{BB962C8B-B14F-4D97-AF65-F5344CB8AC3E}">
        <p14:creationId xmlns:p14="http://schemas.microsoft.com/office/powerpoint/2010/main" val="39411842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5047A4-35DF-5FA9-DAEC-EBD39B060C97}"/>
            </a:ext>
          </a:extLst>
        </p:cNvPr>
        <p:cNvGrpSpPr/>
        <p:nvPr/>
      </p:nvGrpSpPr>
      <p:grpSpPr>
        <a:xfrm>
          <a:off x="0" y="0"/>
          <a:ext cx="0" cy="0"/>
          <a:chOff x="0" y="0"/>
          <a:chExt cx="0" cy="0"/>
        </a:xfrm>
      </p:grpSpPr>
      <p:sp>
        <p:nvSpPr>
          <p:cNvPr id="15362" name="Date Placeholder 3">
            <a:extLst>
              <a:ext uri="{FF2B5EF4-FFF2-40B4-BE49-F238E27FC236}">
                <a16:creationId xmlns:a16="http://schemas.microsoft.com/office/drawing/2014/main" id="{53EAA83D-B661-B769-BD47-9F8A04FA80F4}"/>
              </a:ext>
            </a:extLst>
          </p:cNvPr>
          <p:cNvSpPr>
            <a:spLocks noGrp="1"/>
          </p:cNvSpPr>
          <p:nvPr>
            <p:ph type="dt" sz="quarter" idx="10"/>
          </p:nvPr>
        </p:nvSpPr>
        <p:spPr bwMode="auto">
          <a:xfrm>
            <a:off x="609601" y="6453189"/>
            <a:ext cx="2317751"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l"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ClrTx/>
              <a:buFontTx/>
              <a:buNone/>
            </a:pPr>
            <a:endParaRPr lang="en-US" altLang="en-US" sz="1000">
              <a:solidFill>
                <a:srgbClr val="83725B"/>
              </a:solidFill>
            </a:endParaRPr>
          </a:p>
        </p:txBody>
      </p:sp>
      <p:sp>
        <p:nvSpPr>
          <p:cNvPr id="15363" name="Slide Number Placeholder 5">
            <a:extLst>
              <a:ext uri="{FF2B5EF4-FFF2-40B4-BE49-F238E27FC236}">
                <a16:creationId xmlns:a16="http://schemas.microsoft.com/office/drawing/2014/main" id="{EC7CBCC5-0D0C-2EFE-FC7E-A9EDF60DF48F}"/>
              </a:ext>
            </a:extLst>
          </p:cNvPr>
          <p:cNvSpPr>
            <a:spLocks noGrp="1"/>
          </p:cNvSpPr>
          <p:nvPr>
            <p:ph type="sldNum" sz="quarter" idx="12"/>
          </p:nvPr>
        </p:nvSpPr>
        <p:spPr bwMode="auto">
          <a:xfrm>
            <a:off x="5232400" y="6453189"/>
            <a:ext cx="1246717"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ClrTx/>
              <a:buFontTx/>
              <a:buNone/>
              <a:defRPr/>
            </a:pPr>
            <a:fld id="{8B96C4E4-F781-410B-AD6C-1AF225F5EE3D}" type="slidenum">
              <a:rPr lang="en-ZA" smtClean="0"/>
              <a:pPr eaLnBrk="1" hangingPunct="1">
                <a:lnSpc>
                  <a:spcPct val="100000"/>
                </a:lnSpc>
                <a:spcBef>
                  <a:spcPct val="0"/>
                </a:spcBef>
                <a:buClrTx/>
                <a:buFontTx/>
                <a:buNone/>
                <a:defRPr/>
              </a:pPr>
              <a:t>20</a:t>
            </a:fld>
            <a:endParaRPr lang="en-ZA" altLang="en-US" sz="1000">
              <a:solidFill>
                <a:srgbClr val="83725B"/>
              </a:solidFill>
            </a:endParaRPr>
          </a:p>
        </p:txBody>
      </p:sp>
      <p:sp>
        <p:nvSpPr>
          <p:cNvPr id="15364" name="Rectangle 2">
            <a:extLst>
              <a:ext uri="{FF2B5EF4-FFF2-40B4-BE49-F238E27FC236}">
                <a16:creationId xmlns:a16="http://schemas.microsoft.com/office/drawing/2014/main" id="{E2946924-8381-8886-DDB5-2CDB4B6024CD}"/>
              </a:ext>
            </a:extLst>
          </p:cNvPr>
          <p:cNvSpPr>
            <a:spLocks noGrp="1" noChangeArrowheads="1"/>
          </p:cNvSpPr>
          <p:nvPr>
            <p:ph type="title"/>
          </p:nvPr>
        </p:nvSpPr>
        <p:spPr/>
        <p:txBody>
          <a:bodyPr/>
          <a:lstStyle/>
          <a:p>
            <a:pPr eaLnBrk="1" hangingPunct="1"/>
            <a:r>
              <a:rPr lang="en-ZA" altLang="en-US"/>
              <a:t>Desktop Factory File Assessment : ADSS Cable</a:t>
            </a:r>
            <a:endParaRPr lang="en-US" altLang="en-US"/>
          </a:p>
        </p:txBody>
      </p:sp>
      <p:sp>
        <p:nvSpPr>
          <p:cNvPr id="19461" name="Rectangle 3">
            <a:extLst>
              <a:ext uri="{FF2B5EF4-FFF2-40B4-BE49-F238E27FC236}">
                <a16:creationId xmlns:a16="http://schemas.microsoft.com/office/drawing/2014/main" id="{7E3EC3F2-B070-0CA9-AE37-04A8262FE867}"/>
              </a:ext>
            </a:extLst>
          </p:cNvPr>
          <p:cNvSpPr>
            <a:spLocks noGrp="1" noChangeArrowheads="1"/>
          </p:cNvSpPr>
          <p:nvPr>
            <p:ph type="body" idx="1"/>
          </p:nvPr>
        </p:nvSpPr>
        <p:spPr>
          <a:xfrm>
            <a:off x="152401" y="1110971"/>
            <a:ext cx="12039599" cy="5342218"/>
          </a:xfrm>
        </p:spPr>
        <p:txBody>
          <a:bodyPr>
            <a:normAutofit/>
          </a:bodyPr>
          <a:lstStyle/>
          <a:p>
            <a:pPr algn="just">
              <a:lnSpc>
                <a:spcPct val="150000"/>
              </a:lnSpc>
            </a:pPr>
            <a:r>
              <a:rPr lang="en-US" sz="1600"/>
              <a:t>The Factory Information File shall be scored as per Table 6. A score of 1 point is given for every item requested. The detailed scoring in Table 7 Scoring of items in Factory Evaluation (in section 3.3.1) will be used in the Desktop and Factory site evaluations. </a:t>
            </a:r>
          </a:p>
          <a:p>
            <a:pPr algn="just">
              <a:lnSpc>
                <a:spcPct val="150000"/>
              </a:lnSpc>
            </a:pPr>
            <a:endParaRPr lang="en-US" sz="1600"/>
          </a:p>
          <a:p>
            <a:pPr algn="just">
              <a:lnSpc>
                <a:spcPct val="150000"/>
              </a:lnSpc>
            </a:pPr>
            <a:endParaRPr lang="en-US" sz="1600"/>
          </a:p>
          <a:p>
            <a:pPr algn="just">
              <a:lnSpc>
                <a:spcPct val="150000"/>
              </a:lnSpc>
            </a:pPr>
            <a:endParaRPr lang="en-US" sz="1600"/>
          </a:p>
          <a:p>
            <a:pPr algn="just">
              <a:lnSpc>
                <a:spcPct val="150000"/>
              </a:lnSpc>
            </a:pPr>
            <a:endParaRPr lang="en-US" sz="1600"/>
          </a:p>
          <a:p>
            <a:pPr algn="just">
              <a:lnSpc>
                <a:spcPct val="150000"/>
              </a:lnSpc>
            </a:pPr>
            <a:r>
              <a:rPr lang="en-US" sz="1800"/>
              <a:t>The Factory information file will also be scored for Desktop evaluation and is required to pass the threshold score (31.2/80%).</a:t>
            </a:r>
            <a:endParaRPr lang="en-ZA" sz="1800"/>
          </a:p>
          <a:p>
            <a:pPr algn="just">
              <a:lnSpc>
                <a:spcPct val="150000"/>
              </a:lnSpc>
            </a:pPr>
            <a:endParaRPr lang="en-US" sz="1600"/>
          </a:p>
          <a:p>
            <a:pPr algn="just">
              <a:lnSpc>
                <a:spcPct val="150000"/>
              </a:lnSpc>
            </a:pPr>
            <a:endParaRPr lang="en-US" sz="1600"/>
          </a:p>
          <a:p>
            <a:pPr algn="just">
              <a:lnSpc>
                <a:spcPct val="150000"/>
              </a:lnSpc>
            </a:pPr>
            <a:endParaRPr lang="en-ZA" sz="1600"/>
          </a:p>
          <a:p>
            <a:pPr algn="just">
              <a:lnSpc>
                <a:spcPct val="150000"/>
              </a:lnSpc>
            </a:pPr>
            <a:endParaRPr lang="en-ZA" altLang="en-US" sz="1800"/>
          </a:p>
        </p:txBody>
      </p:sp>
      <p:graphicFrame>
        <p:nvGraphicFramePr>
          <p:cNvPr id="4" name="Table 3">
            <a:extLst>
              <a:ext uri="{FF2B5EF4-FFF2-40B4-BE49-F238E27FC236}">
                <a16:creationId xmlns:a16="http://schemas.microsoft.com/office/drawing/2014/main" id="{FE56A8B2-D452-7459-8773-E88D8C3D2D7F}"/>
              </a:ext>
            </a:extLst>
          </p:cNvPr>
          <p:cNvGraphicFramePr>
            <a:graphicFrameLocks noGrp="1"/>
          </p:cNvGraphicFramePr>
          <p:nvPr>
            <p:extLst>
              <p:ext uri="{D42A27DB-BD31-4B8C-83A1-F6EECF244321}">
                <p14:modId xmlns:p14="http://schemas.microsoft.com/office/powerpoint/2010/main" val="3347365735"/>
              </p:ext>
            </p:extLst>
          </p:nvPr>
        </p:nvGraphicFramePr>
        <p:xfrm>
          <a:off x="2183566" y="2523019"/>
          <a:ext cx="7824867" cy="1409603"/>
        </p:xfrm>
        <a:graphic>
          <a:graphicData uri="http://schemas.openxmlformats.org/drawingml/2006/table">
            <a:tbl>
              <a:tblPr firstRow="1" firstCol="1" bandRow="1">
                <a:tableStyleId>{B301B821-A1FF-4177-AEE7-76D212191A09}</a:tableStyleId>
              </a:tblPr>
              <a:tblGrid>
                <a:gridCol w="3561017">
                  <a:extLst>
                    <a:ext uri="{9D8B030D-6E8A-4147-A177-3AD203B41FA5}">
                      <a16:colId xmlns:a16="http://schemas.microsoft.com/office/drawing/2014/main" val="4266746422"/>
                    </a:ext>
                  </a:extLst>
                </a:gridCol>
                <a:gridCol w="2131925">
                  <a:extLst>
                    <a:ext uri="{9D8B030D-6E8A-4147-A177-3AD203B41FA5}">
                      <a16:colId xmlns:a16="http://schemas.microsoft.com/office/drawing/2014/main" val="3948860396"/>
                    </a:ext>
                  </a:extLst>
                </a:gridCol>
                <a:gridCol w="2131925">
                  <a:extLst>
                    <a:ext uri="{9D8B030D-6E8A-4147-A177-3AD203B41FA5}">
                      <a16:colId xmlns:a16="http://schemas.microsoft.com/office/drawing/2014/main" val="2973200553"/>
                    </a:ext>
                  </a:extLst>
                </a:gridCol>
              </a:tblGrid>
              <a:tr h="352401">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400">
                          <a:effectLst/>
                        </a:rPr>
                        <a:t>ADSS Cable Scoring Criteria</a:t>
                      </a:r>
                      <a:endParaRPr lang="en-ZA" sz="1400">
                        <a:effectLst/>
                        <a:latin typeface="Arial" panose="020B0604020202020204" pitchFamily="34"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400">
                          <a:effectLst/>
                        </a:rPr>
                        <a:t>Maximum Score</a:t>
                      </a:r>
                      <a:endParaRPr lang="en-ZA" sz="1400">
                        <a:effectLst/>
                        <a:latin typeface="Arial" panose="020B0604020202020204" pitchFamily="34"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400">
                          <a:effectLst/>
                        </a:rPr>
                        <a:t>Threshold</a:t>
                      </a:r>
                      <a:endParaRPr lang="en-ZA" sz="1400">
                        <a:effectLst/>
                        <a:latin typeface="Arial" panose="020B0604020202020204" pitchFamily="34"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73358219"/>
                  </a:ext>
                </a:extLst>
              </a:tr>
              <a:tr h="1057202">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600">
                          <a:effectLst/>
                        </a:rPr>
                        <a:t>Factory Information - File scored on answers to Table#7 on Factory information</a:t>
                      </a:r>
                      <a:endParaRPr lang="en-ZA" sz="160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600">
                          <a:effectLst/>
                        </a:rPr>
                        <a:t>39</a:t>
                      </a:r>
                      <a:endParaRPr lang="en-ZA" sz="160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600">
                          <a:effectLst/>
                        </a:rPr>
                        <a:t>80%/31.2</a:t>
                      </a:r>
                      <a:endParaRPr lang="en-ZA" sz="160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2666847"/>
                  </a:ext>
                </a:extLst>
              </a:tr>
            </a:tbl>
          </a:graphicData>
        </a:graphic>
      </p:graphicFrame>
    </p:spTree>
    <p:extLst>
      <p:ext uri="{BB962C8B-B14F-4D97-AF65-F5344CB8AC3E}">
        <p14:creationId xmlns:p14="http://schemas.microsoft.com/office/powerpoint/2010/main" val="4624774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8EEDCB-D1A6-99C0-2D1B-6FCDF16D70C5}"/>
            </a:ext>
          </a:extLst>
        </p:cNvPr>
        <p:cNvGrpSpPr/>
        <p:nvPr/>
      </p:nvGrpSpPr>
      <p:grpSpPr>
        <a:xfrm>
          <a:off x="0" y="0"/>
          <a:ext cx="0" cy="0"/>
          <a:chOff x="0" y="0"/>
          <a:chExt cx="0" cy="0"/>
        </a:xfrm>
      </p:grpSpPr>
      <p:sp>
        <p:nvSpPr>
          <p:cNvPr id="15362" name="Date Placeholder 3">
            <a:extLst>
              <a:ext uri="{FF2B5EF4-FFF2-40B4-BE49-F238E27FC236}">
                <a16:creationId xmlns:a16="http://schemas.microsoft.com/office/drawing/2014/main" id="{855428EA-8D68-AB33-3BFA-77E6ED9F8B76}"/>
              </a:ext>
            </a:extLst>
          </p:cNvPr>
          <p:cNvSpPr>
            <a:spLocks noGrp="1"/>
          </p:cNvSpPr>
          <p:nvPr>
            <p:ph type="dt" sz="quarter" idx="10"/>
          </p:nvPr>
        </p:nvSpPr>
        <p:spPr bwMode="auto">
          <a:xfrm>
            <a:off x="609601" y="6453189"/>
            <a:ext cx="2317751"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l"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ClrTx/>
              <a:buFontTx/>
              <a:buNone/>
            </a:pPr>
            <a:endParaRPr lang="en-US" altLang="en-US" sz="1000">
              <a:solidFill>
                <a:srgbClr val="83725B"/>
              </a:solidFill>
            </a:endParaRPr>
          </a:p>
        </p:txBody>
      </p:sp>
      <p:sp>
        <p:nvSpPr>
          <p:cNvPr id="15363" name="Slide Number Placeholder 5">
            <a:extLst>
              <a:ext uri="{FF2B5EF4-FFF2-40B4-BE49-F238E27FC236}">
                <a16:creationId xmlns:a16="http://schemas.microsoft.com/office/drawing/2014/main" id="{7C53F33A-075B-A450-F2D1-324DADAA2655}"/>
              </a:ext>
            </a:extLst>
          </p:cNvPr>
          <p:cNvSpPr>
            <a:spLocks noGrp="1"/>
          </p:cNvSpPr>
          <p:nvPr>
            <p:ph type="sldNum" sz="quarter" idx="12"/>
          </p:nvPr>
        </p:nvSpPr>
        <p:spPr bwMode="auto">
          <a:xfrm>
            <a:off x="5232400" y="6453189"/>
            <a:ext cx="1246717"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ClrTx/>
              <a:buFontTx/>
              <a:buNone/>
              <a:defRPr/>
            </a:pPr>
            <a:fld id="{8B96C4E4-F781-410B-AD6C-1AF225F5EE3D}" type="slidenum">
              <a:rPr lang="en-ZA" smtClean="0"/>
              <a:pPr eaLnBrk="1" hangingPunct="1">
                <a:lnSpc>
                  <a:spcPct val="100000"/>
                </a:lnSpc>
                <a:spcBef>
                  <a:spcPct val="0"/>
                </a:spcBef>
                <a:buClrTx/>
                <a:buFontTx/>
                <a:buNone/>
                <a:defRPr/>
              </a:pPr>
              <a:t>21</a:t>
            </a:fld>
            <a:endParaRPr lang="en-ZA" altLang="en-US" sz="1000">
              <a:solidFill>
                <a:srgbClr val="83725B"/>
              </a:solidFill>
            </a:endParaRPr>
          </a:p>
        </p:txBody>
      </p:sp>
      <p:sp>
        <p:nvSpPr>
          <p:cNvPr id="15364" name="Rectangle 2">
            <a:extLst>
              <a:ext uri="{FF2B5EF4-FFF2-40B4-BE49-F238E27FC236}">
                <a16:creationId xmlns:a16="http://schemas.microsoft.com/office/drawing/2014/main" id="{67C8EAA2-D70D-EBFC-D0A9-26227D5FC68E}"/>
              </a:ext>
            </a:extLst>
          </p:cNvPr>
          <p:cNvSpPr>
            <a:spLocks noGrp="1" noChangeArrowheads="1"/>
          </p:cNvSpPr>
          <p:nvPr>
            <p:ph type="title"/>
          </p:nvPr>
        </p:nvSpPr>
        <p:spPr/>
        <p:txBody>
          <a:bodyPr/>
          <a:lstStyle/>
          <a:p>
            <a:pPr eaLnBrk="1" hangingPunct="1"/>
            <a:r>
              <a:rPr lang="en-ZA" altLang="en-US"/>
              <a:t>Factory Assessment (On-site) : ADSS Cable</a:t>
            </a:r>
            <a:endParaRPr lang="en-US" altLang="en-US"/>
          </a:p>
        </p:txBody>
      </p:sp>
      <p:sp>
        <p:nvSpPr>
          <p:cNvPr id="19461" name="Rectangle 3">
            <a:extLst>
              <a:ext uri="{FF2B5EF4-FFF2-40B4-BE49-F238E27FC236}">
                <a16:creationId xmlns:a16="http://schemas.microsoft.com/office/drawing/2014/main" id="{FC893E91-55A4-1140-E6CB-E93C81337119}"/>
              </a:ext>
            </a:extLst>
          </p:cNvPr>
          <p:cNvSpPr>
            <a:spLocks noGrp="1" noChangeArrowheads="1"/>
          </p:cNvSpPr>
          <p:nvPr>
            <p:ph type="body" idx="1"/>
          </p:nvPr>
        </p:nvSpPr>
        <p:spPr>
          <a:xfrm>
            <a:off x="152401" y="871769"/>
            <a:ext cx="11268268" cy="5342218"/>
          </a:xfrm>
        </p:spPr>
        <p:txBody>
          <a:bodyPr>
            <a:normAutofit/>
          </a:bodyPr>
          <a:lstStyle/>
          <a:p>
            <a:pPr algn="just">
              <a:lnSpc>
                <a:spcPct val="150000"/>
              </a:lnSpc>
            </a:pPr>
            <a:r>
              <a:rPr lang="en-ZA" altLang="en-US" sz="1800"/>
              <a:t>These assessments are performed to assess the tenderer’s capability to enter a contract with Eskom with respect to a specific product or service and meet Eskom’s requirements. </a:t>
            </a:r>
          </a:p>
          <a:p>
            <a:pPr algn="just">
              <a:lnSpc>
                <a:spcPct val="150000"/>
              </a:lnSpc>
            </a:pPr>
            <a:r>
              <a:rPr lang="en-ZA" altLang="en-US" sz="1800"/>
              <a:t>Type of tests that were indicated “FAT” in Table A3.2 (for Desktop evaluation) shall be provided during the factory visit. Other outstanding tests to be provided at contract award. </a:t>
            </a:r>
          </a:p>
        </p:txBody>
      </p:sp>
    </p:spTree>
    <p:extLst>
      <p:ext uri="{BB962C8B-B14F-4D97-AF65-F5344CB8AC3E}">
        <p14:creationId xmlns:p14="http://schemas.microsoft.com/office/powerpoint/2010/main" val="32038616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1FC43C-6DDF-687A-9088-DC9D36089F43}"/>
            </a:ext>
          </a:extLst>
        </p:cNvPr>
        <p:cNvGrpSpPr/>
        <p:nvPr/>
      </p:nvGrpSpPr>
      <p:grpSpPr>
        <a:xfrm>
          <a:off x="0" y="0"/>
          <a:ext cx="0" cy="0"/>
          <a:chOff x="0" y="0"/>
          <a:chExt cx="0" cy="0"/>
        </a:xfrm>
      </p:grpSpPr>
      <p:sp>
        <p:nvSpPr>
          <p:cNvPr id="15362" name="Date Placeholder 3">
            <a:extLst>
              <a:ext uri="{FF2B5EF4-FFF2-40B4-BE49-F238E27FC236}">
                <a16:creationId xmlns:a16="http://schemas.microsoft.com/office/drawing/2014/main" id="{111351E5-5854-9E0E-E7E3-2B171875C301}"/>
              </a:ext>
            </a:extLst>
          </p:cNvPr>
          <p:cNvSpPr>
            <a:spLocks noGrp="1"/>
          </p:cNvSpPr>
          <p:nvPr>
            <p:ph type="dt" sz="quarter" idx="10"/>
          </p:nvPr>
        </p:nvSpPr>
        <p:spPr bwMode="auto">
          <a:xfrm>
            <a:off x="609601" y="6453189"/>
            <a:ext cx="2317751"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l"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ClrTx/>
              <a:buFontTx/>
              <a:buNone/>
            </a:pPr>
            <a:endParaRPr lang="en-US" altLang="en-US" sz="1000">
              <a:solidFill>
                <a:srgbClr val="83725B"/>
              </a:solidFill>
            </a:endParaRPr>
          </a:p>
        </p:txBody>
      </p:sp>
      <p:sp>
        <p:nvSpPr>
          <p:cNvPr id="15363" name="Slide Number Placeholder 5">
            <a:extLst>
              <a:ext uri="{FF2B5EF4-FFF2-40B4-BE49-F238E27FC236}">
                <a16:creationId xmlns:a16="http://schemas.microsoft.com/office/drawing/2014/main" id="{2AAD51D4-12B6-F106-D11C-7A8DE4606E1D}"/>
              </a:ext>
            </a:extLst>
          </p:cNvPr>
          <p:cNvSpPr>
            <a:spLocks noGrp="1"/>
          </p:cNvSpPr>
          <p:nvPr>
            <p:ph type="sldNum" sz="quarter" idx="12"/>
          </p:nvPr>
        </p:nvSpPr>
        <p:spPr bwMode="auto">
          <a:xfrm>
            <a:off x="5232400" y="6453189"/>
            <a:ext cx="1246717"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ClrTx/>
              <a:buFontTx/>
              <a:buNone/>
              <a:defRPr/>
            </a:pPr>
            <a:fld id="{8B96C4E4-F781-410B-AD6C-1AF225F5EE3D}" type="slidenum">
              <a:rPr lang="en-ZA" smtClean="0"/>
              <a:pPr eaLnBrk="1" hangingPunct="1">
                <a:lnSpc>
                  <a:spcPct val="100000"/>
                </a:lnSpc>
                <a:spcBef>
                  <a:spcPct val="0"/>
                </a:spcBef>
                <a:buClrTx/>
                <a:buFontTx/>
                <a:buNone/>
                <a:defRPr/>
              </a:pPr>
              <a:t>22</a:t>
            </a:fld>
            <a:endParaRPr lang="en-ZA" altLang="en-US" sz="1000">
              <a:solidFill>
                <a:srgbClr val="83725B"/>
              </a:solidFill>
            </a:endParaRPr>
          </a:p>
        </p:txBody>
      </p:sp>
      <p:sp>
        <p:nvSpPr>
          <p:cNvPr id="15364" name="Rectangle 2">
            <a:extLst>
              <a:ext uri="{FF2B5EF4-FFF2-40B4-BE49-F238E27FC236}">
                <a16:creationId xmlns:a16="http://schemas.microsoft.com/office/drawing/2014/main" id="{FD31244A-9C6D-E25C-37DC-AEE1944CA3B2}"/>
              </a:ext>
            </a:extLst>
          </p:cNvPr>
          <p:cNvSpPr>
            <a:spLocks noGrp="1" noChangeArrowheads="1"/>
          </p:cNvSpPr>
          <p:nvPr>
            <p:ph type="title"/>
          </p:nvPr>
        </p:nvSpPr>
        <p:spPr/>
        <p:txBody>
          <a:bodyPr/>
          <a:lstStyle/>
          <a:p>
            <a:pPr eaLnBrk="1" hangingPunct="1"/>
            <a:r>
              <a:rPr lang="en-ZA" altLang="en-US"/>
              <a:t>Scope for Factory Assessment (On-site) :</a:t>
            </a:r>
            <a:r>
              <a:rPr lang="en-US" altLang="en-US"/>
              <a:t> ADSS Cable </a:t>
            </a:r>
          </a:p>
        </p:txBody>
      </p:sp>
      <p:sp>
        <p:nvSpPr>
          <p:cNvPr id="19461" name="Rectangle 3">
            <a:extLst>
              <a:ext uri="{FF2B5EF4-FFF2-40B4-BE49-F238E27FC236}">
                <a16:creationId xmlns:a16="http://schemas.microsoft.com/office/drawing/2014/main" id="{63BA4B90-F67B-8D07-24ED-2F6AF134E18A}"/>
              </a:ext>
            </a:extLst>
          </p:cNvPr>
          <p:cNvSpPr>
            <a:spLocks noGrp="1" noChangeArrowheads="1"/>
          </p:cNvSpPr>
          <p:nvPr>
            <p:ph type="body" idx="1"/>
          </p:nvPr>
        </p:nvSpPr>
        <p:spPr>
          <a:xfrm>
            <a:off x="152401" y="989753"/>
            <a:ext cx="11783960" cy="5342218"/>
          </a:xfrm>
        </p:spPr>
        <p:txBody>
          <a:bodyPr>
            <a:normAutofit/>
          </a:bodyPr>
          <a:lstStyle/>
          <a:p>
            <a:pPr algn="just">
              <a:lnSpc>
                <a:spcPct val="150000"/>
              </a:lnSpc>
            </a:pPr>
            <a:r>
              <a:rPr lang="en-ZA" altLang="en-US" sz="1800"/>
              <a:t>Eskom will do factory assessments to assess the ability and readiness of the tenderer for supplying/manufacturing ADSS fibre optic cable. </a:t>
            </a:r>
          </a:p>
          <a:p>
            <a:pPr algn="just">
              <a:lnSpc>
                <a:spcPct val="150000"/>
              </a:lnSpc>
            </a:pPr>
            <a:r>
              <a:rPr lang="en-ZA" altLang="en-US" sz="1800"/>
              <a:t>Eskom assessment representative(s) will arrange visits to the factories for the tenderers that have met Desktop evaluation threshold. </a:t>
            </a:r>
          </a:p>
          <a:p>
            <a:pPr algn="just">
              <a:lnSpc>
                <a:spcPct val="150000"/>
              </a:lnSpc>
            </a:pPr>
            <a:r>
              <a:rPr lang="en-ZA" altLang="en-US" sz="1800"/>
              <a:t>The Eskom assessment representative(s) will conduct the assessment using Table provided in Technical Evaluation Criteria.</a:t>
            </a:r>
          </a:p>
          <a:p>
            <a:pPr algn="just">
              <a:lnSpc>
                <a:spcPct val="150000"/>
              </a:lnSpc>
            </a:pPr>
            <a:r>
              <a:rPr lang="en-ZA" altLang="en-US" sz="1800"/>
              <a:t>The requirements in the Desktop evaluation will be verified. If a tenderer scores less than the threshold of 80%, they will be disqualified.</a:t>
            </a:r>
          </a:p>
          <a:p>
            <a:pPr algn="just">
              <a:lnSpc>
                <a:spcPct val="150000"/>
              </a:lnSpc>
            </a:pPr>
            <a:r>
              <a:rPr lang="en-ZA" altLang="en-US" sz="1800"/>
              <a:t>The OEM’s local representative shall be available on site at the manufacturing premises during the virtual or during the factory assessment and will be required to present during the assessment.</a:t>
            </a:r>
          </a:p>
        </p:txBody>
      </p:sp>
    </p:spTree>
    <p:extLst>
      <p:ext uri="{BB962C8B-B14F-4D97-AF65-F5344CB8AC3E}">
        <p14:creationId xmlns:p14="http://schemas.microsoft.com/office/powerpoint/2010/main" val="23829766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5D0716-5FB6-0E3C-822C-F29F9C0696B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90CD90D-82C5-BA4F-7371-8981CD2BEAB6}"/>
              </a:ext>
            </a:extLst>
          </p:cNvPr>
          <p:cNvSpPr>
            <a:spLocks noGrp="1"/>
          </p:cNvSpPr>
          <p:nvPr>
            <p:ph type="ctrTitle"/>
          </p:nvPr>
        </p:nvSpPr>
        <p:spPr>
          <a:xfrm>
            <a:off x="706438" y="2241800"/>
            <a:ext cx="8960076" cy="676275"/>
          </a:xfrm>
        </p:spPr>
        <p:txBody>
          <a:bodyPr>
            <a:normAutofit/>
          </a:bodyPr>
          <a:lstStyle/>
          <a:p>
            <a:r>
              <a:rPr lang="en-ZA"/>
              <a:t>DUCT FIBRE OPTIC CABLES: E2038DXGP</a:t>
            </a:r>
            <a:endParaRPr lang="en-US"/>
          </a:p>
        </p:txBody>
      </p:sp>
      <p:pic>
        <p:nvPicPr>
          <p:cNvPr id="4" name="Picture 3" descr="A solar panels in front of a nuclear power plant&#10;&#10;Description automatically generated">
            <a:extLst>
              <a:ext uri="{FF2B5EF4-FFF2-40B4-BE49-F238E27FC236}">
                <a16:creationId xmlns:a16="http://schemas.microsoft.com/office/drawing/2014/main" id="{4CBDCF44-E309-5394-C562-6F91EE38C3E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4126544"/>
            <a:ext cx="6096000" cy="2451601"/>
          </a:xfrm>
          <a:prstGeom prst="rect">
            <a:avLst/>
          </a:prstGeom>
        </p:spPr>
      </p:pic>
      <p:pic>
        <p:nvPicPr>
          <p:cNvPr id="13" name="Picture 12" descr="A white truck parked on a dirt road&#10;&#10;Description automatically generated">
            <a:extLst>
              <a:ext uri="{FF2B5EF4-FFF2-40B4-BE49-F238E27FC236}">
                <a16:creationId xmlns:a16="http://schemas.microsoft.com/office/drawing/2014/main" id="{EDDA944E-4FEA-1C95-5AB7-AEDCFC345A5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96000" y="4126543"/>
            <a:ext cx="6096000" cy="2451602"/>
          </a:xfrm>
          <a:prstGeom prst="rect">
            <a:avLst/>
          </a:prstGeom>
        </p:spPr>
      </p:pic>
    </p:spTree>
    <p:extLst>
      <p:ext uri="{BB962C8B-B14F-4D97-AF65-F5344CB8AC3E}">
        <p14:creationId xmlns:p14="http://schemas.microsoft.com/office/powerpoint/2010/main" val="25304241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03AA0F-A1CB-3252-0D2E-A2331A4679A6}"/>
            </a:ext>
          </a:extLst>
        </p:cNvPr>
        <p:cNvGrpSpPr/>
        <p:nvPr/>
      </p:nvGrpSpPr>
      <p:grpSpPr>
        <a:xfrm>
          <a:off x="0" y="0"/>
          <a:ext cx="0" cy="0"/>
          <a:chOff x="0" y="0"/>
          <a:chExt cx="0" cy="0"/>
        </a:xfrm>
      </p:grpSpPr>
      <p:sp>
        <p:nvSpPr>
          <p:cNvPr id="15362" name="Date Placeholder 3">
            <a:extLst>
              <a:ext uri="{FF2B5EF4-FFF2-40B4-BE49-F238E27FC236}">
                <a16:creationId xmlns:a16="http://schemas.microsoft.com/office/drawing/2014/main" id="{0CB31E7B-E422-3DDE-7D7F-0BD81CEF7E3A}"/>
              </a:ext>
            </a:extLst>
          </p:cNvPr>
          <p:cNvSpPr>
            <a:spLocks noGrp="1"/>
          </p:cNvSpPr>
          <p:nvPr>
            <p:ph type="dt" sz="quarter" idx="10"/>
          </p:nvPr>
        </p:nvSpPr>
        <p:spPr bwMode="auto">
          <a:xfrm>
            <a:off x="609601" y="6453189"/>
            <a:ext cx="2317751"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l"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en-US" sz="1000" b="0" i="0" u="none" strike="noStrike" kern="1200" cap="none" spc="0" normalizeH="0" baseline="0" noProof="0">
              <a:ln>
                <a:noFill/>
              </a:ln>
              <a:solidFill>
                <a:srgbClr val="83725B"/>
              </a:solidFill>
              <a:effectLst/>
              <a:uLnTx/>
              <a:uFillTx/>
              <a:latin typeface="Arial" panose="020B0604020202020204"/>
              <a:ea typeface="+mn-ea"/>
              <a:cs typeface="+mn-cs"/>
            </a:endParaRPr>
          </a:p>
        </p:txBody>
      </p:sp>
      <p:sp>
        <p:nvSpPr>
          <p:cNvPr id="15363" name="Slide Number Placeholder 5">
            <a:extLst>
              <a:ext uri="{FF2B5EF4-FFF2-40B4-BE49-F238E27FC236}">
                <a16:creationId xmlns:a16="http://schemas.microsoft.com/office/drawing/2014/main" id="{F6DAC1A1-0572-4B1B-D59F-E0C401A9831F}"/>
              </a:ext>
            </a:extLst>
          </p:cNvPr>
          <p:cNvSpPr>
            <a:spLocks noGrp="1"/>
          </p:cNvSpPr>
          <p:nvPr>
            <p:ph type="sldNum" sz="quarter" idx="12"/>
          </p:nvPr>
        </p:nvSpPr>
        <p:spPr bwMode="auto">
          <a:xfrm>
            <a:off x="5232400" y="6453189"/>
            <a:ext cx="1246717"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fld id="{8B96C4E4-F781-410B-AD6C-1AF225F5EE3D}" type="slidenum">
              <a:rPr kumimoji="0" lang="en-ZA" sz="1000" b="0" i="0" u="none" strike="noStrike" kern="1200" cap="none" spc="0" normalizeH="0" baseline="0" noProof="0" smtClean="0">
                <a:ln>
                  <a:noFill/>
                </a:ln>
                <a:solidFill>
                  <a:srgbClr val="83725B"/>
                </a:solidFill>
                <a:effectLst/>
                <a:uLnTx/>
                <a:uFillTx/>
                <a:latin typeface="Arial" panose="020B0604020202020204"/>
                <a:ea typeface="+mn-ea"/>
                <a:cs typeface="+mn-cs"/>
              </a:rPr>
              <a:pPr marL="0" marR="0" lvl="0" indent="0" algn="ctr" defTabSz="914400" rtl="0" eaLnBrk="1" fontAlgn="auto" latinLnBrk="0" hangingPunct="1">
                <a:lnSpc>
                  <a:spcPct val="100000"/>
                </a:lnSpc>
                <a:spcBef>
                  <a:spcPct val="0"/>
                </a:spcBef>
                <a:spcAft>
                  <a:spcPts val="0"/>
                </a:spcAft>
                <a:buClrTx/>
                <a:buSzTx/>
                <a:buFontTx/>
                <a:buNone/>
                <a:tabLst/>
                <a:defRPr/>
              </a:pPr>
              <a:t>24</a:t>
            </a:fld>
            <a:endParaRPr kumimoji="0" lang="en-ZA" altLang="en-US" sz="1000" b="0" i="0" u="none" strike="noStrike" kern="1200" cap="none" spc="0" normalizeH="0" baseline="0" noProof="0">
              <a:ln>
                <a:noFill/>
              </a:ln>
              <a:solidFill>
                <a:srgbClr val="83725B"/>
              </a:solidFill>
              <a:effectLst/>
              <a:uLnTx/>
              <a:uFillTx/>
              <a:latin typeface="Arial" panose="020B0604020202020204"/>
              <a:ea typeface="+mn-ea"/>
              <a:cs typeface="+mn-cs"/>
            </a:endParaRPr>
          </a:p>
        </p:txBody>
      </p:sp>
      <p:sp>
        <p:nvSpPr>
          <p:cNvPr id="15364" name="Rectangle 2">
            <a:extLst>
              <a:ext uri="{FF2B5EF4-FFF2-40B4-BE49-F238E27FC236}">
                <a16:creationId xmlns:a16="http://schemas.microsoft.com/office/drawing/2014/main" id="{1EEB5A0B-F9A1-C5D8-CA02-EEB81886EAAC}"/>
              </a:ext>
            </a:extLst>
          </p:cNvPr>
          <p:cNvSpPr>
            <a:spLocks noGrp="1" noChangeArrowheads="1"/>
          </p:cNvSpPr>
          <p:nvPr>
            <p:ph type="title"/>
          </p:nvPr>
        </p:nvSpPr>
        <p:spPr/>
        <p:txBody>
          <a:bodyPr/>
          <a:lstStyle/>
          <a:p>
            <a:r>
              <a:rPr lang="en-US" altLang="en-US"/>
              <a:t>Scope - </a:t>
            </a:r>
            <a:r>
              <a:rPr lang="en-ZA"/>
              <a:t>DUCT FIBRE OPTIC CABLES</a:t>
            </a:r>
            <a:endParaRPr lang="en-US" altLang="en-US"/>
          </a:p>
        </p:txBody>
      </p:sp>
      <p:sp>
        <p:nvSpPr>
          <p:cNvPr id="19461" name="Rectangle 3">
            <a:extLst>
              <a:ext uri="{FF2B5EF4-FFF2-40B4-BE49-F238E27FC236}">
                <a16:creationId xmlns:a16="http://schemas.microsoft.com/office/drawing/2014/main" id="{957309CA-1E82-E652-5F9F-1B4AD1A6AC57}"/>
              </a:ext>
            </a:extLst>
          </p:cNvPr>
          <p:cNvSpPr>
            <a:spLocks noGrp="1" noChangeArrowheads="1"/>
          </p:cNvSpPr>
          <p:nvPr>
            <p:ph type="body" idx="1"/>
          </p:nvPr>
        </p:nvSpPr>
        <p:spPr>
          <a:xfrm>
            <a:off x="152401" y="1052738"/>
            <a:ext cx="11268268" cy="3071394"/>
          </a:xfrm>
        </p:spPr>
        <p:txBody>
          <a:bodyPr>
            <a:normAutofit/>
          </a:bodyPr>
          <a:lstStyle/>
          <a:p>
            <a:pPr marL="0" indent="0">
              <a:buNone/>
            </a:pPr>
            <a:r>
              <a:rPr lang="en-ZA" altLang="en-US" sz="1800" b="1"/>
              <a:t>Technical Tender Evaluation Procedure</a:t>
            </a:r>
          </a:p>
          <a:p>
            <a:pPr algn="just">
              <a:lnSpc>
                <a:spcPct val="150000"/>
              </a:lnSpc>
            </a:pPr>
            <a:r>
              <a:rPr lang="en-GB" sz="1800"/>
              <a:t>The technical evaluation procedure is specific to the DUCT fibre optic cable specifications. The complete evaluation of any potential supplier would involve a </a:t>
            </a:r>
            <a:r>
              <a:rPr lang="en-GB" sz="1800" b="1"/>
              <a:t>desktop evaluation </a:t>
            </a:r>
            <a:r>
              <a:rPr lang="en-GB" sz="1800"/>
              <a:t>as well as a </a:t>
            </a:r>
            <a:r>
              <a:rPr lang="en-GB" sz="1800" b="1"/>
              <a:t>factory assessment</a:t>
            </a:r>
            <a:r>
              <a:rPr lang="en-GB" sz="1800"/>
              <a:t>. The factory evaluation is necessary to verify if the supplier possesses the capabilities which they have documented in their tender submissions.</a:t>
            </a:r>
            <a:endParaRPr lang="en-ZA" sz="1800"/>
          </a:p>
        </p:txBody>
      </p:sp>
    </p:spTree>
    <p:extLst>
      <p:ext uri="{BB962C8B-B14F-4D97-AF65-F5344CB8AC3E}">
        <p14:creationId xmlns:p14="http://schemas.microsoft.com/office/powerpoint/2010/main" val="42854315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7A5EB7-FEDE-4288-C7FF-FD3C4C9D8556}"/>
              </a:ext>
            </a:extLst>
          </p:cNvPr>
          <p:cNvSpPr>
            <a:spLocks noGrp="1"/>
          </p:cNvSpPr>
          <p:nvPr>
            <p:ph type="title"/>
          </p:nvPr>
        </p:nvSpPr>
        <p:spPr>
          <a:xfrm>
            <a:off x="361681" y="205769"/>
            <a:ext cx="9511777" cy="569716"/>
          </a:xfrm>
        </p:spPr>
        <p:txBody>
          <a:bodyPr/>
          <a:lstStyle/>
          <a:p>
            <a:r>
              <a:rPr lang="en-ZA" altLang="en-US" b="1"/>
              <a:t>Technical Tender Evaluation Procedure</a:t>
            </a:r>
            <a:br>
              <a:rPr lang="en-ZA" altLang="en-US" b="1"/>
            </a:br>
            <a:endParaRPr lang="en-ZA"/>
          </a:p>
        </p:txBody>
      </p:sp>
      <p:sp>
        <p:nvSpPr>
          <p:cNvPr id="3" name="Content Placeholder 2">
            <a:extLst>
              <a:ext uri="{FF2B5EF4-FFF2-40B4-BE49-F238E27FC236}">
                <a16:creationId xmlns:a16="http://schemas.microsoft.com/office/drawing/2014/main" id="{9916E573-F9B9-DB94-566E-0385B538C73F}"/>
              </a:ext>
            </a:extLst>
          </p:cNvPr>
          <p:cNvSpPr>
            <a:spLocks noGrp="1"/>
          </p:cNvSpPr>
          <p:nvPr>
            <p:ph idx="1"/>
          </p:nvPr>
        </p:nvSpPr>
        <p:spPr>
          <a:xfrm>
            <a:off x="361681" y="1223493"/>
            <a:ext cx="11383851" cy="5428738"/>
          </a:xfrm>
        </p:spPr>
        <p:txBody>
          <a:bodyPr>
            <a:normAutofit/>
          </a:bodyPr>
          <a:lstStyle/>
          <a:p>
            <a:pPr marL="0" indent="0">
              <a:buNone/>
            </a:pPr>
            <a:r>
              <a:rPr lang="en-US" sz="1800"/>
              <a:t>During Tender evaluation, the evaluation team will follow these steps in evaluating submissions from the Tenderer  :</a:t>
            </a:r>
          </a:p>
          <a:p>
            <a:pPr marL="0" indent="0">
              <a:buNone/>
            </a:pPr>
            <a:endParaRPr lang="en-US" sz="1800"/>
          </a:p>
          <a:p>
            <a:pPr marL="0" indent="0">
              <a:buNone/>
            </a:pPr>
            <a:endParaRPr lang="en-US" sz="1800"/>
          </a:p>
          <a:p>
            <a:pPr marL="0" indent="0">
              <a:buNone/>
            </a:pPr>
            <a:endParaRPr lang="en-US" sz="1800"/>
          </a:p>
          <a:p>
            <a:pPr marL="0" indent="0">
              <a:buNone/>
            </a:pPr>
            <a:endParaRPr lang="en-US" sz="1800"/>
          </a:p>
          <a:p>
            <a:pPr marL="0" indent="0">
              <a:buNone/>
            </a:pPr>
            <a:endParaRPr lang="en-US" sz="1800"/>
          </a:p>
          <a:p>
            <a:pPr marL="0" indent="0">
              <a:buNone/>
            </a:pPr>
            <a:endParaRPr lang="en-US" sz="1800"/>
          </a:p>
          <a:p>
            <a:pPr marL="0" indent="0">
              <a:buNone/>
            </a:pPr>
            <a:endParaRPr lang="en-US" sz="1800"/>
          </a:p>
          <a:p>
            <a:pPr marL="0" indent="0">
              <a:buNone/>
            </a:pPr>
            <a:endParaRPr lang="en-US" sz="1800"/>
          </a:p>
          <a:p>
            <a:pPr marL="0" indent="0">
              <a:buNone/>
            </a:pPr>
            <a:endParaRPr lang="en-US" sz="1800"/>
          </a:p>
          <a:p>
            <a:pPr marL="0" indent="0">
              <a:buNone/>
            </a:pPr>
            <a:endParaRPr lang="en-US" sz="1800"/>
          </a:p>
          <a:p>
            <a:pPr marL="0" indent="0">
              <a:buNone/>
            </a:pPr>
            <a:endParaRPr lang="en-GB" sz="1800" b="1">
              <a:effectLst>
                <a:outerShdw blurRad="38100" dist="38100" dir="2700000" algn="tl">
                  <a:srgbClr val="000000">
                    <a:alpha val="43137"/>
                  </a:srgbClr>
                </a:outerShdw>
              </a:effectLst>
            </a:endParaRPr>
          </a:p>
          <a:p>
            <a:pPr marL="0" indent="0">
              <a:buNone/>
            </a:pPr>
            <a:r>
              <a:rPr lang="en-GB" b="1">
                <a:effectLst>
                  <a:outerShdw blurRad="38100" dist="38100" dir="2700000" algn="tl">
                    <a:srgbClr val="000000">
                      <a:alpha val="43137"/>
                    </a:srgbClr>
                  </a:outerShdw>
                </a:effectLst>
              </a:rPr>
              <a:t>Annexes Hyperlink: </a:t>
            </a:r>
            <a:r>
              <a:rPr lang="en-ZA" u="sng">
                <a:hlinkClick r:id="rId2"/>
              </a:rPr>
              <a:t>DUCT Cables Scoring Rev2.xlsx</a:t>
            </a:r>
            <a:endParaRPr lang="en-ZA"/>
          </a:p>
          <a:p>
            <a:pPr marL="0" indent="0">
              <a:buNone/>
            </a:pPr>
            <a:endParaRPr lang="en-US"/>
          </a:p>
          <a:p>
            <a:pPr marL="0" indent="0">
              <a:buNone/>
            </a:pPr>
            <a:endParaRPr lang="en-US"/>
          </a:p>
          <a:p>
            <a:endParaRPr lang="en-ZA"/>
          </a:p>
        </p:txBody>
      </p:sp>
      <p:graphicFrame>
        <p:nvGraphicFramePr>
          <p:cNvPr id="4" name="Table 3">
            <a:extLst>
              <a:ext uri="{FF2B5EF4-FFF2-40B4-BE49-F238E27FC236}">
                <a16:creationId xmlns:a16="http://schemas.microsoft.com/office/drawing/2014/main" id="{C481DAE0-E107-CB12-C583-D04CB6F0262A}"/>
              </a:ext>
            </a:extLst>
          </p:cNvPr>
          <p:cNvGraphicFramePr>
            <a:graphicFrameLocks noGrp="1"/>
          </p:cNvGraphicFramePr>
          <p:nvPr>
            <p:extLst>
              <p:ext uri="{D42A27DB-BD31-4B8C-83A1-F6EECF244321}">
                <p14:modId xmlns:p14="http://schemas.microsoft.com/office/powerpoint/2010/main" val="1038966427"/>
              </p:ext>
            </p:extLst>
          </p:nvPr>
        </p:nvGraphicFramePr>
        <p:xfrm>
          <a:off x="1076561" y="1757908"/>
          <a:ext cx="10038877" cy="3671966"/>
        </p:xfrm>
        <a:graphic>
          <a:graphicData uri="http://schemas.openxmlformats.org/drawingml/2006/table">
            <a:tbl>
              <a:tblPr firstRow="1" firstCol="1" bandRow="1"/>
              <a:tblGrid>
                <a:gridCol w="1034331">
                  <a:extLst>
                    <a:ext uri="{9D8B030D-6E8A-4147-A177-3AD203B41FA5}">
                      <a16:colId xmlns:a16="http://schemas.microsoft.com/office/drawing/2014/main" val="4071284716"/>
                    </a:ext>
                  </a:extLst>
                </a:gridCol>
                <a:gridCol w="9004546">
                  <a:extLst>
                    <a:ext uri="{9D8B030D-6E8A-4147-A177-3AD203B41FA5}">
                      <a16:colId xmlns:a16="http://schemas.microsoft.com/office/drawing/2014/main" val="3672686597"/>
                    </a:ext>
                  </a:extLst>
                </a:gridCol>
              </a:tblGrid>
              <a:tr h="234960">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200" b="1">
                          <a:solidFill>
                            <a:schemeClr val="bg1"/>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rPr>
                        <a:t>Steps #</a:t>
                      </a:r>
                      <a:endParaRPr lang="en-ZA" sz="1200">
                        <a:solidFill>
                          <a:schemeClr val="bg1"/>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200" b="1">
                          <a:solidFill>
                            <a:schemeClr val="bg1"/>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rPr>
                        <a:t>Activities for Eskom Technical Evaluation Team</a:t>
                      </a:r>
                      <a:endParaRPr lang="en-ZA" sz="1200">
                        <a:solidFill>
                          <a:schemeClr val="bg1"/>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extLst>
                  <a:ext uri="{0D108BD9-81ED-4DB2-BD59-A6C34878D82A}">
                    <a16:rowId xmlns:a16="http://schemas.microsoft.com/office/drawing/2014/main" val="2602785578"/>
                  </a:ext>
                </a:extLst>
              </a:tr>
              <a:tr h="486989">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200">
                          <a:solidFill>
                            <a:schemeClr val="tx1"/>
                          </a:solidFill>
                          <a:effectLst/>
                          <a:latin typeface="Arial" panose="020B0604020202020204" pitchFamily="34" charset="0"/>
                          <a:ea typeface="Times New Roman" panose="02020603050405020304" pitchFamily="18" charset="0"/>
                        </a:rPr>
                        <a:t>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 pos="457200" algn="l"/>
                        </a:tabLst>
                      </a:pPr>
                      <a:r>
                        <a:rPr lang="en-ZA" sz="1200">
                          <a:solidFill>
                            <a:schemeClr val="tx1"/>
                          </a:solidFill>
                          <a:effectLst/>
                          <a:latin typeface="Arial" panose="020B0604020202020204" pitchFamily="34" charset="0"/>
                          <a:ea typeface="Times New Roman" panose="02020603050405020304" pitchFamily="18" charset="0"/>
                        </a:rPr>
                        <a:t>Letter stating the minimum drums length that can be supplied (Minimum drum length for the Multimode Fibre is 500m. The Minimum drum length for the Single mode fibre is 3000m)</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57564741"/>
                  </a:ext>
                </a:extLst>
              </a:tr>
              <a:tr h="245591">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200">
                          <a:solidFill>
                            <a:schemeClr val="tx1"/>
                          </a:solidFill>
                          <a:effectLst/>
                          <a:latin typeface="Arial" panose="020B0604020202020204" pitchFamily="34" charset="0"/>
                          <a:ea typeface="Times New Roman" panose="02020603050405020304" pitchFamily="18" charset="0"/>
                        </a:rPr>
                        <a:t>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 pos="457200" algn="l"/>
                        </a:tabLst>
                      </a:pPr>
                      <a:r>
                        <a:rPr lang="en-ZA" sz="1200">
                          <a:solidFill>
                            <a:schemeClr val="tx1"/>
                          </a:solidFill>
                          <a:effectLst/>
                          <a:latin typeface="Arial" panose="020B0604020202020204" pitchFamily="34" charset="0"/>
                          <a:ea typeface="Times New Roman" panose="02020603050405020304" pitchFamily="18" charset="0"/>
                        </a:rPr>
                        <a:t>Confirm tenderer provided complete Tables A2.1, A2.2, A2.3, A2.4, A2.5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23153541"/>
                  </a:ext>
                </a:extLst>
              </a:tr>
              <a:tr h="245591">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200">
                          <a:solidFill>
                            <a:schemeClr val="tx1"/>
                          </a:solidFill>
                          <a:effectLst/>
                          <a:latin typeface="Arial" panose="020B0604020202020204" pitchFamily="34" charset="0"/>
                          <a:ea typeface="Times New Roman" panose="02020603050405020304" pitchFamily="18" charset="0"/>
                        </a:rPr>
                        <a:t>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 pos="457200" algn="l"/>
                        </a:tabLst>
                      </a:pPr>
                      <a:r>
                        <a:rPr lang="en-ZA" sz="1200">
                          <a:solidFill>
                            <a:schemeClr val="tx1"/>
                          </a:solidFill>
                          <a:effectLst/>
                          <a:latin typeface="Arial" panose="020B0604020202020204" pitchFamily="34" charset="0"/>
                          <a:ea typeface="Times New Roman" panose="02020603050405020304" pitchFamily="18" charset="0"/>
                        </a:rPr>
                        <a:t>Confirm tenderer provided Table 2 Mandatory Criteria requirements</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01745192"/>
                  </a:ext>
                </a:extLst>
              </a:tr>
              <a:tr h="245591">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200">
                          <a:solidFill>
                            <a:schemeClr val="tx1"/>
                          </a:solidFill>
                          <a:effectLst/>
                          <a:latin typeface="Arial" panose="020B0604020202020204" pitchFamily="34" charset="0"/>
                          <a:ea typeface="Times New Roman" panose="02020603050405020304" pitchFamily="18" charset="0"/>
                        </a:rPr>
                        <a:t>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 pos="457200" algn="l"/>
                        </a:tabLst>
                      </a:pPr>
                      <a:r>
                        <a:rPr lang="en-ZA" sz="1200">
                          <a:solidFill>
                            <a:schemeClr val="tx1"/>
                          </a:solidFill>
                          <a:effectLst/>
                          <a:latin typeface="Arial" panose="020B0604020202020204" pitchFamily="34" charset="0"/>
                          <a:ea typeface="Times New Roman" panose="02020603050405020304" pitchFamily="18" charset="0"/>
                        </a:rPr>
                        <a:t>Proceed to evaluate Tenderer that meets Table 2 Mandatory Criteria</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38654557"/>
                  </a:ext>
                </a:extLst>
              </a:tr>
              <a:tr h="245591">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200">
                          <a:solidFill>
                            <a:schemeClr val="tx1"/>
                          </a:solidFill>
                          <a:effectLst/>
                          <a:latin typeface="Arial" panose="020B0604020202020204" pitchFamily="34" charset="0"/>
                          <a:ea typeface="Times New Roman" panose="02020603050405020304" pitchFamily="18" charset="0"/>
                        </a:rPr>
                        <a:t>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 pos="457200" algn="l"/>
                        </a:tabLst>
                      </a:pPr>
                      <a:r>
                        <a:rPr lang="en-ZA" sz="1200">
                          <a:solidFill>
                            <a:schemeClr val="tx1"/>
                          </a:solidFill>
                          <a:effectLst/>
                          <a:latin typeface="Arial" panose="020B0604020202020204" pitchFamily="34" charset="0"/>
                          <a:ea typeface="Times New Roman" panose="02020603050405020304" pitchFamily="18" charset="0"/>
                        </a:rPr>
                        <a:t>Conduct Desktop evaluation using Technical File of Tenderer </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40212942"/>
                  </a:ext>
                </a:extLst>
              </a:tr>
              <a:tr h="226120">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200">
                          <a:solidFill>
                            <a:schemeClr val="tx1"/>
                          </a:solidFill>
                          <a:effectLst/>
                          <a:latin typeface="Arial" panose="020B0604020202020204" pitchFamily="34" charset="0"/>
                          <a:ea typeface="Times New Roman" panose="02020603050405020304" pitchFamily="18" charset="0"/>
                        </a:rPr>
                        <a:t>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 pos="457200" algn="l"/>
                        </a:tabLst>
                      </a:pPr>
                      <a:r>
                        <a:rPr lang="en-ZA" sz="1200">
                          <a:solidFill>
                            <a:schemeClr val="tx1"/>
                          </a:solidFill>
                          <a:effectLst/>
                          <a:latin typeface="Arial" panose="020B0604020202020204" pitchFamily="34" charset="0"/>
                          <a:ea typeface="Times New Roman" panose="02020603050405020304" pitchFamily="18" charset="0"/>
                        </a:rPr>
                        <a:t>Review submission for Tables A2.3 and A2.4 and score using Table 5 for the submitted DUCT Cable </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18641321"/>
                  </a:ext>
                </a:extLst>
              </a:tr>
              <a:tr h="245591">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200">
                          <a:solidFill>
                            <a:schemeClr val="tx1"/>
                          </a:solidFill>
                          <a:effectLst/>
                          <a:latin typeface="Arial" panose="020B0604020202020204" pitchFamily="34" charset="0"/>
                          <a:ea typeface="Times New Roman" panose="02020603050405020304" pitchFamily="18" charset="0"/>
                        </a:rPr>
                        <a:t>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 pos="457200" algn="l"/>
                        </a:tabLst>
                      </a:pPr>
                      <a:r>
                        <a:rPr lang="en-ZA" sz="1200">
                          <a:solidFill>
                            <a:schemeClr val="tx1"/>
                          </a:solidFill>
                          <a:effectLst/>
                          <a:latin typeface="Arial" panose="020B0604020202020204" pitchFamily="34" charset="0"/>
                          <a:ea typeface="Times New Roman" panose="02020603050405020304" pitchFamily="18" charset="0"/>
                        </a:rPr>
                        <a:t>Review Data Sheets information submitted for the DUCT and score using Table 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66944402"/>
                  </a:ext>
                </a:extLst>
              </a:tr>
              <a:tr h="245591">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200">
                          <a:solidFill>
                            <a:schemeClr val="tx1"/>
                          </a:solidFill>
                          <a:effectLst/>
                          <a:latin typeface="Arial" panose="020B0604020202020204" pitchFamily="34" charset="0"/>
                          <a:ea typeface="Times New Roman" panose="02020603050405020304" pitchFamily="18" charset="0"/>
                        </a:rPr>
                        <a:t>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 pos="457200" algn="l"/>
                        </a:tabLst>
                      </a:pPr>
                      <a:r>
                        <a:rPr lang="en-ZA" sz="1200">
                          <a:solidFill>
                            <a:schemeClr val="tx1"/>
                          </a:solidFill>
                          <a:effectLst/>
                          <a:latin typeface="Arial" panose="020B0604020202020204" pitchFamily="34" charset="0"/>
                          <a:ea typeface="Times New Roman" panose="02020603050405020304" pitchFamily="18" charset="0"/>
                        </a:rPr>
                        <a:t>Review Indexed Factory File submission and score using Table 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72521868"/>
                  </a:ext>
                </a:extLst>
              </a:tr>
              <a:tr h="245591">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200">
                          <a:solidFill>
                            <a:schemeClr val="tx1"/>
                          </a:solidFill>
                          <a:effectLst/>
                          <a:latin typeface="Arial" panose="020B0604020202020204" pitchFamily="34" charset="0"/>
                          <a:ea typeface="Times New Roman" panose="02020603050405020304" pitchFamily="18" charset="0"/>
                        </a:rPr>
                        <a:t>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 pos="457200" algn="l"/>
                        </a:tabLst>
                      </a:pPr>
                      <a:r>
                        <a:rPr lang="en-ZA" sz="1200">
                          <a:solidFill>
                            <a:schemeClr val="tx1"/>
                          </a:solidFill>
                          <a:effectLst/>
                          <a:latin typeface="Arial" panose="020B0604020202020204" pitchFamily="34" charset="0"/>
                          <a:ea typeface="Times New Roman" panose="02020603050405020304" pitchFamily="18" charset="0"/>
                        </a:rPr>
                        <a:t>Consolidate Scores for Desktop evaluation from steps 6, 7 and 8 above.</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63720186"/>
                  </a:ext>
                </a:extLst>
              </a:tr>
              <a:tr h="245591">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200">
                          <a:solidFill>
                            <a:schemeClr val="tx1"/>
                          </a:solidFill>
                          <a:effectLst/>
                          <a:latin typeface="Arial" panose="020B0604020202020204" pitchFamily="34" charset="0"/>
                          <a:ea typeface="Times New Roman" panose="02020603050405020304" pitchFamily="18" charset="0"/>
                        </a:rPr>
                        <a:t>10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200">
                          <a:solidFill>
                            <a:schemeClr val="tx1"/>
                          </a:solidFill>
                          <a:effectLst/>
                          <a:latin typeface="Arial" panose="020B0604020202020204" pitchFamily="34" charset="0"/>
                          <a:ea typeface="Times New Roman" panose="02020603050405020304" pitchFamily="18" charset="0"/>
                        </a:rPr>
                        <a:t>Commercial to inform tenderer and indicate dates for Factory visits (where applicable)</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43562290"/>
                  </a:ext>
                </a:extLst>
              </a:tr>
              <a:tr h="245591">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200">
                          <a:solidFill>
                            <a:schemeClr val="tx1"/>
                          </a:solidFill>
                          <a:effectLst/>
                          <a:latin typeface="Arial" panose="020B0604020202020204" pitchFamily="34" charset="0"/>
                          <a:ea typeface="Times New Roman" panose="02020603050405020304" pitchFamily="18" charset="0"/>
                        </a:rPr>
                        <a:t>11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200">
                          <a:solidFill>
                            <a:schemeClr val="tx1"/>
                          </a:solidFill>
                          <a:effectLst/>
                          <a:latin typeface="Arial" panose="020B0604020202020204" pitchFamily="34" charset="0"/>
                          <a:ea typeface="Times New Roman" panose="02020603050405020304" pitchFamily="18" charset="0"/>
                        </a:rPr>
                        <a:t>Factory Visits by Cross-functional team (where applicable)</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3463553"/>
                  </a:ext>
                </a:extLst>
              </a:tr>
              <a:tr h="267987">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200">
                          <a:solidFill>
                            <a:schemeClr val="tx1"/>
                          </a:solidFill>
                          <a:effectLst/>
                          <a:latin typeface="Arial" panose="020B0604020202020204" pitchFamily="34" charset="0"/>
                          <a:ea typeface="Times New Roman" panose="02020603050405020304" pitchFamily="18" charset="0"/>
                        </a:rPr>
                        <a:t>12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200">
                          <a:solidFill>
                            <a:schemeClr val="tx1"/>
                          </a:solidFill>
                          <a:effectLst/>
                          <a:latin typeface="Arial" panose="020B0604020202020204" pitchFamily="34" charset="0"/>
                          <a:ea typeface="Times New Roman" panose="02020603050405020304" pitchFamily="18" charset="0"/>
                        </a:rPr>
                        <a:t>Feedback draft report to Commercial indicating which Tenderers have passed Desktop evaluation threshold.</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53068303"/>
                  </a:ext>
                </a:extLst>
              </a:tr>
              <a:tr h="245591">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200">
                          <a:solidFill>
                            <a:schemeClr val="tx1"/>
                          </a:solidFill>
                          <a:effectLst/>
                          <a:latin typeface="Arial" panose="020B0604020202020204" pitchFamily="34" charset="0"/>
                          <a:ea typeface="Times New Roman" panose="02020603050405020304" pitchFamily="18" charset="0"/>
                        </a:rPr>
                        <a:t>13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200">
                          <a:solidFill>
                            <a:schemeClr val="tx1"/>
                          </a:solidFill>
                          <a:effectLst/>
                          <a:latin typeface="Arial" panose="020B0604020202020204" pitchFamily="34" charset="0"/>
                          <a:ea typeface="Times New Roman" panose="02020603050405020304" pitchFamily="18" charset="0"/>
                        </a:rPr>
                        <a:t>Final Report completed</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73950687"/>
                  </a:ext>
                </a:extLst>
              </a:tr>
            </a:tbl>
          </a:graphicData>
        </a:graphic>
      </p:graphicFrame>
    </p:spTree>
    <p:extLst>
      <p:ext uri="{BB962C8B-B14F-4D97-AF65-F5344CB8AC3E}">
        <p14:creationId xmlns:p14="http://schemas.microsoft.com/office/powerpoint/2010/main" val="7326386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D27A3-31B5-33C5-CF97-1B069943A609}"/>
              </a:ext>
            </a:extLst>
          </p:cNvPr>
          <p:cNvSpPr>
            <a:spLocks noGrp="1"/>
          </p:cNvSpPr>
          <p:nvPr>
            <p:ph type="title"/>
          </p:nvPr>
        </p:nvSpPr>
        <p:spPr/>
        <p:txBody>
          <a:bodyPr/>
          <a:lstStyle/>
          <a:p>
            <a:r>
              <a:rPr lang="en-US" b="1"/>
              <a:t>Desktop Evaluation</a:t>
            </a:r>
            <a:r>
              <a:rPr lang="en-US"/>
              <a:t>: Mandatory Criteria Evaluation</a:t>
            </a:r>
            <a:endParaRPr lang="en-ZA"/>
          </a:p>
        </p:txBody>
      </p:sp>
      <p:sp>
        <p:nvSpPr>
          <p:cNvPr id="3" name="Content Placeholder 2">
            <a:extLst>
              <a:ext uri="{FF2B5EF4-FFF2-40B4-BE49-F238E27FC236}">
                <a16:creationId xmlns:a16="http://schemas.microsoft.com/office/drawing/2014/main" id="{81C30E6E-2224-413D-DFCA-7BE5CA53CFD8}"/>
              </a:ext>
            </a:extLst>
          </p:cNvPr>
          <p:cNvSpPr>
            <a:spLocks noGrp="1"/>
          </p:cNvSpPr>
          <p:nvPr>
            <p:ph idx="1"/>
          </p:nvPr>
        </p:nvSpPr>
        <p:spPr/>
        <p:txBody>
          <a:bodyPr/>
          <a:lstStyle/>
          <a:p>
            <a:pPr algn="just">
              <a:lnSpc>
                <a:spcPct val="150000"/>
              </a:lnSpc>
            </a:pPr>
            <a:r>
              <a:rPr lang="en-US"/>
              <a:t>This evaluation exercise is performed by the Eskom evaluating representatives. The Eskom evaluating representatives will go through the details of the returnable submissions that are required and will ensure that the Mandatory criteria are met. Submissions that receive a “</a:t>
            </a:r>
            <a:r>
              <a:rPr lang="en-US" b="1"/>
              <a:t>No” </a:t>
            </a:r>
            <a:r>
              <a:rPr lang="en-US"/>
              <a:t>on any of the Mandatory criteria will not be able to proceed to the Desktop Evaluation and therefore will immediately fail the technical evaluation.</a:t>
            </a:r>
            <a:endParaRPr lang="en-ZA"/>
          </a:p>
        </p:txBody>
      </p:sp>
      <p:graphicFrame>
        <p:nvGraphicFramePr>
          <p:cNvPr id="4" name="Table 3">
            <a:extLst>
              <a:ext uri="{FF2B5EF4-FFF2-40B4-BE49-F238E27FC236}">
                <a16:creationId xmlns:a16="http://schemas.microsoft.com/office/drawing/2014/main" id="{D5C30D3B-7F82-8B31-9C18-46318977725E}"/>
              </a:ext>
            </a:extLst>
          </p:cNvPr>
          <p:cNvGraphicFramePr>
            <a:graphicFrameLocks noGrp="1"/>
          </p:cNvGraphicFramePr>
          <p:nvPr>
            <p:extLst>
              <p:ext uri="{D42A27DB-BD31-4B8C-83A1-F6EECF244321}">
                <p14:modId xmlns:p14="http://schemas.microsoft.com/office/powerpoint/2010/main" val="4279876267"/>
              </p:ext>
            </p:extLst>
          </p:nvPr>
        </p:nvGraphicFramePr>
        <p:xfrm>
          <a:off x="1019331" y="2648197"/>
          <a:ext cx="9715964" cy="2897578"/>
        </p:xfrm>
        <a:graphic>
          <a:graphicData uri="http://schemas.openxmlformats.org/drawingml/2006/table">
            <a:tbl>
              <a:tblPr firstRow="1" firstCol="1" bandRow="1">
                <a:tableStyleId>{7E9639D4-E3E2-4D34-9284-5A2195B3D0D7}</a:tableStyleId>
              </a:tblPr>
              <a:tblGrid>
                <a:gridCol w="7203460">
                  <a:extLst>
                    <a:ext uri="{9D8B030D-6E8A-4147-A177-3AD203B41FA5}">
                      <a16:colId xmlns:a16="http://schemas.microsoft.com/office/drawing/2014/main" val="1124933685"/>
                    </a:ext>
                  </a:extLst>
                </a:gridCol>
                <a:gridCol w="1126973">
                  <a:extLst>
                    <a:ext uri="{9D8B030D-6E8A-4147-A177-3AD203B41FA5}">
                      <a16:colId xmlns:a16="http://schemas.microsoft.com/office/drawing/2014/main" val="3631004554"/>
                    </a:ext>
                  </a:extLst>
                </a:gridCol>
                <a:gridCol w="1385531">
                  <a:extLst>
                    <a:ext uri="{9D8B030D-6E8A-4147-A177-3AD203B41FA5}">
                      <a16:colId xmlns:a16="http://schemas.microsoft.com/office/drawing/2014/main" val="4268263920"/>
                    </a:ext>
                  </a:extLst>
                </a:gridCol>
              </a:tblGrid>
              <a:tr h="445781">
                <a:tc>
                  <a:txBody>
                    <a:bodyPr/>
                    <a:lstStyle/>
                    <a:p>
                      <a:pPr algn="ctr">
                        <a:spcBef>
                          <a:spcPts val="2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200">
                          <a:effectLst/>
                        </a:rPr>
                        <a:t>DUCT Cable Mandatory Criteria</a:t>
                      </a:r>
                      <a:endParaRPr lang="en-ZA" sz="120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2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200">
                          <a:effectLst/>
                        </a:rPr>
                        <a:t>Mandatory</a:t>
                      </a:r>
                      <a:endParaRPr lang="en-ZA" sz="120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2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200">
                          <a:effectLst/>
                        </a:rPr>
                        <a:t>Comply (Yes/No)</a:t>
                      </a:r>
                      <a:endParaRPr lang="en-ZA" sz="120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62360448"/>
                  </a:ext>
                </a:extLst>
              </a:tr>
              <a:tr h="668672">
                <a:tc>
                  <a:txBody>
                    <a:bodyPr/>
                    <a:lstStyle/>
                    <a:p>
                      <a:pPr algn="just">
                        <a:spcBef>
                          <a:spcPts val="2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900">
                          <a:effectLst/>
                        </a:rPr>
                        <a:t>Letter stating the minimum drums length can be supplied (Minimum drum length for the Multimode Fibre is 500m. The Minimum drum length for the Single mode fibre is 3000m)</a:t>
                      </a:r>
                      <a:endParaRPr lang="en-ZA" sz="100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2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900">
                          <a:effectLst/>
                        </a:rPr>
                        <a:t>Yes</a:t>
                      </a:r>
                      <a:endParaRPr lang="en-ZA" sz="1000">
                        <a:effectLst/>
                        <a:latin typeface="Arial" panose="020B0604020202020204" pitchFamily="34"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Bef>
                          <a:spcPts val="2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900">
                          <a:effectLst/>
                        </a:rPr>
                        <a:t> </a:t>
                      </a:r>
                      <a:endParaRPr lang="en-ZA" sz="100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21954602"/>
                  </a:ext>
                </a:extLst>
              </a:tr>
              <a:tr h="445781">
                <a:tc>
                  <a:txBody>
                    <a:bodyPr/>
                    <a:lstStyle/>
                    <a:p>
                      <a:pPr algn="just">
                        <a:spcBef>
                          <a:spcPts val="2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900">
                          <a:effectLst/>
                        </a:rPr>
                        <a:t>A/B Schedules for Single mode DUCT cables provided in English (Complete Table A2.1)</a:t>
                      </a:r>
                      <a:endParaRPr lang="en-ZA" sz="100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2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900">
                          <a:effectLst/>
                        </a:rPr>
                        <a:t>Yes</a:t>
                      </a:r>
                      <a:endParaRPr lang="en-ZA" sz="1000">
                        <a:effectLst/>
                        <a:latin typeface="Arial" panose="020B0604020202020204" pitchFamily="34"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Bef>
                          <a:spcPts val="2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900">
                          <a:effectLst/>
                        </a:rPr>
                        <a:t> </a:t>
                      </a:r>
                      <a:endParaRPr lang="en-ZA" sz="100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1410820"/>
                  </a:ext>
                </a:extLst>
              </a:tr>
              <a:tr h="222891">
                <a:tc>
                  <a:txBody>
                    <a:bodyPr/>
                    <a:lstStyle/>
                    <a:p>
                      <a:pPr algn="just">
                        <a:spcBef>
                          <a:spcPts val="2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900">
                          <a:effectLst/>
                        </a:rPr>
                        <a:t>A/B Schedules Multimode DUCT cables provided in English (Complete Table A2.2)</a:t>
                      </a:r>
                      <a:endParaRPr lang="en-ZA" sz="100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2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900">
                          <a:effectLst/>
                        </a:rPr>
                        <a:t>Yes</a:t>
                      </a:r>
                      <a:endParaRPr lang="en-ZA" sz="1000">
                        <a:effectLst/>
                        <a:latin typeface="Arial" panose="020B0604020202020204" pitchFamily="34"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Bef>
                          <a:spcPts val="2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900">
                          <a:effectLst/>
                        </a:rPr>
                        <a:t> </a:t>
                      </a:r>
                      <a:endParaRPr lang="en-ZA" sz="100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28838324"/>
                  </a:ext>
                </a:extLst>
              </a:tr>
              <a:tr h="445781">
                <a:tc>
                  <a:txBody>
                    <a:bodyPr/>
                    <a:lstStyle/>
                    <a:p>
                      <a:pPr algn="just">
                        <a:spcBef>
                          <a:spcPts val="2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900">
                          <a:effectLst/>
                        </a:rPr>
                        <a:t>State which Single Mode Cable tests are submitted, and which will be provided during Factory Evaluation. (Complete Table A2.3)</a:t>
                      </a:r>
                      <a:endParaRPr lang="en-ZA" sz="100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2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900">
                          <a:effectLst/>
                        </a:rPr>
                        <a:t>Yes</a:t>
                      </a:r>
                      <a:endParaRPr lang="en-ZA" sz="1000">
                        <a:effectLst/>
                        <a:latin typeface="Arial" panose="020B0604020202020204" pitchFamily="34"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Bef>
                          <a:spcPts val="2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900">
                          <a:effectLst/>
                        </a:rPr>
                        <a:t> </a:t>
                      </a:r>
                      <a:endParaRPr lang="en-ZA" sz="100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95714756"/>
                  </a:ext>
                </a:extLst>
              </a:tr>
              <a:tr h="445781">
                <a:tc>
                  <a:txBody>
                    <a:bodyPr/>
                    <a:lstStyle/>
                    <a:p>
                      <a:pPr algn="just">
                        <a:spcBef>
                          <a:spcPts val="2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900">
                          <a:effectLst/>
                        </a:rPr>
                        <a:t>State which Multimode Cable tests are submitted, and which will be provided during Factory Evaluation. (Complete Table A2.4)</a:t>
                      </a:r>
                      <a:endParaRPr lang="en-ZA" sz="100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2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900">
                          <a:effectLst/>
                        </a:rPr>
                        <a:t>Yes</a:t>
                      </a:r>
                      <a:endParaRPr lang="en-ZA" sz="1000">
                        <a:effectLst/>
                        <a:latin typeface="Arial" panose="020B0604020202020204" pitchFamily="34"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Bef>
                          <a:spcPts val="2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900">
                          <a:effectLst/>
                        </a:rPr>
                        <a:t> </a:t>
                      </a:r>
                      <a:endParaRPr lang="en-ZA" sz="100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9725211"/>
                  </a:ext>
                </a:extLst>
              </a:tr>
              <a:tr h="222891">
                <a:tc>
                  <a:txBody>
                    <a:bodyPr/>
                    <a:lstStyle/>
                    <a:p>
                      <a:pPr algn="just">
                        <a:spcBef>
                          <a:spcPts val="2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900">
                          <a:effectLst/>
                        </a:rPr>
                        <a:t>File of information supplied for Table A2.5 for Factory Evaluation</a:t>
                      </a:r>
                      <a:endParaRPr lang="en-ZA" sz="100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2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900">
                          <a:effectLst/>
                        </a:rPr>
                        <a:t>Yes</a:t>
                      </a:r>
                      <a:endParaRPr lang="en-ZA" sz="1000">
                        <a:effectLst/>
                        <a:latin typeface="Arial" panose="020B0604020202020204" pitchFamily="34"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Bef>
                          <a:spcPts val="2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900">
                          <a:effectLst/>
                        </a:rPr>
                        <a:t> </a:t>
                      </a:r>
                      <a:endParaRPr lang="en-ZA" sz="100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26416604"/>
                  </a:ext>
                </a:extLst>
              </a:tr>
            </a:tbl>
          </a:graphicData>
        </a:graphic>
      </p:graphicFrame>
    </p:spTree>
    <p:extLst>
      <p:ext uri="{BB962C8B-B14F-4D97-AF65-F5344CB8AC3E}">
        <p14:creationId xmlns:p14="http://schemas.microsoft.com/office/powerpoint/2010/main" val="11316190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707C6-C038-29CD-FC27-1A403CD5CA7E}"/>
              </a:ext>
            </a:extLst>
          </p:cNvPr>
          <p:cNvSpPr>
            <a:spLocks noGrp="1"/>
          </p:cNvSpPr>
          <p:nvPr>
            <p:ph type="title"/>
          </p:nvPr>
        </p:nvSpPr>
        <p:spPr/>
        <p:txBody>
          <a:bodyPr/>
          <a:lstStyle/>
          <a:p>
            <a:r>
              <a:rPr lang="en-US" b="1"/>
              <a:t>Desktop Evaluation</a:t>
            </a:r>
            <a:r>
              <a:rPr lang="en-US"/>
              <a:t>: Qualitative Assessment</a:t>
            </a:r>
            <a:br>
              <a:rPr lang="en-ZA" b="1"/>
            </a:br>
            <a:endParaRPr lang="en-ZA"/>
          </a:p>
        </p:txBody>
      </p:sp>
      <p:sp>
        <p:nvSpPr>
          <p:cNvPr id="3" name="Content Placeholder 2">
            <a:extLst>
              <a:ext uri="{FF2B5EF4-FFF2-40B4-BE49-F238E27FC236}">
                <a16:creationId xmlns:a16="http://schemas.microsoft.com/office/drawing/2014/main" id="{A607C1B6-8A22-1A8E-9C15-3795219E15EE}"/>
              </a:ext>
            </a:extLst>
          </p:cNvPr>
          <p:cNvSpPr>
            <a:spLocks noGrp="1"/>
          </p:cNvSpPr>
          <p:nvPr>
            <p:ph idx="1"/>
          </p:nvPr>
        </p:nvSpPr>
        <p:spPr>
          <a:xfrm>
            <a:off x="361681" y="1187867"/>
            <a:ext cx="11383851" cy="3514762"/>
          </a:xfrm>
        </p:spPr>
        <p:txBody>
          <a:bodyPr/>
          <a:lstStyle/>
          <a:p>
            <a:r>
              <a:rPr lang="en-US"/>
              <a:t>All Tender submissions that passes the Mandatory criteria will proceed to the full Desktop Qualitative Evaluation. </a:t>
            </a:r>
          </a:p>
          <a:p>
            <a:r>
              <a:rPr lang="en-US"/>
              <a:t>The desktop assessment will score the following items:</a:t>
            </a:r>
            <a:endParaRPr lang="en-ZA"/>
          </a:p>
          <a:p>
            <a:pPr marL="800100" lvl="1" indent="-342900">
              <a:buFont typeface="+mj-lt"/>
              <a:buAutoNum type="alphaLcParenR"/>
            </a:pPr>
            <a:r>
              <a:rPr lang="en-US"/>
              <a:t>DUCT cable tests reports – </a:t>
            </a:r>
            <a:r>
              <a:rPr lang="en-GB"/>
              <a:t>Both Single mode and multimode DUCT cables are required.</a:t>
            </a:r>
            <a:endParaRPr lang="en-ZA"/>
          </a:p>
          <a:p>
            <a:pPr marL="800100" lvl="1" indent="-342900">
              <a:buFont typeface="+mj-lt"/>
              <a:buAutoNum type="alphaLcParenR"/>
            </a:pPr>
            <a:r>
              <a:rPr lang="en-US"/>
              <a:t>Manufacturer’s Data Sheets per DUCT cable that was submitted for tender.</a:t>
            </a:r>
            <a:endParaRPr lang="en-ZA"/>
          </a:p>
          <a:p>
            <a:r>
              <a:rPr lang="en-ZA"/>
              <a:t>Items submitted will be scored as follows:</a:t>
            </a:r>
          </a:p>
          <a:p>
            <a:pPr marL="0" indent="0">
              <a:buNone/>
            </a:pPr>
            <a:endParaRPr lang="en-ZA"/>
          </a:p>
          <a:p>
            <a:pPr marL="0" indent="0">
              <a:buNone/>
            </a:pPr>
            <a:endParaRPr lang="en-ZA"/>
          </a:p>
          <a:p>
            <a:pPr marL="0" indent="0">
              <a:buNone/>
            </a:pPr>
            <a:endParaRPr lang="en-ZA"/>
          </a:p>
          <a:p>
            <a:pPr marL="0" indent="0">
              <a:buNone/>
            </a:pPr>
            <a:endParaRPr lang="en-ZA"/>
          </a:p>
          <a:p>
            <a:pPr marL="0" indent="0">
              <a:buNone/>
            </a:pPr>
            <a:endParaRPr lang="en-ZA"/>
          </a:p>
          <a:p>
            <a:pPr marL="0" indent="0">
              <a:buNone/>
            </a:pPr>
            <a:endParaRPr lang="en-ZA" b="1"/>
          </a:p>
          <a:p>
            <a:pPr marL="0" indent="0">
              <a:buNone/>
            </a:pPr>
            <a:endParaRPr lang="en-ZA"/>
          </a:p>
        </p:txBody>
      </p:sp>
      <p:graphicFrame>
        <p:nvGraphicFramePr>
          <p:cNvPr id="6" name="Table 5">
            <a:extLst>
              <a:ext uri="{FF2B5EF4-FFF2-40B4-BE49-F238E27FC236}">
                <a16:creationId xmlns:a16="http://schemas.microsoft.com/office/drawing/2014/main" id="{5142E9D1-FBE0-895C-0312-0CC4BEE75A96}"/>
              </a:ext>
            </a:extLst>
          </p:cNvPr>
          <p:cNvGraphicFramePr>
            <a:graphicFrameLocks noGrp="1"/>
          </p:cNvGraphicFramePr>
          <p:nvPr>
            <p:extLst>
              <p:ext uri="{D42A27DB-BD31-4B8C-83A1-F6EECF244321}">
                <p14:modId xmlns:p14="http://schemas.microsoft.com/office/powerpoint/2010/main" val="3446530551"/>
              </p:ext>
            </p:extLst>
          </p:nvPr>
        </p:nvGraphicFramePr>
        <p:xfrm>
          <a:off x="3003761" y="2771943"/>
          <a:ext cx="4679574" cy="1314114"/>
        </p:xfrm>
        <a:graphic>
          <a:graphicData uri="http://schemas.openxmlformats.org/drawingml/2006/table">
            <a:tbl>
              <a:tblPr firstRow="1" firstCol="1" bandRow="1">
                <a:tableStyleId>{793D81CF-94F2-401A-BA57-92F5A7B2D0C5}</a:tableStyleId>
              </a:tblPr>
              <a:tblGrid>
                <a:gridCol w="3610795">
                  <a:extLst>
                    <a:ext uri="{9D8B030D-6E8A-4147-A177-3AD203B41FA5}">
                      <a16:colId xmlns:a16="http://schemas.microsoft.com/office/drawing/2014/main" val="2835244571"/>
                    </a:ext>
                  </a:extLst>
                </a:gridCol>
                <a:gridCol w="1068779">
                  <a:extLst>
                    <a:ext uri="{9D8B030D-6E8A-4147-A177-3AD203B41FA5}">
                      <a16:colId xmlns:a16="http://schemas.microsoft.com/office/drawing/2014/main" val="1545078645"/>
                    </a:ext>
                  </a:extLst>
                </a:gridCol>
              </a:tblGrid>
              <a:tr h="438038">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600" b="1">
                          <a:effectLst/>
                        </a:rPr>
                        <a:t>Criteria</a:t>
                      </a:r>
                      <a:endParaRPr lang="en-ZA" sz="1600">
                        <a:effectLst/>
                        <a:latin typeface="Arial" panose="020B0604020202020204" pitchFamily="34"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600" b="1">
                          <a:effectLst/>
                        </a:rPr>
                        <a:t>Score</a:t>
                      </a:r>
                      <a:endParaRPr lang="en-ZA" sz="1600">
                        <a:effectLst/>
                        <a:latin typeface="Arial" panose="020B0604020202020204" pitchFamily="34"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23208899"/>
                  </a:ext>
                </a:extLst>
              </a:tr>
              <a:tr h="438038">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600">
                          <a:effectLst/>
                        </a:rPr>
                        <a:t>Fully compliant</a:t>
                      </a:r>
                      <a:endParaRPr lang="en-ZA" sz="1600">
                        <a:effectLst/>
                        <a:latin typeface="Arial" panose="020B0604020202020204" pitchFamily="34"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600">
                          <a:effectLst/>
                        </a:rPr>
                        <a:t>3</a:t>
                      </a:r>
                      <a:endParaRPr lang="en-ZA" sz="1600">
                        <a:effectLst/>
                        <a:latin typeface="Arial" panose="020B0604020202020204" pitchFamily="34"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1331434"/>
                  </a:ext>
                </a:extLst>
              </a:tr>
              <a:tr h="438038">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600">
                          <a:effectLst/>
                        </a:rPr>
                        <a:t>Non-compliant (major deviation)</a:t>
                      </a:r>
                      <a:endParaRPr lang="en-ZA" sz="1600">
                        <a:effectLst/>
                        <a:latin typeface="Arial" panose="020B0604020202020204" pitchFamily="34"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600">
                          <a:effectLst/>
                        </a:rPr>
                        <a:t>0</a:t>
                      </a:r>
                      <a:endParaRPr lang="en-ZA" sz="1600">
                        <a:effectLst/>
                        <a:latin typeface="Arial" panose="020B0604020202020204" pitchFamily="34"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05501791"/>
                  </a:ext>
                </a:extLst>
              </a:tr>
            </a:tbl>
          </a:graphicData>
        </a:graphic>
      </p:graphicFrame>
    </p:spTree>
    <p:extLst>
      <p:ext uri="{BB962C8B-B14F-4D97-AF65-F5344CB8AC3E}">
        <p14:creationId xmlns:p14="http://schemas.microsoft.com/office/powerpoint/2010/main" val="17728864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12D8E-F1C0-C5D5-E4A2-A3CF4624FEDC}"/>
              </a:ext>
            </a:extLst>
          </p:cNvPr>
          <p:cNvSpPr>
            <a:spLocks noGrp="1"/>
          </p:cNvSpPr>
          <p:nvPr>
            <p:ph type="title"/>
          </p:nvPr>
        </p:nvSpPr>
        <p:spPr/>
        <p:txBody>
          <a:bodyPr/>
          <a:lstStyle/>
          <a:p>
            <a:r>
              <a:rPr lang="en-US" b="1"/>
              <a:t>Desktop Evaluation</a:t>
            </a:r>
            <a:r>
              <a:rPr lang="en-US"/>
              <a:t>: Qualitative </a:t>
            </a:r>
            <a:r>
              <a:rPr lang="en-US" err="1"/>
              <a:t>Assessment..Cn’t</a:t>
            </a:r>
            <a:endParaRPr lang="en-ZA"/>
          </a:p>
        </p:txBody>
      </p:sp>
      <p:sp>
        <p:nvSpPr>
          <p:cNvPr id="3" name="Content Placeholder 2">
            <a:extLst>
              <a:ext uri="{FF2B5EF4-FFF2-40B4-BE49-F238E27FC236}">
                <a16:creationId xmlns:a16="http://schemas.microsoft.com/office/drawing/2014/main" id="{6BE72E82-BA83-011D-DBD3-DBCB78A53702}"/>
              </a:ext>
            </a:extLst>
          </p:cNvPr>
          <p:cNvSpPr>
            <a:spLocks noGrp="1"/>
          </p:cNvSpPr>
          <p:nvPr>
            <p:ph idx="1"/>
          </p:nvPr>
        </p:nvSpPr>
        <p:spPr/>
        <p:txBody>
          <a:bodyPr/>
          <a:lstStyle/>
          <a:p>
            <a:r>
              <a:rPr lang="en-US"/>
              <a:t>Each Tenderer will be scored for the DUCT cable submitted as follows:</a:t>
            </a:r>
          </a:p>
          <a:p>
            <a:pPr marL="0" indent="0">
              <a:buNone/>
            </a:pPr>
            <a:endParaRPr lang="en-US"/>
          </a:p>
          <a:p>
            <a:endParaRPr lang="en-ZA"/>
          </a:p>
          <a:p>
            <a:endParaRPr lang="en-ZA"/>
          </a:p>
          <a:p>
            <a:endParaRPr lang="en-ZA"/>
          </a:p>
          <a:p>
            <a:endParaRPr lang="en-ZA"/>
          </a:p>
          <a:p>
            <a:endParaRPr lang="en-ZA"/>
          </a:p>
          <a:p>
            <a:endParaRPr lang="en-ZA"/>
          </a:p>
          <a:p>
            <a:endParaRPr lang="en-ZA"/>
          </a:p>
          <a:p>
            <a:endParaRPr lang="en-ZA"/>
          </a:p>
          <a:p>
            <a:pPr>
              <a:lnSpc>
                <a:spcPct val="150000"/>
              </a:lnSpc>
            </a:pPr>
            <a:r>
              <a:rPr lang="en-ZA" b="1"/>
              <a:t>Note</a:t>
            </a:r>
            <a:r>
              <a:rPr lang="en-ZA"/>
              <a:t>: </a:t>
            </a:r>
            <a:r>
              <a:rPr lang="en-US"/>
              <a:t>Each cable offered will be assessed independently against the above stated threshold and cables score that passes the threshold score shall be considered for the tender.</a:t>
            </a:r>
            <a:endParaRPr lang="en-ZA"/>
          </a:p>
          <a:p>
            <a:endParaRPr lang="en-ZA"/>
          </a:p>
        </p:txBody>
      </p:sp>
      <p:graphicFrame>
        <p:nvGraphicFramePr>
          <p:cNvPr id="5" name="Table 4">
            <a:extLst>
              <a:ext uri="{FF2B5EF4-FFF2-40B4-BE49-F238E27FC236}">
                <a16:creationId xmlns:a16="http://schemas.microsoft.com/office/drawing/2014/main" id="{745BDDC3-BF00-9E5A-9CE7-C49D60999BD7}"/>
              </a:ext>
            </a:extLst>
          </p:cNvPr>
          <p:cNvGraphicFramePr>
            <a:graphicFrameLocks noGrp="1"/>
          </p:cNvGraphicFramePr>
          <p:nvPr>
            <p:extLst>
              <p:ext uri="{D42A27DB-BD31-4B8C-83A1-F6EECF244321}">
                <p14:modId xmlns:p14="http://schemas.microsoft.com/office/powerpoint/2010/main" val="2296661371"/>
              </p:ext>
            </p:extLst>
          </p:nvPr>
        </p:nvGraphicFramePr>
        <p:xfrm>
          <a:off x="1028360" y="2005212"/>
          <a:ext cx="9659432" cy="2066147"/>
        </p:xfrm>
        <a:graphic>
          <a:graphicData uri="http://schemas.openxmlformats.org/drawingml/2006/table">
            <a:tbl>
              <a:tblPr firstRow="1" firstCol="1" bandRow="1">
                <a:tableStyleId>{793D81CF-94F2-401A-BA57-92F5A7B2D0C5}</a:tableStyleId>
              </a:tblPr>
              <a:tblGrid>
                <a:gridCol w="4541167">
                  <a:extLst>
                    <a:ext uri="{9D8B030D-6E8A-4147-A177-3AD203B41FA5}">
                      <a16:colId xmlns:a16="http://schemas.microsoft.com/office/drawing/2014/main" val="3423392884"/>
                    </a:ext>
                  </a:extLst>
                </a:gridCol>
                <a:gridCol w="2731325">
                  <a:extLst>
                    <a:ext uri="{9D8B030D-6E8A-4147-A177-3AD203B41FA5}">
                      <a16:colId xmlns:a16="http://schemas.microsoft.com/office/drawing/2014/main" val="2479968103"/>
                    </a:ext>
                  </a:extLst>
                </a:gridCol>
                <a:gridCol w="2386940">
                  <a:extLst>
                    <a:ext uri="{9D8B030D-6E8A-4147-A177-3AD203B41FA5}">
                      <a16:colId xmlns:a16="http://schemas.microsoft.com/office/drawing/2014/main" val="1816577095"/>
                    </a:ext>
                  </a:extLst>
                </a:gridCol>
              </a:tblGrid>
              <a:tr h="345908">
                <a:tc>
                  <a:txBody>
                    <a:bodyPr/>
                    <a:lstStyle/>
                    <a:p>
                      <a:pPr algn="l">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 pos="457200" algn="l"/>
                        </a:tabLst>
                      </a:pPr>
                      <a:r>
                        <a:rPr lang="en-ZA" sz="1200">
                          <a:effectLst/>
                        </a:rPr>
                        <a:t>DUCT Cable Scoring Criteria</a:t>
                      </a:r>
                      <a:endParaRPr lang="en-ZA" sz="1200">
                        <a:effectLst/>
                        <a:latin typeface="Arial" panose="020B0604020202020204" pitchFamily="34"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 pos="457200" algn="l"/>
                        </a:tabLst>
                      </a:pPr>
                      <a:r>
                        <a:rPr lang="en-ZA" sz="1200">
                          <a:effectLst/>
                        </a:rPr>
                        <a:t>Maximum Score</a:t>
                      </a:r>
                      <a:endParaRPr lang="en-ZA" sz="1200">
                        <a:effectLst/>
                        <a:latin typeface="Arial" panose="020B0604020202020204" pitchFamily="34"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 pos="457200" algn="l"/>
                        </a:tabLst>
                      </a:pPr>
                      <a:r>
                        <a:rPr lang="en-ZA" sz="1200">
                          <a:effectLst/>
                        </a:rPr>
                        <a:t>Threshold</a:t>
                      </a:r>
                      <a:endParaRPr lang="en-ZA" sz="1200">
                        <a:effectLst/>
                        <a:latin typeface="Arial" panose="020B0604020202020204" pitchFamily="34"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98615470"/>
                  </a:ext>
                </a:extLst>
              </a:tr>
              <a:tr h="589222">
                <a:tc>
                  <a:txBody>
                    <a:bodyPr/>
                    <a:lstStyle/>
                    <a:p>
                      <a:pPr algn="l">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 pos="457200" algn="l"/>
                        </a:tabLst>
                      </a:pPr>
                      <a:r>
                        <a:rPr lang="en-ZA" sz="1200">
                          <a:effectLst/>
                        </a:rPr>
                        <a:t>24/48 Core Single Mode Duct Cable Test Report Scores</a:t>
                      </a:r>
                      <a:endParaRPr lang="en-ZA" sz="120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 pos="457200" algn="l"/>
                        </a:tabLst>
                      </a:pPr>
                      <a:r>
                        <a:rPr lang="en-ZA" sz="1200">
                          <a:effectLst/>
                        </a:rPr>
                        <a:t>24</a:t>
                      </a:r>
                      <a:endParaRPr lang="en-ZA" sz="120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 pos="457200" algn="l"/>
                        </a:tabLst>
                      </a:pPr>
                      <a:r>
                        <a:rPr lang="en-ZA" sz="1200">
                          <a:effectLst/>
                        </a:rPr>
                        <a:t>80% / 19.2</a:t>
                      </a:r>
                      <a:endParaRPr lang="en-ZA" sz="1200">
                        <a:effectLst/>
                        <a:latin typeface="Arial" panose="020B0604020202020204" pitchFamily="34"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89092961"/>
                  </a:ext>
                </a:extLst>
              </a:tr>
              <a:tr h="384555">
                <a:tc>
                  <a:txBody>
                    <a:bodyPr/>
                    <a:lstStyle/>
                    <a:p>
                      <a:pPr algn="l">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 pos="457200" algn="l"/>
                        </a:tabLst>
                      </a:pPr>
                      <a:r>
                        <a:rPr lang="en-ZA" sz="1200">
                          <a:effectLst/>
                        </a:rPr>
                        <a:t>12 Core Single Mode Duct Cable Test Report Scores</a:t>
                      </a:r>
                      <a:endParaRPr lang="en-ZA" sz="120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 pos="457200" algn="l"/>
                        </a:tabLst>
                      </a:pPr>
                      <a:r>
                        <a:rPr lang="en-ZA" sz="1200">
                          <a:effectLst/>
                        </a:rPr>
                        <a:t>24</a:t>
                      </a:r>
                      <a:endParaRPr lang="en-ZA" sz="120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 pos="457200" algn="l"/>
                        </a:tabLst>
                      </a:pPr>
                      <a:r>
                        <a:rPr lang="en-ZA" sz="1200">
                          <a:effectLst/>
                        </a:rPr>
                        <a:t>80% / 19.2</a:t>
                      </a:r>
                      <a:endParaRPr lang="en-ZA" sz="1200">
                        <a:effectLst/>
                        <a:latin typeface="Arial" panose="020B0604020202020204" pitchFamily="34"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77720798"/>
                  </a:ext>
                </a:extLst>
              </a:tr>
              <a:tr h="373231">
                <a:tc>
                  <a:txBody>
                    <a:bodyPr/>
                    <a:lstStyle/>
                    <a:p>
                      <a:pPr algn="l">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 pos="457200" algn="l"/>
                        </a:tabLst>
                      </a:pPr>
                      <a:r>
                        <a:rPr lang="en-ZA" sz="1200">
                          <a:effectLst/>
                        </a:rPr>
                        <a:t>Multimode 12 Core Test Report Scores</a:t>
                      </a:r>
                      <a:endParaRPr lang="en-ZA" sz="120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 pos="457200" algn="l"/>
                        </a:tabLst>
                      </a:pPr>
                      <a:r>
                        <a:rPr lang="en-ZA" sz="1200">
                          <a:effectLst/>
                        </a:rPr>
                        <a:t>12</a:t>
                      </a:r>
                      <a:endParaRPr lang="en-ZA" sz="120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 pos="457200" algn="l"/>
                        </a:tabLst>
                      </a:pPr>
                      <a:r>
                        <a:rPr lang="en-ZA" sz="1200">
                          <a:effectLst/>
                        </a:rPr>
                        <a:t>80% / 9.6</a:t>
                      </a:r>
                      <a:endParaRPr lang="en-ZA" sz="1200">
                        <a:effectLst/>
                        <a:latin typeface="Arial" panose="020B0604020202020204" pitchFamily="34"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3376954"/>
                  </a:ext>
                </a:extLst>
              </a:tr>
              <a:tr h="373231">
                <a:tc>
                  <a:txBody>
                    <a:bodyPr/>
                    <a:lstStyle/>
                    <a:p>
                      <a:pPr algn="l">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 pos="457200" algn="l"/>
                        </a:tabLst>
                      </a:pPr>
                      <a:r>
                        <a:rPr lang="en-ZA" sz="1200">
                          <a:effectLst/>
                        </a:rPr>
                        <a:t>Cable(s) on offer datasheets submissions</a:t>
                      </a:r>
                      <a:endParaRPr lang="en-ZA" sz="1200">
                        <a:effectLst/>
                        <a:latin typeface="Arial" panose="020B0604020202020204" pitchFamily="34"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 pos="457200" algn="l"/>
                        </a:tabLst>
                      </a:pPr>
                      <a:r>
                        <a:rPr lang="en-ZA" sz="1200">
                          <a:effectLst/>
                        </a:rPr>
                        <a:t>3</a:t>
                      </a:r>
                      <a:endParaRPr lang="en-ZA" sz="1200">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 pos="457200" algn="l"/>
                        </a:tabLst>
                      </a:pPr>
                      <a:r>
                        <a:rPr lang="en-ZA" sz="1200">
                          <a:effectLst/>
                        </a:rPr>
                        <a:t>100% / 3</a:t>
                      </a:r>
                      <a:endParaRPr lang="en-ZA" sz="1200">
                        <a:effectLst/>
                        <a:latin typeface="Arial" panose="020B0604020202020204" pitchFamily="34"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42656671"/>
                  </a:ext>
                </a:extLst>
              </a:tr>
            </a:tbl>
          </a:graphicData>
        </a:graphic>
      </p:graphicFrame>
    </p:spTree>
    <p:extLst>
      <p:ext uri="{BB962C8B-B14F-4D97-AF65-F5344CB8AC3E}">
        <p14:creationId xmlns:p14="http://schemas.microsoft.com/office/powerpoint/2010/main" val="32541834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7F8A3C-D64C-5B3B-AB62-77EE0264B6E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A469E94-8961-E431-EDB0-97DBF4A2D2DA}"/>
              </a:ext>
            </a:extLst>
          </p:cNvPr>
          <p:cNvSpPr>
            <a:spLocks noGrp="1"/>
          </p:cNvSpPr>
          <p:nvPr>
            <p:ph type="title"/>
          </p:nvPr>
        </p:nvSpPr>
        <p:spPr/>
        <p:txBody>
          <a:bodyPr/>
          <a:lstStyle/>
          <a:p>
            <a:r>
              <a:rPr lang="en-US" b="1"/>
              <a:t>Desktop Evaluation</a:t>
            </a:r>
            <a:r>
              <a:rPr lang="en-US"/>
              <a:t>: </a:t>
            </a:r>
            <a:r>
              <a:rPr lang="en-ZA"/>
              <a:t>Desktop Factory File Assessment</a:t>
            </a:r>
          </a:p>
        </p:txBody>
      </p:sp>
      <p:sp>
        <p:nvSpPr>
          <p:cNvPr id="3" name="Content Placeholder 2">
            <a:extLst>
              <a:ext uri="{FF2B5EF4-FFF2-40B4-BE49-F238E27FC236}">
                <a16:creationId xmlns:a16="http://schemas.microsoft.com/office/drawing/2014/main" id="{5AD2370C-9372-D9D5-4EB3-9EF1D1A3EABC}"/>
              </a:ext>
            </a:extLst>
          </p:cNvPr>
          <p:cNvSpPr>
            <a:spLocks noGrp="1"/>
          </p:cNvSpPr>
          <p:nvPr>
            <p:ph idx="1"/>
          </p:nvPr>
        </p:nvSpPr>
        <p:spPr/>
        <p:txBody>
          <a:bodyPr/>
          <a:lstStyle/>
          <a:p>
            <a:r>
              <a:rPr lang="en-ZA"/>
              <a:t>The Factory Information File shall be scored as per Table 5. A score of 1 point is given for every item requested. The detailed scoring in Table 6 (in section 3.3.1) will be used in the Desktop and Factory site evaluations. </a:t>
            </a:r>
            <a:endParaRPr lang="en-US"/>
          </a:p>
          <a:p>
            <a:endParaRPr lang="en-US"/>
          </a:p>
          <a:p>
            <a:endParaRPr lang="en-US"/>
          </a:p>
          <a:p>
            <a:endParaRPr lang="en-ZA"/>
          </a:p>
          <a:p>
            <a:endParaRPr lang="en-ZA"/>
          </a:p>
          <a:p>
            <a:endParaRPr lang="en-ZA"/>
          </a:p>
          <a:p>
            <a:endParaRPr lang="en-ZA"/>
          </a:p>
          <a:p>
            <a:endParaRPr lang="en-ZA"/>
          </a:p>
          <a:p>
            <a:r>
              <a:rPr lang="en-ZA" b="1"/>
              <a:t>Note</a:t>
            </a:r>
            <a:r>
              <a:rPr lang="en-ZA"/>
              <a:t>: The Factory information file will also be scored for Desktop evaluation and is required to pass the threshold score</a:t>
            </a:r>
            <a:r>
              <a:rPr lang="en-US"/>
              <a:t>.</a:t>
            </a:r>
            <a:endParaRPr lang="en-ZA"/>
          </a:p>
          <a:p>
            <a:endParaRPr lang="en-ZA"/>
          </a:p>
        </p:txBody>
      </p:sp>
      <p:graphicFrame>
        <p:nvGraphicFramePr>
          <p:cNvPr id="4" name="Table 3">
            <a:extLst>
              <a:ext uri="{FF2B5EF4-FFF2-40B4-BE49-F238E27FC236}">
                <a16:creationId xmlns:a16="http://schemas.microsoft.com/office/drawing/2014/main" id="{427FF3C0-6467-5F5B-DCB8-3581E5D93C01}"/>
              </a:ext>
            </a:extLst>
          </p:cNvPr>
          <p:cNvGraphicFramePr>
            <a:graphicFrameLocks noGrp="1"/>
          </p:cNvGraphicFramePr>
          <p:nvPr>
            <p:extLst>
              <p:ext uri="{D42A27DB-BD31-4B8C-83A1-F6EECF244321}">
                <p14:modId xmlns:p14="http://schemas.microsoft.com/office/powerpoint/2010/main" val="443788409"/>
              </p:ext>
            </p:extLst>
          </p:nvPr>
        </p:nvGraphicFramePr>
        <p:xfrm>
          <a:off x="2968052" y="1978702"/>
          <a:ext cx="6905406" cy="1450298"/>
        </p:xfrm>
        <a:graphic>
          <a:graphicData uri="http://schemas.openxmlformats.org/drawingml/2006/table">
            <a:tbl>
              <a:tblPr firstRow="1" firstCol="1" bandRow="1">
                <a:tableStyleId>{5940675A-B579-460E-94D1-54222C63F5DA}</a:tableStyleId>
              </a:tblPr>
              <a:tblGrid>
                <a:gridCol w="4524377">
                  <a:extLst>
                    <a:ext uri="{9D8B030D-6E8A-4147-A177-3AD203B41FA5}">
                      <a16:colId xmlns:a16="http://schemas.microsoft.com/office/drawing/2014/main" val="992310703"/>
                    </a:ext>
                  </a:extLst>
                </a:gridCol>
                <a:gridCol w="1071673">
                  <a:extLst>
                    <a:ext uri="{9D8B030D-6E8A-4147-A177-3AD203B41FA5}">
                      <a16:colId xmlns:a16="http://schemas.microsoft.com/office/drawing/2014/main" val="1951342021"/>
                    </a:ext>
                  </a:extLst>
                </a:gridCol>
                <a:gridCol w="1309356">
                  <a:extLst>
                    <a:ext uri="{9D8B030D-6E8A-4147-A177-3AD203B41FA5}">
                      <a16:colId xmlns:a16="http://schemas.microsoft.com/office/drawing/2014/main" val="508772628"/>
                    </a:ext>
                  </a:extLst>
                </a:gridCol>
              </a:tblGrid>
              <a:tr h="725149">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400" b="1">
                          <a:solidFill>
                            <a:schemeClr val="bg1"/>
                          </a:solidFill>
                          <a:effectLst/>
                        </a:rPr>
                        <a:t>DUCT Cable Scoring Criteria</a:t>
                      </a:r>
                      <a:endParaRPr lang="en-ZA" sz="1400" b="1">
                        <a:solidFill>
                          <a:schemeClr val="bg1"/>
                        </a:solidFill>
                        <a:effectLst/>
                        <a:latin typeface="Arial" panose="020B0604020202020204" pitchFamily="34" charset="0"/>
                        <a:ea typeface="Times New Roman" panose="02020603050405020304" pitchFamily="18" charset="0"/>
                      </a:endParaRPr>
                    </a:p>
                  </a:txBody>
                  <a:tcPr marL="68580" marR="68580" marT="0" marB="0" anchor="b">
                    <a:solidFill>
                      <a:srgbClr val="003896"/>
                    </a:solidFill>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400" b="1">
                          <a:solidFill>
                            <a:schemeClr val="bg1"/>
                          </a:solidFill>
                          <a:effectLst/>
                        </a:rPr>
                        <a:t>Maximum Score</a:t>
                      </a:r>
                      <a:endParaRPr lang="en-ZA" sz="1400" b="1">
                        <a:solidFill>
                          <a:schemeClr val="bg1"/>
                        </a:solidFill>
                        <a:effectLst/>
                        <a:latin typeface="Arial" panose="020B0604020202020204" pitchFamily="34" charset="0"/>
                        <a:ea typeface="Times New Roman" panose="02020603050405020304" pitchFamily="18" charset="0"/>
                      </a:endParaRPr>
                    </a:p>
                  </a:txBody>
                  <a:tcPr marL="68580" marR="68580" marT="0" marB="0" anchor="b">
                    <a:solidFill>
                      <a:srgbClr val="003896"/>
                    </a:solidFill>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400" b="1">
                          <a:solidFill>
                            <a:schemeClr val="bg1"/>
                          </a:solidFill>
                          <a:effectLst/>
                        </a:rPr>
                        <a:t>Threshold 80%</a:t>
                      </a:r>
                      <a:endParaRPr lang="en-ZA" sz="1400" b="1">
                        <a:solidFill>
                          <a:schemeClr val="bg1"/>
                        </a:solidFill>
                        <a:effectLst/>
                        <a:latin typeface="Arial" panose="020B0604020202020204" pitchFamily="34" charset="0"/>
                        <a:ea typeface="Times New Roman" panose="02020603050405020304" pitchFamily="18" charset="0"/>
                      </a:endParaRPr>
                    </a:p>
                  </a:txBody>
                  <a:tcPr marL="68580" marR="68580" marT="0" marB="0" anchor="b">
                    <a:solidFill>
                      <a:srgbClr val="003896"/>
                    </a:solidFill>
                  </a:tcPr>
                </a:tc>
                <a:extLst>
                  <a:ext uri="{0D108BD9-81ED-4DB2-BD59-A6C34878D82A}">
                    <a16:rowId xmlns:a16="http://schemas.microsoft.com/office/drawing/2014/main" val="815620265"/>
                  </a:ext>
                </a:extLst>
              </a:tr>
              <a:tr h="725149">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rPr>
                        <a:t>Factory Information - File scored on answers to Table 6 on Factory information</a:t>
                      </a:r>
                      <a:endParaRPr lang="en-ZA" sz="1400">
                        <a:effectLst/>
                        <a:latin typeface="Arial" panose="020B0604020202020204" pitchFamily="34" charset="0"/>
                        <a:ea typeface="Times New Roman" panose="02020603050405020304" pitchFamily="18" charset="0"/>
                      </a:endParaRPr>
                    </a:p>
                  </a:txBody>
                  <a:tcPr marL="68580" marR="68580" marT="0" marB="0" anchor="ct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rPr>
                        <a:t>37</a:t>
                      </a:r>
                      <a:endParaRPr lang="en-ZA" sz="1400">
                        <a:effectLst/>
                        <a:latin typeface="Arial" panose="020B0604020202020204" pitchFamily="34" charset="0"/>
                        <a:ea typeface="Times New Roman" panose="02020603050405020304" pitchFamily="18" charset="0"/>
                      </a:endParaRPr>
                    </a:p>
                  </a:txBody>
                  <a:tcPr marL="68580" marR="68580" marT="0" marB="0" anchor="ct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rPr>
                        <a:t>29.6</a:t>
                      </a:r>
                      <a:endParaRPr lang="en-ZA" sz="1400">
                        <a:effectLst/>
                        <a:latin typeface="Arial" panose="020B0604020202020204" pitchFamily="34" charset="0"/>
                        <a:ea typeface="Times New Roman" panose="02020603050405020304" pitchFamily="18" charset="0"/>
                      </a:endParaRPr>
                    </a:p>
                  </a:txBody>
                  <a:tcPr marL="68580" marR="68580" marT="0" marB="0" anchor="ctr"/>
                </a:tc>
                <a:extLst>
                  <a:ext uri="{0D108BD9-81ED-4DB2-BD59-A6C34878D82A}">
                    <a16:rowId xmlns:a16="http://schemas.microsoft.com/office/drawing/2014/main" val="2890601288"/>
                  </a:ext>
                </a:extLst>
              </a:tr>
            </a:tbl>
          </a:graphicData>
        </a:graphic>
      </p:graphicFrame>
    </p:spTree>
    <p:extLst>
      <p:ext uri="{BB962C8B-B14F-4D97-AF65-F5344CB8AC3E}">
        <p14:creationId xmlns:p14="http://schemas.microsoft.com/office/powerpoint/2010/main" val="40869731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bwMode="auto">
          <a:xfrm>
            <a:off x="609601" y="6453189"/>
            <a:ext cx="2317751"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l"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ClrTx/>
              <a:buFontTx/>
              <a:buNone/>
            </a:pPr>
            <a:endParaRPr lang="en-US" altLang="en-US" sz="1000">
              <a:solidFill>
                <a:srgbClr val="83725B"/>
              </a:solidFill>
            </a:endParaRPr>
          </a:p>
        </p:txBody>
      </p:sp>
      <p:sp>
        <p:nvSpPr>
          <p:cNvPr id="15363" name="Slide Number Placeholder 5"/>
          <p:cNvSpPr>
            <a:spLocks noGrp="1"/>
          </p:cNvSpPr>
          <p:nvPr>
            <p:ph type="sldNum" sz="quarter" idx="12"/>
          </p:nvPr>
        </p:nvSpPr>
        <p:spPr bwMode="auto">
          <a:xfrm>
            <a:off x="5232400" y="6453189"/>
            <a:ext cx="1246717"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ClrTx/>
              <a:buFontTx/>
              <a:buNone/>
              <a:defRPr/>
            </a:pPr>
            <a:fld id="{8B96C4E4-F781-410B-AD6C-1AF225F5EE3D}" type="slidenum">
              <a:rPr lang="en-ZA" smtClean="0"/>
              <a:pPr eaLnBrk="1" hangingPunct="1">
                <a:lnSpc>
                  <a:spcPct val="100000"/>
                </a:lnSpc>
                <a:spcBef>
                  <a:spcPct val="0"/>
                </a:spcBef>
                <a:buClrTx/>
                <a:buFontTx/>
                <a:buNone/>
                <a:defRPr/>
              </a:pPr>
              <a:t>3</a:t>
            </a:fld>
            <a:endParaRPr lang="en-ZA" altLang="en-US" sz="1000">
              <a:solidFill>
                <a:srgbClr val="83725B"/>
              </a:solidFill>
            </a:endParaRPr>
          </a:p>
        </p:txBody>
      </p:sp>
      <p:sp>
        <p:nvSpPr>
          <p:cNvPr id="15364" name="Rectangle 2"/>
          <p:cNvSpPr>
            <a:spLocks noGrp="1" noChangeArrowheads="1"/>
          </p:cNvSpPr>
          <p:nvPr>
            <p:ph type="title"/>
          </p:nvPr>
        </p:nvSpPr>
        <p:spPr/>
        <p:txBody>
          <a:bodyPr/>
          <a:lstStyle/>
          <a:p>
            <a:pPr eaLnBrk="1" hangingPunct="1"/>
            <a:r>
              <a:rPr lang="en-US" altLang="en-US"/>
              <a:t>Scope - OPGW</a:t>
            </a:r>
          </a:p>
        </p:txBody>
      </p:sp>
      <p:sp>
        <p:nvSpPr>
          <p:cNvPr id="19461" name="Rectangle 3"/>
          <p:cNvSpPr>
            <a:spLocks noGrp="1" noChangeArrowheads="1"/>
          </p:cNvSpPr>
          <p:nvPr>
            <p:ph type="body" idx="1"/>
          </p:nvPr>
        </p:nvSpPr>
        <p:spPr>
          <a:xfrm>
            <a:off x="152401" y="1052738"/>
            <a:ext cx="11268268" cy="3071394"/>
          </a:xfrm>
        </p:spPr>
        <p:txBody>
          <a:bodyPr>
            <a:normAutofit fontScale="85000" lnSpcReduction="10000"/>
          </a:bodyPr>
          <a:lstStyle/>
          <a:p>
            <a:pPr marL="0" indent="0">
              <a:buNone/>
            </a:pPr>
            <a:r>
              <a:rPr lang="en-ZA" altLang="en-US" sz="1800" b="1"/>
              <a:t>Technical Tender Evaluation Procedure</a:t>
            </a:r>
          </a:p>
          <a:p>
            <a:pPr algn="just">
              <a:lnSpc>
                <a:spcPct val="150000"/>
              </a:lnSpc>
            </a:pPr>
            <a:r>
              <a:rPr lang="en-ZA" altLang="en-US" sz="1800"/>
              <a:t>Optical Ground Wire (OPGW) cables technical evaluation criteria is a process by which an inquiry is evaluated and scored to assess supplier’s capability to enter a supply contract with Eskom. A complete evaluation of a potential supplier would involve a desktop evaluation and factory evaluation. The factory evaluation is necessary to verify if the supplier possesses the capabilities which they have documented in their tender submissions. </a:t>
            </a:r>
          </a:p>
          <a:p>
            <a:pPr algn="just">
              <a:lnSpc>
                <a:spcPct val="150000"/>
              </a:lnSpc>
            </a:pPr>
            <a:r>
              <a:rPr lang="en-ZA" altLang="en-US" sz="1800"/>
              <a:t>Any tenderers who have been assessed by Eskom within the past 36 months for the supply of OPGW </a:t>
            </a:r>
            <a:r>
              <a:rPr lang="en-ZA" altLang="en-US" sz="1800" b="1">
                <a:solidFill>
                  <a:srgbClr val="FF0000"/>
                </a:solidFill>
              </a:rPr>
              <a:t>may</a:t>
            </a:r>
            <a:r>
              <a:rPr lang="en-ZA" altLang="en-US" sz="1800"/>
              <a:t> be exempted from the technical </a:t>
            </a:r>
            <a:r>
              <a:rPr lang="en-ZA" altLang="en-US" sz="1800" b="1">
                <a:solidFill>
                  <a:srgbClr val="FF0000"/>
                </a:solidFill>
              </a:rPr>
              <a:t>factory evaluation</a:t>
            </a:r>
            <a:r>
              <a:rPr lang="en-ZA" altLang="en-US" sz="1800"/>
              <a:t>. These tenderers are still required to submit all technical documents as per evaluation criteria.</a:t>
            </a:r>
          </a:p>
          <a:p>
            <a:pPr algn="just">
              <a:lnSpc>
                <a:spcPct val="150000"/>
              </a:lnSpc>
            </a:pPr>
            <a:r>
              <a:rPr lang="en-ZA" altLang="en-US" sz="1800"/>
              <a:t> </a:t>
            </a:r>
          </a:p>
        </p:txBody>
      </p:sp>
    </p:spTree>
    <p:extLst>
      <p:ext uri="{BB962C8B-B14F-4D97-AF65-F5344CB8AC3E}">
        <p14:creationId xmlns:p14="http://schemas.microsoft.com/office/powerpoint/2010/main" val="31302410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CA8FC3-FAAF-B607-598B-57F60EB3348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CD8EF59-356E-C790-E6FB-95B67D2D4104}"/>
              </a:ext>
            </a:extLst>
          </p:cNvPr>
          <p:cNvSpPr>
            <a:spLocks noGrp="1"/>
          </p:cNvSpPr>
          <p:nvPr>
            <p:ph type="title"/>
          </p:nvPr>
        </p:nvSpPr>
        <p:spPr/>
        <p:txBody>
          <a:bodyPr/>
          <a:lstStyle/>
          <a:p>
            <a:r>
              <a:rPr lang="en-US" b="1"/>
              <a:t>Factory Assessment</a:t>
            </a:r>
            <a:r>
              <a:rPr lang="en-US"/>
              <a:t>: </a:t>
            </a:r>
            <a:r>
              <a:rPr lang="en-ZA"/>
              <a:t>Scope</a:t>
            </a:r>
          </a:p>
        </p:txBody>
      </p:sp>
      <p:sp>
        <p:nvSpPr>
          <p:cNvPr id="3" name="Content Placeholder 2">
            <a:extLst>
              <a:ext uri="{FF2B5EF4-FFF2-40B4-BE49-F238E27FC236}">
                <a16:creationId xmlns:a16="http://schemas.microsoft.com/office/drawing/2014/main" id="{224D4678-2AC3-92A0-F6C0-334CA0A937F8}"/>
              </a:ext>
            </a:extLst>
          </p:cNvPr>
          <p:cNvSpPr>
            <a:spLocks noGrp="1"/>
          </p:cNvSpPr>
          <p:nvPr>
            <p:ph idx="1"/>
          </p:nvPr>
        </p:nvSpPr>
        <p:spPr/>
        <p:txBody>
          <a:bodyPr>
            <a:normAutofit lnSpcReduction="10000"/>
          </a:bodyPr>
          <a:lstStyle/>
          <a:p>
            <a:pPr algn="just">
              <a:lnSpc>
                <a:spcPct val="150000"/>
              </a:lnSpc>
            </a:pPr>
            <a:r>
              <a:rPr lang="en-ZA" sz="1800"/>
              <a:t>These assessments are performed to evaluate the tenderer’s capability to enter a contract with Eskom with respect to a specific product or service and meet Eskom’s requirements. Type tests that were indicated “FAT” in Table A2.3 and Tables A2.4 (for Desktop evaluation) shall be provided during the factory visit.</a:t>
            </a:r>
            <a:endParaRPr lang="en-US" sz="1800"/>
          </a:p>
          <a:p>
            <a:pPr algn="just">
              <a:lnSpc>
                <a:spcPct val="150000"/>
              </a:lnSpc>
            </a:pPr>
            <a:r>
              <a:rPr lang="en-ZA" sz="1800"/>
              <a:t>Eskom will conduct factory assessments to assess the ability and readiness of the tenderer to supply/manufacture fibre optic cables and/or hardware for Eskom should the need arise. </a:t>
            </a:r>
          </a:p>
          <a:p>
            <a:pPr algn="just">
              <a:lnSpc>
                <a:spcPct val="150000"/>
              </a:lnSpc>
            </a:pPr>
            <a:r>
              <a:rPr lang="en-ZA" sz="1800"/>
              <a:t>Eskom assessment representative(s) will arrange visits to the factories that have qualified for factory evaluations. </a:t>
            </a:r>
          </a:p>
          <a:p>
            <a:pPr algn="just">
              <a:lnSpc>
                <a:spcPct val="150000"/>
              </a:lnSpc>
            </a:pPr>
            <a:r>
              <a:rPr lang="en-ZA" sz="1800"/>
              <a:t>The Eskom evaluation representative(s) will conduct the assessment using the Table provided in the Evaluation Criteria. </a:t>
            </a:r>
          </a:p>
          <a:p>
            <a:pPr algn="just">
              <a:lnSpc>
                <a:spcPct val="150000"/>
              </a:lnSpc>
            </a:pPr>
            <a:r>
              <a:rPr lang="en-ZA" sz="1800"/>
              <a:t>The requirements in the Desktop evaluation will be verified. If a tenderer scores less than the threshold of 80%, they will be disqualified</a:t>
            </a:r>
          </a:p>
          <a:p>
            <a:endParaRPr lang="en-ZA"/>
          </a:p>
        </p:txBody>
      </p:sp>
    </p:spTree>
    <p:extLst>
      <p:ext uri="{BB962C8B-B14F-4D97-AF65-F5344CB8AC3E}">
        <p14:creationId xmlns:p14="http://schemas.microsoft.com/office/powerpoint/2010/main" val="27263881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A5A29A-4F9E-04BD-0AD7-4A0741FB794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8343746-AE31-DD0E-9FA8-59A6C2550862}"/>
              </a:ext>
            </a:extLst>
          </p:cNvPr>
          <p:cNvSpPr>
            <a:spLocks noGrp="1"/>
          </p:cNvSpPr>
          <p:nvPr>
            <p:ph type="ctrTitle"/>
          </p:nvPr>
        </p:nvSpPr>
        <p:spPr/>
        <p:txBody>
          <a:bodyPr>
            <a:normAutofit/>
          </a:bodyPr>
          <a:lstStyle/>
          <a:p>
            <a:r>
              <a:rPr lang="en-US"/>
              <a:t>Questions?</a:t>
            </a:r>
          </a:p>
        </p:txBody>
      </p:sp>
      <p:pic>
        <p:nvPicPr>
          <p:cNvPr id="10" name="Picture Placeholder 9">
            <a:extLst>
              <a:ext uri="{FF2B5EF4-FFF2-40B4-BE49-F238E27FC236}">
                <a16:creationId xmlns:a16="http://schemas.microsoft.com/office/drawing/2014/main" id="{CF07A8BF-8663-75C8-D5F8-3CE51771D321}"/>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21831" r="21831"/>
          <a:stretch/>
        </p:blipFill>
        <p:spPr/>
      </p:pic>
      <p:pic>
        <p:nvPicPr>
          <p:cNvPr id="12" name="Picture Placeholder 11" descr="A tall metal tower with a blue sky and clouds&#10;&#10;AI-generated content may be incorrect.">
            <a:extLst>
              <a:ext uri="{FF2B5EF4-FFF2-40B4-BE49-F238E27FC236}">
                <a16:creationId xmlns:a16="http://schemas.microsoft.com/office/drawing/2014/main" id="{3CD07CD3-548C-7FE1-18BE-B1ABC31E2F93}"/>
              </a:ext>
            </a:extLst>
          </p:cNvPr>
          <p:cNvPicPr>
            <a:picLocks noGrp="1" noChangeAspect="1"/>
          </p:cNvPicPr>
          <p:nvPr>
            <p:ph type="pic" sz="quarter" idx="14"/>
          </p:nvPr>
        </p:nvPicPr>
        <p:blipFill>
          <a:blip r:embed="rId4" cstate="print">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l="12500" r="12500"/>
          <a:stretch>
            <a:fillRect/>
          </a:stretch>
        </p:blipFill>
        <p:spPr/>
      </p:pic>
    </p:spTree>
    <p:extLst>
      <p:ext uri="{BB962C8B-B14F-4D97-AF65-F5344CB8AC3E}">
        <p14:creationId xmlns:p14="http://schemas.microsoft.com/office/powerpoint/2010/main" val="29222722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22C89F-FC8C-2B8F-E557-C890D70D1B00}"/>
            </a:ext>
          </a:extLst>
        </p:cNvPr>
        <p:cNvGrpSpPr/>
        <p:nvPr/>
      </p:nvGrpSpPr>
      <p:grpSpPr>
        <a:xfrm>
          <a:off x="0" y="0"/>
          <a:ext cx="0" cy="0"/>
          <a:chOff x="0" y="0"/>
          <a:chExt cx="0" cy="0"/>
        </a:xfrm>
      </p:grpSpPr>
      <p:sp>
        <p:nvSpPr>
          <p:cNvPr id="15362" name="Date Placeholder 3">
            <a:extLst>
              <a:ext uri="{FF2B5EF4-FFF2-40B4-BE49-F238E27FC236}">
                <a16:creationId xmlns:a16="http://schemas.microsoft.com/office/drawing/2014/main" id="{0B9F20FD-6827-EE88-44BD-B3E57F5757E4}"/>
              </a:ext>
            </a:extLst>
          </p:cNvPr>
          <p:cNvSpPr>
            <a:spLocks noGrp="1"/>
          </p:cNvSpPr>
          <p:nvPr>
            <p:ph type="dt" sz="quarter" idx="10"/>
          </p:nvPr>
        </p:nvSpPr>
        <p:spPr bwMode="auto">
          <a:xfrm>
            <a:off x="609601" y="6453189"/>
            <a:ext cx="2317751"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l"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ClrTx/>
              <a:buFontTx/>
              <a:buNone/>
            </a:pPr>
            <a:endParaRPr lang="en-US" altLang="en-US" sz="1000">
              <a:solidFill>
                <a:srgbClr val="83725B"/>
              </a:solidFill>
            </a:endParaRPr>
          </a:p>
        </p:txBody>
      </p:sp>
      <p:sp>
        <p:nvSpPr>
          <p:cNvPr id="15363" name="Slide Number Placeholder 5">
            <a:extLst>
              <a:ext uri="{FF2B5EF4-FFF2-40B4-BE49-F238E27FC236}">
                <a16:creationId xmlns:a16="http://schemas.microsoft.com/office/drawing/2014/main" id="{75A94FAC-2FCD-6BB0-CF39-CDEE457DA000}"/>
              </a:ext>
            </a:extLst>
          </p:cNvPr>
          <p:cNvSpPr>
            <a:spLocks noGrp="1"/>
          </p:cNvSpPr>
          <p:nvPr>
            <p:ph type="sldNum" sz="quarter" idx="12"/>
          </p:nvPr>
        </p:nvSpPr>
        <p:spPr bwMode="auto">
          <a:xfrm>
            <a:off x="5232400" y="6453189"/>
            <a:ext cx="1246717"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ClrTx/>
              <a:buFontTx/>
              <a:buNone/>
              <a:defRPr/>
            </a:pPr>
            <a:fld id="{8B96C4E4-F781-410B-AD6C-1AF225F5EE3D}" type="slidenum">
              <a:rPr lang="en-ZA" smtClean="0"/>
              <a:pPr eaLnBrk="1" hangingPunct="1">
                <a:lnSpc>
                  <a:spcPct val="100000"/>
                </a:lnSpc>
                <a:spcBef>
                  <a:spcPct val="0"/>
                </a:spcBef>
                <a:buClrTx/>
                <a:buFontTx/>
                <a:buNone/>
                <a:defRPr/>
              </a:pPr>
              <a:t>4</a:t>
            </a:fld>
            <a:endParaRPr lang="en-ZA" altLang="en-US" sz="1000">
              <a:solidFill>
                <a:srgbClr val="83725B"/>
              </a:solidFill>
            </a:endParaRPr>
          </a:p>
        </p:txBody>
      </p:sp>
      <p:sp>
        <p:nvSpPr>
          <p:cNvPr id="15364" name="Rectangle 2">
            <a:extLst>
              <a:ext uri="{FF2B5EF4-FFF2-40B4-BE49-F238E27FC236}">
                <a16:creationId xmlns:a16="http://schemas.microsoft.com/office/drawing/2014/main" id="{9FCA7287-BE30-E7BB-8B77-FCDEAFD95F6C}"/>
              </a:ext>
            </a:extLst>
          </p:cNvPr>
          <p:cNvSpPr>
            <a:spLocks noGrp="1" noChangeArrowheads="1"/>
          </p:cNvSpPr>
          <p:nvPr>
            <p:ph type="title"/>
          </p:nvPr>
        </p:nvSpPr>
        <p:spPr/>
        <p:txBody>
          <a:bodyPr/>
          <a:lstStyle/>
          <a:p>
            <a:pPr eaLnBrk="1" hangingPunct="1"/>
            <a:r>
              <a:rPr lang="en-US" altLang="en-US"/>
              <a:t>Technical Tender Evaluation Procedure</a:t>
            </a:r>
            <a:br>
              <a:rPr lang="en-US" altLang="en-US"/>
            </a:br>
            <a:r>
              <a:rPr lang="en-US" altLang="en-US"/>
              <a:t> - OPGW</a:t>
            </a:r>
          </a:p>
        </p:txBody>
      </p:sp>
      <p:sp>
        <p:nvSpPr>
          <p:cNvPr id="19461" name="Rectangle 3">
            <a:extLst>
              <a:ext uri="{FF2B5EF4-FFF2-40B4-BE49-F238E27FC236}">
                <a16:creationId xmlns:a16="http://schemas.microsoft.com/office/drawing/2014/main" id="{ED47311C-FB0B-15DB-D30F-6244DDAD95A2}"/>
              </a:ext>
            </a:extLst>
          </p:cNvPr>
          <p:cNvSpPr>
            <a:spLocks noGrp="1" noChangeArrowheads="1"/>
          </p:cNvSpPr>
          <p:nvPr>
            <p:ph type="body" idx="1"/>
          </p:nvPr>
        </p:nvSpPr>
        <p:spPr>
          <a:xfrm>
            <a:off x="152401" y="1052737"/>
            <a:ext cx="11268268" cy="5805263"/>
          </a:xfrm>
        </p:spPr>
        <p:txBody>
          <a:bodyPr>
            <a:normAutofit/>
          </a:bodyPr>
          <a:lstStyle/>
          <a:p>
            <a:pPr marL="0" indent="0">
              <a:buNone/>
            </a:pPr>
            <a:r>
              <a:rPr lang="en-GB"/>
              <a:t>To ensure comprehensive technical evaluation, all tender submissions shall consist of but not limited to:</a:t>
            </a:r>
            <a:endParaRPr lang="en-ZA"/>
          </a:p>
          <a:p>
            <a:pPr marL="342900" indent="-342900">
              <a:buFont typeface="+mj-lt"/>
              <a:buAutoNum type="alphaLcParenR"/>
            </a:pPr>
            <a:r>
              <a:rPr lang="en-ZA" b="1"/>
              <a:t>Complete Table A3.1. : </a:t>
            </a:r>
            <a:r>
              <a:rPr lang="en-ZA" b="1" u="sng">
                <a:hlinkClick r:id="rId2"/>
              </a:rPr>
              <a:t>OPGW Table A3_1_OPGW List.xlsx</a:t>
            </a:r>
            <a:endParaRPr lang="en-ZA" b="1"/>
          </a:p>
          <a:p>
            <a:pPr algn="just"/>
            <a:r>
              <a:rPr lang="en-ZA"/>
              <a:t>This is in Annex A and an excel version with drop down boxes is submitted with the tender pack. This will give an indication of which OPGW cables are offered. </a:t>
            </a:r>
          </a:p>
          <a:p>
            <a:pPr marL="342900" lvl="0" indent="-342900">
              <a:buFont typeface="+mj-lt"/>
              <a:buAutoNum type="alphaLcParenR" startAt="2"/>
            </a:pPr>
            <a:r>
              <a:rPr lang="en-GB" b="1"/>
              <a:t>Complete Table A3.2. : </a:t>
            </a:r>
            <a:r>
              <a:rPr lang="en-ZA" b="1" u="sng">
                <a:hlinkClick r:id="rId3"/>
              </a:rPr>
              <a:t>OPGW Table A3_2 Type Test Status.xlsx</a:t>
            </a:r>
            <a:endParaRPr lang="en-GB"/>
          </a:p>
          <a:p>
            <a:pPr algn="just"/>
            <a:r>
              <a:rPr lang="en-GB"/>
              <a:t>This is in Annex B and an excel version with drop down boxes is submitted with the tender pack. This is required as to the status of the type tests for the OPGW cables offered.</a:t>
            </a:r>
            <a:endParaRPr lang="en-ZA"/>
          </a:p>
          <a:p>
            <a:pPr marL="342900" indent="-342900">
              <a:buFont typeface="+mj-lt"/>
              <a:buAutoNum type="alphaLcParenR" startAt="3"/>
            </a:pPr>
            <a:r>
              <a:rPr lang="en-GB" b="1"/>
              <a:t>Complete Table A3.3. :</a:t>
            </a:r>
            <a:r>
              <a:rPr lang="en-ZA" b="1" u="sng">
                <a:hlinkClick r:id="rId4"/>
              </a:rPr>
              <a:t>OPGW Table A3_3 Factory File Index.xlsx</a:t>
            </a:r>
            <a:endParaRPr lang="en-GB"/>
          </a:p>
          <a:p>
            <a:pPr algn="just"/>
            <a:r>
              <a:rPr lang="en-GB"/>
              <a:t>This is in Annex C and an excel version is submitted with the tender pack. A fully indexed and comprehensive file with relevant factory information is required. </a:t>
            </a:r>
            <a:endParaRPr lang="en-ZA"/>
          </a:p>
          <a:p>
            <a:pPr marL="342900" indent="-342900">
              <a:buFont typeface="+mj-lt"/>
              <a:buAutoNum type="alphaLcParenR" startAt="4"/>
            </a:pPr>
            <a:r>
              <a:rPr lang="en-GB" b="1"/>
              <a:t>Complete Table A3.4. : </a:t>
            </a:r>
            <a:r>
              <a:rPr lang="en-ZA" b="1" u="sng">
                <a:hlinkClick r:id="rId5"/>
              </a:rPr>
              <a:t>OPGW Table A3_4 AB Schedules.xlsx</a:t>
            </a:r>
            <a:endParaRPr lang="en-GB" b="1"/>
          </a:p>
          <a:p>
            <a:pPr algn="just"/>
            <a:r>
              <a:rPr lang="en-GB"/>
              <a:t>This is in Annex D and an excel version with various columns is submitted with the tender pack. The fully completed A/B Schedules are required for each OPGW cable offered. </a:t>
            </a:r>
            <a:endParaRPr lang="en-ZA"/>
          </a:p>
          <a:p>
            <a:pPr algn="just"/>
            <a:r>
              <a:rPr lang="en-GB"/>
              <a:t>The Manufacturer’s Data Sheets per OPGW cable tendered is required for desktop evaluation. </a:t>
            </a:r>
            <a:endParaRPr lang="en-ZA"/>
          </a:p>
          <a:p>
            <a:pPr algn="just"/>
            <a:r>
              <a:rPr lang="en-GB"/>
              <a:t>The OPGW information for PLS-CADD with the co-efficient and sag and tension data shall be included for each OPGW tendered. </a:t>
            </a:r>
            <a:endParaRPr lang="en-ZA"/>
          </a:p>
          <a:p>
            <a:pPr algn="just"/>
            <a:r>
              <a:rPr lang="en-GB"/>
              <a:t>It must be noted that before any OPGW fibre optic cable is used on Eskom’s system, a mechanical compatibility test shall be done with the designated hardware. Agreement between prospective fibre optic cable supplier and prospective hardware supplier shall be concluded. Eskom’s only responsibility with this aspect is to review the final test results and on occasion witness these tests.</a:t>
            </a:r>
            <a:endParaRPr lang="en-ZA"/>
          </a:p>
          <a:p>
            <a:pPr algn="just"/>
            <a:r>
              <a:rPr lang="en-GB"/>
              <a:t>Tenderers shall ensure that they cater for the manufacture of special cables that may be requested during the contract lifetime. </a:t>
            </a:r>
          </a:p>
          <a:p>
            <a:pPr algn="just"/>
            <a:endParaRPr lang="en-GB"/>
          </a:p>
          <a:p>
            <a:pPr marL="0" lvl="0" indent="0">
              <a:buNone/>
            </a:pPr>
            <a:endParaRPr lang="en-GB"/>
          </a:p>
        </p:txBody>
      </p:sp>
    </p:spTree>
    <p:extLst>
      <p:ext uri="{BB962C8B-B14F-4D97-AF65-F5344CB8AC3E}">
        <p14:creationId xmlns:p14="http://schemas.microsoft.com/office/powerpoint/2010/main" val="29693155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D45001-0B76-5642-1CAE-D2AC67B1E714}"/>
            </a:ext>
          </a:extLst>
        </p:cNvPr>
        <p:cNvGrpSpPr/>
        <p:nvPr/>
      </p:nvGrpSpPr>
      <p:grpSpPr>
        <a:xfrm>
          <a:off x="0" y="0"/>
          <a:ext cx="0" cy="0"/>
          <a:chOff x="0" y="0"/>
          <a:chExt cx="0" cy="0"/>
        </a:xfrm>
      </p:grpSpPr>
      <p:sp>
        <p:nvSpPr>
          <p:cNvPr id="15362" name="Date Placeholder 3">
            <a:extLst>
              <a:ext uri="{FF2B5EF4-FFF2-40B4-BE49-F238E27FC236}">
                <a16:creationId xmlns:a16="http://schemas.microsoft.com/office/drawing/2014/main" id="{D79D1FB1-C8DE-007B-0EA0-6D5A8B0779E0}"/>
              </a:ext>
            </a:extLst>
          </p:cNvPr>
          <p:cNvSpPr>
            <a:spLocks noGrp="1"/>
          </p:cNvSpPr>
          <p:nvPr>
            <p:ph type="dt" sz="quarter" idx="10"/>
          </p:nvPr>
        </p:nvSpPr>
        <p:spPr bwMode="auto">
          <a:xfrm>
            <a:off x="609601" y="6453189"/>
            <a:ext cx="2317751"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l"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ClrTx/>
              <a:buFontTx/>
              <a:buNone/>
            </a:pPr>
            <a:endParaRPr lang="en-US" altLang="en-US" sz="1000">
              <a:solidFill>
                <a:srgbClr val="83725B"/>
              </a:solidFill>
            </a:endParaRPr>
          </a:p>
        </p:txBody>
      </p:sp>
      <p:sp>
        <p:nvSpPr>
          <p:cNvPr id="15363" name="Slide Number Placeholder 5">
            <a:extLst>
              <a:ext uri="{FF2B5EF4-FFF2-40B4-BE49-F238E27FC236}">
                <a16:creationId xmlns:a16="http://schemas.microsoft.com/office/drawing/2014/main" id="{14173C08-6EB1-0A4D-1EFE-2AD60F65E300}"/>
              </a:ext>
            </a:extLst>
          </p:cNvPr>
          <p:cNvSpPr>
            <a:spLocks noGrp="1"/>
          </p:cNvSpPr>
          <p:nvPr>
            <p:ph type="sldNum" sz="quarter" idx="12"/>
          </p:nvPr>
        </p:nvSpPr>
        <p:spPr bwMode="auto">
          <a:xfrm>
            <a:off x="5232400" y="6453189"/>
            <a:ext cx="1246717"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ClrTx/>
              <a:buFontTx/>
              <a:buNone/>
              <a:defRPr/>
            </a:pPr>
            <a:fld id="{8B96C4E4-F781-410B-AD6C-1AF225F5EE3D}" type="slidenum">
              <a:rPr lang="en-ZA" smtClean="0"/>
              <a:pPr eaLnBrk="1" hangingPunct="1">
                <a:lnSpc>
                  <a:spcPct val="100000"/>
                </a:lnSpc>
                <a:spcBef>
                  <a:spcPct val="0"/>
                </a:spcBef>
                <a:buClrTx/>
                <a:buFontTx/>
                <a:buNone/>
                <a:defRPr/>
              </a:pPr>
              <a:t>5</a:t>
            </a:fld>
            <a:endParaRPr lang="en-ZA" altLang="en-US" sz="1000">
              <a:solidFill>
                <a:srgbClr val="83725B"/>
              </a:solidFill>
            </a:endParaRPr>
          </a:p>
        </p:txBody>
      </p:sp>
      <p:sp>
        <p:nvSpPr>
          <p:cNvPr id="15364" name="Rectangle 2">
            <a:extLst>
              <a:ext uri="{FF2B5EF4-FFF2-40B4-BE49-F238E27FC236}">
                <a16:creationId xmlns:a16="http://schemas.microsoft.com/office/drawing/2014/main" id="{6C2F59F1-178B-FE20-D137-2A8B28869DEA}"/>
              </a:ext>
            </a:extLst>
          </p:cNvPr>
          <p:cNvSpPr>
            <a:spLocks noGrp="1" noChangeArrowheads="1"/>
          </p:cNvSpPr>
          <p:nvPr>
            <p:ph type="title"/>
          </p:nvPr>
        </p:nvSpPr>
        <p:spPr/>
        <p:txBody>
          <a:bodyPr/>
          <a:lstStyle/>
          <a:p>
            <a:pPr eaLnBrk="1" hangingPunct="1"/>
            <a:r>
              <a:rPr lang="en-US" altLang="en-US"/>
              <a:t>Technical Tender Evaluation Procedure</a:t>
            </a:r>
            <a:br>
              <a:rPr lang="en-US" altLang="en-US"/>
            </a:br>
            <a:r>
              <a:rPr lang="en-US" altLang="en-US"/>
              <a:t> - OPGW</a:t>
            </a:r>
          </a:p>
        </p:txBody>
      </p:sp>
      <p:sp>
        <p:nvSpPr>
          <p:cNvPr id="19461" name="Rectangle 3">
            <a:extLst>
              <a:ext uri="{FF2B5EF4-FFF2-40B4-BE49-F238E27FC236}">
                <a16:creationId xmlns:a16="http://schemas.microsoft.com/office/drawing/2014/main" id="{0F130AF5-37BC-A9C5-E977-096EE8723C86}"/>
              </a:ext>
            </a:extLst>
          </p:cNvPr>
          <p:cNvSpPr>
            <a:spLocks noGrp="1" noChangeArrowheads="1"/>
          </p:cNvSpPr>
          <p:nvPr>
            <p:ph type="body" idx="1"/>
          </p:nvPr>
        </p:nvSpPr>
        <p:spPr>
          <a:xfrm>
            <a:off x="152401" y="1067727"/>
            <a:ext cx="11268268" cy="4846617"/>
          </a:xfrm>
        </p:spPr>
        <p:txBody>
          <a:bodyPr>
            <a:normAutofit/>
          </a:bodyPr>
          <a:lstStyle/>
          <a:p>
            <a:pPr algn="just">
              <a:lnSpc>
                <a:spcPct val="150000"/>
              </a:lnSpc>
            </a:pPr>
            <a:r>
              <a:rPr lang="en-ZA" altLang="en-US" sz="1800"/>
              <a:t>Table 2 provides a summary of all the documents that are required from the Tenderers. </a:t>
            </a:r>
          </a:p>
          <a:p>
            <a:pPr algn="ctr">
              <a:spcBef>
                <a:spcPts val="1200"/>
              </a:spcBef>
              <a:spcAft>
                <a:spcPts val="600"/>
              </a:spcAft>
              <a:buNone/>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ZA" altLang="en-US" sz="1800"/>
              <a:t> </a:t>
            </a:r>
            <a:r>
              <a:rPr lang="en-GB" sz="1800" b="1">
                <a:effectLst/>
                <a:latin typeface="Arial" panose="020B0604020202020204" pitchFamily="34" charset="0"/>
                <a:ea typeface="Times New Roman" panose="02020603050405020304" pitchFamily="18" charset="0"/>
              </a:rPr>
              <a:t>Table 2: Requirements from Tenderers</a:t>
            </a:r>
            <a:endParaRPr lang="en-ZA" sz="1800" b="1">
              <a:effectLst/>
              <a:latin typeface="Arial" panose="020B0604020202020204" pitchFamily="34" charset="0"/>
              <a:ea typeface="Times New Roman" panose="02020603050405020304" pitchFamily="18" charset="0"/>
            </a:endParaRPr>
          </a:p>
          <a:p>
            <a:pPr algn="just">
              <a:lnSpc>
                <a:spcPct val="150000"/>
              </a:lnSpc>
            </a:pPr>
            <a:endParaRPr lang="en-ZA" altLang="en-US" sz="1800"/>
          </a:p>
        </p:txBody>
      </p:sp>
      <p:graphicFrame>
        <p:nvGraphicFramePr>
          <p:cNvPr id="11" name="Table 10">
            <a:extLst>
              <a:ext uri="{FF2B5EF4-FFF2-40B4-BE49-F238E27FC236}">
                <a16:creationId xmlns:a16="http://schemas.microsoft.com/office/drawing/2014/main" id="{129E8C37-5F30-B18A-E7FC-2B9C95FB3E4A}"/>
              </a:ext>
            </a:extLst>
          </p:cNvPr>
          <p:cNvGraphicFramePr>
            <a:graphicFrameLocks noGrp="1"/>
          </p:cNvGraphicFramePr>
          <p:nvPr>
            <p:extLst>
              <p:ext uri="{D42A27DB-BD31-4B8C-83A1-F6EECF244321}">
                <p14:modId xmlns:p14="http://schemas.microsoft.com/office/powerpoint/2010/main" val="3439385928"/>
              </p:ext>
            </p:extLst>
          </p:nvPr>
        </p:nvGraphicFramePr>
        <p:xfrm>
          <a:off x="1259175" y="2385510"/>
          <a:ext cx="9623684" cy="3250789"/>
        </p:xfrm>
        <a:graphic>
          <a:graphicData uri="http://schemas.openxmlformats.org/drawingml/2006/table">
            <a:tbl>
              <a:tblPr firstRow="1" firstCol="1" bandRow="1">
                <a:tableStyleId>{69012ECD-51FC-41F1-AA8D-1B2483CD663E}</a:tableStyleId>
              </a:tblPr>
              <a:tblGrid>
                <a:gridCol w="2041386">
                  <a:extLst>
                    <a:ext uri="{9D8B030D-6E8A-4147-A177-3AD203B41FA5}">
                      <a16:colId xmlns:a16="http://schemas.microsoft.com/office/drawing/2014/main" val="1679666916"/>
                    </a:ext>
                  </a:extLst>
                </a:gridCol>
                <a:gridCol w="7582298">
                  <a:extLst>
                    <a:ext uri="{9D8B030D-6E8A-4147-A177-3AD203B41FA5}">
                      <a16:colId xmlns:a16="http://schemas.microsoft.com/office/drawing/2014/main" val="374783950"/>
                    </a:ext>
                  </a:extLst>
                </a:gridCol>
              </a:tblGrid>
              <a:tr h="557646">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100" b="1">
                          <a:effectLst/>
                        </a:rPr>
                        <a:t>Step #</a:t>
                      </a:r>
                      <a:endParaRPr lang="en-ZA" sz="1100">
                        <a:effectLst/>
                        <a:latin typeface="Arial" panose="020B0604020202020204" pitchFamily="34"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100" b="1">
                          <a:effectLst/>
                        </a:rPr>
                        <a:t>Activities and Submission Summary for Tenderers</a:t>
                      </a:r>
                      <a:endParaRPr lang="en-ZA" sz="1100">
                        <a:effectLst/>
                        <a:latin typeface="Arial" panose="020B0604020202020204" pitchFamily="34"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01479271"/>
                  </a:ext>
                </a:extLst>
              </a:tr>
              <a:tr h="278826">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100">
                          <a:effectLst/>
                        </a:rPr>
                        <a:t>1</a:t>
                      </a:r>
                      <a:endParaRPr lang="en-ZA" sz="1100">
                        <a:effectLst/>
                        <a:latin typeface="Arial" panose="020B0604020202020204" pitchFamily="34"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100">
                          <a:effectLst/>
                        </a:rPr>
                        <a:t>Submit a properly indexed Technical File</a:t>
                      </a:r>
                      <a:endParaRPr lang="en-ZA" sz="1100">
                        <a:effectLst/>
                        <a:latin typeface="Arial" panose="020B0604020202020204" pitchFamily="34"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94517717"/>
                  </a:ext>
                </a:extLst>
              </a:tr>
              <a:tr h="278826">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100">
                          <a:effectLst/>
                        </a:rPr>
                        <a:t>2</a:t>
                      </a:r>
                      <a:endParaRPr lang="en-ZA" sz="1100">
                        <a:effectLst/>
                        <a:latin typeface="Arial" panose="020B0604020202020204" pitchFamily="34"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100">
                          <a:effectLst/>
                        </a:rPr>
                        <a:t>Submit completed Table A3.1 - OPGW cables offered</a:t>
                      </a:r>
                      <a:endParaRPr lang="en-ZA" sz="1100">
                        <a:effectLst/>
                        <a:latin typeface="Arial" panose="020B0604020202020204" pitchFamily="34"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50869780"/>
                  </a:ext>
                </a:extLst>
              </a:tr>
              <a:tr h="278826">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100">
                          <a:effectLst/>
                        </a:rPr>
                        <a:t>3</a:t>
                      </a:r>
                      <a:endParaRPr lang="en-ZA" sz="1100">
                        <a:effectLst/>
                        <a:latin typeface="Arial" panose="020B0604020202020204" pitchFamily="34"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100">
                          <a:effectLst/>
                        </a:rPr>
                        <a:t>Submit completed Table A3.2 - TYPE TESTS status</a:t>
                      </a:r>
                      <a:endParaRPr lang="en-ZA" sz="1100">
                        <a:effectLst/>
                        <a:latin typeface="Arial" panose="020B0604020202020204" pitchFamily="34"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74976342"/>
                  </a:ext>
                </a:extLst>
              </a:tr>
              <a:tr h="183715">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100">
                          <a:effectLst/>
                        </a:rPr>
                        <a:t>4</a:t>
                      </a:r>
                      <a:endParaRPr lang="en-ZA" sz="1100">
                        <a:effectLst/>
                        <a:latin typeface="Arial" panose="020B0604020202020204" pitchFamily="34"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100">
                          <a:effectLst/>
                        </a:rPr>
                        <a:t>Submit completed Table A3.3 - FACTORY FILE index completed</a:t>
                      </a:r>
                      <a:endParaRPr lang="en-ZA" sz="1100">
                        <a:effectLst/>
                        <a:latin typeface="Arial" panose="020B0604020202020204" pitchFamily="34"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40352236"/>
                  </a:ext>
                </a:extLst>
              </a:tr>
              <a:tr h="278826">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100">
                          <a:effectLst/>
                        </a:rPr>
                        <a:t>5</a:t>
                      </a:r>
                      <a:endParaRPr lang="en-ZA" sz="1100">
                        <a:effectLst/>
                        <a:latin typeface="Arial" panose="020B0604020202020204" pitchFamily="34"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100">
                          <a:effectLst/>
                        </a:rPr>
                        <a:t>Submit completed Table A3.4 - A/B Schedules per OPGW offered</a:t>
                      </a:r>
                      <a:endParaRPr lang="en-ZA" sz="1100">
                        <a:effectLst/>
                        <a:latin typeface="Arial" panose="020B0604020202020204" pitchFamily="34"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64860602"/>
                  </a:ext>
                </a:extLst>
              </a:tr>
              <a:tr h="278826">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100">
                          <a:effectLst/>
                        </a:rPr>
                        <a:t>6</a:t>
                      </a:r>
                      <a:endParaRPr lang="en-ZA" sz="1100">
                        <a:effectLst/>
                        <a:latin typeface="Arial" panose="020B0604020202020204" pitchFamily="34"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100">
                          <a:effectLst/>
                        </a:rPr>
                        <a:t>Submit most recent TESTS reports for every OPGW offered</a:t>
                      </a:r>
                      <a:endParaRPr lang="en-ZA" sz="1100">
                        <a:effectLst/>
                        <a:latin typeface="Arial" panose="020B0604020202020204" pitchFamily="34"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972339"/>
                  </a:ext>
                </a:extLst>
              </a:tr>
              <a:tr h="278826">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100">
                          <a:effectLst/>
                        </a:rPr>
                        <a:t>7</a:t>
                      </a:r>
                      <a:endParaRPr lang="en-ZA" sz="1100">
                        <a:effectLst/>
                        <a:latin typeface="Arial" panose="020B0604020202020204" pitchFamily="34"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100">
                          <a:effectLst/>
                        </a:rPr>
                        <a:t>Submit most recent DATA SHEETS for every OPGW offered</a:t>
                      </a:r>
                      <a:endParaRPr lang="en-ZA" sz="1100">
                        <a:effectLst/>
                        <a:latin typeface="Arial" panose="020B0604020202020204" pitchFamily="34"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76238339"/>
                  </a:ext>
                </a:extLst>
              </a:tr>
              <a:tr h="278826">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100">
                          <a:effectLst/>
                        </a:rPr>
                        <a:t>8</a:t>
                      </a:r>
                      <a:endParaRPr lang="en-ZA" sz="1100">
                        <a:effectLst/>
                        <a:latin typeface="Arial" panose="020B0604020202020204" pitchFamily="34"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100">
                          <a:effectLst/>
                        </a:rPr>
                        <a:t>Submit most recent PLSCADD information for every OPGW offered</a:t>
                      </a:r>
                      <a:endParaRPr lang="en-ZA" sz="1100">
                        <a:effectLst/>
                        <a:latin typeface="Arial" panose="020B0604020202020204" pitchFamily="34"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56042209"/>
                  </a:ext>
                </a:extLst>
              </a:tr>
              <a:tr h="557646">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100">
                          <a:effectLst/>
                        </a:rPr>
                        <a:t>9</a:t>
                      </a:r>
                      <a:endParaRPr lang="en-ZA" sz="1100">
                        <a:effectLst/>
                        <a:latin typeface="Arial" panose="020B0604020202020204" pitchFamily="34"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100">
                          <a:effectLst/>
                        </a:rPr>
                        <a:t>Submit indexed file with Factory Information correlating to Table A3.3</a:t>
                      </a:r>
                      <a:endParaRPr lang="en-ZA" sz="1100">
                        <a:effectLst/>
                        <a:latin typeface="Arial" panose="020B0604020202020204" pitchFamily="34"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31970509"/>
                  </a:ext>
                </a:extLst>
              </a:tr>
            </a:tbl>
          </a:graphicData>
        </a:graphic>
      </p:graphicFrame>
    </p:spTree>
    <p:extLst>
      <p:ext uri="{BB962C8B-B14F-4D97-AF65-F5344CB8AC3E}">
        <p14:creationId xmlns:p14="http://schemas.microsoft.com/office/powerpoint/2010/main" val="6126705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D8C6A-826B-F0FB-4E63-847AB1217D4C}"/>
              </a:ext>
            </a:extLst>
          </p:cNvPr>
          <p:cNvSpPr>
            <a:spLocks noGrp="1"/>
          </p:cNvSpPr>
          <p:nvPr>
            <p:ph type="title"/>
          </p:nvPr>
        </p:nvSpPr>
        <p:spPr/>
        <p:txBody>
          <a:bodyPr/>
          <a:lstStyle/>
          <a:p>
            <a:r>
              <a:rPr lang="en-US"/>
              <a:t>Guideline for OPGW Mechanical and Electrical Parameters </a:t>
            </a:r>
          </a:p>
        </p:txBody>
      </p:sp>
      <p:graphicFrame>
        <p:nvGraphicFramePr>
          <p:cNvPr id="7" name="Content Placeholder 6">
            <a:extLst>
              <a:ext uri="{FF2B5EF4-FFF2-40B4-BE49-F238E27FC236}">
                <a16:creationId xmlns:a16="http://schemas.microsoft.com/office/drawing/2014/main" id="{9DABED6A-ECFF-81FA-85D9-C4B5867799BA}"/>
              </a:ext>
            </a:extLst>
          </p:cNvPr>
          <p:cNvGraphicFramePr>
            <a:graphicFrameLocks noGrp="1"/>
          </p:cNvGraphicFramePr>
          <p:nvPr>
            <p:ph idx="1"/>
            <p:extLst>
              <p:ext uri="{D42A27DB-BD31-4B8C-83A1-F6EECF244321}">
                <p14:modId xmlns:p14="http://schemas.microsoft.com/office/powerpoint/2010/main" val="749193703"/>
              </p:ext>
            </p:extLst>
          </p:nvPr>
        </p:nvGraphicFramePr>
        <p:xfrm>
          <a:off x="404019" y="2237818"/>
          <a:ext cx="11383962" cy="3017520"/>
        </p:xfrm>
        <a:graphic>
          <a:graphicData uri="http://schemas.openxmlformats.org/drawingml/2006/table">
            <a:tbl>
              <a:tblPr bandRow="1">
                <a:tableStyleId>{5C22544A-7EE6-4342-B048-85BDC9FD1C3A}</a:tableStyleId>
              </a:tblPr>
              <a:tblGrid>
                <a:gridCol w="2178054">
                  <a:extLst>
                    <a:ext uri="{9D8B030D-6E8A-4147-A177-3AD203B41FA5}">
                      <a16:colId xmlns:a16="http://schemas.microsoft.com/office/drawing/2014/main" val="1613241198"/>
                    </a:ext>
                  </a:extLst>
                </a:gridCol>
                <a:gridCol w="2671746">
                  <a:extLst>
                    <a:ext uri="{9D8B030D-6E8A-4147-A177-3AD203B41FA5}">
                      <a16:colId xmlns:a16="http://schemas.microsoft.com/office/drawing/2014/main" val="190433421"/>
                    </a:ext>
                  </a:extLst>
                </a:gridCol>
                <a:gridCol w="2178054">
                  <a:extLst>
                    <a:ext uri="{9D8B030D-6E8A-4147-A177-3AD203B41FA5}">
                      <a16:colId xmlns:a16="http://schemas.microsoft.com/office/drawing/2014/main" val="3890701075"/>
                    </a:ext>
                  </a:extLst>
                </a:gridCol>
                <a:gridCol w="2178054">
                  <a:extLst>
                    <a:ext uri="{9D8B030D-6E8A-4147-A177-3AD203B41FA5}">
                      <a16:colId xmlns:a16="http://schemas.microsoft.com/office/drawing/2014/main" val="1865702653"/>
                    </a:ext>
                  </a:extLst>
                </a:gridCol>
                <a:gridCol w="2178054">
                  <a:extLst>
                    <a:ext uri="{9D8B030D-6E8A-4147-A177-3AD203B41FA5}">
                      <a16:colId xmlns:a16="http://schemas.microsoft.com/office/drawing/2014/main" val="4085595313"/>
                    </a:ext>
                  </a:extLst>
                </a:gridCol>
              </a:tblGrid>
              <a:tr h="272072">
                <a:tc gridSpan="5">
                  <a:txBody>
                    <a:bodyPr/>
                    <a:lstStyle/>
                    <a:p>
                      <a:pPr>
                        <a:buNone/>
                      </a:pPr>
                      <a:endParaRPr lang="en-US">
                        <a:effectLst/>
                      </a:endParaRP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949242855"/>
                  </a:ext>
                </a:extLst>
              </a:tr>
              <a:tr h="1088286">
                <a:tc>
                  <a:txBody>
                    <a:bodyPr/>
                    <a:lstStyle/>
                    <a:p>
                      <a:pPr algn="ctr">
                        <a:buNone/>
                      </a:pPr>
                      <a:r>
                        <a:rPr lang="en-US">
                          <a:solidFill>
                            <a:schemeClr val="bg1"/>
                          </a:solidFill>
                          <a:effectLst/>
                        </a:rPr>
                        <a:t>kA rating</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buNone/>
                      </a:pPr>
                      <a:r>
                        <a:rPr lang="en-US">
                          <a:solidFill>
                            <a:schemeClr val="bg1"/>
                          </a:solidFill>
                          <a:effectLst/>
                        </a:rPr>
                        <a:t>Diameter-mm (smaller the better) Can even be less than our min value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buNone/>
                      </a:pPr>
                      <a:r>
                        <a:rPr lang="en-US">
                          <a:solidFill>
                            <a:schemeClr val="bg1"/>
                          </a:solidFill>
                          <a:effectLst/>
                        </a:rPr>
                        <a:t>RTS-kN</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buNone/>
                      </a:pPr>
                      <a:r>
                        <a:rPr lang="en-US">
                          <a:solidFill>
                            <a:schemeClr val="bg1"/>
                          </a:solidFill>
                          <a:effectLst/>
                        </a:rPr>
                        <a:t>DC resistance-(</a:t>
                      </a:r>
                      <a:r>
                        <a:rPr lang="el-GR">
                          <a:solidFill>
                            <a:schemeClr val="bg1"/>
                          </a:solidFill>
                          <a:effectLst/>
                        </a:rPr>
                        <a:t>Ω/</a:t>
                      </a:r>
                      <a:r>
                        <a:rPr lang="en-US">
                          <a:solidFill>
                            <a:schemeClr val="bg1"/>
                          </a:solidFill>
                          <a:effectLst/>
                        </a:rPr>
                        <a:t>km)</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buNone/>
                      </a:pPr>
                      <a:r>
                        <a:rPr lang="en-US">
                          <a:solidFill>
                            <a:schemeClr val="bg1"/>
                          </a:solidFill>
                          <a:effectLst/>
                        </a:rPr>
                        <a:t>Weight-kg/km (smaller the better, can even be less than our min value)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958761865"/>
                  </a:ext>
                </a:extLst>
              </a:tr>
              <a:tr h="272072">
                <a:tc>
                  <a:txBody>
                    <a:bodyPr/>
                    <a:lstStyle/>
                    <a:p>
                      <a:pPr algn="ctr">
                        <a:buNone/>
                      </a:pPr>
                      <a:r>
                        <a:rPr lang="en-US">
                          <a:effectLst/>
                        </a:rPr>
                        <a:t>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US">
                          <a:effectLst/>
                        </a:rPr>
                        <a:t>10.3&lt;11.8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US">
                          <a:effectLst/>
                        </a:rPr>
                        <a:t>&gt;60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US">
                          <a:effectLst/>
                        </a:rPr>
                        <a:t>0.87&lt;1.08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US">
                          <a:effectLst/>
                        </a:rPr>
                        <a:t>394&lt;453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21869260"/>
                  </a:ext>
                </a:extLst>
              </a:tr>
              <a:tr h="272072">
                <a:tc>
                  <a:txBody>
                    <a:bodyPr/>
                    <a:lstStyle/>
                    <a:p>
                      <a:pPr algn="ctr">
                        <a:buNone/>
                      </a:pPr>
                      <a:r>
                        <a:rPr lang="en-US">
                          <a:effectLst/>
                        </a:rPr>
                        <a:t>10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US">
                          <a:effectLst/>
                        </a:rPr>
                        <a:t>13.3&lt;14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US">
                          <a:effectLst/>
                        </a:rPr>
                        <a:t>&gt;60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US">
                          <a:effectLst/>
                        </a:rPr>
                        <a:t>0.399&lt;0.494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US">
                          <a:effectLst/>
                        </a:rPr>
                        <a:t>494&lt;584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05615925"/>
                  </a:ext>
                </a:extLst>
              </a:tr>
              <a:tr h="272072">
                <a:tc>
                  <a:txBody>
                    <a:bodyPr/>
                    <a:lstStyle/>
                    <a:p>
                      <a:pPr algn="ctr">
                        <a:buNone/>
                      </a:pPr>
                      <a:r>
                        <a:rPr lang="en-US">
                          <a:effectLst/>
                        </a:rPr>
                        <a:t>12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US">
                          <a:effectLst/>
                        </a:rPr>
                        <a:t>14.9&lt;15.9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US">
                          <a:effectLst/>
                        </a:rPr>
                        <a:t>&gt;60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US">
                          <a:effectLst/>
                        </a:rPr>
                        <a:t>0.27&lt;0.4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US">
                          <a:effectLst/>
                        </a:rPr>
                        <a:t>496&lt;697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57908508"/>
                  </a:ext>
                </a:extLst>
              </a:tr>
              <a:tr h="272072">
                <a:tc>
                  <a:txBody>
                    <a:bodyPr/>
                    <a:lstStyle/>
                    <a:p>
                      <a:pPr algn="ctr">
                        <a:buNone/>
                      </a:pPr>
                      <a:r>
                        <a:rPr lang="en-US">
                          <a:effectLst/>
                        </a:rPr>
                        <a:t>16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US">
                          <a:effectLst/>
                        </a:rPr>
                        <a:t>16.6&lt;17.7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US">
                          <a:effectLst/>
                        </a:rPr>
                        <a:t>&gt;60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US">
                          <a:effectLst/>
                        </a:rPr>
                        <a:t>0.2&lt;0.285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US">
                          <a:effectLst/>
                        </a:rPr>
                        <a:t>587&lt;745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75005029"/>
                  </a:ext>
                </a:extLst>
              </a:tr>
              <a:tr h="272072">
                <a:tc>
                  <a:txBody>
                    <a:bodyPr/>
                    <a:lstStyle/>
                    <a:p>
                      <a:pPr algn="ctr">
                        <a:buNone/>
                      </a:pPr>
                      <a:r>
                        <a:rPr lang="en-US">
                          <a:effectLst/>
                        </a:rPr>
                        <a:t>18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US">
                          <a:effectLst/>
                        </a:rPr>
                        <a:t>17.7&lt;18.4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US">
                          <a:effectLst/>
                        </a:rPr>
                        <a:t>&gt;60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US">
                          <a:effectLst/>
                        </a:rPr>
                        <a:t>0.18&lt;0.252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US">
                          <a:effectLst/>
                        </a:rPr>
                        <a:t>627&lt;841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20165789"/>
                  </a:ext>
                </a:extLst>
              </a:tr>
              <a:tr h="272072">
                <a:tc>
                  <a:txBody>
                    <a:bodyPr/>
                    <a:lstStyle/>
                    <a:p>
                      <a:pPr algn="ctr">
                        <a:buNone/>
                      </a:pPr>
                      <a:r>
                        <a:rPr lang="en-US">
                          <a:effectLst/>
                        </a:rPr>
                        <a:t>21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US">
                          <a:effectLst/>
                        </a:rPr>
                        <a:t>19.3&lt;20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US">
                          <a:effectLst/>
                        </a:rPr>
                        <a:t>&gt;60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US">
                          <a:effectLst/>
                        </a:rPr>
                        <a:t>0.159&lt;0.211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US">
                          <a:effectLst/>
                        </a:rPr>
                        <a:t>1002&lt;731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97563508"/>
                  </a:ext>
                </a:extLst>
              </a:tr>
            </a:tbl>
          </a:graphicData>
        </a:graphic>
      </p:graphicFrame>
      <p:sp>
        <p:nvSpPr>
          <p:cNvPr id="4" name="TextBox 3">
            <a:extLst>
              <a:ext uri="{FF2B5EF4-FFF2-40B4-BE49-F238E27FC236}">
                <a16:creationId xmlns:a16="http://schemas.microsoft.com/office/drawing/2014/main" id="{BC53F34F-968F-E43E-428A-53503B599DA0}"/>
              </a:ext>
            </a:extLst>
          </p:cNvPr>
          <p:cNvSpPr txBox="1"/>
          <p:nvPr/>
        </p:nvSpPr>
        <p:spPr>
          <a:xfrm>
            <a:off x="0" y="1077721"/>
            <a:ext cx="11530784" cy="785343"/>
          </a:xfrm>
          <a:prstGeom prst="rect">
            <a:avLst/>
          </a:prstGeom>
          <a:noFill/>
        </p:spPr>
        <p:txBody>
          <a:bodyPr wrap="square" rtlCol="0">
            <a:spAutoFit/>
          </a:bodyPr>
          <a:lstStyle/>
          <a:p>
            <a:pPr marL="285750" indent="-285750">
              <a:lnSpc>
                <a:spcPct val="150000"/>
              </a:lnSpc>
              <a:buClr>
                <a:schemeClr val="bg1">
                  <a:lumMod val="50000"/>
                </a:schemeClr>
              </a:buClr>
              <a:buFont typeface="Wingdings" panose="05000000000000000000" pitchFamily="2" charset="2"/>
              <a:buChar char="§"/>
            </a:pPr>
            <a:r>
              <a:rPr lang="en-US" sz="1600"/>
              <a:t>The below table provides a guide on acceptable OPGW Cable Mechanical and Electrical parameters when populating the Schedule A/B</a:t>
            </a:r>
            <a:endParaRPr lang="en-ZA" sz="1600"/>
          </a:p>
        </p:txBody>
      </p:sp>
    </p:spTree>
    <p:extLst>
      <p:ext uri="{BB962C8B-B14F-4D97-AF65-F5344CB8AC3E}">
        <p14:creationId xmlns:p14="http://schemas.microsoft.com/office/powerpoint/2010/main" val="6639340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25715C-9399-9915-1AC4-4AAB8191E77C}"/>
            </a:ext>
          </a:extLst>
        </p:cNvPr>
        <p:cNvGrpSpPr/>
        <p:nvPr/>
      </p:nvGrpSpPr>
      <p:grpSpPr>
        <a:xfrm>
          <a:off x="0" y="0"/>
          <a:ext cx="0" cy="0"/>
          <a:chOff x="0" y="0"/>
          <a:chExt cx="0" cy="0"/>
        </a:xfrm>
      </p:grpSpPr>
      <p:sp>
        <p:nvSpPr>
          <p:cNvPr id="15362" name="Date Placeholder 3">
            <a:extLst>
              <a:ext uri="{FF2B5EF4-FFF2-40B4-BE49-F238E27FC236}">
                <a16:creationId xmlns:a16="http://schemas.microsoft.com/office/drawing/2014/main" id="{B4F834B4-1A51-90BB-43E3-E007414A3F0F}"/>
              </a:ext>
            </a:extLst>
          </p:cNvPr>
          <p:cNvSpPr>
            <a:spLocks noGrp="1"/>
          </p:cNvSpPr>
          <p:nvPr>
            <p:ph type="dt" sz="quarter" idx="10"/>
          </p:nvPr>
        </p:nvSpPr>
        <p:spPr bwMode="auto">
          <a:xfrm>
            <a:off x="609601" y="6453189"/>
            <a:ext cx="2317751"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l"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ClrTx/>
              <a:buFontTx/>
              <a:buNone/>
            </a:pPr>
            <a:endParaRPr lang="en-US" altLang="en-US" sz="1000">
              <a:solidFill>
                <a:srgbClr val="83725B"/>
              </a:solidFill>
            </a:endParaRPr>
          </a:p>
        </p:txBody>
      </p:sp>
      <p:sp>
        <p:nvSpPr>
          <p:cNvPr id="15363" name="Slide Number Placeholder 5">
            <a:extLst>
              <a:ext uri="{FF2B5EF4-FFF2-40B4-BE49-F238E27FC236}">
                <a16:creationId xmlns:a16="http://schemas.microsoft.com/office/drawing/2014/main" id="{5D4E8826-CC44-EA74-82B2-E1B051934899}"/>
              </a:ext>
            </a:extLst>
          </p:cNvPr>
          <p:cNvSpPr>
            <a:spLocks noGrp="1"/>
          </p:cNvSpPr>
          <p:nvPr>
            <p:ph type="sldNum" sz="quarter" idx="12"/>
          </p:nvPr>
        </p:nvSpPr>
        <p:spPr bwMode="auto">
          <a:xfrm>
            <a:off x="5232400" y="6453189"/>
            <a:ext cx="1246717"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ClrTx/>
              <a:buFontTx/>
              <a:buNone/>
              <a:defRPr/>
            </a:pPr>
            <a:fld id="{8B96C4E4-F781-410B-AD6C-1AF225F5EE3D}" type="slidenum">
              <a:rPr lang="en-ZA" smtClean="0"/>
              <a:pPr eaLnBrk="1" hangingPunct="1">
                <a:lnSpc>
                  <a:spcPct val="100000"/>
                </a:lnSpc>
                <a:spcBef>
                  <a:spcPct val="0"/>
                </a:spcBef>
                <a:buClrTx/>
                <a:buFontTx/>
                <a:buNone/>
                <a:defRPr/>
              </a:pPr>
              <a:t>7</a:t>
            </a:fld>
            <a:endParaRPr lang="en-ZA" altLang="en-US" sz="1000">
              <a:solidFill>
                <a:srgbClr val="83725B"/>
              </a:solidFill>
            </a:endParaRPr>
          </a:p>
        </p:txBody>
      </p:sp>
      <p:sp>
        <p:nvSpPr>
          <p:cNvPr id="15364" name="Rectangle 2">
            <a:extLst>
              <a:ext uri="{FF2B5EF4-FFF2-40B4-BE49-F238E27FC236}">
                <a16:creationId xmlns:a16="http://schemas.microsoft.com/office/drawing/2014/main" id="{73B39C90-86D8-8198-4137-D81DE730B880}"/>
              </a:ext>
            </a:extLst>
          </p:cNvPr>
          <p:cNvSpPr>
            <a:spLocks noGrp="1" noChangeArrowheads="1"/>
          </p:cNvSpPr>
          <p:nvPr>
            <p:ph type="title"/>
          </p:nvPr>
        </p:nvSpPr>
        <p:spPr/>
        <p:txBody>
          <a:bodyPr/>
          <a:lstStyle/>
          <a:p>
            <a:pPr eaLnBrk="1" hangingPunct="1"/>
            <a:r>
              <a:rPr lang="en-US" altLang="en-US"/>
              <a:t>Mandatory Criteria for Evaluation: OPGW Cable</a:t>
            </a:r>
          </a:p>
        </p:txBody>
      </p:sp>
      <p:sp>
        <p:nvSpPr>
          <p:cNvPr id="19461" name="Rectangle 3">
            <a:extLst>
              <a:ext uri="{FF2B5EF4-FFF2-40B4-BE49-F238E27FC236}">
                <a16:creationId xmlns:a16="http://schemas.microsoft.com/office/drawing/2014/main" id="{E8180006-C277-DDCB-718E-D18324F21643}"/>
              </a:ext>
            </a:extLst>
          </p:cNvPr>
          <p:cNvSpPr>
            <a:spLocks noGrp="1" noChangeArrowheads="1"/>
          </p:cNvSpPr>
          <p:nvPr>
            <p:ph type="body" idx="1"/>
          </p:nvPr>
        </p:nvSpPr>
        <p:spPr>
          <a:xfrm>
            <a:off x="152401" y="1052737"/>
            <a:ext cx="11268268" cy="5161250"/>
          </a:xfrm>
        </p:spPr>
        <p:txBody>
          <a:bodyPr>
            <a:normAutofit/>
          </a:bodyPr>
          <a:lstStyle/>
          <a:p>
            <a:pPr algn="just">
              <a:lnSpc>
                <a:spcPct val="150000"/>
              </a:lnSpc>
            </a:pPr>
            <a:r>
              <a:rPr lang="en-ZA" altLang="en-US" sz="1800"/>
              <a:t>Mandatory for Evaluation requirements are assessed on a </a:t>
            </a:r>
            <a:r>
              <a:rPr lang="en-ZA" altLang="en-US" sz="1800" b="1"/>
              <a:t>Yes/ NO </a:t>
            </a:r>
            <a:r>
              <a:rPr lang="en-ZA" altLang="en-US" sz="1800"/>
              <a:t>basis to determine whether the requirements are met or not. A completed submission of Tables A3.1, A3.2, A3.3 and A3.4 is mandatory.  A “No” or incomplete submission of any of requested item on Table A3.1 or A3.2 or A3.3 or A3.4 will disqualify the tenderer and will not proceed further to the Desktop evaluation. </a:t>
            </a:r>
          </a:p>
          <a:p>
            <a:pPr algn="just">
              <a:lnSpc>
                <a:spcPct val="150000"/>
              </a:lnSpc>
            </a:pPr>
            <a:r>
              <a:rPr lang="en-ZA" altLang="en-US" sz="1800"/>
              <a:t>Technical Evaluation Team will check all the submissions to ensure mandatory requirements are met as a start to the Desktop Evaluation</a:t>
            </a:r>
          </a:p>
          <a:p>
            <a:pPr marL="0" indent="0" algn="just">
              <a:lnSpc>
                <a:spcPct val="150000"/>
              </a:lnSpc>
              <a:buNone/>
            </a:pPr>
            <a:endParaRPr lang="en-ZA" altLang="en-US" sz="1800"/>
          </a:p>
          <a:p>
            <a:pPr marL="0" indent="0" algn="just">
              <a:lnSpc>
                <a:spcPct val="150000"/>
              </a:lnSpc>
              <a:buNone/>
            </a:pPr>
            <a:endParaRPr lang="en-ZA" altLang="en-US" sz="1800"/>
          </a:p>
          <a:p>
            <a:pPr algn="ctr">
              <a:spcBef>
                <a:spcPts val="1200"/>
              </a:spcBef>
              <a:spcAft>
                <a:spcPts val="600"/>
              </a:spcAft>
              <a:buNone/>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ZA" altLang="en-US" sz="1800"/>
              <a:t> </a:t>
            </a:r>
            <a:endParaRPr lang="en-ZA" sz="1800" b="1">
              <a:effectLst/>
              <a:latin typeface="Arial" panose="020B0604020202020204" pitchFamily="34" charset="0"/>
              <a:ea typeface="Times New Roman" panose="02020603050405020304" pitchFamily="18" charset="0"/>
            </a:endParaRPr>
          </a:p>
          <a:p>
            <a:pPr algn="just">
              <a:lnSpc>
                <a:spcPct val="150000"/>
              </a:lnSpc>
            </a:pPr>
            <a:endParaRPr lang="en-ZA" altLang="en-US" sz="1800"/>
          </a:p>
        </p:txBody>
      </p:sp>
      <p:graphicFrame>
        <p:nvGraphicFramePr>
          <p:cNvPr id="2" name="Table 1">
            <a:extLst>
              <a:ext uri="{FF2B5EF4-FFF2-40B4-BE49-F238E27FC236}">
                <a16:creationId xmlns:a16="http://schemas.microsoft.com/office/drawing/2014/main" id="{CCC329B9-36AF-07D1-7DB5-DDAC8CCA4F1C}"/>
              </a:ext>
            </a:extLst>
          </p:cNvPr>
          <p:cNvGraphicFramePr>
            <a:graphicFrameLocks noGrp="1"/>
          </p:cNvGraphicFramePr>
          <p:nvPr>
            <p:extLst>
              <p:ext uri="{D42A27DB-BD31-4B8C-83A1-F6EECF244321}">
                <p14:modId xmlns:p14="http://schemas.microsoft.com/office/powerpoint/2010/main" val="152720417"/>
              </p:ext>
            </p:extLst>
          </p:nvPr>
        </p:nvGraphicFramePr>
        <p:xfrm>
          <a:off x="1194114" y="3701526"/>
          <a:ext cx="9508863" cy="2516500"/>
        </p:xfrm>
        <a:graphic>
          <a:graphicData uri="http://schemas.openxmlformats.org/drawingml/2006/table">
            <a:tbl>
              <a:tblPr firstRow="1" firstCol="1" bandRow="1">
                <a:tableStyleId>{5940675A-B579-460E-94D1-54222C63F5DA}</a:tableStyleId>
              </a:tblPr>
              <a:tblGrid>
                <a:gridCol w="6490754">
                  <a:extLst>
                    <a:ext uri="{9D8B030D-6E8A-4147-A177-3AD203B41FA5}">
                      <a16:colId xmlns:a16="http://schemas.microsoft.com/office/drawing/2014/main" val="2445394192"/>
                    </a:ext>
                  </a:extLst>
                </a:gridCol>
                <a:gridCol w="3018109">
                  <a:extLst>
                    <a:ext uri="{9D8B030D-6E8A-4147-A177-3AD203B41FA5}">
                      <a16:colId xmlns:a16="http://schemas.microsoft.com/office/drawing/2014/main" val="803942788"/>
                    </a:ext>
                  </a:extLst>
                </a:gridCol>
              </a:tblGrid>
              <a:tr h="662393">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600" b="1">
                          <a:solidFill>
                            <a:schemeClr val="bg1"/>
                          </a:solidFill>
                          <a:effectLst/>
                        </a:rPr>
                        <a:t>OPGW Cable Mandatory Criteria</a:t>
                      </a:r>
                      <a:endParaRPr lang="en-ZA" sz="1600" b="1">
                        <a:solidFill>
                          <a:schemeClr val="bg1"/>
                        </a:solidFill>
                        <a:effectLst/>
                        <a:latin typeface="Arial" panose="020B0604020202020204" pitchFamily="34" charset="0"/>
                        <a:ea typeface="Times New Roman" panose="02020603050405020304" pitchFamily="18" charset="0"/>
                      </a:endParaRPr>
                    </a:p>
                  </a:txBody>
                  <a:tcPr marL="68580" marR="68580" marT="0" marB="0" anchor="ctr">
                    <a:solidFill>
                      <a:schemeClr val="accent1"/>
                    </a:solidFill>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600" b="1">
                          <a:solidFill>
                            <a:schemeClr val="bg1"/>
                          </a:solidFill>
                          <a:effectLst/>
                        </a:rPr>
                        <a:t>Comply (Yes/No)</a:t>
                      </a:r>
                      <a:endParaRPr lang="en-ZA" sz="1600" b="1">
                        <a:solidFill>
                          <a:schemeClr val="bg1"/>
                        </a:solidFill>
                        <a:effectLst/>
                        <a:latin typeface="Arial" panose="020B0604020202020204" pitchFamily="34" charset="0"/>
                        <a:ea typeface="Times New Roman" panose="02020603050405020304" pitchFamily="18" charset="0"/>
                      </a:endParaRPr>
                    </a:p>
                  </a:txBody>
                  <a:tcPr marL="68580" marR="68580" marT="0" marB="0" anchor="ctr">
                    <a:solidFill>
                      <a:schemeClr val="accent1"/>
                    </a:solidFill>
                  </a:tcPr>
                </a:tc>
                <a:extLst>
                  <a:ext uri="{0D108BD9-81ED-4DB2-BD59-A6C34878D82A}">
                    <a16:rowId xmlns:a16="http://schemas.microsoft.com/office/drawing/2014/main" val="678468860"/>
                  </a:ext>
                </a:extLst>
              </a:tr>
              <a:tr h="395979">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100">
                          <a:effectLst/>
                        </a:rPr>
                        <a:t>Specify which cables can be manufactured and supplied (Complete Table A3.1)</a:t>
                      </a:r>
                      <a:endParaRPr lang="en-ZA" sz="1100">
                        <a:effectLst/>
                        <a:latin typeface="Arial" panose="020B0604020202020204" pitchFamily="34" charset="0"/>
                        <a:ea typeface="Times New Roman" panose="02020603050405020304" pitchFamily="18" charset="0"/>
                      </a:endParaRPr>
                    </a:p>
                  </a:txBody>
                  <a:tcPr marL="68580" marR="68580" marT="0" marB="0" anchor="ctr"/>
                </a:tc>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100">
                          <a:effectLst/>
                        </a:rPr>
                        <a:t> </a:t>
                      </a:r>
                      <a:endParaRPr lang="en-ZA" sz="1100">
                        <a:effectLst/>
                        <a:latin typeface="Arial" panose="020B0604020202020204" pitchFamily="34" charset="0"/>
                        <a:ea typeface="Times New Roman" panose="02020603050405020304" pitchFamily="18" charset="0"/>
                      </a:endParaRPr>
                    </a:p>
                  </a:txBody>
                  <a:tcPr marL="68580" marR="68580" marT="0" marB="0" anchor="ctr"/>
                </a:tc>
                <a:extLst>
                  <a:ext uri="{0D108BD9-81ED-4DB2-BD59-A6C34878D82A}">
                    <a16:rowId xmlns:a16="http://schemas.microsoft.com/office/drawing/2014/main" val="3841943468"/>
                  </a:ext>
                </a:extLst>
              </a:tr>
              <a:tr h="593966">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100">
                          <a:effectLst/>
                        </a:rPr>
                        <a:t>State which tests are submitted and which will be provided during Factory Evaluation.  (Complete Table A3.2)</a:t>
                      </a:r>
                      <a:endParaRPr lang="en-ZA" sz="1100">
                        <a:effectLst/>
                        <a:latin typeface="Arial" panose="020B0604020202020204" pitchFamily="34" charset="0"/>
                        <a:ea typeface="Times New Roman" panose="02020603050405020304" pitchFamily="18" charset="0"/>
                      </a:endParaRPr>
                    </a:p>
                  </a:txBody>
                  <a:tcPr marL="68580" marR="68580" marT="0" marB="0" anchor="ctr"/>
                </a:tc>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100">
                          <a:effectLst/>
                        </a:rPr>
                        <a:t> </a:t>
                      </a:r>
                      <a:endParaRPr lang="en-ZA" sz="1100">
                        <a:effectLst/>
                        <a:latin typeface="Arial" panose="020B0604020202020204" pitchFamily="34" charset="0"/>
                        <a:ea typeface="Times New Roman" panose="02020603050405020304" pitchFamily="18" charset="0"/>
                      </a:endParaRPr>
                    </a:p>
                  </a:txBody>
                  <a:tcPr marL="68580" marR="68580" marT="0" marB="0" anchor="ctr"/>
                </a:tc>
                <a:extLst>
                  <a:ext uri="{0D108BD9-81ED-4DB2-BD59-A6C34878D82A}">
                    <a16:rowId xmlns:a16="http://schemas.microsoft.com/office/drawing/2014/main" val="1766410688"/>
                  </a:ext>
                </a:extLst>
              </a:tr>
              <a:tr h="330892">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100">
                          <a:effectLst/>
                        </a:rPr>
                        <a:t>File of information supplied for Factory Evaluation (Complete Table A3.3)</a:t>
                      </a:r>
                      <a:endParaRPr lang="en-ZA" sz="1100">
                        <a:effectLst/>
                        <a:latin typeface="Arial" panose="020B0604020202020204" pitchFamily="34" charset="0"/>
                        <a:ea typeface="Times New Roman" panose="02020603050405020304" pitchFamily="18" charset="0"/>
                      </a:endParaRPr>
                    </a:p>
                  </a:txBody>
                  <a:tcPr marL="68580" marR="68580" marT="0" marB="0" anchor="ctr"/>
                </a:tc>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100">
                          <a:effectLst/>
                        </a:rPr>
                        <a:t> </a:t>
                      </a:r>
                      <a:endParaRPr lang="en-ZA" sz="1100">
                        <a:effectLst/>
                        <a:latin typeface="Arial" panose="020B0604020202020204" pitchFamily="34" charset="0"/>
                        <a:ea typeface="Times New Roman" panose="02020603050405020304" pitchFamily="18" charset="0"/>
                      </a:endParaRPr>
                    </a:p>
                  </a:txBody>
                  <a:tcPr marL="68580" marR="68580" marT="0" marB="0" anchor="ctr"/>
                </a:tc>
                <a:extLst>
                  <a:ext uri="{0D108BD9-81ED-4DB2-BD59-A6C34878D82A}">
                    <a16:rowId xmlns:a16="http://schemas.microsoft.com/office/drawing/2014/main" val="1767829244"/>
                  </a:ext>
                </a:extLst>
              </a:tr>
              <a:tr h="331241">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100">
                          <a:effectLst/>
                        </a:rPr>
                        <a:t>A and B Schedules completed to Eskom requirements for the OPGW cables provided in English from the latest NRS 061-1 (Complete Table A3.4)</a:t>
                      </a:r>
                      <a:endParaRPr lang="en-ZA" sz="1100">
                        <a:effectLst/>
                        <a:latin typeface="Arial" panose="020B0604020202020204" pitchFamily="34" charset="0"/>
                        <a:ea typeface="Times New Roman" panose="02020603050405020304" pitchFamily="18" charset="0"/>
                      </a:endParaRPr>
                    </a:p>
                  </a:txBody>
                  <a:tcPr marL="68580" marR="68580" marT="0" marB="0" anchor="ctr"/>
                </a:tc>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100">
                          <a:effectLst/>
                        </a:rPr>
                        <a:t> </a:t>
                      </a:r>
                      <a:endParaRPr lang="en-ZA" sz="1100">
                        <a:effectLst/>
                        <a:latin typeface="Arial" panose="020B0604020202020204" pitchFamily="34" charset="0"/>
                        <a:ea typeface="Times New Roman" panose="02020603050405020304" pitchFamily="18" charset="0"/>
                      </a:endParaRPr>
                    </a:p>
                  </a:txBody>
                  <a:tcPr marL="68580" marR="68580" marT="0" marB="0" anchor="ctr"/>
                </a:tc>
                <a:extLst>
                  <a:ext uri="{0D108BD9-81ED-4DB2-BD59-A6C34878D82A}">
                    <a16:rowId xmlns:a16="http://schemas.microsoft.com/office/drawing/2014/main" val="2792757192"/>
                  </a:ext>
                </a:extLst>
              </a:tr>
              <a:tr h="197990">
                <a:tc>
                  <a:txBody>
                    <a:bodyPr/>
                    <a:lstStyle/>
                    <a:p>
                      <a:pPr marL="1764030"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100">
                          <a:effectLst/>
                        </a:rPr>
                        <a:t>Threshold </a:t>
                      </a:r>
                      <a:endParaRPr lang="en-ZA" sz="1100">
                        <a:effectLst/>
                        <a:latin typeface="Arial" panose="020B0604020202020204" pitchFamily="34" charset="0"/>
                        <a:ea typeface="Times New Roman" panose="02020603050405020304" pitchFamily="18" charset="0"/>
                      </a:endParaRPr>
                    </a:p>
                  </a:txBody>
                  <a:tcPr marL="68580" marR="68580" marT="0" marB="0" anchor="ct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100">
                          <a:effectLst/>
                        </a:rPr>
                        <a:t>100% (All “Yes”)</a:t>
                      </a:r>
                      <a:endParaRPr lang="en-ZA" sz="1100">
                        <a:effectLst/>
                        <a:latin typeface="Arial" panose="020B0604020202020204" pitchFamily="34" charset="0"/>
                        <a:ea typeface="Times New Roman" panose="02020603050405020304" pitchFamily="18" charset="0"/>
                      </a:endParaRPr>
                    </a:p>
                  </a:txBody>
                  <a:tcPr marL="68580" marR="68580" marT="0" marB="0" anchor="ctr"/>
                </a:tc>
                <a:extLst>
                  <a:ext uri="{0D108BD9-81ED-4DB2-BD59-A6C34878D82A}">
                    <a16:rowId xmlns:a16="http://schemas.microsoft.com/office/drawing/2014/main" val="4186674474"/>
                  </a:ext>
                </a:extLst>
              </a:tr>
            </a:tbl>
          </a:graphicData>
        </a:graphic>
      </p:graphicFrame>
    </p:spTree>
    <p:extLst>
      <p:ext uri="{BB962C8B-B14F-4D97-AF65-F5344CB8AC3E}">
        <p14:creationId xmlns:p14="http://schemas.microsoft.com/office/powerpoint/2010/main" val="37326786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60E4A6-B314-DC55-AA0E-AE3E19D30E18}"/>
            </a:ext>
          </a:extLst>
        </p:cNvPr>
        <p:cNvGrpSpPr/>
        <p:nvPr/>
      </p:nvGrpSpPr>
      <p:grpSpPr>
        <a:xfrm>
          <a:off x="0" y="0"/>
          <a:ext cx="0" cy="0"/>
          <a:chOff x="0" y="0"/>
          <a:chExt cx="0" cy="0"/>
        </a:xfrm>
      </p:grpSpPr>
      <p:sp>
        <p:nvSpPr>
          <p:cNvPr id="15362" name="Date Placeholder 3">
            <a:extLst>
              <a:ext uri="{FF2B5EF4-FFF2-40B4-BE49-F238E27FC236}">
                <a16:creationId xmlns:a16="http://schemas.microsoft.com/office/drawing/2014/main" id="{E92DDA8A-DD94-26E2-A5AE-8646C9D80A15}"/>
              </a:ext>
            </a:extLst>
          </p:cNvPr>
          <p:cNvSpPr>
            <a:spLocks noGrp="1"/>
          </p:cNvSpPr>
          <p:nvPr>
            <p:ph type="dt" sz="quarter" idx="10"/>
          </p:nvPr>
        </p:nvSpPr>
        <p:spPr bwMode="auto">
          <a:xfrm>
            <a:off x="609601" y="6453189"/>
            <a:ext cx="2317751"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l"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ClrTx/>
              <a:buFontTx/>
              <a:buNone/>
            </a:pPr>
            <a:endParaRPr lang="en-US" altLang="en-US" sz="1000">
              <a:solidFill>
                <a:srgbClr val="83725B"/>
              </a:solidFill>
            </a:endParaRPr>
          </a:p>
        </p:txBody>
      </p:sp>
      <p:sp>
        <p:nvSpPr>
          <p:cNvPr id="15363" name="Slide Number Placeholder 5">
            <a:extLst>
              <a:ext uri="{FF2B5EF4-FFF2-40B4-BE49-F238E27FC236}">
                <a16:creationId xmlns:a16="http://schemas.microsoft.com/office/drawing/2014/main" id="{33EC6EFE-42DD-36FB-FE98-683EB16B8631}"/>
              </a:ext>
            </a:extLst>
          </p:cNvPr>
          <p:cNvSpPr>
            <a:spLocks noGrp="1"/>
          </p:cNvSpPr>
          <p:nvPr>
            <p:ph type="sldNum" sz="quarter" idx="12"/>
          </p:nvPr>
        </p:nvSpPr>
        <p:spPr bwMode="auto">
          <a:xfrm>
            <a:off x="5232400" y="6453189"/>
            <a:ext cx="1246717"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ClrTx/>
              <a:buFontTx/>
              <a:buNone/>
              <a:defRPr/>
            </a:pPr>
            <a:fld id="{8B96C4E4-F781-410B-AD6C-1AF225F5EE3D}" type="slidenum">
              <a:rPr lang="en-ZA" smtClean="0"/>
              <a:pPr eaLnBrk="1" hangingPunct="1">
                <a:lnSpc>
                  <a:spcPct val="100000"/>
                </a:lnSpc>
                <a:spcBef>
                  <a:spcPct val="0"/>
                </a:spcBef>
                <a:buClrTx/>
                <a:buFontTx/>
                <a:buNone/>
                <a:defRPr/>
              </a:pPr>
              <a:t>8</a:t>
            </a:fld>
            <a:endParaRPr lang="en-ZA" altLang="en-US" sz="1000">
              <a:solidFill>
                <a:srgbClr val="83725B"/>
              </a:solidFill>
            </a:endParaRPr>
          </a:p>
        </p:txBody>
      </p:sp>
      <p:sp>
        <p:nvSpPr>
          <p:cNvPr id="15364" name="Rectangle 2">
            <a:extLst>
              <a:ext uri="{FF2B5EF4-FFF2-40B4-BE49-F238E27FC236}">
                <a16:creationId xmlns:a16="http://schemas.microsoft.com/office/drawing/2014/main" id="{08BB999B-0504-0A8C-2B1E-EC123F9A87B1}"/>
              </a:ext>
            </a:extLst>
          </p:cNvPr>
          <p:cNvSpPr>
            <a:spLocks noGrp="1" noChangeArrowheads="1"/>
          </p:cNvSpPr>
          <p:nvPr>
            <p:ph type="title"/>
          </p:nvPr>
        </p:nvSpPr>
        <p:spPr/>
        <p:txBody>
          <a:bodyPr/>
          <a:lstStyle/>
          <a:p>
            <a:pPr eaLnBrk="1" hangingPunct="1"/>
            <a:r>
              <a:rPr lang="en-US" altLang="en-US"/>
              <a:t>3.2	Desktop Evaluation : OPGW Cable</a:t>
            </a:r>
          </a:p>
        </p:txBody>
      </p:sp>
      <p:sp>
        <p:nvSpPr>
          <p:cNvPr id="19461" name="Rectangle 3">
            <a:extLst>
              <a:ext uri="{FF2B5EF4-FFF2-40B4-BE49-F238E27FC236}">
                <a16:creationId xmlns:a16="http://schemas.microsoft.com/office/drawing/2014/main" id="{1F4A3510-5CAC-CF23-B4FA-0C8EA4FC8E25}"/>
              </a:ext>
            </a:extLst>
          </p:cNvPr>
          <p:cNvSpPr>
            <a:spLocks noGrp="1" noChangeArrowheads="1"/>
          </p:cNvSpPr>
          <p:nvPr>
            <p:ph type="body" idx="1"/>
          </p:nvPr>
        </p:nvSpPr>
        <p:spPr>
          <a:xfrm>
            <a:off x="152401" y="946718"/>
            <a:ext cx="11268268" cy="6143629"/>
          </a:xfrm>
        </p:spPr>
        <p:txBody>
          <a:bodyPr>
            <a:normAutofit/>
          </a:bodyPr>
          <a:lstStyle/>
          <a:p>
            <a:pPr algn="just">
              <a:lnSpc>
                <a:spcPct val="150000"/>
              </a:lnSpc>
            </a:pPr>
            <a:r>
              <a:rPr lang="en-ZA" altLang="en-US" sz="1800"/>
              <a:t>Submissions that pass the Mandatory criteria will proceed to the Desktop Evaluation. </a:t>
            </a:r>
          </a:p>
          <a:p>
            <a:pPr algn="just">
              <a:spcAft>
                <a:spcPts val="600"/>
              </a:spcAft>
              <a:buNone/>
              <a:tabLst>
                <a:tab pos="252095" algn="l"/>
                <a:tab pos="504190" algn="l"/>
                <a:tab pos="756285" algn="l"/>
                <a:tab pos="1007745" algn="l"/>
                <a:tab pos="1259840" algn="l"/>
                <a:tab pos="1511935" algn="l"/>
                <a:tab pos="1764030" algn="l"/>
                <a:tab pos="2016125" algn="l"/>
                <a:tab pos="2268220" algn="l"/>
                <a:tab pos="2771775" algn="l"/>
              </a:tabLst>
            </a:pPr>
            <a:r>
              <a:rPr lang="en-US" sz="1600">
                <a:effectLst/>
                <a:latin typeface="Arial" panose="020B0604020202020204" pitchFamily="34" charset="0"/>
                <a:ea typeface="Times New Roman" panose="02020603050405020304" pitchFamily="18" charset="0"/>
              </a:rPr>
              <a:t>The desktop assessment will score the following items:</a:t>
            </a:r>
            <a:endParaRPr lang="en-ZA" sz="1600">
              <a:effectLst/>
              <a:latin typeface="Arial" panose="020B0604020202020204" pitchFamily="34" charset="0"/>
              <a:ea typeface="Times New Roman" panose="02020603050405020304" pitchFamily="18" charset="0"/>
            </a:endParaRPr>
          </a:p>
          <a:p>
            <a:pPr marL="342900" lvl="0" indent="-342900" algn="just">
              <a:spcBef>
                <a:spcPts val="600"/>
              </a:spcBef>
              <a:spcAft>
                <a:spcPts val="600"/>
              </a:spcAft>
              <a:buFont typeface="+mj-lt"/>
              <a:buAutoNum type="alphaLcParenR"/>
              <a:tabLst>
                <a:tab pos="252095" algn="l"/>
                <a:tab pos="504190" algn="l"/>
                <a:tab pos="756285" algn="l"/>
                <a:tab pos="1007745" algn="l"/>
                <a:tab pos="1259840" algn="l"/>
                <a:tab pos="1511935" algn="l"/>
                <a:tab pos="1764030" algn="l"/>
                <a:tab pos="2016125" algn="l"/>
                <a:tab pos="2268220" algn="l"/>
                <a:tab pos="2771775" algn="l"/>
                <a:tab pos="540385"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US" sz="1600">
                <a:effectLst/>
                <a:latin typeface="Arial" panose="020B0604020202020204" pitchFamily="34" charset="0"/>
                <a:ea typeface="Times New Roman" panose="02020603050405020304" pitchFamily="18" charset="0"/>
              </a:rPr>
              <a:t>OPGW test reports – </a:t>
            </a:r>
            <a:r>
              <a:rPr lang="en-GB" sz="1600">
                <a:effectLst/>
                <a:latin typeface="Arial" panose="020B0604020202020204" pitchFamily="34" charset="0"/>
                <a:ea typeface="Times New Roman" panose="02020603050405020304" pitchFamily="18" charset="0"/>
              </a:rPr>
              <a:t>only OPGW cables that were submitted as part of the tender shall be evaluated</a:t>
            </a:r>
            <a:r>
              <a:rPr lang="en-US" sz="1600">
                <a:effectLst/>
                <a:latin typeface="Arial" panose="020B0604020202020204" pitchFamily="34" charset="0"/>
                <a:ea typeface="Times New Roman" panose="02020603050405020304" pitchFamily="18" charset="0"/>
              </a:rPr>
              <a:t>. </a:t>
            </a:r>
            <a:endParaRPr lang="en-ZA" sz="1600">
              <a:effectLst/>
              <a:latin typeface="Arial" panose="020B0604020202020204" pitchFamily="34" charset="0"/>
              <a:ea typeface="Times New Roman" panose="02020603050405020304" pitchFamily="18" charset="0"/>
            </a:endParaRPr>
          </a:p>
          <a:p>
            <a:pPr marL="342900" lvl="0" indent="-342900" algn="just">
              <a:spcBef>
                <a:spcPts val="600"/>
              </a:spcBef>
              <a:spcAft>
                <a:spcPts val="600"/>
              </a:spcAft>
              <a:buFont typeface="+mj-lt"/>
              <a:buAutoNum type="alphaLcParenR"/>
              <a:tabLst>
                <a:tab pos="252095" algn="l"/>
                <a:tab pos="504190" algn="l"/>
                <a:tab pos="756285" algn="l"/>
                <a:tab pos="1007745" algn="l"/>
                <a:tab pos="1259840" algn="l"/>
                <a:tab pos="1511935" algn="l"/>
                <a:tab pos="1764030" algn="l"/>
                <a:tab pos="2016125" algn="l"/>
                <a:tab pos="2268220" algn="l"/>
                <a:tab pos="2771775" algn="l"/>
                <a:tab pos="540385"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US" sz="1600">
                <a:effectLst/>
                <a:latin typeface="Arial" panose="020B0604020202020204" pitchFamily="34" charset="0"/>
                <a:ea typeface="Times New Roman" panose="02020603050405020304" pitchFamily="18" charset="0"/>
              </a:rPr>
              <a:t>Manufacturer’s Data Sheets per OPGW cable that was submitted for tender.</a:t>
            </a:r>
            <a:endParaRPr lang="en-ZA" sz="1600">
              <a:effectLst/>
              <a:latin typeface="Arial" panose="020B0604020202020204" pitchFamily="34" charset="0"/>
              <a:ea typeface="Times New Roman" panose="02020603050405020304" pitchFamily="18" charset="0"/>
            </a:endParaRPr>
          </a:p>
          <a:p>
            <a:pPr marL="342900" lvl="0" indent="-342900" algn="just">
              <a:spcBef>
                <a:spcPts val="600"/>
              </a:spcBef>
              <a:spcAft>
                <a:spcPts val="600"/>
              </a:spcAft>
              <a:buFont typeface="+mj-lt"/>
              <a:buAutoNum type="alphaLcParenR"/>
              <a:tabLst>
                <a:tab pos="252095" algn="l"/>
                <a:tab pos="504190" algn="l"/>
                <a:tab pos="756285" algn="l"/>
                <a:tab pos="1007745" algn="l"/>
                <a:tab pos="1259840" algn="l"/>
                <a:tab pos="1511935" algn="l"/>
                <a:tab pos="1764030" algn="l"/>
                <a:tab pos="2016125" algn="l"/>
                <a:tab pos="2268220" algn="l"/>
                <a:tab pos="2771775" algn="l"/>
                <a:tab pos="54038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US" sz="1600">
                <a:effectLst/>
                <a:latin typeface="Arial" panose="020B0604020202020204" pitchFamily="34" charset="0"/>
                <a:ea typeface="Times New Roman" panose="02020603050405020304" pitchFamily="18" charset="0"/>
              </a:rPr>
              <a:t>The PLS-CADD information with the co-efficient and sag &amp; tension data for each OPGW submitted for tender shall be included.</a:t>
            </a:r>
            <a:r>
              <a:rPr lang="en-GB" sz="1600">
                <a:effectLst/>
                <a:latin typeface="Arial" panose="020B0604020202020204" pitchFamily="34" charset="0"/>
                <a:ea typeface="Times New Roman" panose="02020603050405020304" pitchFamily="18" charset="0"/>
              </a:rPr>
              <a:t> </a:t>
            </a:r>
          </a:p>
          <a:p>
            <a:pPr marL="342900" lvl="0" indent="-342900" algn="just">
              <a:spcBef>
                <a:spcPts val="600"/>
              </a:spcBef>
              <a:spcAft>
                <a:spcPts val="600"/>
              </a:spcAft>
              <a:buFont typeface="+mj-lt"/>
              <a:buAutoNum type="alphaLcParenR"/>
              <a:tabLst>
                <a:tab pos="252095" algn="l"/>
                <a:tab pos="504190" algn="l"/>
                <a:tab pos="756285" algn="l"/>
                <a:tab pos="1007745" algn="l"/>
                <a:tab pos="1259840" algn="l"/>
                <a:tab pos="1511935" algn="l"/>
                <a:tab pos="1764030" algn="l"/>
                <a:tab pos="2016125" algn="l"/>
                <a:tab pos="2268220" algn="l"/>
                <a:tab pos="2771775" algn="l"/>
                <a:tab pos="54038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GB" sz="1600">
                <a:effectLst/>
                <a:latin typeface="Arial" panose="020B0604020202020204" pitchFamily="34" charset="0"/>
                <a:ea typeface="Times New Roman" panose="02020603050405020304" pitchFamily="18" charset="0"/>
              </a:rPr>
              <a:t>The</a:t>
            </a:r>
            <a:r>
              <a:rPr lang="en-US" sz="1600">
                <a:effectLst/>
                <a:latin typeface="Arial" panose="020B0604020202020204" pitchFamily="34" charset="0"/>
                <a:ea typeface="Times New Roman" panose="02020603050405020304" pitchFamily="18" charset="0"/>
              </a:rPr>
              <a:t> items will be scored as per the Table below:</a:t>
            </a:r>
          </a:p>
          <a:p>
            <a:pPr marL="342900" lvl="0" indent="-342900" algn="just">
              <a:spcBef>
                <a:spcPts val="600"/>
              </a:spcBef>
              <a:spcAft>
                <a:spcPts val="600"/>
              </a:spcAft>
              <a:buFont typeface="+mj-lt"/>
              <a:buAutoNum type="alphaLcParenR"/>
              <a:tabLst>
                <a:tab pos="252095" algn="l"/>
                <a:tab pos="504190" algn="l"/>
                <a:tab pos="756285" algn="l"/>
                <a:tab pos="1007745" algn="l"/>
                <a:tab pos="1259840" algn="l"/>
                <a:tab pos="1511935" algn="l"/>
                <a:tab pos="1764030" algn="l"/>
                <a:tab pos="2016125" algn="l"/>
                <a:tab pos="2268220" algn="l"/>
                <a:tab pos="2771775" algn="l"/>
                <a:tab pos="54038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endParaRPr lang="en-ZA" sz="1800">
              <a:effectLst/>
              <a:latin typeface="Arial" panose="020B0604020202020204" pitchFamily="34" charset="0"/>
              <a:ea typeface="Times New Roman" panose="02020603050405020304" pitchFamily="18" charset="0"/>
            </a:endParaRPr>
          </a:p>
          <a:p>
            <a:pPr marL="342900" lvl="0" indent="-342900" algn="just">
              <a:spcBef>
                <a:spcPts val="600"/>
              </a:spcBef>
              <a:spcAft>
                <a:spcPts val="600"/>
              </a:spcAft>
              <a:buFont typeface="+mj-lt"/>
              <a:buAutoNum type="alphaLcParenR"/>
              <a:tabLst>
                <a:tab pos="252095" algn="l"/>
                <a:tab pos="504190" algn="l"/>
                <a:tab pos="756285" algn="l"/>
                <a:tab pos="1007745" algn="l"/>
                <a:tab pos="1259840" algn="l"/>
                <a:tab pos="1511935" algn="l"/>
                <a:tab pos="1764030" algn="l"/>
                <a:tab pos="2016125" algn="l"/>
                <a:tab pos="2268220" algn="l"/>
                <a:tab pos="2771775" algn="l"/>
                <a:tab pos="54038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endParaRPr lang="en-ZA" sz="1800">
              <a:effectLst/>
              <a:latin typeface="Arial" panose="020B0604020202020204" pitchFamily="34" charset="0"/>
              <a:ea typeface="Times New Roman" panose="02020603050405020304" pitchFamily="18" charset="0"/>
            </a:endParaRPr>
          </a:p>
          <a:p>
            <a:pPr marL="0" indent="0" algn="just">
              <a:lnSpc>
                <a:spcPct val="150000"/>
              </a:lnSpc>
              <a:buNone/>
            </a:pPr>
            <a:endParaRPr lang="en-ZA" altLang="en-US" sz="1800"/>
          </a:p>
          <a:p>
            <a:pPr algn="just">
              <a:spcBef>
                <a:spcPts val="1200"/>
              </a:spcBef>
              <a:spcAft>
                <a:spcPts val="600"/>
              </a:spcAft>
              <a:buNone/>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ZA" altLang="en-US" sz="1800"/>
              <a:t> </a:t>
            </a:r>
            <a:endParaRPr lang="en-ZA" sz="1800" b="1">
              <a:effectLst/>
              <a:latin typeface="Arial" panose="020B0604020202020204" pitchFamily="34" charset="0"/>
              <a:ea typeface="Times New Roman" panose="02020603050405020304" pitchFamily="18" charset="0"/>
            </a:endParaRPr>
          </a:p>
          <a:p>
            <a:pPr marL="0" indent="0" algn="just">
              <a:lnSpc>
                <a:spcPct val="150000"/>
              </a:lnSpc>
              <a:buNone/>
            </a:pPr>
            <a:endParaRPr lang="en-ZA" altLang="en-US" sz="1800"/>
          </a:p>
        </p:txBody>
      </p:sp>
      <p:graphicFrame>
        <p:nvGraphicFramePr>
          <p:cNvPr id="3" name="Table 2">
            <a:extLst>
              <a:ext uri="{FF2B5EF4-FFF2-40B4-BE49-F238E27FC236}">
                <a16:creationId xmlns:a16="http://schemas.microsoft.com/office/drawing/2014/main" id="{6856072B-F2BF-7308-FC07-A333AA8C91A9}"/>
              </a:ext>
            </a:extLst>
          </p:cNvPr>
          <p:cNvGraphicFramePr>
            <a:graphicFrameLocks noGrp="1"/>
          </p:cNvGraphicFramePr>
          <p:nvPr>
            <p:extLst>
              <p:ext uri="{D42A27DB-BD31-4B8C-83A1-F6EECF244321}">
                <p14:modId xmlns:p14="http://schemas.microsoft.com/office/powerpoint/2010/main" val="2062147519"/>
              </p:ext>
            </p:extLst>
          </p:nvPr>
        </p:nvGraphicFramePr>
        <p:xfrm>
          <a:off x="2342894" y="3752738"/>
          <a:ext cx="6276450" cy="1928534"/>
        </p:xfrm>
        <a:graphic>
          <a:graphicData uri="http://schemas.openxmlformats.org/drawingml/2006/table">
            <a:tbl>
              <a:tblPr firstRow="1" firstCol="1" bandRow="1">
                <a:tableStyleId>{B301B821-A1FF-4177-AEE7-76D212191A09}</a:tableStyleId>
              </a:tblPr>
              <a:tblGrid>
                <a:gridCol w="3762191">
                  <a:extLst>
                    <a:ext uri="{9D8B030D-6E8A-4147-A177-3AD203B41FA5}">
                      <a16:colId xmlns:a16="http://schemas.microsoft.com/office/drawing/2014/main" val="1725878188"/>
                    </a:ext>
                  </a:extLst>
                </a:gridCol>
                <a:gridCol w="2514259">
                  <a:extLst>
                    <a:ext uri="{9D8B030D-6E8A-4147-A177-3AD203B41FA5}">
                      <a16:colId xmlns:a16="http://schemas.microsoft.com/office/drawing/2014/main" val="265352862"/>
                    </a:ext>
                  </a:extLst>
                </a:gridCol>
              </a:tblGrid>
              <a:tr h="355924">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800" b="1">
                          <a:effectLst/>
                        </a:rPr>
                        <a:t>Criteria</a:t>
                      </a:r>
                      <a:endParaRPr lang="en-ZA" sz="1800">
                        <a:effectLst/>
                        <a:latin typeface="Arial" panose="020B0604020202020204" pitchFamily="34"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800" b="1">
                          <a:effectLst/>
                        </a:rPr>
                        <a:t>Score</a:t>
                      </a:r>
                      <a:endParaRPr lang="en-ZA" sz="1800">
                        <a:effectLst/>
                        <a:latin typeface="Arial" panose="020B0604020202020204" pitchFamily="34"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09483161"/>
                  </a:ext>
                </a:extLst>
              </a:tr>
              <a:tr h="786305">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800">
                          <a:effectLst/>
                        </a:rPr>
                        <a:t>Fully compliant</a:t>
                      </a:r>
                      <a:endParaRPr lang="en-ZA" sz="1800">
                        <a:effectLst/>
                        <a:latin typeface="Arial" panose="020B0604020202020204" pitchFamily="34"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800">
                          <a:effectLst/>
                        </a:rPr>
                        <a:t>3</a:t>
                      </a:r>
                      <a:endParaRPr lang="en-ZA" sz="1800">
                        <a:effectLst/>
                        <a:latin typeface="Arial" panose="020B0604020202020204" pitchFamily="34"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35669081"/>
                  </a:ext>
                </a:extLst>
              </a:tr>
              <a:tr h="786305">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800">
                          <a:effectLst/>
                        </a:rPr>
                        <a:t>Non-compliant (major deviation)</a:t>
                      </a:r>
                      <a:endParaRPr lang="en-ZA" sz="1800">
                        <a:effectLst/>
                        <a:latin typeface="Arial" panose="020B0604020202020204" pitchFamily="34"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800">
                          <a:effectLst/>
                        </a:rPr>
                        <a:t>0</a:t>
                      </a:r>
                      <a:endParaRPr lang="en-ZA" sz="1800">
                        <a:effectLst/>
                        <a:latin typeface="Arial" panose="020B0604020202020204" pitchFamily="34"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24222942"/>
                  </a:ext>
                </a:extLst>
              </a:tr>
            </a:tbl>
          </a:graphicData>
        </a:graphic>
      </p:graphicFrame>
    </p:spTree>
    <p:extLst>
      <p:ext uri="{BB962C8B-B14F-4D97-AF65-F5344CB8AC3E}">
        <p14:creationId xmlns:p14="http://schemas.microsoft.com/office/powerpoint/2010/main" val="12086920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284FB5-84EA-6B71-4FCB-FC0A91A28CBD}"/>
            </a:ext>
          </a:extLst>
        </p:cNvPr>
        <p:cNvGrpSpPr/>
        <p:nvPr/>
      </p:nvGrpSpPr>
      <p:grpSpPr>
        <a:xfrm>
          <a:off x="0" y="0"/>
          <a:ext cx="0" cy="0"/>
          <a:chOff x="0" y="0"/>
          <a:chExt cx="0" cy="0"/>
        </a:xfrm>
      </p:grpSpPr>
      <p:sp>
        <p:nvSpPr>
          <p:cNvPr id="15362" name="Date Placeholder 3">
            <a:extLst>
              <a:ext uri="{FF2B5EF4-FFF2-40B4-BE49-F238E27FC236}">
                <a16:creationId xmlns:a16="http://schemas.microsoft.com/office/drawing/2014/main" id="{58287624-CE26-67D9-79BD-5458BA343700}"/>
              </a:ext>
            </a:extLst>
          </p:cNvPr>
          <p:cNvSpPr>
            <a:spLocks noGrp="1"/>
          </p:cNvSpPr>
          <p:nvPr>
            <p:ph type="dt" sz="quarter" idx="10"/>
          </p:nvPr>
        </p:nvSpPr>
        <p:spPr bwMode="auto">
          <a:xfrm>
            <a:off x="609601" y="6453189"/>
            <a:ext cx="2317751"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l"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en-US" sz="1000" b="0" i="0" u="none" strike="noStrike" kern="1200" cap="none" spc="0" normalizeH="0" baseline="0" noProof="0">
              <a:ln>
                <a:noFill/>
              </a:ln>
              <a:solidFill>
                <a:srgbClr val="83725B"/>
              </a:solidFill>
              <a:effectLst/>
              <a:uLnTx/>
              <a:uFillTx/>
              <a:latin typeface="Arial" panose="020B0604020202020204"/>
              <a:ea typeface="+mn-ea"/>
              <a:cs typeface="+mn-cs"/>
            </a:endParaRPr>
          </a:p>
        </p:txBody>
      </p:sp>
      <p:sp>
        <p:nvSpPr>
          <p:cNvPr id="15363" name="Slide Number Placeholder 5">
            <a:extLst>
              <a:ext uri="{FF2B5EF4-FFF2-40B4-BE49-F238E27FC236}">
                <a16:creationId xmlns:a16="http://schemas.microsoft.com/office/drawing/2014/main" id="{CE68DE76-35C1-859A-A2D3-FD6E49F6F407}"/>
              </a:ext>
            </a:extLst>
          </p:cNvPr>
          <p:cNvSpPr>
            <a:spLocks noGrp="1"/>
          </p:cNvSpPr>
          <p:nvPr>
            <p:ph type="sldNum" sz="quarter" idx="12"/>
          </p:nvPr>
        </p:nvSpPr>
        <p:spPr bwMode="auto">
          <a:xfrm>
            <a:off x="5232400" y="6453189"/>
            <a:ext cx="1246717"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fld id="{8B96C4E4-F781-410B-AD6C-1AF225F5EE3D}" type="slidenum">
              <a:rPr kumimoji="0" lang="en-ZA" sz="1000" b="0" i="0" u="none" strike="noStrike" kern="1200" cap="none" spc="0" normalizeH="0" baseline="0" noProof="0" smtClean="0">
                <a:ln>
                  <a:noFill/>
                </a:ln>
                <a:solidFill>
                  <a:srgbClr val="83725B"/>
                </a:solidFill>
                <a:effectLst/>
                <a:uLnTx/>
                <a:uFillTx/>
                <a:latin typeface="Arial" panose="020B0604020202020204"/>
                <a:ea typeface="+mn-ea"/>
                <a:cs typeface="+mn-cs"/>
              </a:rPr>
              <a:pPr marL="0" marR="0" lvl="0" indent="0" algn="ctr" defTabSz="914400" rtl="0" eaLnBrk="1" fontAlgn="auto" latinLnBrk="0" hangingPunct="1">
                <a:lnSpc>
                  <a:spcPct val="100000"/>
                </a:lnSpc>
                <a:spcBef>
                  <a:spcPct val="0"/>
                </a:spcBef>
                <a:spcAft>
                  <a:spcPts val="0"/>
                </a:spcAft>
                <a:buClrTx/>
                <a:buSzTx/>
                <a:buFontTx/>
                <a:buNone/>
                <a:tabLst/>
                <a:defRPr/>
              </a:pPr>
              <a:t>9</a:t>
            </a:fld>
            <a:endParaRPr kumimoji="0" lang="en-ZA" altLang="en-US" sz="1000" b="0" i="0" u="none" strike="noStrike" kern="1200" cap="none" spc="0" normalizeH="0" baseline="0" noProof="0">
              <a:ln>
                <a:noFill/>
              </a:ln>
              <a:solidFill>
                <a:srgbClr val="83725B"/>
              </a:solidFill>
              <a:effectLst/>
              <a:uLnTx/>
              <a:uFillTx/>
              <a:latin typeface="Arial" panose="020B0604020202020204"/>
              <a:ea typeface="+mn-ea"/>
              <a:cs typeface="+mn-cs"/>
            </a:endParaRPr>
          </a:p>
        </p:txBody>
      </p:sp>
      <p:sp>
        <p:nvSpPr>
          <p:cNvPr id="15364" name="Rectangle 2">
            <a:extLst>
              <a:ext uri="{FF2B5EF4-FFF2-40B4-BE49-F238E27FC236}">
                <a16:creationId xmlns:a16="http://schemas.microsoft.com/office/drawing/2014/main" id="{4A5B0217-75F5-F912-1166-B8DF0FB6AB09}"/>
              </a:ext>
            </a:extLst>
          </p:cNvPr>
          <p:cNvSpPr>
            <a:spLocks noGrp="1" noChangeArrowheads="1"/>
          </p:cNvSpPr>
          <p:nvPr>
            <p:ph type="title"/>
          </p:nvPr>
        </p:nvSpPr>
        <p:spPr/>
        <p:txBody>
          <a:bodyPr/>
          <a:lstStyle/>
          <a:p>
            <a:pPr eaLnBrk="1" hangingPunct="1"/>
            <a:r>
              <a:rPr lang="en-US" altLang="en-US"/>
              <a:t>3.2	Desktop Evaluation : OPGW Cable</a:t>
            </a:r>
          </a:p>
        </p:txBody>
      </p:sp>
      <p:sp>
        <p:nvSpPr>
          <p:cNvPr id="19461" name="Rectangle 3">
            <a:extLst>
              <a:ext uri="{FF2B5EF4-FFF2-40B4-BE49-F238E27FC236}">
                <a16:creationId xmlns:a16="http://schemas.microsoft.com/office/drawing/2014/main" id="{204C75A4-8BA7-CC24-F4E9-481C35C66B65}"/>
              </a:ext>
            </a:extLst>
          </p:cNvPr>
          <p:cNvSpPr>
            <a:spLocks noGrp="1" noChangeArrowheads="1"/>
          </p:cNvSpPr>
          <p:nvPr>
            <p:ph type="body" idx="1"/>
          </p:nvPr>
        </p:nvSpPr>
        <p:spPr>
          <a:xfrm>
            <a:off x="152401" y="946718"/>
            <a:ext cx="11268268" cy="6143629"/>
          </a:xfrm>
        </p:spPr>
        <p:txBody>
          <a:bodyPr>
            <a:normAutofit fontScale="92500" lnSpcReduction="20000"/>
          </a:bodyPr>
          <a:lstStyle/>
          <a:p>
            <a:pPr marL="342900" lvl="0" indent="-342900" algn="just">
              <a:spcBef>
                <a:spcPts val="600"/>
              </a:spcBef>
              <a:spcAft>
                <a:spcPts val="600"/>
              </a:spcAft>
              <a:buFont typeface="+mj-lt"/>
              <a:buAutoNum type="alphaLcParenR"/>
              <a:tabLst>
                <a:tab pos="252095" algn="l"/>
                <a:tab pos="504190" algn="l"/>
                <a:tab pos="756285" algn="l"/>
                <a:tab pos="1007745" algn="l"/>
                <a:tab pos="1259840" algn="l"/>
                <a:tab pos="1511935" algn="l"/>
                <a:tab pos="1764030" algn="l"/>
                <a:tab pos="2016125" algn="l"/>
                <a:tab pos="2268220" algn="l"/>
                <a:tab pos="2771775" algn="l"/>
                <a:tab pos="54038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endParaRPr lang="en-ZA" sz="1800">
              <a:effectLst/>
              <a:latin typeface="Arial" panose="020B0604020202020204" pitchFamily="34" charset="0"/>
              <a:ea typeface="Times New Roman" panose="02020603050405020304" pitchFamily="18" charset="0"/>
            </a:endParaRPr>
          </a:p>
          <a:p>
            <a:pPr algn="just">
              <a:lnSpc>
                <a:spcPct val="150000"/>
              </a:lnSpc>
            </a:pPr>
            <a:r>
              <a:rPr lang="en-ZA" altLang="en-US" sz="1800"/>
              <a:t>Each Tenderer will be scored per kA rating of the  OPGW submitted as indicated in Table below.</a:t>
            </a:r>
          </a:p>
          <a:p>
            <a:pPr algn="just">
              <a:lnSpc>
                <a:spcPct val="150000"/>
              </a:lnSpc>
            </a:pPr>
            <a:endParaRPr lang="en-ZA" altLang="en-US" sz="1800"/>
          </a:p>
          <a:p>
            <a:pPr algn="just">
              <a:lnSpc>
                <a:spcPct val="150000"/>
              </a:lnSpc>
            </a:pPr>
            <a:endParaRPr lang="en-ZA" altLang="en-US" sz="1800"/>
          </a:p>
          <a:p>
            <a:pPr algn="just">
              <a:lnSpc>
                <a:spcPct val="150000"/>
              </a:lnSpc>
            </a:pPr>
            <a:endParaRPr lang="en-ZA" altLang="en-US" sz="1800"/>
          </a:p>
          <a:p>
            <a:pPr algn="just">
              <a:lnSpc>
                <a:spcPct val="150000"/>
              </a:lnSpc>
            </a:pPr>
            <a:endParaRPr lang="en-ZA" altLang="en-US" sz="1800"/>
          </a:p>
          <a:p>
            <a:pPr algn="just">
              <a:lnSpc>
                <a:spcPct val="150000"/>
              </a:lnSpc>
            </a:pPr>
            <a:endParaRPr lang="en-ZA" altLang="en-US" sz="1800"/>
          </a:p>
          <a:p>
            <a:pPr algn="just">
              <a:lnSpc>
                <a:spcPct val="150000"/>
              </a:lnSpc>
            </a:pPr>
            <a:endParaRPr lang="en-ZA" altLang="en-US" sz="1800"/>
          </a:p>
          <a:p>
            <a:pPr algn="just">
              <a:lnSpc>
                <a:spcPct val="150000"/>
              </a:lnSpc>
            </a:pPr>
            <a:endParaRPr lang="en-ZA" altLang="en-US" sz="1800"/>
          </a:p>
          <a:p>
            <a:pPr algn="just">
              <a:lnSpc>
                <a:spcPct val="150000"/>
              </a:lnSpc>
            </a:pPr>
            <a:r>
              <a:rPr lang="en-ZA" altLang="en-US" sz="1800"/>
              <a:t>OPGW cable score that passes ALL pre-set threshold in Table below shall be considered for the tender.</a:t>
            </a:r>
          </a:p>
          <a:p>
            <a:pPr marL="0" indent="0" algn="just">
              <a:lnSpc>
                <a:spcPct val="150000"/>
              </a:lnSpc>
              <a:buNone/>
            </a:pPr>
            <a:r>
              <a:rPr lang="en-ZA" altLang="en-US" sz="1800"/>
              <a:t> </a:t>
            </a:r>
          </a:p>
          <a:p>
            <a:pPr marL="0" indent="0" algn="just">
              <a:lnSpc>
                <a:spcPct val="150000"/>
              </a:lnSpc>
              <a:buNone/>
            </a:pPr>
            <a:endParaRPr lang="en-ZA" altLang="en-US" sz="1800"/>
          </a:p>
          <a:p>
            <a:pPr algn="just">
              <a:spcBef>
                <a:spcPts val="1200"/>
              </a:spcBef>
              <a:spcAft>
                <a:spcPts val="600"/>
              </a:spcAft>
              <a:buNone/>
              <a:tabLst>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 pos="6047740" algn="l"/>
              </a:tabLst>
            </a:pPr>
            <a:r>
              <a:rPr lang="en-ZA" altLang="en-US" sz="1800"/>
              <a:t> </a:t>
            </a:r>
            <a:endParaRPr lang="en-ZA" sz="1800" b="1">
              <a:effectLst/>
              <a:latin typeface="Arial" panose="020B0604020202020204" pitchFamily="34" charset="0"/>
              <a:ea typeface="Times New Roman" panose="02020603050405020304" pitchFamily="18" charset="0"/>
            </a:endParaRPr>
          </a:p>
          <a:p>
            <a:pPr algn="just">
              <a:lnSpc>
                <a:spcPct val="150000"/>
              </a:lnSpc>
            </a:pPr>
            <a:endParaRPr lang="en-ZA" altLang="en-US" sz="1800"/>
          </a:p>
        </p:txBody>
      </p:sp>
      <p:graphicFrame>
        <p:nvGraphicFramePr>
          <p:cNvPr id="4" name="Table 3">
            <a:extLst>
              <a:ext uri="{FF2B5EF4-FFF2-40B4-BE49-F238E27FC236}">
                <a16:creationId xmlns:a16="http://schemas.microsoft.com/office/drawing/2014/main" id="{7F451815-2C78-B6B1-DFA0-660180DD938B}"/>
              </a:ext>
            </a:extLst>
          </p:cNvPr>
          <p:cNvGraphicFramePr>
            <a:graphicFrameLocks noGrp="1"/>
          </p:cNvGraphicFramePr>
          <p:nvPr>
            <p:extLst>
              <p:ext uri="{D42A27DB-BD31-4B8C-83A1-F6EECF244321}">
                <p14:modId xmlns:p14="http://schemas.microsoft.com/office/powerpoint/2010/main" val="179440934"/>
              </p:ext>
            </p:extLst>
          </p:nvPr>
        </p:nvGraphicFramePr>
        <p:xfrm>
          <a:off x="1004341" y="2206653"/>
          <a:ext cx="9968458" cy="2485267"/>
        </p:xfrm>
        <a:graphic>
          <a:graphicData uri="http://schemas.openxmlformats.org/drawingml/2006/table">
            <a:tbl>
              <a:tblPr firstRow="1" firstCol="1" bandRow="1">
                <a:tableStyleId>{69012ECD-51FC-41F1-AA8D-1B2483CD663E}</a:tableStyleId>
              </a:tblPr>
              <a:tblGrid>
                <a:gridCol w="6037023">
                  <a:extLst>
                    <a:ext uri="{9D8B030D-6E8A-4147-A177-3AD203B41FA5}">
                      <a16:colId xmlns:a16="http://schemas.microsoft.com/office/drawing/2014/main" val="587593866"/>
                    </a:ext>
                  </a:extLst>
                </a:gridCol>
                <a:gridCol w="2204236">
                  <a:extLst>
                    <a:ext uri="{9D8B030D-6E8A-4147-A177-3AD203B41FA5}">
                      <a16:colId xmlns:a16="http://schemas.microsoft.com/office/drawing/2014/main" val="1631673887"/>
                    </a:ext>
                  </a:extLst>
                </a:gridCol>
                <a:gridCol w="1727199">
                  <a:extLst>
                    <a:ext uri="{9D8B030D-6E8A-4147-A177-3AD203B41FA5}">
                      <a16:colId xmlns:a16="http://schemas.microsoft.com/office/drawing/2014/main" val="2739144812"/>
                    </a:ext>
                  </a:extLst>
                </a:gridCol>
              </a:tblGrid>
              <a:tr h="304363">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400" b="1">
                          <a:effectLst>
                            <a:outerShdw blurRad="38100" dist="38100" dir="2700000" algn="tl">
                              <a:srgbClr val="000000">
                                <a:alpha val="43137"/>
                              </a:srgbClr>
                            </a:outerShdw>
                          </a:effectLst>
                        </a:rPr>
                        <a:t>OPGW Cable Scoring Criteria</a:t>
                      </a:r>
                      <a:endParaRPr lang="en-ZA" sz="1400" b="1">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400" b="1">
                          <a:effectLst>
                            <a:outerShdw blurRad="38100" dist="38100" dir="2700000" algn="tl">
                              <a:srgbClr val="000000">
                                <a:alpha val="43137"/>
                              </a:srgbClr>
                            </a:outerShdw>
                          </a:effectLst>
                        </a:rPr>
                        <a:t>Maximum Score</a:t>
                      </a:r>
                      <a:endParaRPr lang="en-ZA" sz="1400" b="1">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GB" sz="1400" b="1">
                          <a:effectLst>
                            <a:outerShdw blurRad="38100" dist="38100" dir="2700000" algn="tl">
                              <a:srgbClr val="000000">
                                <a:alpha val="43137"/>
                              </a:srgbClr>
                            </a:outerShdw>
                          </a:effectLst>
                        </a:rPr>
                        <a:t>Threshold</a:t>
                      </a:r>
                      <a:endParaRPr lang="en-ZA" sz="1400" b="1">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42657264"/>
                  </a:ext>
                </a:extLst>
              </a:tr>
              <a:tr h="705255">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outerShdw blurRad="38100" dist="38100" dir="2700000" algn="tl">
                              <a:srgbClr val="000000">
                                <a:alpha val="43137"/>
                              </a:srgbClr>
                            </a:outerShdw>
                          </a:effectLst>
                        </a:rPr>
                        <a:t>Each offered OPGW Cable Tests  (10kA, 12kA, 16kA, 18kA, 21kA)</a:t>
                      </a:r>
                      <a:endParaRPr lang="en-ZA" sz="140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outerShdw blurRad="38100" dist="38100" dir="2700000" algn="tl">
                              <a:srgbClr val="000000">
                                <a:alpha val="43137"/>
                              </a:srgbClr>
                            </a:outerShdw>
                          </a:effectLst>
                        </a:rPr>
                        <a:t>36</a:t>
                      </a:r>
                      <a:endParaRPr lang="en-ZA" sz="140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outerShdw blurRad="38100" dist="38100" dir="2700000" algn="tl">
                              <a:srgbClr val="000000">
                                <a:alpha val="43137"/>
                              </a:srgbClr>
                            </a:outerShdw>
                          </a:effectLst>
                        </a:rPr>
                        <a:t>80% / 28.8</a:t>
                      </a:r>
                      <a:endParaRPr lang="en-ZA" sz="140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6652595"/>
                  </a:ext>
                </a:extLst>
              </a:tr>
              <a:tr h="639198">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outerShdw blurRad="38100" dist="38100" dir="2700000" algn="tl">
                              <a:srgbClr val="000000">
                                <a:alpha val="43137"/>
                              </a:srgbClr>
                            </a:outerShdw>
                          </a:effectLst>
                        </a:rPr>
                        <a:t>Data Sheets Submitted per cable Offering</a:t>
                      </a:r>
                      <a:endParaRPr lang="en-ZA" sz="140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outerShdw blurRad="38100" dist="38100" dir="2700000" algn="tl">
                              <a:srgbClr val="000000">
                                <a:alpha val="43137"/>
                              </a:srgbClr>
                            </a:outerShdw>
                          </a:effectLst>
                        </a:rPr>
                        <a:t>3</a:t>
                      </a:r>
                      <a:endParaRPr lang="en-ZA" sz="140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outerShdw blurRad="38100" dist="38100" dir="2700000" algn="tl">
                              <a:srgbClr val="000000">
                                <a:alpha val="43137"/>
                              </a:srgbClr>
                            </a:outerShdw>
                          </a:effectLst>
                        </a:rPr>
                        <a:t>100% / 3</a:t>
                      </a:r>
                      <a:endParaRPr lang="en-ZA" sz="140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2102374"/>
                  </a:ext>
                </a:extLst>
              </a:tr>
              <a:tr h="836451">
                <a:tc>
                  <a:txBody>
                    <a:bodyPr/>
                    <a:lstStyle/>
                    <a:p>
                      <a:pPr algn="just">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outerShdw blurRad="38100" dist="38100" dir="2700000" algn="tl">
                              <a:srgbClr val="000000">
                                <a:alpha val="43137"/>
                              </a:srgbClr>
                            </a:outerShdw>
                          </a:effectLst>
                        </a:rPr>
                        <a:t>PLSCADD (Co-efficient/ sag and tension data) information per Cable offering</a:t>
                      </a:r>
                      <a:endParaRPr lang="en-ZA" sz="140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outerShdw blurRad="38100" dist="38100" dir="2700000" algn="tl">
                              <a:srgbClr val="000000">
                                <a:alpha val="43137"/>
                              </a:srgbClr>
                            </a:outerShdw>
                          </a:effectLst>
                        </a:rPr>
                        <a:t>3</a:t>
                      </a:r>
                      <a:endParaRPr lang="en-ZA" sz="140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300"/>
                        </a:spcAft>
                        <a:buNone/>
                        <a:tabLst>
                          <a:tab pos="252095" algn="l"/>
                          <a:tab pos="504190" algn="l"/>
                          <a:tab pos="756285" algn="l"/>
                          <a:tab pos="1007745" algn="l"/>
                          <a:tab pos="1259840" algn="l"/>
                          <a:tab pos="1511935" algn="l"/>
                          <a:tab pos="1764030" algn="l"/>
                          <a:tab pos="2016125" algn="l"/>
                          <a:tab pos="2268220" algn="l"/>
                          <a:tab pos="2771775" algn="l"/>
                        </a:tabLst>
                      </a:pPr>
                      <a:r>
                        <a:rPr lang="en-ZA" sz="1400">
                          <a:effectLst>
                            <a:outerShdw blurRad="38100" dist="38100" dir="2700000" algn="tl">
                              <a:srgbClr val="000000">
                                <a:alpha val="43137"/>
                              </a:srgbClr>
                            </a:outerShdw>
                          </a:effectLst>
                        </a:rPr>
                        <a:t>100% / 3</a:t>
                      </a:r>
                      <a:endParaRPr lang="en-ZA" sz="140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10039869"/>
                  </a:ext>
                </a:extLst>
              </a:tr>
            </a:tbl>
          </a:graphicData>
        </a:graphic>
      </p:graphicFrame>
    </p:spTree>
    <p:extLst>
      <p:ext uri="{BB962C8B-B14F-4D97-AF65-F5344CB8AC3E}">
        <p14:creationId xmlns:p14="http://schemas.microsoft.com/office/powerpoint/2010/main" val="229281311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heme/theme1.xml><?xml version="1.0" encoding="utf-8"?>
<a:theme xmlns:a="http://schemas.openxmlformats.org/drawingml/2006/main" name="1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8_Content Slide Master">
  <a:themeElements>
    <a:clrScheme name="Eskom">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0DAF2B"/>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Presentation1" id="{1E5B683E-D731-44A3-995F-FBDD736D6143}" vid="{6AEA1211-FEE5-49DA-A65B-5350B454C766}"/>
    </a:ext>
  </a:extLst>
</a:theme>
</file>

<file path=ppt/theme/theme3.xml><?xml version="1.0" encoding="utf-8"?>
<a:theme xmlns:a="http://schemas.openxmlformats.org/drawingml/2006/main" name="Content Slide Master">
  <a:themeElements>
    <a:clrScheme name="Eskom">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0DAF2B"/>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Presentation1" id="{1E5B683E-D731-44A3-995F-FBDD736D6143}" vid="{6AEA1211-FEE5-49DA-A65B-5350B454C766}"/>
    </a:ext>
  </a:extLst>
</a:theme>
</file>

<file path=ppt/theme/theme4.xml><?xml version="1.0" encoding="utf-8"?>
<a:theme xmlns:a="http://schemas.openxmlformats.org/drawingml/2006/main" name="1_Office Theme">
  <a:themeElements>
    <a:clrScheme name="Eskom Wide">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858705"/>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Eskom Widescreen_Without Visuals" id="{A8DDC17B-1581-4D7F-8C14-7723306C0474}" vid="{AABB89EC-0ED7-46E8-A361-2FD02679C18D}"/>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73949635AB39F488333D45A6A4ADA68" ma:contentTypeVersion="4" ma:contentTypeDescription="Create a new document." ma:contentTypeScope="" ma:versionID="c03f663885b26cb90c168398be3041c4">
  <xsd:schema xmlns:xsd="http://www.w3.org/2001/XMLSchema" xmlns:xs="http://www.w3.org/2001/XMLSchema" xmlns:p="http://schemas.microsoft.com/office/2006/metadata/properties" xmlns:ns2="cee7e9aa-86fb-4b4d-b04c-fc742a24eaa1" targetNamespace="http://schemas.microsoft.com/office/2006/metadata/properties" ma:root="true" ma:fieldsID="110a79874e8d46e125ea7bb20559848f" ns2:_="">
    <xsd:import namespace="cee7e9aa-86fb-4b4d-b04c-fc742a24eaa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e7e9aa-86fb-4b4d-b04c-fc742a24eaa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8F48640-6713-4242-A5C2-50FB5BD24A17}">
  <ds:schemaRefs>
    <ds:schemaRef ds:uri="cee7e9aa-86fb-4b4d-b04c-fc742a24eaa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D90325F2-1199-4A7E-B87D-734C0A3EB286}">
  <ds:schemaRefs>
    <ds:schemaRef ds:uri="http://www.w3.org/XML/1998/namespace"/>
    <ds:schemaRef ds:uri="http://purl.org/dc/dcmitype/"/>
    <ds:schemaRef ds:uri="http://purl.org/dc/terms/"/>
    <ds:schemaRef ds:uri="http://schemas.microsoft.com/office/infopath/2007/PartnerControls"/>
    <ds:schemaRef ds:uri="http://purl.org/dc/elements/1.1/"/>
    <ds:schemaRef ds:uri="cee7e9aa-86fb-4b4d-b04c-fc742a24eaa1"/>
    <ds:schemaRef ds:uri="http://schemas.microsoft.com/office/2006/metadata/properties"/>
    <ds:schemaRef ds:uri="http://schemas.microsoft.com/office/2006/documentManagement/types"/>
    <ds:schemaRef ds:uri="http://schemas.openxmlformats.org/package/2006/metadata/core-properties"/>
  </ds:schemaRefs>
</ds:datastoreItem>
</file>

<file path=customXml/itemProps3.xml><?xml version="1.0" encoding="utf-8"?>
<ds:datastoreItem xmlns:ds="http://schemas.openxmlformats.org/officeDocument/2006/customXml" ds:itemID="{BEA031EA-53D5-474F-8205-0E1513F09603}">
  <ds:schemaRefs>
    <ds:schemaRef ds:uri="http://schemas.microsoft.com/sharepoint/v3/contenttype/forms"/>
  </ds:schemaRefs>
</ds:datastoreItem>
</file>

<file path=docMetadata/LabelInfo.xml><?xml version="1.0" encoding="utf-8"?>
<clbl:labelList xmlns:clbl="http://schemas.microsoft.com/office/2020/mipLabelMetadata">
  <clbl:label id="{93aedbdc-cc67-4652-aa12-d250a876ae79}" enabled="0" method="" siteId="{93aedbdc-cc67-4652-aa12-d250a876ae79}" removed="1"/>
</clbl:labelList>
</file>

<file path=docProps/app.xml><?xml version="1.0" encoding="utf-8"?>
<Properties xmlns="http://schemas.openxmlformats.org/officeDocument/2006/extended-properties" xmlns:vt="http://schemas.openxmlformats.org/officeDocument/2006/docPropsVTypes">
  <Template/>
  <TotalTime>376</TotalTime>
  <Words>3614</Words>
  <Application>Microsoft Office PowerPoint</Application>
  <PresentationFormat>Widescreen</PresentationFormat>
  <Paragraphs>451</Paragraphs>
  <Slides>31</Slides>
  <Notes>0</Notes>
  <HiddenSlides>0</HiddenSlides>
  <MMClips>0</MMClips>
  <ScaleCrop>false</ScaleCrop>
  <HeadingPairs>
    <vt:vector size="8" baseType="variant">
      <vt:variant>
        <vt:lpstr>Fonts Used</vt:lpstr>
      </vt:variant>
      <vt:variant>
        <vt:i4>6</vt:i4>
      </vt:variant>
      <vt:variant>
        <vt:lpstr>Theme</vt:lpstr>
      </vt:variant>
      <vt:variant>
        <vt:i4>4</vt:i4>
      </vt:variant>
      <vt:variant>
        <vt:lpstr>Embedded OLE Servers</vt:lpstr>
      </vt:variant>
      <vt:variant>
        <vt:i4>1</vt:i4>
      </vt:variant>
      <vt:variant>
        <vt:lpstr>Slide Titles</vt:lpstr>
      </vt:variant>
      <vt:variant>
        <vt:i4>31</vt:i4>
      </vt:variant>
    </vt:vector>
  </HeadingPairs>
  <TitlesOfParts>
    <vt:vector size="42" baseType="lpstr">
      <vt:lpstr>Aptos</vt:lpstr>
      <vt:lpstr>Arial</vt:lpstr>
      <vt:lpstr>Calibri</vt:lpstr>
      <vt:lpstr>Courier New</vt:lpstr>
      <vt:lpstr>Times New Roman</vt:lpstr>
      <vt:lpstr>Wingdings</vt:lpstr>
      <vt:lpstr>1_Default Design</vt:lpstr>
      <vt:lpstr>8_Content Slide Master</vt:lpstr>
      <vt:lpstr>Content Slide Master</vt:lpstr>
      <vt:lpstr>1_Office Theme</vt:lpstr>
      <vt:lpstr>think-cell Slide</vt:lpstr>
      <vt:lpstr>Clarification for Fibre Optic Cables:     </vt:lpstr>
      <vt:lpstr>OPGW: 2009DXGP</vt:lpstr>
      <vt:lpstr>Scope - OPGW</vt:lpstr>
      <vt:lpstr>Technical Tender Evaluation Procedure  - OPGW</vt:lpstr>
      <vt:lpstr>Technical Tender Evaluation Procedure  - OPGW</vt:lpstr>
      <vt:lpstr>Guideline for OPGW Mechanical and Electrical Parameters </vt:lpstr>
      <vt:lpstr>Mandatory Criteria for Evaluation: OPGW Cable</vt:lpstr>
      <vt:lpstr>3.2 Desktop Evaluation : OPGW Cable</vt:lpstr>
      <vt:lpstr>3.2 Desktop Evaluation : OPGW Cable</vt:lpstr>
      <vt:lpstr>Desktop Factory File Assessment : OPGW Cable</vt:lpstr>
      <vt:lpstr>Factory Assessment (On-site) : OPGW Cable</vt:lpstr>
      <vt:lpstr>Scope for Factory Assessment (On-site):  OPGW Cable</vt:lpstr>
      <vt:lpstr>Questions?</vt:lpstr>
      <vt:lpstr>ADSS : E2037DXGP</vt:lpstr>
      <vt:lpstr>Summary of Documents related to the technical evaluation</vt:lpstr>
      <vt:lpstr>Technical Tender Evaluation Procedure  - ADSS</vt:lpstr>
      <vt:lpstr>Technical Tender Evaluation Procedure : ADSS Cable</vt:lpstr>
      <vt:lpstr>Mandatory Criteria for Evaluation : ADSS</vt:lpstr>
      <vt:lpstr>3.2 Desktop Evaluation:  ADSS Cable</vt:lpstr>
      <vt:lpstr>Desktop Factory File Assessment : ADSS Cable</vt:lpstr>
      <vt:lpstr>Factory Assessment (On-site) : ADSS Cable</vt:lpstr>
      <vt:lpstr>Scope for Factory Assessment (On-site) : ADSS Cable </vt:lpstr>
      <vt:lpstr>DUCT FIBRE OPTIC CABLES: E2038DXGP</vt:lpstr>
      <vt:lpstr>Scope - DUCT FIBRE OPTIC CABLES</vt:lpstr>
      <vt:lpstr>Technical Tender Evaluation Procedure </vt:lpstr>
      <vt:lpstr>Desktop Evaluation: Mandatory Criteria Evaluation</vt:lpstr>
      <vt:lpstr>Desktop Evaluation: Qualitative Assessment </vt:lpstr>
      <vt:lpstr>Desktop Evaluation: Qualitative Assessment..Cn’t</vt:lpstr>
      <vt:lpstr>Desktop Evaluation: Desktop Factory File Assessment</vt:lpstr>
      <vt:lpstr>Factory Assessment: Scope</vt:lpstr>
      <vt:lpstr>Questions?</vt:lpstr>
    </vt:vector>
  </TitlesOfParts>
  <Company>Eskom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Hanlie Smit</dc:creator>
  <cp:lastModifiedBy>Kebone Mogase</cp:lastModifiedBy>
  <cp:revision>1</cp:revision>
  <dcterms:created xsi:type="dcterms:W3CDTF">2020-01-06T09:48:40Z</dcterms:created>
  <dcterms:modified xsi:type="dcterms:W3CDTF">2025-12-08T15:14:43Z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0x010100C73949635AB39F488333D45A6A4ADA68</vt:lpwstr>
  </property>
</Properties>
</file>