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1"/>
  </p:notesMasterIdLst>
  <p:handoutMasterIdLst>
    <p:handoutMasterId r:id="rId32"/>
  </p:handoutMasterIdLst>
  <p:sldIdLst>
    <p:sldId id="291" r:id="rId6"/>
    <p:sldId id="281" r:id="rId7"/>
    <p:sldId id="288" r:id="rId8"/>
    <p:sldId id="304" r:id="rId9"/>
    <p:sldId id="312" r:id="rId10"/>
    <p:sldId id="314" r:id="rId11"/>
    <p:sldId id="316" r:id="rId12"/>
    <p:sldId id="298" r:id="rId13"/>
    <p:sldId id="305" r:id="rId14"/>
    <p:sldId id="297" r:id="rId15"/>
    <p:sldId id="301" r:id="rId16"/>
    <p:sldId id="307" r:id="rId17"/>
    <p:sldId id="300" r:id="rId18"/>
    <p:sldId id="308" r:id="rId19"/>
    <p:sldId id="318" r:id="rId20"/>
    <p:sldId id="299" r:id="rId21"/>
    <p:sldId id="317" r:id="rId22"/>
    <p:sldId id="309" r:id="rId23"/>
    <p:sldId id="296" r:id="rId24"/>
    <p:sldId id="310" r:id="rId25"/>
    <p:sldId id="303" r:id="rId26"/>
    <p:sldId id="311" r:id="rId27"/>
    <p:sldId id="315" r:id="rId28"/>
    <p:sldId id="292" r:id="rId29"/>
    <p:sldId id="295" r:id="rId30"/>
  </p:sldIdLst>
  <p:sldSz cx="9144000" cy="6858000" type="screen4x3"/>
  <p:notesSz cx="10020300" cy="6888163"/>
  <p:defaultTextStyle>
    <a:defPPr>
      <a:defRPr lang="en-Z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96330F"/>
    <a:srgbClr val="83725B"/>
    <a:srgbClr val="B2B2B2"/>
    <a:srgbClr val="C0C0C0"/>
    <a:srgbClr val="EAEAEA"/>
    <a:srgbClr val="C97A00"/>
    <a:srgbClr val="858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60"/>
  </p:normalViewPr>
  <p:slideViewPr>
    <p:cSldViewPr snapToObjects="1">
      <p:cViewPr varScale="1">
        <p:scale>
          <a:sx n="64" d="100"/>
          <a:sy n="64" d="100"/>
        </p:scale>
        <p:origin x="1460" y="40"/>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GB"/>
          </a:p>
        </p:txBody>
      </p:sp>
      <p:sp>
        <p:nvSpPr>
          <p:cNvPr id="537603" name="Rectangle 3"/>
          <p:cNvSpPr>
            <a:spLocks noGrp="1" noChangeArrowheads="1"/>
          </p:cNvSpPr>
          <p:nvPr>
            <p:ph type="dt" sz="quarter"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GB"/>
          </a:p>
        </p:txBody>
      </p:sp>
      <p:sp>
        <p:nvSpPr>
          <p:cNvPr id="537604" name="Rectangle 4"/>
          <p:cNvSpPr>
            <a:spLocks noGrp="1" noChangeArrowheads="1"/>
          </p:cNvSpPr>
          <p:nvPr>
            <p:ph type="ftr" sz="quarter" idx="2"/>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GB"/>
          </a:p>
        </p:txBody>
      </p:sp>
      <p:sp>
        <p:nvSpPr>
          <p:cNvPr id="537605" name="Rectangle 5"/>
          <p:cNvSpPr>
            <a:spLocks noGrp="1" noChangeArrowheads="1"/>
          </p:cNvSpPr>
          <p:nvPr>
            <p:ph type="sldNum" sz="quarter" idx="3"/>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B5D2D664-703C-4AD7-8FF5-B6A829A22234}" type="slidenum">
              <a:rPr lang="en-GB"/>
              <a:pPr>
                <a:defRPr/>
              </a:pPr>
              <a:t>‹#›</a:t>
            </a:fld>
            <a:endParaRPr lang="en-GB"/>
          </a:p>
        </p:txBody>
      </p:sp>
    </p:spTree>
    <p:extLst>
      <p:ext uri="{BB962C8B-B14F-4D97-AF65-F5344CB8AC3E}">
        <p14:creationId xmlns:p14="http://schemas.microsoft.com/office/powerpoint/2010/main" val="1852204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ZA"/>
          </a:p>
        </p:txBody>
      </p:sp>
      <p:sp>
        <p:nvSpPr>
          <p:cNvPr id="528387" name="Rectangle 3"/>
          <p:cNvSpPr>
            <a:spLocks noGrp="1" noChangeArrowheads="1"/>
          </p:cNvSpPr>
          <p:nvPr>
            <p:ph type="dt"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ZA"/>
          </a:p>
        </p:txBody>
      </p:sp>
      <p:sp>
        <p:nvSpPr>
          <p:cNvPr id="33796" name="Rectangle 4"/>
          <p:cNvSpPr>
            <a:spLocks noGrp="1" noRot="1" noChangeAspect="1" noChangeArrowheads="1" noTextEdit="1"/>
          </p:cNvSpPr>
          <p:nvPr>
            <p:ph type="sldImg" idx="2"/>
          </p:nvPr>
        </p:nvSpPr>
        <p:spPr bwMode="auto">
          <a:xfrm>
            <a:off x="3287713" y="515938"/>
            <a:ext cx="3446462" cy="2584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1001713" y="3271838"/>
            <a:ext cx="8016875" cy="310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ZA"/>
          </a:p>
        </p:txBody>
      </p:sp>
      <p:sp>
        <p:nvSpPr>
          <p:cNvPr id="528391" name="Rectangle 7"/>
          <p:cNvSpPr>
            <a:spLocks noGrp="1" noChangeArrowheads="1"/>
          </p:cNvSpPr>
          <p:nvPr>
            <p:ph type="sldNum" sz="quarter" idx="5"/>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53F514B0-DCC3-4770-9789-9AB125DF3059}" type="slidenum">
              <a:rPr lang="en-ZA"/>
              <a:pPr>
                <a:defRPr/>
              </a:pPr>
              <a:t>‹#›</a:t>
            </a:fld>
            <a:endParaRPr lang="en-ZA"/>
          </a:p>
        </p:txBody>
      </p:sp>
    </p:spTree>
    <p:extLst>
      <p:ext uri="{BB962C8B-B14F-4D97-AF65-F5344CB8AC3E}">
        <p14:creationId xmlns:p14="http://schemas.microsoft.com/office/powerpoint/2010/main" val="2845093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a:defRPr/>
            </a:pPr>
            <a:fld id="{53F514B0-DCC3-4770-9789-9AB125DF3059}" type="slidenum">
              <a:rPr lang="en-ZA" smtClean="0"/>
              <a:pPr>
                <a:defRPr/>
              </a:pPr>
              <a:t>14</a:t>
            </a:fld>
            <a:endParaRPr lang="en-ZA"/>
          </a:p>
        </p:txBody>
      </p:sp>
    </p:spTree>
    <p:extLst>
      <p:ext uri="{BB962C8B-B14F-4D97-AF65-F5344CB8AC3E}">
        <p14:creationId xmlns:p14="http://schemas.microsoft.com/office/powerpoint/2010/main" val="7443639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317703975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DF7F98D4-4229-444F-964B-26B09C4B281D}" type="slidenum">
              <a:rPr lang="en-ZA"/>
              <a:pPr>
                <a:defRPr/>
              </a:pPr>
              <a:t>‹#›</a:t>
            </a:fld>
            <a:endParaRPr lang="en-ZA"/>
          </a:p>
        </p:txBody>
      </p:sp>
    </p:spTree>
    <p:extLst>
      <p:ext uri="{BB962C8B-B14F-4D97-AF65-F5344CB8AC3E}">
        <p14:creationId xmlns:p14="http://schemas.microsoft.com/office/powerpoint/2010/main" val="3805807851"/>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C8FA62C-F830-46AA-9F5D-2A77E5A02EB2}" type="slidenum">
              <a:rPr lang="en-ZA"/>
              <a:pPr>
                <a:defRPr/>
              </a:pPr>
              <a:t>‹#›</a:t>
            </a:fld>
            <a:endParaRPr lang="en-ZA"/>
          </a:p>
        </p:txBody>
      </p:sp>
    </p:spTree>
    <p:extLst>
      <p:ext uri="{BB962C8B-B14F-4D97-AF65-F5344CB8AC3E}">
        <p14:creationId xmlns:p14="http://schemas.microsoft.com/office/powerpoint/2010/main" val="412954056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r>
              <a:rPr lang="en-US"/>
              <a:t>2017/02/07</a:t>
            </a: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76331048-D90A-430E-96B1-6DB480279ED2}" type="slidenum">
              <a:rPr lang="en-ZA"/>
              <a:pPr>
                <a:defRPr/>
              </a:pPr>
              <a:t>‹#›</a:t>
            </a:fld>
            <a:endParaRPr lang="en-ZA"/>
          </a:p>
        </p:txBody>
      </p:sp>
    </p:spTree>
    <p:extLst>
      <p:ext uri="{BB962C8B-B14F-4D97-AF65-F5344CB8AC3E}">
        <p14:creationId xmlns:p14="http://schemas.microsoft.com/office/powerpoint/2010/main" val="358796872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AAA294FF-9BB9-4EE7-BBDD-374D2EE6265C}" type="slidenum">
              <a:rPr lang="en-ZA"/>
              <a:pPr>
                <a:defRPr/>
              </a:pPr>
              <a:t>‹#›</a:t>
            </a:fld>
            <a:endParaRPr lang="en-ZA"/>
          </a:p>
        </p:txBody>
      </p:sp>
    </p:spTree>
    <p:extLst>
      <p:ext uri="{BB962C8B-B14F-4D97-AF65-F5344CB8AC3E}">
        <p14:creationId xmlns:p14="http://schemas.microsoft.com/office/powerpoint/2010/main" val="2271103915"/>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97FFC21E-2320-4424-B6A0-4F677B21A884}" type="slidenum">
              <a:rPr lang="en-ZA"/>
              <a:pPr>
                <a:defRPr/>
              </a:pPr>
              <a:t>‹#›</a:t>
            </a:fld>
            <a:endParaRPr lang="en-ZA"/>
          </a:p>
        </p:txBody>
      </p:sp>
    </p:spTree>
    <p:extLst>
      <p:ext uri="{BB962C8B-B14F-4D97-AF65-F5344CB8AC3E}">
        <p14:creationId xmlns:p14="http://schemas.microsoft.com/office/powerpoint/2010/main" val="81822167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7C8EA7BB-FCF0-4BEA-8D46-B7E251D02D18}" type="slidenum">
              <a:rPr lang="en-ZA"/>
              <a:pPr>
                <a:defRPr/>
              </a:pPr>
              <a:t>‹#›</a:t>
            </a:fld>
            <a:endParaRPr lang="en-ZA"/>
          </a:p>
        </p:txBody>
      </p:sp>
    </p:spTree>
    <p:extLst>
      <p:ext uri="{BB962C8B-B14F-4D97-AF65-F5344CB8AC3E}">
        <p14:creationId xmlns:p14="http://schemas.microsoft.com/office/powerpoint/2010/main" val="13249881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r>
              <a:rPr lang="en-US"/>
              <a:t>2017/02/07</a:t>
            </a: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pPr>
              <a:defRPr/>
            </a:pPr>
            <a:fld id="{B7980BA3-F13E-47A3-9EB1-A51AA6588BB2}" type="slidenum">
              <a:rPr lang="en-ZA"/>
              <a:pPr>
                <a:defRPr/>
              </a:pPr>
              <a:t>‹#›</a:t>
            </a:fld>
            <a:endParaRPr lang="en-ZA"/>
          </a:p>
        </p:txBody>
      </p:sp>
    </p:spTree>
    <p:extLst>
      <p:ext uri="{BB962C8B-B14F-4D97-AF65-F5344CB8AC3E}">
        <p14:creationId xmlns:p14="http://schemas.microsoft.com/office/powerpoint/2010/main" val="146540812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r>
              <a:rPr lang="en-US"/>
              <a:t>2017/02/07</a:t>
            </a: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pPr>
              <a:defRPr/>
            </a:pPr>
            <a:fld id="{8ACBAF20-F498-4F11-9A8E-2C86028BD176}" type="slidenum">
              <a:rPr lang="en-ZA"/>
              <a:pPr>
                <a:defRPr/>
              </a:pPr>
              <a:t>‹#›</a:t>
            </a:fld>
            <a:endParaRPr lang="en-ZA"/>
          </a:p>
        </p:txBody>
      </p:sp>
    </p:spTree>
    <p:extLst>
      <p:ext uri="{BB962C8B-B14F-4D97-AF65-F5344CB8AC3E}">
        <p14:creationId xmlns:p14="http://schemas.microsoft.com/office/powerpoint/2010/main" val="981612817"/>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2017/02/07</a:t>
            </a: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pPr>
              <a:defRPr/>
            </a:pPr>
            <a:fld id="{134F8A8A-58B4-41F6-8395-DC3686EAC8C1}" type="slidenum">
              <a:rPr lang="en-ZA"/>
              <a:pPr>
                <a:defRPr/>
              </a:pPr>
              <a:t>‹#›</a:t>
            </a:fld>
            <a:endParaRPr lang="en-ZA"/>
          </a:p>
        </p:txBody>
      </p:sp>
    </p:spTree>
    <p:extLst>
      <p:ext uri="{BB962C8B-B14F-4D97-AF65-F5344CB8AC3E}">
        <p14:creationId xmlns:p14="http://schemas.microsoft.com/office/powerpoint/2010/main" val="113783364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58D23F8A-D13E-436D-B166-F51F3F2B72A3}" type="slidenum">
              <a:rPr lang="en-ZA"/>
              <a:pPr>
                <a:defRPr/>
              </a:pPr>
              <a:t>‹#›</a:t>
            </a:fld>
            <a:endParaRPr lang="en-ZA"/>
          </a:p>
        </p:txBody>
      </p:sp>
    </p:spTree>
    <p:extLst>
      <p:ext uri="{BB962C8B-B14F-4D97-AF65-F5344CB8AC3E}">
        <p14:creationId xmlns:p14="http://schemas.microsoft.com/office/powerpoint/2010/main" val="259219861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6A73705E-2176-4075-98D4-84D3783F0457}" type="slidenum">
              <a:rPr lang="en-ZA"/>
              <a:pPr>
                <a:defRPr/>
              </a:pPr>
              <a:t>‹#›</a:t>
            </a:fld>
            <a:endParaRPr lang="en-ZA"/>
          </a:p>
        </p:txBody>
      </p:sp>
    </p:spTree>
    <p:extLst>
      <p:ext uri="{BB962C8B-B14F-4D97-AF65-F5344CB8AC3E}">
        <p14:creationId xmlns:p14="http://schemas.microsoft.com/office/powerpoint/2010/main" val="242369643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2017/02/07</a:t>
            </a: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A5B23574-C3EE-4A6B-8CB3-D5256AECCE04}"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8435" name="Group 162"/>
          <p:cNvGrpSpPr>
            <a:grpSpLocks/>
          </p:cNvGrpSpPr>
          <p:nvPr/>
        </p:nvGrpSpPr>
        <p:grpSpPr bwMode="auto">
          <a:xfrm>
            <a:off x="-4763" y="0"/>
            <a:ext cx="9148763" cy="6858000"/>
            <a:chOff x="-3" y="0"/>
            <a:chExt cx="5763" cy="4320"/>
          </a:xfrm>
        </p:grpSpPr>
        <p:pic>
          <p:nvPicPr>
            <p:cNvPr id="18491"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92"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pic>
          <p:nvPicPr>
            <p:cNvPr id="18493"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36" name="Group 155"/>
          <p:cNvGrpSpPr>
            <a:grpSpLocks/>
          </p:cNvGrpSpPr>
          <p:nvPr/>
        </p:nvGrpSpPr>
        <p:grpSpPr bwMode="auto">
          <a:xfrm>
            <a:off x="257175" y="1201738"/>
            <a:ext cx="2482850" cy="2444750"/>
            <a:chOff x="162" y="757"/>
            <a:chExt cx="1564" cy="1540"/>
          </a:xfrm>
        </p:grpSpPr>
        <p:sp>
          <p:nvSpPr>
            <p:cNvPr id="18486"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7"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8"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9"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90"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p>
        </p:txBody>
      </p:sp>
      <p:grpSp>
        <p:nvGrpSpPr>
          <p:cNvPr id="18440" name="Group 156"/>
          <p:cNvGrpSpPr>
            <a:grpSpLocks/>
          </p:cNvGrpSpPr>
          <p:nvPr/>
        </p:nvGrpSpPr>
        <p:grpSpPr bwMode="auto">
          <a:xfrm>
            <a:off x="171450" y="1201738"/>
            <a:ext cx="2643188" cy="2493962"/>
            <a:chOff x="108" y="757"/>
            <a:chExt cx="1665" cy="1571"/>
          </a:xfrm>
        </p:grpSpPr>
        <p:sp>
          <p:nvSpPr>
            <p:cNvPr id="18483"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4"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5"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1" name="Group 146"/>
          <p:cNvGrpSpPr>
            <a:grpSpLocks/>
          </p:cNvGrpSpPr>
          <p:nvPr/>
        </p:nvGrpSpPr>
        <p:grpSpPr bwMode="auto">
          <a:xfrm>
            <a:off x="912813" y="620713"/>
            <a:ext cx="1284287" cy="1260475"/>
            <a:chOff x="575" y="391"/>
            <a:chExt cx="809" cy="794"/>
          </a:xfrm>
        </p:grpSpPr>
        <p:sp>
          <p:nvSpPr>
            <p:cNvPr id="18475"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6"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7"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8"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9"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0"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1"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2"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42"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600" dirty="0">
              <a:solidFill>
                <a:schemeClr val="tx1"/>
              </a:solidFill>
            </a:endParaRPr>
          </a:p>
        </p:txBody>
      </p:sp>
      <p:grpSp>
        <p:nvGrpSpPr>
          <p:cNvPr id="18443" name="Group 145"/>
          <p:cNvGrpSpPr>
            <a:grpSpLocks/>
          </p:cNvGrpSpPr>
          <p:nvPr/>
        </p:nvGrpSpPr>
        <p:grpSpPr bwMode="auto">
          <a:xfrm>
            <a:off x="863600" y="620713"/>
            <a:ext cx="1370013" cy="1284287"/>
            <a:chOff x="544" y="391"/>
            <a:chExt cx="863" cy="809"/>
          </a:xfrm>
        </p:grpSpPr>
        <p:sp>
          <p:nvSpPr>
            <p:cNvPr id="18472"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3"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4"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4" name="Group 157"/>
          <p:cNvGrpSpPr>
            <a:grpSpLocks/>
          </p:cNvGrpSpPr>
          <p:nvPr/>
        </p:nvGrpSpPr>
        <p:grpSpPr bwMode="auto">
          <a:xfrm>
            <a:off x="331788" y="3090863"/>
            <a:ext cx="2074862" cy="2038350"/>
            <a:chOff x="209" y="1947"/>
            <a:chExt cx="1307" cy="1284"/>
          </a:xfrm>
        </p:grpSpPr>
        <p:sp>
          <p:nvSpPr>
            <p:cNvPr id="18466"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7"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8"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9"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0"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1"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4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1000" dirty="0">
              <a:solidFill>
                <a:srgbClr val="C0C0C0"/>
              </a:solidFill>
            </a:endParaRPr>
          </a:p>
        </p:txBody>
      </p:sp>
      <p:grpSp>
        <p:nvGrpSpPr>
          <p:cNvPr id="18446" name="Group 158"/>
          <p:cNvGrpSpPr>
            <a:grpSpLocks/>
          </p:cNvGrpSpPr>
          <p:nvPr/>
        </p:nvGrpSpPr>
        <p:grpSpPr bwMode="auto">
          <a:xfrm>
            <a:off x="257175" y="3090863"/>
            <a:ext cx="2211388" cy="2087562"/>
            <a:chOff x="162" y="1947"/>
            <a:chExt cx="1393" cy="1315"/>
          </a:xfrm>
        </p:grpSpPr>
        <p:sp>
          <p:nvSpPr>
            <p:cNvPr id="18463"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4"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5"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7" name="Group 159"/>
          <p:cNvGrpSpPr>
            <a:grpSpLocks/>
          </p:cNvGrpSpPr>
          <p:nvPr/>
        </p:nvGrpSpPr>
        <p:grpSpPr bwMode="auto">
          <a:xfrm>
            <a:off x="900113" y="4684713"/>
            <a:ext cx="1717675" cy="1692275"/>
            <a:chOff x="567" y="2951"/>
            <a:chExt cx="1082" cy="1066"/>
          </a:xfrm>
        </p:grpSpPr>
        <p:sp>
          <p:nvSpPr>
            <p:cNvPr id="18457"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8"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9"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0"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1"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2"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endParaRPr>
          </a:p>
        </p:txBody>
      </p:sp>
      <p:grpSp>
        <p:nvGrpSpPr>
          <p:cNvPr id="18451" name="Group 160"/>
          <p:cNvGrpSpPr>
            <a:grpSpLocks/>
          </p:cNvGrpSpPr>
          <p:nvPr/>
        </p:nvGrpSpPr>
        <p:grpSpPr bwMode="auto">
          <a:xfrm>
            <a:off x="838200" y="4684713"/>
            <a:ext cx="1828800" cy="1728787"/>
            <a:chOff x="528" y="2951"/>
            <a:chExt cx="1152" cy="1089"/>
          </a:xfrm>
        </p:grpSpPr>
        <p:sp>
          <p:nvSpPr>
            <p:cNvPr id="18454"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5"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6"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52" name="Rectangle 2"/>
          <p:cNvSpPr>
            <a:spLocks noGrp="1" noChangeArrowheads="1"/>
          </p:cNvSpPr>
          <p:nvPr>
            <p:ph type="ctrTitle"/>
          </p:nvPr>
        </p:nvSpPr>
        <p:spPr>
          <a:xfrm>
            <a:off x="3059113" y="1427955"/>
            <a:ext cx="5545137" cy="2651126"/>
          </a:xfrm>
        </p:spPr>
        <p:txBody>
          <a:bodyPr/>
          <a:lstStyle/>
          <a:p>
            <a:pPr marL="0" indent="0" algn="ctr">
              <a:lnSpc>
                <a:spcPct val="115000"/>
              </a:lnSpc>
              <a:spcAft>
                <a:spcPts val="1000"/>
              </a:spcAft>
              <a:buNone/>
            </a:pPr>
            <a:r>
              <a:rPr lang="en-ZA" b="1" dirty="0">
                <a:effectLst/>
                <a:latin typeface="Arial" panose="020B0604020202020204" pitchFamily="34" charset="0"/>
                <a:ea typeface="Calibri" panose="020F0502020204030204" pitchFamily="34" charset="0"/>
                <a:cs typeface="Times New Roman" panose="02020603050405020304" pitchFamily="18" charset="0"/>
              </a:rPr>
              <a:t>REPLACEMENT AND / OR REPAIRS OF DAMAGED ROOF SHEETING, WEATHER LOUVERS, GUTTERS AND DOWNPIPES AT UNIT 4 FOR A PERIOD OF 3 MONTHS.</a:t>
            </a:r>
            <a:endParaRPr lang="en-ZA"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453" name="Rectangle 3"/>
          <p:cNvSpPr>
            <a:spLocks noGrp="1" noChangeArrowheads="1"/>
          </p:cNvSpPr>
          <p:nvPr>
            <p:ph type="subTitle" idx="1"/>
          </p:nvPr>
        </p:nvSpPr>
        <p:spPr>
          <a:xfrm>
            <a:off x="3059113" y="3933825"/>
            <a:ext cx="5545137" cy="2220913"/>
          </a:xfrm>
        </p:spPr>
        <p:txBody>
          <a:bodyPr/>
          <a:lstStyle/>
          <a:p>
            <a:pPr eaLnBrk="1" hangingPunct="1"/>
            <a:endParaRPr lang="en-US" altLang="en-US" dirty="0"/>
          </a:p>
          <a:p>
            <a:pPr eaLnBrk="1" hangingPunct="1"/>
            <a:r>
              <a:rPr lang="en-US" altLang="en-US" dirty="0"/>
              <a:t>Division: Generation, Medupi Power Station</a:t>
            </a:r>
          </a:p>
          <a:p>
            <a:pPr eaLnBrk="1" hangingPunct="1"/>
            <a:r>
              <a:rPr lang="en-US" altLang="en-US" dirty="0"/>
              <a:t>Date: 2022-12-01</a:t>
            </a:r>
          </a:p>
          <a:p>
            <a:pPr eaLnBrk="1" hangingPunct="1"/>
            <a:r>
              <a:rPr lang="en-US" altLang="en-US" dirty="0"/>
              <a:t>Time: 10h00</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SHEQ</a:t>
            </a:r>
          </a:p>
        </p:txBody>
      </p:sp>
    </p:spTree>
    <p:extLst>
      <p:ext uri="{BB962C8B-B14F-4D97-AF65-F5344CB8AC3E}">
        <p14:creationId xmlns:p14="http://schemas.microsoft.com/office/powerpoint/2010/main" val="220624440"/>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OCCUPATIONAL HEALTH &amp; SAFETY</a:t>
            </a:r>
          </a:p>
        </p:txBody>
      </p:sp>
    </p:spTree>
    <p:extLst>
      <p:ext uri="{BB962C8B-B14F-4D97-AF65-F5344CB8AC3E}">
        <p14:creationId xmlns:p14="http://schemas.microsoft.com/office/powerpoint/2010/main" val="3618657747"/>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12</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r>
              <a:rPr lang="en-US" altLang="en-US" dirty="0"/>
              <a:t>OHS REQUIREMENTS</a:t>
            </a:r>
          </a:p>
        </p:txBody>
      </p:sp>
      <p:sp>
        <p:nvSpPr>
          <p:cNvPr id="19461" name="Rectangle 3"/>
          <p:cNvSpPr>
            <a:spLocks noGrp="1" noChangeArrowheads="1"/>
          </p:cNvSpPr>
          <p:nvPr>
            <p:ph type="body" idx="1"/>
          </p:nvPr>
        </p:nvSpPr>
        <p:spPr>
          <a:xfrm>
            <a:off x="457200" y="980728"/>
            <a:ext cx="8686799" cy="5616624"/>
          </a:xfrm>
        </p:spPr>
        <p:txBody>
          <a:bodyPr/>
          <a:lstStyle/>
          <a:p>
            <a:pPr marL="0" indent="0">
              <a:buNone/>
            </a:pPr>
            <a:endParaRPr lang="en-ZA" dirty="0"/>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Health and Safety plan/OHS manual as per the scope of work</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H&amp;S costing</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Baseline OHS risk assessment as per the scope of work</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Valid letter of good standing or equivalent (LOGs)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OHS policy (must be signed)</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Proof of OHS competency</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SACPCMP for safety professionals (Full-time)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Working at Height and Fall protection plan</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ZA" sz="1600"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QUALITY MANAGEMENT</a:t>
            </a:r>
          </a:p>
        </p:txBody>
      </p:sp>
    </p:spTree>
    <p:extLst>
      <p:ext uri="{BB962C8B-B14F-4D97-AF65-F5344CB8AC3E}">
        <p14:creationId xmlns:p14="http://schemas.microsoft.com/office/powerpoint/2010/main" val="1134696946"/>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14</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QUALITY MANAGEMENT REQUIREMENTS</a:t>
            </a:r>
          </a:p>
        </p:txBody>
      </p:sp>
      <p:sp>
        <p:nvSpPr>
          <p:cNvPr id="19461" name="Rectangle 3"/>
          <p:cNvSpPr>
            <a:spLocks noGrp="1" noChangeArrowheads="1"/>
          </p:cNvSpPr>
          <p:nvPr>
            <p:ph type="body" idx="1"/>
          </p:nvPr>
        </p:nvSpPr>
        <p:spPr>
          <a:xfrm>
            <a:off x="436563" y="1052736"/>
            <a:ext cx="8378825" cy="5429027"/>
          </a:xfrm>
        </p:spPr>
        <p:txBody>
          <a:bodyPr/>
          <a:lstStyle/>
          <a:p>
            <a:endParaRPr lang="en-ZA" dirty="0"/>
          </a:p>
          <a:p>
            <a:pPr marL="0" indent="0">
              <a:buNone/>
            </a:pPr>
            <a:endParaRPr lang="en-ZA" dirty="0"/>
          </a:p>
        </p:txBody>
      </p:sp>
      <p:sp>
        <p:nvSpPr>
          <p:cNvPr id="4" name="Rectangle 3"/>
          <p:cNvSpPr/>
          <p:nvPr/>
        </p:nvSpPr>
        <p:spPr>
          <a:xfrm>
            <a:off x="436563" y="1582341"/>
            <a:ext cx="8023869" cy="6498702"/>
          </a:xfrm>
          <a:prstGeom prst="rect">
            <a:avLst/>
          </a:prstGeom>
        </p:spPr>
        <p:txBody>
          <a:bodyPr wrap="square">
            <a:spAutoFit/>
          </a:bodyPr>
          <a:lstStyle/>
          <a:p>
            <a:pPr algn="just">
              <a:lnSpc>
                <a:spcPct val="115000"/>
              </a:lnSpc>
              <a:spcAft>
                <a:spcPts val="1000"/>
              </a:spcAft>
            </a:pPr>
            <a:r>
              <a:rPr lang="en-ZA" sz="1800" b="1" dirty="0">
                <a:effectLst/>
                <a:latin typeface="Arial" panose="020B0604020202020204" pitchFamily="34" charset="0"/>
                <a:ea typeface="Calibri" panose="020F0502020204030204" pitchFamily="34" charset="0"/>
                <a:cs typeface="Times New Roman" panose="02020603050405020304" pitchFamily="18" charset="0"/>
              </a:rPr>
              <a:t>Quality Requirements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800" b="1" dirty="0">
                <a:effectLst/>
                <a:latin typeface="Arial" panose="020B0604020202020204" pitchFamily="34" charset="0"/>
                <a:ea typeface="Calibri" panose="020F0502020204030204" pitchFamily="34" charset="0"/>
                <a:cs typeface="Times New Roman" panose="02020603050405020304" pitchFamily="18" charset="0"/>
              </a:rPr>
              <a:t>Category 2: Quality Requirements</a:t>
            </a:r>
            <a:endParaRPr lang="en-ZA"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The supplier shall complete and sign Form A (Enquiry/Contract/Quality Requirements for Supplier Quality Management Specification 240-105658000/ QM 58 and ISO 9001).</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The supplier shall submit objective evidence of a developed, implemented and maintained QMS that complies with ISO 9001 or any applicable standard of quality management system (the latest applicable revision). The following documents (approved/ signed copies) shall be submitted:</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Quality Management System manual or a documented information that have defines and describes the QMS and its scope</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Quality Policy, aligned with the supplier’s strategic  on (documented information)</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Quality Objectives (documented information)</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Control of documented information (both maintain and retain documented information )</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Internal audit procedure (documented information)</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Control of nonconforming outputs (documented information)</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1400" b="1" dirty="0">
                <a:effectLst/>
                <a:latin typeface="Arial" panose="020B0604020202020204" pitchFamily="34" charset="0"/>
                <a:ea typeface="Calibri" panose="020F0502020204030204" pitchFamily="34" charset="0"/>
                <a:cs typeface="Times New Roman" panose="02020603050405020304" pitchFamily="18" charset="0"/>
              </a:rPr>
              <a:t>Nonconformity and Corrective action procedure (documented information</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480695" algn="just">
              <a:lnSpc>
                <a:spcPct val="115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ZA" sz="2000" dirty="0"/>
              <a:t>				</a:t>
            </a:r>
            <a:r>
              <a:rPr lang="en-ZA" sz="2400" dirty="0"/>
              <a:t>				</a:t>
            </a:r>
            <a:r>
              <a:rPr lang="en-ZA" dirty="0"/>
              <a:t>	</a:t>
            </a:r>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09DD5-EB6B-400D-9B0E-D4807CBB7D63}"/>
              </a:ext>
            </a:extLst>
          </p:cNvPr>
          <p:cNvSpPr>
            <a:spLocks noGrp="1"/>
          </p:cNvSpPr>
          <p:nvPr>
            <p:ph type="title"/>
          </p:nvPr>
        </p:nvSpPr>
        <p:spPr/>
        <p:txBody>
          <a:bodyPr/>
          <a:lstStyle/>
          <a:p>
            <a:r>
              <a:rPr lang="en-US" dirty="0"/>
              <a:t>QUALITY REQUIEMENTS CONTINUED</a:t>
            </a:r>
            <a:endParaRPr lang="en-ZA" dirty="0"/>
          </a:p>
        </p:txBody>
      </p:sp>
      <p:sp>
        <p:nvSpPr>
          <p:cNvPr id="3" name="Content Placeholder 2">
            <a:extLst>
              <a:ext uri="{FF2B5EF4-FFF2-40B4-BE49-F238E27FC236}">
                <a16:creationId xmlns:a16="http://schemas.microsoft.com/office/drawing/2014/main" id="{DAEA4A81-FF42-422E-BDFA-7502BC033D3A}"/>
              </a:ext>
            </a:extLst>
          </p:cNvPr>
          <p:cNvSpPr>
            <a:spLocks noGrp="1"/>
          </p:cNvSpPr>
          <p:nvPr>
            <p:ph idx="1"/>
          </p:nvPr>
        </p:nvSpPr>
        <p:spPr>
          <a:xfrm>
            <a:off x="436563" y="980728"/>
            <a:ext cx="8378825" cy="5740747"/>
          </a:xfrm>
        </p:spPr>
        <p:txBody>
          <a:bodyPr/>
          <a:lstStyle/>
          <a:p>
            <a:pPr>
              <a:lnSpc>
                <a:spcPct val="115000"/>
              </a:lnSpc>
              <a:spcAft>
                <a:spcPts val="1000"/>
              </a:spcAft>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QMS should drive all the supplier’s business management processes to ensure that all of Eskom’s requirements are fully met on a consistent basis.</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45"/>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 supplier shall submit the latest copy of the management system internal audit reports. The audit reports must include, if applicable, nonconformity identified, and the resulting remedial actions (correction and/ or corrective action reports).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45"/>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 supplier shall submit a draft contract quality plan that is specific to the scope of work as described in the tender documents. The plan must address the minimum requirements as per ISO 10005.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45"/>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Where applicable; the supplier shall submit an example of inspection and test plan (ITP) or quality control plan (QCP) on similar or previous work done.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45"/>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 supplier shall submit documented information for Control of Externally Provided Processes, Products and Services.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45"/>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 supplier shall submit a copy of documented information for roles, responsibilities and authorities in relation to the QMS. Examples of relevant documented information are; organization charts, job descriptions, work instructions, duty statements, manuals, procedures.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The supplier shall submit documented information retained (records) of management review meetings that include agenda, meeting minutes, attendance registers, reports, presentations, etc. </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1200"/>
              </a:spcBef>
              <a:spcAft>
                <a:spcPts val="1200"/>
              </a:spcAft>
              <a:buNone/>
            </a:pPr>
            <a:r>
              <a:rPr lang="en-ZA"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Note: specific requirements per tender will be selected using the List of Tender Returnable document (240-12248652</a:t>
            </a:r>
            <a:r>
              <a:rPr lang="en-ZA" sz="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ZA" dirty="0"/>
          </a:p>
        </p:txBody>
      </p:sp>
      <p:sp>
        <p:nvSpPr>
          <p:cNvPr id="4" name="Date Placeholder 3">
            <a:extLst>
              <a:ext uri="{FF2B5EF4-FFF2-40B4-BE49-F238E27FC236}">
                <a16:creationId xmlns:a16="http://schemas.microsoft.com/office/drawing/2014/main" id="{73C2BCAF-1155-4D83-B466-ADA0F8BDF9F7}"/>
              </a:ext>
            </a:extLst>
          </p:cNvPr>
          <p:cNvSpPr>
            <a:spLocks noGrp="1"/>
          </p:cNvSpPr>
          <p:nvPr>
            <p:ph type="dt" sz="half" idx="10"/>
          </p:nvPr>
        </p:nvSpPr>
        <p:spPr/>
        <p:txBody>
          <a:bodyPr/>
          <a:lstStyle/>
          <a:p>
            <a:pPr>
              <a:defRPr/>
            </a:pPr>
            <a:r>
              <a:rPr lang="en-US"/>
              <a:t>2017/02/07</a:t>
            </a:r>
            <a:endParaRPr lang="en-ZA"/>
          </a:p>
        </p:txBody>
      </p:sp>
      <p:sp>
        <p:nvSpPr>
          <p:cNvPr id="5" name="Slide Number Placeholder 4">
            <a:extLst>
              <a:ext uri="{FF2B5EF4-FFF2-40B4-BE49-F238E27FC236}">
                <a16:creationId xmlns:a16="http://schemas.microsoft.com/office/drawing/2014/main" id="{3C00905E-B5C1-44A9-94F7-43DE806CCFE8}"/>
              </a:ext>
            </a:extLst>
          </p:cNvPr>
          <p:cNvSpPr>
            <a:spLocks noGrp="1"/>
          </p:cNvSpPr>
          <p:nvPr>
            <p:ph type="sldNum" sz="quarter" idx="12"/>
          </p:nvPr>
        </p:nvSpPr>
        <p:spPr/>
        <p:txBody>
          <a:bodyPr/>
          <a:lstStyle/>
          <a:p>
            <a:pPr>
              <a:defRPr/>
            </a:pPr>
            <a:fld id="{AAA294FF-9BB9-4EE7-BBDD-374D2EE6265C}" type="slidenum">
              <a:rPr lang="en-ZA" smtClean="0"/>
              <a:pPr>
                <a:defRPr/>
              </a:pPr>
              <a:t>15</a:t>
            </a:fld>
            <a:endParaRPr lang="en-ZA"/>
          </a:p>
        </p:txBody>
      </p:sp>
    </p:spTree>
    <p:extLst>
      <p:ext uri="{BB962C8B-B14F-4D97-AF65-F5344CB8AC3E}">
        <p14:creationId xmlns:p14="http://schemas.microsoft.com/office/powerpoint/2010/main" val="1830191152"/>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ENVIROMENTAL MANAGEMENT</a:t>
            </a:r>
          </a:p>
        </p:txBody>
      </p:sp>
    </p:spTree>
    <p:extLst>
      <p:ext uri="{BB962C8B-B14F-4D97-AF65-F5344CB8AC3E}">
        <p14:creationId xmlns:p14="http://schemas.microsoft.com/office/powerpoint/2010/main" val="4262691352"/>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E3AC-440E-469F-A128-529CEA9DDAF2}"/>
              </a:ext>
            </a:extLst>
          </p:cNvPr>
          <p:cNvSpPr>
            <a:spLocks noGrp="1"/>
          </p:cNvSpPr>
          <p:nvPr>
            <p:ph type="title"/>
          </p:nvPr>
        </p:nvSpPr>
        <p:spPr/>
        <p:txBody>
          <a:bodyPr/>
          <a:lstStyle/>
          <a:p>
            <a:r>
              <a:rPr lang="en-US" dirty="0"/>
              <a:t>ENVIRONMENTAL REQUIREMENTS</a:t>
            </a:r>
            <a:endParaRPr lang="en-ZA" dirty="0"/>
          </a:p>
        </p:txBody>
      </p:sp>
      <p:sp>
        <p:nvSpPr>
          <p:cNvPr id="3" name="Content Placeholder 2">
            <a:extLst>
              <a:ext uri="{FF2B5EF4-FFF2-40B4-BE49-F238E27FC236}">
                <a16:creationId xmlns:a16="http://schemas.microsoft.com/office/drawing/2014/main" id="{F93A4D28-17D9-4593-A730-48366DEF5557}"/>
              </a:ext>
            </a:extLst>
          </p:cNvPr>
          <p:cNvSpPr>
            <a:spLocks noGrp="1"/>
          </p:cNvSpPr>
          <p:nvPr>
            <p:ph idx="1"/>
          </p:nvPr>
        </p:nvSpPr>
        <p:spPr/>
        <p:txBody>
          <a:bodyPr/>
          <a:lstStyle/>
          <a:p>
            <a:pPr marL="0" indent="0" algn="just">
              <a:lnSpc>
                <a:spcPct val="115000"/>
              </a:lnSpc>
              <a:spcAft>
                <a:spcPts val="1000"/>
              </a:spcAft>
              <a:buNone/>
            </a:pPr>
            <a:r>
              <a:rPr lang="en-ZA" sz="1800" b="1" dirty="0">
                <a:effectLst/>
                <a:latin typeface="Arial" panose="020B0604020202020204" pitchFamily="34" charset="0"/>
                <a:ea typeface="Calibri" panose="020F0502020204030204" pitchFamily="34" charset="0"/>
                <a:cs typeface="Times New Roman" panose="02020603050405020304" pitchFamily="18" charset="0"/>
              </a:rPr>
              <a:t>Environmental Management System (e.g. ISO 14001)</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Environmental Policy</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Aspects and Impacts Register</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Objectives and Targets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Roles and Responsibilities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Environmental Communication</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Internal Audits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Emergency Preparedness (Environmental related emergencies)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Monitoring, measurement and evaluation of compliance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Non-Conformance, Corrective action and preventive action</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800" dirty="0">
                <a:effectLst/>
                <a:latin typeface="Arial" panose="020B0604020202020204" pitchFamily="34" charset="0"/>
                <a:ea typeface="Calibri" panose="020F0502020204030204" pitchFamily="34" charset="0"/>
                <a:cs typeface="Times New Roman" panose="02020603050405020304" pitchFamily="18" charset="0"/>
              </a:rPr>
              <a:t>Management Review</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ZA" dirty="0"/>
          </a:p>
        </p:txBody>
      </p:sp>
      <p:sp>
        <p:nvSpPr>
          <p:cNvPr id="4" name="Date Placeholder 3">
            <a:extLst>
              <a:ext uri="{FF2B5EF4-FFF2-40B4-BE49-F238E27FC236}">
                <a16:creationId xmlns:a16="http://schemas.microsoft.com/office/drawing/2014/main" id="{8C668381-22E6-46DA-8A3D-98C271CFDF90}"/>
              </a:ext>
            </a:extLst>
          </p:cNvPr>
          <p:cNvSpPr>
            <a:spLocks noGrp="1"/>
          </p:cNvSpPr>
          <p:nvPr>
            <p:ph type="dt" sz="half" idx="10"/>
          </p:nvPr>
        </p:nvSpPr>
        <p:spPr/>
        <p:txBody>
          <a:bodyPr/>
          <a:lstStyle/>
          <a:p>
            <a:pPr>
              <a:defRPr/>
            </a:pPr>
            <a:r>
              <a:rPr lang="en-US"/>
              <a:t>2017/02/07</a:t>
            </a:r>
            <a:endParaRPr lang="en-ZA"/>
          </a:p>
        </p:txBody>
      </p:sp>
      <p:sp>
        <p:nvSpPr>
          <p:cNvPr id="5" name="Slide Number Placeholder 4">
            <a:extLst>
              <a:ext uri="{FF2B5EF4-FFF2-40B4-BE49-F238E27FC236}">
                <a16:creationId xmlns:a16="http://schemas.microsoft.com/office/drawing/2014/main" id="{78B1C19A-F341-48A5-863D-3B1E1AF61812}"/>
              </a:ext>
            </a:extLst>
          </p:cNvPr>
          <p:cNvSpPr>
            <a:spLocks noGrp="1"/>
          </p:cNvSpPr>
          <p:nvPr>
            <p:ph type="sldNum" sz="quarter" idx="12"/>
          </p:nvPr>
        </p:nvSpPr>
        <p:spPr/>
        <p:txBody>
          <a:bodyPr/>
          <a:lstStyle/>
          <a:p>
            <a:pPr>
              <a:defRPr/>
            </a:pPr>
            <a:fld id="{AAA294FF-9BB9-4EE7-BBDD-374D2EE6265C}" type="slidenum">
              <a:rPr lang="en-ZA" smtClean="0"/>
              <a:pPr>
                <a:defRPr/>
              </a:pPr>
              <a:t>17</a:t>
            </a:fld>
            <a:endParaRPr lang="en-ZA"/>
          </a:p>
        </p:txBody>
      </p:sp>
    </p:spTree>
    <p:extLst>
      <p:ext uri="{BB962C8B-B14F-4D97-AF65-F5344CB8AC3E}">
        <p14:creationId xmlns:p14="http://schemas.microsoft.com/office/powerpoint/2010/main" val="3874095982"/>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18</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ENVIRONMENTAL REQUIREMENTS CONTINUED</a:t>
            </a:r>
          </a:p>
        </p:txBody>
      </p:sp>
      <p:sp>
        <p:nvSpPr>
          <p:cNvPr id="19461" name="Rectangle 3"/>
          <p:cNvSpPr>
            <a:spLocks noGrp="1" noChangeArrowheads="1"/>
          </p:cNvSpPr>
          <p:nvPr>
            <p:ph type="body" idx="1"/>
          </p:nvPr>
        </p:nvSpPr>
        <p:spPr>
          <a:xfrm>
            <a:off x="436563" y="833438"/>
            <a:ext cx="8378825" cy="5648325"/>
          </a:xfrm>
        </p:spPr>
        <p:txBody>
          <a:bodyPr/>
          <a:lstStyle/>
          <a:p>
            <a:endParaRPr lang="en-US" dirty="0"/>
          </a:p>
          <a:p>
            <a:pPr>
              <a:lnSpc>
                <a:spcPct val="115000"/>
              </a:lnSpc>
              <a:spcAft>
                <a:spcPts val="600"/>
              </a:spcAft>
            </a:pPr>
            <a:r>
              <a:rPr lang="en-ZA" sz="1400" b="1" dirty="0">
                <a:effectLst/>
                <a:latin typeface="Arial" panose="020B0604020202020204" pitchFamily="34" charset="0"/>
                <a:ea typeface="Calibri" panose="020F0502020204030204" pitchFamily="34" charset="0"/>
                <a:cs typeface="Times New Roman" panose="02020603050405020304" pitchFamily="18" charset="0"/>
              </a:rPr>
              <a:t>Environmental Management Plan</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Handling of Hazardous Chemical Substances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Site Establishment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Water Management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Access Control</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Environmental Human Resources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Environmental Training</a:t>
            </a:r>
            <a:r>
              <a:rPr lang="en-ZA" sz="1400" dirty="0">
                <a:latin typeface="Calibri" panose="020F0502020204030204" pitchFamily="34" charset="0"/>
                <a:ea typeface="Calibri" panose="020F0502020204030204" pitchFamily="34" charset="0"/>
                <a:cs typeface="Times New Roman" panose="02020603050405020304" pitchFamily="18" charset="0"/>
              </a:rPr>
              <a:t> and  </a:t>
            </a:r>
            <a:r>
              <a:rPr lang="en-ZA" sz="1400" dirty="0">
                <a:effectLst/>
                <a:latin typeface="Arial" panose="020B0604020202020204" pitchFamily="34" charset="0"/>
                <a:ea typeface="Calibri" panose="020F0502020204030204" pitchFamily="34" charset="0"/>
                <a:cs typeface="Times New Roman" panose="02020603050405020304" pitchFamily="18" charset="0"/>
              </a:rPr>
              <a:t>Environmental Incident Reporting</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Compliance to Other Legal Requirements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Waste Management Plan</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Procedure/method statement submitted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Register of possible waste to be generated by the project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Waste segregation</a:t>
            </a:r>
            <a:r>
              <a:rPr lang="en-ZA" sz="1400" dirty="0">
                <a:latin typeface="Calibri" panose="020F0502020204030204" pitchFamily="34" charset="0"/>
                <a:ea typeface="Calibri" panose="020F0502020204030204" pitchFamily="34" charset="0"/>
                <a:cs typeface="Times New Roman" panose="02020603050405020304" pitchFamily="18" charset="0"/>
              </a:rPr>
              <a:t> and  </a:t>
            </a:r>
            <a:r>
              <a:rPr lang="en-ZA" sz="1400" dirty="0">
                <a:effectLst/>
                <a:latin typeface="Arial" panose="020B0604020202020204" pitchFamily="34" charset="0"/>
                <a:ea typeface="Calibri" panose="020F0502020204030204" pitchFamily="34" charset="0"/>
                <a:cs typeface="Times New Roman" panose="02020603050405020304" pitchFamily="18" charset="0"/>
              </a:rPr>
              <a:t>Waste minimization</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sz="1400" dirty="0">
                <a:effectLst/>
                <a:latin typeface="Arial" panose="020B0604020202020204" pitchFamily="34" charset="0"/>
                <a:ea typeface="Calibri" panose="020F0502020204030204" pitchFamily="34" charset="0"/>
                <a:cs typeface="Times New Roman" panose="02020603050405020304" pitchFamily="18" charset="0"/>
              </a:rPr>
              <a:t>Records of waste quantities disposed (Template)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ZA" sz="1400" dirty="0"/>
          </a:p>
          <a:p>
            <a:pPr marL="0" indent="0">
              <a:buNone/>
            </a:pPr>
            <a:r>
              <a:rPr lang="en-ZA" dirty="0"/>
              <a:t>									</a:t>
            </a:r>
          </a:p>
          <a:p>
            <a:endParaRPr lang="en-ZA"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SD &amp; L</a:t>
            </a:r>
          </a:p>
        </p:txBody>
      </p:sp>
    </p:spTree>
    <p:extLst>
      <p:ext uri="{BB962C8B-B14F-4D97-AF65-F5344CB8AC3E}">
        <p14:creationId xmlns:p14="http://schemas.microsoft.com/office/powerpoint/2010/main" val="4006481482"/>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2</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INTRODUCTION</a:t>
            </a:r>
          </a:p>
        </p:txBody>
      </p:sp>
      <p:sp>
        <p:nvSpPr>
          <p:cNvPr id="19461" name="Rectangle 3"/>
          <p:cNvSpPr>
            <a:spLocks noGrp="1" noChangeArrowheads="1"/>
          </p:cNvSpPr>
          <p:nvPr>
            <p:ph type="body" idx="1"/>
          </p:nvPr>
        </p:nvSpPr>
        <p:spPr>
          <a:xfrm>
            <a:off x="436563" y="1124744"/>
            <a:ext cx="8378825" cy="5357019"/>
          </a:xfrm>
        </p:spPr>
        <p:txBody>
          <a:bodyPr/>
          <a:lstStyle/>
          <a:p>
            <a:pPr eaLnBrk="1" hangingPunct="1"/>
            <a:r>
              <a:rPr lang="en-US" altLang="en-US" dirty="0"/>
              <a:t>Eskom takes pleasure for the interest shown on the published Tender</a:t>
            </a:r>
          </a:p>
          <a:p>
            <a:pPr algn="just" eaLnBrk="1" hangingPunct="1"/>
            <a:r>
              <a:rPr lang="en-US" altLang="en-US" dirty="0"/>
              <a:t>The objective of this clarification meeting is to give interested tenderers an opportunity to ask questions and to ensure that they fully understand Eskom’s requirements in terms of:</a:t>
            </a:r>
          </a:p>
          <a:p>
            <a:pPr lvl="1" algn="just"/>
            <a:r>
              <a:rPr lang="en-US" altLang="en-US" dirty="0"/>
              <a:t>Scope of Work</a:t>
            </a:r>
          </a:p>
          <a:p>
            <a:pPr lvl="1"/>
            <a:r>
              <a:rPr lang="en-US" altLang="en-US" dirty="0"/>
              <a:t>Tender Returnables</a:t>
            </a:r>
          </a:p>
          <a:p>
            <a:pPr marL="338137" indent="-342900"/>
            <a:r>
              <a:rPr lang="en-US" altLang="en-US" dirty="0"/>
              <a:t>Stakeholders involved:</a:t>
            </a:r>
          </a:p>
          <a:p>
            <a:pPr marL="788987" lvl="1" indent="-342900"/>
            <a:r>
              <a:rPr lang="en-US" altLang="en-US" sz="1600" dirty="0"/>
              <a:t>Commercial</a:t>
            </a:r>
          </a:p>
          <a:p>
            <a:pPr marL="788987" lvl="1" indent="-342900"/>
            <a:r>
              <a:rPr lang="en-US" altLang="en-US" sz="1600" dirty="0"/>
              <a:t>Technical</a:t>
            </a:r>
          </a:p>
          <a:p>
            <a:pPr marL="788987" lvl="1" indent="-342900"/>
            <a:r>
              <a:rPr lang="en-US" altLang="en-US" sz="1600" dirty="0"/>
              <a:t>SHEQ</a:t>
            </a:r>
          </a:p>
          <a:p>
            <a:pPr marL="788987" lvl="1" indent="-342900"/>
            <a:r>
              <a:rPr lang="en-US" altLang="en-US" sz="1600" dirty="0"/>
              <a:t>Finance </a:t>
            </a:r>
          </a:p>
          <a:p>
            <a:pPr marL="788987" lvl="1" indent="-342900"/>
            <a:r>
              <a:rPr lang="en-US" altLang="en-US" sz="1600" dirty="0"/>
              <a:t>SD&amp;L</a:t>
            </a: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20</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SD &amp; L REQUIREMENTS</a:t>
            </a:r>
          </a:p>
        </p:txBody>
      </p:sp>
      <p:sp>
        <p:nvSpPr>
          <p:cNvPr id="19461" name="Rectangle 3"/>
          <p:cNvSpPr>
            <a:spLocks noGrp="1" noChangeArrowheads="1"/>
          </p:cNvSpPr>
          <p:nvPr>
            <p:ph type="body" idx="1"/>
          </p:nvPr>
        </p:nvSpPr>
        <p:spPr>
          <a:xfrm>
            <a:off x="107504" y="980728"/>
            <a:ext cx="8856983" cy="5501035"/>
          </a:xfrm>
        </p:spPr>
        <p:txBody>
          <a:bodyPr/>
          <a:lstStyle/>
          <a:p>
            <a:pPr marL="0" indent="0" eaLnBrk="1" hangingPunct="1">
              <a:buNone/>
            </a:pPr>
            <a:r>
              <a:rPr lang="en-US" altLang="en-US" dirty="0"/>
              <a:t>Skills Development Targets:</a:t>
            </a:r>
          </a:p>
          <a:p>
            <a:pPr marL="0" indent="0" algn="just">
              <a:buNone/>
            </a:pPr>
            <a:endParaRPr lang="en-US" altLang="en-US" dirty="0"/>
          </a:p>
          <a:p>
            <a:endParaRPr lang="en-US" altLang="en-US" dirty="0"/>
          </a:p>
          <a:p>
            <a:endParaRPr lang="en-US" altLang="en-US" dirty="0"/>
          </a:p>
          <a:p>
            <a:endParaRPr lang="en-US" altLang="en-US" dirty="0"/>
          </a:p>
          <a:p>
            <a:endParaRPr lang="en-US" altLang="en-US" sz="1200" dirty="0"/>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NOTE 1</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ZA"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The tenderer must complete, sign, and submit the following mandatory </a:t>
            </a:r>
            <a:r>
              <a:rPr kumimoji="0" lang="en-US" altLang="en-US" sz="1200" b="0" i="0" u="none" strike="noStrike" cap="none" normalizeH="0" baseline="0" dirty="0" err="1">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returnables</a:t>
            </a: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 for each designated product:</a:t>
            </a:r>
            <a:endParaRPr kumimoji="0" lang="en-ZA"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Form SBD 6.2 (Declaration Certificate for Local Production and Local Content); and</a:t>
            </a:r>
            <a:endParaRPr kumimoji="0" lang="en-ZA"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Annexure C (Local Content Declaration - Summary Schedule) </a:t>
            </a:r>
            <a:endParaRPr kumimoji="0" lang="en-ZA"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Failure to achieve the stipulated minimum threshold for local production and content and submit the above-mentioned mandatory returnable will result in a disqualification from further evaluation.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In an event that tenderer(s) cannot obtain all required material from the local market (South Africa), such tenderer(s) shall apply for exemption at the Department of Trade and Industry (DTI) and submit the exemption letter as proof of exemption with their tender submissions. This will be specified in the Invitation to Tender and failure to comply by the tenderer will lead to a disqualification of the submission.</a:t>
            </a:r>
            <a:r>
              <a:rPr kumimoji="0" lang="en-ZA" altLang="en-US" sz="1200" b="0" i="0" u="none" strike="noStrike" cap="none" normalizeH="0" baseline="0" dirty="0">
                <a:ln>
                  <a:noFill/>
                </a:ln>
                <a:solidFill>
                  <a:schemeClr val="tx1"/>
                </a:solidFill>
                <a:effectLst/>
              </a:rPr>
              <a:t> </a:t>
            </a:r>
            <a:endParaRPr kumimoji="0" lang="en-ZA" altLang="en-US" sz="1200" b="0" i="0" u="none" strike="noStrike" cap="none" normalizeH="0" baseline="0" dirty="0">
              <a:ln>
                <a:noFill/>
              </a:ln>
              <a:solidFill>
                <a:schemeClr val="tx1"/>
              </a:solidFill>
              <a:effectLst/>
              <a:latin typeface="Arial" panose="020B0604020202020204" pitchFamily="34" charset="0"/>
            </a:endParaRPr>
          </a:p>
          <a:p>
            <a:pPr marL="0" indent="0">
              <a:buNone/>
            </a:pPr>
            <a:endParaRPr lang="en-US" altLang="en-US" dirty="0"/>
          </a:p>
        </p:txBody>
      </p:sp>
      <p:graphicFrame>
        <p:nvGraphicFramePr>
          <p:cNvPr id="2" name="Table 1">
            <a:extLst>
              <a:ext uri="{FF2B5EF4-FFF2-40B4-BE49-F238E27FC236}">
                <a16:creationId xmlns:a16="http://schemas.microsoft.com/office/drawing/2014/main" id="{A8E7D8F0-9A96-435C-B8DD-5057BC22D5DE}"/>
              </a:ext>
            </a:extLst>
          </p:cNvPr>
          <p:cNvGraphicFramePr>
            <a:graphicFrameLocks noGrp="1"/>
          </p:cNvGraphicFramePr>
          <p:nvPr>
            <p:extLst>
              <p:ext uri="{D42A27DB-BD31-4B8C-83A1-F6EECF244321}">
                <p14:modId xmlns:p14="http://schemas.microsoft.com/office/powerpoint/2010/main" val="3448387387"/>
              </p:ext>
            </p:extLst>
          </p:nvPr>
        </p:nvGraphicFramePr>
        <p:xfrm>
          <a:off x="467544" y="1484784"/>
          <a:ext cx="8352929" cy="2103120"/>
        </p:xfrm>
        <a:graphic>
          <a:graphicData uri="http://schemas.openxmlformats.org/drawingml/2006/table">
            <a:tbl>
              <a:tblPr firstRow="1" firstCol="1" bandRow="1">
                <a:tableStyleId>{5C22544A-7EE6-4342-B048-85BDC9FD1C3A}</a:tableStyleId>
              </a:tblPr>
              <a:tblGrid>
                <a:gridCol w="3600400">
                  <a:extLst>
                    <a:ext uri="{9D8B030D-6E8A-4147-A177-3AD203B41FA5}">
                      <a16:colId xmlns:a16="http://schemas.microsoft.com/office/drawing/2014/main" val="3897534523"/>
                    </a:ext>
                  </a:extLst>
                </a:gridCol>
                <a:gridCol w="2800155">
                  <a:extLst>
                    <a:ext uri="{9D8B030D-6E8A-4147-A177-3AD203B41FA5}">
                      <a16:colId xmlns:a16="http://schemas.microsoft.com/office/drawing/2014/main" val="2002767168"/>
                    </a:ext>
                  </a:extLst>
                </a:gridCol>
                <a:gridCol w="786995">
                  <a:extLst>
                    <a:ext uri="{9D8B030D-6E8A-4147-A177-3AD203B41FA5}">
                      <a16:colId xmlns:a16="http://schemas.microsoft.com/office/drawing/2014/main" val="3573553673"/>
                    </a:ext>
                  </a:extLst>
                </a:gridCol>
                <a:gridCol w="1165379">
                  <a:extLst>
                    <a:ext uri="{9D8B030D-6E8A-4147-A177-3AD203B41FA5}">
                      <a16:colId xmlns:a16="http://schemas.microsoft.com/office/drawing/2014/main" val="2349114619"/>
                    </a:ext>
                  </a:extLst>
                </a:gridCol>
              </a:tblGrid>
              <a:tr h="343423">
                <a:tc gridSpan="2">
                  <a:txBody>
                    <a:bodyPr/>
                    <a:lstStyle/>
                    <a:p>
                      <a:r>
                        <a:rPr lang="en-US" sz="1200" dirty="0">
                          <a:effectLst/>
                        </a:rPr>
                        <a:t> </a:t>
                      </a:r>
                      <a:endParaRPr lang="en-ZA" sz="1200" dirty="0">
                        <a:effectLst/>
                      </a:endParaRPr>
                    </a:p>
                    <a:p>
                      <a:r>
                        <a:rPr lang="en-US" sz="1200" dirty="0">
                          <a:effectLst/>
                        </a:rPr>
                        <a:t> </a:t>
                      </a:r>
                      <a:endParaRPr lang="en-ZA" sz="1200" dirty="0">
                        <a:effectLst/>
                      </a:endParaRPr>
                    </a:p>
                    <a:p>
                      <a:r>
                        <a:rPr lang="en-US" sz="1200" dirty="0">
                          <a:effectLst/>
                        </a:rPr>
                        <a:t>Please indicate below Designated  Components</a:t>
                      </a:r>
                      <a:endParaRPr lang="en-ZA" sz="1200" dirty="0">
                        <a:effectLst/>
                      </a:endParaRPr>
                    </a:p>
                  </a:txBody>
                  <a:tcPr marL="44403" marR="44403" marT="0" marB="0"/>
                </a:tc>
                <a:tc hMerge="1">
                  <a:txBody>
                    <a:bodyPr/>
                    <a:lstStyle/>
                    <a:p>
                      <a:endParaRPr lang="en-ZA"/>
                    </a:p>
                  </a:txBody>
                  <a:tcPr/>
                </a:tc>
                <a:tc>
                  <a:txBody>
                    <a:bodyPr/>
                    <a:lstStyle/>
                    <a:p>
                      <a:pPr marL="1005205" algn="ctr">
                        <a:spcBef>
                          <a:spcPts val="300"/>
                        </a:spcBef>
                        <a:spcAft>
                          <a:spcPts val="300"/>
                        </a:spcAft>
                      </a:pPr>
                      <a:r>
                        <a:rPr lang="en-US" sz="1200" dirty="0">
                          <a:effectLst/>
                        </a:rPr>
                        <a:t> </a:t>
                      </a:r>
                      <a:endParaRPr lang="en-ZA" sz="1200" dirty="0">
                        <a:effectLst/>
                      </a:endParaRPr>
                    </a:p>
                    <a:p>
                      <a:pPr>
                        <a:spcBef>
                          <a:spcPts val="300"/>
                        </a:spcBef>
                        <a:spcAft>
                          <a:spcPts val="300"/>
                        </a:spcAft>
                      </a:pPr>
                      <a:r>
                        <a:rPr lang="en-US" sz="1200" dirty="0">
                          <a:effectLst/>
                        </a:rPr>
                        <a:t> </a:t>
                      </a:r>
                      <a:endParaRPr lang="en-ZA" dirty="0"/>
                    </a:p>
                  </a:txBody>
                  <a:tcPr marL="44403" marR="44403" marT="0" marB="0"/>
                </a:tc>
                <a:tc>
                  <a:txBody>
                    <a:bodyPr/>
                    <a:lstStyle/>
                    <a:p>
                      <a:r>
                        <a:rPr lang="en-ZA" sz="800" dirty="0">
                          <a:effectLst/>
                        </a:rPr>
                        <a:t> </a:t>
                      </a:r>
                      <a:endParaRPr lang="en-ZA"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905669201"/>
                  </a:ext>
                </a:extLst>
              </a:tr>
              <a:tr h="114474">
                <a:tc>
                  <a:txBody>
                    <a:bodyPr/>
                    <a:lstStyle/>
                    <a:p>
                      <a:r>
                        <a:rPr lang="en-US" sz="1200">
                          <a:effectLst/>
                        </a:rPr>
                        <a:t>Commodity</a:t>
                      </a:r>
                      <a:endParaRPr lang="en-Z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a:txBody>
                    <a:bodyPr/>
                    <a:lstStyle/>
                    <a:p>
                      <a:r>
                        <a:rPr lang="en-US" sz="1200">
                          <a:effectLst/>
                        </a:rPr>
                        <a:t>Components</a:t>
                      </a:r>
                      <a:endParaRPr lang="en-Z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gridSpan="2">
                  <a:txBody>
                    <a:bodyPr/>
                    <a:lstStyle/>
                    <a:p>
                      <a:r>
                        <a:rPr lang="en-US" sz="1200">
                          <a:effectLst/>
                        </a:rPr>
                        <a:t>Local Content Threshold</a:t>
                      </a:r>
                      <a:endParaRPr lang="en-Z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hMerge="1">
                  <a:txBody>
                    <a:bodyPr/>
                    <a:lstStyle/>
                    <a:p>
                      <a:endParaRPr lang="en-ZA"/>
                    </a:p>
                  </a:txBody>
                  <a:tcPr/>
                </a:tc>
                <a:extLst>
                  <a:ext uri="{0D108BD9-81ED-4DB2-BD59-A6C34878D82A}">
                    <a16:rowId xmlns:a16="http://schemas.microsoft.com/office/drawing/2014/main" val="564057467"/>
                  </a:ext>
                </a:extLst>
              </a:tr>
              <a:tr h="690666">
                <a:tc>
                  <a:txBody>
                    <a:bodyPr/>
                    <a:lstStyle/>
                    <a:p>
                      <a:pPr>
                        <a:spcBef>
                          <a:spcPts val="300"/>
                        </a:spcBef>
                        <a:spcAft>
                          <a:spcPts val="300"/>
                        </a:spcAft>
                      </a:pPr>
                      <a:r>
                        <a:rPr lang="en-US" sz="1200" dirty="0">
                          <a:effectLst/>
                        </a:rPr>
                        <a:t>Fabricated Structural Steel</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a:txBody>
                    <a:bodyPr/>
                    <a:lstStyle/>
                    <a:p>
                      <a:pPr>
                        <a:spcBef>
                          <a:spcPts val="300"/>
                        </a:spcBef>
                        <a:spcAft>
                          <a:spcPts val="300"/>
                        </a:spcAft>
                      </a:pPr>
                      <a:r>
                        <a:rPr lang="en-US" sz="1200" dirty="0">
                          <a:effectLst/>
                        </a:rPr>
                        <a:t>Latticed steelwork, reinforcement steel, columns, beams, plate girders, rafters, bracing, cladding support, stair stringers &amp; treads, ladders, steel flooring, floor grating, hand-railing and balustrading, scaffolding, ducting, gutters, launders, downpipes, and trusses</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gridSpan="2">
                  <a:txBody>
                    <a:bodyPr/>
                    <a:lstStyle/>
                    <a:p>
                      <a:pPr>
                        <a:spcBef>
                          <a:spcPts val="300"/>
                        </a:spcBef>
                        <a:spcAft>
                          <a:spcPts val="300"/>
                        </a:spcAft>
                      </a:pPr>
                      <a:r>
                        <a:rPr lang="en-US" sz="1200" dirty="0">
                          <a:effectLst/>
                        </a:rPr>
                        <a:t>100%</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hMerge="1">
                  <a:txBody>
                    <a:bodyPr/>
                    <a:lstStyle/>
                    <a:p>
                      <a:endParaRPr lang="en-ZA"/>
                    </a:p>
                  </a:txBody>
                  <a:tcPr/>
                </a:tc>
                <a:extLst>
                  <a:ext uri="{0D108BD9-81ED-4DB2-BD59-A6C34878D82A}">
                    <a16:rowId xmlns:a16="http://schemas.microsoft.com/office/drawing/2014/main" val="1804882851"/>
                  </a:ext>
                </a:extLst>
              </a:tr>
              <a:tr h="57237">
                <a:tc>
                  <a:txBody>
                    <a:bodyPr/>
                    <a:lstStyle/>
                    <a:p>
                      <a:pPr>
                        <a:spcBef>
                          <a:spcPts val="300"/>
                        </a:spcBef>
                        <a:spcAft>
                          <a:spcPts val="300"/>
                        </a:spcAft>
                      </a:pPr>
                      <a:r>
                        <a:rPr lang="en-US" sz="600">
                          <a:effectLst/>
                        </a:rPr>
                        <a:t> </a:t>
                      </a:r>
                      <a:endParaRPr lang="en-ZA"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a:txBody>
                    <a:bodyPr/>
                    <a:lstStyle/>
                    <a:p>
                      <a:pPr>
                        <a:spcBef>
                          <a:spcPts val="300"/>
                        </a:spcBef>
                        <a:spcAft>
                          <a:spcPts val="300"/>
                        </a:spcAft>
                      </a:pPr>
                      <a:r>
                        <a:rPr lang="en-US" sz="600" dirty="0">
                          <a:effectLst/>
                        </a:rPr>
                        <a:t> </a:t>
                      </a:r>
                      <a:endParaRPr lang="en-ZA"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gridSpan="2">
                  <a:txBody>
                    <a:bodyPr/>
                    <a:lstStyle/>
                    <a:p>
                      <a:pPr>
                        <a:spcBef>
                          <a:spcPts val="300"/>
                        </a:spcBef>
                        <a:spcAft>
                          <a:spcPts val="300"/>
                        </a:spcAft>
                      </a:pPr>
                      <a:r>
                        <a:rPr lang="en-US" sz="600" dirty="0">
                          <a:effectLst/>
                        </a:rPr>
                        <a:t> </a:t>
                      </a:r>
                      <a:endParaRPr lang="en-ZA"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03" marR="44403" marT="0" marB="0"/>
                </a:tc>
                <a:tc hMerge="1">
                  <a:txBody>
                    <a:bodyPr/>
                    <a:lstStyle/>
                    <a:p>
                      <a:endParaRPr lang="en-ZA"/>
                    </a:p>
                  </a:txBody>
                  <a:tcPr/>
                </a:tc>
                <a:extLst>
                  <a:ext uri="{0D108BD9-81ED-4DB2-BD59-A6C34878D82A}">
                    <a16:rowId xmlns:a16="http://schemas.microsoft.com/office/drawing/2014/main" val="3300682846"/>
                  </a:ext>
                </a:extLst>
              </a:tr>
            </a:tbl>
          </a:graphicData>
        </a:graphic>
      </p:graphicFrame>
    </p:spTree>
    <p:extLst>
      <p:ext uri="{BB962C8B-B14F-4D97-AF65-F5344CB8AC3E}">
        <p14:creationId xmlns:p14="http://schemas.microsoft.com/office/powerpoint/2010/main" val="2838879066"/>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FINANCIAL</a:t>
            </a:r>
          </a:p>
        </p:txBody>
      </p:sp>
    </p:spTree>
    <p:extLst>
      <p:ext uri="{BB962C8B-B14F-4D97-AF65-F5344CB8AC3E}">
        <p14:creationId xmlns:p14="http://schemas.microsoft.com/office/powerpoint/2010/main" val="2959722557"/>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22</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FINANCIAL ANALYSIS / EVALUATION</a:t>
            </a:r>
          </a:p>
        </p:txBody>
      </p:sp>
      <p:sp>
        <p:nvSpPr>
          <p:cNvPr id="19461" name="Rectangle 3"/>
          <p:cNvSpPr>
            <a:spLocks noGrp="1" noChangeArrowheads="1"/>
          </p:cNvSpPr>
          <p:nvPr>
            <p:ph type="body" idx="1"/>
          </p:nvPr>
        </p:nvSpPr>
        <p:spPr>
          <a:xfrm>
            <a:off x="436563" y="1124744"/>
            <a:ext cx="8378825" cy="5357019"/>
          </a:xfrm>
        </p:spPr>
        <p:txBody>
          <a:bodyPr/>
          <a:lstStyle/>
          <a:p>
            <a:pPr algn="just"/>
            <a:r>
              <a:rPr lang="en-US" dirty="0"/>
              <a:t>Audited Financial Statements of the tenderer for the previous two financial years, or to the extent that such statements are not available, for the last year. </a:t>
            </a:r>
          </a:p>
          <a:p>
            <a:pPr algn="just"/>
            <a:r>
              <a:rPr lang="en-US" dirty="0"/>
              <a:t>Tenderers must note that in the case of a joint venture or special purpose vehicle (SPV) especially formed for this tender, audited financial statements for each participant in the JV / SPV is required.</a:t>
            </a:r>
          </a:p>
          <a:p>
            <a:pPr algn="just"/>
            <a:r>
              <a:rPr lang="en-US" dirty="0"/>
              <a:t>Start-up enterprises formed within the last 12 months are not required to send in statements, but if successful with their tender will be required to send statements for the first year when once available.	</a:t>
            </a:r>
          </a:p>
          <a:p>
            <a:pPr eaLnBrk="1" hangingPunct="1"/>
            <a:endParaRPr lang="en-US" altLang="en-US"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PRICE AND PREFERENCE SCORING</a:t>
            </a:r>
          </a:p>
        </p:txBody>
      </p:sp>
      <p:sp>
        <p:nvSpPr>
          <p:cNvPr id="3" name="Content Placeholder 2"/>
          <p:cNvSpPr>
            <a:spLocks noGrp="1"/>
          </p:cNvSpPr>
          <p:nvPr>
            <p:ph idx="1"/>
          </p:nvPr>
        </p:nvSpPr>
        <p:spPr>
          <a:xfrm>
            <a:off x="436563" y="980728"/>
            <a:ext cx="8378825" cy="5501035"/>
          </a:xfrm>
        </p:spPr>
        <p:txBody>
          <a:bodyPr/>
          <a:lstStyle/>
          <a:p>
            <a:endParaRPr lang="en-US" dirty="0"/>
          </a:p>
          <a:p>
            <a:r>
              <a:rPr lang="en-US" dirty="0"/>
              <a:t>Prices will be scored out of 80 and B-BBEE status will be scored out of 20 in accordance with PPPFA scoring system.</a:t>
            </a:r>
          </a:p>
          <a:p>
            <a:r>
              <a:rPr lang="en-US" dirty="0"/>
              <a:t>NEC:</a:t>
            </a:r>
          </a:p>
          <a:p>
            <a:pPr lvl="1"/>
            <a:r>
              <a:rPr lang="en-US" dirty="0"/>
              <a:t>Contract Data</a:t>
            </a:r>
          </a:p>
          <a:p>
            <a:pPr lvl="1"/>
            <a:r>
              <a:rPr lang="en-US" dirty="0"/>
              <a:t>Price List</a:t>
            </a:r>
            <a:endParaRPr lang="en-ZA" dirty="0"/>
          </a:p>
        </p:txBody>
      </p:sp>
      <p:sp>
        <p:nvSpPr>
          <p:cNvPr id="4" name="Date Placeholder 3"/>
          <p:cNvSpPr>
            <a:spLocks noGrp="1"/>
          </p:cNvSpPr>
          <p:nvPr>
            <p:ph type="dt" sz="half" idx="10"/>
          </p:nvPr>
        </p:nvSpPr>
        <p:spPr/>
        <p:txBody>
          <a:bodyPr/>
          <a:lstStyle/>
          <a:p>
            <a:pPr>
              <a:defRPr/>
            </a:pPr>
            <a:r>
              <a:rPr lang="en-US"/>
              <a:t>2017/02/07</a:t>
            </a:r>
            <a:endParaRPr lang="en-ZA"/>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23</a:t>
            </a:fld>
            <a:endParaRPr lang="en-ZA"/>
          </a:p>
        </p:txBody>
      </p:sp>
    </p:spTree>
    <p:extLst>
      <p:ext uri="{BB962C8B-B14F-4D97-AF65-F5344CB8AC3E}">
        <p14:creationId xmlns:p14="http://schemas.microsoft.com/office/powerpoint/2010/main" val="1867677023"/>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pPr eaLnBrk="1" hangingPunct="1"/>
            <a:r>
              <a:rPr lang="en-US" altLang="en-US" sz="4000" dirty="0"/>
              <a:t>Conclusion</a:t>
            </a: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73075" y="1268413"/>
            <a:ext cx="7843838" cy="4997450"/>
          </a:xfrm>
        </p:spPr>
        <p:txBody>
          <a:bodyPr/>
          <a:lstStyle/>
          <a:p>
            <a:pPr marL="0" indent="0">
              <a:buFontTx/>
              <a:buNone/>
              <a:defRPr/>
            </a:pPr>
            <a:r>
              <a:rPr lang="en-US" dirty="0"/>
              <a:t>.</a:t>
            </a:r>
          </a:p>
          <a:p>
            <a:pPr marL="625475" lvl="2" indent="-266700">
              <a:defRPr/>
            </a:pPr>
            <a:endParaRPr lang="en-US" dirty="0"/>
          </a:p>
          <a:p>
            <a:pPr marL="358775" lvl="2" indent="0">
              <a:buFontTx/>
              <a:buNone/>
              <a:defRPr/>
            </a:pPr>
            <a:endParaRPr lang="en-US" dirty="0"/>
          </a:p>
          <a:p>
            <a:pPr marL="625475" lvl="2" indent="-266700">
              <a:defRPr/>
            </a:pPr>
            <a:endParaRPr lang="en-US" dirty="0"/>
          </a:p>
          <a:p>
            <a:pPr marL="625475" lvl="2" indent="-266700">
              <a:defRPr/>
            </a:pPr>
            <a:endParaRPr lang="en-US" dirty="0"/>
          </a:p>
          <a:p>
            <a:pPr>
              <a:defRPr/>
            </a:pPr>
            <a:endParaRPr lang="en-ZA" dirty="0"/>
          </a:p>
        </p:txBody>
      </p:sp>
      <p:sp>
        <p:nvSpPr>
          <p:cNvPr id="32771" name="Date Placeholder 2"/>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2017/06/22</a:t>
            </a:r>
          </a:p>
        </p:txBody>
      </p:sp>
      <p:sp>
        <p:nvSpPr>
          <p:cNvPr id="32772" name="Slide Number Placeholder 3"/>
          <p:cNvSpPr>
            <a:spLocks noGrp="1"/>
          </p:cNvSpPr>
          <p:nvPr>
            <p:ph type="sldNum" sz="quarter" idx="11"/>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12FF1661-0B77-4B5B-9D5C-476C3274C327}" type="slidenum">
              <a:rPr lang="en-ZA" altLang="en-US" sz="1000" smtClean="0">
                <a:solidFill>
                  <a:srgbClr val="83725B"/>
                </a:solidFill>
              </a:rPr>
              <a:pPr eaLnBrk="1" hangingPunct="1">
                <a:lnSpc>
                  <a:spcPct val="100000"/>
                </a:lnSpc>
                <a:spcBef>
                  <a:spcPct val="0"/>
                </a:spcBef>
                <a:buClrTx/>
                <a:buFontTx/>
                <a:buNone/>
              </a:pPr>
              <a:t>25</a:t>
            </a:fld>
            <a:endParaRPr lang="en-ZA" altLang="en-US" sz="1000">
              <a:solidFill>
                <a:srgbClr val="83725B"/>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599" y="2132856"/>
            <a:ext cx="2828925" cy="294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COMMERCIAL</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4</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BASIC TENDER INFORMATION</a:t>
            </a:r>
          </a:p>
        </p:txBody>
      </p:sp>
      <p:sp>
        <p:nvSpPr>
          <p:cNvPr id="19461" name="Rectangle 3"/>
          <p:cNvSpPr>
            <a:spLocks noGrp="1" noChangeArrowheads="1"/>
          </p:cNvSpPr>
          <p:nvPr>
            <p:ph type="body" idx="1"/>
          </p:nvPr>
        </p:nvSpPr>
        <p:spPr>
          <a:xfrm>
            <a:off x="436563" y="1124744"/>
            <a:ext cx="8378825" cy="5328444"/>
          </a:xfrm>
        </p:spPr>
        <p:txBody>
          <a:bodyPr/>
          <a:lstStyle/>
          <a:p>
            <a:pPr marL="0" indent="0" algn="ctr">
              <a:lnSpc>
                <a:spcPct val="115000"/>
              </a:lnSpc>
              <a:spcAft>
                <a:spcPts val="1000"/>
              </a:spcAft>
              <a:buNone/>
            </a:pPr>
            <a:r>
              <a:rPr lang="en-US" altLang="en-US" sz="1600" dirty="0"/>
              <a:t>Tender Title: </a:t>
            </a:r>
            <a:r>
              <a:rPr lang="en-ZA" sz="1600" b="1" dirty="0">
                <a:effectLst/>
                <a:latin typeface="Arial" panose="020B0604020202020204" pitchFamily="34" charset="0"/>
                <a:ea typeface="Calibri" panose="020F0502020204030204" pitchFamily="34" charset="0"/>
                <a:cs typeface="Times New Roman" panose="02020603050405020304" pitchFamily="18" charset="0"/>
              </a:rPr>
              <a:t>REPLACEMENT AND / OR REPAIRS OF DAMAGED ROOF SHEETING, WEATHER LOUVERS, GUTTERS AND DOWNPIPES AT UNIT 4 FOR A PERIOD OF 3 MONTHS</a:t>
            </a:r>
            <a:r>
              <a:rPr lang="en-ZA" sz="18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altLang="en-US" dirty="0"/>
              <a:t>Tender Reference number: LPMED0062GX</a:t>
            </a:r>
          </a:p>
          <a:p>
            <a:r>
              <a:rPr lang="en-US" altLang="en-US" dirty="0"/>
              <a:t>Tender closing date &amp; Time: 2022-12-14 @ 14h00</a:t>
            </a:r>
          </a:p>
          <a:p>
            <a:r>
              <a:rPr lang="en-US" altLang="en-US" dirty="0"/>
              <a:t>Tender validity: 24 weeks</a:t>
            </a:r>
          </a:p>
          <a:p>
            <a:r>
              <a:rPr lang="en-US" altLang="en-US" dirty="0"/>
              <a:t>Tender Representative: Jessica Maboya</a:t>
            </a:r>
          </a:p>
          <a:p>
            <a:r>
              <a:rPr lang="en-US" altLang="en-US" dirty="0"/>
              <a:t>Tender Box address:</a:t>
            </a:r>
          </a:p>
          <a:p>
            <a:pPr marL="804862" lvl="2" indent="0">
              <a:lnSpc>
                <a:spcPct val="100000"/>
              </a:lnSpc>
              <a:spcBef>
                <a:spcPts val="0"/>
              </a:spcBef>
              <a:buNone/>
            </a:pPr>
            <a:r>
              <a:rPr lang="en-US" altLang="en-US" sz="1400" b="1" dirty="0">
                <a:solidFill>
                  <a:srgbClr val="FF0000"/>
                </a:solidFill>
              </a:rPr>
              <a:t>ESKOM HOLDINGS SOC LIMITED</a:t>
            </a:r>
          </a:p>
          <a:p>
            <a:pPr marL="804862" lvl="2" indent="0">
              <a:lnSpc>
                <a:spcPct val="100000"/>
              </a:lnSpc>
              <a:spcBef>
                <a:spcPts val="0"/>
              </a:spcBef>
              <a:buNone/>
            </a:pPr>
            <a:r>
              <a:rPr lang="en-US" altLang="en-US" sz="1400" b="1" dirty="0">
                <a:solidFill>
                  <a:srgbClr val="FF0000"/>
                </a:solidFill>
              </a:rPr>
              <a:t>GENERATION DIVISION</a:t>
            </a:r>
          </a:p>
          <a:p>
            <a:pPr marL="804862" lvl="2" indent="0">
              <a:lnSpc>
                <a:spcPct val="100000"/>
              </a:lnSpc>
              <a:spcBef>
                <a:spcPts val="0"/>
              </a:spcBef>
              <a:buNone/>
            </a:pPr>
            <a:r>
              <a:rPr lang="en-US" altLang="en-US" sz="1400" b="1" dirty="0">
                <a:solidFill>
                  <a:srgbClr val="FF0000"/>
                </a:solidFill>
              </a:rPr>
              <a:t>MATIMBA POWER STATION</a:t>
            </a:r>
          </a:p>
          <a:p>
            <a:pPr marL="804862" lvl="2" indent="0">
              <a:lnSpc>
                <a:spcPct val="100000"/>
              </a:lnSpc>
              <a:spcBef>
                <a:spcPts val="0"/>
              </a:spcBef>
              <a:buNone/>
            </a:pPr>
            <a:r>
              <a:rPr lang="en-US" altLang="en-US" sz="1400" b="1" dirty="0">
                <a:solidFill>
                  <a:srgbClr val="FF0000"/>
                </a:solidFill>
              </a:rPr>
              <a:t>MAIN SECURITY GATE, THE TENDER BOX</a:t>
            </a:r>
          </a:p>
          <a:p>
            <a:pPr marL="804862" lvl="2" indent="0">
              <a:lnSpc>
                <a:spcPct val="100000"/>
              </a:lnSpc>
              <a:spcBef>
                <a:spcPts val="0"/>
              </a:spcBef>
              <a:buNone/>
            </a:pPr>
            <a:r>
              <a:rPr lang="en-US" altLang="en-US" sz="1400" b="1" dirty="0">
                <a:solidFill>
                  <a:srgbClr val="FF0000"/>
                </a:solidFill>
              </a:rPr>
              <a:t>NELSON MANDELA AVENUE</a:t>
            </a:r>
          </a:p>
          <a:p>
            <a:pPr marL="804862" lvl="2" indent="0">
              <a:lnSpc>
                <a:spcPct val="100000"/>
              </a:lnSpc>
              <a:spcBef>
                <a:spcPts val="0"/>
              </a:spcBef>
              <a:buNone/>
            </a:pPr>
            <a:r>
              <a:rPr lang="en-US" altLang="en-US" sz="1400" b="1" dirty="0">
                <a:solidFill>
                  <a:srgbClr val="FF0000"/>
                </a:solidFill>
              </a:rPr>
              <a:t>LEPHALALE</a:t>
            </a:r>
          </a:p>
          <a:p>
            <a:pPr marL="804862" lvl="2" indent="0">
              <a:lnSpc>
                <a:spcPct val="100000"/>
              </a:lnSpc>
              <a:spcBef>
                <a:spcPts val="0"/>
              </a:spcBef>
              <a:buNone/>
            </a:pPr>
            <a:r>
              <a:rPr lang="en-US" altLang="en-US" sz="1400" b="1" dirty="0">
                <a:solidFill>
                  <a:srgbClr val="FF0000"/>
                </a:solidFill>
              </a:rPr>
              <a:t>0555</a:t>
            </a:r>
          </a:p>
          <a:p>
            <a:pPr marL="804862" lvl="2" indent="0">
              <a:lnSpc>
                <a:spcPct val="100000"/>
              </a:lnSpc>
              <a:spcBef>
                <a:spcPts val="0"/>
              </a:spcBef>
              <a:buNone/>
            </a:pPr>
            <a:r>
              <a:rPr lang="en-US" altLang="en-US" sz="1400" b="1" dirty="0">
                <a:solidFill>
                  <a:srgbClr val="FF0000"/>
                </a:solidFill>
              </a:rPr>
              <a:t>CONFIDENTIAL TENDER NO.LPMED0062GX</a:t>
            </a:r>
          </a:p>
          <a:p>
            <a:pPr marL="804862" lvl="2" indent="0">
              <a:buNone/>
            </a:pPr>
            <a:endParaRPr lang="en-US" altLang="en-US" dirty="0"/>
          </a:p>
          <a:p>
            <a:pPr eaLnBrk="1" hangingPunct="1"/>
            <a:endParaRPr lang="en-US" altLang="en-US"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PROCESS &amp; CRITERIA </a:t>
            </a:r>
            <a:endParaRPr lang="en-ZA" dirty="0"/>
          </a:p>
        </p:txBody>
      </p:sp>
      <p:sp>
        <p:nvSpPr>
          <p:cNvPr id="3" name="Content Placeholder 2"/>
          <p:cNvSpPr>
            <a:spLocks noGrp="1"/>
          </p:cNvSpPr>
          <p:nvPr>
            <p:ph idx="1"/>
          </p:nvPr>
        </p:nvSpPr>
        <p:spPr>
          <a:xfrm>
            <a:off x="436563" y="1052736"/>
            <a:ext cx="8378825" cy="5429027"/>
          </a:xfrm>
        </p:spPr>
        <p:txBody>
          <a:bodyPr/>
          <a:lstStyle/>
          <a:p>
            <a:r>
              <a:rPr lang="en-GB" dirty="0"/>
              <a:t>The tender will be evaluated as follows:</a:t>
            </a:r>
          </a:p>
          <a:p>
            <a:pPr lvl="1"/>
            <a:r>
              <a:rPr lang="en-GB" b="1" dirty="0"/>
              <a:t>Basic Compliance </a:t>
            </a:r>
          </a:p>
          <a:p>
            <a:pPr lvl="2"/>
            <a:r>
              <a:rPr lang="en-GB" dirty="0"/>
              <a:t>1 Copy, 1 Original; Complete Tender &amp; Submission of Mandatory returnables </a:t>
            </a:r>
          </a:p>
          <a:p>
            <a:pPr lvl="1"/>
            <a:r>
              <a:rPr lang="en-GB" b="1" dirty="0"/>
              <a:t>Prequalification criteria</a:t>
            </a:r>
            <a:endParaRPr lang="en-ZA" b="1" dirty="0"/>
          </a:p>
          <a:p>
            <a:pPr lvl="1"/>
            <a:r>
              <a:rPr lang="en-GB" b="1" dirty="0"/>
              <a:t>Functionality</a:t>
            </a:r>
          </a:p>
          <a:p>
            <a:pPr lvl="2"/>
            <a:r>
              <a:rPr lang="en-GB" dirty="0"/>
              <a:t>Technical (100% scoring with 70% threshold)</a:t>
            </a:r>
          </a:p>
          <a:p>
            <a:pPr lvl="1"/>
            <a:r>
              <a:rPr lang="en-GB" b="1" dirty="0"/>
              <a:t>Financial Evaluation / Analysis</a:t>
            </a:r>
            <a:endParaRPr lang="en-ZA" b="1" dirty="0"/>
          </a:p>
          <a:p>
            <a:pPr lvl="1"/>
            <a:r>
              <a:rPr lang="en-GB" b="1" dirty="0"/>
              <a:t>Price  &amp; Preference scoring 80/20</a:t>
            </a:r>
            <a:endParaRPr lang="en-ZA" b="1" dirty="0"/>
          </a:p>
          <a:p>
            <a:pPr lvl="1"/>
            <a:r>
              <a:rPr lang="en-GB" b="1" dirty="0"/>
              <a:t>Objective Criteria</a:t>
            </a:r>
          </a:p>
          <a:p>
            <a:pPr lvl="2"/>
            <a:r>
              <a:rPr lang="en-GB" dirty="0"/>
              <a:t>SHEQ Requirements</a:t>
            </a:r>
          </a:p>
          <a:p>
            <a:pPr lvl="2"/>
            <a:r>
              <a:rPr lang="en-GB" dirty="0"/>
              <a:t>SD &amp; L Requirements</a:t>
            </a:r>
            <a:endParaRPr lang="en-ZA" dirty="0"/>
          </a:p>
          <a:p>
            <a:endParaRPr lang="en-ZA" dirty="0"/>
          </a:p>
        </p:txBody>
      </p:sp>
      <p:sp>
        <p:nvSpPr>
          <p:cNvPr id="4" name="Date Placeholder 3"/>
          <p:cNvSpPr>
            <a:spLocks noGrp="1"/>
          </p:cNvSpPr>
          <p:nvPr>
            <p:ph type="dt" sz="half" idx="10"/>
          </p:nvPr>
        </p:nvSpPr>
        <p:spPr/>
        <p:txBody>
          <a:bodyPr/>
          <a:lstStyle/>
          <a:p>
            <a:pPr>
              <a:defRPr/>
            </a:pPr>
            <a:r>
              <a:rPr lang="en-US" dirty="0"/>
              <a:t>2017/08/07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5</a:t>
            </a:fld>
            <a:endParaRPr lang="en-ZA" dirty="0"/>
          </a:p>
        </p:txBody>
      </p:sp>
    </p:spTree>
    <p:extLst>
      <p:ext uri="{BB962C8B-B14F-4D97-AF65-F5344CB8AC3E}">
        <p14:creationId xmlns:p14="http://schemas.microsoft.com/office/powerpoint/2010/main" val="209018150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COMPLIANCE</a:t>
            </a:r>
            <a:endParaRPr lang="en-ZA" dirty="0"/>
          </a:p>
        </p:txBody>
      </p:sp>
      <p:sp>
        <p:nvSpPr>
          <p:cNvPr id="3" name="Content Placeholder 2"/>
          <p:cNvSpPr>
            <a:spLocks noGrp="1"/>
          </p:cNvSpPr>
          <p:nvPr>
            <p:ph idx="1"/>
          </p:nvPr>
        </p:nvSpPr>
        <p:spPr>
          <a:xfrm>
            <a:off x="436563" y="1052736"/>
            <a:ext cx="8378825" cy="5668739"/>
          </a:xfrm>
        </p:spPr>
        <p:txBody>
          <a:bodyPr/>
          <a:lstStyle/>
          <a:p>
            <a:pPr marL="0" indent="0">
              <a:buNone/>
            </a:pPr>
            <a:r>
              <a:rPr lang="en-US" dirty="0"/>
              <a:t>Basic compliance for this invitation to tender are:</a:t>
            </a:r>
            <a:endParaRPr lang="en-ZA" dirty="0"/>
          </a:p>
          <a:p>
            <a:pPr lvl="1"/>
            <a:r>
              <a:rPr lang="en-US" dirty="0"/>
              <a:t>Submit one copy of the original tender to Eskom</a:t>
            </a:r>
            <a:endParaRPr lang="en-ZA" dirty="0"/>
          </a:p>
          <a:p>
            <a:pPr lvl="1"/>
            <a:r>
              <a:rPr lang="en-US" dirty="0"/>
              <a:t>Submit a complete tender with commercial, financial, technical, SD &amp; L and SHEQ information with clearly marked dividers for the following:</a:t>
            </a:r>
          </a:p>
          <a:p>
            <a:pPr lvl="2"/>
            <a:r>
              <a:rPr lang="en-US" dirty="0"/>
              <a:t>Commercial Returnables (Including completed NEC document)</a:t>
            </a:r>
          </a:p>
          <a:p>
            <a:pPr lvl="2"/>
            <a:r>
              <a:rPr lang="en-US" dirty="0"/>
              <a:t>Price Schedule</a:t>
            </a:r>
          </a:p>
          <a:p>
            <a:pPr lvl="2"/>
            <a:r>
              <a:rPr lang="en-US" dirty="0"/>
              <a:t>Technical</a:t>
            </a:r>
          </a:p>
          <a:p>
            <a:pPr lvl="2"/>
            <a:r>
              <a:rPr lang="en-US" dirty="0"/>
              <a:t>SDL&amp;I</a:t>
            </a:r>
          </a:p>
          <a:p>
            <a:pPr lvl="2"/>
            <a:r>
              <a:rPr lang="en-US" dirty="0"/>
              <a:t>SHEQ</a:t>
            </a:r>
          </a:p>
          <a:p>
            <a:pPr marL="1449387" lvl="3" indent="-285750"/>
            <a:r>
              <a:rPr lang="en-US" dirty="0"/>
              <a:t>Safety and Health.</a:t>
            </a:r>
          </a:p>
          <a:p>
            <a:pPr marL="1449387" lvl="3" indent="-285750"/>
            <a:r>
              <a:rPr lang="en-US" dirty="0"/>
              <a:t>Environmental.</a:t>
            </a:r>
          </a:p>
          <a:p>
            <a:pPr marL="1449387" lvl="3" indent="-285750"/>
            <a:r>
              <a:rPr lang="en-US" dirty="0"/>
              <a:t>Quality.</a:t>
            </a:r>
          </a:p>
          <a:p>
            <a:pPr lvl="1"/>
            <a:endParaRPr lang="en-ZA" dirty="0"/>
          </a:p>
          <a:p>
            <a:endParaRPr lang="en-ZA" dirty="0"/>
          </a:p>
        </p:txBody>
      </p:sp>
      <p:sp>
        <p:nvSpPr>
          <p:cNvPr id="4" name="Date Placeholder 3"/>
          <p:cNvSpPr>
            <a:spLocks noGrp="1"/>
          </p:cNvSpPr>
          <p:nvPr>
            <p:ph type="dt" sz="half" idx="10"/>
          </p:nvPr>
        </p:nvSpPr>
        <p:spPr/>
        <p:txBody>
          <a:bodyPr/>
          <a:lstStyle/>
          <a:p>
            <a:pPr>
              <a:defRPr/>
            </a:pPr>
            <a:r>
              <a:rPr lang="en-US" dirty="0"/>
              <a:t>2017/02/07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6</a:t>
            </a:fld>
            <a:endParaRPr lang="en-ZA" dirty="0"/>
          </a:p>
        </p:txBody>
      </p:sp>
    </p:spTree>
    <p:extLst>
      <p:ext uri="{BB962C8B-B14F-4D97-AF65-F5344CB8AC3E}">
        <p14:creationId xmlns:p14="http://schemas.microsoft.com/office/powerpoint/2010/main" val="12240765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PREQUALIFICATION CRITERIA</a:t>
            </a:r>
            <a:endParaRPr lang="en-ZA" dirty="0"/>
          </a:p>
        </p:txBody>
      </p:sp>
      <p:sp>
        <p:nvSpPr>
          <p:cNvPr id="3" name="Content Placeholder 2"/>
          <p:cNvSpPr>
            <a:spLocks noGrp="1"/>
          </p:cNvSpPr>
          <p:nvPr>
            <p:ph idx="1"/>
          </p:nvPr>
        </p:nvSpPr>
        <p:spPr>
          <a:xfrm>
            <a:off x="107504" y="980728"/>
            <a:ext cx="8928991" cy="5544616"/>
          </a:xfrm>
        </p:spPr>
        <p:txBody>
          <a:bodyPr/>
          <a:lstStyle/>
          <a:p>
            <a:endParaRPr lang="en-ZA" dirty="0"/>
          </a:p>
          <a:p>
            <a:r>
              <a:rPr lang="en-ZA" dirty="0"/>
              <a:t>30% subcontracting is not feasible; however, tenderers are encouraged to utilise Local-to-site Suppliers whenever there are opportunities.</a:t>
            </a:r>
          </a:p>
          <a:p>
            <a:r>
              <a:rPr lang="en-US" dirty="0"/>
              <a:t>SBD 6.2 Declaration Form and Annex C (Local Content Declaration-Summary Schedule) are a tender returnable and will be mandatory for contract evaluation as there is fabricated steel – 100% designated material.</a:t>
            </a:r>
          </a:p>
          <a:p>
            <a:r>
              <a:rPr lang="en-US" dirty="0"/>
              <a:t>SBD 4 tender returnable.</a:t>
            </a:r>
            <a:endParaRPr lang="en-ZA" dirty="0"/>
          </a:p>
          <a:p>
            <a:endParaRPr lang="en-ZA" dirty="0"/>
          </a:p>
          <a:p>
            <a:pPr marL="0" indent="0">
              <a:buNone/>
            </a:pPr>
            <a:r>
              <a:rPr lang="en-ZA" b="1" dirty="0">
                <a:solidFill>
                  <a:srgbClr val="FF0000"/>
                </a:solidFill>
              </a:rPr>
              <a:t>No Pre-Qualification requirements are applicable for this scope.</a:t>
            </a:r>
          </a:p>
        </p:txBody>
      </p:sp>
      <p:sp>
        <p:nvSpPr>
          <p:cNvPr id="4" name="Date Placeholder 3"/>
          <p:cNvSpPr>
            <a:spLocks noGrp="1"/>
          </p:cNvSpPr>
          <p:nvPr>
            <p:ph type="dt" sz="half" idx="10"/>
          </p:nvPr>
        </p:nvSpPr>
        <p:spPr/>
        <p:txBody>
          <a:bodyPr/>
          <a:lstStyle/>
          <a:p>
            <a:pPr>
              <a:defRPr/>
            </a:pPr>
            <a:r>
              <a:rPr lang="en-US" dirty="0"/>
              <a:t>2017/02/07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7</a:t>
            </a:fld>
            <a:endParaRPr lang="en-ZA" dirty="0"/>
          </a:p>
        </p:txBody>
      </p:sp>
    </p:spTree>
    <p:extLst>
      <p:ext uri="{BB962C8B-B14F-4D97-AF65-F5344CB8AC3E}">
        <p14:creationId xmlns:p14="http://schemas.microsoft.com/office/powerpoint/2010/main" val="2501999081"/>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TECHNICAL</a:t>
            </a:r>
          </a:p>
        </p:txBody>
      </p:sp>
    </p:spTree>
    <p:extLst>
      <p:ext uri="{BB962C8B-B14F-4D97-AF65-F5344CB8AC3E}">
        <p14:creationId xmlns:p14="http://schemas.microsoft.com/office/powerpoint/2010/main" val="1101593369"/>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9</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TECHNICAL	REQUIREMENTS</a:t>
            </a:r>
          </a:p>
        </p:txBody>
      </p:sp>
      <p:sp>
        <p:nvSpPr>
          <p:cNvPr id="2" name="Rectangle 1"/>
          <p:cNvSpPr/>
          <p:nvPr/>
        </p:nvSpPr>
        <p:spPr>
          <a:xfrm>
            <a:off x="323528" y="1052736"/>
            <a:ext cx="8064896" cy="4955203"/>
          </a:xfrm>
          <a:prstGeom prst="rect">
            <a:avLst/>
          </a:prstGeom>
        </p:spPr>
        <p:txBody>
          <a:bodyPr wrap="square">
            <a:spAutoFit/>
          </a:bodyPr>
          <a:lstStyle/>
          <a:p>
            <a:pPr marL="285750" indent="-285750">
              <a:buFont typeface="Arial" pitchFamily="34" charset="0"/>
              <a:buChar char="•"/>
            </a:pPr>
            <a:r>
              <a:rPr lang="en-US" altLang="en-US" sz="2400" dirty="0"/>
              <a:t>Scope of work </a:t>
            </a:r>
            <a:r>
              <a:rPr lang="en-GB" sz="2400" dirty="0"/>
              <a:t>unique identifier 241-202254, ‘</a:t>
            </a:r>
            <a:r>
              <a:rPr lang="en-US" sz="2400" dirty="0"/>
              <a:t>Medupi Power Station Unit 4 Replace and / or Repair of Damaged Roof Sheeting, Weather Louvers, Gutters and Downpipes due to Generator Explosion’.</a:t>
            </a:r>
          </a:p>
          <a:p>
            <a:endParaRPr lang="en-GB" sz="2400" dirty="0"/>
          </a:p>
          <a:p>
            <a:pPr marL="285750" indent="-285750">
              <a:buFont typeface="Arial" pitchFamily="34" charset="0"/>
              <a:buChar char="•"/>
            </a:pPr>
            <a:r>
              <a:rPr lang="en-US" altLang="en-US" sz="2400" dirty="0"/>
              <a:t>Technical Functionality (Attached)</a:t>
            </a:r>
          </a:p>
          <a:p>
            <a:endParaRPr lang="en-US" altLang="en-US" sz="2400" dirty="0"/>
          </a:p>
          <a:p>
            <a:endParaRPr lang="en-US" altLang="en-US" sz="2400" dirty="0"/>
          </a:p>
          <a:p>
            <a:r>
              <a:rPr lang="en-US" altLang="en-US" sz="2000" dirty="0">
                <a:solidFill>
                  <a:srgbClr val="FF0000"/>
                </a:solidFill>
              </a:rPr>
              <a:t>Note: Proposals will be required to meet a </a:t>
            </a:r>
            <a:r>
              <a:rPr lang="en-US" altLang="en-US" sz="2000" b="1" dirty="0">
                <a:solidFill>
                  <a:srgbClr val="FF0000"/>
                </a:solidFill>
              </a:rPr>
              <a:t>70% </a:t>
            </a:r>
            <a:r>
              <a:rPr lang="en-US" altLang="en-US" sz="2000" dirty="0">
                <a:solidFill>
                  <a:srgbClr val="FF0000"/>
                </a:solidFill>
              </a:rPr>
              <a:t>functionality qualifying score in order to be evaluated further and proposals that fail to achieve the minimum qualifying score for functionality will be disqualified. A weighted score-card approach will be used to evaluate technical compliance of tenders against the specification</a:t>
            </a:r>
          </a:p>
          <a:p>
            <a:endParaRPr lang="en-US" altLang="en-US" sz="2400"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theme/theme1.xml><?xml version="1.0" encoding="utf-8"?>
<a:theme xmlns:a="http://schemas.openxmlformats.org/drawingml/2006/main" name="Clarification Meeting Presentatio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Vic Pretorius</DisplayName>
        <AccountId>47</AccountId>
        <AccountType/>
      </UserInfo>
    </Owner>
  </documentManagement>
</p:properties>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69b1b3ef-f17b-48c7-a7c8-8ad8b283852f" ContentTypeId="0x0101000D8B3899A4805C44A2FA507CBAF83E58" PreviousValue="false"/>
</file>

<file path=customXml/itemProps1.xml><?xml version="1.0" encoding="utf-8"?>
<ds:datastoreItem xmlns:ds="http://schemas.openxmlformats.org/officeDocument/2006/customXml" ds:itemID="{CDE91D45-6C4F-4399-9B6A-D398D837D764}">
  <ds:schemaRefs>
    <ds:schemaRef ds:uri="http://schemas.microsoft.com/sharepoint/v3/contenttype/forms"/>
  </ds:schemaRefs>
</ds:datastoreItem>
</file>

<file path=customXml/itemProps2.xml><?xml version="1.0" encoding="utf-8"?>
<ds:datastoreItem xmlns:ds="http://schemas.openxmlformats.org/officeDocument/2006/customXml" ds:itemID="{6CA9C866-F84E-4B7A-90D2-1590EA6EFE17}">
  <ds:schemaRefs>
    <ds:schemaRef ds:uri="http://schemas.microsoft.com/office/2006/documentManagement/types"/>
    <ds:schemaRef ds:uri="http://schemas.microsoft.com/office/2006/metadata/properties"/>
    <ds:schemaRef ds:uri="http://www.w3.org/XML/1998/namespace"/>
    <ds:schemaRef ds:uri="http://purl.org/dc/dcmitype/"/>
    <ds:schemaRef ds:uri="http://purl.org/dc/elements/1.1/"/>
    <ds:schemaRef ds:uri="http://purl.org/dc/terms/"/>
    <ds:schemaRef ds:uri="2c7ddca0-f18f-4514-89ec-cfc256175ba5"/>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A5974E60-4E64-4BF8-809A-803CB3F566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BD5548A-49CC-4DD3-97A6-ADDB7AC43877}">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Clarification Meeting Presentation</Template>
  <TotalTime>8813</TotalTime>
  <Words>1491</Words>
  <Application>Microsoft Office PowerPoint</Application>
  <PresentationFormat>On-screen Show (4:3)</PresentationFormat>
  <Paragraphs>215</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Symbol</vt:lpstr>
      <vt:lpstr>Times New Roman</vt:lpstr>
      <vt:lpstr>Clarification Meeting Presentation</vt:lpstr>
      <vt:lpstr>REPLACEMENT AND / OR REPAIRS OF DAMAGED ROOF SHEETING, WEATHER LOUVERS, GUTTERS AND DOWNPIPES AT UNIT 4 FOR A PERIOD OF 3 MONTHS.</vt:lpstr>
      <vt:lpstr>INTRODUCTION</vt:lpstr>
      <vt:lpstr>COMMERCIAL</vt:lpstr>
      <vt:lpstr>BASIC TENDER INFORMATION</vt:lpstr>
      <vt:lpstr>EVALUATION PROCESS &amp; CRITERIA </vt:lpstr>
      <vt:lpstr>BASIC COMPLIANCE</vt:lpstr>
      <vt:lpstr>PREQUALIFICATION CRITERIA</vt:lpstr>
      <vt:lpstr>TECHNICAL</vt:lpstr>
      <vt:lpstr>TECHNICAL REQUIREMENTS</vt:lpstr>
      <vt:lpstr>SHEQ</vt:lpstr>
      <vt:lpstr>OCCUPATIONAL HEALTH &amp; SAFETY</vt:lpstr>
      <vt:lpstr>OHS REQUIREMENTS</vt:lpstr>
      <vt:lpstr>QUALITY MANAGEMENT</vt:lpstr>
      <vt:lpstr>QUALITY MANAGEMENT REQUIREMENTS</vt:lpstr>
      <vt:lpstr>QUALITY REQUIEMENTS CONTINUED</vt:lpstr>
      <vt:lpstr>ENVIROMENTAL MANAGEMENT</vt:lpstr>
      <vt:lpstr>ENVIRONMENTAL REQUIREMENTS</vt:lpstr>
      <vt:lpstr>ENVIRONMENTAL REQUIREMENTS CONTINUED</vt:lpstr>
      <vt:lpstr>SD &amp; L</vt:lpstr>
      <vt:lpstr>SD &amp; L REQUIREMENTS</vt:lpstr>
      <vt:lpstr>FINANCIAL</vt:lpstr>
      <vt:lpstr>FINANCIAL ANALYSIS / EVALUATION</vt:lpstr>
      <vt:lpstr>PRICE AND PREFERENCE SCORING</vt:lpstr>
      <vt:lpstr>Conclusion</vt:lpstr>
      <vt:lpstr>PowerPoint Presentation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MAINTENANCE OF FIRE EMERGENCY EQUIPMENT TENDER</dc:title>
  <dc:creator>Ndumiso Mncube</dc:creator>
  <cp:lastModifiedBy>Jessica Maboya</cp:lastModifiedBy>
  <cp:revision>71</cp:revision>
  <dcterms:created xsi:type="dcterms:W3CDTF">2017-02-03T05:13:34Z</dcterms:created>
  <dcterms:modified xsi:type="dcterms:W3CDTF">2022-12-01T05:53:36Z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