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2" r:id="rId2"/>
    <p:sldId id="267" r:id="rId3"/>
    <p:sldId id="269" r:id="rId4"/>
    <p:sldId id="270" r:id="rId5"/>
    <p:sldId id="271" r:id="rId6"/>
  </p:sldIdLst>
  <p:sldSz cx="14762163" cy="9601200"/>
  <p:notesSz cx="7010400" cy="9296400"/>
  <p:defaultTextStyle>
    <a:defPPr>
      <a:defRPr lang="en-US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65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9062" autoAdjust="0"/>
  </p:normalViewPr>
  <p:slideViewPr>
    <p:cSldViewPr>
      <p:cViewPr varScale="1">
        <p:scale>
          <a:sx n="51" d="100"/>
          <a:sy n="51" d="100"/>
        </p:scale>
        <p:origin x="120" y="192"/>
      </p:cViewPr>
      <p:guideLst>
        <p:guide orient="horz" pos="3024"/>
        <p:guide pos="46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1A8590A-6624-4C3A-A34A-9BA2F19C58B0}" type="datetimeFigureOut">
              <a:rPr lang="en-ZA" smtClean="0"/>
              <a:t>2022/09/13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25500" y="696913"/>
            <a:ext cx="53594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C3F15A6-A1E1-40E5-B124-41774C92BD0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63557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4.xml"/><Relationship Id="rId7" Type="http://schemas.openxmlformats.org/officeDocument/2006/relationships/image" Target="../media/image4.jpeg"/><Relationship Id="rId12" Type="http://schemas.openxmlformats.org/officeDocument/2006/relationships/image" Target="../media/image9.pn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11" Type="http://schemas.openxmlformats.org/officeDocument/2006/relationships/image" Target="../media/image8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6.xml"/><Relationship Id="rId7" Type="http://schemas.openxmlformats.org/officeDocument/2006/relationships/image" Target="../media/image10.jpeg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8.xml"/><Relationship Id="rId7" Type="http://schemas.openxmlformats.org/officeDocument/2006/relationships/image" Target="../media/image12.jpeg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10.xml"/><Relationship Id="rId7" Type="http://schemas.openxmlformats.org/officeDocument/2006/relationships/image" Target="../media/image4.jpeg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9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12.xml"/><Relationship Id="rId7" Type="http://schemas.openxmlformats.org/officeDocument/2006/relationships/image" Target="../media/image1.emf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3.xml"/><Relationship Id="rId9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15.xml"/><Relationship Id="rId7" Type="http://schemas.openxmlformats.org/officeDocument/2006/relationships/image" Target="../media/image1.emf"/><Relationship Id="rId2" Type="http://schemas.openxmlformats.org/officeDocument/2006/relationships/tags" Target="../tags/tag1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.xml"/><Relationship Id="rId9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18.xml"/><Relationship Id="rId7" Type="http://schemas.openxmlformats.org/officeDocument/2006/relationships/image" Target="../media/image1.emf"/><Relationship Id="rId2" Type="http://schemas.openxmlformats.org/officeDocument/2006/relationships/tags" Target="../tags/tag1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Master" Target="../slideMasters/slideMaster1.xml"/><Relationship Id="rId10" Type="http://schemas.openxmlformats.org/officeDocument/2006/relationships/oleObject" Target="../embeddings/oleObject9.bin"/><Relationship Id="rId4" Type="http://schemas.openxmlformats.org/officeDocument/2006/relationships/tags" Target="../tags/tag19.xml"/><Relationship Id="rId9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5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56288" cy="22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lnSpc>
                <a:spcPct val="85000"/>
              </a:lnSpc>
              <a:defRPr/>
            </a:pPr>
            <a:endParaRPr lang="en-GB" sz="336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4938662" cy="960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3500" dirty="0">
              <a:solidFill>
                <a:srgbClr val="FFFFFF"/>
              </a:solidFill>
            </a:endParaRPr>
          </a:p>
        </p:txBody>
      </p:sp>
      <p:grpSp>
        <p:nvGrpSpPr>
          <p:cNvPr id="8" name="Group 162"/>
          <p:cNvGrpSpPr>
            <a:grpSpLocks/>
          </p:cNvGrpSpPr>
          <p:nvPr userDrawn="1"/>
        </p:nvGrpSpPr>
        <p:grpSpPr bwMode="auto">
          <a:xfrm>
            <a:off x="-7688" y="0"/>
            <a:ext cx="14769852" cy="9601200"/>
            <a:chOff x="-3" y="0"/>
            <a:chExt cx="5763" cy="4320"/>
          </a:xfrm>
        </p:grpSpPr>
        <p:pic>
          <p:nvPicPr>
            <p:cNvPr id="9" name="Picture 23" descr="dd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pic>
          <p:nvPicPr>
            <p:cNvPr id="11" name="Picture 161" descr="logo small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Group 155"/>
          <p:cNvGrpSpPr>
            <a:grpSpLocks/>
          </p:cNvGrpSpPr>
          <p:nvPr userDrawn="1"/>
        </p:nvGrpSpPr>
        <p:grpSpPr bwMode="auto">
          <a:xfrm>
            <a:off x="292168" y="1682433"/>
            <a:ext cx="4008337" cy="3422650"/>
            <a:chOff x="162" y="757"/>
            <a:chExt cx="1564" cy="1540"/>
          </a:xfrm>
        </p:grpSpPr>
        <p:sp>
          <p:nvSpPr>
            <p:cNvPr id="13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4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5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6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7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sp>
        <p:nvSpPr>
          <p:cNvPr id="18" name="Oval 102"/>
          <p:cNvSpPr>
            <a:spLocks noChangeArrowheads="1"/>
          </p:cNvSpPr>
          <p:nvPr userDrawn="1"/>
        </p:nvSpPr>
        <p:spPr bwMode="auto">
          <a:xfrm>
            <a:off x="563833" y="1891348"/>
            <a:ext cx="3544458" cy="3073717"/>
          </a:xfrm>
          <a:prstGeom prst="ellipse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GB" altLang="en-US" sz="1400" dirty="0">
              <a:solidFill>
                <a:srgbClr val="003896"/>
              </a:solidFill>
            </a:endParaRPr>
          </a:p>
        </p:txBody>
      </p:sp>
      <p:grpSp>
        <p:nvGrpSpPr>
          <p:cNvPr id="19" name="Group 156"/>
          <p:cNvGrpSpPr>
            <a:grpSpLocks/>
          </p:cNvGrpSpPr>
          <p:nvPr userDrawn="1"/>
        </p:nvGrpSpPr>
        <p:grpSpPr bwMode="auto">
          <a:xfrm>
            <a:off x="153772" y="1682433"/>
            <a:ext cx="4267189" cy="3491547"/>
            <a:chOff x="108" y="757"/>
            <a:chExt cx="1665" cy="1571"/>
          </a:xfrm>
        </p:grpSpPr>
        <p:sp>
          <p:nvSpPr>
            <p:cNvPr id="20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1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2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grpSp>
        <p:nvGrpSpPr>
          <p:cNvPr id="23" name="Group 146"/>
          <p:cNvGrpSpPr>
            <a:grpSpLocks/>
          </p:cNvGrpSpPr>
          <p:nvPr userDrawn="1"/>
        </p:nvGrpSpPr>
        <p:grpSpPr bwMode="auto">
          <a:xfrm>
            <a:off x="1296815" y="868999"/>
            <a:ext cx="2073367" cy="1764665"/>
            <a:chOff x="575" y="391"/>
            <a:chExt cx="809" cy="794"/>
          </a:xfrm>
        </p:grpSpPr>
        <p:sp>
          <p:nvSpPr>
            <p:cNvPr id="24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5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6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7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8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9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30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31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sp>
        <p:nvSpPr>
          <p:cNvPr id="32" name="Oval 118"/>
          <p:cNvSpPr>
            <a:spLocks noChangeArrowheads="1"/>
          </p:cNvSpPr>
          <p:nvPr userDrawn="1"/>
        </p:nvSpPr>
        <p:spPr bwMode="auto">
          <a:xfrm>
            <a:off x="1435211" y="995681"/>
            <a:ext cx="1801702" cy="1562418"/>
          </a:xfrm>
          <a:prstGeom prst="ellipse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GB" altLang="en-US" sz="840" dirty="0"/>
          </a:p>
        </p:txBody>
      </p:sp>
      <p:grpSp>
        <p:nvGrpSpPr>
          <p:cNvPr id="33" name="Group 145"/>
          <p:cNvGrpSpPr>
            <a:grpSpLocks/>
          </p:cNvGrpSpPr>
          <p:nvPr userDrawn="1"/>
        </p:nvGrpSpPr>
        <p:grpSpPr bwMode="auto">
          <a:xfrm>
            <a:off x="1217367" y="868999"/>
            <a:ext cx="2211761" cy="1798002"/>
            <a:chOff x="544" y="391"/>
            <a:chExt cx="863" cy="809"/>
          </a:xfrm>
        </p:grpSpPr>
        <p:sp>
          <p:nvSpPr>
            <p:cNvPr id="34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35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36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grpSp>
        <p:nvGrpSpPr>
          <p:cNvPr id="37" name="Group 157"/>
          <p:cNvGrpSpPr>
            <a:grpSpLocks/>
          </p:cNvGrpSpPr>
          <p:nvPr userDrawn="1"/>
        </p:nvGrpSpPr>
        <p:grpSpPr bwMode="auto">
          <a:xfrm>
            <a:off x="317797" y="4327208"/>
            <a:ext cx="3349679" cy="2853690"/>
            <a:chOff x="209" y="1947"/>
            <a:chExt cx="1307" cy="1284"/>
          </a:xfrm>
        </p:grpSpPr>
        <p:sp>
          <p:nvSpPr>
            <p:cNvPr id="38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39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40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41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42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43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sp>
        <p:nvSpPr>
          <p:cNvPr id="44" name="Oval 128"/>
          <p:cNvSpPr>
            <a:spLocks noChangeArrowheads="1"/>
          </p:cNvSpPr>
          <p:nvPr userDrawn="1"/>
        </p:nvSpPr>
        <p:spPr bwMode="auto">
          <a:xfrm>
            <a:off x="520265" y="4518344"/>
            <a:ext cx="2962684" cy="2571432"/>
          </a:xfrm>
          <a:prstGeom prst="ellipse">
            <a:avLst/>
          </a:prstGeom>
          <a:blipFill dpi="0"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GB" altLang="en-US" sz="1400" dirty="0">
              <a:solidFill>
                <a:srgbClr val="C0C0C0"/>
              </a:solidFill>
            </a:endParaRPr>
          </a:p>
        </p:txBody>
      </p:sp>
      <p:grpSp>
        <p:nvGrpSpPr>
          <p:cNvPr id="45" name="Group 158"/>
          <p:cNvGrpSpPr>
            <a:grpSpLocks/>
          </p:cNvGrpSpPr>
          <p:nvPr userDrawn="1"/>
        </p:nvGrpSpPr>
        <p:grpSpPr bwMode="auto">
          <a:xfrm>
            <a:off x="197343" y="4327208"/>
            <a:ext cx="3570085" cy="2922587"/>
            <a:chOff x="162" y="1947"/>
            <a:chExt cx="1393" cy="1315"/>
          </a:xfrm>
        </p:grpSpPr>
        <p:sp>
          <p:nvSpPr>
            <p:cNvPr id="46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47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48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grpSp>
        <p:nvGrpSpPr>
          <p:cNvPr id="49" name="Group 159"/>
          <p:cNvGrpSpPr>
            <a:grpSpLocks/>
          </p:cNvGrpSpPr>
          <p:nvPr userDrawn="1"/>
        </p:nvGrpSpPr>
        <p:grpSpPr bwMode="auto">
          <a:xfrm>
            <a:off x="973894" y="6558599"/>
            <a:ext cx="2773031" cy="2369185"/>
            <a:chOff x="567" y="2951"/>
            <a:chExt cx="1082" cy="1066"/>
          </a:xfrm>
        </p:grpSpPr>
        <p:sp>
          <p:nvSpPr>
            <p:cNvPr id="50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51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52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53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54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55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sp>
        <p:nvSpPr>
          <p:cNvPr id="56" name="Oval 138"/>
          <p:cNvSpPr>
            <a:spLocks noChangeArrowheads="1"/>
          </p:cNvSpPr>
          <p:nvPr userDrawn="1"/>
        </p:nvSpPr>
        <p:spPr bwMode="auto">
          <a:xfrm>
            <a:off x="1171235" y="6714173"/>
            <a:ext cx="2439857" cy="2115820"/>
          </a:xfrm>
          <a:prstGeom prst="ellipse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GB" altLang="en-US" sz="1260" dirty="0">
              <a:solidFill>
                <a:srgbClr val="C0C0C0"/>
              </a:solidFill>
            </a:endParaRPr>
          </a:p>
        </p:txBody>
      </p:sp>
      <p:grpSp>
        <p:nvGrpSpPr>
          <p:cNvPr id="57" name="Group 160"/>
          <p:cNvGrpSpPr>
            <a:grpSpLocks/>
          </p:cNvGrpSpPr>
          <p:nvPr userDrawn="1"/>
        </p:nvGrpSpPr>
        <p:grpSpPr bwMode="auto">
          <a:xfrm>
            <a:off x="873941" y="6558599"/>
            <a:ext cx="2952433" cy="2420302"/>
            <a:chOff x="528" y="2951"/>
            <a:chExt cx="1152" cy="1089"/>
          </a:xfrm>
        </p:grpSpPr>
        <p:sp>
          <p:nvSpPr>
            <p:cNvPr id="58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59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60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sp>
        <p:nvSpPr>
          <p:cNvPr id="61" name="Footer Placeholder 2"/>
          <p:cNvSpPr txBox="1">
            <a:spLocks/>
          </p:cNvSpPr>
          <p:nvPr userDrawn="1"/>
        </p:nvSpPr>
        <p:spPr bwMode="auto">
          <a:xfrm>
            <a:off x="174276" y="164142"/>
            <a:ext cx="1386516" cy="164789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4559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189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6783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378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79731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35676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1623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47568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defTabSz="979611" eaLnBrk="1" hangingPunct="1">
              <a:defRPr/>
            </a:pPr>
            <a:r>
              <a:rPr lang="en-GB" sz="1071" b="1" dirty="0">
                <a:solidFill>
                  <a:srgbClr val="FFFFFF"/>
                </a:solidFill>
                <a:latin typeface="Arial"/>
              </a:rPr>
              <a:t>CONFIDENTIAL</a:t>
            </a:r>
          </a:p>
        </p:txBody>
      </p:sp>
      <p:sp>
        <p:nvSpPr>
          <p:cNvPr id="63" name="Title 7"/>
          <p:cNvSpPr>
            <a:spLocks noGrp="1"/>
          </p:cNvSpPr>
          <p:nvPr>
            <p:ph type="ctrTitle"/>
          </p:nvPr>
        </p:nvSpPr>
        <p:spPr>
          <a:xfrm>
            <a:off x="4814696" y="3824923"/>
            <a:ext cx="9181449" cy="1386840"/>
          </a:xfrm>
        </p:spPr>
        <p:txBody>
          <a:bodyPr anchor="b"/>
          <a:lstStyle>
            <a:lvl1pPr algn="l">
              <a:defRPr sz="336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6" name="Subtitle 8"/>
          <p:cNvSpPr>
            <a:spLocks noGrp="1"/>
          </p:cNvSpPr>
          <p:nvPr>
            <p:ph type="subTitle" idx="1"/>
          </p:nvPr>
        </p:nvSpPr>
        <p:spPr>
          <a:xfrm>
            <a:off x="4814696" y="5522322"/>
            <a:ext cx="9181450" cy="43088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640080" indent="0" algn="ctr">
              <a:buNone/>
            </a:lvl2pPr>
            <a:lvl3pPr marL="1280160" indent="0" algn="ctr">
              <a:buNone/>
            </a:lvl3pPr>
            <a:lvl4pPr marL="1920240" indent="0" algn="ctr">
              <a:buNone/>
            </a:lvl4pPr>
            <a:lvl5pPr marL="2560320" indent="0" algn="ctr">
              <a:buNone/>
            </a:lvl5pPr>
            <a:lvl6pPr marL="3200400" indent="0" algn="ctr">
              <a:buNone/>
            </a:lvl6pPr>
            <a:lvl7pPr marL="3840480" indent="0" algn="ctr">
              <a:buNone/>
            </a:lvl7pPr>
            <a:lvl8pPr marL="4480560" indent="0" algn="ctr">
              <a:buNone/>
            </a:lvl8pPr>
            <a:lvl9pPr marL="5120640" indent="0" algn="ctr">
              <a:buNone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814696" y="8689962"/>
            <a:ext cx="9181450" cy="344709"/>
          </a:xfrm>
        </p:spPr>
        <p:txBody>
          <a:bodyPr anchor="ctr"/>
          <a:lstStyle>
            <a:lvl1pPr algn="r">
              <a:spcBef>
                <a:spcPct val="0"/>
              </a:spcBef>
              <a:defRPr lang="en-US" sz="2240" kern="1200" smtClean="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>
              <a:defRPr lang="en-GB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</a:lstStyle>
          <a:p>
            <a:pPr lvl="0"/>
            <a:r>
              <a:rPr lang="en-GB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4334299"/>
      </p:ext>
    </p:extLst>
  </p:cSld>
  <p:clrMapOvr>
    <a:masterClrMapping/>
  </p:clrMapOvr>
  <p:transition/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8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5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0" y="0"/>
            <a:ext cx="256288" cy="2222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5000"/>
              </a:lnSpc>
              <a:defRPr/>
            </a:pPr>
            <a:endParaRPr lang="en-GB" altLang="en-US" sz="3360" dirty="0">
              <a:solidFill>
                <a:srgbClr val="003896"/>
              </a:solidFill>
              <a:sym typeface="Arial" panose="020B0604020202020204" pitchFamily="34" charset="0"/>
            </a:endParaRPr>
          </a:p>
        </p:txBody>
      </p:sp>
      <p:sp>
        <p:nvSpPr>
          <p:cNvPr id="8" name="Working Draft Text" hidden="1"/>
          <p:cNvSpPr txBox="1">
            <a:spLocks noChangeArrowheads="1"/>
          </p:cNvSpPr>
          <p:nvPr/>
        </p:nvSpPr>
        <p:spPr bwMode="gray">
          <a:xfrm>
            <a:off x="4938662" y="1624649"/>
            <a:ext cx="1393010" cy="19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260" dirty="0">
                <a:solidFill>
                  <a:srgbClr val="003896"/>
                </a:solidFill>
              </a:rPr>
              <a:t>WORKING DRAFT</a:t>
            </a:r>
          </a:p>
        </p:txBody>
      </p:sp>
      <p:sp>
        <p:nvSpPr>
          <p:cNvPr id="9" name="Working Draft" hidden="1"/>
          <p:cNvSpPr txBox="1">
            <a:spLocks noChangeArrowheads="1"/>
          </p:cNvSpPr>
          <p:nvPr/>
        </p:nvSpPr>
        <p:spPr bwMode="gray">
          <a:xfrm>
            <a:off x="4938663" y="1840231"/>
            <a:ext cx="4760599" cy="19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260" b="0" dirty="0">
                <a:solidFill>
                  <a:srgbClr val="003896"/>
                </a:solidFill>
              </a:rPr>
              <a:t>Last Modified 2011/05/25 10:29:15 AM South Africa Standard Time</a:t>
            </a:r>
          </a:p>
        </p:txBody>
      </p:sp>
      <p:sp>
        <p:nvSpPr>
          <p:cNvPr id="10" name="Printed" hidden="1"/>
          <p:cNvSpPr txBox="1">
            <a:spLocks noChangeArrowheads="1"/>
          </p:cNvSpPr>
          <p:nvPr/>
        </p:nvSpPr>
        <p:spPr bwMode="gray">
          <a:xfrm>
            <a:off x="4938663" y="2062481"/>
            <a:ext cx="4052969" cy="19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260" b="0" dirty="0">
                <a:solidFill>
                  <a:srgbClr val="003896"/>
                </a:solidFill>
              </a:rPr>
              <a:t>Printed 5/9/2011 6:41:48 PM South Africa Standard Time</a:t>
            </a:r>
          </a:p>
        </p:txBody>
      </p:sp>
      <p:sp>
        <p:nvSpPr>
          <p:cNvPr id="11" name="doc id" hidden="1"/>
          <p:cNvSpPr>
            <a:spLocks noChangeArrowheads="1"/>
          </p:cNvSpPr>
          <p:nvPr/>
        </p:nvSpPr>
        <p:spPr bwMode="gray">
          <a:xfrm>
            <a:off x="12932271" y="66676"/>
            <a:ext cx="1606924" cy="15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GB" altLang="en-US" sz="98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12" name="Picture 2" descr="C:\Users\tyalak\Desktop\Tyala\Kusile\Financial Year 2019\5. EPMO Reports\EXIM\October\IMG_6252.jpg"/>
          <p:cNvPicPr>
            <a:picLocks noChangeAspect="1" noChangeArrowheads="1"/>
          </p:cNvPicPr>
          <p:nvPr userDrawn="1"/>
        </p:nvPicPr>
        <p:blipFill>
          <a:blip r:embed="rId7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762163" cy="96012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 userDrawn="1"/>
        </p:nvSpPr>
        <p:spPr bwMode="ltGray">
          <a:xfrm>
            <a:off x="4995045" y="0"/>
            <a:ext cx="9767118" cy="3389313"/>
          </a:xfrm>
          <a:prstGeom prst="rect">
            <a:avLst/>
          </a:prstGeom>
          <a:solidFill>
            <a:srgbClr val="011039">
              <a:alpha val="83922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02" tIns="48002" rIns="96002" bIns="48002" anchor="ctr"/>
          <a:lstStyle/>
          <a:p>
            <a:pPr algn="ctr" defTabSz="979611" eaLnBrk="1" hangingPunct="1">
              <a:defRPr/>
            </a:pPr>
            <a:endParaRPr lang="en-GB" sz="1714" dirty="0">
              <a:solidFill>
                <a:srgbClr val="003896"/>
              </a:solidFill>
            </a:endParaRPr>
          </a:p>
        </p:txBody>
      </p:sp>
      <p:pic>
        <p:nvPicPr>
          <p:cNvPr id="14" name="Picture 19"/>
          <p:cNvPicPr>
            <a:picLocks noChangeAspect="1"/>
          </p:cNvPicPr>
          <p:nvPr userDrawn="1"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404935" y="324486"/>
            <a:ext cx="3749488" cy="84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oter Placeholder 2"/>
          <p:cNvSpPr txBox="1">
            <a:spLocks/>
          </p:cNvSpPr>
          <p:nvPr userDrawn="1"/>
        </p:nvSpPr>
        <p:spPr bwMode="auto">
          <a:xfrm>
            <a:off x="13152677" y="9318620"/>
            <a:ext cx="1386516" cy="164789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4559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189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6783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378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79731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35676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1623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47568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defTabSz="979611" eaLnBrk="1" hangingPunct="1">
              <a:defRPr/>
            </a:pPr>
            <a:r>
              <a:rPr lang="en-GB" sz="1071" b="1" dirty="0">
                <a:solidFill>
                  <a:srgbClr val="FFFFFF"/>
                </a:solidFill>
                <a:latin typeface="Arial"/>
              </a:rPr>
              <a:t>CONFIDENTIAL</a:t>
            </a:r>
          </a:p>
        </p:txBody>
      </p:sp>
      <p:sp>
        <p:nvSpPr>
          <p:cNvPr id="18" name="Title 7"/>
          <p:cNvSpPr>
            <a:spLocks noGrp="1"/>
          </p:cNvSpPr>
          <p:nvPr>
            <p:ph type="ctrTitle"/>
          </p:nvPr>
        </p:nvSpPr>
        <p:spPr>
          <a:xfrm>
            <a:off x="5404825" y="479525"/>
            <a:ext cx="8937314" cy="839667"/>
          </a:xfrm>
        </p:spPr>
        <p:txBody>
          <a:bodyPr/>
          <a:lstStyle>
            <a:lvl1pPr algn="l">
              <a:defRPr sz="336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9" name="Subtitle 8"/>
          <p:cNvSpPr>
            <a:spLocks noGrp="1"/>
          </p:cNvSpPr>
          <p:nvPr>
            <p:ph type="subTitle" idx="1"/>
          </p:nvPr>
        </p:nvSpPr>
        <p:spPr>
          <a:xfrm>
            <a:off x="5404826" y="1645625"/>
            <a:ext cx="89373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ctr"/>
          <a:lstStyle>
            <a:lvl1pPr marL="0" indent="0" algn="l">
              <a:defRPr kumimoji="0" lang="en-ZA" sz="28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 noProof="0" dirty="0"/>
              <a:t>Click to edit Master subtitle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404824" y="2552242"/>
            <a:ext cx="8937027" cy="344709"/>
          </a:xfrm>
        </p:spPr>
        <p:txBody>
          <a:bodyPr anchor="ctr"/>
          <a:lstStyle>
            <a:lvl1pPr algn="r">
              <a:spcBef>
                <a:spcPct val="0"/>
              </a:spcBef>
              <a:defRPr lang="en-US" sz="2240" kern="1200" smtClean="0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>
              <a:defRPr lang="en-GB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</a:lstStyle>
          <a:p>
            <a:pPr lvl="0"/>
            <a:r>
              <a:rPr lang="en-GB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09177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2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5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0" y="0"/>
            <a:ext cx="256288" cy="2222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5000"/>
              </a:lnSpc>
              <a:defRPr/>
            </a:pPr>
            <a:endParaRPr lang="en-GB" altLang="en-US" sz="3360" dirty="0">
              <a:solidFill>
                <a:srgbClr val="003896"/>
              </a:solidFill>
              <a:sym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7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ltGray">
          <a:xfrm>
            <a:off x="0" y="5321"/>
            <a:ext cx="14762163" cy="96012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ltGray">
          <a:xfrm>
            <a:off x="4995045" y="0"/>
            <a:ext cx="9767118" cy="3389313"/>
          </a:xfrm>
          <a:prstGeom prst="rect">
            <a:avLst/>
          </a:prstGeom>
          <a:solidFill>
            <a:srgbClr val="011039">
              <a:alpha val="83922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02" tIns="48002" rIns="96002" bIns="48002" anchor="ctr"/>
          <a:lstStyle/>
          <a:p>
            <a:pPr algn="ctr" defTabSz="979611" eaLnBrk="1" hangingPunct="1">
              <a:defRPr/>
            </a:pPr>
            <a:endParaRPr lang="en-GB" sz="1714" dirty="0">
              <a:solidFill>
                <a:srgbClr val="003896"/>
              </a:solidFill>
            </a:endParaRPr>
          </a:p>
        </p:txBody>
      </p:sp>
      <p:sp>
        <p:nvSpPr>
          <p:cNvPr id="9" name="Working Draft Text" hidden="1"/>
          <p:cNvSpPr txBox="1">
            <a:spLocks noChangeArrowheads="1"/>
          </p:cNvSpPr>
          <p:nvPr/>
        </p:nvSpPr>
        <p:spPr bwMode="gray">
          <a:xfrm>
            <a:off x="4938662" y="1624649"/>
            <a:ext cx="1393010" cy="19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260" dirty="0">
                <a:solidFill>
                  <a:srgbClr val="003896"/>
                </a:solidFill>
              </a:rPr>
              <a:t>WORKING DRAFT</a:t>
            </a:r>
          </a:p>
        </p:txBody>
      </p:sp>
      <p:sp>
        <p:nvSpPr>
          <p:cNvPr id="10" name="Working Draft" hidden="1"/>
          <p:cNvSpPr txBox="1">
            <a:spLocks noChangeArrowheads="1"/>
          </p:cNvSpPr>
          <p:nvPr/>
        </p:nvSpPr>
        <p:spPr bwMode="gray">
          <a:xfrm>
            <a:off x="4938663" y="1840231"/>
            <a:ext cx="4760599" cy="19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260" b="0" dirty="0">
                <a:solidFill>
                  <a:srgbClr val="003896"/>
                </a:solidFill>
              </a:rPr>
              <a:t>Last Modified 2011/05/25 10:29:15 AM South Africa Standard Time</a:t>
            </a:r>
          </a:p>
        </p:txBody>
      </p:sp>
      <p:sp>
        <p:nvSpPr>
          <p:cNvPr id="11" name="Printed" hidden="1"/>
          <p:cNvSpPr txBox="1">
            <a:spLocks noChangeArrowheads="1"/>
          </p:cNvSpPr>
          <p:nvPr/>
        </p:nvSpPr>
        <p:spPr bwMode="gray">
          <a:xfrm>
            <a:off x="4938663" y="2062481"/>
            <a:ext cx="4052969" cy="19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260" b="0" dirty="0">
                <a:solidFill>
                  <a:srgbClr val="003896"/>
                </a:solidFill>
              </a:rPr>
              <a:t>Printed 5/9/2011 6:41:48 PM South Africa Standard Time</a:t>
            </a:r>
          </a:p>
        </p:txBody>
      </p:sp>
      <p:sp>
        <p:nvSpPr>
          <p:cNvPr id="12" name="doc id" hidden="1"/>
          <p:cNvSpPr>
            <a:spLocks noChangeArrowheads="1"/>
          </p:cNvSpPr>
          <p:nvPr/>
        </p:nvSpPr>
        <p:spPr bwMode="gray">
          <a:xfrm>
            <a:off x="12932271" y="66676"/>
            <a:ext cx="1606924" cy="15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GB" altLang="en-US" sz="980" dirty="0">
                <a:solidFill>
                  <a:srgbClr val="000000"/>
                </a:solidFill>
              </a:rPr>
              <a:t>JOH-ESK039-20101008-vgi</a:t>
            </a:r>
          </a:p>
        </p:txBody>
      </p:sp>
      <p:sp>
        <p:nvSpPr>
          <p:cNvPr id="13" name="Footer Placeholder 2"/>
          <p:cNvSpPr txBox="1">
            <a:spLocks/>
          </p:cNvSpPr>
          <p:nvPr userDrawn="1"/>
        </p:nvSpPr>
        <p:spPr bwMode="auto">
          <a:xfrm>
            <a:off x="13152677" y="9318620"/>
            <a:ext cx="1386516" cy="164789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ZA"/>
            </a:defPPr>
            <a:lvl1pPr defTabSz="699722">
              <a:defRPr sz="765" b="1">
                <a:latin typeface="Arial"/>
                <a:cs typeface="+mn-cs"/>
              </a:defRPr>
            </a:lvl1pPr>
            <a:lvl2pPr marL="455943">
              <a:defRPr sz="1600">
                <a:cs typeface="+mn-cs"/>
              </a:defRPr>
            </a:lvl2pPr>
            <a:lvl3pPr marL="911894">
              <a:defRPr sz="1600">
                <a:cs typeface="+mn-cs"/>
              </a:defRPr>
            </a:lvl3pPr>
            <a:lvl4pPr marL="1367837">
              <a:defRPr sz="1600">
                <a:cs typeface="+mn-cs"/>
              </a:defRPr>
            </a:lvl4pPr>
            <a:lvl5pPr marL="1823785">
              <a:defRPr sz="1600">
                <a:cs typeface="+mn-cs"/>
              </a:defRPr>
            </a:lvl5pPr>
            <a:lvl6pPr marL="2279731" defTabSz="911894">
              <a:defRPr sz="1600">
                <a:cs typeface="+mn-cs"/>
              </a:defRPr>
            </a:lvl6pPr>
            <a:lvl7pPr marL="2735676" defTabSz="911894">
              <a:defRPr sz="1600">
                <a:cs typeface="+mn-cs"/>
              </a:defRPr>
            </a:lvl7pPr>
            <a:lvl8pPr marL="3191623" defTabSz="911894">
              <a:defRPr sz="1600">
                <a:cs typeface="+mn-cs"/>
              </a:defRPr>
            </a:lvl8pPr>
            <a:lvl9pPr marL="3647568" defTabSz="911894">
              <a:defRPr sz="1600">
                <a:cs typeface="+mn-cs"/>
              </a:defRPr>
            </a:lvl9pPr>
          </a:lstStyle>
          <a:p>
            <a:pPr eaLnBrk="1" hangingPunct="1">
              <a:defRPr/>
            </a:pPr>
            <a:r>
              <a:rPr lang="en-GB" sz="1071" dirty="0">
                <a:solidFill>
                  <a:srgbClr val="003896">
                    <a:lumMod val="50000"/>
                  </a:srgbClr>
                </a:solidFill>
              </a:rPr>
              <a:t>CONFIDENTIAL</a:t>
            </a:r>
          </a:p>
        </p:txBody>
      </p:sp>
      <p:pic>
        <p:nvPicPr>
          <p:cNvPr id="14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404935" y="324486"/>
            <a:ext cx="3749488" cy="84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itle 7"/>
          <p:cNvSpPr>
            <a:spLocks noGrp="1"/>
          </p:cNvSpPr>
          <p:nvPr>
            <p:ph type="ctrTitle"/>
          </p:nvPr>
        </p:nvSpPr>
        <p:spPr>
          <a:xfrm>
            <a:off x="5404825" y="479525"/>
            <a:ext cx="8937314" cy="839667"/>
          </a:xfrm>
        </p:spPr>
        <p:txBody>
          <a:bodyPr/>
          <a:lstStyle>
            <a:lvl1pPr algn="l">
              <a:defRPr sz="336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29" name="Subtitle 8"/>
          <p:cNvSpPr>
            <a:spLocks noGrp="1"/>
          </p:cNvSpPr>
          <p:nvPr>
            <p:ph type="subTitle" idx="1"/>
          </p:nvPr>
        </p:nvSpPr>
        <p:spPr>
          <a:xfrm>
            <a:off x="5404826" y="1645625"/>
            <a:ext cx="89373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ctr"/>
          <a:lstStyle>
            <a:lvl1pPr marL="0" indent="0" algn="l">
              <a:defRPr kumimoji="0" lang="en-ZA" sz="28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 noProof="0" dirty="0"/>
              <a:t>Click to edit Master subtitle style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404824" y="2552242"/>
            <a:ext cx="8937027" cy="344709"/>
          </a:xfrm>
        </p:spPr>
        <p:txBody>
          <a:bodyPr anchor="ctr"/>
          <a:lstStyle>
            <a:lvl1pPr algn="r">
              <a:defRPr lang="en-US" sz="2240" kern="1200" baseline="0" smtClean="0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>
              <a:defRPr lang="en-GB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</a:lstStyle>
          <a:p>
            <a:pPr lvl="0"/>
            <a:r>
              <a:rPr lang="en-GB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630852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ep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6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3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56288" cy="22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lnSpc>
                <a:spcPct val="85000"/>
              </a:lnSpc>
              <a:defRPr/>
            </a:pPr>
            <a:endParaRPr lang="en-GB" sz="336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" y="0"/>
            <a:ext cx="4938662" cy="960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3500" dirty="0">
              <a:solidFill>
                <a:srgbClr val="FFFFFF"/>
              </a:solidFill>
            </a:endParaRPr>
          </a:p>
        </p:txBody>
      </p:sp>
      <p:grpSp>
        <p:nvGrpSpPr>
          <p:cNvPr id="6" name="Group 162"/>
          <p:cNvGrpSpPr>
            <a:grpSpLocks/>
          </p:cNvGrpSpPr>
          <p:nvPr userDrawn="1"/>
        </p:nvGrpSpPr>
        <p:grpSpPr bwMode="auto">
          <a:xfrm>
            <a:off x="-7688" y="0"/>
            <a:ext cx="14769852" cy="9601200"/>
            <a:chOff x="-3" y="0"/>
            <a:chExt cx="5763" cy="4320"/>
          </a:xfrm>
        </p:grpSpPr>
        <p:pic>
          <p:nvPicPr>
            <p:cNvPr id="7" name="Picture 23" descr="dd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pic>
          <p:nvPicPr>
            <p:cNvPr id="9" name="Picture 161" descr="logo small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155"/>
          <p:cNvGrpSpPr>
            <a:grpSpLocks/>
          </p:cNvGrpSpPr>
          <p:nvPr userDrawn="1"/>
        </p:nvGrpSpPr>
        <p:grpSpPr bwMode="auto">
          <a:xfrm>
            <a:off x="415186" y="2322513"/>
            <a:ext cx="4008337" cy="3422650"/>
            <a:chOff x="162" y="757"/>
            <a:chExt cx="1564" cy="1540"/>
          </a:xfrm>
        </p:grpSpPr>
        <p:sp>
          <p:nvSpPr>
            <p:cNvPr id="11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2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3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4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5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sp>
        <p:nvSpPr>
          <p:cNvPr id="16" name="Oval 102"/>
          <p:cNvSpPr>
            <a:spLocks noChangeArrowheads="1"/>
          </p:cNvSpPr>
          <p:nvPr userDrawn="1"/>
        </p:nvSpPr>
        <p:spPr bwMode="auto">
          <a:xfrm>
            <a:off x="686851" y="2529205"/>
            <a:ext cx="3544458" cy="3075940"/>
          </a:xfrm>
          <a:prstGeom prst="ellipse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GB" altLang="en-US" sz="1400" dirty="0">
              <a:solidFill>
                <a:srgbClr val="003896"/>
              </a:solidFill>
            </a:endParaRPr>
          </a:p>
        </p:txBody>
      </p:sp>
      <p:grpSp>
        <p:nvGrpSpPr>
          <p:cNvPr id="17" name="Group 156"/>
          <p:cNvGrpSpPr>
            <a:grpSpLocks/>
          </p:cNvGrpSpPr>
          <p:nvPr userDrawn="1"/>
        </p:nvGrpSpPr>
        <p:grpSpPr bwMode="auto">
          <a:xfrm>
            <a:off x="276790" y="2322513"/>
            <a:ext cx="4267189" cy="3491547"/>
            <a:chOff x="108" y="757"/>
            <a:chExt cx="1665" cy="1571"/>
          </a:xfrm>
        </p:grpSpPr>
        <p:sp>
          <p:nvSpPr>
            <p:cNvPr id="18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9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0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grpSp>
        <p:nvGrpSpPr>
          <p:cNvPr id="21" name="Group 159"/>
          <p:cNvGrpSpPr>
            <a:grpSpLocks/>
          </p:cNvGrpSpPr>
          <p:nvPr userDrawn="1"/>
        </p:nvGrpSpPr>
        <p:grpSpPr bwMode="auto">
          <a:xfrm>
            <a:off x="453631" y="4800601"/>
            <a:ext cx="2773031" cy="2369185"/>
            <a:chOff x="567" y="2951"/>
            <a:chExt cx="1082" cy="1066"/>
          </a:xfrm>
        </p:grpSpPr>
        <p:sp>
          <p:nvSpPr>
            <p:cNvPr id="22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3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4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5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6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7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sp>
        <p:nvSpPr>
          <p:cNvPr id="28" name="Oval 138"/>
          <p:cNvSpPr>
            <a:spLocks noChangeArrowheads="1"/>
          </p:cNvSpPr>
          <p:nvPr userDrawn="1"/>
        </p:nvSpPr>
        <p:spPr bwMode="auto">
          <a:xfrm>
            <a:off x="650971" y="4956175"/>
            <a:ext cx="2439857" cy="2115820"/>
          </a:xfrm>
          <a:prstGeom prst="ellipse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GB" altLang="en-US" sz="1260" dirty="0">
              <a:solidFill>
                <a:srgbClr val="C0C0C0"/>
              </a:solidFill>
            </a:endParaRPr>
          </a:p>
        </p:txBody>
      </p:sp>
      <p:grpSp>
        <p:nvGrpSpPr>
          <p:cNvPr id="29" name="Group 160"/>
          <p:cNvGrpSpPr>
            <a:grpSpLocks/>
          </p:cNvGrpSpPr>
          <p:nvPr userDrawn="1"/>
        </p:nvGrpSpPr>
        <p:grpSpPr bwMode="auto">
          <a:xfrm>
            <a:off x="353677" y="4800600"/>
            <a:ext cx="2952433" cy="2420303"/>
            <a:chOff x="528" y="2951"/>
            <a:chExt cx="1152" cy="1089"/>
          </a:xfrm>
        </p:grpSpPr>
        <p:sp>
          <p:nvSpPr>
            <p:cNvPr id="30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31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32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sp>
        <p:nvSpPr>
          <p:cNvPr id="63" name="Title 7"/>
          <p:cNvSpPr>
            <a:spLocks noGrp="1"/>
          </p:cNvSpPr>
          <p:nvPr>
            <p:ph type="ctrTitle"/>
          </p:nvPr>
        </p:nvSpPr>
        <p:spPr>
          <a:xfrm>
            <a:off x="4781163" y="3824923"/>
            <a:ext cx="9181449" cy="1386840"/>
          </a:xfrm>
        </p:spPr>
        <p:txBody>
          <a:bodyPr anchor="b"/>
          <a:lstStyle>
            <a:lvl1pPr algn="l">
              <a:defRPr sz="336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9455534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0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4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56288" cy="22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lnSpc>
                <a:spcPct val="85000"/>
              </a:lnSpc>
              <a:defRPr/>
            </a:pPr>
            <a:endParaRPr lang="en-GB" sz="308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6" name="Picture 43" descr="logo small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001" y="477839"/>
            <a:ext cx="1893964" cy="413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 descr="topsolid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255671" cy="135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56288" cy="22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lnSpc>
                <a:spcPct val="85000"/>
              </a:lnSpc>
              <a:defRPr/>
            </a:pPr>
            <a:endParaRPr lang="en-GB" sz="308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176265" y="1675190"/>
            <a:ext cx="14409634" cy="2068259"/>
          </a:xfrm>
          <a:prstGeom prst="rect">
            <a:avLst/>
          </a:prstGeom>
        </p:spPr>
        <p:txBody>
          <a:bodyPr lIns="91440" tIns="45720" rIns="91440" bIns="45720" rtlCol="0"/>
          <a:lstStyle>
            <a:lvl1pPr marL="248920" indent="-248920">
              <a:buFont typeface="Arial" panose="020B0604020202020204" pitchFamily="34" charset="0"/>
              <a:buChar char="•"/>
              <a:defRPr sz="1960"/>
            </a:lvl1pPr>
            <a:lvl2pPr>
              <a:defRPr sz="1960"/>
            </a:lvl2pPr>
            <a:lvl3pPr>
              <a:defRPr sz="1960"/>
            </a:lvl3pPr>
            <a:lvl4pPr>
              <a:defRPr sz="1960"/>
            </a:lvl4pPr>
            <a:lvl5pPr>
              <a:defRPr sz="1960"/>
            </a:lvl5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7E653AC-65D8-462D-8756-6B9C1AA8CD4E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latinLnBrk="0" hangingPunct="1">
              <a:defRPr kumimoji="0" sz="1120">
                <a:solidFill>
                  <a:srgbClr val="DDDDDD">
                    <a:lumMod val="65000"/>
                  </a:srgbClr>
                </a:solidFill>
              </a:defRPr>
            </a:lvl1pPr>
          </a:lstStyle>
          <a:p>
            <a:pPr>
              <a:defRPr/>
            </a:pPr>
            <a:r>
              <a:rPr lang="en-GB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243918207"/>
      </p:ext>
    </p:extLst>
  </p:cSld>
  <p:clrMapOvr>
    <a:masterClrMapping/>
  </p:clrMapOvr>
  <p:transition/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4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3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56288" cy="22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lnSpc>
                <a:spcPct val="85000"/>
              </a:lnSpc>
              <a:defRPr/>
            </a:pPr>
            <a:endParaRPr lang="en-GB" sz="308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5" name="Picture 43" descr="logo small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001" y="477839"/>
            <a:ext cx="1893964" cy="413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7" descr="topsolid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255671" cy="135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56288" cy="22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lnSpc>
                <a:spcPct val="85000"/>
              </a:lnSpc>
              <a:defRPr/>
            </a:pPr>
            <a:endParaRPr lang="en-GB" sz="336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924D5C-DF09-4D4B-8E35-4627F93D9151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latinLnBrk="0" hangingPunct="1">
              <a:defRPr kumimoji="0" sz="1120">
                <a:solidFill>
                  <a:srgbClr val="DDDDDD">
                    <a:lumMod val="65000"/>
                  </a:srgbClr>
                </a:solidFill>
              </a:defRPr>
            </a:lvl1pPr>
          </a:lstStyle>
          <a:p>
            <a:pPr>
              <a:defRPr/>
            </a:pPr>
            <a:r>
              <a:rPr lang="en-GB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138722221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2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2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56288" cy="22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lnSpc>
                <a:spcPct val="85000"/>
              </a:lnSpc>
              <a:defRPr/>
            </a:pPr>
            <a:endParaRPr lang="en-GB" sz="308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001" y="477839"/>
            <a:ext cx="1893964" cy="413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255671" cy="135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9" hidden="1"/>
          <p:cNvGraphicFramePr>
            <a:graphicFrameLocks noChangeAspect="1"/>
          </p:cNvGraphicFramePr>
          <p:nvPr userDrawn="1">
            <p:custDataLst>
              <p:tags r:id="rId4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3" name="think-cell Slide" r:id="rId10" imgW="360" imgH="360" progId="TCLayout.ActiveDocument.1">
                  <p:embed/>
                </p:oleObj>
              </mc:Choice>
              <mc:Fallback>
                <p:oleObj name="think-cell Slide" r:id="rId10" imgW="360" imgH="360" progId="TCLayout.ActiveDocument.1">
                  <p:embed/>
                  <p:pic>
                    <p:nvPicPr>
                      <p:cNvPr id="6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Source: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B9A40F-1B87-4A2C-B9C6-E874A037A1E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9727925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26" y="4445"/>
            <a:ext cx="14772415" cy="960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938663" y="4580574"/>
            <a:ext cx="8952123" cy="94678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938663" y="5729606"/>
            <a:ext cx="8952123" cy="387798"/>
          </a:xfrm>
        </p:spPr>
        <p:txBody>
          <a:bodyPr/>
          <a:lstStyle>
            <a:lvl1pPr marL="0" indent="0">
              <a:buFontTx/>
              <a:buNone/>
              <a:defRPr sz="252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85311068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1360170"/>
            <a:ext cx="14762163" cy="8241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7381082" y="2991573"/>
            <a:ext cx="6332866" cy="397673"/>
          </a:xfrm>
        </p:spPr>
        <p:txBody>
          <a:bodyPr anchor="b"/>
          <a:lstStyle>
            <a:lvl1pPr marL="0" indent="0">
              <a:buNone/>
              <a:defRPr sz="2584"/>
            </a:lvl1pPr>
            <a:lvl2pPr marL="590751" indent="0">
              <a:buNone/>
              <a:defRPr sz="2327"/>
            </a:lvl2pPr>
            <a:lvl3pPr marL="1181502" indent="0">
              <a:buNone/>
              <a:defRPr sz="2068"/>
            </a:lvl3pPr>
            <a:lvl4pPr marL="1772254" indent="0">
              <a:buNone/>
              <a:defRPr sz="1809"/>
            </a:lvl4pPr>
            <a:lvl5pPr marL="2363005" indent="0">
              <a:buNone/>
              <a:defRPr sz="1809"/>
            </a:lvl5pPr>
            <a:lvl6pPr marL="2953756" indent="0">
              <a:buNone/>
              <a:defRPr sz="1809"/>
            </a:lvl6pPr>
            <a:lvl7pPr marL="3544507" indent="0">
              <a:buNone/>
              <a:defRPr sz="1809"/>
            </a:lvl7pPr>
            <a:lvl8pPr marL="4135260" indent="0">
              <a:buNone/>
              <a:defRPr sz="1809"/>
            </a:lvl8pPr>
            <a:lvl9pPr marL="4726009" indent="0">
              <a:buNone/>
              <a:defRPr sz="18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52632-836A-4E30-85DF-E42AA9FBA0C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28319702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vmlDrawing" Target="../drawings/vmlDrawing1.v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 hidden="1"/>
          <p:cNvGraphicFramePr>
            <a:graphicFrameLocks noChangeAspect="1"/>
          </p:cNvGraphicFramePr>
          <p:nvPr>
            <p:custDataLst>
              <p:tags r:id="rId12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think-cell Slide" r:id="rId14" imgW="360" imgH="360" progId="TCLayout.ActiveDocument.1">
                  <p:embed/>
                </p:oleObj>
              </mc:Choice>
              <mc:Fallback>
                <p:oleObj name="think-cell Slide" r:id="rId14" imgW="360" imgH="360" progId="TCLayout.ActiveDocument.1">
                  <p:embed/>
                  <p:pic>
                    <p:nvPicPr>
                      <p:cNvPr id="9218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256288" cy="22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lnSpc>
                <a:spcPct val="85000"/>
              </a:lnSpc>
              <a:defRPr/>
            </a:pPr>
            <a:endParaRPr lang="en-GB" sz="308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9220" name="Picture 43" descr="logo small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001" y="477839"/>
            <a:ext cx="1893964" cy="413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7" descr="topsolid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255671" cy="135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4276" y="233363"/>
            <a:ext cx="11507311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4275" y="9241155"/>
            <a:ext cx="11737970" cy="171133"/>
          </a:xfrm>
          <a:prstGeom prst="rect">
            <a:avLst/>
          </a:prstGeom>
        </p:spPr>
        <p:txBody>
          <a:bodyPr vert="horz" tIns="0" bIns="0" anchor="b" anchorCtr="0">
            <a:spAutoFit/>
          </a:bodyPr>
          <a:lstStyle>
            <a:lvl1pPr algn="l" eaLnBrk="1" latinLnBrk="0" hangingPunct="1">
              <a:defRPr kumimoji="0" sz="1120">
                <a:solidFill>
                  <a:srgbClr val="DDDDDD">
                    <a:lumMod val="65000"/>
                  </a:srgb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GB"/>
              <a:t>Source:</a:t>
            </a:r>
          </a:p>
        </p:txBody>
      </p:sp>
      <p:sp>
        <p:nvSpPr>
          <p:cNvPr id="1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3775457" y="9201151"/>
            <a:ext cx="812431" cy="253365"/>
          </a:xfrm>
          <a:prstGeom prst="rect">
            <a:avLst/>
          </a:prstGeom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20">
                <a:solidFill>
                  <a:srgbClr val="909090"/>
                </a:solidFill>
              </a:defRPr>
            </a:lvl1pPr>
          </a:lstStyle>
          <a:p>
            <a:fld id="{55BC58DA-DBDD-4E77-A21F-6D848A4CC721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9225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62302" y="3542666"/>
            <a:ext cx="6945393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en-US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13132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/>
  <p:hf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8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8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8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8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80">
          <a:solidFill>
            <a:schemeClr val="bg1"/>
          </a:solidFill>
          <a:latin typeface="Arial" charset="0"/>
          <a:cs typeface="Arial" charset="0"/>
        </a:defRPr>
      </a:lvl5pPr>
      <a:lvl6pPr marL="64008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360">
          <a:solidFill>
            <a:schemeClr val="bg1"/>
          </a:solidFill>
          <a:latin typeface="Arial" charset="0"/>
          <a:cs typeface="Arial" charset="0"/>
        </a:defRPr>
      </a:lvl6pPr>
      <a:lvl7pPr marL="128016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360">
          <a:solidFill>
            <a:schemeClr val="bg1"/>
          </a:solidFill>
          <a:latin typeface="Arial" charset="0"/>
          <a:cs typeface="Arial" charset="0"/>
        </a:defRPr>
      </a:lvl7pPr>
      <a:lvl8pPr marL="192024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360">
          <a:solidFill>
            <a:schemeClr val="bg1"/>
          </a:solidFill>
          <a:latin typeface="Arial" charset="0"/>
          <a:cs typeface="Arial" charset="0"/>
        </a:defRPr>
      </a:lvl8pPr>
      <a:lvl9pPr marL="256032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36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480060" indent="-480060" algn="l" rtl="0" eaLnBrk="0" fontAlgn="base" hangingPunct="0">
        <a:spcBef>
          <a:spcPts val="840"/>
        </a:spcBef>
        <a:spcAft>
          <a:spcPct val="0"/>
        </a:spcAft>
        <a:buClr>
          <a:srgbClr val="8C7F6D"/>
        </a:buClr>
        <a:buSzPct val="120000"/>
        <a:defRPr sz="2240">
          <a:solidFill>
            <a:srgbClr val="003896"/>
          </a:solidFill>
          <a:latin typeface="+mn-lt"/>
          <a:ea typeface="+mn-ea"/>
          <a:cs typeface="+mn-cs"/>
        </a:defRPr>
      </a:lvl1pPr>
      <a:lvl2pPr marL="497840" indent="-248920" algn="l" rtl="0" eaLnBrk="0" fontAlgn="base" hangingPunct="0">
        <a:spcBef>
          <a:spcPts val="840"/>
        </a:spcBef>
        <a:spcAft>
          <a:spcPct val="0"/>
        </a:spcAft>
        <a:buClr>
          <a:srgbClr val="8C7F6D"/>
        </a:buClr>
        <a:buFont typeface="Arial" panose="020B0604020202020204" pitchFamily="34" charset="0"/>
        <a:buChar char="‒"/>
        <a:defRPr sz="2240">
          <a:solidFill>
            <a:srgbClr val="003896"/>
          </a:solidFill>
          <a:latin typeface="+mn-lt"/>
          <a:cs typeface="+mn-cs"/>
        </a:defRPr>
      </a:lvl2pPr>
      <a:lvl3pPr marL="757873" indent="-260033" algn="l" rtl="0" eaLnBrk="0" fontAlgn="base" hangingPunct="0">
        <a:spcBef>
          <a:spcPts val="840"/>
        </a:spcBef>
        <a:spcAft>
          <a:spcPct val="0"/>
        </a:spcAft>
        <a:buClr>
          <a:srgbClr val="8C7F6D"/>
        </a:buClr>
        <a:buSzPct val="85000"/>
        <a:buFont typeface="Wingdings" panose="05000000000000000000" pitchFamily="2" charset="2"/>
        <a:buChar char="§"/>
        <a:defRPr sz="2240">
          <a:solidFill>
            <a:srgbClr val="003896"/>
          </a:solidFill>
          <a:latin typeface="+mn-lt"/>
          <a:cs typeface="+mn-cs"/>
        </a:defRPr>
      </a:lvl3pPr>
      <a:lvl4pPr marL="1006793" indent="-248920" algn="l" rtl="0" eaLnBrk="0" fontAlgn="base" hangingPunct="0">
        <a:spcBef>
          <a:spcPts val="840"/>
        </a:spcBef>
        <a:spcAft>
          <a:spcPct val="0"/>
        </a:spcAft>
        <a:buClr>
          <a:srgbClr val="8C7F6D"/>
        </a:buClr>
        <a:buSzPct val="70000"/>
        <a:buFont typeface="Wingdings" panose="05000000000000000000" pitchFamily="2" charset="2"/>
        <a:buChar char="Ø"/>
        <a:defRPr sz="2240">
          <a:solidFill>
            <a:srgbClr val="003896"/>
          </a:solidFill>
          <a:latin typeface="+mn-lt"/>
          <a:cs typeface="+mn-cs"/>
        </a:defRPr>
      </a:lvl4pPr>
      <a:lvl5pPr marL="1255713" indent="-248920" algn="l" rtl="0" eaLnBrk="0" fontAlgn="base" hangingPunct="0">
        <a:spcBef>
          <a:spcPts val="840"/>
        </a:spcBef>
        <a:spcAft>
          <a:spcPct val="0"/>
        </a:spcAft>
        <a:buClr>
          <a:srgbClr val="8C7F6D"/>
        </a:buClr>
        <a:buSzPct val="70000"/>
        <a:buFont typeface="Wingdings" panose="05000000000000000000" pitchFamily="2" charset="2"/>
        <a:buChar char="q"/>
        <a:defRPr sz="2240">
          <a:solidFill>
            <a:srgbClr val="003896"/>
          </a:solidFill>
          <a:latin typeface="+mn-lt"/>
          <a:cs typeface="+mn-cs"/>
        </a:defRPr>
      </a:lvl5pPr>
      <a:lvl6pPr marL="3151505" indent="-25114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960">
          <a:solidFill>
            <a:srgbClr val="003896"/>
          </a:solidFill>
          <a:latin typeface="+mn-lt"/>
          <a:cs typeface="+mn-cs"/>
        </a:defRPr>
      </a:lvl6pPr>
      <a:lvl7pPr marL="3791585" indent="-25114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960">
          <a:solidFill>
            <a:srgbClr val="003896"/>
          </a:solidFill>
          <a:latin typeface="+mn-lt"/>
          <a:cs typeface="+mn-cs"/>
        </a:defRPr>
      </a:lvl7pPr>
      <a:lvl8pPr marL="4431665" indent="-25114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960">
          <a:solidFill>
            <a:srgbClr val="003896"/>
          </a:solidFill>
          <a:latin typeface="+mn-lt"/>
          <a:cs typeface="+mn-cs"/>
        </a:defRPr>
      </a:lvl8pPr>
      <a:lvl9pPr marL="5071745" indent="-25114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96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0" name="Group 155"/>
          <p:cNvGrpSpPr>
            <a:grpSpLocks/>
          </p:cNvGrpSpPr>
          <p:nvPr/>
        </p:nvGrpSpPr>
        <p:grpSpPr bwMode="auto">
          <a:xfrm>
            <a:off x="1340326" y="1682433"/>
            <a:ext cx="3475990" cy="3422650"/>
            <a:chOff x="162" y="757"/>
            <a:chExt cx="1564" cy="1540"/>
          </a:xfrm>
        </p:grpSpPr>
        <p:sp>
          <p:nvSpPr>
            <p:cNvPr id="19510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11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12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13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14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</p:grpSp>
      <p:sp>
        <p:nvSpPr>
          <p:cNvPr id="19462" name="Oval 102"/>
          <p:cNvSpPr>
            <a:spLocks noChangeArrowheads="1"/>
          </p:cNvSpPr>
          <p:nvPr/>
        </p:nvSpPr>
        <p:spPr bwMode="auto">
          <a:xfrm>
            <a:off x="1591470" y="1906905"/>
            <a:ext cx="3027045" cy="3042603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ZA" sz="140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464" name="Group 156"/>
          <p:cNvGrpSpPr>
            <a:grpSpLocks/>
          </p:cNvGrpSpPr>
          <p:nvPr/>
        </p:nvGrpSpPr>
        <p:grpSpPr bwMode="auto">
          <a:xfrm>
            <a:off x="1220311" y="1682433"/>
            <a:ext cx="3700463" cy="3491547"/>
            <a:chOff x="108" y="757"/>
            <a:chExt cx="1665" cy="1571"/>
          </a:xfrm>
        </p:grpSpPr>
        <p:sp>
          <p:nvSpPr>
            <p:cNvPr id="19507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8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9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</p:grpSp>
      <p:grpSp>
        <p:nvGrpSpPr>
          <p:cNvPr id="19465" name="Group 146"/>
          <p:cNvGrpSpPr>
            <a:grpSpLocks/>
          </p:cNvGrpSpPr>
          <p:nvPr/>
        </p:nvGrpSpPr>
        <p:grpSpPr bwMode="auto">
          <a:xfrm>
            <a:off x="2258220" y="868999"/>
            <a:ext cx="1798002" cy="1764665"/>
            <a:chOff x="575" y="391"/>
            <a:chExt cx="809" cy="794"/>
          </a:xfrm>
        </p:grpSpPr>
        <p:sp>
          <p:nvSpPr>
            <p:cNvPr id="19499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0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1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2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3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4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5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6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</p:grpSp>
      <p:sp>
        <p:nvSpPr>
          <p:cNvPr id="19466" name="Oval 118"/>
          <p:cNvSpPr>
            <a:spLocks noChangeArrowheads="1"/>
          </p:cNvSpPr>
          <p:nvPr/>
        </p:nvSpPr>
        <p:spPr bwMode="auto">
          <a:xfrm>
            <a:off x="2387124" y="989014"/>
            <a:ext cx="1555750" cy="1557972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altLang="en-US" sz="840" dirty="0"/>
          </a:p>
        </p:txBody>
      </p:sp>
      <p:grpSp>
        <p:nvGrpSpPr>
          <p:cNvPr id="19467" name="Group 145"/>
          <p:cNvGrpSpPr>
            <a:grpSpLocks/>
          </p:cNvGrpSpPr>
          <p:nvPr/>
        </p:nvGrpSpPr>
        <p:grpSpPr bwMode="auto">
          <a:xfrm>
            <a:off x="2189322" y="868999"/>
            <a:ext cx="1918018" cy="1798002"/>
            <a:chOff x="544" y="391"/>
            <a:chExt cx="863" cy="809"/>
          </a:xfrm>
        </p:grpSpPr>
        <p:sp>
          <p:nvSpPr>
            <p:cNvPr id="19496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97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98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</p:grpSp>
      <p:grpSp>
        <p:nvGrpSpPr>
          <p:cNvPr id="19468" name="Group 157"/>
          <p:cNvGrpSpPr>
            <a:grpSpLocks/>
          </p:cNvGrpSpPr>
          <p:nvPr/>
        </p:nvGrpSpPr>
        <p:grpSpPr bwMode="auto">
          <a:xfrm>
            <a:off x="1444784" y="4327208"/>
            <a:ext cx="2904807" cy="2853690"/>
            <a:chOff x="209" y="1947"/>
            <a:chExt cx="1307" cy="1284"/>
          </a:xfrm>
        </p:grpSpPr>
        <p:sp>
          <p:nvSpPr>
            <p:cNvPr id="19490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91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92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93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94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95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</p:grpSp>
      <p:sp>
        <p:nvSpPr>
          <p:cNvPr id="19469" name="Oval 128"/>
          <p:cNvSpPr>
            <a:spLocks noChangeArrowheads="1"/>
          </p:cNvSpPr>
          <p:nvPr/>
        </p:nvSpPr>
        <p:spPr bwMode="auto">
          <a:xfrm>
            <a:off x="1655922" y="4518343"/>
            <a:ext cx="2522538" cy="2540317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altLang="en-US" sz="1400" dirty="0">
              <a:solidFill>
                <a:srgbClr val="C0C0C0"/>
              </a:solidFill>
            </a:endParaRPr>
          </a:p>
        </p:txBody>
      </p:sp>
      <p:grpSp>
        <p:nvGrpSpPr>
          <p:cNvPr id="19470" name="Group 158"/>
          <p:cNvGrpSpPr>
            <a:grpSpLocks/>
          </p:cNvGrpSpPr>
          <p:nvPr/>
        </p:nvGrpSpPr>
        <p:grpSpPr bwMode="auto">
          <a:xfrm>
            <a:off x="1340326" y="4327208"/>
            <a:ext cx="3095943" cy="2922587"/>
            <a:chOff x="162" y="1947"/>
            <a:chExt cx="1393" cy="1315"/>
          </a:xfrm>
        </p:grpSpPr>
        <p:sp>
          <p:nvSpPr>
            <p:cNvPr id="19487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88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89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</p:grpSp>
      <p:grpSp>
        <p:nvGrpSpPr>
          <p:cNvPr id="19471" name="Group 159"/>
          <p:cNvGrpSpPr>
            <a:grpSpLocks/>
          </p:cNvGrpSpPr>
          <p:nvPr/>
        </p:nvGrpSpPr>
        <p:grpSpPr bwMode="auto">
          <a:xfrm>
            <a:off x="2240440" y="6558599"/>
            <a:ext cx="2404745" cy="2369185"/>
            <a:chOff x="567" y="2951"/>
            <a:chExt cx="1082" cy="1066"/>
          </a:xfrm>
        </p:grpSpPr>
        <p:sp>
          <p:nvSpPr>
            <p:cNvPr id="19481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82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83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84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85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86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</p:grpSp>
      <p:sp>
        <p:nvSpPr>
          <p:cNvPr id="2" name="Oval 138"/>
          <p:cNvSpPr>
            <a:spLocks noChangeArrowheads="1"/>
          </p:cNvSpPr>
          <p:nvPr/>
        </p:nvSpPr>
        <p:spPr bwMode="auto">
          <a:xfrm>
            <a:off x="2400460" y="6707505"/>
            <a:ext cx="2109152" cy="2126933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ZA" sz="1260" dirty="0">
              <a:solidFill>
                <a:srgbClr val="C0C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475" name="Group 160"/>
          <p:cNvGrpSpPr>
            <a:grpSpLocks/>
          </p:cNvGrpSpPr>
          <p:nvPr/>
        </p:nvGrpSpPr>
        <p:grpSpPr bwMode="auto">
          <a:xfrm>
            <a:off x="2153761" y="6558599"/>
            <a:ext cx="2560320" cy="2420302"/>
            <a:chOff x="528" y="2951"/>
            <a:chExt cx="1152" cy="1089"/>
          </a:xfrm>
        </p:grpSpPr>
        <p:sp>
          <p:nvSpPr>
            <p:cNvPr id="19478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79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80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</p:grpSp>
      <p:sp>
        <p:nvSpPr>
          <p:cNvPr id="194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9654" y="6024736"/>
            <a:ext cx="9065416" cy="1426991"/>
          </a:xfrm>
        </p:spPr>
        <p:txBody>
          <a:bodyPr/>
          <a:lstStyle/>
          <a:p>
            <a:pPr eaLnBrk="1" hangingPunct="1"/>
            <a:r>
              <a:rPr lang="en-US" altLang="en-US" sz="4480" b="1" dirty="0"/>
              <a:t>Transmission Group </a:t>
            </a:r>
            <a:br>
              <a:rPr lang="en-US" altLang="en-US" sz="4480" b="1" dirty="0"/>
            </a:br>
            <a:br>
              <a:rPr lang="en-US" altLang="en-US" sz="4480" b="1" dirty="0"/>
            </a:br>
            <a:r>
              <a:rPr lang="en-US" altLang="en-US" sz="3200" b="1" dirty="0"/>
              <a:t>Procurement &amp; Supply Chain Management </a:t>
            </a:r>
            <a:br>
              <a:rPr lang="en-US" altLang="en-US" sz="3200" b="1" dirty="0"/>
            </a:br>
            <a:br>
              <a:rPr lang="en-US" altLang="en-US" sz="3200" b="1" dirty="0"/>
            </a:br>
            <a:r>
              <a:rPr lang="en-US" altLang="en-US" sz="3200" b="1" dirty="0"/>
              <a:t>Non-Compulsory Clarification (MWP1593TX)</a:t>
            </a:r>
            <a:br>
              <a:rPr lang="en-US" altLang="en-US" sz="3200" b="1" dirty="0"/>
            </a:br>
            <a:br>
              <a:rPr lang="en-US" altLang="en-US" sz="4480" b="1" dirty="0"/>
            </a:br>
            <a:br>
              <a:rPr lang="en-US" altLang="en-US" sz="4480" b="1" dirty="0"/>
            </a:br>
            <a:endParaRPr lang="en-US" altLang="en-US" sz="4480" b="1" dirty="0"/>
          </a:p>
        </p:txBody>
      </p:sp>
      <p:sp>
        <p:nvSpPr>
          <p:cNvPr id="194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36331" y="6302542"/>
            <a:ext cx="7763192" cy="387799"/>
          </a:xfrm>
        </p:spPr>
        <p:txBody>
          <a:bodyPr/>
          <a:lstStyle/>
          <a:p>
            <a:pPr eaLnBrk="1" hangingPunct="1"/>
            <a:r>
              <a:rPr lang="en-US" altLang="en-US" dirty="0"/>
              <a:t>13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73601493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Basic Compliance</a:t>
            </a:r>
            <a:endParaRPr lang="en-Z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653AC-65D8-462D-8756-6B9C1AA8CD4E}" type="slidenum">
              <a:rPr lang="en-GB" altLang="en-US" smtClean="0"/>
              <a:pPr/>
              <a:t>2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.: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154" y="1685079"/>
            <a:ext cx="14409634" cy="6957802"/>
          </a:xfrm>
        </p:spPr>
        <p:txBody>
          <a:bodyPr/>
          <a:lstStyle/>
          <a:p>
            <a:endParaRPr lang="en-ZA" dirty="0"/>
          </a:p>
          <a:p>
            <a:endParaRPr lang="en-ZA" dirty="0"/>
          </a:p>
          <a:p>
            <a:r>
              <a:rPr lang="en-US" dirty="0"/>
              <a:t>Meet the eligibility criteria for a tenderer (Refer to 2.1 on Invitation to tender – page 5 to 6)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tenderer must submit the tender as a complete original tender, plus one (1) </a:t>
            </a:r>
            <a:r>
              <a:rPr lang="en-US" b="1" dirty="0"/>
              <a:t>hard copy </a:t>
            </a:r>
            <a:r>
              <a:rPr lang="en-US" dirty="0"/>
              <a:t>of the original tender at tender submission deadline. Eskom also require that one (1) additional complete soft copy of the original tender is required in electronic format (USB). </a:t>
            </a:r>
          </a:p>
          <a:p>
            <a:pPr marL="0" indent="0">
              <a:buNone/>
            </a:pPr>
            <a:r>
              <a:rPr lang="en-US" dirty="0"/>
              <a:t>  Where a Tenderer does not submit 1 hard copy of the original tender at tender submission deadline, the tenderer will be disqualified. 	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Submit a complete original tender and a copy with commercial (includes SDL&amp;I), financial, technical and SHEQ information </a:t>
            </a:r>
          </a:p>
          <a:p>
            <a:endParaRPr lang="en-US" dirty="0"/>
          </a:p>
          <a:p>
            <a:r>
              <a:rPr lang="en-US" dirty="0"/>
              <a:t>Submission of the mandatory commercial tender returnable for evaluation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Register with Central Supplier Database (CSD)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75792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ZA" dirty="0"/>
            </a:br>
            <a:r>
              <a:rPr lang="en-US" dirty="0"/>
              <a:t>List of mandatory tender </a:t>
            </a:r>
            <a:r>
              <a:rPr lang="en-US" dirty="0" err="1"/>
              <a:t>returnables</a:t>
            </a:r>
            <a:r>
              <a:rPr lang="en-US" dirty="0"/>
              <a:t> 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265" y="1675190"/>
            <a:ext cx="14409634" cy="1202380"/>
          </a:xfrm>
        </p:spPr>
        <p:txBody>
          <a:bodyPr/>
          <a:lstStyle/>
          <a:p>
            <a:endParaRPr lang="en-ZA" dirty="0"/>
          </a:p>
          <a:p>
            <a:endParaRPr lang="en-ZA" dirty="0"/>
          </a:p>
          <a:p>
            <a:r>
              <a:rPr lang="en-US" dirty="0"/>
              <a:t>Refer to page 17-20 of Invitation to Tender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653AC-65D8-462D-8756-6B9C1AA8CD4E}" type="slidenum">
              <a:rPr lang="en-GB" altLang="en-US" smtClean="0"/>
              <a:pPr/>
              <a:t>3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179789886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ZA" dirty="0"/>
            </a:br>
            <a:r>
              <a:rPr lang="en-ZA" dirty="0"/>
              <a:t>Clarification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265" y="1675190"/>
            <a:ext cx="14409634" cy="2511457"/>
          </a:xfrm>
        </p:spPr>
        <p:txBody>
          <a:bodyPr/>
          <a:lstStyle/>
          <a:p>
            <a:endParaRPr lang="en-ZA" dirty="0"/>
          </a:p>
          <a:p>
            <a:r>
              <a:rPr lang="en-US" dirty="0"/>
              <a:t>No questions, during the tendering period will be answered telephonically. Questions must be submitted in writing via e-mail. If there are any clarifications before the closing date, those will be posted with responses on the tender bulletin and it is the responsibility of the contractor / supplier to check daily any posted communication relating to this invitation to tender </a:t>
            </a:r>
          </a:p>
          <a:p>
            <a:endParaRPr lang="en-US" dirty="0"/>
          </a:p>
          <a:p>
            <a:r>
              <a:rPr lang="en-US" dirty="0"/>
              <a:t>Due date for clarification is 5 working days before the deadline for tender submission ( send questions in writing before close of business on </a:t>
            </a:r>
            <a:r>
              <a:rPr lang="en-US"/>
              <a:t>the 16.09.2022</a:t>
            </a:r>
            <a:r>
              <a:rPr lang="en-US" dirty="0"/>
              <a:t>)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653AC-65D8-462D-8756-6B9C1AA8CD4E}" type="slidenum">
              <a:rPr lang="en-GB" altLang="en-US" smtClean="0"/>
              <a:pPr/>
              <a:t>4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90508561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ZA" dirty="0"/>
            </a:br>
            <a:r>
              <a:rPr lang="en-ZA" dirty="0"/>
              <a:t>Conclusion </a:t>
            </a:r>
          </a:p>
        </p:txBody>
      </p:sp>
    </p:spTree>
    <p:extLst>
      <p:ext uri="{BB962C8B-B14F-4D97-AF65-F5344CB8AC3E}">
        <p14:creationId xmlns:p14="http://schemas.microsoft.com/office/powerpoint/2010/main" val="209271488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hsIwXXtR7G6VZ29JgOmo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qiEh6GITdmOMd5xtDbD6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T1TXiWKTj2l9S6xvpscP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qiEh6GITdmOMd5xtDbD6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_94Fg78QTGUglmut9Vx2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qiEh6GITdmOMd5xtDbD6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qiEh6GITdmOMd5xtDbD6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CHrQ6vkS_WzVewETumLx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wl_lf4HSPKR1QbxTpIcw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wl_lf4HSPKR1QbxTpIcw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8_Eskom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96330F"/>
      </a:lt2>
      <a:accent1>
        <a:srgbClr val="BFCDE4"/>
      </a:accent1>
      <a:accent2>
        <a:srgbClr val="7F9BCA"/>
      </a:accent2>
      <a:accent3>
        <a:srgbClr val="598787"/>
      </a:accent3>
      <a:accent4>
        <a:srgbClr val="858705"/>
      </a:accent4>
      <a:accent5>
        <a:srgbClr val="C97A00"/>
      </a:accent5>
      <a:accent6>
        <a:srgbClr val="808080"/>
      </a:accent6>
      <a:hlink>
        <a:srgbClr val="003896"/>
      </a:hlink>
      <a:folHlink>
        <a:srgbClr val="897966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21043</TotalTime>
  <Words>279</Words>
  <Application>Microsoft Office PowerPoint</Application>
  <PresentationFormat>Custom</PresentationFormat>
  <Paragraphs>32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Wingdings</vt:lpstr>
      <vt:lpstr>8_Eskom</vt:lpstr>
      <vt:lpstr>think-cell Slide</vt:lpstr>
      <vt:lpstr>Transmission Group   Procurement &amp; Supply Chain Management   Non-Compulsory Clarification (MWP1593TX)   </vt:lpstr>
      <vt:lpstr>Basic Compliance</vt:lpstr>
      <vt:lpstr> List of mandatory tender returnables </vt:lpstr>
      <vt:lpstr> Clarification Questions</vt:lpstr>
      <vt:lpstr> Conclusion 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Sajedah Mahomed</dc:creator>
  <cp:lastModifiedBy>Godfrey Radzelani</cp:lastModifiedBy>
  <cp:revision>159</cp:revision>
  <cp:lastPrinted>2017-03-01T09:28:44Z</cp:lastPrinted>
  <dcterms:created xsi:type="dcterms:W3CDTF">2017-02-08T10:02:59Z</dcterms:created>
  <dcterms:modified xsi:type="dcterms:W3CDTF">2022-09-13T07:51:34Z</dcterms:modified>
</cp:coreProperties>
</file>