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4"/>
    <p:sldMasterId id="2147483665" r:id="rId5"/>
  </p:sldMasterIdLst>
  <p:notesMasterIdLst>
    <p:notesMasterId r:id="rId9"/>
  </p:notesMasterIdLst>
  <p:sldIdLst>
    <p:sldId id="1074" r:id="rId6"/>
    <p:sldId id="1075" r:id="rId7"/>
    <p:sldId id="269" r:id="rId8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B4004C-EA86-176F-B3D2-BEBA069F5769}" name="Stefanie Mpiyakhe" initials="SM" userId="S::stef@bravegroup.co.za::5232a352-55aa-490d-a92f-c050863fe6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C3C3"/>
    <a:srgbClr val="CDB6AA"/>
    <a:srgbClr val="E4BC7F"/>
    <a:srgbClr val="C2C382"/>
    <a:srgbClr val="CA9987"/>
    <a:srgbClr val="B49180"/>
    <a:srgbClr val="82A5A5"/>
    <a:srgbClr val="D69B40"/>
    <a:srgbClr val="A3A543"/>
    <a:srgbClr val="B06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8/10/relationships/authors" Target="authors.xml"/><Relationship Id="rId10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79EC-29B1-4A54-B46B-ADFA5C0A41D5}" type="datetimeFigureOut">
              <a:rPr lang="en-ZA" smtClean="0"/>
              <a:t>2025/10/28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291F-663B-47B1-87DD-51E5B01DA0A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8564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emf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5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94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084" y="1436689"/>
            <a:ext cx="548428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9567" y="1436689"/>
            <a:ext cx="5484284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B1D21-8F46-4CD3-8F4E-2644BB9B8D0C}" type="datetime5">
              <a:rPr lang="en-US" smtClean="0"/>
              <a:t>28-Oct-25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526C4-9BB4-4B85-B014-C0DCF9002EA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99100642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3F263-A55F-4EFA-A98A-F8E04165B659}" type="datetime5">
              <a:rPr lang="en-US" smtClean="0"/>
              <a:t>28-Oct-25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72702-9873-419A-9866-26FF1E78A88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13108657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E5557-5742-4DB5-B917-9F18E13C0E80}" type="datetime5">
              <a:rPr lang="en-US" smtClean="0"/>
              <a:t>28-Oct-25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790DB-73A8-442D-AE33-4717B71D347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33182771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E528B-E99C-4741-9F24-D3D668A1DF93}" type="datetime5">
              <a:rPr lang="en-US" smtClean="0"/>
              <a:t>28-Oct-25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93CF2-09CB-4155-8804-ED99FD11A5C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37180252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BE4A9-7568-4FD0-9477-2F83B73A6239}" type="datetime5">
              <a:rPr lang="en-US" smtClean="0"/>
              <a:t>28-Oct-25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E03A4-3DF1-431E-B9AD-23392BC2873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71906849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C9A43-3C69-4FEA-9CA6-1B0F405B3532}" type="datetime5">
              <a:rPr lang="en-US" smtClean="0"/>
              <a:t>28-Oct-25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02400-CE11-40B9-9584-EF6BE6E60F2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42771634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A153F-DF5B-4D3E-A4E4-48C635629353}" type="datetime5">
              <a:rPr lang="en-US" smtClean="0"/>
              <a:t>28-Oct-25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B7073-D2CC-4ED7-8218-A64CF6EE2FE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22694950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61967" y="166689"/>
            <a:ext cx="2791884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084" y="166689"/>
            <a:ext cx="8176683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0B009-4F58-4A70-A280-8ED428FCB582}" type="datetime5">
              <a:rPr lang="en-US" smtClean="0"/>
              <a:t>28-Oct-25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88D12-80AE-484E-A95E-337B46E60F2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82448703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084" y="166688"/>
            <a:ext cx="8693149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82085" y="1436689"/>
            <a:ext cx="11171767" cy="5045075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33C2D-5979-49FD-BAD2-7A936685609C}" type="datetime5">
              <a:rPr lang="en-US" smtClean="0"/>
              <a:t>28-Oct-25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BB323-4461-4C9E-A459-2A0F742B7FA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31253927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82085" y="166689"/>
            <a:ext cx="11171767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1AD25-2820-4EDA-B656-77223533B484}" type="datetime5">
              <a:rPr lang="en-US" smtClean="0"/>
              <a:t>28-Oct-25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30228-40A9-40E3-9CB9-DFEF4017E83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30034614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3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1936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30BAC82-9DB7-9CA7-748B-B6106F432A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" y="4118011"/>
            <a:ext cx="12191990" cy="2464127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8BE0A2D5-4897-AEFE-6F06-B6A2F82DFA4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85443" y="2396081"/>
            <a:ext cx="3937000" cy="3568700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440238" y="1404737"/>
            <a:ext cx="72955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440238" y="2924226"/>
            <a:ext cx="7295501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39589" y="3527025"/>
            <a:ext cx="729615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5751479E-E24F-097C-9992-2F6EDD86852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4413" y="4219860"/>
            <a:ext cx="2260600" cy="2044700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669C941-D846-CAA6-9EF5-7B15E34B195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000524" y="2500271"/>
            <a:ext cx="3294850" cy="3360318"/>
          </a:xfrm>
          <a:custGeom>
            <a:avLst/>
            <a:gdLst>
              <a:gd name="connsiteX0" fmla="*/ 1647425 w 3294850"/>
              <a:gd name="connsiteY0" fmla="*/ 0 h 3360318"/>
              <a:gd name="connsiteX1" fmla="*/ 3294850 w 3294850"/>
              <a:gd name="connsiteY1" fmla="*/ 1680159 h 3360318"/>
              <a:gd name="connsiteX2" fmla="*/ 1647425 w 3294850"/>
              <a:gd name="connsiteY2" fmla="*/ 3360318 h 3360318"/>
              <a:gd name="connsiteX3" fmla="*/ 1157531 w 3294850"/>
              <a:gd name="connsiteY3" fmla="*/ 3284782 h 3360318"/>
              <a:gd name="connsiteX4" fmla="*/ 1121439 w 3294850"/>
              <a:gd name="connsiteY4" fmla="*/ 3271309 h 3360318"/>
              <a:gd name="connsiteX5" fmla="*/ 1123633 w 3294850"/>
              <a:gd name="connsiteY5" fmla="*/ 3268653 h 3360318"/>
              <a:gd name="connsiteX6" fmla="*/ 1285660 w 3294850"/>
              <a:gd name="connsiteY6" fmla="*/ 2738764 h 3360318"/>
              <a:gd name="connsiteX7" fmla="*/ 336937 w 3294850"/>
              <a:gd name="connsiteY7" fmla="*/ 1791026 h 3360318"/>
              <a:gd name="connsiteX8" fmla="*/ 54816 w 3294850"/>
              <a:gd name="connsiteY8" fmla="*/ 1833635 h 3360318"/>
              <a:gd name="connsiteX9" fmla="*/ 8438 w 3294850"/>
              <a:gd name="connsiteY9" fmla="*/ 1850592 h 3360318"/>
              <a:gd name="connsiteX10" fmla="*/ 0 w 3294850"/>
              <a:gd name="connsiteY10" fmla="*/ 1680159 h 3360318"/>
              <a:gd name="connsiteX11" fmla="*/ 1647425 w 3294850"/>
              <a:gd name="connsiteY11" fmla="*/ 0 h 3360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360318">
                <a:moveTo>
                  <a:pt x="1647425" y="0"/>
                </a:moveTo>
                <a:cubicBezTo>
                  <a:pt x="2557273" y="0"/>
                  <a:pt x="3294850" y="752233"/>
                  <a:pt x="3294850" y="1680159"/>
                </a:cubicBezTo>
                <a:cubicBezTo>
                  <a:pt x="3294850" y="2608085"/>
                  <a:pt x="2557273" y="3360318"/>
                  <a:pt x="1647425" y="3360318"/>
                </a:cubicBezTo>
                <a:cubicBezTo>
                  <a:pt x="1476829" y="3360318"/>
                  <a:pt x="1312289" y="3333873"/>
                  <a:pt x="1157531" y="3284782"/>
                </a:cubicBezTo>
                <a:lnTo>
                  <a:pt x="1121439" y="3271309"/>
                </a:lnTo>
                <a:lnTo>
                  <a:pt x="1123633" y="3268653"/>
                </a:lnTo>
                <a:cubicBezTo>
                  <a:pt x="1225929" y="3117394"/>
                  <a:pt x="1285660" y="2935047"/>
                  <a:pt x="1285660" y="2738764"/>
                </a:cubicBezTo>
                <a:cubicBezTo>
                  <a:pt x="1285660" y="2215343"/>
                  <a:pt x="860902" y="1791026"/>
                  <a:pt x="336937" y="1791026"/>
                </a:cubicBezTo>
                <a:cubicBezTo>
                  <a:pt x="238694" y="1791026"/>
                  <a:pt x="143938" y="1805944"/>
                  <a:pt x="54816" y="1833635"/>
                </a:cubicBezTo>
                <a:lnTo>
                  <a:pt x="8438" y="1850592"/>
                </a:lnTo>
                <a:lnTo>
                  <a:pt x="0" y="1680159"/>
                </a:lnTo>
                <a:cubicBezTo>
                  <a:pt x="0" y="752233"/>
                  <a:pt x="737577" y="0"/>
                  <a:pt x="164742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</a:defRPr>
            </a:lvl1pPr>
            <a:lvl2pPr marL="457200" indent="0">
              <a:buNone/>
              <a:defRPr sz="3000">
                <a:solidFill>
                  <a:schemeClr val="bg1"/>
                </a:solidFill>
              </a:defRPr>
            </a:lvl2pPr>
            <a:lvl3pPr marL="914400" indent="0">
              <a:buNone/>
              <a:defRPr sz="3000">
                <a:solidFill>
                  <a:schemeClr val="bg1"/>
                </a:solidFill>
              </a:defRPr>
            </a:lvl3pPr>
            <a:lvl4pPr marL="1371600" indent="0">
              <a:buNone/>
              <a:defRPr sz="3000">
                <a:solidFill>
                  <a:schemeClr val="bg1"/>
                </a:solidFill>
              </a:defRPr>
            </a:lvl4pPr>
            <a:lvl5pPr marL="1828800" indent="0">
              <a:buNone/>
              <a:defRPr sz="3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Add</a:t>
            </a:r>
            <a:br>
              <a:rPr lang="en-GB" dirty="0"/>
            </a:br>
            <a:r>
              <a:rPr lang="en-GB" dirty="0"/>
              <a:t>text</a:t>
            </a:r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9B1B5BA-3EE2-ED8A-DA67-E8E259990A5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69084" y="4283752"/>
            <a:ext cx="1916916" cy="1916915"/>
          </a:xfrm>
          <a:prstGeom prst="ellipse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Add </a:t>
            </a:r>
            <a:br>
              <a:rPr lang="en-GB" dirty="0"/>
            </a:br>
            <a:r>
              <a:rPr lang="en-GB" dirty="0"/>
              <a:t>text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634911-A5D7-8BE2-2352-7421B9E94B8F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926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121920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659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480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29600" y="4142874"/>
            <a:ext cx="39624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87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Chapter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35C61B-929A-C0EC-5C58-CD9ED99EF73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47291" y="1468981"/>
            <a:ext cx="3937000" cy="3568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E8E6140-30DC-D3CB-A911-288044C11DA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92760"/>
            <a:ext cx="2260600" cy="2044700"/>
          </a:xfrm>
          <a:prstGeom prst="rect">
            <a:avLst/>
          </a:prstGeom>
        </p:spPr>
      </p:pic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bg1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</p:spTree>
    <p:extLst>
      <p:ext uri="{BB962C8B-B14F-4D97-AF65-F5344CB8AC3E}">
        <p14:creationId xmlns:p14="http://schemas.microsoft.com/office/powerpoint/2010/main" val="4082413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/>
        </p:nvGrpSpPr>
        <p:grpSpPr bwMode="auto">
          <a:xfrm>
            <a:off x="-6350" y="0"/>
            <a:ext cx="12198351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1800" dirty="0"/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078818" y="3271839"/>
            <a:ext cx="7393516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078818" y="4092576"/>
            <a:ext cx="7393516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53988613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9B48F-7265-4764-A1BA-D38C99DF7783}" type="datetime5">
              <a:rPr lang="en-US" smtClean="0"/>
              <a:t>28-Oct-25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6B232-EAE7-45B2-99B0-38A290B0104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61111866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6D650-4D0E-4C42-BE24-4DBF045E4CEB}" type="datetime5">
              <a:rPr lang="en-US" smtClean="0"/>
              <a:t>28-Oct-25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71D24-B5D9-4745-B31F-809BAA44DEB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04306228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9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56DB893-999D-78A5-DBD6-5B38A7382F94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86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88" r:id="rId3"/>
    <p:sldLayoutId id="2147483689" r:id="rId4"/>
    <p:sldLayoutId id="2147483657" r:id="rId5"/>
    <p:sldLayoutId id="214748365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7151" y="341313"/>
            <a:ext cx="1564216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2190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2084" y="166688"/>
            <a:ext cx="8693149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2085" y="1436689"/>
            <a:ext cx="11171767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1" y="6453189"/>
            <a:ext cx="2317751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B87A43BC-FA68-401D-AAC5-EEBBF45D96B7}" type="datetime5">
              <a:rPr lang="en-US" smtClean="0"/>
              <a:t>28-Oct-25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76185" y="6453189"/>
            <a:ext cx="383963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552518" y="6453189"/>
            <a:ext cx="220133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67F45492-87A1-4311-8485-5EA684FF9A2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02734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D6738-B93A-69E8-37E5-EA85ED4AD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40238" y="1404737"/>
            <a:ext cx="7295501" cy="109553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ADSS Cables </a:t>
            </a:r>
            <a:br>
              <a:rPr lang="en-US" b="1" dirty="0"/>
            </a:br>
            <a:br>
              <a:rPr lang="en-US" b="1" dirty="0"/>
            </a:br>
            <a:r>
              <a:rPr lang="en-US" b="1" dirty="0"/>
              <a:t>Low Risk Environmental Requirements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2B307B-A5B9-574F-6A2D-B498D4174C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SHEQS &amp; Properties: Environmental Management </a:t>
            </a:r>
            <a:endParaRPr lang="en-Z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C06AA4-2223-36D0-BD2F-43E24CBE6F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ZA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415C86-3E47-DD98-4A5F-E938FBE04F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302" y="2500271"/>
            <a:ext cx="3322608" cy="33226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4D1A00C-1CD9-7832-1144-BFF74631DF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128" y="4276578"/>
            <a:ext cx="1914310" cy="192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705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7D88A-4F6E-960C-4BA2-CC175B39B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ADSS Cables</a:t>
            </a:r>
            <a:endParaRPr lang="en-ZA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8CCBD4-6056-21D4-79E5-703376DB6F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ZA" sz="2400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Environmental </a:t>
            </a:r>
            <a:r>
              <a:rPr lang="en-ZA" sz="2400" dirty="0">
                <a:solidFill>
                  <a:srgbClr val="002060"/>
                </a:solidFill>
                <a:ea typeface="Calibri" panose="020F0502020204030204" pitchFamily="34" charset="0"/>
              </a:rPr>
              <a:t>requirements for the </a:t>
            </a:r>
            <a:r>
              <a:rPr lang="en-US" sz="2400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manufacture, supply and delivery of estimated quantities of All-Dielectric </a:t>
            </a:r>
            <a:r>
              <a:rPr lang="en-US" sz="2400" dirty="0">
                <a:solidFill>
                  <a:srgbClr val="002060"/>
                </a:solidFill>
                <a:ea typeface="Calibri" panose="020F0502020204030204" pitchFamily="34" charset="0"/>
              </a:rPr>
              <a:t>S</a:t>
            </a:r>
            <a:r>
              <a:rPr lang="en-US" sz="2400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elf-Supporting Cables </a:t>
            </a:r>
            <a:endParaRPr lang="en-ZA" sz="2400" dirty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ZA" sz="2400" dirty="0">
              <a:solidFill>
                <a:srgbClr val="002060"/>
              </a:solidFill>
              <a:effectLst/>
              <a:ea typeface="Calibri" panose="020F0502020204030204" pitchFamily="34" charset="0"/>
            </a:endParaRPr>
          </a:p>
          <a:p>
            <a:pPr marL="0" lvl="0" indent="0">
              <a:buNone/>
            </a:pPr>
            <a:endParaRPr lang="en-ZA" sz="2400" dirty="0">
              <a:solidFill>
                <a:srgbClr val="002060"/>
              </a:solidFill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ZA" sz="2400" dirty="0">
              <a:solidFill>
                <a:srgbClr val="002060"/>
              </a:solidFill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ZA" sz="2400" b="1" dirty="0">
                <a:solidFill>
                  <a:srgbClr val="002060"/>
                </a:solidFill>
                <a:ea typeface="Calibri" panose="020F0502020204030204" pitchFamily="34" charset="0"/>
              </a:rPr>
              <a:t>The contract is rated a low category</a:t>
            </a:r>
            <a:endParaRPr lang="en-ZA" sz="2400" b="1" dirty="0">
              <a:solidFill>
                <a:srgbClr val="002060"/>
              </a:solidFill>
              <a:effectLst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220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b="1" dirty="0"/>
              <a:t>1. ENVIRONMENTAL POLICY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t">
              <a:buNone/>
            </a:pPr>
            <a:r>
              <a:rPr lang="en-ZA" sz="2400" b="1" dirty="0">
                <a:solidFill>
                  <a:srgbClr val="002060"/>
                </a:solidFill>
              </a:rPr>
              <a:t>1. Environmental Policy (or SHEQ Policy) </a:t>
            </a:r>
            <a:r>
              <a:rPr lang="en-US" sz="2400" b="1" dirty="0">
                <a:solidFill>
                  <a:srgbClr val="002060"/>
                </a:solidFill>
              </a:rPr>
              <a:t>must be NAMED &amp; SIGNED the by CEO or a Managing member of the contractor company</a:t>
            </a:r>
          </a:p>
          <a:p>
            <a:pPr fontAlgn="t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Commitment to: (1) compliance to environmental compliance obligations; and (2)   environmental duty of care.</a:t>
            </a:r>
          </a:p>
          <a:p>
            <a:pPr marL="0" indent="0" fontAlgn="t">
              <a:buNone/>
            </a:pPr>
            <a:endParaRPr lang="en-US" sz="2400" b="1" dirty="0">
              <a:solidFill>
                <a:srgbClr val="002060"/>
              </a:solidFill>
            </a:endParaRPr>
          </a:p>
          <a:p>
            <a:pPr marL="0" indent="0" fontAlgn="t">
              <a:buNone/>
            </a:pPr>
            <a:r>
              <a:rPr lang="en-US" sz="2400" b="1" dirty="0">
                <a:solidFill>
                  <a:srgbClr val="002060"/>
                </a:solidFill>
              </a:rPr>
              <a:t>2. Environmental Management Plan for the Scope of work addressing the following as a minimum: </a:t>
            </a:r>
          </a:p>
          <a:p>
            <a:pPr fontAlgn="t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002060"/>
                </a:solidFill>
              </a:rPr>
              <a:t>Waste management (reduction, re-use, recycling, disposal).</a:t>
            </a:r>
          </a:p>
          <a:p>
            <a:pPr fontAlgn="t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002060"/>
                </a:solidFill>
              </a:rPr>
              <a:t>Environmental induction.</a:t>
            </a:r>
          </a:p>
          <a:p>
            <a:pPr fontAlgn="t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002060"/>
                </a:solidFill>
              </a:rPr>
              <a:t>Environmental incident management.</a:t>
            </a:r>
          </a:p>
          <a:p>
            <a:pPr fontAlgn="t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002060"/>
                </a:solidFill>
              </a:rPr>
              <a:t>Emergency planning for environmental incidents.</a:t>
            </a:r>
          </a:p>
          <a:p>
            <a:pPr marL="793750" lvl="1" indent="-342900" fontAlgn="t"/>
            <a:endParaRPr lang="en-ZA" sz="2400" dirty="0">
              <a:solidFill>
                <a:srgbClr val="002060"/>
              </a:solidFill>
            </a:endParaRPr>
          </a:p>
          <a:p>
            <a:pPr fontAlgn="t"/>
            <a:endParaRPr lang="en-US" sz="2400" dirty="0">
              <a:solidFill>
                <a:schemeClr val="accent4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95F064C-0D4B-461D-A461-6E2CF11F294C}" type="slidenum">
              <a:rPr lang="en-ZA" altLang="en-US" smtClean="0"/>
              <a:pPr>
                <a:defRPr/>
              </a:pPr>
              <a:t>3</a:t>
            </a:fld>
            <a:endParaRPr lang="en-ZA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pPr>
              <a:defRPr/>
            </a:pPr>
            <a:fld id="{FDDC633D-0B52-4A0F-B7F4-47471054D4CD}" type="datetime1">
              <a:rPr lang="en-ZA" altLang="en-US" smtClean="0"/>
              <a:pPr>
                <a:defRPr/>
              </a:pPr>
              <a:t>2025/10/28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652089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heme/theme1.xml><?xml version="1.0" encoding="utf-8"?>
<a:theme xmlns:a="http://schemas.openxmlformats.org/drawingml/2006/main" name="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2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allery_x0020_Keywords xmlns="b066638b-8533-4687-a48b-8877f492106b" xsi:nil="true"/>
    <ImageCreateDate xmlns="9AA987DC-C9A7-4495-B0EB-A7EB0F9343F3" xsi:nil="true"/>
    <PublishingExpirationDate xmlns="http://schemas.microsoft.com/sharepoint/v3" xsi:nil="true"/>
    <PublishingStartDate xmlns="http://schemas.microsoft.com/sharepoint/v3" xsi:nil="true"/>
    <wic_System_Copyright xmlns="http://schemas.microsoft.com/sharepoint/v3/fields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B0A6D8BFE48B5B4C98C9B506E18E4C4F" ma:contentTypeVersion="2" ma:contentTypeDescription="Upload an image." ma:contentTypeScope="" ma:versionID="faf5921d99471c51c746d233a2595df0">
  <xsd:schema xmlns:xsd="http://www.w3.org/2001/XMLSchema" xmlns:xs="http://www.w3.org/2001/XMLSchema" xmlns:p="http://schemas.microsoft.com/office/2006/metadata/properties" xmlns:ns1="http://schemas.microsoft.com/sharepoint/v3" xmlns:ns2="9AA987DC-C9A7-4495-B0EB-A7EB0F9343F3" xmlns:ns3="http://schemas.microsoft.com/sharepoint/v3/fields" xmlns:ns4="b066638b-8533-4687-a48b-8877f492106b" targetNamespace="http://schemas.microsoft.com/office/2006/metadata/properties" ma:root="true" ma:fieldsID="83d4262b44be4079de954f019704b229" ns1:_="" ns2:_="" ns3:_="" ns4:_="">
    <xsd:import namespace="http://schemas.microsoft.com/sharepoint/v3"/>
    <xsd:import namespace="9AA987DC-C9A7-4495-B0EB-A7EB0F9343F3"/>
    <xsd:import namespace="http://schemas.microsoft.com/sharepoint/v3/fields"/>
    <xsd:import namespace="b066638b-8533-4687-a48b-8877f492106b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  <xsd:element ref="ns4:Gallery_x0020_Keywor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A987DC-C9A7-4495-B0EB-A7EB0F9343F3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66638b-8533-4687-a48b-8877f492106b" elementFormDefault="qualified">
    <xsd:import namespace="http://schemas.microsoft.com/office/2006/documentManagement/types"/>
    <xsd:import namespace="http://schemas.microsoft.com/office/infopath/2007/PartnerControls"/>
    <xsd:element name="Gallery_x0020_Keywords" ma:index="29" nillable="true" ma:displayName="Gallery Keywords" ma:internalName="Gallery_x0020_Keywords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90325F2-1199-4A7E-B87D-734C0A3EB286}">
  <ds:schemaRefs>
    <ds:schemaRef ds:uri="http://purl.org/dc/terms/"/>
    <ds:schemaRef ds:uri="http://schemas.microsoft.com/office/2006/documentManagement/types"/>
    <ds:schemaRef ds:uri="b066638b-8533-4687-a48b-8877f492106b"/>
    <ds:schemaRef ds:uri="http://schemas.microsoft.com/sharepoint/v3/fields"/>
    <ds:schemaRef ds:uri="http://www.w3.org/XML/1998/namespace"/>
    <ds:schemaRef ds:uri="9AA987DC-C9A7-4495-B0EB-A7EB0F9343F3"/>
    <ds:schemaRef ds:uri="http://purl.org/dc/elements/1.1/"/>
    <ds:schemaRef ds:uri="http://schemas.microsoft.com/office/infopath/2007/PartnerControls"/>
    <ds:schemaRef ds:uri="http://schemas.microsoft.com/sharepoint/v3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EA031EA-53D5-474F-8205-0E1513F096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4C14A18-89E5-4E51-A111-2EDA3AAE8F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AA987DC-C9A7-4495-B0EB-A7EB0F9343F3"/>
    <ds:schemaRef ds:uri="http://schemas.microsoft.com/sharepoint/v3/fields"/>
    <ds:schemaRef ds:uri="b066638b-8533-4687-a48b-8877f49210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11507</TotalTime>
  <Words>133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Courier New</vt:lpstr>
      <vt:lpstr>Times New Roman</vt:lpstr>
      <vt:lpstr>Wingdings</vt:lpstr>
      <vt:lpstr>Content Slide Master</vt:lpstr>
      <vt:lpstr>Default Design</vt:lpstr>
      <vt:lpstr>think-cell Slide</vt:lpstr>
      <vt:lpstr>ADSS Cables   Low Risk Environmental Requirements</vt:lpstr>
      <vt:lpstr>ADSS Cables</vt:lpstr>
      <vt:lpstr>1. ENVIRONMENTAL POLICY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 T</dc:creator>
  <cp:lastModifiedBy>Kebone Mogase</cp:lastModifiedBy>
  <cp:revision>142</cp:revision>
  <dcterms:created xsi:type="dcterms:W3CDTF">2020-01-06T09:48:40Z</dcterms:created>
  <dcterms:modified xsi:type="dcterms:W3CDTF">2025-10-28T13:09:53Z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0x0101009148F5A04DDD49CBA7127AADA5FB792B00AADE34325A8B49CDA8BB4DB53328F21400B0A6D8BFE48B5B4C98C9B506E18E4C4F</vt:lpwstr>
  </property>
</Properties>
</file>