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69" r:id="rId1"/>
  </p:sldMasterIdLst>
  <p:notesMasterIdLst>
    <p:notesMasterId r:id="rId25"/>
  </p:notesMasterIdLst>
  <p:handoutMasterIdLst>
    <p:handoutMasterId r:id="rId26"/>
  </p:handoutMasterIdLst>
  <p:sldIdLst>
    <p:sldId id="256" r:id="rId2"/>
    <p:sldId id="24504" r:id="rId3"/>
    <p:sldId id="656" r:id="rId4"/>
    <p:sldId id="901" r:id="rId5"/>
    <p:sldId id="24529" r:id="rId6"/>
    <p:sldId id="24530" r:id="rId7"/>
    <p:sldId id="384" r:id="rId8"/>
    <p:sldId id="24505" r:id="rId9"/>
    <p:sldId id="24518" r:id="rId10"/>
    <p:sldId id="24507" r:id="rId11"/>
    <p:sldId id="24517" r:id="rId12"/>
    <p:sldId id="24522" r:id="rId13"/>
    <p:sldId id="24508" r:id="rId14"/>
    <p:sldId id="24523" r:id="rId15"/>
    <p:sldId id="24524" r:id="rId16"/>
    <p:sldId id="24525" r:id="rId17"/>
    <p:sldId id="24526" r:id="rId18"/>
    <p:sldId id="24527" r:id="rId19"/>
    <p:sldId id="24528" r:id="rId20"/>
    <p:sldId id="24519" r:id="rId21"/>
    <p:sldId id="24520" r:id="rId22"/>
    <p:sldId id="24509" r:id="rId23"/>
    <p:sldId id="24510" r:id="rId24"/>
  </p:sldIdLst>
  <p:sldSz cx="9144000" cy="6858000" type="screen4x3"/>
  <p:notesSz cx="7010400" cy="9296400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3984">
          <p15:clr>
            <a:srgbClr val="A4A3A4"/>
          </p15:clr>
        </p15:guide>
        <p15:guide id="4" pos="55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9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le Vilakazi" initials="SV" lastIdx="1" clrIdx="0">
    <p:extLst>
      <p:ext uri="{19B8F6BF-5375-455C-9EA6-DF929625EA0E}">
        <p15:presenceInfo xmlns:p15="http://schemas.microsoft.com/office/powerpoint/2012/main" userId="S::VilakaSP@eskom.co.za::5eb63ae9-5ea9-46ae-88cf-b13054bfd07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6D56"/>
    <a:srgbClr val="C97A00"/>
    <a:srgbClr val="FF0000"/>
    <a:srgbClr val="FFFFFF"/>
    <a:srgbClr val="96330F"/>
    <a:srgbClr val="598787"/>
    <a:srgbClr val="83725B"/>
    <a:srgbClr val="0F0B09"/>
    <a:srgbClr val="858705"/>
    <a:srgbClr val="0038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 autoAdjust="0"/>
    <p:restoredTop sz="88528" autoAdjust="0"/>
  </p:normalViewPr>
  <p:slideViewPr>
    <p:cSldViewPr>
      <p:cViewPr varScale="1">
        <p:scale>
          <a:sx n="67" d="100"/>
          <a:sy n="67" d="100"/>
        </p:scale>
        <p:origin x="1392" y="72"/>
      </p:cViewPr>
      <p:guideLst>
        <p:guide orient="horz" pos="2160"/>
        <p:guide pos="2880"/>
        <p:guide orient="horz" pos="3984"/>
        <p:guide pos="55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3294" y="-90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9" y="1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2C5F58-9800-468B-8AFB-4BAC5E0C7674}" type="datetimeFigureOut">
              <a:rPr lang="en-ZA" smtClean="0"/>
              <a:t>2025/06/17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17834-0DA9-4BEB-8DD9-5E58C02525E0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9872218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1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E91203-D3BB-4100-AE18-1C527A2642A3}" type="datetimeFigureOut">
              <a:rPr lang="en-ZA" smtClean="0"/>
              <a:t>2025/06/17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2688" y="698500"/>
            <a:ext cx="4645025" cy="3484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1"/>
            <a:ext cx="5608320" cy="418338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7"/>
            <a:ext cx="303784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BC0067-5DDB-4164-B8A6-C6A4C0D59C3D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17284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Developed by Generation Communication</a:t>
            </a:r>
            <a:r>
              <a:rPr lang="en-US" baseline="0" dirty="0"/>
              <a:t> for CI compliance and to ensure that we use relevant images, reflecting the various technologies in the division.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C0067-5DDB-4164-B8A6-C6A4C0D59C3D}" type="slidenum">
              <a:rPr lang="en-ZA" smtClean="0"/>
              <a:t>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584740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BC0067-5DDB-4164-B8A6-C6A4C0D59C3D}" type="slidenum">
              <a:rPr lang="en-ZA" smtClean="0"/>
              <a:t>3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37234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62"/>
          <p:cNvGrpSpPr>
            <a:grpSpLocks/>
          </p:cNvGrpSpPr>
          <p:nvPr userDrawn="1"/>
        </p:nvGrpSpPr>
        <p:grpSpPr bwMode="ltGray">
          <a:xfrm>
            <a:off x="-4763" y="0"/>
            <a:ext cx="9148763" cy="6858000"/>
            <a:chOff x="-3" y="0"/>
            <a:chExt cx="5763" cy="4320"/>
          </a:xfrm>
        </p:grpSpPr>
        <p:pic>
          <p:nvPicPr>
            <p:cNvPr id="5" name="Picture 23" descr="dd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91"/>
            <p:cNvSpPr>
              <a:spLocks noChangeArrowheads="1"/>
            </p:cNvSpPr>
            <p:nvPr/>
          </p:nvSpPr>
          <p:spPr bwMode="ltGray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7" name="Picture 161" descr="logo 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155"/>
          <p:cNvGrpSpPr>
            <a:grpSpLocks/>
          </p:cNvGrpSpPr>
          <p:nvPr userDrawn="1"/>
        </p:nvGrpSpPr>
        <p:grpSpPr bwMode="ltGray">
          <a:xfrm>
            <a:off x="257175" y="1201738"/>
            <a:ext cx="2482850" cy="2444750"/>
            <a:chOff x="162" y="757"/>
            <a:chExt cx="1564" cy="1540"/>
          </a:xfrm>
        </p:grpSpPr>
        <p:sp>
          <p:nvSpPr>
            <p:cNvPr id="10" name="Oval 101"/>
            <p:cNvSpPr>
              <a:spLocks noChangeArrowheads="1"/>
            </p:cNvSpPr>
            <p:nvPr/>
          </p:nvSpPr>
          <p:spPr bwMode="ltGray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Oval 103"/>
            <p:cNvSpPr>
              <a:spLocks noChangeArrowheads="1"/>
            </p:cNvSpPr>
            <p:nvPr/>
          </p:nvSpPr>
          <p:spPr bwMode="ltGray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Oval 104"/>
            <p:cNvSpPr>
              <a:spLocks noChangeArrowheads="1"/>
            </p:cNvSpPr>
            <p:nvPr/>
          </p:nvSpPr>
          <p:spPr bwMode="ltGray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Oval 105"/>
            <p:cNvSpPr>
              <a:spLocks noChangeArrowheads="1"/>
            </p:cNvSpPr>
            <p:nvPr/>
          </p:nvSpPr>
          <p:spPr bwMode="ltGray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Oval 106"/>
            <p:cNvSpPr>
              <a:spLocks noChangeArrowheads="1"/>
            </p:cNvSpPr>
            <p:nvPr/>
          </p:nvSpPr>
          <p:spPr bwMode="ltGray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" name="Oval 102"/>
          <p:cNvSpPr>
            <a:spLocks noChangeArrowheads="1"/>
          </p:cNvSpPr>
          <p:nvPr userDrawn="1"/>
        </p:nvSpPr>
        <p:spPr bwMode="ltGray">
          <a:xfrm>
            <a:off x="420688" y="1366838"/>
            <a:ext cx="2195513" cy="2163762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en-US" sz="1000"/>
          </a:p>
        </p:txBody>
      </p:sp>
      <p:grpSp>
        <p:nvGrpSpPr>
          <p:cNvPr id="16" name="Group 156"/>
          <p:cNvGrpSpPr>
            <a:grpSpLocks/>
          </p:cNvGrpSpPr>
          <p:nvPr userDrawn="1"/>
        </p:nvGrpSpPr>
        <p:grpSpPr bwMode="ltGray">
          <a:xfrm>
            <a:off x="152400" y="1201738"/>
            <a:ext cx="2643188" cy="2493962"/>
            <a:chOff x="108" y="757"/>
            <a:chExt cx="1665" cy="1571"/>
          </a:xfrm>
        </p:grpSpPr>
        <p:sp>
          <p:nvSpPr>
            <p:cNvPr id="17" name="Oval 107"/>
            <p:cNvSpPr>
              <a:spLocks noChangeArrowheads="1"/>
            </p:cNvSpPr>
            <p:nvPr/>
          </p:nvSpPr>
          <p:spPr bwMode="ltGray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Oval 108"/>
            <p:cNvSpPr>
              <a:spLocks noChangeArrowheads="1"/>
            </p:cNvSpPr>
            <p:nvPr/>
          </p:nvSpPr>
          <p:spPr bwMode="ltGray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Oval 109"/>
            <p:cNvSpPr>
              <a:spLocks noChangeArrowheads="1"/>
            </p:cNvSpPr>
            <p:nvPr/>
          </p:nvSpPr>
          <p:spPr bwMode="ltGray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4" name="Group 157"/>
          <p:cNvGrpSpPr>
            <a:grpSpLocks/>
          </p:cNvGrpSpPr>
          <p:nvPr userDrawn="1"/>
        </p:nvGrpSpPr>
        <p:grpSpPr bwMode="ltGray">
          <a:xfrm>
            <a:off x="331788" y="3090863"/>
            <a:ext cx="2074862" cy="2038350"/>
            <a:chOff x="209" y="1947"/>
            <a:chExt cx="1307" cy="1284"/>
          </a:xfrm>
        </p:grpSpPr>
        <p:sp>
          <p:nvSpPr>
            <p:cNvPr id="35" name="Oval 122"/>
            <p:cNvSpPr>
              <a:spLocks noChangeArrowheads="1"/>
            </p:cNvSpPr>
            <p:nvPr/>
          </p:nvSpPr>
          <p:spPr bwMode="ltGray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Oval 123"/>
            <p:cNvSpPr>
              <a:spLocks noChangeArrowheads="1"/>
            </p:cNvSpPr>
            <p:nvPr/>
          </p:nvSpPr>
          <p:spPr bwMode="ltGray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Oval 124"/>
            <p:cNvSpPr>
              <a:spLocks noChangeArrowheads="1"/>
            </p:cNvSpPr>
            <p:nvPr/>
          </p:nvSpPr>
          <p:spPr bwMode="ltGray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Oval 125"/>
            <p:cNvSpPr>
              <a:spLocks noChangeArrowheads="1"/>
            </p:cNvSpPr>
            <p:nvPr/>
          </p:nvSpPr>
          <p:spPr bwMode="ltGray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Oval 126"/>
            <p:cNvSpPr>
              <a:spLocks noChangeArrowheads="1"/>
            </p:cNvSpPr>
            <p:nvPr/>
          </p:nvSpPr>
          <p:spPr bwMode="ltGray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Oval 127"/>
            <p:cNvSpPr>
              <a:spLocks noChangeArrowheads="1"/>
            </p:cNvSpPr>
            <p:nvPr/>
          </p:nvSpPr>
          <p:spPr bwMode="ltGray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2" name="Group 158"/>
          <p:cNvGrpSpPr>
            <a:grpSpLocks/>
          </p:cNvGrpSpPr>
          <p:nvPr userDrawn="1"/>
        </p:nvGrpSpPr>
        <p:grpSpPr bwMode="ltGray">
          <a:xfrm>
            <a:off x="257175" y="3090863"/>
            <a:ext cx="2211388" cy="2087562"/>
            <a:chOff x="162" y="1947"/>
            <a:chExt cx="1393" cy="1315"/>
          </a:xfrm>
        </p:grpSpPr>
        <p:sp>
          <p:nvSpPr>
            <p:cNvPr id="43" name="Oval 129"/>
            <p:cNvSpPr>
              <a:spLocks noChangeArrowheads="1"/>
            </p:cNvSpPr>
            <p:nvPr/>
          </p:nvSpPr>
          <p:spPr bwMode="ltGray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Oval 130"/>
            <p:cNvSpPr>
              <a:spLocks noChangeArrowheads="1"/>
            </p:cNvSpPr>
            <p:nvPr/>
          </p:nvSpPr>
          <p:spPr bwMode="ltGray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Oval 131"/>
            <p:cNvSpPr>
              <a:spLocks noChangeArrowheads="1"/>
            </p:cNvSpPr>
            <p:nvPr/>
          </p:nvSpPr>
          <p:spPr bwMode="ltGray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 bwMode="ltGray">
          <a:xfrm>
            <a:off x="3132138" y="1989138"/>
            <a:ext cx="5688012" cy="1958975"/>
          </a:xfrm>
        </p:spPr>
        <p:txBody>
          <a:bodyPr/>
          <a:lstStyle>
            <a:lvl1pPr algn="l">
              <a:defRPr sz="3200" b="1">
                <a:solidFill>
                  <a:srgbClr val="003896"/>
                </a:solidFill>
              </a:defRPr>
            </a:lvl1pPr>
          </a:lstStyle>
          <a:p>
            <a:r>
              <a:rPr lang="en-ZA" dirty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 bwMode="ltGray">
          <a:xfrm>
            <a:off x="3132138" y="4509120"/>
            <a:ext cx="5688012" cy="581993"/>
          </a:xfrm>
        </p:spPr>
        <p:txBody>
          <a:bodyPr/>
          <a:lstStyle>
            <a:lvl1pPr marL="0" indent="0" algn="l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r>
              <a:rPr lang="en-ZA"/>
              <a:t>Click to edit Master subtitle style</a:t>
            </a:r>
          </a:p>
        </p:txBody>
      </p:sp>
      <p:grpSp>
        <p:nvGrpSpPr>
          <p:cNvPr id="59" name="Group 146"/>
          <p:cNvGrpSpPr>
            <a:grpSpLocks/>
          </p:cNvGrpSpPr>
          <p:nvPr userDrawn="1"/>
        </p:nvGrpSpPr>
        <p:grpSpPr bwMode="ltGray">
          <a:xfrm>
            <a:off x="965200" y="315913"/>
            <a:ext cx="1284287" cy="1260475"/>
            <a:chOff x="575" y="391"/>
            <a:chExt cx="809" cy="794"/>
          </a:xfrm>
        </p:grpSpPr>
        <p:sp>
          <p:nvSpPr>
            <p:cNvPr id="60" name="Oval 147"/>
            <p:cNvSpPr>
              <a:spLocks noChangeArrowheads="1"/>
            </p:cNvSpPr>
            <p:nvPr/>
          </p:nvSpPr>
          <p:spPr bwMode="ltGray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Oval 148"/>
            <p:cNvSpPr>
              <a:spLocks noChangeArrowheads="1"/>
            </p:cNvSpPr>
            <p:nvPr/>
          </p:nvSpPr>
          <p:spPr bwMode="ltGray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Oval 149"/>
            <p:cNvSpPr>
              <a:spLocks noChangeArrowheads="1"/>
            </p:cNvSpPr>
            <p:nvPr/>
          </p:nvSpPr>
          <p:spPr bwMode="ltGray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Oval 150"/>
            <p:cNvSpPr>
              <a:spLocks noChangeArrowheads="1"/>
            </p:cNvSpPr>
            <p:nvPr/>
          </p:nvSpPr>
          <p:spPr bwMode="ltGray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Oval 151"/>
            <p:cNvSpPr>
              <a:spLocks noChangeArrowheads="1"/>
            </p:cNvSpPr>
            <p:nvPr/>
          </p:nvSpPr>
          <p:spPr bwMode="ltGray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Oval 152"/>
            <p:cNvSpPr>
              <a:spLocks noChangeArrowheads="1"/>
            </p:cNvSpPr>
            <p:nvPr/>
          </p:nvSpPr>
          <p:spPr bwMode="ltGray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Oval 153"/>
            <p:cNvSpPr>
              <a:spLocks noChangeArrowheads="1"/>
            </p:cNvSpPr>
            <p:nvPr/>
          </p:nvSpPr>
          <p:spPr bwMode="ltGray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Oval 154"/>
            <p:cNvSpPr>
              <a:spLocks noChangeArrowheads="1"/>
            </p:cNvSpPr>
            <p:nvPr/>
          </p:nvSpPr>
          <p:spPr bwMode="ltGray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8" name="Oval 118"/>
          <p:cNvSpPr>
            <a:spLocks noChangeArrowheads="1"/>
          </p:cNvSpPr>
          <p:nvPr userDrawn="1"/>
        </p:nvSpPr>
        <p:spPr bwMode="ltGray">
          <a:xfrm>
            <a:off x="1057274" y="401638"/>
            <a:ext cx="1142999" cy="1112837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en-US" sz="600"/>
          </a:p>
        </p:txBody>
      </p:sp>
      <p:grpSp>
        <p:nvGrpSpPr>
          <p:cNvPr id="69" name="Group 145"/>
          <p:cNvGrpSpPr>
            <a:grpSpLocks/>
          </p:cNvGrpSpPr>
          <p:nvPr userDrawn="1"/>
        </p:nvGrpSpPr>
        <p:grpSpPr bwMode="ltGray">
          <a:xfrm>
            <a:off x="915987" y="315913"/>
            <a:ext cx="1370013" cy="1284287"/>
            <a:chOff x="544" y="391"/>
            <a:chExt cx="863" cy="809"/>
          </a:xfrm>
        </p:grpSpPr>
        <p:sp>
          <p:nvSpPr>
            <p:cNvPr id="70" name="Oval 119"/>
            <p:cNvSpPr>
              <a:spLocks noChangeArrowheads="1"/>
            </p:cNvSpPr>
            <p:nvPr/>
          </p:nvSpPr>
          <p:spPr bwMode="ltGray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Oval 120"/>
            <p:cNvSpPr>
              <a:spLocks noChangeArrowheads="1"/>
            </p:cNvSpPr>
            <p:nvPr/>
          </p:nvSpPr>
          <p:spPr bwMode="ltGray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Oval 121"/>
            <p:cNvSpPr>
              <a:spLocks noChangeArrowheads="1"/>
            </p:cNvSpPr>
            <p:nvPr/>
          </p:nvSpPr>
          <p:spPr bwMode="ltGray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8" name="Oval 39"/>
          <p:cNvSpPr>
            <a:spLocks noChangeArrowheads="1"/>
          </p:cNvSpPr>
          <p:nvPr userDrawn="1"/>
        </p:nvSpPr>
        <p:spPr bwMode="ltGray">
          <a:xfrm>
            <a:off x="459467" y="3243718"/>
            <a:ext cx="1824943" cy="1792288"/>
          </a:xfrm>
          <a:prstGeom prst="ellipse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en-US" sz="1000">
              <a:solidFill>
                <a:srgbClr val="C0C0C0"/>
              </a:solidFill>
            </a:endParaRPr>
          </a:p>
        </p:txBody>
      </p:sp>
      <p:grpSp>
        <p:nvGrpSpPr>
          <p:cNvPr id="46" name="Group 159"/>
          <p:cNvGrpSpPr>
            <a:grpSpLocks/>
          </p:cNvGrpSpPr>
          <p:nvPr userDrawn="1"/>
        </p:nvGrpSpPr>
        <p:grpSpPr bwMode="ltGray">
          <a:xfrm>
            <a:off x="900113" y="4684713"/>
            <a:ext cx="1717675" cy="1692275"/>
            <a:chOff x="567" y="2951"/>
            <a:chExt cx="1082" cy="1066"/>
          </a:xfrm>
        </p:grpSpPr>
        <p:sp>
          <p:nvSpPr>
            <p:cNvPr id="47" name="Oval 132"/>
            <p:cNvSpPr>
              <a:spLocks noChangeArrowheads="1"/>
            </p:cNvSpPr>
            <p:nvPr/>
          </p:nvSpPr>
          <p:spPr bwMode="ltGray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Oval 133"/>
            <p:cNvSpPr>
              <a:spLocks noChangeArrowheads="1"/>
            </p:cNvSpPr>
            <p:nvPr/>
          </p:nvSpPr>
          <p:spPr bwMode="ltGray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Oval 134"/>
            <p:cNvSpPr>
              <a:spLocks noChangeArrowheads="1"/>
            </p:cNvSpPr>
            <p:nvPr/>
          </p:nvSpPr>
          <p:spPr bwMode="ltGray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Oval 135"/>
            <p:cNvSpPr>
              <a:spLocks noChangeArrowheads="1"/>
            </p:cNvSpPr>
            <p:nvPr/>
          </p:nvSpPr>
          <p:spPr bwMode="ltGray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Oval 136"/>
            <p:cNvSpPr>
              <a:spLocks noChangeArrowheads="1"/>
            </p:cNvSpPr>
            <p:nvPr/>
          </p:nvSpPr>
          <p:spPr bwMode="ltGray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Oval 137"/>
            <p:cNvSpPr>
              <a:spLocks noChangeArrowheads="1"/>
            </p:cNvSpPr>
            <p:nvPr/>
          </p:nvSpPr>
          <p:spPr bwMode="ltGray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3" name="Group 160"/>
          <p:cNvGrpSpPr>
            <a:grpSpLocks/>
          </p:cNvGrpSpPr>
          <p:nvPr userDrawn="1"/>
        </p:nvGrpSpPr>
        <p:grpSpPr bwMode="ltGray">
          <a:xfrm>
            <a:off x="838200" y="4684713"/>
            <a:ext cx="1828800" cy="1728787"/>
            <a:chOff x="528" y="2951"/>
            <a:chExt cx="1152" cy="1089"/>
          </a:xfrm>
        </p:grpSpPr>
        <p:sp>
          <p:nvSpPr>
            <p:cNvPr id="54" name="Oval 139"/>
            <p:cNvSpPr>
              <a:spLocks noChangeArrowheads="1"/>
            </p:cNvSpPr>
            <p:nvPr/>
          </p:nvSpPr>
          <p:spPr bwMode="ltGray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Oval 140"/>
            <p:cNvSpPr>
              <a:spLocks noChangeArrowheads="1"/>
            </p:cNvSpPr>
            <p:nvPr/>
          </p:nvSpPr>
          <p:spPr bwMode="ltGray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Oval 141"/>
            <p:cNvSpPr>
              <a:spLocks noChangeArrowheads="1"/>
            </p:cNvSpPr>
            <p:nvPr/>
          </p:nvSpPr>
          <p:spPr bwMode="ltGray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3" name="Oval 118"/>
          <p:cNvSpPr>
            <a:spLocks noChangeArrowheads="1"/>
          </p:cNvSpPr>
          <p:nvPr userDrawn="1"/>
        </p:nvSpPr>
        <p:spPr bwMode="ltGray">
          <a:xfrm>
            <a:off x="1003075" y="4784272"/>
            <a:ext cx="1574799" cy="1499566"/>
          </a:xfrm>
          <a:prstGeom prst="ellipse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en-US" sz="600"/>
          </a:p>
        </p:txBody>
      </p:sp>
    </p:spTree>
    <p:extLst>
      <p:ext uri="{BB962C8B-B14F-4D97-AF65-F5344CB8AC3E}">
        <p14:creationId xmlns:p14="http://schemas.microsoft.com/office/powerpoint/2010/main" val="241941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D6C59-F945-4515-95C0-AA964984C5F9}" type="slidenum">
              <a:rPr lang="en-ZA"/>
              <a:pPr>
                <a:defRPr/>
              </a:pPr>
              <a:t>‹#›</a:t>
            </a:fld>
            <a:endParaRPr lang="en-ZA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14400"/>
            <a:ext cx="9144000" cy="60960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-33868" y="914400"/>
            <a:ext cx="9177867" cy="6096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343400" y="1676400"/>
            <a:ext cx="4495800" cy="43434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2000" b="1" dirty="0" smtClean="0"/>
            </a:lvl1pPr>
            <a:lvl2pPr>
              <a:defRPr lang="en-US" sz="1800" dirty="0" smtClean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172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D6C59-F945-4515-95C0-AA964984C5F9}" type="slidenum">
              <a:rPr lang="en-ZA"/>
              <a:pPr>
                <a:defRPr/>
              </a:pPr>
              <a:t>‹#›</a:t>
            </a:fld>
            <a:endParaRPr lang="en-ZA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400" y="948267"/>
            <a:ext cx="9118600" cy="5909733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0" y="959153"/>
            <a:ext cx="9144000" cy="5898847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2971800" y="1676400"/>
            <a:ext cx="5867400" cy="43434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2000" b="1" dirty="0" smtClean="0"/>
            </a:lvl1pPr>
            <a:lvl2pPr>
              <a:defRPr lang="en-US" sz="1800" dirty="0" smtClean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0070277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D6C59-F945-4515-95C0-AA964984C5F9}" type="slidenum">
              <a:rPr lang="en-ZA"/>
              <a:pPr>
                <a:defRPr/>
              </a:pPr>
              <a:t>‹#›</a:t>
            </a:fld>
            <a:endParaRPr lang="en-ZA"/>
          </a:p>
        </p:txBody>
      </p:sp>
      <p:pic>
        <p:nvPicPr>
          <p:cNvPr id="3" name="Picture 2" descr="C:\Users\tyalak\Desktop\Tyala\Kusile\Financial Year 2019\5. EPMO Reports\EXIM\October\IMG_6252.jpg"/>
          <p:cNvPicPr>
            <a:picLocks noChangeAspect="1" noChangeArrowheads="1"/>
          </p:cNvPicPr>
          <p:nvPr userDrawn="1"/>
        </p:nvPicPr>
        <p:blipFill>
          <a:blip r:embed="rId2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14400"/>
            <a:ext cx="9144000" cy="594360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 userDrawn="1"/>
        </p:nvSpPr>
        <p:spPr>
          <a:xfrm>
            <a:off x="0" y="914400"/>
            <a:ext cx="9144000" cy="59436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1000" y="1600201"/>
            <a:ext cx="5638800" cy="44196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lang="en-US" sz="2000" b="1" dirty="0" smtClean="0"/>
            </a:lvl1pPr>
            <a:lvl2pPr>
              <a:defRPr lang="en-US" sz="1800" dirty="0" smtClean="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042634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2"/>
          <p:cNvGrpSpPr>
            <a:grpSpLocks/>
          </p:cNvGrpSpPr>
          <p:nvPr userDrawn="1"/>
        </p:nvGrpSpPr>
        <p:grpSpPr bwMode="ltGray">
          <a:xfrm>
            <a:off x="-4763" y="0"/>
            <a:ext cx="9148763" cy="6858000"/>
            <a:chOff x="-3" y="0"/>
            <a:chExt cx="5763" cy="4320"/>
          </a:xfrm>
        </p:grpSpPr>
        <p:pic>
          <p:nvPicPr>
            <p:cNvPr id="4" name="Picture 23" descr="dd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91"/>
            <p:cNvSpPr>
              <a:spLocks noChangeArrowheads="1"/>
            </p:cNvSpPr>
            <p:nvPr/>
          </p:nvSpPr>
          <p:spPr bwMode="ltGray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6" name="Picture 161" descr="logo 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82"/>
          <p:cNvGrpSpPr>
            <a:grpSpLocks/>
          </p:cNvGrpSpPr>
          <p:nvPr userDrawn="1"/>
        </p:nvGrpSpPr>
        <p:grpSpPr bwMode="ltGray">
          <a:xfrm>
            <a:off x="260350" y="1201738"/>
            <a:ext cx="2482850" cy="2444750"/>
            <a:chOff x="164" y="757"/>
            <a:chExt cx="1564" cy="1540"/>
          </a:xfrm>
        </p:grpSpPr>
        <p:sp>
          <p:nvSpPr>
            <p:cNvPr id="9" name="Oval 38"/>
            <p:cNvSpPr>
              <a:spLocks noChangeArrowheads="1"/>
            </p:cNvSpPr>
            <p:nvPr/>
          </p:nvSpPr>
          <p:spPr bwMode="ltGray">
            <a:xfrm>
              <a:off x="234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Oval 40"/>
            <p:cNvSpPr>
              <a:spLocks noChangeArrowheads="1"/>
            </p:cNvSpPr>
            <p:nvPr/>
          </p:nvSpPr>
          <p:spPr bwMode="ltGray">
            <a:xfrm>
              <a:off x="219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Oval 41"/>
            <p:cNvSpPr>
              <a:spLocks noChangeArrowheads="1"/>
            </p:cNvSpPr>
            <p:nvPr/>
          </p:nvSpPr>
          <p:spPr bwMode="ltGray">
            <a:xfrm>
              <a:off x="164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Oval 42"/>
            <p:cNvSpPr>
              <a:spLocks noChangeArrowheads="1"/>
            </p:cNvSpPr>
            <p:nvPr/>
          </p:nvSpPr>
          <p:spPr bwMode="ltGray">
            <a:xfrm>
              <a:off x="242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Oval 43"/>
            <p:cNvSpPr>
              <a:spLocks noChangeArrowheads="1"/>
            </p:cNvSpPr>
            <p:nvPr/>
          </p:nvSpPr>
          <p:spPr bwMode="ltGray">
            <a:xfrm>
              <a:off x="196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" name="Oval 39"/>
          <p:cNvSpPr>
            <a:spLocks noChangeArrowheads="1"/>
          </p:cNvSpPr>
          <p:nvPr userDrawn="1"/>
        </p:nvSpPr>
        <p:spPr bwMode="ltGray">
          <a:xfrm>
            <a:off x="439738" y="1362075"/>
            <a:ext cx="2162175" cy="2173288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en-US" sz="1000">
              <a:solidFill>
                <a:srgbClr val="C0C0C0"/>
              </a:solidFill>
            </a:endParaRPr>
          </a:p>
        </p:txBody>
      </p:sp>
      <p:grpSp>
        <p:nvGrpSpPr>
          <p:cNvPr id="15" name="Group 83"/>
          <p:cNvGrpSpPr>
            <a:grpSpLocks/>
          </p:cNvGrpSpPr>
          <p:nvPr userDrawn="1"/>
        </p:nvGrpSpPr>
        <p:grpSpPr bwMode="ltGray">
          <a:xfrm>
            <a:off x="174625" y="1201738"/>
            <a:ext cx="2643188" cy="2493962"/>
            <a:chOff x="110" y="757"/>
            <a:chExt cx="1665" cy="1571"/>
          </a:xfrm>
        </p:grpSpPr>
        <p:sp>
          <p:nvSpPr>
            <p:cNvPr id="16" name="Oval 44"/>
            <p:cNvSpPr>
              <a:spLocks noChangeArrowheads="1"/>
            </p:cNvSpPr>
            <p:nvPr/>
          </p:nvSpPr>
          <p:spPr bwMode="ltGray">
            <a:xfrm>
              <a:off x="281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Oval 45"/>
            <p:cNvSpPr>
              <a:spLocks noChangeArrowheads="1"/>
            </p:cNvSpPr>
            <p:nvPr/>
          </p:nvSpPr>
          <p:spPr bwMode="ltGray">
            <a:xfrm>
              <a:off x="110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Oval 46"/>
            <p:cNvSpPr>
              <a:spLocks noChangeArrowheads="1"/>
            </p:cNvSpPr>
            <p:nvPr/>
          </p:nvSpPr>
          <p:spPr bwMode="ltGray">
            <a:xfrm>
              <a:off x="289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 hasCustomPrompt="1"/>
          </p:nvPr>
        </p:nvSpPr>
        <p:spPr bwMode="ltGray">
          <a:xfrm>
            <a:off x="3132138" y="1989138"/>
            <a:ext cx="5688012" cy="1958975"/>
          </a:xfrm>
        </p:spPr>
        <p:txBody>
          <a:bodyPr/>
          <a:lstStyle>
            <a:lvl1pPr algn="l">
              <a:defRPr sz="2800" b="1">
                <a:solidFill>
                  <a:srgbClr val="003896"/>
                </a:solidFill>
              </a:defRPr>
            </a:lvl1pPr>
          </a:lstStyle>
          <a:p>
            <a:r>
              <a:rPr lang="en-ZA" dirty="0"/>
              <a:t>Click to edit Divider title slide</a:t>
            </a:r>
          </a:p>
        </p:txBody>
      </p:sp>
      <p:sp>
        <p:nvSpPr>
          <p:cNvPr id="34" name="Rectangle 39"/>
          <p:cNvSpPr>
            <a:spLocks noGrp="1" noChangeArrowheads="1"/>
          </p:cNvSpPr>
          <p:nvPr>
            <p:ph type="sldNum" sz="quarter" idx="4"/>
          </p:nvPr>
        </p:nvSpPr>
        <p:spPr bwMode="ltGray">
          <a:xfrm>
            <a:off x="8366681" y="6096000"/>
            <a:ext cx="472519" cy="314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3725B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8999CD-5374-4C93-AC27-430A35ED8F01}" type="slidenum">
              <a:rPr lang="en-Z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ZA"/>
          </a:p>
        </p:txBody>
      </p:sp>
      <p:grpSp>
        <p:nvGrpSpPr>
          <p:cNvPr id="32" name="Group 146"/>
          <p:cNvGrpSpPr>
            <a:grpSpLocks/>
          </p:cNvGrpSpPr>
          <p:nvPr userDrawn="1"/>
        </p:nvGrpSpPr>
        <p:grpSpPr bwMode="ltGray">
          <a:xfrm>
            <a:off x="283042" y="3222439"/>
            <a:ext cx="1566601" cy="1548900"/>
            <a:chOff x="575" y="391"/>
            <a:chExt cx="809" cy="794"/>
          </a:xfrm>
        </p:grpSpPr>
        <p:sp>
          <p:nvSpPr>
            <p:cNvPr id="33" name="Oval 147"/>
            <p:cNvSpPr>
              <a:spLocks noChangeArrowheads="1"/>
            </p:cNvSpPr>
            <p:nvPr/>
          </p:nvSpPr>
          <p:spPr bwMode="ltGray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Oval 148"/>
            <p:cNvSpPr>
              <a:spLocks noChangeArrowheads="1"/>
            </p:cNvSpPr>
            <p:nvPr/>
          </p:nvSpPr>
          <p:spPr bwMode="ltGray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Oval 149"/>
            <p:cNvSpPr>
              <a:spLocks noChangeArrowheads="1"/>
            </p:cNvSpPr>
            <p:nvPr/>
          </p:nvSpPr>
          <p:spPr bwMode="ltGray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Oval 150"/>
            <p:cNvSpPr>
              <a:spLocks noChangeArrowheads="1"/>
            </p:cNvSpPr>
            <p:nvPr/>
          </p:nvSpPr>
          <p:spPr bwMode="ltGray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Oval 151"/>
            <p:cNvSpPr>
              <a:spLocks noChangeArrowheads="1"/>
            </p:cNvSpPr>
            <p:nvPr/>
          </p:nvSpPr>
          <p:spPr bwMode="ltGray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Oval 152"/>
            <p:cNvSpPr>
              <a:spLocks noChangeArrowheads="1"/>
            </p:cNvSpPr>
            <p:nvPr/>
          </p:nvSpPr>
          <p:spPr bwMode="ltGray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Oval 153"/>
            <p:cNvSpPr>
              <a:spLocks noChangeArrowheads="1"/>
            </p:cNvSpPr>
            <p:nvPr/>
          </p:nvSpPr>
          <p:spPr bwMode="ltGray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Oval 154"/>
            <p:cNvSpPr>
              <a:spLocks noChangeArrowheads="1"/>
            </p:cNvSpPr>
            <p:nvPr/>
          </p:nvSpPr>
          <p:spPr bwMode="ltGray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3" name="Oval 118"/>
          <p:cNvSpPr>
            <a:spLocks noChangeArrowheads="1"/>
          </p:cNvSpPr>
          <p:nvPr userDrawn="1"/>
        </p:nvSpPr>
        <p:spPr bwMode="ltGray">
          <a:xfrm>
            <a:off x="375116" y="3308164"/>
            <a:ext cx="1394254" cy="1367479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en-US" sz="600"/>
          </a:p>
        </p:txBody>
      </p:sp>
      <p:grpSp>
        <p:nvGrpSpPr>
          <p:cNvPr id="44" name="Group 145"/>
          <p:cNvGrpSpPr>
            <a:grpSpLocks/>
          </p:cNvGrpSpPr>
          <p:nvPr userDrawn="1"/>
        </p:nvGrpSpPr>
        <p:grpSpPr bwMode="ltGray">
          <a:xfrm>
            <a:off x="233829" y="3222439"/>
            <a:ext cx="1671171" cy="1578161"/>
            <a:chOff x="544" y="391"/>
            <a:chExt cx="863" cy="809"/>
          </a:xfrm>
        </p:grpSpPr>
        <p:sp>
          <p:nvSpPr>
            <p:cNvPr id="45" name="Oval 119"/>
            <p:cNvSpPr>
              <a:spLocks noChangeArrowheads="1"/>
            </p:cNvSpPr>
            <p:nvPr/>
          </p:nvSpPr>
          <p:spPr bwMode="ltGray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Oval 120"/>
            <p:cNvSpPr>
              <a:spLocks noChangeArrowheads="1"/>
            </p:cNvSpPr>
            <p:nvPr/>
          </p:nvSpPr>
          <p:spPr bwMode="ltGray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Oval 121"/>
            <p:cNvSpPr>
              <a:spLocks noChangeArrowheads="1"/>
            </p:cNvSpPr>
            <p:nvPr/>
          </p:nvSpPr>
          <p:spPr bwMode="ltGray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17739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2"/>
          <p:cNvGrpSpPr>
            <a:grpSpLocks/>
          </p:cNvGrpSpPr>
          <p:nvPr userDrawn="1"/>
        </p:nvGrpSpPr>
        <p:grpSpPr bwMode="ltGray">
          <a:xfrm>
            <a:off x="-4763" y="0"/>
            <a:ext cx="9148763" cy="6858000"/>
            <a:chOff x="-3" y="0"/>
            <a:chExt cx="5763" cy="4320"/>
          </a:xfrm>
        </p:grpSpPr>
        <p:pic>
          <p:nvPicPr>
            <p:cNvPr id="4" name="Picture 23" descr="dd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91"/>
            <p:cNvSpPr>
              <a:spLocks noChangeArrowheads="1"/>
            </p:cNvSpPr>
            <p:nvPr/>
          </p:nvSpPr>
          <p:spPr bwMode="ltGray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6" name="Picture 161" descr="logo 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82"/>
          <p:cNvGrpSpPr>
            <a:grpSpLocks/>
          </p:cNvGrpSpPr>
          <p:nvPr userDrawn="1"/>
        </p:nvGrpSpPr>
        <p:grpSpPr bwMode="ltGray">
          <a:xfrm>
            <a:off x="260350" y="1201738"/>
            <a:ext cx="2482850" cy="2444750"/>
            <a:chOff x="164" y="757"/>
            <a:chExt cx="1564" cy="1540"/>
          </a:xfrm>
        </p:grpSpPr>
        <p:sp>
          <p:nvSpPr>
            <p:cNvPr id="9" name="Oval 38"/>
            <p:cNvSpPr>
              <a:spLocks noChangeArrowheads="1"/>
            </p:cNvSpPr>
            <p:nvPr/>
          </p:nvSpPr>
          <p:spPr bwMode="ltGray">
            <a:xfrm>
              <a:off x="234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Oval 40"/>
            <p:cNvSpPr>
              <a:spLocks noChangeArrowheads="1"/>
            </p:cNvSpPr>
            <p:nvPr/>
          </p:nvSpPr>
          <p:spPr bwMode="ltGray">
            <a:xfrm>
              <a:off x="219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Oval 41"/>
            <p:cNvSpPr>
              <a:spLocks noChangeArrowheads="1"/>
            </p:cNvSpPr>
            <p:nvPr/>
          </p:nvSpPr>
          <p:spPr bwMode="ltGray">
            <a:xfrm>
              <a:off x="164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Oval 42"/>
            <p:cNvSpPr>
              <a:spLocks noChangeArrowheads="1"/>
            </p:cNvSpPr>
            <p:nvPr/>
          </p:nvSpPr>
          <p:spPr bwMode="ltGray">
            <a:xfrm>
              <a:off x="242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Oval 43"/>
            <p:cNvSpPr>
              <a:spLocks noChangeArrowheads="1"/>
            </p:cNvSpPr>
            <p:nvPr/>
          </p:nvSpPr>
          <p:spPr bwMode="ltGray">
            <a:xfrm>
              <a:off x="196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4" name="Oval 39"/>
          <p:cNvSpPr>
            <a:spLocks noChangeArrowheads="1"/>
          </p:cNvSpPr>
          <p:nvPr userDrawn="1"/>
        </p:nvSpPr>
        <p:spPr bwMode="ltGray">
          <a:xfrm>
            <a:off x="447449" y="1373981"/>
            <a:ext cx="2162175" cy="2173288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en-US" sz="1000">
              <a:solidFill>
                <a:srgbClr val="C0C0C0"/>
              </a:solidFill>
            </a:endParaRPr>
          </a:p>
        </p:txBody>
      </p:sp>
      <p:grpSp>
        <p:nvGrpSpPr>
          <p:cNvPr id="15" name="Group 83"/>
          <p:cNvGrpSpPr>
            <a:grpSpLocks/>
          </p:cNvGrpSpPr>
          <p:nvPr userDrawn="1"/>
        </p:nvGrpSpPr>
        <p:grpSpPr bwMode="ltGray">
          <a:xfrm>
            <a:off x="174625" y="1201738"/>
            <a:ext cx="2643188" cy="2493962"/>
            <a:chOff x="110" y="757"/>
            <a:chExt cx="1665" cy="1571"/>
          </a:xfrm>
        </p:grpSpPr>
        <p:sp>
          <p:nvSpPr>
            <p:cNvPr id="16" name="Oval 44"/>
            <p:cNvSpPr>
              <a:spLocks noChangeArrowheads="1"/>
            </p:cNvSpPr>
            <p:nvPr/>
          </p:nvSpPr>
          <p:spPr bwMode="ltGray">
            <a:xfrm>
              <a:off x="281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Oval 45"/>
            <p:cNvSpPr>
              <a:spLocks noChangeArrowheads="1"/>
            </p:cNvSpPr>
            <p:nvPr/>
          </p:nvSpPr>
          <p:spPr bwMode="ltGray">
            <a:xfrm>
              <a:off x="110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Oval 46"/>
            <p:cNvSpPr>
              <a:spLocks noChangeArrowheads="1"/>
            </p:cNvSpPr>
            <p:nvPr/>
          </p:nvSpPr>
          <p:spPr bwMode="ltGray">
            <a:xfrm>
              <a:off x="289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 hasCustomPrompt="1"/>
          </p:nvPr>
        </p:nvSpPr>
        <p:spPr bwMode="ltGray">
          <a:xfrm>
            <a:off x="3132138" y="1989138"/>
            <a:ext cx="5688012" cy="1958975"/>
          </a:xfrm>
        </p:spPr>
        <p:txBody>
          <a:bodyPr/>
          <a:lstStyle>
            <a:lvl1pPr algn="l">
              <a:defRPr sz="2800" b="1">
                <a:solidFill>
                  <a:srgbClr val="003896"/>
                </a:solidFill>
              </a:defRPr>
            </a:lvl1pPr>
          </a:lstStyle>
          <a:p>
            <a:r>
              <a:rPr lang="en-ZA" dirty="0"/>
              <a:t>Click to edit Divider title slide</a:t>
            </a:r>
          </a:p>
        </p:txBody>
      </p:sp>
      <p:sp>
        <p:nvSpPr>
          <p:cNvPr id="34" name="Rectangle 39"/>
          <p:cNvSpPr>
            <a:spLocks noGrp="1" noChangeArrowheads="1"/>
          </p:cNvSpPr>
          <p:nvPr>
            <p:ph type="sldNum" sz="quarter" idx="4"/>
          </p:nvPr>
        </p:nvSpPr>
        <p:spPr bwMode="ltGray">
          <a:xfrm>
            <a:off x="8366681" y="6096000"/>
            <a:ext cx="472519" cy="314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3725B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8999CD-5374-4C93-AC27-430A35ED8F01}" type="slidenum">
              <a:rPr lang="en-Z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ZA"/>
          </a:p>
        </p:txBody>
      </p:sp>
      <p:grpSp>
        <p:nvGrpSpPr>
          <p:cNvPr id="32" name="Group 146"/>
          <p:cNvGrpSpPr>
            <a:grpSpLocks/>
          </p:cNvGrpSpPr>
          <p:nvPr userDrawn="1"/>
        </p:nvGrpSpPr>
        <p:grpSpPr bwMode="ltGray">
          <a:xfrm>
            <a:off x="283042" y="3222439"/>
            <a:ext cx="1566601" cy="1548900"/>
            <a:chOff x="575" y="391"/>
            <a:chExt cx="809" cy="794"/>
          </a:xfrm>
        </p:grpSpPr>
        <p:sp>
          <p:nvSpPr>
            <p:cNvPr id="33" name="Oval 147"/>
            <p:cNvSpPr>
              <a:spLocks noChangeArrowheads="1"/>
            </p:cNvSpPr>
            <p:nvPr/>
          </p:nvSpPr>
          <p:spPr bwMode="ltGray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Oval 148"/>
            <p:cNvSpPr>
              <a:spLocks noChangeArrowheads="1"/>
            </p:cNvSpPr>
            <p:nvPr/>
          </p:nvSpPr>
          <p:spPr bwMode="ltGray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Oval 149"/>
            <p:cNvSpPr>
              <a:spLocks noChangeArrowheads="1"/>
            </p:cNvSpPr>
            <p:nvPr/>
          </p:nvSpPr>
          <p:spPr bwMode="ltGray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Oval 150"/>
            <p:cNvSpPr>
              <a:spLocks noChangeArrowheads="1"/>
            </p:cNvSpPr>
            <p:nvPr/>
          </p:nvSpPr>
          <p:spPr bwMode="ltGray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Oval 151"/>
            <p:cNvSpPr>
              <a:spLocks noChangeArrowheads="1"/>
            </p:cNvSpPr>
            <p:nvPr/>
          </p:nvSpPr>
          <p:spPr bwMode="ltGray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Oval 152"/>
            <p:cNvSpPr>
              <a:spLocks noChangeArrowheads="1"/>
            </p:cNvSpPr>
            <p:nvPr/>
          </p:nvSpPr>
          <p:spPr bwMode="ltGray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Oval 153"/>
            <p:cNvSpPr>
              <a:spLocks noChangeArrowheads="1"/>
            </p:cNvSpPr>
            <p:nvPr/>
          </p:nvSpPr>
          <p:spPr bwMode="ltGray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Oval 154"/>
            <p:cNvSpPr>
              <a:spLocks noChangeArrowheads="1"/>
            </p:cNvSpPr>
            <p:nvPr/>
          </p:nvSpPr>
          <p:spPr bwMode="ltGray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3" name="Oval 118"/>
          <p:cNvSpPr>
            <a:spLocks noChangeArrowheads="1"/>
          </p:cNvSpPr>
          <p:nvPr userDrawn="1"/>
        </p:nvSpPr>
        <p:spPr bwMode="ltGray">
          <a:xfrm>
            <a:off x="375116" y="3308164"/>
            <a:ext cx="1394254" cy="1367479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en-US" sz="600"/>
          </a:p>
        </p:txBody>
      </p:sp>
      <p:grpSp>
        <p:nvGrpSpPr>
          <p:cNvPr id="44" name="Group 145"/>
          <p:cNvGrpSpPr>
            <a:grpSpLocks/>
          </p:cNvGrpSpPr>
          <p:nvPr userDrawn="1"/>
        </p:nvGrpSpPr>
        <p:grpSpPr bwMode="ltGray">
          <a:xfrm>
            <a:off x="233829" y="3222439"/>
            <a:ext cx="1671171" cy="1578161"/>
            <a:chOff x="544" y="391"/>
            <a:chExt cx="863" cy="809"/>
          </a:xfrm>
        </p:grpSpPr>
        <p:sp>
          <p:nvSpPr>
            <p:cNvPr id="45" name="Oval 119"/>
            <p:cNvSpPr>
              <a:spLocks noChangeArrowheads="1"/>
            </p:cNvSpPr>
            <p:nvPr/>
          </p:nvSpPr>
          <p:spPr bwMode="ltGray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Oval 120"/>
            <p:cNvSpPr>
              <a:spLocks noChangeArrowheads="1"/>
            </p:cNvSpPr>
            <p:nvPr/>
          </p:nvSpPr>
          <p:spPr bwMode="ltGray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Oval 121"/>
            <p:cNvSpPr>
              <a:spLocks noChangeArrowheads="1"/>
            </p:cNvSpPr>
            <p:nvPr/>
          </p:nvSpPr>
          <p:spPr bwMode="ltGray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27300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2"/>
          <p:cNvGrpSpPr>
            <a:grpSpLocks/>
          </p:cNvGrpSpPr>
          <p:nvPr userDrawn="1"/>
        </p:nvGrpSpPr>
        <p:grpSpPr bwMode="ltGray">
          <a:xfrm>
            <a:off x="-4763" y="0"/>
            <a:ext cx="9148763" cy="6858000"/>
            <a:chOff x="-3" y="0"/>
            <a:chExt cx="5763" cy="4320"/>
          </a:xfrm>
        </p:grpSpPr>
        <p:pic>
          <p:nvPicPr>
            <p:cNvPr id="4" name="Picture 23" descr="dd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91"/>
            <p:cNvSpPr>
              <a:spLocks noChangeArrowheads="1"/>
            </p:cNvSpPr>
            <p:nvPr/>
          </p:nvSpPr>
          <p:spPr bwMode="ltGray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6" name="Picture 161" descr="logo 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82"/>
          <p:cNvGrpSpPr>
            <a:grpSpLocks/>
          </p:cNvGrpSpPr>
          <p:nvPr userDrawn="1"/>
        </p:nvGrpSpPr>
        <p:grpSpPr bwMode="ltGray">
          <a:xfrm>
            <a:off x="260350" y="1201738"/>
            <a:ext cx="2482850" cy="2444750"/>
            <a:chOff x="164" y="757"/>
            <a:chExt cx="1564" cy="1540"/>
          </a:xfrm>
        </p:grpSpPr>
        <p:sp>
          <p:nvSpPr>
            <p:cNvPr id="9" name="Oval 38"/>
            <p:cNvSpPr>
              <a:spLocks noChangeArrowheads="1"/>
            </p:cNvSpPr>
            <p:nvPr/>
          </p:nvSpPr>
          <p:spPr bwMode="ltGray">
            <a:xfrm>
              <a:off x="234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Oval 40"/>
            <p:cNvSpPr>
              <a:spLocks noChangeArrowheads="1"/>
            </p:cNvSpPr>
            <p:nvPr/>
          </p:nvSpPr>
          <p:spPr bwMode="ltGray">
            <a:xfrm>
              <a:off x="219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Oval 41"/>
            <p:cNvSpPr>
              <a:spLocks noChangeArrowheads="1"/>
            </p:cNvSpPr>
            <p:nvPr/>
          </p:nvSpPr>
          <p:spPr bwMode="ltGray">
            <a:xfrm>
              <a:off x="164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Oval 42"/>
            <p:cNvSpPr>
              <a:spLocks noChangeArrowheads="1"/>
            </p:cNvSpPr>
            <p:nvPr/>
          </p:nvSpPr>
          <p:spPr bwMode="ltGray">
            <a:xfrm>
              <a:off x="242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Oval 43"/>
            <p:cNvSpPr>
              <a:spLocks noChangeArrowheads="1"/>
            </p:cNvSpPr>
            <p:nvPr/>
          </p:nvSpPr>
          <p:spPr bwMode="ltGray">
            <a:xfrm>
              <a:off x="196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83"/>
          <p:cNvGrpSpPr>
            <a:grpSpLocks/>
          </p:cNvGrpSpPr>
          <p:nvPr userDrawn="1"/>
        </p:nvGrpSpPr>
        <p:grpSpPr bwMode="ltGray">
          <a:xfrm>
            <a:off x="174625" y="1201738"/>
            <a:ext cx="2643188" cy="2493962"/>
            <a:chOff x="110" y="757"/>
            <a:chExt cx="1665" cy="1571"/>
          </a:xfrm>
        </p:grpSpPr>
        <p:sp>
          <p:nvSpPr>
            <p:cNvPr id="16" name="Oval 44"/>
            <p:cNvSpPr>
              <a:spLocks noChangeArrowheads="1"/>
            </p:cNvSpPr>
            <p:nvPr/>
          </p:nvSpPr>
          <p:spPr bwMode="ltGray">
            <a:xfrm>
              <a:off x="281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Oval 45"/>
            <p:cNvSpPr>
              <a:spLocks noChangeArrowheads="1"/>
            </p:cNvSpPr>
            <p:nvPr/>
          </p:nvSpPr>
          <p:spPr bwMode="ltGray">
            <a:xfrm>
              <a:off x="110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Oval 46"/>
            <p:cNvSpPr>
              <a:spLocks noChangeArrowheads="1"/>
            </p:cNvSpPr>
            <p:nvPr/>
          </p:nvSpPr>
          <p:spPr bwMode="ltGray">
            <a:xfrm>
              <a:off x="289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 hasCustomPrompt="1"/>
          </p:nvPr>
        </p:nvSpPr>
        <p:spPr bwMode="ltGray">
          <a:xfrm>
            <a:off x="3132138" y="1989138"/>
            <a:ext cx="5688012" cy="1958975"/>
          </a:xfrm>
        </p:spPr>
        <p:txBody>
          <a:bodyPr/>
          <a:lstStyle>
            <a:lvl1pPr algn="l">
              <a:defRPr sz="2800" b="1">
                <a:solidFill>
                  <a:srgbClr val="003896"/>
                </a:solidFill>
              </a:defRPr>
            </a:lvl1pPr>
          </a:lstStyle>
          <a:p>
            <a:r>
              <a:rPr lang="en-ZA" dirty="0"/>
              <a:t>Click to edit Divider title slide</a:t>
            </a:r>
          </a:p>
        </p:txBody>
      </p:sp>
      <p:sp>
        <p:nvSpPr>
          <p:cNvPr id="34" name="Rectangle 39"/>
          <p:cNvSpPr>
            <a:spLocks noGrp="1" noChangeArrowheads="1"/>
          </p:cNvSpPr>
          <p:nvPr>
            <p:ph type="sldNum" sz="quarter" idx="4"/>
          </p:nvPr>
        </p:nvSpPr>
        <p:spPr bwMode="ltGray">
          <a:xfrm>
            <a:off x="8366681" y="6096000"/>
            <a:ext cx="472519" cy="314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3725B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8999CD-5374-4C93-AC27-430A35ED8F01}" type="slidenum">
              <a:rPr lang="en-Z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ZA"/>
          </a:p>
        </p:txBody>
      </p:sp>
      <p:sp>
        <p:nvSpPr>
          <p:cNvPr id="43" name="Oval 128"/>
          <p:cNvSpPr>
            <a:spLocks noChangeArrowheads="1"/>
          </p:cNvSpPr>
          <p:nvPr userDrawn="1"/>
        </p:nvSpPr>
        <p:spPr bwMode="ltGray">
          <a:xfrm>
            <a:off x="458787" y="1384517"/>
            <a:ext cx="2160587" cy="2176245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en-US" sz="1000">
              <a:solidFill>
                <a:srgbClr val="C0C0C0"/>
              </a:solidFill>
            </a:endParaRPr>
          </a:p>
        </p:txBody>
      </p:sp>
      <p:grpSp>
        <p:nvGrpSpPr>
          <p:cNvPr id="32" name="Group 146"/>
          <p:cNvGrpSpPr>
            <a:grpSpLocks/>
          </p:cNvGrpSpPr>
          <p:nvPr userDrawn="1"/>
        </p:nvGrpSpPr>
        <p:grpSpPr bwMode="ltGray">
          <a:xfrm>
            <a:off x="283042" y="3222439"/>
            <a:ext cx="1566601" cy="1548900"/>
            <a:chOff x="575" y="391"/>
            <a:chExt cx="809" cy="794"/>
          </a:xfrm>
        </p:grpSpPr>
        <p:sp>
          <p:nvSpPr>
            <p:cNvPr id="33" name="Oval 147"/>
            <p:cNvSpPr>
              <a:spLocks noChangeArrowheads="1"/>
            </p:cNvSpPr>
            <p:nvPr/>
          </p:nvSpPr>
          <p:spPr bwMode="ltGray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Oval 148"/>
            <p:cNvSpPr>
              <a:spLocks noChangeArrowheads="1"/>
            </p:cNvSpPr>
            <p:nvPr/>
          </p:nvSpPr>
          <p:spPr bwMode="ltGray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Oval 149"/>
            <p:cNvSpPr>
              <a:spLocks noChangeArrowheads="1"/>
            </p:cNvSpPr>
            <p:nvPr/>
          </p:nvSpPr>
          <p:spPr bwMode="ltGray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Oval 150"/>
            <p:cNvSpPr>
              <a:spLocks noChangeArrowheads="1"/>
            </p:cNvSpPr>
            <p:nvPr/>
          </p:nvSpPr>
          <p:spPr bwMode="ltGray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Oval 151"/>
            <p:cNvSpPr>
              <a:spLocks noChangeArrowheads="1"/>
            </p:cNvSpPr>
            <p:nvPr/>
          </p:nvSpPr>
          <p:spPr bwMode="ltGray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Oval 152"/>
            <p:cNvSpPr>
              <a:spLocks noChangeArrowheads="1"/>
            </p:cNvSpPr>
            <p:nvPr/>
          </p:nvSpPr>
          <p:spPr bwMode="ltGray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Oval 153"/>
            <p:cNvSpPr>
              <a:spLocks noChangeArrowheads="1"/>
            </p:cNvSpPr>
            <p:nvPr/>
          </p:nvSpPr>
          <p:spPr bwMode="ltGray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Oval 154"/>
            <p:cNvSpPr>
              <a:spLocks noChangeArrowheads="1"/>
            </p:cNvSpPr>
            <p:nvPr/>
          </p:nvSpPr>
          <p:spPr bwMode="ltGray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4" name="Group 145"/>
          <p:cNvGrpSpPr>
            <a:grpSpLocks/>
          </p:cNvGrpSpPr>
          <p:nvPr userDrawn="1"/>
        </p:nvGrpSpPr>
        <p:grpSpPr bwMode="ltGray">
          <a:xfrm>
            <a:off x="233829" y="3222439"/>
            <a:ext cx="1671171" cy="1578161"/>
            <a:chOff x="544" y="391"/>
            <a:chExt cx="863" cy="809"/>
          </a:xfrm>
        </p:grpSpPr>
        <p:sp>
          <p:nvSpPr>
            <p:cNvPr id="45" name="Oval 119"/>
            <p:cNvSpPr>
              <a:spLocks noChangeArrowheads="1"/>
            </p:cNvSpPr>
            <p:nvPr/>
          </p:nvSpPr>
          <p:spPr bwMode="ltGray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Oval 120"/>
            <p:cNvSpPr>
              <a:spLocks noChangeArrowheads="1"/>
            </p:cNvSpPr>
            <p:nvPr/>
          </p:nvSpPr>
          <p:spPr bwMode="ltGray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Oval 121"/>
            <p:cNvSpPr>
              <a:spLocks noChangeArrowheads="1"/>
            </p:cNvSpPr>
            <p:nvPr/>
          </p:nvSpPr>
          <p:spPr bwMode="ltGray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" name="Oval 118"/>
          <p:cNvSpPr>
            <a:spLocks noChangeArrowheads="1"/>
          </p:cNvSpPr>
          <p:nvPr userDrawn="1"/>
        </p:nvSpPr>
        <p:spPr bwMode="ltGray">
          <a:xfrm>
            <a:off x="434165" y="3327779"/>
            <a:ext cx="1338587" cy="1381135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lIns="91363" tIns="45681" rIns="91363" bIns="45681" anchor="ctr"/>
          <a:lstStyle/>
          <a:p>
            <a:pPr algn="ctr"/>
            <a:endParaRPr lang="en-GB" sz="600">
              <a:solidFill>
                <a:srgbClr val="0038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006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62"/>
          <p:cNvGrpSpPr>
            <a:grpSpLocks/>
          </p:cNvGrpSpPr>
          <p:nvPr userDrawn="1"/>
        </p:nvGrpSpPr>
        <p:grpSpPr bwMode="ltGray">
          <a:xfrm>
            <a:off x="-4763" y="0"/>
            <a:ext cx="9148763" cy="6858000"/>
            <a:chOff x="-3" y="0"/>
            <a:chExt cx="5763" cy="4320"/>
          </a:xfrm>
        </p:grpSpPr>
        <p:pic>
          <p:nvPicPr>
            <p:cNvPr id="4" name="Picture 23" descr="dd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91"/>
            <p:cNvSpPr>
              <a:spLocks noChangeArrowheads="1"/>
            </p:cNvSpPr>
            <p:nvPr/>
          </p:nvSpPr>
          <p:spPr bwMode="ltGray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6" name="Picture 161" descr="logo small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82"/>
          <p:cNvGrpSpPr>
            <a:grpSpLocks/>
          </p:cNvGrpSpPr>
          <p:nvPr userDrawn="1"/>
        </p:nvGrpSpPr>
        <p:grpSpPr bwMode="ltGray">
          <a:xfrm>
            <a:off x="260350" y="1201738"/>
            <a:ext cx="2482850" cy="2444750"/>
            <a:chOff x="164" y="757"/>
            <a:chExt cx="1564" cy="1540"/>
          </a:xfrm>
        </p:grpSpPr>
        <p:sp>
          <p:nvSpPr>
            <p:cNvPr id="9" name="Oval 38"/>
            <p:cNvSpPr>
              <a:spLocks noChangeArrowheads="1"/>
            </p:cNvSpPr>
            <p:nvPr/>
          </p:nvSpPr>
          <p:spPr bwMode="ltGray">
            <a:xfrm>
              <a:off x="234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Oval 40"/>
            <p:cNvSpPr>
              <a:spLocks noChangeArrowheads="1"/>
            </p:cNvSpPr>
            <p:nvPr/>
          </p:nvSpPr>
          <p:spPr bwMode="ltGray">
            <a:xfrm>
              <a:off x="219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Oval 41"/>
            <p:cNvSpPr>
              <a:spLocks noChangeArrowheads="1"/>
            </p:cNvSpPr>
            <p:nvPr/>
          </p:nvSpPr>
          <p:spPr bwMode="ltGray">
            <a:xfrm>
              <a:off x="164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Oval 42"/>
            <p:cNvSpPr>
              <a:spLocks noChangeArrowheads="1"/>
            </p:cNvSpPr>
            <p:nvPr/>
          </p:nvSpPr>
          <p:spPr bwMode="ltGray">
            <a:xfrm>
              <a:off x="242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Oval 43"/>
            <p:cNvSpPr>
              <a:spLocks noChangeArrowheads="1"/>
            </p:cNvSpPr>
            <p:nvPr/>
          </p:nvSpPr>
          <p:spPr bwMode="ltGray">
            <a:xfrm>
              <a:off x="196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5" name="Group 83"/>
          <p:cNvGrpSpPr>
            <a:grpSpLocks/>
          </p:cNvGrpSpPr>
          <p:nvPr userDrawn="1"/>
        </p:nvGrpSpPr>
        <p:grpSpPr bwMode="ltGray">
          <a:xfrm>
            <a:off x="174625" y="1201738"/>
            <a:ext cx="2643188" cy="2493962"/>
            <a:chOff x="110" y="757"/>
            <a:chExt cx="1665" cy="1571"/>
          </a:xfrm>
        </p:grpSpPr>
        <p:sp>
          <p:nvSpPr>
            <p:cNvPr id="16" name="Oval 44"/>
            <p:cNvSpPr>
              <a:spLocks noChangeArrowheads="1"/>
            </p:cNvSpPr>
            <p:nvPr/>
          </p:nvSpPr>
          <p:spPr bwMode="ltGray">
            <a:xfrm>
              <a:off x="281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Oval 45"/>
            <p:cNvSpPr>
              <a:spLocks noChangeArrowheads="1"/>
            </p:cNvSpPr>
            <p:nvPr/>
          </p:nvSpPr>
          <p:spPr bwMode="ltGray">
            <a:xfrm>
              <a:off x="110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Oval 46"/>
            <p:cNvSpPr>
              <a:spLocks noChangeArrowheads="1"/>
            </p:cNvSpPr>
            <p:nvPr/>
          </p:nvSpPr>
          <p:spPr bwMode="ltGray">
            <a:xfrm>
              <a:off x="289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 hasCustomPrompt="1"/>
          </p:nvPr>
        </p:nvSpPr>
        <p:spPr bwMode="ltGray">
          <a:xfrm>
            <a:off x="3132138" y="1989138"/>
            <a:ext cx="5688012" cy="1958975"/>
          </a:xfrm>
        </p:spPr>
        <p:txBody>
          <a:bodyPr/>
          <a:lstStyle>
            <a:lvl1pPr algn="l">
              <a:defRPr sz="2800" b="1">
                <a:solidFill>
                  <a:srgbClr val="003896"/>
                </a:solidFill>
              </a:defRPr>
            </a:lvl1pPr>
          </a:lstStyle>
          <a:p>
            <a:r>
              <a:rPr lang="en-ZA" dirty="0"/>
              <a:t>Click to edit Divider title slide</a:t>
            </a:r>
          </a:p>
        </p:txBody>
      </p:sp>
      <p:sp>
        <p:nvSpPr>
          <p:cNvPr id="34" name="Rectangle 39"/>
          <p:cNvSpPr>
            <a:spLocks noGrp="1" noChangeArrowheads="1"/>
          </p:cNvSpPr>
          <p:nvPr>
            <p:ph type="sldNum" sz="quarter" idx="4"/>
          </p:nvPr>
        </p:nvSpPr>
        <p:spPr bwMode="ltGray">
          <a:xfrm>
            <a:off x="8366681" y="6096000"/>
            <a:ext cx="472519" cy="314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3725B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8999CD-5374-4C93-AC27-430A35ED8F01}" type="slidenum">
              <a:rPr lang="en-Z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ZA"/>
          </a:p>
        </p:txBody>
      </p:sp>
      <p:sp>
        <p:nvSpPr>
          <p:cNvPr id="43" name="Oval 128"/>
          <p:cNvSpPr>
            <a:spLocks noChangeArrowheads="1"/>
          </p:cNvSpPr>
          <p:nvPr userDrawn="1"/>
        </p:nvSpPr>
        <p:spPr bwMode="ltGray">
          <a:xfrm>
            <a:off x="458787" y="1384517"/>
            <a:ext cx="2160587" cy="2176245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en-US" sz="1000">
              <a:solidFill>
                <a:srgbClr val="C0C0C0"/>
              </a:solidFill>
            </a:endParaRPr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233829" y="3222438"/>
            <a:ext cx="1671171" cy="1578162"/>
            <a:chOff x="233829" y="3222438"/>
            <a:chExt cx="1671171" cy="1578162"/>
          </a:xfrm>
        </p:grpSpPr>
        <p:grpSp>
          <p:nvGrpSpPr>
            <p:cNvPr id="2" name="Group 1"/>
            <p:cNvGrpSpPr/>
            <p:nvPr userDrawn="1"/>
          </p:nvGrpSpPr>
          <p:grpSpPr>
            <a:xfrm>
              <a:off x="233829" y="3222438"/>
              <a:ext cx="1671171" cy="1578162"/>
              <a:chOff x="233829" y="3222438"/>
              <a:chExt cx="1671171" cy="1578162"/>
            </a:xfrm>
          </p:grpSpPr>
          <p:sp>
            <p:nvSpPr>
              <p:cNvPr id="33" name="Oval 147"/>
              <p:cNvSpPr>
                <a:spLocks noChangeArrowheads="1"/>
              </p:cNvSpPr>
              <p:nvPr/>
            </p:nvSpPr>
            <p:spPr bwMode="ltGray">
              <a:xfrm>
                <a:off x="358564" y="3282912"/>
                <a:ext cx="1431048" cy="1457214"/>
              </a:xfrm>
              <a:prstGeom prst="ellipse">
                <a:avLst/>
              </a:prstGeom>
              <a:solidFill>
                <a:srgbClr val="83725B"/>
              </a:solidFill>
              <a:ln w="9525">
                <a:solidFill>
                  <a:srgbClr val="83725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6" name="Oval 148"/>
              <p:cNvSpPr>
                <a:spLocks noChangeArrowheads="1"/>
              </p:cNvSpPr>
              <p:nvPr/>
            </p:nvSpPr>
            <p:spPr bwMode="ltGray">
              <a:xfrm>
                <a:off x="387611" y="3327779"/>
                <a:ext cx="1371018" cy="1381135"/>
              </a:xfrm>
              <a:prstGeom prst="ellipse">
                <a:avLst/>
              </a:prstGeom>
              <a:solidFill>
                <a:srgbClr val="8C7F6D"/>
              </a:solidFill>
              <a:ln w="9525">
                <a:solidFill>
                  <a:srgbClr val="83725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Oval 149"/>
              <p:cNvSpPr>
                <a:spLocks noChangeArrowheads="1"/>
              </p:cNvSpPr>
              <p:nvPr/>
            </p:nvSpPr>
            <p:spPr bwMode="ltGray">
              <a:xfrm>
                <a:off x="327581" y="3238044"/>
                <a:ext cx="1491079" cy="1502082"/>
              </a:xfrm>
              <a:prstGeom prst="ellipse">
                <a:avLst/>
              </a:prstGeom>
              <a:noFill/>
              <a:ln w="9525">
                <a:solidFill>
                  <a:srgbClr val="83725B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Oval 150"/>
              <p:cNvSpPr>
                <a:spLocks noChangeArrowheads="1"/>
              </p:cNvSpPr>
              <p:nvPr/>
            </p:nvSpPr>
            <p:spPr bwMode="ltGray">
              <a:xfrm>
                <a:off x="283042" y="3238044"/>
                <a:ext cx="1475587" cy="1502082"/>
              </a:xfrm>
              <a:prstGeom prst="ellipse">
                <a:avLst/>
              </a:prstGeom>
              <a:noFill/>
              <a:ln w="9525">
                <a:solidFill>
                  <a:srgbClr val="83725B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9" name="Oval 151"/>
              <p:cNvSpPr>
                <a:spLocks noChangeArrowheads="1"/>
              </p:cNvSpPr>
              <p:nvPr/>
            </p:nvSpPr>
            <p:spPr bwMode="ltGray">
              <a:xfrm>
                <a:off x="358564" y="3267306"/>
                <a:ext cx="1491079" cy="1504032"/>
              </a:xfrm>
              <a:prstGeom prst="ellipse">
                <a:avLst/>
              </a:prstGeom>
              <a:noFill/>
              <a:ln w="9525">
                <a:solidFill>
                  <a:srgbClr val="83725B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Oval 152"/>
              <p:cNvSpPr>
                <a:spLocks noChangeArrowheads="1"/>
              </p:cNvSpPr>
              <p:nvPr/>
            </p:nvSpPr>
            <p:spPr bwMode="ltGray">
              <a:xfrm>
                <a:off x="312089" y="3222438"/>
                <a:ext cx="1477523" cy="1502082"/>
              </a:xfrm>
              <a:prstGeom prst="ellipse">
                <a:avLst/>
              </a:prstGeom>
              <a:noFill/>
              <a:ln w="9525">
                <a:solidFill>
                  <a:srgbClr val="83725B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Oval 154"/>
              <p:cNvSpPr>
                <a:spLocks noChangeArrowheads="1"/>
              </p:cNvSpPr>
              <p:nvPr/>
            </p:nvSpPr>
            <p:spPr bwMode="ltGray">
              <a:xfrm>
                <a:off x="403103" y="3327779"/>
                <a:ext cx="1341971" cy="1351873"/>
              </a:xfrm>
              <a:prstGeom prst="ellipse">
                <a:avLst/>
              </a:prstGeom>
              <a:noFill/>
              <a:ln w="0">
                <a:solidFill>
                  <a:srgbClr val="83725B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Oval 119"/>
              <p:cNvSpPr>
                <a:spLocks noChangeArrowheads="1"/>
              </p:cNvSpPr>
              <p:nvPr/>
            </p:nvSpPr>
            <p:spPr bwMode="ltGray">
              <a:xfrm>
                <a:off x="413920" y="3222439"/>
                <a:ext cx="1491080" cy="1502082"/>
              </a:xfrm>
              <a:prstGeom prst="ellipse">
                <a:avLst/>
              </a:prstGeom>
              <a:noFill/>
              <a:ln w="9525">
                <a:solidFill>
                  <a:srgbClr val="83725B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Oval 120"/>
              <p:cNvSpPr>
                <a:spLocks noChangeArrowheads="1"/>
              </p:cNvSpPr>
              <p:nvPr/>
            </p:nvSpPr>
            <p:spPr bwMode="ltGray">
              <a:xfrm>
                <a:off x="233829" y="3314124"/>
                <a:ext cx="1491080" cy="1486476"/>
              </a:xfrm>
              <a:prstGeom prst="ellipse">
                <a:avLst/>
              </a:prstGeom>
              <a:noFill/>
              <a:ln w="9525">
                <a:solidFill>
                  <a:srgbClr val="83725B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" name="Oval 121"/>
              <p:cNvSpPr>
                <a:spLocks noChangeArrowheads="1"/>
              </p:cNvSpPr>
              <p:nvPr/>
            </p:nvSpPr>
            <p:spPr bwMode="ltGray">
              <a:xfrm>
                <a:off x="413920" y="3314124"/>
                <a:ext cx="1477524" cy="1486476"/>
              </a:xfrm>
              <a:prstGeom prst="ellipse">
                <a:avLst/>
              </a:prstGeom>
              <a:noFill/>
              <a:ln w="9525">
                <a:solidFill>
                  <a:srgbClr val="83725B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7" name="Group 6"/>
            <p:cNvGrpSpPr/>
            <p:nvPr userDrawn="1"/>
          </p:nvGrpSpPr>
          <p:grpSpPr>
            <a:xfrm>
              <a:off x="399078" y="3327778"/>
              <a:ext cx="1359551" cy="1414805"/>
              <a:chOff x="-2484769" y="2906416"/>
              <a:chExt cx="1417969" cy="1446519"/>
            </a:xfrm>
          </p:grpSpPr>
          <p:sp>
            <p:nvSpPr>
              <p:cNvPr id="41" name="Oval 153"/>
              <p:cNvSpPr>
                <a:spLocks noChangeArrowheads="1"/>
              </p:cNvSpPr>
              <p:nvPr/>
            </p:nvSpPr>
            <p:spPr bwMode="ltGray">
              <a:xfrm>
                <a:off x="-2453184" y="2906416"/>
                <a:ext cx="1371018" cy="1381135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83725B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8" name="Oval 118"/>
              <p:cNvSpPr>
                <a:spLocks noChangeArrowheads="1"/>
              </p:cNvSpPr>
              <p:nvPr userDrawn="1"/>
            </p:nvSpPr>
            <p:spPr bwMode="ltGray">
              <a:xfrm>
                <a:off x="-2484769" y="2971800"/>
                <a:ext cx="1417969" cy="1381135"/>
              </a:xfrm>
              <a:prstGeom prst="ellipse">
                <a:avLst/>
              </a:prstGeom>
              <a:blipFill dpi="0"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lIns="91363" tIns="45681" rIns="91363" bIns="45681" anchor="ctr"/>
              <a:lstStyle/>
              <a:p>
                <a:pPr algn="ctr"/>
                <a:endParaRPr lang="en-GB" sz="600">
                  <a:solidFill>
                    <a:srgbClr val="003896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55894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ltGray"/>
        <p:txBody>
          <a:bodyPr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ltGray">
          <a:xfrm>
            <a:off x="436686" y="1268761"/>
            <a:ext cx="8379069" cy="482723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 bwMode="ltGray"/>
        <p:txBody>
          <a:bodyPr/>
          <a:lstStyle>
            <a:lvl1pPr>
              <a:defRPr/>
            </a:lvl1pPr>
          </a:lstStyle>
          <a:p>
            <a:pPr>
              <a:defRPr/>
            </a:pPr>
            <a:fld id="{C395FBE7-8758-43CC-B5FB-B2466D65DA71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84869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6563" y="1436691"/>
            <a:ext cx="4113212" cy="46593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Z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9" y="1436691"/>
            <a:ext cx="4113213" cy="46593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AC37F-BA98-4F1C-AC68-3ADC4071C0B5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27596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0A1584-3C0D-4427-A071-8AA3C1245600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838788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D6C59-F945-4515-95C0-AA964984C5F9}" type="slidenum">
              <a:rPr lang="en-ZA"/>
              <a:pPr>
                <a:defRPr/>
              </a:pPr>
              <a:t>‹#›</a:t>
            </a:fld>
            <a:endParaRPr lang="en-ZA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 cstate="screen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ltGray">
          <a:xfrm>
            <a:off x="0" y="914400"/>
            <a:ext cx="9144000" cy="5943600"/>
          </a:xfrm>
          <a:prstGeom prst="rect">
            <a:avLst/>
          </a:prstGeom>
        </p:spPr>
      </p:pic>
      <p:sp>
        <p:nvSpPr>
          <p:cNvPr id="5" name="Rectangle 4"/>
          <p:cNvSpPr/>
          <p:nvPr userDrawn="1"/>
        </p:nvSpPr>
        <p:spPr>
          <a:xfrm>
            <a:off x="0" y="914400"/>
            <a:ext cx="9144000" cy="5943600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81000" y="2286000"/>
            <a:ext cx="8153400" cy="3821109"/>
          </a:xfrm>
        </p:spPr>
        <p:txBody>
          <a:bodyPr/>
          <a:lstStyle>
            <a:lvl1pPr>
              <a:defRPr sz="2000" b="1"/>
            </a:lvl1pPr>
            <a:lvl2pPr>
              <a:defRPr sz="18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239777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3" descr="logo small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ltGray">
          <a:xfrm>
            <a:off x="7662863" y="341313"/>
            <a:ext cx="1173162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17" descr="topsolid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ltGray">
          <a:xfrm>
            <a:off x="0" y="-24493"/>
            <a:ext cx="7591425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ltGray">
          <a:xfrm>
            <a:off x="436563" y="166688"/>
            <a:ext cx="6519862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 dirty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ltGray">
          <a:xfrm>
            <a:off x="436563" y="1355146"/>
            <a:ext cx="8378825" cy="506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 dirty="0"/>
              <a:t>Click to edit Master text styles</a:t>
            </a:r>
          </a:p>
          <a:p>
            <a:pPr lvl="1"/>
            <a:r>
              <a:rPr lang="en-ZA" dirty="0"/>
              <a:t>Second level</a:t>
            </a:r>
          </a:p>
          <a:p>
            <a:pPr lvl="2"/>
            <a:r>
              <a:rPr lang="en-ZA" dirty="0"/>
              <a:t>Third level</a:t>
            </a:r>
          </a:p>
          <a:p>
            <a:pPr lvl="3"/>
            <a:r>
              <a:rPr lang="en-ZA" dirty="0"/>
              <a:t>Fourth level</a:t>
            </a:r>
          </a:p>
          <a:p>
            <a:pPr lvl="4"/>
            <a:r>
              <a:rPr lang="en-ZA" dirty="0"/>
              <a:t>Fifth level</a:t>
            </a:r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ltGray">
          <a:xfrm>
            <a:off x="8458200" y="6448753"/>
            <a:ext cx="381000" cy="21394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3725B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8999CD-5374-4C93-AC27-430A35ED8F01}" type="slidenum">
              <a:rPr lang="en-Z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541676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80" r:id="rId3"/>
    <p:sldLayoutId id="2147483781" r:id="rId4"/>
    <p:sldLayoutId id="2147483776" r:id="rId5"/>
    <p:sldLayoutId id="2147483772" r:id="rId6"/>
    <p:sldLayoutId id="2147483773" r:id="rId7"/>
    <p:sldLayoutId id="2147483774" r:id="rId8"/>
    <p:sldLayoutId id="2147483775" r:id="rId9"/>
    <p:sldLayoutId id="2147483778" r:id="rId10"/>
    <p:sldLayoutId id="2147483777" r:id="rId11"/>
    <p:sldLayoutId id="2147483779" r:id="rId12"/>
  </p:sldLayoutIdLst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ＭＳ Ｐゴシック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800">
          <a:solidFill>
            <a:srgbClr val="003896"/>
          </a:solidFill>
          <a:latin typeface="+mn-lt"/>
          <a:ea typeface="ＭＳ Ｐゴシック" charset="0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ea typeface="Arial" charset="0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ea typeface="Arial" charset="0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ea typeface="Arial" charset="0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ea typeface="Arial" charset="0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oleObject" Target="../embeddings/oleObject8.bin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mailto:MavasaVR@eskom.co.za" TargetMode="Externa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tenderbulletin.eskom.co.za/tender/91922" TargetMode="Externa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tenderbulletin.eskom.co.za/tender/91922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3200400" y="3352799"/>
            <a:ext cx="5402262" cy="374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rgbClr val="003896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44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0" marR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en-US" sz="4400" b="1" kern="0" dirty="0">
              <a:latin typeface="Arial"/>
              <a:cs typeface="Arial"/>
            </a:endParaRPr>
          </a:p>
          <a:p>
            <a:pPr marL="0" marR="0" lvl="0" indent="0" algn="ctr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44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cs typeface="Arial"/>
            </a:endParaRPr>
          </a:p>
          <a:p>
            <a:pPr marL="228600" lvl="0" indent="-228600" eaLnBrk="1" hangingPunct="1">
              <a:buFont typeface="+mj-lt"/>
              <a:buAutoNum type="alphaUcPeriod"/>
              <a:defRPr/>
            </a:pPr>
            <a:endParaRPr kumimoji="0" lang="en-US" altLang="en-US" sz="1200" b="1" i="0" u="none" strike="noStrike" kern="0" cap="none" spc="0" normalizeH="0" baseline="0" noProof="0" dirty="0">
              <a:ln>
                <a:noFill/>
              </a:ln>
              <a:solidFill>
                <a:srgbClr val="003896"/>
              </a:solidFill>
              <a:effectLst/>
              <a:uLnTx/>
              <a:uFillTx/>
              <a:latin typeface="Arial"/>
              <a:cs typeface="Arial"/>
            </a:endParaRPr>
          </a:p>
          <a:p>
            <a:pPr lvl="0" eaLnBrk="1" hangingPunct="1">
              <a:defRPr/>
            </a:pPr>
            <a:endParaRPr lang="en-US" altLang="en-US" sz="1200" b="1" kern="0" dirty="0">
              <a:latin typeface="Arial"/>
              <a:cs typeface="Arial"/>
            </a:endParaRPr>
          </a:p>
          <a:p>
            <a:pPr algn="l"/>
            <a:endParaRPr lang="en-ZA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/>
            <a:endParaRPr lang="en-US" sz="1600" b="1" i="0" u="none" strike="noStrike" baseline="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just"/>
            <a:endParaRPr lang="en-US" sz="1600" b="1" i="0" u="none" strike="noStrike" baseline="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just"/>
            <a:endParaRPr lang="en-US" sz="16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just"/>
            <a:endParaRPr lang="en-US" sz="1600" b="1" i="0" u="none" strike="noStrike" baseline="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just"/>
            <a:r>
              <a:rPr lang="en-US" sz="1600" b="1" u="sng" dirty="0">
                <a:solidFill>
                  <a:schemeClr val="tx1"/>
                </a:solidFill>
                <a:latin typeface="Arial" panose="020B0604020202020204" pitchFamily="34" charset="0"/>
              </a:rPr>
              <a:t>CLARIFICATION MEETING </a:t>
            </a:r>
          </a:p>
          <a:p>
            <a:pPr algn="just"/>
            <a:endParaRPr lang="en-US" sz="1600" b="1" i="0" u="none" strike="noStrike" baseline="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algn="just"/>
            <a:r>
              <a:rPr lang="en-US" sz="1600" b="1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</a:rPr>
              <a:t>THE SUPPLY, TRANSPORTATION, ERECTION AND DISMANTLING OF SCAFFOLDING AND INSULATION MATERIAL FOR FOSSIL FIRED POWER STATIONS INCLUDING ESKOM ROTEK INDUSTRIES (TURBO GEN SERVICES &amp; CONSTRUCTION SERVICES), OVER A PERIOD OF 60 MONTHS ON AN AS AND WHEN REQUIRED BASIS. </a:t>
            </a:r>
            <a:endParaRPr kumimoji="0" lang="en-US" altLang="en-US" sz="105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</a:endParaRPr>
          </a:p>
          <a:p>
            <a:pPr lvl="0" algn="ctr" eaLnBrk="1" hangingPunct="1">
              <a:defRPr/>
            </a:pPr>
            <a:endParaRPr lang="en-US" altLang="en-US" sz="2800" b="1" kern="0" dirty="0">
              <a:latin typeface="Arial"/>
              <a:cs typeface="Arial"/>
            </a:endParaRPr>
          </a:p>
          <a:p>
            <a:pPr algn="ctr"/>
            <a:endParaRPr lang="en-ZA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/>
            <a:r>
              <a:rPr lang="en-ZA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ZA" sz="2000" b="1" dirty="0">
                <a:solidFill>
                  <a:schemeClr val="tx1"/>
                </a:solidFill>
                <a:latin typeface="Arial" panose="020B0604020202020204" pitchFamily="34" charset="0"/>
              </a:rPr>
              <a:t>T</a:t>
            </a:r>
            <a:r>
              <a:rPr lang="en-ZA" sz="2000" b="1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</a:rPr>
              <a:t>ender Numbery: E1306GXN </a:t>
            </a:r>
            <a:r>
              <a:rPr lang="en-ZA" sz="1800" b="0" i="0" u="none" strike="noStrike" baseline="0" dirty="0">
                <a:solidFill>
                  <a:schemeClr val="tx1"/>
                </a:solidFill>
                <a:latin typeface="Arial" panose="020B0604020202020204" pitchFamily="34" charset="0"/>
              </a:rPr>
              <a:t>	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828925" y="3581400"/>
            <a:ext cx="5688012" cy="962993"/>
          </a:xfrm>
        </p:spPr>
        <p:txBody>
          <a:bodyPr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  <a:p>
            <a:pPr algn="ctr"/>
            <a:r>
              <a:rPr lang="en-US" dirty="0">
                <a:solidFill>
                  <a:schemeClr val="tx1"/>
                </a:solidFill>
              </a:rPr>
              <a:t>Date: 11 June 2025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Time: 10:00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MS Team</a:t>
            </a:r>
            <a:endParaRPr lang="en-Z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05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FAF05F-1750-47D6-91E0-8AB19125C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6C59-F945-4515-95C0-AA964984C5F9}" type="slidenum">
              <a:rPr lang="en-ZA" smtClean="0"/>
              <a:pPr>
                <a:defRPr/>
              </a:pPr>
              <a:t>10</a:t>
            </a:fld>
            <a:endParaRPr lang="en-ZA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DCDC734-BB47-47B7-AFA7-A7E689DDA975}"/>
              </a:ext>
            </a:extLst>
          </p:cNvPr>
          <p:cNvSpPr txBox="1">
            <a:spLocks/>
          </p:cNvSpPr>
          <p:nvPr/>
        </p:nvSpPr>
        <p:spPr>
          <a:xfrm>
            <a:off x="17804" y="228600"/>
            <a:ext cx="7315200" cy="6667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  Technical Scope of Work</a:t>
            </a:r>
            <a:endParaRPr kumimoji="0" lang="en-ZA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6C1F5A-1F24-CA80-DA95-B3ED5BBE069D}"/>
              </a:ext>
            </a:extLst>
          </p:cNvPr>
          <p:cNvSpPr txBox="1"/>
          <p:nvPr/>
        </p:nvSpPr>
        <p:spPr>
          <a:xfrm>
            <a:off x="7086600" y="1295400"/>
            <a:ext cx="1905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474-13396 Tech SOW Supply Transportation Erection Dismantling of Scaffolding and Insulation Material</a:t>
            </a:r>
            <a:endParaRPr lang="en-ZA" sz="1000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7020AD2-BEEE-30DB-726C-C4B51B9053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5016126"/>
              </p:ext>
            </p:extLst>
          </p:nvPr>
        </p:nvGraphicFramePr>
        <p:xfrm>
          <a:off x="1524000" y="2286000"/>
          <a:ext cx="4495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ackager Shell Object" showAsIcon="1" r:id="rId2" imgW="2686023" imgH="514166" progId="Package">
                  <p:embed/>
                </p:oleObj>
              </mc:Choice>
              <mc:Fallback>
                <p:oleObj name="Packager Shell Object" showAsIcon="1" r:id="rId2" imgW="2686023" imgH="514166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24000" y="2286000"/>
                        <a:ext cx="44958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672955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5033BE-5FA6-B97B-3CC2-EDEE6F506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C8FCBC-74DB-8007-BAC0-6311783BB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6C59-F945-4515-95C0-AA964984C5F9}" type="slidenum">
              <a:rPr lang="en-ZA" smtClean="0"/>
              <a:pPr>
                <a:defRPr/>
              </a:pPr>
              <a:t>11</a:t>
            </a:fld>
            <a:endParaRPr lang="en-ZA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82B7DC8-752A-D113-7E64-FF56FF67BE94}"/>
              </a:ext>
            </a:extLst>
          </p:cNvPr>
          <p:cNvSpPr txBox="1">
            <a:spLocks/>
          </p:cNvSpPr>
          <p:nvPr/>
        </p:nvSpPr>
        <p:spPr>
          <a:xfrm>
            <a:off x="76200" y="228600"/>
            <a:ext cx="7315200" cy="6667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 Functionality Evaluation Criteria</a:t>
            </a:r>
            <a:endParaRPr kumimoji="0" lang="en-ZA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C5CDA9C-AEC7-BE5E-1304-00752D7C1B63}"/>
              </a:ext>
            </a:extLst>
          </p:cNvPr>
          <p:cNvSpPr txBox="1"/>
          <p:nvPr/>
        </p:nvSpPr>
        <p:spPr>
          <a:xfrm>
            <a:off x="6934200" y="1295400"/>
            <a:ext cx="19812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474-13397 Tech Evaluation Strategy Supply Transportation Erection and Dismantling of Scaffolding and Insulation Material </a:t>
            </a:r>
            <a:endParaRPr lang="en-ZA" sz="1000" dirty="0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AB83E33-6884-1401-0BCF-3D94AE9208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5648709"/>
              </p:ext>
            </p:extLst>
          </p:nvPr>
        </p:nvGraphicFramePr>
        <p:xfrm>
          <a:off x="1143001" y="2362200"/>
          <a:ext cx="4386262" cy="666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ackager Shell Object" showAsIcon="1" r:id="rId2" imgW="3590909" imgH="514166" progId="Package">
                  <p:embed/>
                </p:oleObj>
              </mc:Choice>
              <mc:Fallback>
                <p:oleObj name="Packager Shell Object" showAsIcon="1" r:id="rId2" imgW="3590909" imgH="514166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143001" y="2362200"/>
                        <a:ext cx="4386262" cy="666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2247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480C2E-B52B-F532-DAC2-95D9692FC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4F405-1B24-CD5E-0B3B-C726159CCD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93940" y="2971800"/>
            <a:ext cx="5652880" cy="914400"/>
          </a:xfrm>
        </p:spPr>
        <p:txBody>
          <a:bodyPr/>
          <a:lstStyle/>
          <a:p>
            <a:r>
              <a:rPr lang="en-US" dirty="0"/>
              <a:t>   </a:t>
            </a:r>
            <a:r>
              <a:rPr lang="en-US" sz="2000" dirty="0"/>
              <a:t>NEC</a:t>
            </a:r>
            <a:r>
              <a:rPr lang="en-US" dirty="0"/>
              <a:t> 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   </a:t>
            </a:r>
            <a:r>
              <a:rPr lang="en-US" sz="1800" b="0" dirty="0"/>
              <a:t>Mangaliso Mngomezulu</a:t>
            </a:r>
            <a:endParaRPr lang="en-ZA" b="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72C686-1661-33C6-2AF7-43F026FFB6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8999CD-5374-4C93-AC27-430A35ED8F01}" type="slidenum">
              <a:rPr lang="en-Z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82950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FAF05F-1750-47D6-91E0-8AB19125C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6C59-F945-4515-95C0-AA964984C5F9}" type="slidenum">
              <a:rPr lang="en-ZA" smtClean="0"/>
              <a:pPr>
                <a:defRPr/>
              </a:pPr>
              <a:t>13</a:t>
            </a:fld>
            <a:endParaRPr lang="en-ZA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0467B09F-B02B-443F-97AE-0FD1D8B02117}"/>
              </a:ext>
            </a:extLst>
          </p:cNvPr>
          <p:cNvSpPr txBox="1">
            <a:spLocks/>
          </p:cNvSpPr>
          <p:nvPr/>
        </p:nvSpPr>
        <p:spPr>
          <a:xfrm>
            <a:off x="381000" y="304800"/>
            <a:ext cx="7315200" cy="6667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kern="0" dirty="0">
                <a:solidFill>
                  <a:srgbClr val="FFFFFF"/>
                </a:solidFill>
                <a:latin typeface="Arial"/>
                <a:cs typeface="Arial"/>
              </a:rPr>
              <a:t>  NEC </a:t>
            </a:r>
            <a:endParaRPr kumimoji="0" lang="en-ZA" altLang="en-US" sz="24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14F6A07-9289-FDE4-58EE-95E25EFA15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776354"/>
              </p:ext>
            </p:extLst>
          </p:nvPr>
        </p:nvGraphicFramePr>
        <p:xfrm>
          <a:off x="2971800" y="2133600"/>
          <a:ext cx="22860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ackager Shell Object" showAsIcon="1" r:id="rId2" imgW="495182" imgH="514166" progId="Package">
                  <p:embed/>
                </p:oleObj>
              </mc:Choice>
              <mc:Fallback>
                <p:oleObj name="Packager Shell Object" showAsIcon="1" r:id="rId2" imgW="495182" imgH="514166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971800" y="2133600"/>
                        <a:ext cx="228600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13053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79A5A-0544-976F-EB17-A4ECC8305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5E6A4E-F77E-7A61-CC6F-2D2AA54015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93940" y="2971800"/>
            <a:ext cx="5652880" cy="914400"/>
          </a:xfrm>
        </p:spPr>
        <p:txBody>
          <a:bodyPr/>
          <a:lstStyle/>
          <a:p>
            <a:r>
              <a:rPr lang="en-US" dirty="0"/>
              <a:t>   Price List </a:t>
            </a:r>
            <a:r>
              <a:rPr lang="en-US" sz="2000" dirty="0"/>
              <a:t> 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   </a:t>
            </a:r>
            <a:r>
              <a:rPr lang="en-US" sz="1800" b="0" dirty="0"/>
              <a:t>Mbulelo Shudula</a:t>
            </a:r>
            <a:endParaRPr lang="en-ZA" b="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ECE3E1A-C2CE-5E59-E7F7-C948DDAFF5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8999CD-5374-4C93-AC27-430A35ED8F01}" type="slidenum">
              <a:rPr lang="en-Z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2343712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DA47DA-259B-2D76-B6D6-A8F2AB51BC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B6F465-0EEC-1F83-440F-AD5EBFD2C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6C59-F945-4515-95C0-AA964984C5F9}" type="slidenum">
              <a:rPr lang="en-ZA" smtClean="0"/>
              <a:pPr>
                <a:defRPr/>
              </a:pPr>
              <a:t>15</a:t>
            </a:fld>
            <a:endParaRPr lang="en-ZA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FF86E2D-CD37-B1AC-6416-D051E6152AC9}"/>
              </a:ext>
            </a:extLst>
          </p:cNvPr>
          <p:cNvSpPr txBox="1">
            <a:spLocks/>
          </p:cNvSpPr>
          <p:nvPr/>
        </p:nvSpPr>
        <p:spPr>
          <a:xfrm>
            <a:off x="304800" y="228600"/>
            <a:ext cx="7315200" cy="6667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kern="0" dirty="0">
                <a:solidFill>
                  <a:srgbClr val="FFFFFF"/>
                </a:solidFill>
                <a:latin typeface="Arial"/>
                <a:cs typeface="Arial"/>
              </a:rPr>
              <a:t>  Pricelist</a:t>
            </a:r>
            <a:endParaRPr kumimoji="0" lang="en-ZA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5F319EC4-957A-672C-6BB6-F02D3EE6F9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18831"/>
              </p:ext>
            </p:extLst>
          </p:nvPr>
        </p:nvGraphicFramePr>
        <p:xfrm>
          <a:off x="2457450" y="2514600"/>
          <a:ext cx="386715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ackager Shell Object" showAsIcon="1" r:id="rId2" imgW="3009828" imgH="514166" progId="Package">
                  <p:embed/>
                </p:oleObj>
              </mc:Choice>
              <mc:Fallback>
                <p:oleObj name="Packager Shell Object" showAsIcon="1" r:id="rId2" imgW="3009828" imgH="514166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457450" y="2514600"/>
                        <a:ext cx="3867150" cy="1047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3031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E51D3-4224-AE07-3831-A6A4ECAE0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BB2147-ACED-EDDF-AAD4-9FBE2BBE4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29000" y="2971800"/>
            <a:ext cx="5652880" cy="914400"/>
          </a:xfrm>
        </p:spPr>
        <p:txBody>
          <a:bodyPr/>
          <a:lstStyle/>
          <a:p>
            <a:r>
              <a:rPr lang="en-US" sz="2000" dirty="0"/>
              <a:t>SUPPLIER DEVELOPMENT, LOCALIZATION AND INDUSTRIALIZATION (SD&amp;L)</a:t>
            </a:r>
            <a:br>
              <a:rPr lang="en-US" sz="2000" dirty="0"/>
            </a:br>
            <a:r>
              <a:rPr lang="en-US" dirty="0"/>
              <a:t> 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 </a:t>
            </a:r>
            <a:r>
              <a:rPr lang="en-US" sz="1800" b="0" dirty="0"/>
              <a:t>Phindile Mbonambi</a:t>
            </a:r>
            <a:endParaRPr lang="en-ZA" b="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AE9371B-40A7-581B-AE4F-FBD79D86AD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8999CD-5374-4C93-AC27-430A35ED8F01}" type="slidenum">
              <a:rPr lang="en-Z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839148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A046F-1C65-30E0-FDFB-C1B48FE218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71C960-94DE-F5D7-14FB-D973408EE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6C59-F945-4515-95C0-AA964984C5F9}" type="slidenum">
              <a:rPr lang="en-ZA" smtClean="0"/>
              <a:pPr>
                <a:defRPr/>
              </a:pPr>
              <a:t>17</a:t>
            </a:fld>
            <a:endParaRPr lang="en-ZA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0F04C54-1CE5-6395-01C2-23B1DA623104}"/>
              </a:ext>
            </a:extLst>
          </p:cNvPr>
          <p:cNvSpPr txBox="1">
            <a:spLocks/>
          </p:cNvSpPr>
          <p:nvPr/>
        </p:nvSpPr>
        <p:spPr>
          <a:xfrm>
            <a:off x="304800" y="76200"/>
            <a:ext cx="7315200" cy="6667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kern="0" dirty="0">
                <a:solidFill>
                  <a:srgbClr val="FFFFFF"/>
                </a:solidFill>
                <a:latin typeface="Arial"/>
                <a:cs typeface="Arial"/>
              </a:rPr>
              <a:t>Supplier Development, Localization and Industrialization (SD&amp;L)</a:t>
            </a:r>
            <a:br>
              <a:rPr lang="en-US" altLang="en-US" b="1" kern="0" dirty="0">
                <a:solidFill>
                  <a:srgbClr val="FFFFFF"/>
                </a:solidFill>
                <a:latin typeface="Arial"/>
                <a:cs typeface="Arial"/>
              </a:rPr>
            </a:br>
            <a:endParaRPr kumimoji="0" lang="en-ZA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7E0F078D-6DE4-CF52-BAE0-8D628D261DC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4894416"/>
              </p:ext>
            </p:extLst>
          </p:nvPr>
        </p:nvGraphicFramePr>
        <p:xfrm>
          <a:off x="1600200" y="2438400"/>
          <a:ext cx="27432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ackager Shell Object" showAsIcon="1" r:id="rId2" imgW="1552495" imgH="514166" progId="Package">
                  <p:embed/>
                </p:oleObj>
              </mc:Choice>
              <mc:Fallback>
                <p:oleObj name="Packager Shell Object" showAsIcon="1" r:id="rId2" imgW="1552495" imgH="514166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600200" y="2438400"/>
                        <a:ext cx="2743200" cy="838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19363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9D996F-7D5E-E730-31BD-6E0856111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668F5-3DFD-5AED-7B22-10460AB8AC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93940" y="2971800"/>
            <a:ext cx="5652880" cy="914400"/>
          </a:xfrm>
        </p:spPr>
        <p:txBody>
          <a:bodyPr/>
          <a:lstStyle/>
          <a:p>
            <a:r>
              <a:rPr lang="en-US" dirty="0"/>
              <a:t>   </a:t>
            </a:r>
            <a:r>
              <a:rPr lang="en-US" sz="2000" dirty="0"/>
              <a:t>QUALITY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   </a:t>
            </a:r>
            <a:r>
              <a:rPr lang="en-US" sz="1800" b="0" dirty="0"/>
              <a:t>Prudence Motloung</a:t>
            </a:r>
            <a:endParaRPr lang="en-ZA" b="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6C3B33-D7DD-DF23-3DD7-B9A58F723B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8999CD-5374-4C93-AC27-430A35ED8F01}" type="slidenum">
              <a:rPr lang="en-Z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695261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C52AC1-0CFC-B3A5-2458-EEE70CDA71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F5D48D-A91B-FA07-9224-1FF7B23C5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6C59-F945-4515-95C0-AA964984C5F9}" type="slidenum">
              <a:rPr lang="en-ZA" smtClean="0"/>
              <a:pPr>
                <a:defRPr/>
              </a:pPr>
              <a:t>19</a:t>
            </a:fld>
            <a:endParaRPr lang="en-ZA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6E98172-B460-9424-6D3D-650D8ED7FAC1}"/>
              </a:ext>
            </a:extLst>
          </p:cNvPr>
          <p:cNvSpPr txBox="1">
            <a:spLocks/>
          </p:cNvSpPr>
          <p:nvPr/>
        </p:nvSpPr>
        <p:spPr>
          <a:xfrm>
            <a:off x="304800" y="228600"/>
            <a:ext cx="7315200" cy="6667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kern="0" dirty="0">
                <a:solidFill>
                  <a:srgbClr val="FFFFFF"/>
                </a:solidFill>
                <a:latin typeface="Arial"/>
                <a:cs typeface="Arial"/>
              </a:rPr>
              <a:t>  Quality </a:t>
            </a:r>
            <a:endParaRPr kumimoji="0" lang="en-ZA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C3E7CC69-F96F-6BD7-8D23-B962874A8B0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5885356"/>
              </p:ext>
            </p:extLst>
          </p:nvPr>
        </p:nvGraphicFramePr>
        <p:xfrm>
          <a:off x="2514600" y="2514600"/>
          <a:ext cx="2971800" cy="9143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ackager Shell Object" showAsIcon="1" r:id="rId2" imgW="1581128" imgH="514166" progId="Package">
                  <p:embed/>
                </p:oleObj>
              </mc:Choice>
              <mc:Fallback>
                <p:oleObj name="Packager Shell Object" showAsIcon="1" r:id="rId2" imgW="1581128" imgH="514166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14600" y="2514600"/>
                        <a:ext cx="2971800" cy="9143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5816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782CD4-DCFF-4CF7-B43C-BC9D16DD9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6C59-F945-4515-95C0-AA964984C5F9}" type="slidenum">
              <a:rPr lang="en-ZA" smtClean="0"/>
              <a:pPr>
                <a:defRPr/>
              </a:pPr>
              <a:t>2</a:t>
            </a:fld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AA2E4F-C1E3-4F2B-812B-8CAB0BDF2E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04800" y="995895"/>
            <a:ext cx="8736496" cy="5452857"/>
          </a:xfrm>
        </p:spPr>
        <p:txBody>
          <a:bodyPr/>
          <a:lstStyle/>
          <a:p>
            <a:pPr marL="342900" indent="-342900">
              <a:buFont typeface="+mj-lt"/>
              <a:buAutoNum type="arabicPeriod"/>
              <a:defRPr/>
            </a:pPr>
            <a:r>
              <a:rPr lang="en-US" sz="1600" dirty="0"/>
              <a:t>Opening and Welcome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dirty="0"/>
              <a:t>Safety and Evacuation Procedure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dirty="0"/>
              <a:t>Meeting Ground Rules &amp;  Objectives:  </a:t>
            </a:r>
            <a:r>
              <a:rPr lang="en-US" sz="1600" b="0" dirty="0"/>
              <a:t>Velly Mavasa (Commercial Representative)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dirty="0"/>
              <a:t>Eskom Commercial Process:  </a:t>
            </a:r>
            <a:r>
              <a:rPr lang="en-US" sz="1600" b="0" dirty="0"/>
              <a:t>Velly Mavasa (Commercial Representative)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dirty="0"/>
              <a:t>Technical Scope of Work and Functionality Evaluation Criteria:  </a:t>
            </a:r>
            <a:r>
              <a:rPr lang="en-US" sz="1600" b="0" dirty="0"/>
              <a:t>Lebo Serekwa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dirty="0"/>
              <a:t>NEC:  </a:t>
            </a:r>
            <a:r>
              <a:rPr lang="en-US" sz="1600" b="0" dirty="0"/>
              <a:t>Mangaliso Mngomezulu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dirty="0"/>
              <a:t>Price List: </a:t>
            </a:r>
            <a:r>
              <a:rPr lang="pt-BR" sz="1600" b="0" dirty="0"/>
              <a:t>Mbulelo Shudula</a:t>
            </a:r>
            <a:endParaRPr lang="en-US" sz="1600" b="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dirty="0"/>
              <a:t>Supplier Development, Localization and Industrialization (SD&amp;L): </a:t>
            </a:r>
            <a:r>
              <a:rPr lang="it-IT" sz="1600" b="0" dirty="0"/>
              <a:t>Phindile Mbonambi 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dirty="0"/>
              <a:t>Quality: </a:t>
            </a:r>
            <a:r>
              <a:rPr lang="en-US" sz="1600" b="0" dirty="0"/>
              <a:t>Prudence Motloung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dirty="0"/>
              <a:t>Safety, Health &amp; Environment: </a:t>
            </a:r>
            <a:r>
              <a:rPr lang="fi-FI" sz="1600" b="0" dirty="0"/>
              <a:t>Mikateko Chauke</a:t>
            </a:r>
            <a:endParaRPr lang="en-US" sz="1600" b="0" dirty="0"/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dirty="0"/>
              <a:t>Questions &amp; Answers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dirty="0"/>
              <a:t>Summary &amp; Closure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B451518-28E9-4FAB-9926-D2EF9F5CD7B2}"/>
              </a:ext>
            </a:extLst>
          </p:cNvPr>
          <p:cNvSpPr txBox="1"/>
          <p:nvPr/>
        </p:nvSpPr>
        <p:spPr>
          <a:xfrm>
            <a:off x="152400" y="86081"/>
            <a:ext cx="624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  </a:t>
            </a:r>
            <a:r>
              <a:rPr lang="en-US" sz="2400" dirty="0">
                <a:solidFill>
                  <a:schemeClr val="bg1"/>
                </a:solidFill>
              </a:rPr>
              <a:t>Agenda</a:t>
            </a:r>
            <a:endParaRPr lang="en-ZA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4263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050AF1-ECFE-B78F-DB74-D5169C6AC1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8810F-C016-7792-85A4-9DF838EB1B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93940" y="2971800"/>
            <a:ext cx="5652880" cy="914400"/>
          </a:xfrm>
        </p:spPr>
        <p:txBody>
          <a:bodyPr/>
          <a:lstStyle/>
          <a:p>
            <a:r>
              <a:rPr lang="en-US" dirty="0"/>
              <a:t>  </a:t>
            </a:r>
            <a:r>
              <a:rPr lang="en-US" sz="2000" dirty="0"/>
              <a:t>Safety and Health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  </a:t>
            </a:r>
            <a:r>
              <a:rPr lang="en-US" sz="1800" b="0" dirty="0"/>
              <a:t>Mikateko Chauke</a:t>
            </a:r>
            <a:endParaRPr lang="en-ZA" b="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833E58-6BA9-BDF2-750F-998B5549CB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8999CD-5374-4C93-AC27-430A35ED8F01}" type="slidenum">
              <a:rPr lang="en-Z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570724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08379C-B177-0E80-5B39-7B233AB22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CD68940-5EC2-D036-612D-864C36D17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6C59-F945-4515-95C0-AA964984C5F9}" type="slidenum">
              <a:rPr lang="en-ZA" smtClean="0"/>
              <a:pPr>
                <a:defRPr/>
              </a:pPr>
              <a:t>21</a:t>
            </a:fld>
            <a:endParaRPr lang="en-ZA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2E777EC-D19F-D0C5-7E91-1B953C8FA89D}"/>
              </a:ext>
            </a:extLst>
          </p:cNvPr>
          <p:cNvSpPr txBox="1">
            <a:spLocks/>
          </p:cNvSpPr>
          <p:nvPr/>
        </p:nvSpPr>
        <p:spPr>
          <a:xfrm>
            <a:off x="304800" y="228600"/>
            <a:ext cx="7315200" cy="6667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b="1" kern="0" dirty="0">
                <a:solidFill>
                  <a:srgbClr val="FFFFFF"/>
                </a:solidFill>
                <a:latin typeface="Arial"/>
                <a:cs typeface="Arial"/>
              </a:rPr>
              <a:t>  Safety &amp; Health</a:t>
            </a:r>
            <a:endParaRPr kumimoji="0" lang="en-ZA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92BA2E6-B782-5BF3-20DC-172A9CC7E53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8747954"/>
              </p:ext>
            </p:extLst>
          </p:nvPr>
        </p:nvGraphicFramePr>
        <p:xfrm>
          <a:off x="2133600" y="2438400"/>
          <a:ext cx="32004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ackager Shell Object" showAsIcon="1" r:id="rId2" imgW="1381119" imgH="514166" progId="Package">
                  <p:embed/>
                </p:oleObj>
              </mc:Choice>
              <mc:Fallback>
                <p:oleObj name="Packager Shell Object" showAsIcon="1" r:id="rId2" imgW="1381119" imgH="514166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133600" y="2438400"/>
                        <a:ext cx="3200400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40811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50054A0-863E-46A4-84AB-4EBDC10B9D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6C59-F945-4515-95C0-AA964984C5F9}" type="slidenum">
              <a:rPr lang="en-ZA" smtClean="0"/>
              <a:pPr>
                <a:defRPr/>
              </a:pPr>
              <a:t>22</a:t>
            </a:fld>
            <a:endParaRPr lang="en-Z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D5393F-DC37-4728-8ED1-5BFC23164458}"/>
              </a:ext>
            </a:extLst>
          </p:cNvPr>
          <p:cNvSpPr txBox="1">
            <a:spLocks/>
          </p:cNvSpPr>
          <p:nvPr/>
        </p:nvSpPr>
        <p:spPr>
          <a:xfrm>
            <a:off x="0" y="228600"/>
            <a:ext cx="7315200" cy="6667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    Award Strategy </a:t>
            </a:r>
            <a:endParaRPr kumimoji="0" lang="en-ZA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54CF37-1E24-4F4E-9DD2-22428D0C127B}"/>
              </a:ext>
            </a:extLst>
          </p:cNvPr>
          <p:cNvSpPr txBox="1"/>
          <p:nvPr/>
        </p:nvSpPr>
        <p:spPr>
          <a:xfrm>
            <a:off x="4061791" y="2961861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ZA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8A4DD5-5738-75A4-C13A-BB3FA3DC35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143000"/>
            <a:ext cx="84582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2169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ED73F6-7FE6-4937-9011-A5C41DAAB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6C59-F945-4515-95C0-AA964984C5F9}" type="slidenum">
              <a:rPr lang="en-ZA" smtClean="0"/>
              <a:pPr>
                <a:defRPr/>
              </a:pPr>
              <a:t>23</a:t>
            </a:fld>
            <a:endParaRPr lang="en-Z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24D23CE-41A3-4CDC-AC97-A3B0D92D332B}"/>
              </a:ext>
            </a:extLst>
          </p:cNvPr>
          <p:cNvSpPr txBox="1">
            <a:spLocks/>
          </p:cNvSpPr>
          <p:nvPr/>
        </p:nvSpPr>
        <p:spPr>
          <a:xfrm>
            <a:off x="0" y="166688"/>
            <a:ext cx="7315200" cy="6667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ZA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B2828F8A-C090-427B-B0D8-48EC21A26BF8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304800"/>
            <a:ext cx="4953000" cy="6762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US" altLang="en-US" kern="0" dirty="0"/>
              <a:t>Questions and answers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B53363C6-6DAD-47E9-AEF9-F93D55EEFC43}"/>
              </a:ext>
            </a:extLst>
          </p:cNvPr>
          <p:cNvSpPr txBox="1">
            <a:spLocks noChangeArrowheads="1"/>
          </p:cNvSpPr>
          <p:nvPr/>
        </p:nvSpPr>
        <p:spPr>
          <a:xfrm>
            <a:off x="1828800" y="2286000"/>
            <a:ext cx="4953000" cy="67627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endParaRPr lang="en-US" altLang="en-US" sz="19900" kern="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53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6C59-F945-4515-95C0-AA964984C5F9}" type="slidenum">
              <a:rPr lang="en-ZA" smtClean="0"/>
              <a:pPr>
                <a:defRPr/>
              </a:pPr>
              <a:t>3</a:t>
            </a:fld>
            <a:endParaRPr lang="en-Z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97B588-383D-41F5-9FBD-ADF14A189C51}"/>
              </a:ext>
            </a:extLst>
          </p:cNvPr>
          <p:cNvSpPr txBox="1"/>
          <p:nvPr/>
        </p:nvSpPr>
        <p:spPr>
          <a:xfrm>
            <a:off x="457200" y="221637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altLang="en-US" sz="2400" dirty="0">
                <a:solidFill>
                  <a:schemeClr val="bg1"/>
                </a:solidFill>
              </a:rPr>
              <a:t>Session Objectives</a:t>
            </a:r>
            <a:endParaRPr lang="en-ZA" b="1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E91347-B203-4869-BB09-BCC3708001A4}"/>
              </a:ext>
            </a:extLst>
          </p:cNvPr>
          <p:cNvSpPr txBox="1"/>
          <p:nvPr/>
        </p:nvSpPr>
        <p:spPr bwMode="gray">
          <a:xfrm>
            <a:off x="1801812" y="1447800"/>
            <a:ext cx="5540375" cy="4512943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44000" tIns="70569" rIns="144000" bIns="70569" anchor="ctr">
            <a:spAutoFit/>
          </a:bodyPr>
          <a:lstStyle>
            <a:lvl1pPr marL="0" lvl="0" indent="0" defTabSz="895065" eaLnBrk="1" hangingPunct="1">
              <a:buClr>
                <a:schemeClr val="tx2"/>
              </a:buClr>
              <a:defRPr baseline="0">
                <a:latin typeface="+mn-lt"/>
                <a:ea typeface="Arial Unicode MS" pitchFamily="34" charset="-128"/>
                <a:cs typeface="Arial Unicode MS" pitchFamily="34" charset="-128"/>
              </a:defRPr>
            </a:lvl1pPr>
            <a:lvl2pPr marL="193614" indent="-192027" defTabSz="895065" eaLnBrk="1" hangingPunct="1">
              <a:buClr>
                <a:schemeClr val="tx2"/>
              </a:buClr>
              <a:buSzPct val="125000"/>
              <a:buFont typeface="Arial" pitchFamily="34" charset="0"/>
              <a:buChar char="•"/>
              <a:defRPr baseline="0">
                <a:latin typeface="+mn-lt"/>
                <a:ea typeface="Arial Unicode MS" pitchFamily="34" charset="-128"/>
                <a:cs typeface="Arial Unicode MS" pitchFamily="34" charset="-128"/>
              </a:defRPr>
            </a:lvl2pPr>
            <a:lvl3pPr marL="457056" indent="-261854" defTabSz="895065" eaLnBrk="1" hangingPunct="1">
              <a:buClr>
                <a:schemeClr val="tx2"/>
              </a:buClr>
              <a:buSzPct val="120000"/>
              <a:buFont typeface="Arial" charset="0"/>
              <a:buChar char="–"/>
              <a:defRPr baseline="0">
                <a:latin typeface="+mn-lt"/>
                <a:ea typeface="Arial Unicode MS" pitchFamily="34" charset="-128"/>
                <a:cs typeface="Arial Unicode MS" pitchFamily="34" charset="-128"/>
              </a:defRPr>
            </a:lvl3pPr>
            <a:lvl4pPr marL="614168" indent="-155526" defTabSz="895065" eaLnBrk="1" hangingPunct="1">
              <a:buClr>
                <a:schemeClr val="tx2"/>
              </a:buClr>
              <a:buSzPct val="100000"/>
              <a:buFont typeface="Arial" pitchFamily="34" charset="0"/>
              <a:buChar char="•"/>
              <a:defRPr baseline="0">
                <a:latin typeface="+mn-lt"/>
                <a:ea typeface="Arial Unicode MS" pitchFamily="34" charset="-128"/>
                <a:cs typeface="Arial Unicode MS" pitchFamily="34" charset="-128"/>
              </a:defRPr>
            </a:lvl4pPr>
            <a:lvl5pPr marL="749570" indent="-130134" defTabSz="895065" eaLnBrk="1" hangingPunct="1"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  <a:ea typeface="Arial Unicode MS" pitchFamily="34" charset="-128"/>
                <a:cs typeface="Arial Unicode MS" pitchFamily="34" charset="-128"/>
              </a:defRPr>
            </a:lvl5pPr>
            <a:lvl6pPr marL="749570" indent="-130134" defTabSz="895065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6pPr>
            <a:lvl7pPr marL="749570" indent="-130134" defTabSz="895065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7pPr>
            <a:lvl8pPr marL="749570" indent="-130134" defTabSz="895065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8pPr>
            <a:lvl9pPr marL="749570" indent="-130134" defTabSz="895065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>
                <a:latin typeface="+mn-lt"/>
              </a:defRPr>
            </a:lvl9pPr>
          </a:lstStyle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ZA" dirty="0">
                <a:solidFill>
                  <a:srgbClr val="C00000"/>
                </a:solidFill>
              </a:rPr>
              <a:t>The session will focus on providing </a:t>
            </a:r>
            <a:r>
              <a:rPr lang="en-ZA" b="1" dirty="0">
                <a:solidFill>
                  <a:srgbClr val="C00000"/>
                </a:solidFill>
              </a:rPr>
              <a:t>clarity</a:t>
            </a:r>
            <a:r>
              <a:rPr lang="en-ZA" dirty="0">
                <a:solidFill>
                  <a:srgbClr val="C00000"/>
                </a:solidFill>
              </a:rPr>
              <a:t> on the</a:t>
            </a:r>
            <a:r>
              <a:rPr lang="en-ZA" b="1" dirty="0">
                <a:solidFill>
                  <a:srgbClr val="C00000"/>
                </a:solidFill>
              </a:rPr>
              <a:t>, contract allocation  and invitation content</a:t>
            </a:r>
            <a:r>
              <a:rPr lang="en-ZA" dirty="0">
                <a:solidFill>
                  <a:srgbClr val="C00000"/>
                </a:solidFill>
              </a:rPr>
              <a:t> which should assist  prospective tenderers to submit </a:t>
            </a:r>
            <a:r>
              <a:rPr lang="en-ZA" b="1" dirty="0">
                <a:solidFill>
                  <a:srgbClr val="C00000"/>
                </a:solidFill>
              </a:rPr>
              <a:t>responsive tenders </a:t>
            </a:r>
            <a:r>
              <a:rPr lang="en-ZA" dirty="0">
                <a:solidFill>
                  <a:srgbClr val="C00000"/>
                </a:solidFill>
              </a:rPr>
              <a:t>that are </a:t>
            </a:r>
            <a:r>
              <a:rPr lang="en-ZA" b="1" dirty="0">
                <a:solidFill>
                  <a:srgbClr val="C00000"/>
                </a:solidFill>
              </a:rPr>
              <a:t>commercially and technically acceptable</a:t>
            </a:r>
            <a:r>
              <a:rPr lang="en-ZA" dirty="0">
                <a:solidFill>
                  <a:srgbClr val="C00000"/>
                </a:solidFill>
              </a:rPr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ZA" dirty="0">
                <a:solidFill>
                  <a:srgbClr val="C00000"/>
                </a:solidFill>
              </a:rPr>
              <a:t>We will endeavour to:</a:t>
            </a:r>
          </a:p>
          <a:p>
            <a:pPr marL="479364" lvl="1" indent="-285750"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Symbol" panose="05050102010706020507" pitchFamily="18" charset="2"/>
              <a:buChar char="-"/>
              <a:defRPr/>
            </a:pPr>
            <a:r>
              <a:rPr lang="en-US" dirty="0">
                <a:solidFill>
                  <a:srgbClr val="C00000"/>
                </a:solidFill>
              </a:rPr>
              <a:t>Provide a guideline on commercial/ Basic Compliance requirements</a:t>
            </a:r>
            <a:endParaRPr lang="en-ZA" dirty="0">
              <a:solidFill>
                <a:srgbClr val="C00000"/>
              </a:solidFill>
            </a:endParaRPr>
          </a:p>
          <a:p>
            <a:pPr marL="479364" lvl="1" indent="-285750"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Symbol" panose="05050102010706020507" pitchFamily="18" charset="2"/>
              <a:buChar char="-"/>
              <a:defRPr/>
            </a:pPr>
            <a:r>
              <a:rPr lang="en-ZA" dirty="0">
                <a:solidFill>
                  <a:srgbClr val="C00000"/>
                </a:solidFill>
              </a:rPr>
              <a:t>Explain the evaluation criteria (Functionality)</a:t>
            </a:r>
          </a:p>
          <a:p>
            <a:pPr marL="479364" lvl="1" indent="-285750"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Symbol" panose="05050102010706020507" pitchFamily="18" charset="2"/>
              <a:buChar char="-"/>
              <a:defRPr/>
            </a:pPr>
            <a:r>
              <a:rPr lang="en-ZA" dirty="0">
                <a:solidFill>
                  <a:srgbClr val="C00000"/>
                </a:solidFill>
              </a:rPr>
              <a:t>Explain the SHEQ, SDLI &amp; Financial requirements</a:t>
            </a:r>
          </a:p>
          <a:p>
            <a:pPr marL="479364" lvl="1" indent="-285750">
              <a:spcBef>
                <a:spcPts val="600"/>
              </a:spcBef>
              <a:spcAft>
                <a:spcPts val="600"/>
              </a:spcAft>
              <a:buClr>
                <a:schemeClr val="accent4"/>
              </a:buClr>
              <a:buFont typeface="Symbol" panose="05050102010706020507" pitchFamily="18" charset="2"/>
              <a:buChar char="-"/>
              <a:defRPr/>
            </a:pPr>
            <a:r>
              <a:rPr lang="en-ZA" dirty="0">
                <a:solidFill>
                  <a:srgbClr val="C00000"/>
                </a:solidFill>
              </a:rPr>
              <a:t>Provide a forum for Q &amp; A and clarify any ambiguities</a:t>
            </a:r>
          </a:p>
        </p:txBody>
      </p:sp>
    </p:spTree>
    <p:extLst>
      <p:ext uri="{BB962C8B-B14F-4D97-AF65-F5344CB8AC3E}">
        <p14:creationId xmlns:p14="http://schemas.microsoft.com/office/powerpoint/2010/main" val="4109376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6C59-F945-4515-95C0-AA964984C5F9}" type="slidenum">
              <a:rPr lang="en-ZA" smtClean="0"/>
              <a:pPr>
                <a:defRPr/>
              </a:pPr>
              <a:t>4</a:t>
            </a:fld>
            <a:endParaRPr lang="en-ZA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36563" y="166688"/>
            <a:ext cx="6519862" cy="6667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ZA" dirty="0"/>
              <a:t>Commercial Process -  Eskom Representative / Contact Person:</a:t>
            </a:r>
            <a:endParaRPr kumimoji="0" lang="en-ZA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28C51D-1640-44E9-B754-A207863B32DB}"/>
              </a:ext>
            </a:extLst>
          </p:cNvPr>
          <p:cNvSpPr/>
          <p:nvPr/>
        </p:nvSpPr>
        <p:spPr>
          <a:xfrm>
            <a:off x="1981199" y="1600200"/>
            <a:ext cx="5181601" cy="1905000"/>
          </a:xfrm>
          <a:prstGeom prst="rect">
            <a:avLst/>
          </a:prstGeom>
          <a:solidFill>
            <a:schemeClr val="bg1"/>
          </a:solidFill>
          <a:ln w="19050">
            <a:solidFill>
              <a:srgbClr val="83725B"/>
            </a:solidFill>
          </a:ln>
          <a:effectLst>
            <a:outerShdw blurRad="50800" dist="38100" dir="270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216000" anchor="ctr"/>
          <a:lstStyle/>
          <a:p>
            <a:pPr>
              <a:spcBef>
                <a:spcPts val="600"/>
              </a:spcBef>
              <a:defRPr/>
            </a:pPr>
            <a:endParaRPr lang="en-ZA" sz="1600" dirty="0">
              <a:solidFill>
                <a:schemeClr val="tx1"/>
              </a:solidFill>
            </a:endParaRPr>
          </a:p>
          <a:p>
            <a:pPr>
              <a:spcBef>
                <a:spcPts val="600"/>
              </a:spcBef>
              <a:buFont typeface="Wingdings" pitchFamily="2" charset="2"/>
              <a:buChar char="q"/>
              <a:defRPr/>
            </a:pPr>
            <a:r>
              <a:rPr lang="en-ZA" sz="1600" b="1" dirty="0">
                <a:solidFill>
                  <a:schemeClr val="tx1"/>
                </a:solidFill>
              </a:rPr>
              <a:t>Name</a:t>
            </a:r>
            <a:r>
              <a:rPr lang="en-ZA" sz="1600" dirty="0">
                <a:solidFill>
                  <a:schemeClr val="tx1"/>
                </a:solidFill>
              </a:rPr>
              <a:t>: 		Velly Mavasa</a:t>
            </a:r>
          </a:p>
          <a:p>
            <a:pPr>
              <a:spcBef>
                <a:spcPts val="1200"/>
              </a:spcBef>
              <a:buFont typeface="Wingdings" pitchFamily="2" charset="2"/>
              <a:buChar char="q"/>
              <a:defRPr/>
            </a:pPr>
            <a:r>
              <a:rPr lang="en-ZA" sz="1600" b="1" dirty="0">
                <a:solidFill>
                  <a:schemeClr val="tx1"/>
                </a:solidFill>
              </a:rPr>
              <a:t>Designation: 	</a:t>
            </a:r>
            <a:r>
              <a:rPr lang="en-ZA" sz="1600" dirty="0">
                <a:solidFill>
                  <a:schemeClr val="tx1"/>
                </a:solidFill>
              </a:rPr>
              <a:t>Senior Advisor Procurement </a:t>
            </a:r>
          </a:p>
          <a:p>
            <a:pPr>
              <a:spcBef>
                <a:spcPts val="1200"/>
              </a:spcBef>
              <a:buFont typeface="Wingdings" pitchFamily="2" charset="2"/>
              <a:buChar char="q"/>
              <a:defRPr/>
            </a:pPr>
            <a:r>
              <a:rPr lang="en-GB" sz="1600" b="1" dirty="0">
                <a:solidFill>
                  <a:schemeClr val="tx1"/>
                </a:solidFill>
              </a:rPr>
              <a:t>Tel No</a:t>
            </a:r>
            <a:r>
              <a:rPr lang="en-GB" sz="1600" dirty="0">
                <a:solidFill>
                  <a:schemeClr val="tx1"/>
                </a:solidFill>
              </a:rPr>
              <a:t>:		+27 16 457 5493</a:t>
            </a:r>
            <a:endParaRPr lang="en-ZA" sz="1600" dirty="0">
              <a:solidFill>
                <a:schemeClr val="tx1"/>
              </a:solidFill>
            </a:endParaRPr>
          </a:p>
          <a:p>
            <a:pPr>
              <a:spcBef>
                <a:spcPts val="1200"/>
              </a:spcBef>
              <a:buFont typeface="Wingdings" pitchFamily="2" charset="2"/>
              <a:buChar char="q"/>
              <a:defRPr/>
            </a:pPr>
            <a:r>
              <a:rPr lang="en-GB" sz="1600" b="1" dirty="0">
                <a:solidFill>
                  <a:schemeClr val="tx1"/>
                </a:solidFill>
              </a:rPr>
              <a:t>E- mail:</a:t>
            </a:r>
            <a:r>
              <a:rPr lang="en-GB" sz="1600" dirty="0">
                <a:solidFill>
                  <a:schemeClr val="tx1"/>
                </a:solidFill>
              </a:rPr>
              <a:t>	</a:t>
            </a:r>
            <a:r>
              <a:rPr lang="en-GB" sz="1600" dirty="0">
                <a:solidFill>
                  <a:schemeClr val="tx1"/>
                </a:solidFill>
                <a:hlinkClick r:id="rId2"/>
              </a:rPr>
              <a:t>MavasaVR@eskom.co.za</a:t>
            </a:r>
            <a:r>
              <a:rPr lang="en-GB" sz="1600" dirty="0">
                <a:solidFill>
                  <a:schemeClr val="tx1"/>
                </a:solidFill>
              </a:rPr>
              <a:t> </a:t>
            </a:r>
          </a:p>
          <a:p>
            <a:pPr>
              <a:spcBef>
                <a:spcPts val="1200"/>
              </a:spcBef>
              <a:defRPr/>
            </a:pP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145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A59657-6AE9-115E-1A56-3122AF3ED6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B79C45-0943-D258-2EE3-44492623EB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6C59-F945-4515-95C0-AA964984C5F9}" type="slidenum">
              <a:rPr lang="en-ZA" smtClean="0"/>
              <a:pPr>
                <a:defRPr/>
              </a:pPr>
              <a:t>5</a:t>
            </a:fld>
            <a:endParaRPr lang="en-Z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29E6CF0-3FE7-B19F-3C38-F8CEA492A82F}"/>
              </a:ext>
            </a:extLst>
          </p:cNvPr>
          <p:cNvSpPr txBox="1">
            <a:spLocks/>
          </p:cNvSpPr>
          <p:nvPr/>
        </p:nvSpPr>
        <p:spPr>
          <a:xfrm>
            <a:off x="17804" y="228600"/>
            <a:ext cx="7315200" cy="6667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ZA" altLang="en-US" dirty="0"/>
              <a:t>Commercial Process:  S</a:t>
            </a:r>
            <a:r>
              <a:rPr lang="en-ZA" altLang="en-US" dirty="0">
                <a:ea typeface="+mj-ea"/>
              </a:rPr>
              <a:t>ubmission Deadlines </a:t>
            </a:r>
            <a:endParaRPr kumimoji="0" lang="en-ZA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4BB0B5-4F7C-1665-794C-70FEA66D01D6}"/>
              </a:ext>
            </a:extLst>
          </p:cNvPr>
          <p:cNvSpPr/>
          <p:nvPr/>
        </p:nvSpPr>
        <p:spPr>
          <a:xfrm>
            <a:off x="0" y="981579"/>
            <a:ext cx="9144000" cy="5800221"/>
          </a:xfrm>
          <a:prstGeom prst="rect">
            <a:avLst/>
          </a:prstGeom>
          <a:solidFill>
            <a:schemeClr val="bg1"/>
          </a:solidFill>
          <a:ln w="19050">
            <a:solidFill>
              <a:srgbClr val="83725B"/>
            </a:solidFill>
          </a:ln>
          <a:effectLst>
            <a:outerShdw blurRad="50800" dist="38100" dir="270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216000" anchor="ctr"/>
          <a:lstStyle/>
          <a:p>
            <a:pPr algn="just">
              <a:spcBef>
                <a:spcPct val="100000"/>
              </a:spcBef>
              <a:buClr>
                <a:srgbClr val="8C7F6D"/>
              </a:buClr>
              <a:defRPr/>
            </a:pPr>
            <a:endParaRPr lang="en-ZA" sz="1500" b="1" kern="0" dirty="0">
              <a:solidFill>
                <a:srgbClr val="003896"/>
              </a:solidFill>
            </a:endParaRPr>
          </a:p>
          <a:p>
            <a:pPr algn="just">
              <a:spcBef>
                <a:spcPct val="100000"/>
              </a:spcBef>
              <a:buClr>
                <a:srgbClr val="8C7F6D"/>
              </a:buClr>
              <a:defRPr/>
            </a:pPr>
            <a:endParaRPr lang="en-US" sz="1400" b="1" kern="0" dirty="0">
              <a:solidFill>
                <a:srgbClr val="003896"/>
              </a:solidFill>
            </a:endParaRPr>
          </a:p>
          <a:p>
            <a:pPr algn="just">
              <a:spcBef>
                <a:spcPct val="100000"/>
              </a:spcBef>
              <a:buClr>
                <a:srgbClr val="8C7F6D"/>
              </a:buClr>
              <a:defRPr/>
            </a:pPr>
            <a:endParaRPr lang="en-US" b="1" kern="0" dirty="0">
              <a:solidFill>
                <a:srgbClr val="003896"/>
              </a:solidFill>
            </a:endParaRPr>
          </a:p>
          <a:p>
            <a:pPr algn="just">
              <a:spcBef>
                <a:spcPct val="100000"/>
              </a:spcBef>
              <a:buClr>
                <a:srgbClr val="8C7F6D"/>
              </a:buClr>
              <a:defRPr/>
            </a:pPr>
            <a:r>
              <a:rPr lang="en-US" b="1" kern="0" dirty="0">
                <a:solidFill>
                  <a:srgbClr val="003896"/>
                </a:solidFill>
              </a:rPr>
              <a:t>Non-Compulsory Clarification Meeting</a:t>
            </a:r>
          </a:p>
          <a:p>
            <a:pPr lvl="1" algn="just">
              <a:spcBef>
                <a:spcPct val="100000"/>
              </a:spcBef>
              <a:buClr>
                <a:srgbClr val="8C7F6D"/>
              </a:buClr>
              <a:defRPr/>
            </a:pPr>
            <a:r>
              <a:rPr lang="en-US" b="1" kern="0" dirty="0">
                <a:solidFill>
                  <a:srgbClr val="003896"/>
                </a:solidFill>
              </a:rPr>
              <a:t>Tender Issue Date: </a:t>
            </a:r>
            <a:r>
              <a:rPr lang="en-US" kern="0" dirty="0">
                <a:solidFill>
                  <a:srgbClr val="003896"/>
                </a:solidFill>
              </a:rPr>
              <a:t>23 May 2025</a:t>
            </a:r>
          </a:p>
          <a:p>
            <a:pPr lvl="1" algn="just">
              <a:spcBef>
                <a:spcPct val="100000"/>
              </a:spcBef>
              <a:buClr>
                <a:srgbClr val="8C7F6D"/>
              </a:buClr>
              <a:defRPr/>
            </a:pPr>
            <a:r>
              <a:rPr lang="en-ZA" b="1" kern="0" dirty="0">
                <a:solidFill>
                  <a:srgbClr val="003896"/>
                </a:solidFill>
              </a:rPr>
              <a:t>Submission Deadline/Closing Date: </a:t>
            </a:r>
            <a:r>
              <a:rPr lang="en-US" kern="0" dirty="0">
                <a:solidFill>
                  <a:srgbClr val="003896"/>
                </a:solidFill>
              </a:rPr>
              <a:t>26 June 2025 @ 10h00 AM  (SAST)</a:t>
            </a:r>
          </a:p>
          <a:p>
            <a:pPr marL="457200" lvl="2" algn="just">
              <a:spcBef>
                <a:spcPct val="100000"/>
              </a:spcBef>
              <a:buClr>
                <a:srgbClr val="8C7F6D"/>
              </a:buClr>
              <a:defRPr/>
            </a:pPr>
            <a:r>
              <a:rPr lang="en-GB" b="1" kern="0" dirty="0">
                <a:solidFill>
                  <a:srgbClr val="003896"/>
                </a:solidFill>
              </a:rPr>
              <a:t>Tender Validity period: </a:t>
            </a:r>
            <a:r>
              <a:rPr lang="en-GB" kern="0" dirty="0">
                <a:solidFill>
                  <a:srgbClr val="003896"/>
                </a:solidFill>
              </a:rPr>
              <a:t>12 Weeks</a:t>
            </a:r>
            <a:endParaRPr lang="en-ZA" kern="0" dirty="0">
              <a:solidFill>
                <a:srgbClr val="003896"/>
              </a:solidFill>
            </a:endParaRPr>
          </a:p>
          <a:p>
            <a:pPr marL="457200" lvl="2" algn="just">
              <a:spcBef>
                <a:spcPct val="100000"/>
              </a:spcBef>
              <a:buClr>
                <a:srgbClr val="8C7F6D"/>
              </a:buClr>
              <a:defRPr/>
            </a:pPr>
            <a:r>
              <a:rPr lang="en-ZA" b="1" kern="0" dirty="0">
                <a:solidFill>
                  <a:srgbClr val="003896"/>
                </a:solidFill>
              </a:rPr>
              <a:t>Clarification Queries Closing Date: </a:t>
            </a:r>
            <a:r>
              <a:rPr lang="en-ZA" kern="0" dirty="0">
                <a:solidFill>
                  <a:srgbClr val="003896"/>
                </a:solidFill>
              </a:rPr>
              <a:t>10:00am SA Telkom Time (GMT +1) on 17 June</a:t>
            </a:r>
            <a:r>
              <a:rPr lang="en-US" kern="0" dirty="0">
                <a:solidFill>
                  <a:srgbClr val="003896"/>
                </a:solidFill>
              </a:rPr>
              <a:t> </a:t>
            </a:r>
            <a:r>
              <a:rPr lang="en-GB" kern="0" dirty="0">
                <a:solidFill>
                  <a:srgbClr val="003896"/>
                </a:solidFill>
                <a:ea typeface="Times New Roman"/>
              </a:rPr>
              <a:t>2025 </a:t>
            </a:r>
            <a:r>
              <a:rPr lang="en-ZA" kern="0" dirty="0">
                <a:solidFill>
                  <a:srgbClr val="003896"/>
                </a:solidFill>
              </a:rPr>
              <a:t>(07</a:t>
            </a:r>
            <a:r>
              <a:rPr lang="en-GB" kern="0" dirty="0">
                <a:solidFill>
                  <a:srgbClr val="003896"/>
                </a:solidFill>
              </a:rPr>
              <a:t> working days before the deadline for Proposal submission)</a:t>
            </a:r>
            <a:endParaRPr lang="en-ZA" kern="0" dirty="0">
              <a:solidFill>
                <a:srgbClr val="003896"/>
              </a:solidFill>
            </a:endParaRPr>
          </a:p>
          <a:p>
            <a:pPr marL="457200" lvl="2" algn="just">
              <a:spcBef>
                <a:spcPct val="100000"/>
              </a:spcBef>
              <a:buClr>
                <a:srgbClr val="8C7F6D"/>
              </a:buClr>
              <a:defRPr/>
            </a:pPr>
            <a:r>
              <a:rPr lang="en-ZA" b="1" kern="0" dirty="0">
                <a:solidFill>
                  <a:srgbClr val="003896"/>
                </a:solidFill>
              </a:rPr>
              <a:t>Submission Closing Time</a:t>
            </a:r>
            <a:r>
              <a:rPr lang="en-ZA" kern="0" dirty="0">
                <a:solidFill>
                  <a:srgbClr val="003896"/>
                </a:solidFill>
              </a:rPr>
              <a:t>: 10:00am SA Telkom Time – (GMT +2)  (no late submission/s will be accepted under any circumstances) </a:t>
            </a:r>
          </a:p>
          <a:p>
            <a:pPr marL="457200" lvl="2" algn="just">
              <a:spcBef>
                <a:spcPct val="100000"/>
              </a:spcBef>
              <a:buClr>
                <a:srgbClr val="8C7F6D"/>
              </a:buClr>
              <a:defRPr/>
            </a:pPr>
            <a:r>
              <a:rPr lang="en-US" kern="0" dirty="0">
                <a:solidFill>
                  <a:srgbClr val="FF0000"/>
                </a:solidFill>
              </a:rPr>
              <a:t>ANY LATE SUBMISSION WILL BE REJECTED</a:t>
            </a:r>
          </a:p>
          <a:p>
            <a:pPr marL="742950" lvl="1" indent="-285750" algn="just">
              <a:spcBef>
                <a:spcPts val="1800"/>
              </a:spcBef>
              <a:buClr>
                <a:srgbClr val="8C7F6D"/>
              </a:buClr>
              <a:buFont typeface="Symbol" panose="05050102010706020507" pitchFamily="18" charset="2"/>
              <a:buChar char="-"/>
              <a:defRPr/>
            </a:pPr>
            <a:endParaRPr lang="en-US" sz="1500" kern="0" dirty="0">
              <a:solidFill>
                <a:srgbClr val="003896"/>
              </a:solidFill>
            </a:endParaRPr>
          </a:p>
          <a:p>
            <a:pPr marL="742950" lvl="1" indent="-285750" algn="just">
              <a:spcBef>
                <a:spcPts val="1800"/>
              </a:spcBef>
              <a:buClr>
                <a:srgbClr val="8C7F6D"/>
              </a:buClr>
              <a:buFont typeface="Symbol" panose="05050102010706020507" pitchFamily="18" charset="2"/>
              <a:buChar char="-"/>
              <a:defRPr/>
            </a:pPr>
            <a:endParaRPr lang="en-US" sz="1500" kern="0" dirty="0">
              <a:solidFill>
                <a:srgbClr val="003896"/>
              </a:solidFill>
            </a:endParaRPr>
          </a:p>
          <a:p>
            <a:pPr marL="742950" lvl="1" indent="-285750" algn="just">
              <a:spcBef>
                <a:spcPts val="1800"/>
              </a:spcBef>
              <a:buClr>
                <a:srgbClr val="8C7F6D"/>
              </a:buClr>
              <a:buFont typeface="Symbol" panose="05050102010706020507" pitchFamily="18" charset="2"/>
              <a:buChar char="-"/>
              <a:defRPr/>
            </a:pPr>
            <a:endParaRPr lang="en-US" sz="1500" kern="0" dirty="0">
              <a:solidFill>
                <a:srgbClr val="003896"/>
              </a:solidFill>
            </a:endParaRPr>
          </a:p>
          <a:p>
            <a:pPr marL="742950" lvl="1" indent="-285750" algn="just">
              <a:spcBef>
                <a:spcPts val="1800"/>
              </a:spcBef>
              <a:buClr>
                <a:srgbClr val="8C7F6D"/>
              </a:buClr>
              <a:buFont typeface="Symbol" panose="05050102010706020507" pitchFamily="18" charset="2"/>
              <a:buChar char="-"/>
              <a:defRPr/>
            </a:pPr>
            <a:endParaRPr lang="en-US" sz="1500" kern="0" dirty="0">
              <a:solidFill>
                <a:srgbClr val="003896"/>
              </a:solidFill>
            </a:endParaRPr>
          </a:p>
          <a:p>
            <a:pPr marL="742950" lvl="1" indent="-285750" algn="just">
              <a:spcBef>
                <a:spcPts val="1800"/>
              </a:spcBef>
              <a:buClr>
                <a:srgbClr val="8C7F6D"/>
              </a:buClr>
              <a:buFont typeface="Symbol" panose="05050102010706020507" pitchFamily="18" charset="2"/>
              <a:buChar char="-"/>
              <a:defRPr/>
            </a:pPr>
            <a:endParaRPr lang="en-US" sz="1500" kern="0" dirty="0">
              <a:solidFill>
                <a:srgbClr val="003896"/>
              </a:solidFill>
            </a:endParaRPr>
          </a:p>
          <a:p>
            <a:pPr marL="742950" lvl="1" indent="-285750" algn="just">
              <a:spcBef>
                <a:spcPts val="1800"/>
              </a:spcBef>
              <a:buClr>
                <a:srgbClr val="8C7F6D"/>
              </a:buClr>
              <a:buFont typeface="Symbol" panose="05050102010706020507" pitchFamily="18" charset="2"/>
              <a:buChar char="-"/>
              <a:defRPr/>
            </a:pPr>
            <a:endParaRPr lang="en-ZA" sz="1500" kern="0" dirty="0">
              <a:solidFill>
                <a:srgbClr val="0038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546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0C4B4-4647-6611-EEEE-4D15346DF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C6E7CE3-C4BB-87C6-0351-947288E9D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6C59-F945-4515-95C0-AA964984C5F9}" type="slidenum">
              <a:rPr lang="en-ZA" smtClean="0"/>
              <a:pPr>
                <a:defRPr/>
              </a:pPr>
              <a:t>6</a:t>
            </a:fld>
            <a:endParaRPr lang="en-Z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61F6FED-5FE5-CE17-507A-E5AEBFD22C64}"/>
              </a:ext>
            </a:extLst>
          </p:cNvPr>
          <p:cNvSpPr txBox="1">
            <a:spLocks/>
          </p:cNvSpPr>
          <p:nvPr/>
        </p:nvSpPr>
        <p:spPr>
          <a:xfrm>
            <a:off x="17804" y="228600"/>
            <a:ext cx="7315200" cy="6667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ZA" altLang="en-US" dirty="0"/>
              <a:t>Commercial Process:  S</a:t>
            </a:r>
            <a:r>
              <a:rPr lang="en-ZA" altLang="en-US" dirty="0">
                <a:ea typeface="+mj-ea"/>
              </a:rPr>
              <a:t>ubmission Requirements </a:t>
            </a:r>
            <a:endParaRPr kumimoji="0" lang="en-ZA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C2E5A2-73D7-C04C-A9B3-51D2DE5A67FD}"/>
              </a:ext>
            </a:extLst>
          </p:cNvPr>
          <p:cNvSpPr/>
          <p:nvPr/>
        </p:nvSpPr>
        <p:spPr>
          <a:xfrm>
            <a:off x="1" y="990601"/>
            <a:ext cx="9144000" cy="5773738"/>
          </a:xfrm>
          <a:prstGeom prst="rect">
            <a:avLst/>
          </a:prstGeom>
          <a:solidFill>
            <a:schemeClr val="bg1"/>
          </a:solidFill>
          <a:ln w="19050">
            <a:solidFill>
              <a:srgbClr val="83725B"/>
            </a:solidFill>
          </a:ln>
          <a:effectLst>
            <a:outerShdw blurRad="50800" dist="38100" dir="2700000" algn="tl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216000" anchor="ctr"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lvl="1" algn="just">
              <a:spcBef>
                <a:spcPts val="1800"/>
              </a:spcBef>
              <a:buClr>
                <a:srgbClr val="8C7F6D"/>
              </a:buClr>
              <a:buFont typeface="Symbol" pitchFamily="18" charset="2"/>
              <a:buChar char="-"/>
              <a:defRPr/>
            </a:pPr>
            <a:r>
              <a:rPr lang="en-US" altLang="en-US" sz="1500" b="1" i="1" dirty="0">
                <a:solidFill>
                  <a:srgbClr val="003896"/>
                </a:solidFill>
              </a:rPr>
              <a:t>Updates &amp; Clarifications: </a:t>
            </a:r>
            <a:r>
              <a:rPr lang="en-US" altLang="en-US" sz="1500" i="1" dirty="0">
                <a:solidFill>
                  <a:srgbClr val="003896"/>
                </a:solidFill>
              </a:rPr>
              <a:t>Tenderers are urged to continually check the </a:t>
            </a:r>
            <a:r>
              <a:rPr lang="en-US" altLang="en-US" sz="1500" b="1" i="1" dirty="0">
                <a:solidFill>
                  <a:srgbClr val="003896"/>
                </a:solidFill>
              </a:rPr>
              <a:t>Eskom Tender Bulletin </a:t>
            </a:r>
            <a:r>
              <a:rPr lang="en-US" altLang="en-US" sz="1500" i="1" dirty="0">
                <a:solidFill>
                  <a:srgbClr val="003896"/>
                </a:solidFill>
              </a:rPr>
              <a:t>and the </a:t>
            </a:r>
            <a:r>
              <a:rPr lang="en-US" altLang="en-US" sz="1500" b="1" i="1" dirty="0">
                <a:solidFill>
                  <a:srgbClr val="003896"/>
                </a:solidFill>
              </a:rPr>
              <a:t>National Treasury Website (e-Tender) </a:t>
            </a:r>
            <a:r>
              <a:rPr lang="en-US" altLang="en-US" sz="1500" i="1" dirty="0">
                <a:solidFill>
                  <a:srgbClr val="003896"/>
                </a:solidFill>
              </a:rPr>
              <a:t>for important updates pertaining the ITT in question i.e. minutes, notices, clarifications etc.</a:t>
            </a:r>
          </a:p>
          <a:p>
            <a:pPr lvl="3" algn="just">
              <a:spcBef>
                <a:spcPts val="1800"/>
              </a:spcBef>
              <a:buClr>
                <a:srgbClr val="8C7F6D"/>
              </a:buClr>
              <a:buFont typeface="Symbol" pitchFamily="18" charset="2"/>
              <a:buChar char="-"/>
              <a:defRPr/>
            </a:pPr>
            <a:r>
              <a:rPr lang="en-US" altLang="en-US" sz="1500" b="1" dirty="0">
                <a:solidFill>
                  <a:srgbClr val="003896"/>
                </a:solidFill>
              </a:rPr>
              <a:t>Note: </a:t>
            </a:r>
            <a:r>
              <a:rPr lang="en-US" altLang="en-US" sz="1500" dirty="0">
                <a:solidFill>
                  <a:srgbClr val="003896"/>
                </a:solidFill>
              </a:rPr>
              <a:t>Tenders are to be submitted electronically via Eskom E- tendering site: </a:t>
            </a:r>
            <a:r>
              <a:rPr lang="en-US" altLang="en-US" sz="1500" dirty="0">
                <a:solidFill>
                  <a:srgbClr val="003896"/>
                </a:solidFill>
                <a:hlinkClick r:id="rId2"/>
              </a:rPr>
              <a:t>https://tenderbulletin.eskom.co.za/tender/91922</a:t>
            </a:r>
            <a:r>
              <a:rPr lang="en-US" altLang="en-US" sz="1500" dirty="0">
                <a:solidFill>
                  <a:srgbClr val="003896"/>
                </a:solidFill>
              </a:rPr>
              <a:t> </a:t>
            </a:r>
          </a:p>
          <a:p>
            <a:pPr lvl="3" algn="just">
              <a:spcBef>
                <a:spcPts val="1800"/>
              </a:spcBef>
              <a:buClr>
                <a:srgbClr val="8C7F6D"/>
              </a:buClr>
              <a:buFont typeface="Symbol" pitchFamily="18" charset="2"/>
              <a:buChar char="-"/>
              <a:defRPr/>
            </a:pPr>
            <a:r>
              <a:rPr lang="en-US" altLang="en-US" sz="1500" b="1" i="1" dirty="0">
                <a:solidFill>
                  <a:srgbClr val="003896"/>
                </a:solidFill>
              </a:rPr>
              <a:t>Submissions: </a:t>
            </a:r>
            <a:r>
              <a:rPr lang="en-US" altLang="en-US" sz="1500" i="1" dirty="0">
                <a:solidFill>
                  <a:srgbClr val="003896"/>
                </a:solidFill>
              </a:rPr>
              <a:t>Documents must be loaded before tender closing date and time as stipulated  earlier on. </a:t>
            </a:r>
            <a:r>
              <a:rPr lang="en-US" altLang="en-US" sz="1500" b="1" i="1" u="sng" dirty="0">
                <a:solidFill>
                  <a:srgbClr val="FF0000"/>
                </a:solidFill>
              </a:rPr>
              <a:t>Late submission will not be accepted</a:t>
            </a:r>
            <a:r>
              <a:rPr lang="en-US" altLang="en-US" sz="1500" i="1" dirty="0">
                <a:solidFill>
                  <a:srgbClr val="003896"/>
                </a:solidFill>
              </a:rPr>
              <a:t>.</a:t>
            </a:r>
          </a:p>
          <a:p>
            <a:pPr lvl="3" algn="just">
              <a:spcBef>
                <a:spcPts val="1800"/>
              </a:spcBef>
              <a:buClr>
                <a:srgbClr val="8C7F6D"/>
              </a:buClr>
              <a:buFont typeface="Symbol" pitchFamily="18" charset="2"/>
              <a:buChar char="-"/>
              <a:defRPr/>
            </a:pPr>
            <a:endParaRPr lang="en-US" altLang="en-US" sz="1500" i="1" dirty="0">
              <a:solidFill>
                <a:srgbClr val="003896"/>
              </a:solidFill>
            </a:endParaRPr>
          </a:p>
          <a:p>
            <a:pPr lvl="3" algn="just">
              <a:buClr>
                <a:srgbClr val="8C7F6D"/>
              </a:buClr>
              <a:defRPr/>
            </a:pPr>
            <a:endParaRPr lang="en-US" altLang="en-US" sz="1500" b="1" dirty="0">
              <a:solidFill>
                <a:srgbClr val="FF0000"/>
              </a:solidFill>
            </a:endParaRPr>
          </a:p>
          <a:p>
            <a:pPr lvl="3" algn="just">
              <a:buClr>
                <a:srgbClr val="8C7F6D"/>
              </a:buClr>
              <a:defRPr/>
            </a:pPr>
            <a:endParaRPr lang="en-US" altLang="en-US" sz="1500" b="1" dirty="0">
              <a:solidFill>
                <a:srgbClr val="FF0000"/>
              </a:solidFill>
            </a:endParaRPr>
          </a:p>
          <a:p>
            <a:pPr lvl="3" algn="just">
              <a:buClr>
                <a:srgbClr val="8C7F6D"/>
              </a:buClr>
              <a:defRPr/>
            </a:pPr>
            <a:endParaRPr lang="en-US" altLang="en-US" sz="1500" b="1" dirty="0">
              <a:solidFill>
                <a:srgbClr val="FF0000"/>
              </a:solidFill>
            </a:endParaRPr>
          </a:p>
          <a:p>
            <a:pPr>
              <a:defRPr/>
            </a:pPr>
            <a:endParaRPr lang="en-ZA" altLang="en-US" sz="1500" dirty="0">
              <a:solidFill>
                <a:srgbClr val="00389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912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  </a:t>
            </a:r>
            <a:endParaRPr lang="en-Z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8999CD-5374-4C93-AC27-430A35ED8F01}" type="slidenum">
              <a:rPr lang="en-Z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Z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1E4313A-F442-4391-8CAF-FF8A03F936B6}"/>
              </a:ext>
            </a:extLst>
          </p:cNvPr>
          <p:cNvSpPr txBox="1">
            <a:spLocks/>
          </p:cNvSpPr>
          <p:nvPr/>
        </p:nvSpPr>
        <p:spPr bwMode="ltGray">
          <a:xfrm>
            <a:off x="152400" y="152400"/>
            <a:ext cx="6519862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3896"/>
                </a:solidFill>
                <a:latin typeface="+mj-lt"/>
                <a:ea typeface="ＭＳ Ｐゴシック" charset="0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US" kern="0" dirty="0">
                <a:solidFill>
                  <a:schemeClr val="bg1"/>
                </a:solidFill>
              </a:rPr>
              <a:t>Tender</a:t>
            </a:r>
            <a:r>
              <a:rPr lang="en-US" kern="0" dirty="0"/>
              <a:t> Info:</a:t>
            </a:r>
            <a:endParaRPr lang="en-ZA" kern="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52D9A64-156B-4D6E-BA67-223FC71AD3EC}"/>
              </a:ext>
            </a:extLst>
          </p:cNvPr>
          <p:cNvSpPr txBox="1">
            <a:spLocks/>
          </p:cNvSpPr>
          <p:nvPr/>
        </p:nvSpPr>
        <p:spPr>
          <a:xfrm>
            <a:off x="3276600" y="1371600"/>
            <a:ext cx="5029200" cy="2224087"/>
          </a:xfrm>
          <a:prstGeom prst="rect">
            <a:avLst/>
          </a:prstGeom>
        </p:spPr>
        <p:txBody>
          <a:bodyPr/>
          <a:lstStyle>
            <a:lvl1pPr marL="266700" indent="-266700" algn="l" rtl="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800">
                <a:solidFill>
                  <a:srgbClr val="003896"/>
                </a:solidFill>
                <a:latin typeface="+mn-lt"/>
                <a:ea typeface="ＭＳ Ｐゴシック" charset="0"/>
                <a:cs typeface="+mn-cs"/>
              </a:defRPr>
            </a:lvl1pPr>
            <a:lvl2pPr marL="717550" indent="-271463" algn="l" rtl="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+mn-lt"/>
                <a:ea typeface="Arial" charset="0"/>
                <a:cs typeface="+mn-cs"/>
              </a:defRPr>
            </a:lvl2pPr>
            <a:lvl3pPr marL="1076325" indent="-179388" algn="l" rtl="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+mn-lt"/>
                <a:ea typeface="Arial" charset="0"/>
                <a:cs typeface="+mn-cs"/>
              </a:defRPr>
            </a:lvl3pPr>
            <a:lvl4pPr marL="1435100" indent="-179388" algn="l" rtl="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+mn-lt"/>
                <a:ea typeface="Arial" charset="0"/>
                <a:cs typeface="+mn-cs"/>
              </a:defRPr>
            </a:lvl4pPr>
            <a:lvl5pPr marL="1793875" indent="-179388" algn="l" rtl="0" eaLnBrk="0" fontAlgn="base" hangingPunct="0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 sz="1600">
                <a:solidFill>
                  <a:srgbClr val="003896"/>
                </a:solidFill>
                <a:latin typeface="+mn-lt"/>
                <a:ea typeface="Arial" charset="0"/>
                <a:cs typeface="+mn-cs"/>
              </a:defRPr>
            </a:lvl5pPr>
            <a:lvl6pPr marL="2251075" indent="-179388" algn="l" rtl="0" fontAlgn="base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>
                <a:solidFill>
                  <a:srgbClr val="003896"/>
                </a:solidFill>
                <a:latin typeface="+mn-lt"/>
                <a:cs typeface="+mn-cs"/>
              </a:defRPr>
            </a:lvl6pPr>
            <a:lvl7pPr marL="2708275" indent="-179388" algn="l" rtl="0" fontAlgn="base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>
                <a:solidFill>
                  <a:srgbClr val="003896"/>
                </a:solidFill>
                <a:latin typeface="+mn-lt"/>
                <a:cs typeface="+mn-cs"/>
              </a:defRPr>
            </a:lvl7pPr>
            <a:lvl8pPr marL="3165475" indent="-179388" algn="l" rtl="0" fontAlgn="base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>
                <a:solidFill>
                  <a:srgbClr val="003896"/>
                </a:solidFill>
                <a:latin typeface="+mn-lt"/>
                <a:cs typeface="+mn-cs"/>
              </a:defRPr>
            </a:lvl8pPr>
            <a:lvl9pPr marL="3622675" indent="-179388" algn="l" rtl="0" fontAlgn="base">
              <a:lnSpc>
                <a:spcPct val="90000"/>
              </a:lnSpc>
              <a:spcBef>
                <a:spcPct val="100000"/>
              </a:spcBef>
              <a:spcAft>
                <a:spcPct val="0"/>
              </a:spcAft>
              <a:buClr>
                <a:srgbClr val="8C7F6D"/>
              </a:buClr>
              <a:buChar char="•"/>
              <a:defRPr>
                <a:solidFill>
                  <a:srgbClr val="003896"/>
                </a:solidFill>
                <a:latin typeface="+mn-lt"/>
                <a:cs typeface="+mn-cs"/>
              </a:defRPr>
            </a:lvl9pPr>
          </a:lstStyle>
          <a:p>
            <a:pPr marL="809625" lvl="2" indent="0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E-tendering - </a:t>
            </a:r>
            <a:r>
              <a:rPr lang="en-ZA" dirty="0">
                <a:hlinkClick r:id="rId2"/>
              </a:rPr>
              <a:t>Eskom Tender Bulletin</a:t>
            </a:r>
            <a:endParaRPr lang="en-ZA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9625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kern="0" dirty="0">
              <a:ea typeface="Calibri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GB" b="1" kern="0" dirty="0">
                <a:solidFill>
                  <a:srgbClr val="FF0000"/>
                </a:solidFill>
              </a:rPr>
              <a:t>CONFIDENTIAL ENQUIRY</a:t>
            </a:r>
            <a:endParaRPr lang="en-ZA" kern="0" dirty="0">
              <a:ea typeface="Calibri"/>
              <a:cs typeface="Times New Roman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GB" b="1" u="sng" kern="0" dirty="0">
              <a:ea typeface="Calibri"/>
              <a:cs typeface="Times New Roman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GB" b="1" u="sng" kern="0" dirty="0">
                <a:ea typeface="Calibri"/>
                <a:cs typeface="Times New Roman"/>
              </a:rPr>
              <a:t>Tender Number</a:t>
            </a:r>
            <a:r>
              <a:rPr lang="en-GB" b="1" kern="0" dirty="0">
                <a:ea typeface="Calibri"/>
                <a:cs typeface="Times New Roman"/>
              </a:rPr>
              <a:t>: </a:t>
            </a:r>
            <a:r>
              <a:rPr lang="en-ZA" b="1" kern="0" dirty="0"/>
              <a:t> </a:t>
            </a: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E1306GXN</a:t>
            </a:r>
            <a:endParaRPr lang="en-US" b="1" kern="0" dirty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u="sng" kern="0" dirty="0">
              <a:ea typeface="Calibri"/>
              <a:cs typeface="Times New Roman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b="1" u="sng" kern="0" dirty="0">
                <a:ea typeface="Calibri"/>
                <a:cs typeface="Times New Roman"/>
              </a:rPr>
              <a:t>Description of Tender</a:t>
            </a:r>
            <a:r>
              <a:rPr lang="en-US" kern="0" dirty="0">
                <a:ea typeface="Calibri"/>
                <a:cs typeface="Times New Roman"/>
              </a:rPr>
              <a:t>: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050" kern="0" dirty="0">
              <a:ea typeface="Calibri"/>
              <a:cs typeface="Times New Roman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sz="1400" kern="0" dirty="0">
                <a:ea typeface="Calibri"/>
                <a:cs typeface="Times New Roman"/>
              </a:rPr>
              <a:t>THE SUPPLY, TRANSPORTATION, ERECTION AND DISMANTLING OF SCAFFOLDING AND INSULATION MATERIAL FOR FOSSIL FIRED POWER STATIONS INCLUDING ESKOM ROTEK INDUSTRIES (TURBO GEN SERVICES &amp; CONSTRUCTION SERVICES), OVER A PERIOD OF 60 MONTHS ON AN AS AND WHEN REQUIRED BASIS.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1050" kern="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69019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040393-0BCC-4A6C-8F39-66903042A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AD6C59-F945-4515-95C0-AA964984C5F9}" type="slidenum">
              <a:rPr lang="en-ZA" smtClean="0"/>
              <a:pPr>
                <a:defRPr/>
              </a:pPr>
              <a:t>8</a:t>
            </a:fld>
            <a:endParaRPr lang="en-Z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A0995D6-0FBA-49F0-8AF3-49AD84AEFD71}"/>
              </a:ext>
            </a:extLst>
          </p:cNvPr>
          <p:cNvSpPr txBox="1">
            <a:spLocks/>
          </p:cNvSpPr>
          <p:nvPr/>
        </p:nvSpPr>
        <p:spPr>
          <a:xfrm>
            <a:off x="0" y="219522"/>
            <a:ext cx="6519862" cy="66675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ZA" altLang="en-US" dirty="0"/>
              <a:t>Commercial Basic Compliance</a:t>
            </a:r>
            <a:endParaRPr kumimoji="0" lang="en-ZA" altLang="en-US" sz="2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DA7FA113-BFDB-A14E-AE29-B30AD73741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3613038"/>
              </p:ext>
            </p:extLst>
          </p:nvPr>
        </p:nvGraphicFramePr>
        <p:xfrm>
          <a:off x="1524000" y="1600200"/>
          <a:ext cx="4724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ackager Shell Object" showAsIcon="1" r:id="rId2" imgW="4171989" imgH="514166" progId="Package">
                  <p:embed/>
                </p:oleObj>
              </mc:Choice>
              <mc:Fallback>
                <p:oleObj name="Packager Shell Object" showAsIcon="1" r:id="rId2" imgW="4171989" imgH="514166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24000" y="1600200"/>
                        <a:ext cx="4724400" cy="914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4113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0C8B4A-84A2-E81D-B8F9-C87EBD3B25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26CCC0-65D5-6F00-ECAE-144E532CE6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00400" y="2971800"/>
            <a:ext cx="6553200" cy="914400"/>
          </a:xfrm>
        </p:spPr>
        <p:txBody>
          <a:bodyPr/>
          <a:lstStyle/>
          <a:p>
            <a:r>
              <a:rPr lang="en-US" sz="2000" dirty="0"/>
              <a:t>TECHNICAL SCOPE OF WORK </a:t>
            </a:r>
            <a:br>
              <a:rPr lang="en-US" sz="2000" dirty="0"/>
            </a:br>
            <a:r>
              <a:rPr lang="en-US" sz="2000" dirty="0"/>
              <a:t>                     AND  </a:t>
            </a:r>
            <a:br>
              <a:rPr lang="en-US" sz="2000" dirty="0"/>
            </a:br>
            <a:r>
              <a:rPr lang="en-US" sz="2000" dirty="0"/>
              <a:t>FUNCTIONALITY EVALUATION CRITERIA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sz="1800" b="0" dirty="0"/>
              <a:t>Lebo Serekwa</a:t>
            </a:r>
            <a:endParaRPr lang="en-ZA" b="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115238-BE6F-6676-A932-7655AE9C18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8999CD-5374-4C93-AC27-430A35ED8F01}" type="slidenum">
              <a:rPr lang="en-ZA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976712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21047&quot;&gt;&lt;version val=&quot;23038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 &lt;/m_chGroupingSymbol17909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 &lt;/m_chGroupingSymbol17909&gt;&lt;m_strSuffix17909&gt;%&lt;/m_strSuffix17909&gt;&lt;/m_precDefaultPercent&gt;&lt;m_precDefaultDate&gt;&lt;m_bNumberIsYear val=&quot;0&quot;/&gt;&lt;m_strFormatTime&gt;%Y/%m/%d&lt;/m_strFormatTime&gt;&lt;/m_precDefaultDate&gt;&lt;m_precDefaultYear&gt;&lt;m_bNumberIsYear val=&quot;0&quot;/&gt;&lt;/m_precDefaultYear&gt;&lt;m_precDefaultQuarter&gt;&lt;m_bNumberIsYear val=&quot;0&quot;/&gt;&lt;/m_precDefaultQuarter&gt;&lt;m_precDefaultMonth&gt;&lt;m_bNumberIsYear val=&quot;0&quot;/&gt;&lt;/m_precDefaultMonth&gt;&lt;m_precDefaultWeek&gt;&lt;m_bNumberIsYear val=&quot;0&quot;/&gt;&lt;/m_precDefaultWeek&gt;&lt;m_precDefaultDay&gt;&lt;m_bNumberIsYear val=&quot;0&quot;/&gt;&lt;/m_precDefaultDay&gt;&lt;m_mruColor&gt;&lt;m_vecMRU length=&quot;3&quot;&gt;&lt;elem m_fUsage=&quot;2.97713615550390060000E+000&quot;&gt;&lt;m_msothmcolidx val=&quot;0&quot;/&gt;&lt;m_rgb r=&quot;ff&quot; g=&quot;1c&quot; b=&quot;1c&quot;/&gt;&lt;m_ppcolschidx tagver0=&quot;23004&quot; tagname0=&quot;m_ppcolschidxUNRECOGNIZED&quot; val=&quot;0&quot;/&gt;&lt;m_nBrightness val=&quot;0&quot;/&gt;&lt;/elem&gt;&lt;elem m_fUsage=&quot;2.62900000000000000000E+000&quot;&gt;&lt;m_msothmcolidx val=&quot;0&quot;/&gt;&lt;m_rgb r=&quot;0&quot; g=&quot;ff&quot; b=&quot;0&quot;/&gt;&lt;m_ppcolschidx tagver0=&quot;23004&quot; tagname0=&quot;m_ppcolschidxUNRECOGNIZED&quot; val=&quot;0&quot;/&gt;&lt;m_nBrightness val=&quot;0&quot;/&gt;&lt;/elem&gt;&lt;elem m_fUsage=&quot;2.10618459900000050000E+000&quot;&gt;&lt;m_msothmcolidx val=&quot;0&quot;/&gt;&lt;m_rgb r=&quot;ff&quot; g=&quot;ff&quot; b=&quot;0&quot;/&gt;&lt;m_ppcolschidx tagver0=&quot;23004&quot; tagname0=&quot;m_ppcolschidxUNRECOGNIZED&quot; val=&quot;0&quot;/&gt;&lt;m_nBrightness val=&quot;0&quot;/&gt;&lt;/elem&gt;&lt;/m_vecMRU&gt;&lt;/m_mruColor&gt;&lt;m_eweekdayFirstOfWeek val=&quot;1&quot;/&gt;&lt;m_eweekdayFirstOfWorkweek val=&quot;2&quot;/&gt;&lt;m_eweekdayFirstOfWeekend val=&quot;7&quot;/&gt;&lt;/CPresentation&gt;&lt;/root&gt;"/>
  <p:tag name="THINKCELLUNDODONOTDELETE" val="0"/>
</p:tagLst>
</file>

<file path=ppt/theme/theme1.xml><?xml version="1.0" encoding="utf-8"?>
<a:theme xmlns:a="http://schemas.openxmlformats.org/drawingml/2006/main" name="5_Default Desig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1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3aedbdc-cc67-4652-aa12-d250a876ae79}" enabled="0" method="" siteId="{93aedbdc-cc67-4652-aa12-d250a876ae79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17014</TotalTime>
  <Words>708</Words>
  <Application>Microsoft Office PowerPoint</Application>
  <PresentationFormat>On-screen Show (4:3)</PresentationFormat>
  <Paragraphs>122</Paragraphs>
  <Slides>23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Calibri</vt:lpstr>
      <vt:lpstr>Symbol</vt:lpstr>
      <vt:lpstr>Times New Roman</vt:lpstr>
      <vt:lpstr>Wingdings</vt:lpstr>
      <vt:lpstr>5_Default Design</vt:lpstr>
      <vt:lpstr>Package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</vt:lpstr>
      <vt:lpstr>PowerPoint Presentation</vt:lpstr>
      <vt:lpstr>TECHNICAL SCOPE OF WORK                       AND   FUNCTIONALITY EVALUATION CRITERIA    Lebo Serekwa</vt:lpstr>
      <vt:lpstr>PowerPoint Presentation</vt:lpstr>
      <vt:lpstr>PowerPoint Presentation</vt:lpstr>
      <vt:lpstr>   NEC        Mangaliso Mngomezulu</vt:lpstr>
      <vt:lpstr>PowerPoint Presentation</vt:lpstr>
      <vt:lpstr>   Price List         Mbulelo Shudula</vt:lpstr>
      <vt:lpstr>PowerPoint Presentation</vt:lpstr>
      <vt:lpstr>SUPPLIER DEVELOPMENT, LOCALIZATION AND INDUSTRIALIZATION (SD&amp;L)       Phindile Mbonambi</vt:lpstr>
      <vt:lpstr>PowerPoint Presentation</vt:lpstr>
      <vt:lpstr>   QUALITY        Prudence Motloung</vt:lpstr>
      <vt:lpstr>PowerPoint Presentation</vt:lpstr>
      <vt:lpstr>  Safety and Health      Mikateko Chauke</vt:lpstr>
      <vt:lpstr>PowerPoint Presentation</vt:lpstr>
      <vt:lpstr>PowerPoint Presentation</vt:lpstr>
      <vt:lpstr>PowerPoint Presentation</vt:lpstr>
    </vt:vector>
  </TitlesOfParts>
  <Manager>Generation Communication Department</Manager>
  <Company>Office of the Generation Group Executive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Generation Group PPT Template 2021</dc:title>
  <dc:subject>Template for internal and external presentations</dc:subject>
  <dc:creator>Vanessa Carpel</dc:creator>
  <cp:keywords>Presentation, template, Generation, corporate identity compliant</cp:keywords>
  <cp:lastModifiedBy>Velly Mavasa</cp:lastModifiedBy>
  <cp:revision>459</cp:revision>
  <cp:lastPrinted>2019-09-04T12:14:33Z</cp:lastPrinted>
  <dcterms:created xsi:type="dcterms:W3CDTF">2006-08-16T00:00:00Z</dcterms:created>
  <dcterms:modified xsi:type="dcterms:W3CDTF">2025-06-17T09:30:48Z</dcterms:modified>
  <cp:category>Template: Generation Group</cp:category>
</cp:coreProperties>
</file>