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2" r:id="rId5"/>
    <p:sldMasterId id="2147483667" r:id="rId6"/>
  </p:sldMasterIdLst>
  <p:notesMasterIdLst>
    <p:notesMasterId r:id="rId17"/>
  </p:notesMasterIdLst>
  <p:sldIdLst>
    <p:sldId id="308" r:id="rId7"/>
    <p:sldId id="1130" r:id="rId8"/>
    <p:sldId id="1131" r:id="rId9"/>
    <p:sldId id="1137" r:id="rId10"/>
    <p:sldId id="1133" r:id="rId11"/>
    <p:sldId id="1134" r:id="rId12"/>
    <p:sldId id="1085" r:id="rId13"/>
    <p:sldId id="1135" r:id="rId14"/>
    <p:sldId id="1136" r:id="rId15"/>
    <p:sldId id="298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6D56"/>
    <a:srgbClr val="CDB6AA"/>
    <a:srgbClr val="ACC3C3"/>
    <a:srgbClr val="E4BC7F"/>
    <a:srgbClr val="C2C382"/>
    <a:srgbClr val="CA9987"/>
    <a:srgbClr val="B49180"/>
    <a:srgbClr val="82A5A5"/>
    <a:srgbClr val="D69B40"/>
    <a:srgbClr val="A3A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6BA6D-CE53-4AC6-A89A-1A3114A0054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ZA"/>
        </a:p>
      </dgm:t>
    </dgm:pt>
    <dgm:pt modelId="{F14DAE22-BA6E-47E1-A0EF-07F2AF9137F2}">
      <dgm:prSet/>
      <dgm:spPr/>
      <dgm:t>
        <a:bodyPr/>
        <a:lstStyle/>
        <a:p>
          <a:r>
            <a:rPr lang="en-US" b="1"/>
            <a:t>Copy  of the Category 3 Quality requirement </a:t>
          </a:r>
          <a:endParaRPr lang="en-ZA"/>
        </a:p>
      </dgm:t>
    </dgm:pt>
    <dgm:pt modelId="{59314753-C8A0-42D1-BA73-AF7B4EC91365}" type="parTrans" cxnId="{990F8E64-FB63-4A1B-A257-4AC7DE193AD0}">
      <dgm:prSet/>
      <dgm:spPr/>
      <dgm:t>
        <a:bodyPr/>
        <a:lstStyle/>
        <a:p>
          <a:endParaRPr lang="en-ZA"/>
        </a:p>
      </dgm:t>
    </dgm:pt>
    <dgm:pt modelId="{E7BDEF14-D579-434B-851D-D1C25F412E6C}" type="sibTrans" cxnId="{990F8E64-FB63-4A1B-A257-4AC7DE193AD0}">
      <dgm:prSet/>
      <dgm:spPr/>
      <dgm:t>
        <a:bodyPr/>
        <a:lstStyle/>
        <a:p>
          <a:endParaRPr lang="en-ZA"/>
        </a:p>
      </dgm:t>
    </dgm:pt>
    <dgm:pt modelId="{58987A9B-BEEE-465B-87A1-27FA793A6511}">
      <dgm:prSet/>
      <dgm:spPr/>
      <dgm:t>
        <a:bodyPr/>
        <a:lstStyle/>
        <a:p>
          <a:r>
            <a:rPr lang="en-US" b="1"/>
            <a:t>Category3 Quality Requirement - Explanation</a:t>
          </a:r>
          <a:endParaRPr lang="en-ZA"/>
        </a:p>
      </dgm:t>
    </dgm:pt>
    <dgm:pt modelId="{AC7065B9-78AC-451B-9FFB-C97C33184A0D}" type="parTrans" cxnId="{390919D4-C443-41CA-B5C0-BEE889D8A6D5}">
      <dgm:prSet/>
      <dgm:spPr/>
      <dgm:t>
        <a:bodyPr/>
        <a:lstStyle/>
        <a:p>
          <a:endParaRPr lang="en-ZA"/>
        </a:p>
      </dgm:t>
    </dgm:pt>
    <dgm:pt modelId="{DA8B4B31-08AF-4329-80AD-4734D0AFED0B}" type="sibTrans" cxnId="{390919D4-C443-41CA-B5C0-BEE889D8A6D5}">
      <dgm:prSet/>
      <dgm:spPr/>
      <dgm:t>
        <a:bodyPr/>
        <a:lstStyle/>
        <a:p>
          <a:endParaRPr lang="en-ZA"/>
        </a:p>
      </dgm:t>
    </dgm:pt>
    <dgm:pt modelId="{7092B671-2841-45CF-AA34-73712323A302}">
      <dgm:prSet/>
      <dgm:spPr/>
      <dgm:t>
        <a:bodyPr/>
        <a:lstStyle/>
        <a:p>
          <a:r>
            <a:rPr lang="en-US" b="1"/>
            <a:t>Completion of : </a:t>
          </a:r>
          <a:r>
            <a:rPr lang="en-US"/>
            <a:t>C: Contract Quality Plan (CQP/PQP); D: Quality  Control Plan ( ITP  /QCP) and E:Form A</a:t>
          </a:r>
          <a:endParaRPr lang="en-ZA"/>
        </a:p>
      </dgm:t>
    </dgm:pt>
    <dgm:pt modelId="{BED47C88-27F6-4D41-AC34-01267B77D379}" type="parTrans" cxnId="{F36C7567-03E0-4D03-8254-70AE8EB885DC}">
      <dgm:prSet/>
      <dgm:spPr/>
      <dgm:t>
        <a:bodyPr/>
        <a:lstStyle/>
        <a:p>
          <a:endParaRPr lang="en-ZA"/>
        </a:p>
      </dgm:t>
    </dgm:pt>
    <dgm:pt modelId="{DBF01246-9DE2-4CEA-8136-FBC5E22E5E47}" type="sibTrans" cxnId="{F36C7567-03E0-4D03-8254-70AE8EB885DC}">
      <dgm:prSet/>
      <dgm:spPr/>
      <dgm:t>
        <a:bodyPr/>
        <a:lstStyle/>
        <a:p>
          <a:endParaRPr lang="en-ZA"/>
        </a:p>
      </dgm:t>
    </dgm:pt>
    <dgm:pt modelId="{F2B677DF-4657-4AA8-93BC-2D66DAA8DAEA}">
      <dgm:prSet/>
      <dgm:spPr/>
      <dgm:t>
        <a:bodyPr/>
        <a:lstStyle/>
        <a:p>
          <a:r>
            <a:rPr lang="en-US" b="1"/>
            <a:t>Templates</a:t>
          </a:r>
          <a:r>
            <a:rPr lang="en-US"/>
            <a:t>: C: Contract Quality Plan (CQP/PQP); D: Quality Control Plan (QCP/ITP)  and E; Form A</a:t>
          </a:r>
          <a:endParaRPr lang="en-ZA"/>
        </a:p>
      </dgm:t>
    </dgm:pt>
    <dgm:pt modelId="{8AE03598-4828-43D0-96DA-3D626B012337}" type="parTrans" cxnId="{FB15D3C7-6138-4258-B9DF-604F9F8A9128}">
      <dgm:prSet/>
      <dgm:spPr/>
      <dgm:t>
        <a:bodyPr/>
        <a:lstStyle/>
        <a:p>
          <a:endParaRPr lang="en-ZA"/>
        </a:p>
      </dgm:t>
    </dgm:pt>
    <dgm:pt modelId="{3CAB08E1-61FF-4521-9A0C-4C77FACB54E6}" type="sibTrans" cxnId="{FB15D3C7-6138-4258-B9DF-604F9F8A9128}">
      <dgm:prSet/>
      <dgm:spPr/>
      <dgm:t>
        <a:bodyPr/>
        <a:lstStyle/>
        <a:p>
          <a:endParaRPr lang="en-ZA"/>
        </a:p>
      </dgm:t>
    </dgm:pt>
    <dgm:pt modelId="{2CB5CA79-C88C-4086-9EAB-0D404F962350}" type="pres">
      <dgm:prSet presAssocID="{86D6BA6D-CE53-4AC6-A89A-1A3114A00541}" presName="Name0" presStyleCnt="0">
        <dgm:presLayoutVars>
          <dgm:chMax val="7"/>
          <dgm:chPref val="7"/>
          <dgm:dir/>
        </dgm:presLayoutVars>
      </dgm:prSet>
      <dgm:spPr/>
    </dgm:pt>
    <dgm:pt modelId="{1A59666B-B463-4042-A9E3-F2F6B1BC1D29}" type="pres">
      <dgm:prSet presAssocID="{86D6BA6D-CE53-4AC6-A89A-1A3114A00541}" presName="Name1" presStyleCnt="0"/>
      <dgm:spPr/>
    </dgm:pt>
    <dgm:pt modelId="{15E4AAE8-8680-418F-BC97-553F9B2B45A2}" type="pres">
      <dgm:prSet presAssocID="{86D6BA6D-CE53-4AC6-A89A-1A3114A00541}" presName="cycle" presStyleCnt="0"/>
      <dgm:spPr/>
    </dgm:pt>
    <dgm:pt modelId="{CA773E43-52D3-4047-A6D0-DDC7D13738EF}" type="pres">
      <dgm:prSet presAssocID="{86D6BA6D-CE53-4AC6-A89A-1A3114A00541}" presName="srcNode" presStyleLbl="node1" presStyleIdx="0" presStyleCnt="4"/>
      <dgm:spPr/>
    </dgm:pt>
    <dgm:pt modelId="{D10A933E-1CF9-422F-853A-DE93D2DBD223}" type="pres">
      <dgm:prSet presAssocID="{86D6BA6D-CE53-4AC6-A89A-1A3114A00541}" presName="conn" presStyleLbl="parChTrans1D2" presStyleIdx="0" presStyleCnt="1"/>
      <dgm:spPr/>
    </dgm:pt>
    <dgm:pt modelId="{5FDF80A9-9D5A-44EB-9D3D-FCA755EF3294}" type="pres">
      <dgm:prSet presAssocID="{86D6BA6D-CE53-4AC6-A89A-1A3114A00541}" presName="extraNode" presStyleLbl="node1" presStyleIdx="0" presStyleCnt="4"/>
      <dgm:spPr/>
    </dgm:pt>
    <dgm:pt modelId="{8D8F6741-8BDD-4418-AB00-ECEA073C79CE}" type="pres">
      <dgm:prSet presAssocID="{86D6BA6D-CE53-4AC6-A89A-1A3114A00541}" presName="dstNode" presStyleLbl="node1" presStyleIdx="0" presStyleCnt="4"/>
      <dgm:spPr/>
    </dgm:pt>
    <dgm:pt modelId="{9028CF00-BD65-4197-9797-88F68477B874}" type="pres">
      <dgm:prSet presAssocID="{F14DAE22-BA6E-47E1-A0EF-07F2AF9137F2}" presName="text_1" presStyleLbl="node1" presStyleIdx="0" presStyleCnt="4">
        <dgm:presLayoutVars>
          <dgm:bulletEnabled val="1"/>
        </dgm:presLayoutVars>
      </dgm:prSet>
      <dgm:spPr/>
    </dgm:pt>
    <dgm:pt modelId="{E2E09E2B-5B9F-4024-8826-2C2E8CD3D2F3}" type="pres">
      <dgm:prSet presAssocID="{F14DAE22-BA6E-47E1-A0EF-07F2AF9137F2}" presName="accent_1" presStyleCnt="0"/>
      <dgm:spPr/>
    </dgm:pt>
    <dgm:pt modelId="{A4C530D0-9A4D-49F9-8567-6D64D09D6693}" type="pres">
      <dgm:prSet presAssocID="{F14DAE22-BA6E-47E1-A0EF-07F2AF9137F2}" presName="accentRepeatNode" presStyleLbl="solidFgAcc1" presStyleIdx="0" presStyleCnt="4"/>
      <dgm:spPr/>
    </dgm:pt>
    <dgm:pt modelId="{2913A111-6030-4ABF-9765-892C7F1786F4}" type="pres">
      <dgm:prSet presAssocID="{58987A9B-BEEE-465B-87A1-27FA793A6511}" presName="text_2" presStyleLbl="node1" presStyleIdx="1" presStyleCnt="4">
        <dgm:presLayoutVars>
          <dgm:bulletEnabled val="1"/>
        </dgm:presLayoutVars>
      </dgm:prSet>
      <dgm:spPr/>
    </dgm:pt>
    <dgm:pt modelId="{9A1F308A-77F4-4AE3-8266-CE56C32E1589}" type="pres">
      <dgm:prSet presAssocID="{58987A9B-BEEE-465B-87A1-27FA793A6511}" presName="accent_2" presStyleCnt="0"/>
      <dgm:spPr/>
    </dgm:pt>
    <dgm:pt modelId="{D066A9DB-A669-4211-84CB-6718A46A3446}" type="pres">
      <dgm:prSet presAssocID="{58987A9B-BEEE-465B-87A1-27FA793A6511}" presName="accentRepeatNode" presStyleLbl="solidFgAcc1" presStyleIdx="1" presStyleCnt="4"/>
      <dgm:spPr/>
    </dgm:pt>
    <dgm:pt modelId="{888E967D-3AA5-46D0-9032-4B22128629A3}" type="pres">
      <dgm:prSet presAssocID="{7092B671-2841-45CF-AA34-73712323A302}" presName="text_3" presStyleLbl="node1" presStyleIdx="2" presStyleCnt="4">
        <dgm:presLayoutVars>
          <dgm:bulletEnabled val="1"/>
        </dgm:presLayoutVars>
      </dgm:prSet>
      <dgm:spPr/>
    </dgm:pt>
    <dgm:pt modelId="{73A639CA-6EA3-405E-9836-0F65067414C9}" type="pres">
      <dgm:prSet presAssocID="{7092B671-2841-45CF-AA34-73712323A302}" presName="accent_3" presStyleCnt="0"/>
      <dgm:spPr/>
    </dgm:pt>
    <dgm:pt modelId="{E0B4159A-AFC9-4A84-834E-130139CD1EB7}" type="pres">
      <dgm:prSet presAssocID="{7092B671-2841-45CF-AA34-73712323A302}" presName="accentRepeatNode" presStyleLbl="solidFgAcc1" presStyleIdx="2" presStyleCnt="4"/>
      <dgm:spPr/>
    </dgm:pt>
    <dgm:pt modelId="{B6C7FB70-5870-4209-B7B5-E98682206D9A}" type="pres">
      <dgm:prSet presAssocID="{F2B677DF-4657-4AA8-93BC-2D66DAA8DAEA}" presName="text_4" presStyleLbl="node1" presStyleIdx="3" presStyleCnt="4">
        <dgm:presLayoutVars>
          <dgm:bulletEnabled val="1"/>
        </dgm:presLayoutVars>
      </dgm:prSet>
      <dgm:spPr/>
    </dgm:pt>
    <dgm:pt modelId="{C4EA8202-DB65-4A24-9272-135F8C4C0183}" type="pres">
      <dgm:prSet presAssocID="{F2B677DF-4657-4AA8-93BC-2D66DAA8DAEA}" presName="accent_4" presStyleCnt="0"/>
      <dgm:spPr/>
    </dgm:pt>
    <dgm:pt modelId="{288042E3-97C7-464E-9BA6-253EFA7C83AB}" type="pres">
      <dgm:prSet presAssocID="{F2B677DF-4657-4AA8-93BC-2D66DAA8DAEA}" presName="accentRepeatNode" presStyleLbl="solidFgAcc1" presStyleIdx="3" presStyleCnt="4"/>
      <dgm:spPr/>
    </dgm:pt>
  </dgm:ptLst>
  <dgm:cxnLst>
    <dgm:cxn modelId="{423F7F30-833D-498E-9954-EB7511A262E0}" type="presOf" srcId="{58987A9B-BEEE-465B-87A1-27FA793A6511}" destId="{2913A111-6030-4ABF-9765-892C7F1786F4}" srcOrd="0" destOrd="0" presId="urn:microsoft.com/office/officeart/2008/layout/VerticalCurvedList"/>
    <dgm:cxn modelId="{5FDB013E-5260-4060-8C5D-602165DFF02C}" type="presOf" srcId="{F14DAE22-BA6E-47E1-A0EF-07F2AF9137F2}" destId="{9028CF00-BD65-4197-9797-88F68477B874}" srcOrd="0" destOrd="0" presId="urn:microsoft.com/office/officeart/2008/layout/VerticalCurvedList"/>
    <dgm:cxn modelId="{990F8E64-FB63-4A1B-A257-4AC7DE193AD0}" srcId="{86D6BA6D-CE53-4AC6-A89A-1A3114A00541}" destId="{F14DAE22-BA6E-47E1-A0EF-07F2AF9137F2}" srcOrd="0" destOrd="0" parTransId="{59314753-C8A0-42D1-BA73-AF7B4EC91365}" sibTransId="{E7BDEF14-D579-434B-851D-D1C25F412E6C}"/>
    <dgm:cxn modelId="{F36C7567-03E0-4D03-8254-70AE8EB885DC}" srcId="{86D6BA6D-CE53-4AC6-A89A-1A3114A00541}" destId="{7092B671-2841-45CF-AA34-73712323A302}" srcOrd="2" destOrd="0" parTransId="{BED47C88-27F6-4D41-AC34-01267B77D379}" sibTransId="{DBF01246-9DE2-4CEA-8136-FBC5E22E5E47}"/>
    <dgm:cxn modelId="{23C8A151-B23B-4DD7-8EE3-E7EA04D8D911}" type="presOf" srcId="{7092B671-2841-45CF-AA34-73712323A302}" destId="{888E967D-3AA5-46D0-9032-4B22128629A3}" srcOrd="0" destOrd="0" presId="urn:microsoft.com/office/officeart/2008/layout/VerticalCurvedList"/>
    <dgm:cxn modelId="{FB22B49B-EA64-4F5F-BA78-61083D79BEA1}" type="presOf" srcId="{86D6BA6D-CE53-4AC6-A89A-1A3114A00541}" destId="{2CB5CA79-C88C-4086-9EAB-0D404F962350}" srcOrd="0" destOrd="0" presId="urn:microsoft.com/office/officeart/2008/layout/VerticalCurvedList"/>
    <dgm:cxn modelId="{FB15D3C7-6138-4258-B9DF-604F9F8A9128}" srcId="{86D6BA6D-CE53-4AC6-A89A-1A3114A00541}" destId="{F2B677DF-4657-4AA8-93BC-2D66DAA8DAEA}" srcOrd="3" destOrd="0" parTransId="{8AE03598-4828-43D0-96DA-3D626B012337}" sibTransId="{3CAB08E1-61FF-4521-9A0C-4C77FACB54E6}"/>
    <dgm:cxn modelId="{390919D4-C443-41CA-B5C0-BEE889D8A6D5}" srcId="{86D6BA6D-CE53-4AC6-A89A-1A3114A00541}" destId="{58987A9B-BEEE-465B-87A1-27FA793A6511}" srcOrd="1" destOrd="0" parTransId="{AC7065B9-78AC-451B-9FFB-C97C33184A0D}" sibTransId="{DA8B4B31-08AF-4329-80AD-4734D0AFED0B}"/>
    <dgm:cxn modelId="{07E312EA-2021-45D9-9385-E0BF02890877}" type="presOf" srcId="{E7BDEF14-D579-434B-851D-D1C25F412E6C}" destId="{D10A933E-1CF9-422F-853A-DE93D2DBD223}" srcOrd="0" destOrd="0" presId="urn:microsoft.com/office/officeart/2008/layout/VerticalCurvedList"/>
    <dgm:cxn modelId="{F27D73FA-C4B2-4421-BD1F-67877F40317C}" type="presOf" srcId="{F2B677DF-4657-4AA8-93BC-2D66DAA8DAEA}" destId="{B6C7FB70-5870-4209-B7B5-E98682206D9A}" srcOrd="0" destOrd="0" presId="urn:microsoft.com/office/officeart/2008/layout/VerticalCurvedList"/>
    <dgm:cxn modelId="{A035C809-81EA-421A-822A-419E71154C80}" type="presParOf" srcId="{2CB5CA79-C88C-4086-9EAB-0D404F962350}" destId="{1A59666B-B463-4042-A9E3-F2F6B1BC1D29}" srcOrd="0" destOrd="0" presId="urn:microsoft.com/office/officeart/2008/layout/VerticalCurvedList"/>
    <dgm:cxn modelId="{06C21BA5-6419-46E0-9BD9-504931073A68}" type="presParOf" srcId="{1A59666B-B463-4042-A9E3-F2F6B1BC1D29}" destId="{15E4AAE8-8680-418F-BC97-553F9B2B45A2}" srcOrd="0" destOrd="0" presId="urn:microsoft.com/office/officeart/2008/layout/VerticalCurvedList"/>
    <dgm:cxn modelId="{A56447E4-CDA4-4ACD-AFD2-5AB0D6CCF721}" type="presParOf" srcId="{15E4AAE8-8680-418F-BC97-553F9B2B45A2}" destId="{CA773E43-52D3-4047-A6D0-DDC7D13738EF}" srcOrd="0" destOrd="0" presId="urn:microsoft.com/office/officeart/2008/layout/VerticalCurvedList"/>
    <dgm:cxn modelId="{2DE29EE0-1D5C-4C00-8467-579BD0774511}" type="presParOf" srcId="{15E4AAE8-8680-418F-BC97-553F9B2B45A2}" destId="{D10A933E-1CF9-422F-853A-DE93D2DBD223}" srcOrd="1" destOrd="0" presId="urn:microsoft.com/office/officeart/2008/layout/VerticalCurvedList"/>
    <dgm:cxn modelId="{76507A94-034E-4A0C-9C9C-0E9A260DCD5A}" type="presParOf" srcId="{15E4AAE8-8680-418F-BC97-553F9B2B45A2}" destId="{5FDF80A9-9D5A-44EB-9D3D-FCA755EF3294}" srcOrd="2" destOrd="0" presId="urn:microsoft.com/office/officeart/2008/layout/VerticalCurvedList"/>
    <dgm:cxn modelId="{DA09DBA6-D817-419C-A403-950E26DC7477}" type="presParOf" srcId="{15E4AAE8-8680-418F-BC97-553F9B2B45A2}" destId="{8D8F6741-8BDD-4418-AB00-ECEA073C79CE}" srcOrd="3" destOrd="0" presId="urn:microsoft.com/office/officeart/2008/layout/VerticalCurvedList"/>
    <dgm:cxn modelId="{B1D7178E-2D40-4714-91F7-048C07EC165A}" type="presParOf" srcId="{1A59666B-B463-4042-A9E3-F2F6B1BC1D29}" destId="{9028CF00-BD65-4197-9797-88F68477B874}" srcOrd="1" destOrd="0" presId="urn:microsoft.com/office/officeart/2008/layout/VerticalCurvedList"/>
    <dgm:cxn modelId="{51C7DA01-6D1C-4B69-94F3-077C894B930C}" type="presParOf" srcId="{1A59666B-B463-4042-A9E3-F2F6B1BC1D29}" destId="{E2E09E2B-5B9F-4024-8826-2C2E8CD3D2F3}" srcOrd="2" destOrd="0" presId="urn:microsoft.com/office/officeart/2008/layout/VerticalCurvedList"/>
    <dgm:cxn modelId="{9AC49482-68BA-4581-ACDD-63A22009CF24}" type="presParOf" srcId="{E2E09E2B-5B9F-4024-8826-2C2E8CD3D2F3}" destId="{A4C530D0-9A4D-49F9-8567-6D64D09D6693}" srcOrd="0" destOrd="0" presId="urn:microsoft.com/office/officeart/2008/layout/VerticalCurvedList"/>
    <dgm:cxn modelId="{535A5F37-1041-4729-90C0-B247B75865DC}" type="presParOf" srcId="{1A59666B-B463-4042-A9E3-F2F6B1BC1D29}" destId="{2913A111-6030-4ABF-9765-892C7F1786F4}" srcOrd="3" destOrd="0" presId="urn:microsoft.com/office/officeart/2008/layout/VerticalCurvedList"/>
    <dgm:cxn modelId="{DB039068-F3DE-4BE9-AD2F-4FAD83FEFD60}" type="presParOf" srcId="{1A59666B-B463-4042-A9E3-F2F6B1BC1D29}" destId="{9A1F308A-77F4-4AE3-8266-CE56C32E1589}" srcOrd="4" destOrd="0" presId="urn:microsoft.com/office/officeart/2008/layout/VerticalCurvedList"/>
    <dgm:cxn modelId="{BC479B90-919F-4ACB-92F6-A9B497E72C1D}" type="presParOf" srcId="{9A1F308A-77F4-4AE3-8266-CE56C32E1589}" destId="{D066A9DB-A669-4211-84CB-6718A46A3446}" srcOrd="0" destOrd="0" presId="urn:microsoft.com/office/officeart/2008/layout/VerticalCurvedList"/>
    <dgm:cxn modelId="{734245E5-0B3C-421C-A3B7-014B328F3F95}" type="presParOf" srcId="{1A59666B-B463-4042-A9E3-F2F6B1BC1D29}" destId="{888E967D-3AA5-46D0-9032-4B22128629A3}" srcOrd="5" destOrd="0" presId="urn:microsoft.com/office/officeart/2008/layout/VerticalCurvedList"/>
    <dgm:cxn modelId="{7DE3EC6E-C6C6-4CD7-8DE3-53625292B58C}" type="presParOf" srcId="{1A59666B-B463-4042-A9E3-F2F6B1BC1D29}" destId="{73A639CA-6EA3-405E-9836-0F65067414C9}" srcOrd="6" destOrd="0" presId="urn:microsoft.com/office/officeart/2008/layout/VerticalCurvedList"/>
    <dgm:cxn modelId="{EC91EF16-432D-42D2-AC4D-897A7CE81D83}" type="presParOf" srcId="{73A639CA-6EA3-405E-9836-0F65067414C9}" destId="{E0B4159A-AFC9-4A84-834E-130139CD1EB7}" srcOrd="0" destOrd="0" presId="urn:microsoft.com/office/officeart/2008/layout/VerticalCurvedList"/>
    <dgm:cxn modelId="{7ADC832C-2930-454B-8B62-1929C69C16D0}" type="presParOf" srcId="{1A59666B-B463-4042-A9E3-F2F6B1BC1D29}" destId="{B6C7FB70-5870-4209-B7B5-E98682206D9A}" srcOrd="7" destOrd="0" presId="urn:microsoft.com/office/officeart/2008/layout/VerticalCurvedList"/>
    <dgm:cxn modelId="{7DE94BCF-127A-4424-9961-2EC6E9400249}" type="presParOf" srcId="{1A59666B-B463-4042-A9E3-F2F6B1BC1D29}" destId="{C4EA8202-DB65-4A24-9272-135F8C4C0183}" srcOrd="8" destOrd="0" presId="urn:microsoft.com/office/officeart/2008/layout/VerticalCurvedList"/>
    <dgm:cxn modelId="{1C273671-0B93-4855-B601-1AAF1D5F7AD3}" type="presParOf" srcId="{C4EA8202-DB65-4A24-9272-135F8C4C0183}" destId="{288042E3-97C7-464E-9BA6-253EFA7C83A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A933E-1CF9-422F-853A-DE93D2DBD223}">
      <dsp:nvSpPr>
        <dsp:cNvPr id="0" name=""/>
        <dsp:cNvSpPr/>
      </dsp:nvSpPr>
      <dsp:spPr>
        <a:xfrm>
          <a:off x="-5704306" y="-873152"/>
          <a:ext cx="6791380" cy="6791380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8CF00-BD65-4197-9797-88F68477B874}">
      <dsp:nvSpPr>
        <dsp:cNvPr id="0" name=""/>
        <dsp:cNvSpPr/>
      </dsp:nvSpPr>
      <dsp:spPr>
        <a:xfrm>
          <a:off x="569033" y="38786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Copy  of the Category 3 Quality requirement </a:t>
          </a:r>
          <a:endParaRPr lang="en-ZA" sz="2400" kern="1200"/>
        </a:p>
      </dsp:txBody>
      <dsp:txXfrm>
        <a:off x="569033" y="387865"/>
        <a:ext cx="10532051" cy="776134"/>
      </dsp:txXfrm>
    </dsp:sp>
    <dsp:sp modelId="{A4C530D0-9A4D-49F9-8567-6D64D09D6693}">
      <dsp:nvSpPr>
        <dsp:cNvPr id="0" name=""/>
        <dsp:cNvSpPr/>
      </dsp:nvSpPr>
      <dsp:spPr>
        <a:xfrm>
          <a:off x="83949" y="29084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3A111-6030-4ABF-9765-892C7F1786F4}">
      <dsp:nvSpPr>
        <dsp:cNvPr id="0" name=""/>
        <dsp:cNvSpPr/>
      </dsp:nvSpPr>
      <dsp:spPr>
        <a:xfrm>
          <a:off x="1014009" y="1552268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Category3 Quality Requirement - Explanation</a:t>
          </a:r>
          <a:endParaRPr lang="en-ZA" sz="2400" kern="1200"/>
        </a:p>
      </dsp:txBody>
      <dsp:txXfrm>
        <a:off x="1014009" y="1552268"/>
        <a:ext cx="10087075" cy="776134"/>
      </dsp:txXfrm>
    </dsp:sp>
    <dsp:sp modelId="{D066A9DB-A669-4211-84CB-6718A46A3446}">
      <dsp:nvSpPr>
        <dsp:cNvPr id="0" name=""/>
        <dsp:cNvSpPr/>
      </dsp:nvSpPr>
      <dsp:spPr>
        <a:xfrm>
          <a:off x="528925" y="1455251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E967D-3AA5-46D0-9032-4B22128629A3}">
      <dsp:nvSpPr>
        <dsp:cNvPr id="0" name=""/>
        <dsp:cNvSpPr/>
      </dsp:nvSpPr>
      <dsp:spPr>
        <a:xfrm>
          <a:off x="1014009" y="2716671"/>
          <a:ext cx="10087075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Completion of : </a:t>
          </a:r>
          <a:r>
            <a:rPr lang="en-US" sz="2400" kern="1200"/>
            <a:t>C: Contract Quality Plan (CQP/PQP); D: Quality  Control Plan ( ITP  /QCP) and E:Form A</a:t>
          </a:r>
          <a:endParaRPr lang="en-ZA" sz="2400" kern="1200"/>
        </a:p>
      </dsp:txBody>
      <dsp:txXfrm>
        <a:off x="1014009" y="2716671"/>
        <a:ext cx="10087075" cy="776134"/>
      </dsp:txXfrm>
    </dsp:sp>
    <dsp:sp modelId="{E0B4159A-AFC9-4A84-834E-130139CD1EB7}">
      <dsp:nvSpPr>
        <dsp:cNvPr id="0" name=""/>
        <dsp:cNvSpPr/>
      </dsp:nvSpPr>
      <dsp:spPr>
        <a:xfrm>
          <a:off x="528925" y="2619655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7FB70-5870-4209-B7B5-E98682206D9A}">
      <dsp:nvSpPr>
        <dsp:cNvPr id="0" name=""/>
        <dsp:cNvSpPr/>
      </dsp:nvSpPr>
      <dsp:spPr>
        <a:xfrm>
          <a:off x="569033" y="3881075"/>
          <a:ext cx="10532051" cy="7761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6057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Templates</a:t>
          </a:r>
          <a:r>
            <a:rPr lang="en-US" sz="2400" kern="1200"/>
            <a:t>: C: Contract Quality Plan (CQP/PQP); D: Quality Control Plan (QCP/ITP)  and E; Form A</a:t>
          </a:r>
          <a:endParaRPr lang="en-ZA" sz="2400" kern="1200"/>
        </a:p>
      </dsp:txBody>
      <dsp:txXfrm>
        <a:off x="569033" y="3881075"/>
        <a:ext cx="10532051" cy="776134"/>
      </dsp:txXfrm>
    </dsp:sp>
    <dsp:sp modelId="{288042E3-97C7-464E-9BA6-253EFA7C83AB}">
      <dsp:nvSpPr>
        <dsp:cNvPr id="0" name=""/>
        <dsp:cNvSpPr/>
      </dsp:nvSpPr>
      <dsp:spPr>
        <a:xfrm>
          <a:off x="83949" y="3784058"/>
          <a:ext cx="970167" cy="9701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930C2-DD1E-7546-FBDA-EED817D3B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C3096D29-94F5-E004-A715-14D5F45622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3B93B8A4-5734-3990-73AB-C8C3AD952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QMS</a:t>
            </a:r>
          </a:p>
          <a:p>
            <a:endParaRPr lang="en-ZA" altLang="en-US" dirty="0"/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4BBC9F7B-D189-9A6C-ECD4-3939881629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9A132D-726C-4E3F-BB5D-7A5A453FA320}" type="slidenum">
              <a:rPr lang="en-ZA" altLang="en-US" sz="13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ZA" altLang="en-US" sz="13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4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83050-6D0B-4CDD-9710-66B57E2F4B6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5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6E5727-05CD-42E5-AEE6-CA129FF8F5B9}" type="slidenum">
              <a:rPr lang="en-ZA" altLang="en-US" sz="1300" smtClean="0"/>
              <a:pPr eaLnBrk="1" hangingPunct="1">
                <a:spcBef>
                  <a:spcPct val="0"/>
                </a:spcBef>
              </a:pPr>
              <a:t>8</a:t>
            </a:fld>
            <a:endParaRPr lang="en-ZA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11.emf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0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7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8.emf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6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1402701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9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5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783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7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483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5.xml"/><Relationship Id="rId7" Type="http://schemas.openxmlformats.org/officeDocument/2006/relationships/tags" Target="../tags/tag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8.xml"/><Relationship Id="rId11" Type="http://schemas.openxmlformats.org/officeDocument/2006/relationships/image" Target="../media/image5.png"/><Relationship Id="rId5" Type="http://schemas.openxmlformats.org/officeDocument/2006/relationships/theme" Target="../theme/theme2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9.xml"/><Relationship Id="rId7" Type="http://schemas.openxmlformats.org/officeDocument/2006/relationships/tags" Target="../tags/tag18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1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9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34847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w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5202" y="1034968"/>
            <a:ext cx="7938180" cy="1632193"/>
          </a:xfrm>
        </p:spPr>
        <p:txBody>
          <a:bodyPr>
            <a:noAutofit/>
          </a:bodyPr>
          <a:lstStyle/>
          <a:p>
            <a:pPr algn="l"/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</a:b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</a:b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</a:b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Arial" panose="020B0604020202020204" pitchFamily="34" charset="0"/>
              </a:rPr>
            </a:b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Provision of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ADSS  Cables  and Provision of Duct  Cables</a:t>
            </a:r>
            <a:endParaRPr lang="en-US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Bongi Tshabalala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2025/11/28</a:t>
            </a:r>
          </a:p>
        </p:txBody>
      </p:sp>
      <p:pic>
        <p:nvPicPr>
          <p:cNvPr id="1028" name="Picture 4" descr="Image result for supplier quality management">
            <a:extLst>
              <a:ext uri="{FF2B5EF4-FFF2-40B4-BE49-F238E27FC236}">
                <a16:creationId xmlns:a16="http://schemas.microsoft.com/office/drawing/2014/main" id="{6597CBB2-DF27-5C4A-93E7-126FBD146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65" y="4012163"/>
            <a:ext cx="1392048" cy="118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4256EC-43E9-04C7-4E52-4A6F869913F3}"/>
              </a:ext>
            </a:extLst>
          </p:cNvPr>
          <p:cNvSpPr txBox="1">
            <a:spLocks/>
          </p:cNvSpPr>
          <p:nvPr/>
        </p:nvSpPr>
        <p:spPr>
          <a:xfrm>
            <a:off x="3476222" y="966473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b="1" kern="1200">
                <a:solidFill>
                  <a:srgbClr val="83725B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Calibri" panose="020F0502020204030204" pitchFamily="34" charset="0"/>
              <a:buChar char="-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Courier New" panose="02070309020205020404" pitchFamily="49" charset="0"/>
              <a:buChar char="o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Ø"/>
              <a:defRPr sz="1400" kern="1200">
                <a:solidFill>
                  <a:srgbClr val="1D3E8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Clarification</a:t>
            </a:r>
          </a:p>
        </p:txBody>
      </p:sp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 descr="A sign on a pole&#10;&#10;Description automatically generated with medium confidence">
            <a:extLst>
              <a:ext uri="{FF2B5EF4-FFF2-40B4-BE49-F238E27FC236}">
                <a16:creationId xmlns:a16="http://schemas.microsoft.com/office/drawing/2014/main" id="{525030B9-4F5E-4643-899E-97C254FD58F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" r="5450"/>
          <a:stretch>
            <a:fillRect/>
          </a:stretch>
        </p:blipFill>
        <p:spPr/>
      </p:pic>
      <p:pic>
        <p:nvPicPr>
          <p:cNvPr id="40" name="Picture Placeholder 3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BE1242F-211A-4588-8310-ED0F53B652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r="8375"/>
          <a:stretch>
            <a:fillRect/>
          </a:stretch>
        </p:blipFill>
        <p:spPr/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D8095006-E676-476F-985B-8FCF0282D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71" y="1702465"/>
            <a:ext cx="4425452" cy="342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Contents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DA72597-6463-370F-3E53-7B9DA6C637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2085" y="1436689"/>
          <a:ext cx="11171767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486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6B1497D-D85C-49F0-B0C9-9C5FED4EAE9E}" type="slidenum">
              <a:rPr lang="en-ZA" smtClean="0"/>
              <a:pPr algn="ctr"/>
              <a:t>3</a:t>
            </a:fld>
            <a:endParaRPr lang="en-ZA" altLang="en-US" dirty="0">
              <a:solidFill>
                <a:srgbClr val="83725B"/>
              </a:solidFill>
            </a:endParaRPr>
          </a:p>
        </p:txBody>
      </p:sp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1919537" y="-13775"/>
            <a:ext cx="6911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>
                <a:solidFill>
                  <a:schemeClr val="bg1"/>
                </a:solidFill>
              </a:rPr>
              <a:t>1. Copy  Of category 3 : List  of List of Tender Returnable Documents</a:t>
            </a:r>
            <a:endParaRPr lang="en-ZA" altLang="en-US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EBE055-D520-41F8-AF6E-4B4D223CE3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8" r="5972"/>
          <a:stretch/>
        </p:blipFill>
        <p:spPr>
          <a:xfrm>
            <a:off x="2063553" y="1015665"/>
            <a:ext cx="6767959" cy="53604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79930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8718B-BA8D-0A53-7725-06DADD25D7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>
            <a:extLst>
              <a:ext uri="{FF2B5EF4-FFF2-40B4-BE49-F238E27FC236}">
                <a16:creationId xmlns:a16="http://schemas.microsoft.com/office/drawing/2014/main" id="{42B18F60-E99E-E76B-D52A-DEC42F3F63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7265" y="188640"/>
            <a:ext cx="9020432" cy="666750"/>
          </a:xfrm>
        </p:spPr>
        <p:txBody>
          <a:bodyPr/>
          <a:lstStyle/>
          <a:p>
            <a:pPr lvl="0"/>
            <a:r>
              <a:rPr lang="en-US" sz="2800" b="1" dirty="0"/>
              <a:t>2. Category3 Quality Requirement -  Explanation</a:t>
            </a:r>
            <a:endParaRPr lang="en-ZA" sz="2800" dirty="0"/>
          </a:p>
        </p:txBody>
      </p:sp>
      <p:sp>
        <p:nvSpPr>
          <p:cNvPr id="39941" name="Rectangle 2">
            <a:extLst>
              <a:ext uri="{FF2B5EF4-FFF2-40B4-BE49-F238E27FC236}">
                <a16:creationId xmlns:a16="http://schemas.microsoft.com/office/drawing/2014/main" id="{489C1786-5487-F06E-4599-082DBC79D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9" y="1051698"/>
            <a:ext cx="11516497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dirty="0">
                <a:latin typeface="+mj-lt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+mj-lt"/>
              </a:rPr>
              <a:t>A.1 QMS Manual or a document that defines and describes the QMS and its scope  (NB:  </a:t>
            </a:r>
            <a:r>
              <a:rPr 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Quality  Manual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 to be aligned to ISO 9001:2015 </a:t>
            </a:r>
            <a:r>
              <a:rPr lang="en-US" altLang="en-US" sz="1400" b="1" kern="0" dirty="0">
                <a:solidFill>
                  <a:schemeClr val="tx1"/>
                </a:solidFill>
                <a:latin typeface="+mj-lt"/>
                <a:cs typeface="Arial"/>
              </a:rPr>
              <a:t>and </a:t>
            </a:r>
            <a:r>
              <a:rPr lang="en-US" sz="1400" b="1" kern="0" dirty="0">
                <a:solidFill>
                  <a:schemeClr val="tx1"/>
                </a:solidFill>
                <a:latin typeface="+mj-lt"/>
                <a:cs typeface="Arial"/>
              </a:rPr>
              <a:t>cover/address:   </a:t>
            </a:r>
            <a:r>
              <a:rPr 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The context  of the organization , Interested Parties , QMS Scope, Risk , Opportunities and Objectives</a:t>
            </a:r>
            <a:endParaRPr lang="en-US" altLang="en-US" sz="1400" dirty="0">
              <a:solidFill>
                <a:srgbClr val="FF0000"/>
              </a:solidFill>
              <a:latin typeface="+mj-lt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dirty="0">
                <a:latin typeface="+mj-lt"/>
              </a:rPr>
              <a:t>A.2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Quality Policy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Approved by top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management. </a:t>
            </a: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sz="1400" kern="0" dirty="0">
                <a:latin typeface="+mj-lt"/>
                <a:cs typeface="Arial"/>
              </a:rPr>
              <a:t>Commitment to: meet customer requirements / expectations; continual improvement; satisfying all applicable requirements including statutory requirements. 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A.3 Quality Objectives (KPAs/KPIs) </a:t>
            </a:r>
            <a:r>
              <a:rPr lang="en-US" alt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Approved by </a:t>
            </a:r>
            <a:r>
              <a:rPr lang="en-US" altLang="en-US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top management.(</a:t>
            </a:r>
            <a:r>
              <a:rPr lang="en-US" alt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SMART)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A.4 Control of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documented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 information (Clause 7.5 of ISO 9001:2015)</a:t>
            </a: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1400" kern="0" dirty="0">
                <a:latin typeface="+mj-lt"/>
                <a:cs typeface="Arial"/>
              </a:rPr>
              <a:t>(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Address both documents  and record Controls</a:t>
            </a:r>
            <a:r>
              <a:rPr lang="en-US" altLang="en-US" sz="1400" kern="0" dirty="0">
                <a:latin typeface="+mj-lt"/>
                <a:cs typeface="Arial"/>
              </a:rPr>
              <a:t>)</a:t>
            </a:r>
            <a:endParaRPr lang="en-US" altLang="en-US" sz="1400" kern="0" dirty="0">
              <a:solidFill>
                <a:srgbClr val="0070C0"/>
              </a:solidFill>
              <a:latin typeface="+mj-lt"/>
              <a:cs typeface="Arial"/>
            </a:endParaRPr>
          </a:p>
          <a:p>
            <a:pPr marL="5080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A.5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Documented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 </a:t>
            </a:r>
            <a:r>
              <a:rPr lang="en-US" altLang="en-US" sz="1400" kern="0" dirty="0">
                <a:latin typeface="+mj-lt"/>
                <a:cs typeface="Arial"/>
              </a:rPr>
              <a:t>of nonconforming outputs (Clause 8.7 of ISO 9001:2015)</a:t>
            </a:r>
          </a:p>
          <a:p>
            <a:pPr marL="7366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1400" kern="0" dirty="0">
                <a:latin typeface="+mj-lt"/>
                <a:cs typeface="Arial"/>
              </a:rPr>
              <a:t>Describe -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elimination of detected non-conformance</a:t>
            </a:r>
          </a:p>
          <a:p>
            <a:pPr marL="5080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A.6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Documented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</a:t>
            </a:r>
            <a:r>
              <a:rPr lang="en-US" altLang="en-US" sz="1400" kern="0" dirty="0">
                <a:latin typeface="+mj-lt"/>
                <a:cs typeface="Arial"/>
              </a:rPr>
              <a:t> Nonconformity and Corrective Action (Clause 10.2 of ISO 9001:2015)</a:t>
            </a:r>
            <a:endParaRPr lang="en-US" altLang="en-US" sz="1400" b="1" kern="0" dirty="0">
              <a:solidFill>
                <a:srgbClr val="FF0000"/>
              </a:solidFill>
              <a:latin typeface="+mj-lt"/>
              <a:cs typeface="Arial"/>
            </a:endParaRPr>
          </a:p>
          <a:p>
            <a:pPr marL="685800" lvl="1" indent="-285750" eaLnBrk="1" hangingPunct="1">
              <a:lnSpc>
                <a:spcPct val="100000"/>
              </a:lnSpc>
              <a:spcBef>
                <a:spcPct val="0"/>
              </a:spcBef>
              <a:buClrTx/>
              <a:defRPr/>
            </a:pPr>
            <a:r>
              <a:rPr lang="en-US" altLang="en-US" sz="1400" kern="0" dirty="0">
                <a:latin typeface="+mj-lt"/>
                <a:cs typeface="Arial"/>
              </a:rPr>
              <a:t>Describe process of Corrective Action – </a:t>
            </a:r>
            <a:r>
              <a:rPr lang="en-US" altLang="en-US" sz="1400" b="1" kern="0" dirty="0">
                <a:solidFill>
                  <a:srgbClr val="FF0000"/>
                </a:solidFill>
                <a:latin typeface="+mj-lt"/>
                <a:cs typeface="Arial"/>
              </a:rPr>
              <a:t>Prevention of recurrence (ID root cause); effectiveness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sz="1400" dirty="0">
                <a:latin typeface="+mj-lt"/>
                <a:ea typeface="Calibri"/>
                <a:cs typeface="Times New Roman"/>
              </a:rPr>
              <a:t>A.7</a:t>
            </a:r>
            <a:r>
              <a:rPr lang="en-US" sz="1400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Documented</a:t>
            </a:r>
            <a:r>
              <a:rPr lang="en-US" sz="1400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400" dirty="0">
                <a:latin typeface="+mj-lt"/>
                <a:ea typeface="Calibri"/>
                <a:cs typeface="Times New Roman"/>
              </a:rPr>
              <a:t>information for Internal audit (Clause 9.2 of ISO 9001:2015)</a:t>
            </a:r>
          </a:p>
          <a:p>
            <a:pPr marL="4000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r>
              <a:rPr lang="en-US" altLang="en-US" sz="1400" kern="0" dirty="0">
                <a:solidFill>
                  <a:srgbClr val="FF0000"/>
                </a:solidFill>
                <a:latin typeface="+mj-lt"/>
                <a:cs typeface="Arial"/>
              </a:rPr>
              <a:t>Planned</a:t>
            </a:r>
            <a:r>
              <a:rPr lang="en-US" altLang="en-US" sz="1400" kern="0" dirty="0">
                <a:latin typeface="+mj-lt"/>
                <a:cs typeface="Arial"/>
              </a:rPr>
              <a:t> interval, conducted by </a:t>
            </a:r>
            <a:r>
              <a:rPr lang="en-US" altLang="en-US" sz="1400" kern="0" dirty="0">
                <a:solidFill>
                  <a:srgbClr val="FF0000"/>
                </a:solidFill>
                <a:latin typeface="+mj-lt"/>
                <a:cs typeface="Arial"/>
              </a:rPr>
              <a:t>trained </a:t>
            </a:r>
            <a:r>
              <a:rPr lang="en-US" altLang="en-US" sz="1400" kern="0" dirty="0">
                <a:latin typeface="+mj-lt"/>
                <a:cs typeface="Arial"/>
              </a:rPr>
              <a:t>and</a:t>
            </a:r>
            <a:r>
              <a:rPr lang="en-US" altLang="en-US" sz="1400" kern="0" dirty="0">
                <a:solidFill>
                  <a:srgbClr val="FF0000"/>
                </a:solidFill>
                <a:latin typeface="+mj-lt"/>
                <a:cs typeface="Arial"/>
              </a:rPr>
              <a:t> independent personnel</a:t>
            </a:r>
            <a:r>
              <a:rPr lang="en-US" altLang="en-US" sz="1400" kern="0" dirty="0">
                <a:latin typeface="+mj-lt"/>
                <a:cs typeface="Arial"/>
              </a:rPr>
              <a:t>. Reporting and correction of  audit  findings</a:t>
            </a:r>
          </a:p>
          <a:p>
            <a:pPr marL="4000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kern="0" dirty="0">
              <a:latin typeface="+mj-lt"/>
              <a:cs typeface="Arial"/>
            </a:endParaRPr>
          </a:p>
          <a:p>
            <a:pPr marL="400050" lvl="1" eaLnBrk="1" hangingPunct="1">
              <a:lnSpc>
                <a:spcPct val="100000"/>
              </a:lnSpc>
              <a:spcBef>
                <a:spcPct val="0"/>
              </a:spcBef>
              <a:buClrTx/>
              <a:buNone/>
              <a:defRPr/>
            </a:pPr>
            <a:endParaRPr lang="en-US" altLang="en-US" sz="1400" kern="0" dirty="0">
              <a:latin typeface="+mj-lt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B.1 Documented information for defined roles, responsibilities and authorities (</a:t>
            </a:r>
            <a:r>
              <a:rPr lang="en-US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Organization chart  /Organogram and  Responsibility Matrix </a:t>
            </a: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lang="en-US" altLang="en-US" sz="1400" dirty="0">
                <a:solidFill>
                  <a:schemeClr val="accent1"/>
                </a:solidFill>
                <a:latin typeface="+mj-lt"/>
                <a:ea typeface="Calibri" pitchFamily="34" charset="0"/>
                <a:cs typeface="Times New Roman" pitchFamily="18" charset="0"/>
              </a:rPr>
              <a:t>must include but not limited to</a:t>
            </a:r>
            <a:r>
              <a:rPr lang="en-US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 quality management function/role</a:t>
            </a: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) (Clause 5.3 of ISO 9001:2015) </a:t>
            </a:r>
          </a:p>
          <a:p>
            <a:pPr marL="635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B.2 Documented information for Control of </a:t>
            </a:r>
            <a:r>
              <a:rPr lang="en-US" altLang="en-US" sz="14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Externally Provided </a:t>
            </a: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Processes, Products and Services</a:t>
            </a:r>
            <a:r>
              <a:rPr lang="en-US" altLang="en-US" sz="16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( </a:t>
            </a:r>
            <a:r>
              <a:rPr lang="en-US" altLang="en-US" sz="160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Sub-Contractor, Suppliers, Consultants, </a:t>
            </a:r>
            <a:r>
              <a:rPr lang="en-US" altLang="en-US" sz="1600" dirty="0" err="1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etc</a:t>
            </a:r>
            <a:r>
              <a:rPr lang="en-US" altLang="en-US" sz="16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)  </a:t>
            </a:r>
            <a:r>
              <a:rPr lang="en-US" altLang="en-US" sz="1400" dirty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Must include criteria for evaluation, selection, monitoring of performance, and re-evaluation of external providers (Clause 8.4 of ISO 9001:2015</a:t>
            </a:r>
          </a:p>
          <a:p>
            <a:pPr marL="635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en-US" altLang="en-US" sz="1400" b="1" dirty="0">
              <a:solidFill>
                <a:schemeClr val="tx1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635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en-US" sz="1400" b="1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SECTION C, D &amp; E </a:t>
            </a:r>
            <a:r>
              <a:rPr lang="en-US" altLang="en-US" sz="1400" dirty="0">
                <a:solidFill>
                  <a:srgbClr val="003896"/>
                </a:solidFill>
                <a:latin typeface="+mj-lt"/>
                <a:ea typeface="Calibri" pitchFamily="34" charset="0"/>
                <a:cs typeface="Times New Roman" pitchFamily="18" charset="0"/>
              </a:rPr>
              <a:t>Templates </a:t>
            </a:r>
            <a:endParaRPr lang="en-US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8894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82432" y="116633"/>
            <a:ext cx="7338740" cy="864443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3 -Completion : C- Contract Quality Plan </a:t>
            </a:r>
            <a:r>
              <a:rPr lang="en-US" altLang="en-US" sz="2000" dirty="0">
                <a:solidFill>
                  <a:schemeClr val="tx1"/>
                </a:solidFill>
                <a:ea typeface="+mn-ea"/>
              </a:rPr>
              <a:t>….</a:t>
            </a:r>
            <a:endParaRPr lang="en-ZA" altLang="en-US" sz="2000" b="1" dirty="0">
              <a:solidFill>
                <a:schemeClr val="tx1"/>
              </a:solidFill>
            </a:endParaRPr>
          </a:p>
        </p:txBody>
      </p:sp>
      <p:sp>
        <p:nvSpPr>
          <p:cNvPr id="43010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501C1A-E79A-42EE-878F-144A731CF8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5" t="24880" r="22632" b="10215"/>
          <a:stretch/>
        </p:blipFill>
        <p:spPr>
          <a:xfrm>
            <a:off x="2347806" y="1201436"/>
            <a:ext cx="7166082" cy="503139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31A0DAB8-0588-488C-8CF5-F5C46D4B8624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4997857" y="2098430"/>
            <a:ext cx="59524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8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0" y="116632"/>
            <a:ext cx="7452320" cy="810766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3 -Completion : C- Contract Quality cont..</a:t>
            </a:r>
            <a:endParaRPr lang="en-ZA" altLang="en-US" sz="3200" b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74C61-5168-4C25-8A7E-3627FA15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294" y="1014750"/>
            <a:ext cx="6975117" cy="5398406"/>
          </a:xfrm>
          <a:prstGeom prst="rect">
            <a:avLst/>
          </a:prstGeom>
          <a:ln w="19050" cmpd="dbl">
            <a:solidFill>
              <a:schemeClr val="accent1"/>
            </a:solidFill>
          </a:ln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514FACC-0E9F-407E-8295-6065014B1796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2684521" y="2558064"/>
            <a:ext cx="64031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88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03416"/>
            <a:ext cx="7369175" cy="833438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3 -Completion : D- Quality  Control Plan</a:t>
            </a:r>
            <a:endParaRPr lang="en-ZA" altLang="en-US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3E62965-F015-4CDB-8CB5-EA4477E91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22697"/>
              </p:ext>
            </p:extLst>
          </p:nvPr>
        </p:nvGraphicFramePr>
        <p:xfrm>
          <a:off x="1602139" y="914225"/>
          <a:ext cx="8629298" cy="5503982"/>
        </p:xfrm>
        <a:graphic>
          <a:graphicData uri="http://schemas.openxmlformats.org/drawingml/2006/table">
            <a:tbl>
              <a:tblPr firstRow="1" firstCol="1" bandRow="1"/>
              <a:tblGrid>
                <a:gridCol w="277813">
                  <a:extLst>
                    <a:ext uri="{9D8B030D-6E8A-4147-A177-3AD203B41FA5}">
                      <a16:colId xmlns:a16="http://schemas.microsoft.com/office/drawing/2014/main" val="3203237971"/>
                    </a:ext>
                  </a:extLst>
                </a:gridCol>
                <a:gridCol w="749300">
                  <a:extLst>
                    <a:ext uri="{9D8B030D-6E8A-4147-A177-3AD203B41FA5}">
                      <a16:colId xmlns:a16="http://schemas.microsoft.com/office/drawing/2014/main" val="2105324294"/>
                    </a:ext>
                  </a:extLst>
                </a:gridCol>
                <a:gridCol w="393700">
                  <a:extLst>
                    <a:ext uri="{9D8B030D-6E8A-4147-A177-3AD203B41FA5}">
                      <a16:colId xmlns:a16="http://schemas.microsoft.com/office/drawing/2014/main" val="199755974"/>
                    </a:ext>
                  </a:extLst>
                </a:gridCol>
                <a:gridCol w="200024">
                  <a:extLst>
                    <a:ext uri="{9D8B030D-6E8A-4147-A177-3AD203B41FA5}">
                      <a16:colId xmlns:a16="http://schemas.microsoft.com/office/drawing/2014/main" val="2857476445"/>
                    </a:ext>
                  </a:extLst>
                </a:gridCol>
                <a:gridCol w="247213">
                  <a:extLst>
                    <a:ext uri="{9D8B030D-6E8A-4147-A177-3AD203B41FA5}">
                      <a16:colId xmlns:a16="http://schemas.microsoft.com/office/drawing/2014/main" val="3030631673"/>
                    </a:ext>
                  </a:extLst>
                </a:gridCol>
                <a:gridCol w="136963">
                  <a:extLst>
                    <a:ext uri="{9D8B030D-6E8A-4147-A177-3AD203B41FA5}">
                      <a16:colId xmlns:a16="http://schemas.microsoft.com/office/drawing/2014/main" val="330918594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3486768662"/>
                    </a:ext>
                  </a:extLst>
                </a:gridCol>
                <a:gridCol w="390524">
                  <a:extLst>
                    <a:ext uri="{9D8B030D-6E8A-4147-A177-3AD203B41FA5}">
                      <a16:colId xmlns:a16="http://schemas.microsoft.com/office/drawing/2014/main" val="4276458019"/>
                    </a:ext>
                  </a:extLst>
                </a:gridCol>
                <a:gridCol w="295208">
                  <a:extLst>
                    <a:ext uri="{9D8B030D-6E8A-4147-A177-3AD203B41FA5}">
                      <a16:colId xmlns:a16="http://schemas.microsoft.com/office/drawing/2014/main" val="1681143857"/>
                    </a:ext>
                  </a:extLst>
                </a:gridCol>
                <a:gridCol w="644592">
                  <a:extLst>
                    <a:ext uri="{9D8B030D-6E8A-4147-A177-3AD203B41FA5}">
                      <a16:colId xmlns:a16="http://schemas.microsoft.com/office/drawing/2014/main" val="3632350455"/>
                    </a:ext>
                  </a:extLst>
                </a:gridCol>
                <a:gridCol w="188913">
                  <a:extLst>
                    <a:ext uri="{9D8B030D-6E8A-4147-A177-3AD203B41FA5}">
                      <a16:colId xmlns:a16="http://schemas.microsoft.com/office/drawing/2014/main" val="3480208009"/>
                    </a:ext>
                  </a:extLst>
                </a:gridCol>
                <a:gridCol w="428484">
                  <a:extLst>
                    <a:ext uri="{9D8B030D-6E8A-4147-A177-3AD203B41FA5}">
                      <a16:colId xmlns:a16="http://schemas.microsoft.com/office/drawing/2014/main" val="1164967292"/>
                    </a:ext>
                  </a:extLst>
                </a:gridCol>
                <a:gridCol w="322704">
                  <a:extLst>
                    <a:ext uri="{9D8B030D-6E8A-4147-A177-3AD203B41FA5}">
                      <a16:colId xmlns:a16="http://schemas.microsoft.com/office/drawing/2014/main" val="3692473798"/>
                    </a:ext>
                  </a:extLst>
                </a:gridCol>
                <a:gridCol w="261496">
                  <a:extLst>
                    <a:ext uri="{9D8B030D-6E8A-4147-A177-3AD203B41FA5}">
                      <a16:colId xmlns:a16="http://schemas.microsoft.com/office/drawing/2014/main" val="1330740206"/>
                    </a:ext>
                  </a:extLst>
                </a:gridCol>
                <a:gridCol w="249379">
                  <a:extLst>
                    <a:ext uri="{9D8B030D-6E8A-4147-A177-3AD203B41FA5}">
                      <a16:colId xmlns:a16="http://schemas.microsoft.com/office/drawing/2014/main" val="1236427090"/>
                    </a:ext>
                  </a:extLst>
                </a:gridCol>
                <a:gridCol w="436421">
                  <a:extLst>
                    <a:ext uri="{9D8B030D-6E8A-4147-A177-3AD203B41FA5}">
                      <a16:colId xmlns:a16="http://schemas.microsoft.com/office/drawing/2014/main" val="4102484734"/>
                    </a:ext>
                  </a:extLst>
                </a:gridCol>
                <a:gridCol w="234890">
                  <a:extLst>
                    <a:ext uri="{9D8B030D-6E8A-4147-A177-3AD203B41FA5}">
                      <a16:colId xmlns:a16="http://schemas.microsoft.com/office/drawing/2014/main" val="2725295704"/>
                    </a:ext>
                  </a:extLst>
                </a:gridCol>
                <a:gridCol w="172770">
                  <a:extLst>
                    <a:ext uri="{9D8B030D-6E8A-4147-A177-3AD203B41FA5}">
                      <a16:colId xmlns:a16="http://schemas.microsoft.com/office/drawing/2014/main" val="3912885289"/>
                    </a:ext>
                  </a:extLst>
                </a:gridCol>
                <a:gridCol w="86385">
                  <a:extLst>
                    <a:ext uri="{9D8B030D-6E8A-4147-A177-3AD203B41FA5}">
                      <a16:colId xmlns:a16="http://schemas.microsoft.com/office/drawing/2014/main" val="3964105214"/>
                    </a:ext>
                  </a:extLst>
                </a:gridCol>
                <a:gridCol w="58311">
                  <a:extLst>
                    <a:ext uri="{9D8B030D-6E8A-4147-A177-3AD203B41FA5}">
                      <a16:colId xmlns:a16="http://schemas.microsoft.com/office/drawing/2014/main" val="1801511207"/>
                    </a:ext>
                  </a:extLst>
                </a:gridCol>
                <a:gridCol w="350377">
                  <a:extLst>
                    <a:ext uri="{9D8B030D-6E8A-4147-A177-3AD203B41FA5}">
                      <a16:colId xmlns:a16="http://schemas.microsoft.com/office/drawing/2014/main" val="2191412886"/>
                    </a:ext>
                  </a:extLst>
                </a:gridCol>
                <a:gridCol w="300733">
                  <a:extLst>
                    <a:ext uri="{9D8B030D-6E8A-4147-A177-3AD203B41FA5}">
                      <a16:colId xmlns:a16="http://schemas.microsoft.com/office/drawing/2014/main" val="275313024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836257936"/>
                    </a:ext>
                  </a:extLst>
                </a:gridCol>
                <a:gridCol w="120298">
                  <a:extLst>
                    <a:ext uri="{9D8B030D-6E8A-4147-A177-3AD203B41FA5}">
                      <a16:colId xmlns:a16="http://schemas.microsoft.com/office/drawing/2014/main" val="2368042884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3661809270"/>
                    </a:ext>
                  </a:extLst>
                </a:gridCol>
              </a:tblGrid>
              <a:tr h="12699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  </a:t>
                      </a: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Order  Number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CORP-XXXX / 46000XXX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Order Number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QCP Number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Page 1 of ___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of 2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37897"/>
                  </a:ext>
                </a:extLst>
              </a:tr>
              <a:tr h="33381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Scope  of Work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Manufacturing  of 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Item/ Plant/ Material Description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 Number -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xxxxxxxxxx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452954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245486"/>
                  </a:ext>
                </a:extLst>
              </a:tr>
              <a:tr h="6335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Quality Control Plan Approvals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1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Legend (KEY)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610870"/>
                  </a:ext>
                </a:extLst>
              </a:tr>
              <a:tr h="18554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Contractor  /Supplier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Hold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  - Document Requires Approval 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 – 100%  Testing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T2- Sample Testing 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 – 100% 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A2- Sample Inspection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057724"/>
                  </a:ext>
                </a:extLst>
              </a:tr>
              <a:tr h="1778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Subcontractor  (where applicable)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73383"/>
                  </a:ext>
                </a:extLst>
              </a:tr>
              <a:tr h="122687">
                <a:tc rowSpan="2"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Witness Point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W2 - Sample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373121"/>
                  </a:ext>
                </a:extLst>
              </a:tr>
              <a:tr h="176549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Review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 - Document Requires for information only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R1- 100% Document Review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R2- Sample Document Review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1395052"/>
                  </a:ext>
                </a:extLst>
              </a:tr>
              <a:tr h="224044"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Approved Inspection Authority (AIA)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(Where applicable)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Surveillance (S)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W1 – 100%  witness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421039"/>
                  </a:ext>
                </a:extLst>
              </a:tr>
              <a:tr h="121193"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Verification (V)</a:t>
                      </a:r>
                      <a:endParaRPr lang="en-ZA" dirty="0"/>
                    </a:p>
                  </a:txBody>
                  <a:tcPr marL="32911" marR="32911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3600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1258"/>
                  </a:ext>
                </a:extLst>
              </a:tr>
              <a:tr h="0">
                <a:tc gridSpan="2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090235"/>
                  </a:ext>
                </a:extLst>
              </a:tr>
              <a:tr h="26521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Intervention Point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Inspection and Test Method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Inspection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 Inspection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Records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21211"/>
                  </a:ext>
                </a:extLst>
              </a:tr>
              <a:tr h="359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  / Requirement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Supplier 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Eskom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S=Statutory / N= Non-statutory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Controlling document 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Acceptance Criteria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 NOBO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 TPI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AIA/NOBO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Internal/TPI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84105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Conformance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43046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Visual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133110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2950567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799648"/>
                  </a:ext>
                </a:extLst>
              </a:tr>
              <a:tr h="87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412111"/>
                  </a:ext>
                </a:extLst>
              </a:tr>
              <a:tr h="298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Activity 1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Measuring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Checklist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</a:t>
                      </a:r>
                      <a:r>
                        <a:rPr lang="en-ZA" sz="9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ect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Dimensions, Approval on Conformity, Functionality , ect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ZA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dirty="0"/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911" marR="329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433398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61A38E75-53E0-6D84-3FC9-B116D13F355F}"/>
              </a:ext>
            </a:extLst>
          </p:cNvPr>
          <p:cNvSpPr txBox="1">
            <a:spLocks noChangeArrowheads="1"/>
          </p:cNvSpPr>
          <p:nvPr/>
        </p:nvSpPr>
        <p:spPr bwMode="auto">
          <a:xfrm rot="18901928">
            <a:off x="1329778" y="5112224"/>
            <a:ext cx="36764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To be completed </a:t>
            </a:r>
            <a:endParaRPr lang="en-ZA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7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66688"/>
            <a:ext cx="7369175" cy="666750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3. Completion of  Templates: E- Form A</a:t>
            </a:r>
            <a:endParaRPr lang="en-ZA" altLang="en-US" b="1" dirty="0">
              <a:solidFill>
                <a:schemeClr val="tx2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8DC0AF0-D081-5C4A-DE91-67DB37FE8425}"/>
              </a:ext>
            </a:extLst>
          </p:cNvPr>
          <p:cNvGrpSpPr/>
          <p:nvPr/>
        </p:nvGrpSpPr>
        <p:grpSpPr>
          <a:xfrm>
            <a:off x="2160376" y="1051461"/>
            <a:ext cx="6029640" cy="5288416"/>
            <a:chOff x="2160376" y="1051461"/>
            <a:chExt cx="6029640" cy="52884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7CBEB8-CB55-0E86-3216-9DF449830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60376" y="1122787"/>
              <a:ext cx="5407036" cy="5217090"/>
            </a:xfrm>
            <a:prstGeom prst="rect">
              <a:avLst/>
            </a:prstGeom>
            <a:ln>
              <a:solidFill>
                <a:schemeClr val="accent1">
                  <a:alpha val="88000"/>
                </a:schemeClr>
              </a:solidFill>
            </a:ln>
          </p:spPr>
        </p:pic>
        <p:sp>
          <p:nvSpPr>
            <p:cNvPr id="46085" name="TextBox 1"/>
            <p:cNvSpPr txBox="1">
              <a:spLocks noChangeArrowheads="1"/>
            </p:cNvSpPr>
            <p:nvPr/>
          </p:nvSpPr>
          <p:spPr bwMode="auto">
            <a:xfrm>
              <a:off x="3613106" y="1051461"/>
              <a:ext cx="4576910" cy="5262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Complete here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Complete here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6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600" dirty="0">
                  <a:solidFill>
                    <a:srgbClr val="FF0000"/>
                  </a:solidFill>
                </a:rPr>
                <a:t>Complete and sign here</a:t>
              </a:r>
              <a:endParaRPr lang="en-ZA" altLang="en-US" sz="16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090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4-Templates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56B1497D-D85C-49F0-B0C9-9C5FED4EAE9E}" type="slidenum">
              <a:rPr lang="en-ZA" smtClean="0"/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graphicFrame>
        <p:nvGraphicFramePr>
          <p:cNvPr id="6" name="Content Placeholder 8"/>
          <p:cNvGraphicFramePr>
            <a:graphicFrameLocks/>
          </p:cNvGraphicFramePr>
          <p:nvPr/>
        </p:nvGraphicFramePr>
        <p:xfrm>
          <a:off x="1993900" y="1268413"/>
          <a:ext cx="6478588" cy="3293422"/>
        </p:xfrm>
        <a:graphic>
          <a:graphicData uri="http://schemas.openxmlformats.org/drawingml/2006/table">
            <a:tbl>
              <a:tblPr firstRow="1" bandRow="1"/>
              <a:tblGrid>
                <a:gridCol w="4678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3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Templates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Attachments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722">
                <a:tc>
                  <a:txBody>
                    <a:bodyPr/>
                    <a:lstStyle/>
                    <a:p>
                      <a:r>
                        <a:rPr lang="en-US" sz="1800" dirty="0"/>
                        <a:t>Category  3 List of Returnable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As per </a:t>
                      </a:r>
                      <a:r>
                        <a:rPr lang="en-US" sz="1800" baseline="0"/>
                        <a:t> Portal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18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C: Contract Quality Plan (CQP/PQP)</a:t>
                      </a:r>
                      <a:endParaRPr lang="en-ZA" sz="18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ZA" sz="1800" dirty="0"/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D: Quality Control Plan / Inspection and Test Plan (QCP / ITP)</a:t>
                      </a:r>
                      <a:endParaRPr lang="en-ZA" sz="1800" dirty="0"/>
                    </a:p>
                  </a:txBody>
                  <a:tcPr marL="91431" marR="91431" marT="45735" marB="45735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ZA" sz="1800" dirty="0"/>
                    </a:p>
                  </a:txBody>
                  <a:tcPr marL="91431" marR="91431" marT="45735" marB="4573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89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800" dirty="0"/>
                        <a:t>E.1:</a:t>
                      </a:r>
                      <a:r>
                        <a:rPr lang="en-US" sz="1800" baseline="0" dirty="0"/>
                        <a:t> Form A </a:t>
                      </a:r>
                      <a:endParaRPr lang="en-ZA" sz="1800" dirty="0"/>
                    </a:p>
                  </a:txBody>
                  <a:tcPr marL="91441" marR="91441" marT="45743" marB="45743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endParaRPr lang="en-US" sz="1800" dirty="0"/>
                    </a:p>
                    <a:p>
                      <a:r>
                        <a:rPr lang="en-US" sz="1800" dirty="0"/>
                        <a:t>As per Portal</a:t>
                      </a:r>
                    </a:p>
                  </a:txBody>
                  <a:tcPr marL="91441" marR="91441" marT="45743" marB="4574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896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7C7D91D-C217-4EBA-B57C-A7324C7153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48168" y="323474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2" imgW="914400" imgH="771480" progId="Word.Document.12">
                  <p:embed/>
                </p:oleObj>
              </mc:Choice>
              <mc:Fallback>
                <p:oleObj name="Document" showAsIcon="1" r:id="rId2" imgW="914400" imgH="771480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7C7D91D-C217-4EBA-B57C-A7324C715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48168" y="323474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C986D52-832A-4768-9EC2-D620BF98E7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61296" y="231691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C986D52-832A-4768-9EC2-D620BF98E7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61296" y="231691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51433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1_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3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0325F2-1199-4A7E-B87D-734C0A3EB286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9AA987DC-C9A7-4495-B0EB-A7EB0F9343F3"/>
    <ds:schemaRef ds:uri="http://purl.org/dc/dcmitype/"/>
    <ds:schemaRef ds:uri="http://purl.org/dc/terms/"/>
    <ds:schemaRef ds:uri="http://schemas.openxmlformats.org/package/2006/metadata/core-properties"/>
    <ds:schemaRef ds:uri="b066638b-8533-4687-a48b-8877f492106b"/>
    <ds:schemaRef ds:uri="http://schemas.microsoft.com/office/2006/metadata/properties"/>
    <ds:schemaRef ds:uri="http://schemas.microsoft.com/sharepoint/v3/field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5012</TotalTime>
  <Words>815</Words>
  <Application>Microsoft Office PowerPoint</Application>
  <PresentationFormat>Widescreen</PresentationFormat>
  <Paragraphs>246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Wingdings</vt:lpstr>
      <vt:lpstr>Content Slide Master</vt:lpstr>
      <vt:lpstr>1_Office Theme</vt:lpstr>
      <vt:lpstr>1_Content Slide Master</vt:lpstr>
      <vt:lpstr>think-cell Slide</vt:lpstr>
      <vt:lpstr>Document</vt:lpstr>
      <vt:lpstr>    Provision of ADSS  Cables  and Provision of Duct  Cables</vt:lpstr>
      <vt:lpstr>Contents</vt:lpstr>
      <vt:lpstr>PowerPoint Presentation</vt:lpstr>
      <vt:lpstr>2. Category3 Quality Requirement -  Explanation</vt:lpstr>
      <vt:lpstr>3 -Completion : C- Contract Quality Plan ….</vt:lpstr>
      <vt:lpstr>3 -Completion : C- Contract Quality cont..</vt:lpstr>
      <vt:lpstr>3 -Completion : D- Quality  Control Plan</vt:lpstr>
      <vt:lpstr>3. Completion of  Templates: E- Form A</vt:lpstr>
      <vt:lpstr>4-Templates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Hanlie Smit</dc:creator>
  <cp:lastModifiedBy>Bongi Tshabalala</cp:lastModifiedBy>
  <cp:revision>43</cp:revision>
  <dcterms:created xsi:type="dcterms:W3CDTF">2020-01-06T09:48:40Z</dcterms:created>
  <dcterms:modified xsi:type="dcterms:W3CDTF">2025-11-28T12:12:19Z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