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notesSlides/notesSlide1.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2.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3.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4.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5.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6.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7.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8.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700" r:id="rId4"/>
  </p:sldMasterIdLst>
  <p:notesMasterIdLst>
    <p:notesMasterId r:id="rId17"/>
  </p:notesMasterIdLst>
  <p:handoutMasterIdLst>
    <p:handoutMasterId r:id="rId18"/>
  </p:handoutMasterIdLst>
  <p:sldIdLst>
    <p:sldId id="1185" r:id="rId5"/>
    <p:sldId id="1117" r:id="rId6"/>
    <p:sldId id="1578" r:id="rId7"/>
    <p:sldId id="1579" r:id="rId8"/>
    <p:sldId id="1580" r:id="rId9"/>
    <p:sldId id="1581" r:id="rId10"/>
    <p:sldId id="1584" r:id="rId11"/>
    <p:sldId id="1585" r:id="rId12"/>
    <p:sldId id="1586" r:id="rId13"/>
    <p:sldId id="1582" r:id="rId14"/>
    <p:sldId id="1583" r:id="rId15"/>
    <p:sldId id="34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rne Begemann" initials="MB" lastIdx="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p:cViewPr>
        <p:scale>
          <a:sx n="80" d="100"/>
          <a:sy n="80" d="100"/>
        </p:scale>
        <p:origin x="1056" y="-246"/>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186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FAAC86-D541-4586-853A-93A5800A67ED}" type="datetimeFigureOut">
              <a:rPr lang="en-ZA" smtClean="0"/>
              <a:t>2022/08/10</a:t>
            </a:fld>
            <a:endParaRPr lang="en-ZA"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4FABA8-F737-4195-92E9-D1B625F05DD1}" type="slidenum">
              <a:rPr lang="en-ZA" smtClean="0"/>
              <a:t>‹#›</a:t>
            </a:fld>
            <a:endParaRPr lang="en-ZA" dirty="0"/>
          </a:p>
        </p:txBody>
      </p:sp>
    </p:spTree>
    <p:extLst>
      <p:ext uri="{BB962C8B-B14F-4D97-AF65-F5344CB8AC3E}">
        <p14:creationId xmlns:p14="http://schemas.microsoft.com/office/powerpoint/2010/main" val="1969889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FD6DFB-7B43-4250-8E0F-30A8C2112938}" type="datetimeFigureOut">
              <a:rPr lang="en-ZA" smtClean="0"/>
              <a:t>2022/08/10</a:t>
            </a:fld>
            <a:endParaRPr lang="en-Z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C13C17-3F1D-441E-9DD2-69150C22225D}" type="slidenum">
              <a:rPr lang="en-ZA" smtClean="0"/>
              <a:t>‹#›</a:t>
            </a:fld>
            <a:endParaRPr lang="en-ZA" dirty="0"/>
          </a:p>
        </p:txBody>
      </p:sp>
    </p:spTree>
    <p:extLst>
      <p:ext uri="{BB962C8B-B14F-4D97-AF65-F5344CB8AC3E}">
        <p14:creationId xmlns:p14="http://schemas.microsoft.com/office/powerpoint/2010/main" val="4181217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3A632B-FBDE-46D4-BF6F-6D14421E634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890548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p:spPr>
        <p:txBody>
          <a:bodyPr/>
          <a:lstStyle/>
          <a:p>
            <a:endParaRPr lang="en-US" altLang="en-US" dirty="0"/>
          </a:p>
        </p:txBody>
      </p:sp>
      <p:sp>
        <p:nvSpPr>
          <p:cNvPr id="82948" name="Slide Number Placeholder 3"/>
          <p:cNvSpPr>
            <a:spLocks noGrp="1"/>
          </p:cNvSpPr>
          <p:nvPr>
            <p:ph type="sldNum" sz="quarter" idx="5"/>
          </p:nvPr>
        </p:nvSpPr>
        <p:spPr>
          <a:noFill/>
        </p:spPr>
        <p:txBody>
          <a:bodyPr/>
          <a:lstStyle>
            <a:lvl1pPr defTabSz="947738" eaLnBrk="0" hangingPunct="0">
              <a:defRPr>
                <a:solidFill>
                  <a:schemeClr val="tx1"/>
                </a:solidFill>
                <a:latin typeface="Arial" charset="0"/>
                <a:cs typeface="Arial" charset="0"/>
              </a:defRPr>
            </a:lvl1pPr>
            <a:lvl2pPr marL="742950" indent="-285750" defTabSz="947738" eaLnBrk="0" hangingPunct="0">
              <a:defRPr>
                <a:solidFill>
                  <a:schemeClr val="tx1"/>
                </a:solidFill>
                <a:latin typeface="Arial" charset="0"/>
                <a:cs typeface="Arial" charset="0"/>
              </a:defRPr>
            </a:lvl2pPr>
            <a:lvl3pPr marL="1143000" indent="-228600" defTabSz="947738" eaLnBrk="0" hangingPunct="0">
              <a:defRPr>
                <a:solidFill>
                  <a:schemeClr val="tx1"/>
                </a:solidFill>
                <a:latin typeface="Arial" charset="0"/>
                <a:cs typeface="Arial" charset="0"/>
              </a:defRPr>
            </a:lvl3pPr>
            <a:lvl4pPr marL="1600200" indent="-228600" defTabSz="947738" eaLnBrk="0" hangingPunct="0">
              <a:defRPr>
                <a:solidFill>
                  <a:schemeClr val="tx1"/>
                </a:solidFill>
                <a:latin typeface="Arial" charset="0"/>
                <a:cs typeface="Arial" charset="0"/>
              </a:defRPr>
            </a:lvl4pPr>
            <a:lvl5pPr marL="2057400" indent="-228600" defTabSz="947738" eaLnBrk="0" hangingPunct="0">
              <a:defRPr>
                <a:solidFill>
                  <a:schemeClr val="tx1"/>
                </a:solidFill>
                <a:latin typeface="Arial" charset="0"/>
                <a:cs typeface="Arial" charset="0"/>
              </a:defRPr>
            </a:lvl5pPr>
            <a:lvl6pPr marL="2514600" indent="-228600" defTabSz="947738" eaLnBrk="0" fontAlgn="base" hangingPunct="0">
              <a:spcBef>
                <a:spcPct val="0"/>
              </a:spcBef>
              <a:spcAft>
                <a:spcPct val="0"/>
              </a:spcAft>
              <a:defRPr>
                <a:solidFill>
                  <a:schemeClr val="tx1"/>
                </a:solidFill>
                <a:latin typeface="Arial" charset="0"/>
                <a:cs typeface="Arial" charset="0"/>
              </a:defRPr>
            </a:lvl6pPr>
            <a:lvl7pPr marL="2971800" indent="-228600" defTabSz="947738" eaLnBrk="0" fontAlgn="base" hangingPunct="0">
              <a:spcBef>
                <a:spcPct val="0"/>
              </a:spcBef>
              <a:spcAft>
                <a:spcPct val="0"/>
              </a:spcAft>
              <a:defRPr>
                <a:solidFill>
                  <a:schemeClr val="tx1"/>
                </a:solidFill>
                <a:latin typeface="Arial" charset="0"/>
                <a:cs typeface="Arial" charset="0"/>
              </a:defRPr>
            </a:lvl7pPr>
            <a:lvl8pPr marL="3429000" indent="-228600" defTabSz="947738" eaLnBrk="0" fontAlgn="base" hangingPunct="0">
              <a:spcBef>
                <a:spcPct val="0"/>
              </a:spcBef>
              <a:spcAft>
                <a:spcPct val="0"/>
              </a:spcAft>
              <a:defRPr>
                <a:solidFill>
                  <a:schemeClr val="tx1"/>
                </a:solidFill>
                <a:latin typeface="Arial" charset="0"/>
                <a:cs typeface="Arial" charset="0"/>
              </a:defRPr>
            </a:lvl8pPr>
            <a:lvl9pPr marL="3886200" indent="-228600" defTabSz="947738" eaLnBrk="0" fontAlgn="base" hangingPunct="0">
              <a:spcBef>
                <a:spcPct val="0"/>
              </a:spcBef>
              <a:spcAft>
                <a:spcPct val="0"/>
              </a:spcAft>
              <a:defRPr>
                <a:solidFill>
                  <a:schemeClr val="tx1"/>
                </a:solidFill>
                <a:latin typeface="Arial" charset="0"/>
                <a:cs typeface="Arial" charset="0"/>
              </a:defRPr>
            </a:lvl9pPr>
          </a:lstStyle>
          <a:p>
            <a:pPr eaLnBrk="1" hangingPunct="1"/>
            <a:fld id="{70F3B3AD-8D05-4534-8B6D-C6507E9AAB33}" type="slidenum">
              <a:rPr lang="en-ZA" altLang="en-US">
                <a:solidFill>
                  <a:srgbClr val="000000"/>
                </a:solidFill>
              </a:rPr>
              <a:pPr eaLnBrk="1" hangingPunct="1"/>
              <a:t>12</a:t>
            </a:fld>
            <a:endParaRPr lang="en-ZA" altLang="en-US" dirty="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3A632B-FBDE-46D4-BF6F-6D14421E634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847001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3A632B-FBDE-46D4-BF6F-6D14421E634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020599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3A632B-FBDE-46D4-BF6F-6D14421E634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141481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3A632B-FBDE-46D4-BF6F-6D14421E634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530779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3A632B-FBDE-46D4-BF6F-6D14421E634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779457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3A632B-FBDE-46D4-BF6F-6D14421E634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122827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3A632B-FBDE-46D4-BF6F-6D14421E634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475389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C3A632B-FBDE-46D4-BF6F-6D14421E6342}"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3206272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Master" Target="../slideMasters/slideMaster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5.jpeg"/><Relationship Id="rId2" Type="http://schemas.openxmlformats.org/officeDocument/2006/relationships/image" Target="../media/image11.jpeg"/><Relationship Id="rId1" Type="http://schemas.openxmlformats.org/officeDocument/2006/relationships/slideMaster" Target="../slideMasters/slideMaster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slideMaster" Target="../slideMasters/slideMaster4.xml"/><Relationship Id="rId7" Type="http://schemas.openxmlformats.org/officeDocument/2006/relationships/image" Target="../media/image21.jpeg"/><Relationship Id="rId2" Type="http://schemas.openxmlformats.org/officeDocument/2006/relationships/tags" Target="../tags/tag17.xml"/><Relationship Id="rId1" Type="http://schemas.openxmlformats.org/officeDocument/2006/relationships/vmlDrawing" Target="../drawings/vmlDrawing2.vml"/><Relationship Id="rId6" Type="http://schemas.openxmlformats.org/officeDocument/2006/relationships/image" Target="../media/image20.png"/><Relationship Id="rId11" Type="http://schemas.openxmlformats.org/officeDocument/2006/relationships/image" Target="../media/image25.jpeg"/><Relationship Id="rId5" Type="http://schemas.openxmlformats.org/officeDocument/2006/relationships/image" Target="../media/image19.emf"/><Relationship Id="rId10" Type="http://schemas.openxmlformats.org/officeDocument/2006/relationships/image" Target="../media/image24.jpeg"/><Relationship Id="rId4" Type="http://schemas.openxmlformats.org/officeDocument/2006/relationships/oleObject" Target="../embeddings/oleObject2.bin"/><Relationship Id="rId9" Type="http://schemas.openxmlformats.org/officeDocument/2006/relationships/image" Target="../media/image23.jpeg"/></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18.xml"/><Relationship Id="rId1" Type="http://schemas.openxmlformats.org/officeDocument/2006/relationships/vmlDrawing" Target="../drawings/vmlDrawing3.vml"/><Relationship Id="rId5" Type="http://schemas.openxmlformats.org/officeDocument/2006/relationships/image" Target="../media/image19.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grpSp>
      <p:sp>
        <p:nvSpPr>
          <p:cNvPr id="3075" name="Rectangle 3"/>
          <p:cNvSpPr>
            <a:spLocks noGrp="1" noChangeArrowheads="1"/>
          </p:cNvSpPr>
          <p:nvPr>
            <p:ph type="ctrTitle"/>
          </p:nvPr>
        </p:nvSpPr>
        <p:spPr>
          <a:xfrm>
            <a:off x="3059117" y="3271842"/>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7" y="4092583"/>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126994535"/>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8CD3E7D4-7EDF-4316-9E43-CA8850DE8746}" type="slidenum">
              <a:rPr lang="en-ZA"/>
              <a:pPr>
                <a:defRPr/>
              </a:pPr>
              <a:t>‹#›</a:t>
            </a:fld>
            <a:endParaRPr lang="en-ZA" dirty="0"/>
          </a:p>
        </p:txBody>
      </p:sp>
    </p:spTree>
    <p:extLst>
      <p:ext uri="{BB962C8B-B14F-4D97-AF65-F5344CB8AC3E}">
        <p14:creationId xmlns:p14="http://schemas.microsoft.com/office/powerpoint/2010/main" val="292851278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96"/>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96"/>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AD111D78-F002-4CE3-ACD2-7179320D73E1}" type="slidenum">
              <a:rPr lang="en-ZA"/>
              <a:pPr>
                <a:defRPr/>
              </a:pPr>
              <a:t>‹#›</a:t>
            </a:fld>
            <a:endParaRPr lang="en-ZA" dirty="0"/>
          </a:p>
        </p:txBody>
      </p:sp>
    </p:spTree>
    <p:extLst>
      <p:ext uri="{BB962C8B-B14F-4D97-AF65-F5344CB8AC3E}">
        <p14:creationId xmlns:p14="http://schemas.microsoft.com/office/powerpoint/2010/main" val="3459954271"/>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4" y="166696"/>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EA4E3805-3837-4901-AD7C-0A7B26348631}" type="slidenum">
              <a:rPr lang="en-ZA"/>
              <a:pPr>
                <a:defRPr/>
              </a:pPr>
              <a:t>‹#›</a:t>
            </a:fld>
            <a:endParaRPr lang="en-ZA" dirty="0"/>
          </a:p>
        </p:txBody>
      </p:sp>
    </p:spTree>
    <p:extLst>
      <p:ext uri="{BB962C8B-B14F-4D97-AF65-F5344CB8AC3E}">
        <p14:creationId xmlns:p14="http://schemas.microsoft.com/office/powerpoint/2010/main" val="1452090283"/>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grpSp>
      <p:sp>
        <p:nvSpPr>
          <p:cNvPr id="3075" name="Rectangle 3"/>
          <p:cNvSpPr>
            <a:spLocks noGrp="1" noChangeArrowheads="1"/>
          </p:cNvSpPr>
          <p:nvPr>
            <p:ph type="ctrTitle"/>
          </p:nvPr>
        </p:nvSpPr>
        <p:spPr>
          <a:xfrm>
            <a:off x="3059117" y="3271842"/>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7" y="4092583"/>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952117000"/>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4" name="Rectangle 37"/>
          <p:cNvSpPr>
            <a:spLocks noGrp="1" noChangeArrowheads="1"/>
          </p:cNvSpPr>
          <p:nvPr>
            <p:ph type="dt" sz="half" idx="10"/>
          </p:nvPr>
        </p:nvSpPr>
        <p:spPr/>
        <p:txBody>
          <a:bodyPr/>
          <a:lstStyle>
            <a:lvl1pPr>
              <a:defRPr/>
            </a:lvl1pPr>
          </a:lstStyle>
          <a:p>
            <a:pPr>
              <a:defRPr/>
            </a:pPr>
            <a:r>
              <a:rPr lang="en-US" dirty="0"/>
              <a:t>20 May 2014</a:t>
            </a:r>
            <a:endParaRPr lang="en-ZA" dirty="0"/>
          </a:p>
        </p:txBody>
      </p:sp>
      <p:sp>
        <p:nvSpPr>
          <p:cNvPr id="5" name="Rectangle 39"/>
          <p:cNvSpPr>
            <a:spLocks noGrp="1" noChangeArrowheads="1"/>
          </p:cNvSpPr>
          <p:nvPr>
            <p:ph type="sldNum" sz="quarter" idx="11"/>
          </p:nvPr>
        </p:nvSpPr>
        <p:spPr/>
        <p:txBody>
          <a:bodyPr/>
          <a:lstStyle>
            <a:lvl1pPr>
              <a:defRPr/>
            </a:lvl1pPr>
          </a:lstStyle>
          <a:p>
            <a:pPr>
              <a:defRPr/>
            </a:pPr>
            <a:fld id="{3917857D-601F-43BB-96C8-1B46B8737E50}" type="slidenum">
              <a:rPr lang="en-ZA"/>
              <a:pPr>
                <a:defRPr/>
              </a:pPr>
              <a:t>‹#›</a:t>
            </a:fld>
            <a:endParaRPr lang="en-ZA" dirty="0"/>
          </a:p>
        </p:txBody>
      </p:sp>
    </p:spTree>
    <p:extLst>
      <p:ext uri="{BB962C8B-B14F-4D97-AF65-F5344CB8AC3E}">
        <p14:creationId xmlns:p14="http://schemas.microsoft.com/office/powerpoint/2010/main" val="1583511306"/>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132F839E-B3DC-476A-8D9F-23043BB1FACA}" type="slidenum">
              <a:rPr lang="en-ZA"/>
              <a:pPr>
                <a:defRPr/>
              </a:pPr>
              <a:t>‹#›</a:t>
            </a:fld>
            <a:endParaRPr lang="en-ZA" dirty="0"/>
          </a:p>
        </p:txBody>
      </p:sp>
    </p:spTree>
    <p:extLst>
      <p:ext uri="{BB962C8B-B14F-4D97-AF65-F5344CB8AC3E}">
        <p14:creationId xmlns:p14="http://schemas.microsoft.com/office/powerpoint/2010/main" val="1109411766"/>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92"/>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9" y="1436692"/>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747C18C8-C136-46A0-9569-6602B26788B7}" type="slidenum">
              <a:rPr lang="en-ZA"/>
              <a:pPr>
                <a:defRPr/>
              </a:pPr>
              <a:t>‹#›</a:t>
            </a:fld>
            <a:endParaRPr lang="en-ZA" dirty="0"/>
          </a:p>
        </p:txBody>
      </p:sp>
    </p:spTree>
    <p:extLst>
      <p:ext uri="{BB962C8B-B14F-4D97-AF65-F5344CB8AC3E}">
        <p14:creationId xmlns:p14="http://schemas.microsoft.com/office/powerpoint/2010/main" val="3187664872"/>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endParaRPr lang="en-ZA" dirty="0"/>
          </a:p>
        </p:txBody>
      </p:sp>
      <p:sp>
        <p:nvSpPr>
          <p:cNvPr id="8" name="Rectangle 39"/>
          <p:cNvSpPr>
            <a:spLocks noGrp="1" noChangeArrowheads="1"/>
          </p:cNvSpPr>
          <p:nvPr>
            <p:ph type="sldNum" sz="quarter" idx="11"/>
          </p:nvPr>
        </p:nvSpPr>
        <p:spPr>
          <a:ln/>
        </p:spPr>
        <p:txBody>
          <a:bodyPr/>
          <a:lstStyle>
            <a:lvl1pPr>
              <a:defRPr/>
            </a:lvl1pPr>
          </a:lstStyle>
          <a:p>
            <a:pPr>
              <a:defRPr/>
            </a:pPr>
            <a:fld id="{5ADE3912-0470-4379-AFA6-406792908370}" type="slidenum">
              <a:rPr lang="en-ZA"/>
              <a:pPr>
                <a:defRPr/>
              </a:pPr>
              <a:t>‹#›</a:t>
            </a:fld>
            <a:endParaRPr lang="en-ZA" dirty="0"/>
          </a:p>
        </p:txBody>
      </p:sp>
    </p:spTree>
    <p:extLst>
      <p:ext uri="{BB962C8B-B14F-4D97-AF65-F5344CB8AC3E}">
        <p14:creationId xmlns:p14="http://schemas.microsoft.com/office/powerpoint/2010/main" val="1093504502"/>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1"/>
          </p:nvPr>
        </p:nvSpPr>
        <p:spPr>
          <a:ln/>
        </p:spPr>
        <p:txBody>
          <a:bodyPr/>
          <a:lstStyle>
            <a:lvl1pPr>
              <a:defRPr/>
            </a:lvl1pPr>
          </a:lstStyle>
          <a:p>
            <a:pPr>
              <a:defRPr/>
            </a:pPr>
            <a:fld id="{FC5BE2C9-BCF0-4A54-8A10-16A46C75D10C}" type="slidenum">
              <a:rPr lang="en-ZA"/>
              <a:pPr>
                <a:defRPr/>
              </a:pPr>
              <a:t>‹#›</a:t>
            </a:fld>
            <a:endParaRPr lang="en-ZA" dirty="0"/>
          </a:p>
        </p:txBody>
      </p:sp>
    </p:spTree>
    <p:extLst>
      <p:ext uri="{BB962C8B-B14F-4D97-AF65-F5344CB8AC3E}">
        <p14:creationId xmlns:p14="http://schemas.microsoft.com/office/powerpoint/2010/main" val="4015561577"/>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solidFill>
                  <a:srgbClr val="003896"/>
                </a:solidFill>
              </a:defRPr>
            </a:lvl1pPr>
          </a:lstStyle>
          <a:p>
            <a:pPr fontAlgn="base">
              <a:spcBef>
                <a:spcPct val="0"/>
              </a:spcBef>
              <a:spcAft>
                <a:spcPct val="0"/>
              </a:spcAft>
              <a:defRPr/>
            </a:pPr>
            <a:endParaRPr lang="en-ZA" dirty="0"/>
          </a:p>
        </p:txBody>
      </p:sp>
      <p:sp>
        <p:nvSpPr>
          <p:cNvPr id="4" name="Slide Number Placeholder 3"/>
          <p:cNvSpPr>
            <a:spLocks noGrp="1"/>
          </p:cNvSpPr>
          <p:nvPr>
            <p:ph type="sldNum" sz="quarter" idx="12"/>
          </p:nvPr>
        </p:nvSpPr>
        <p:spPr/>
        <p:txBody>
          <a:bodyPr/>
          <a:lstStyle>
            <a:lvl1pPr>
              <a:defRPr/>
            </a:lvl1pPr>
          </a:lstStyle>
          <a:p>
            <a:pPr>
              <a:defRPr/>
            </a:pPr>
            <a:fld id="{6F3C3805-3796-4E19-8D20-C6881871B791}" type="slidenum">
              <a:rPr lang="en-ZA"/>
              <a:pPr>
                <a:defRPr/>
              </a:pPr>
              <a:t>‹#›</a:t>
            </a:fld>
            <a:endParaRPr lang="en-ZA" dirty="0"/>
          </a:p>
        </p:txBody>
      </p:sp>
    </p:spTree>
    <p:extLst>
      <p:ext uri="{BB962C8B-B14F-4D97-AF65-F5344CB8AC3E}">
        <p14:creationId xmlns:p14="http://schemas.microsoft.com/office/powerpoint/2010/main" val="1579572783"/>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678564A8-7BA0-418D-97A7-F9708A6C5786}" type="slidenum">
              <a:rPr lang="en-ZA"/>
              <a:pPr>
                <a:defRPr/>
              </a:pPr>
              <a:t>‹#›</a:t>
            </a:fld>
            <a:endParaRPr lang="en-ZA" dirty="0"/>
          </a:p>
        </p:txBody>
      </p:sp>
    </p:spTree>
    <p:extLst>
      <p:ext uri="{BB962C8B-B14F-4D97-AF65-F5344CB8AC3E}">
        <p14:creationId xmlns:p14="http://schemas.microsoft.com/office/powerpoint/2010/main" val="2061470042"/>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1"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27864C45-D9D8-4896-8B40-7A30EBEBAE87}" type="slidenum">
              <a:rPr lang="en-ZA"/>
              <a:pPr>
                <a:defRPr/>
              </a:pPr>
              <a:t>‹#›</a:t>
            </a:fld>
            <a:endParaRPr lang="en-ZA" dirty="0"/>
          </a:p>
        </p:txBody>
      </p:sp>
    </p:spTree>
    <p:extLst>
      <p:ext uri="{BB962C8B-B14F-4D97-AF65-F5344CB8AC3E}">
        <p14:creationId xmlns:p14="http://schemas.microsoft.com/office/powerpoint/2010/main" val="183429382"/>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DDEDBD19-E6A9-43AE-8B86-44A25698ADFD}" type="slidenum">
              <a:rPr lang="en-ZA"/>
              <a:pPr>
                <a:defRPr/>
              </a:pPr>
              <a:t>‹#›</a:t>
            </a:fld>
            <a:endParaRPr lang="en-ZA" dirty="0"/>
          </a:p>
        </p:txBody>
      </p:sp>
    </p:spTree>
    <p:extLst>
      <p:ext uri="{BB962C8B-B14F-4D97-AF65-F5344CB8AC3E}">
        <p14:creationId xmlns:p14="http://schemas.microsoft.com/office/powerpoint/2010/main" val="1497730711"/>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C66522C8-D54A-41CA-90F1-ADDFC262A03C}" type="slidenum">
              <a:rPr lang="en-ZA"/>
              <a:pPr>
                <a:defRPr/>
              </a:pPr>
              <a:t>‹#›</a:t>
            </a:fld>
            <a:endParaRPr lang="en-ZA" dirty="0"/>
          </a:p>
        </p:txBody>
      </p:sp>
    </p:spTree>
    <p:extLst>
      <p:ext uri="{BB962C8B-B14F-4D97-AF65-F5344CB8AC3E}">
        <p14:creationId xmlns:p14="http://schemas.microsoft.com/office/powerpoint/2010/main" val="3064324922"/>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96"/>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96"/>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ECD1FA64-9AAB-4B40-AF35-7854D63F80CA}" type="slidenum">
              <a:rPr lang="en-ZA"/>
              <a:pPr>
                <a:defRPr/>
              </a:pPr>
              <a:t>‹#›</a:t>
            </a:fld>
            <a:endParaRPr lang="en-ZA" dirty="0"/>
          </a:p>
        </p:txBody>
      </p:sp>
    </p:spTree>
    <p:extLst>
      <p:ext uri="{BB962C8B-B14F-4D97-AF65-F5344CB8AC3E}">
        <p14:creationId xmlns:p14="http://schemas.microsoft.com/office/powerpoint/2010/main" val="1208377237"/>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4" y="166696"/>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D303B53A-A6BC-451F-803D-D01ED7272289}" type="slidenum">
              <a:rPr lang="en-ZA"/>
              <a:pPr>
                <a:defRPr/>
              </a:pPr>
              <a:t>‹#›</a:t>
            </a:fld>
            <a:endParaRPr lang="en-ZA" dirty="0"/>
          </a:p>
        </p:txBody>
      </p:sp>
    </p:spTree>
    <p:extLst>
      <p:ext uri="{BB962C8B-B14F-4D97-AF65-F5344CB8AC3E}">
        <p14:creationId xmlns:p14="http://schemas.microsoft.com/office/powerpoint/2010/main" val="3840706309"/>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pPr lvl="0"/>
            <a:r>
              <a:rPr lang="en-GB" noProof="0"/>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GB" noProof="0"/>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fld id="{56865ED6-80A7-465A-BC24-C2F7C99C9ED4}" type="datetime1">
              <a:rPr lang="en-ZA"/>
              <a:pPr>
                <a:defRPr/>
              </a:pPr>
              <a:t>2022/08/10</a:t>
            </a:fld>
            <a:endParaRPr lang="en-ZA" dirty="0"/>
          </a:p>
        </p:txBody>
      </p:sp>
      <p:sp>
        <p:nvSpPr>
          <p:cNvPr id="7" name="Rectangle 38"/>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8" name="Rectangle 39"/>
          <p:cNvSpPr>
            <a:spLocks noGrp="1" noChangeArrowheads="1"/>
          </p:cNvSpPr>
          <p:nvPr>
            <p:ph type="sldNum" sz="quarter" idx="12"/>
          </p:nvPr>
        </p:nvSpPr>
        <p:spPr>
          <a:xfrm>
            <a:off x="6553200" y="6245225"/>
            <a:ext cx="2133600" cy="476250"/>
          </a:xfrm>
          <a:prstGeom prst="rect">
            <a:avLst/>
          </a:prstGeom>
        </p:spPr>
        <p:txBody>
          <a:bodyPr/>
          <a:lstStyle>
            <a:lvl1pPr algn="r">
              <a:defRPr sz="1000">
                <a:solidFill>
                  <a:srgbClr val="83725B"/>
                </a:solidFill>
              </a:defRPr>
            </a:lvl1pPr>
          </a:lstStyle>
          <a:p>
            <a:pPr fontAlgn="base">
              <a:spcBef>
                <a:spcPct val="0"/>
              </a:spcBef>
              <a:spcAft>
                <a:spcPct val="0"/>
              </a:spcAft>
              <a:defRPr/>
            </a:pPr>
            <a:fld id="{DCBDB52D-6B58-484F-9F13-DEBFF31B012D}" type="slidenum">
              <a:rPr lang="en-ZA"/>
              <a:pPr fontAlgn="base">
                <a:spcBef>
                  <a:spcPct val="0"/>
                </a:spcBef>
                <a:spcAft>
                  <a:spcPct val="0"/>
                </a:spcAft>
                <a:defRPr/>
              </a:pPr>
              <a:t>‹#›</a:t>
            </a:fld>
            <a:endParaRPr lang="en-ZA" dirty="0"/>
          </a:p>
        </p:txBody>
      </p:sp>
    </p:spTree>
    <p:extLst>
      <p:ext uri="{BB962C8B-B14F-4D97-AF65-F5344CB8AC3E}">
        <p14:creationId xmlns:p14="http://schemas.microsoft.com/office/powerpoint/2010/main" val="4162989022"/>
      </p:ext>
    </p:extLst>
  </p:cSld>
  <p:clrMapOvr>
    <a:masterClrMapping/>
  </p:clrMapOvr>
  <p:transition spd="slow">
    <p:fade/>
  </p:transition>
  <p:hf hdr="0" ftr="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037115609"/>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5C509E05-94D8-4B8D-8C07-1D7906655C7E}" type="datetime1">
              <a:rPr lang="en-ZA"/>
              <a:pPr>
                <a:defRPr/>
              </a:pPr>
              <a:t>2022/08/10</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BB2DFE41-A0CD-4E67-91FA-A162FB8012F0}"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460923476"/>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defRPr/>
            </a:lvl1pPr>
          </a:lstStyle>
          <a:p>
            <a:pPr>
              <a:defRPr/>
            </a:pPr>
            <a:fld id="{11BF67CC-901E-4E12-A5C1-020413480624}" type="datetime1">
              <a:rPr lang="en-ZA"/>
              <a:pPr>
                <a:defRPr/>
              </a:pPr>
              <a:t>2022/08/10</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AFFE4E5F-EB02-49B7-AEFA-74D4FC888979}"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1473721804"/>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311017A7-03D5-42E1-8FA3-960509F4BA8A}" type="datetime1">
              <a:rPr lang="en-ZA"/>
              <a:pPr>
                <a:defRPr/>
              </a:pPr>
              <a:t>2022/08/10</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C6795815-EC9C-47CE-B4BD-2E25F6174D3D}"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78627326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1"/>
          </p:nvPr>
        </p:nvSpPr>
        <p:spPr>
          <a:ln/>
        </p:spPr>
        <p:txBody>
          <a:bodyPr/>
          <a:lstStyle>
            <a:lvl1pPr>
              <a:defRPr/>
            </a:lvl1pPr>
          </a:lstStyle>
          <a:p>
            <a:pPr>
              <a:defRPr/>
            </a:pPr>
            <a:fld id="{266F038A-0A6A-4D80-8C21-DD7994CFC44C}" type="slidenum">
              <a:rPr lang="en-ZA"/>
              <a:pPr>
                <a:defRPr/>
              </a:pPr>
              <a:t>‹#›</a:t>
            </a:fld>
            <a:endParaRPr lang="en-ZA" dirty="0"/>
          </a:p>
        </p:txBody>
      </p:sp>
    </p:spTree>
    <p:extLst>
      <p:ext uri="{BB962C8B-B14F-4D97-AF65-F5344CB8AC3E}">
        <p14:creationId xmlns:p14="http://schemas.microsoft.com/office/powerpoint/2010/main" val="2455454200"/>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p:txBody>
          <a:bodyPr/>
          <a:lstStyle>
            <a:lvl1pPr>
              <a:defRPr/>
            </a:lvl1pPr>
          </a:lstStyle>
          <a:p>
            <a:pPr>
              <a:defRPr/>
            </a:pPr>
            <a:fld id="{A38E1F0E-1912-403F-AD3B-C647F06FAA99}" type="datetime1">
              <a:rPr lang="en-ZA"/>
              <a:pPr>
                <a:defRPr/>
              </a:pPr>
              <a:t>2022/08/10</a:t>
            </a:fld>
            <a:endParaRPr lang="en-ZA" dirty="0"/>
          </a:p>
        </p:txBody>
      </p:sp>
      <p:sp>
        <p:nvSpPr>
          <p:cNvPr id="8"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9"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22755EE0-8B8E-40FB-8ACC-9FBAB14ABE81}"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2852547348"/>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p:txBody>
          <a:bodyPr/>
          <a:lstStyle>
            <a:lvl1pPr>
              <a:defRPr/>
            </a:lvl1pPr>
          </a:lstStyle>
          <a:p>
            <a:pPr>
              <a:defRPr/>
            </a:pPr>
            <a:fld id="{536C7024-26F9-4202-8C35-8755DD467512}" type="datetime1">
              <a:rPr lang="en-ZA"/>
              <a:pPr>
                <a:defRPr/>
              </a:pPr>
              <a:t>2022/08/10</a:t>
            </a:fld>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5"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9F99C28D-F345-4B6F-9914-8FAA628ED4C4}"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171317344"/>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defRPr/>
            </a:lvl1pPr>
          </a:lstStyle>
          <a:p>
            <a:pPr>
              <a:defRPr/>
            </a:pPr>
            <a:fld id="{B820DCD8-E9A2-4BBA-8A80-07BA394F612C}" type="datetime1">
              <a:rPr lang="en-ZA"/>
              <a:pPr>
                <a:defRPr/>
              </a:pPr>
              <a:t>2022/08/10</a:t>
            </a:fld>
            <a:endParaRPr lang="en-ZA" dirty="0"/>
          </a:p>
        </p:txBody>
      </p:sp>
      <p:sp>
        <p:nvSpPr>
          <p:cNvPr id="3"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4"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E0C0B77C-C12A-45AC-95BF-FD01AD149649}"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247901285"/>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9476060F-5935-456C-9E69-002D26DEA1BE}" type="datetime1">
              <a:rPr lang="en-ZA"/>
              <a:pPr>
                <a:defRPr/>
              </a:pPr>
              <a:t>2022/08/10</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419E55B4-1D96-4D61-9674-92DB9CAE4452}"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2912368035"/>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F9CDD1C5-EB98-4597-85AC-32EB43552750}" type="datetime1">
              <a:rPr lang="en-ZA"/>
              <a:pPr>
                <a:defRPr/>
              </a:pPr>
              <a:t>2022/08/10</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6485CF7C-D291-4C7E-A2AE-72278CE260C6}"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644136869"/>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3ABB8231-992C-4EF8-A290-B126AC87B2C1}" type="datetime1">
              <a:rPr lang="en-ZA"/>
              <a:pPr>
                <a:defRPr/>
              </a:pPr>
              <a:t>2022/08/10</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A4F9357A-3A33-45CA-8092-13198E5A3BD2}"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43977125"/>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27617770-E8F3-4D98-9071-82E70ABA396A}" type="datetime1">
              <a:rPr lang="en-ZA"/>
              <a:pPr>
                <a:defRPr/>
              </a:pPr>
              <a:t>2022/08/10</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DB19FD4D-5FFF-4960-A521-BB7A1C7BF4A8}"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174688975"/>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p:txBody>
          <a:bodyPr/>
          <a:lstStyle>
            <a:lvl1pPr>
              <a:defRPr/>
            </a:lvl1pPr>
          </a:lstStyle>
          <a:p>
            <a:pPr>
              <a:defRPr/>
            </a:pPr>
            <a:fld id="{115DB646-B48F-429F-942C-0D621776DD88}" type="datetime1">
              <a:rPr lang="en-ZA"/>
              <a:pPr>
                <a:defRPr/>
              </a:pPr>
              <a:t>2022/08/10</a:t>
            </a:fld>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GB" dirty="0">
              <a:solidFill>
                <a:srgbClr val="003896"/>
              </a:solidFill>
            </a:endParaRPr>
          </a:p>
        </p:txBody>
      </p:sp>
      <p:sp>
        <p:nvSpPr>
          <p:cNvPr id="5" name="Rectangle 39"/>
          <p:cNvSpPr>
            <a:spLocks noGrp="1" noChangeArrowheads="1"/>
          </p:cNvSpPr>
          <p:nvPr>
            <p:ph type="sldNum" sz="quarter" idx="12"/>
          </p:nvPr>
        </p:nvSpPr>
        <p:spPr>
          <a:xfrm>
            <a:off x="3795713" y="6453188"/>
            <a:ext cx="992187" cy="268287"/>
          </a:xfrm>
          <a:prstGeom prst="rect">
            <a:avLst/>
          </a:prstGeom>
        </p:spPr>
        <p:txBody>
          <a:bodyPr/>
          <a:lstStyle>
            <a:lvl1pPr>
              <a:defRPr/>
            </a:lvl1pPr>
          </a:lstStyle>
          <a:p>
            <a:pPr fontAlgn="base">
              <a:spcBef>
                <a:spcPct val="0"/>
              </a:spcBef>
              <a:spcAft>
                <a:spcPct val="0"/>
              </a:spcAft>
              <a:defRPr/>
            </a:pPr>
            <a:fld id="{2FC26BA0-A588-47A3-89AC-543E400F463C}" type="slidenum">
              <a:rPr lang="en-ZA">
                <a:solidFill>
                  <a:srgbClr val="003896"/>
                </a:solidFill>
              </a:rPr>
              <a:pPr fontAlgn="base">
                <a:spcBef>
                  <a:spcPct val="0"/>
                </a:spcBef>
                <a:spcAft>
                  <a:spcPct val="0"/>
                </a:spcAft>
                <a:defRPr/>
              </a:pPr>
              <a:t>‹#›</a:t>
            </a:fld>
            <a:endParaRPr lang="en-ZA" dirty="0">
              <a:solidFill>
                <a:srgbClr val="003896"/>
              </a:solidFill>
            </a:endParaRPr>
          </a:p>
        </p:txBody>
      </p:sp>
    </p:spTree>
    <p:extLst>
      <p:ext uri="{BB962C8B-B14F-4D97-AF65-F5344CB8AC3E}">
        <p14:creationId xmlns:p14="http://schemas.microsoft.com/office/powerpoint/2010/main" val="3581394753"/>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2" name="Object 1" hidden="1"/>
          <p:cNvGraphicFramePr>
            <a:graphicFrameLocks/>
          </p:cNvGraphicFramePr>
          <p:nvPr userDrawn="1">
            <p:custDataLst>
              <p:tags r:id="rId2"/>
            </p:custDataLst>
            <p:extLst>
              <p:ext uri="{D42A27DB-BD31-4B8C-83A1-F6EECF244321}">
                <p14:modId xmlns:p14="http://schemas.microsoft.com/office/powerpoint/2010/main" val="1111144007"/>
              </p:ext>
            </p:extLst>
          </p:nvPr>
        </p:nvGraphicFramePr>
        <p:xfrm>
          <a:off x="1621" y="1621"/>
          <a:ext cx="1619" cy="1619"/>
        </p:xfrm>
        <a:graphic>
          <a:graphicData uri="http://schemas.openxmlformats.org/presentationml/2006/ole">
            <mc:AlternateContent xmlns:mc="http://schemas.openxmlformats.org/markup-compatibility/2006">
              <mc:Choice xmlns:v="urn:schemas-microsoft-com:vml" Requires="v">
                <p:oleObj spid="_x0000_s3076"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621" y="1621"/>
                        <a:ext cx="1619" cy="1619"/>
                      </a:xfrm>
                      <a:prstGeom prst="rect">
                        <a:avLst/>
                      </a:prstGeom>
                    </p:spPr>
                  </p:pic>
                </p:oleObj>
              </mc:Fallback>
            </mc:AlternateContent>
          </a:graphicData>
        </a:graphic>
      </p:graphicFrame>
      <p:pic>
        <p:nvPicPr>
          <p:cNvPr id="107" name="Picture 172"/>
          <p:cNvPicPr preferRelativeResize="0">
            <a:picLocks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689725" y="319088"/>
            <a:ext cx="21463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grpSp>
        <p:nvGrpSpPr>
          <p:cNvPr id="8" name="McK Title Elements" hidden="1"/>
          <p:cNvGrpSpPr>
            <a:grpSpLocks/>
          </p:cNvGrpSpPr>
          <p:nvPr/>
        </p:nvGrpSpPr>
        <p:grpSpPr bwMode="auto">
          <a:xfrm>
            <a:off x="3328988" y="5106013"/>
            <a:ext cx="5036085" cy="494023"/>
            <a:chOff x="1663" y="3106"/>
            <a:chExt cx="3109" cy="305"/>
          </a:xfrm>
        </p:grpSpPr>
        <p:sp>
          <p:nvSpPr>
            <p:cNvPr id="9" name="McK Document type"/>
            <p:cNvSpPr txBox="1">
              <a:spLocks noChangeArrowheads="1"/>
            </p:cNvSpPr>
            <p:nvPr/>
          </p:nvSpPr>
          <p:spPr bwMode="auto">
            <a:xfrm>
              <a:off x="1663" y="3106"/>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Document type</a:t>
              </a:r>
            </a:p>
          </p:txBody>
        </p:sp>
        <p:sp>
          <p:nvSpPr>
            <p:cNvPr id="10" name="McK Date"/>
            <p:cNvSpPr txBox="1">
              <a:spLocks noChangeArrowheads="1"/>
            </p:cNvSpPr>
            <p:nvPr/>
          </p:nvSpPr>
          <p:spPr bwMode="auto">
            <a:xfrm>
              <a:off x="1663" y="3275"/>
              <a:ext cx="3109"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defRPr/>
              </a:pPr>
              <a:r>
                <a:rPr lang="en-US" sz="1400" baseline="0" noProof="0" dirty="0">
                  <a:latin typeface="+mn-lt"/>
                </a:rPr>
                <a:t>Date</a:t>
              </a:r>
            </a:p>
          </p:txBody>
        </p:sp>
      </p:grpSp>
      <p:sp>
        <p:nvSpPr>
          <p:cNvPr id="13314" name="Rectangle 1026"/>
          <p:cNvSpPr>
            <a:spLocks noGrp="1" noChangeArrowheads="1"/>
          </p:cNvSpPr>
          <p:nvPr>
            <p:ph type="ctrTitle"/>
          </p:nvPr>
        </p:nvSpPr>
        <p:spPr bwMode="auto">
          <a:xfrm>
            <a:off x="3328988" y="2283910"/>
            <a:ext cx="5285324" cy="492443"/>
          </a:xfrm>
          <a:prstGeom prst="rect">
            <a:avLst/>
          </a:prstGeom>
        </p:spPr>
        <p:txBody>
          <a:bodyPr wrap="square" anchor="t" anchorCtr="0">
            <a:spAutoFit/>
          </a:bodyPr>
          <a:lstStyle>
            <a:lvl1pPr>
              <a:defRPr sz="3200" b="0" baseline="0">
                <a:solidFill>
                  <a:schemeClr val="tx1"/>
                </a:solidFill>
                <a:latin typeface="+mj-lt"/>
                <a:ea typeface="+mj-ea"/>
              </a:defRPr>
            </a:lvl1pPr>
          </a:lstStyle>
          <a:p>
            <a:pPr lvl="0"/>
            <a:r>
              <a:rPr lang="en-US" noProof="0"/>
              <a:t>Click to edit Master title style</a:t>
            </a:r>
            <a:endParaRPr lang="en-US" noProof="0" dirty="0"/>
          </a:p>
        </p:txBody>
      </p:sp>
      <p:sp>
        <p:nvSpPr>
          <p:cNvPr id="13315" name="Rectangle 1027"/>
          <p:cNvSpPr>
            <a:spLocks noGrp="1" noChangeArrowheads="1"/>
          </p:cNvSpPr>
          <p:nvPr>
            <p:ph type="subTitle" idx="1"/>
          </p:nvPr>
        </p:nvSpPr>
        <p:spPr bwMode="auto">
          <a:xfrm>
            <a:off x="3328988" y="3831273"/>
            <a:ext cx="5285324" cy="219820"/>
          </a:xfrm>
        </p:spPr>
        <p:txBody>
          <a:bodyPr wrap="square">
            <a:spAutoFit/>
          </a:bodyPr>
          <a:lstStyle>
            <a:lvl1pPr>
              <a:defRPr sz="1400" baseline="0">
                <a:latin typeface="+mj-lt"/>
                <a:ea typeface="+mj-ea"/>
              </a:defRPr>
            </a:lvl1pPr>
          </a:lstStyle>
          <a:p>
            <a:pPr lvl="0"/>
            <a:r>
              <a:rPr lang="en-US" noProof="0"/>
              <a:t>Click to edit Master subtitle style</a:t>
            </a:r>
            <a:endParaRPr lang="en-US" noProof="0" dirty="0"/>
          </a:p>
        </p:txBody>
      </p:sp>
      <p:grpSp>
        <p:nvGrpSpPr>
          <p:cNvPr id="3" name="Group 2"/>
          <p:cNvGrpSpPr/>
          <p:nvPr userDrawn="1"/>
        </p:nvGrpSpPr>
        <p:grpSpPr bwMode="auto">
          <a:xfrm>
            <a:off x="-4763" y="0"/>
            <a:ext cx="2819400" cy="6858000"/>
            <a:chOff x="-4763" y="0"/>
            <a:chExt cx="2819400" cy="6858000"/>
          </a:xfrm>
        </p:grpSpPr>
        <p:pic>
          <p:nvPicPr>
            <p:cNvPr id="59" name="Picture 23" descr="dd"/>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763" y="0"/>
              <a:ext cx="18256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101"/>
            <p:cNvSpPr>
              <a:spLocks noChangeArrowheads="1"/>
            </p:cNvSpPr>
            <p:nvPr userDrawn="1"/>
          </p:nvSpPr>
          <p:spPr bwMode="auto">
            <a:xfrm>
              <a:off x="368300" y="1300163"/>
              <a:ext cx="2298700" cy="2297113"/>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1" name="Oval 102" descr="coolers"/>
            <p:cNvSpPr>
              <a:spLocks noChangeArrowheads="1"/>
            </p:cNvSpPr>
            <p:nvPr userDrawn="1"/>
          </p:nvSpPr>
          <p:spPr bwMode="auto">
            <a:xfrm>
              <a:off x="436562" y="1362075"/>
              <a:ext cx="2162175" cy="217328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2" name="Oval 103"/>
            <p:cNvSpPr>
              <a:spLocks noChangeArrowheads="1"/>
            </p:cNvSpPr>
            <p:nvPr userDrawn="1"/>
          </p:nvSpPr>
          <p:spPr bwMode="auto">
            <a:xfrm>
              <a:off x="344487"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63"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08"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09"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0" name="Oval 107"/>
            <p:cNvSpPr>
              <a:spLocks noChangeArrowheads="1"/>
            </p:cNvSpPr>
            <p:nvPr userDrawn="1"/>
          </p:nvSpPr>
          <p:spPr bwMode="auto">
            <a:xfrm>
              <a:off x="442912"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1"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3" name="Oval 109"/>
            <p:cNvSpPr>
              <a:spLocks noChangeArrowheads="1"/>
            </p:cNvSpPr>
            <p:nvPr userDrawn="1"/>
          </p:nvSpPr>
          <p:spPr bwMode="auto">
            <a:xfrm>
              <a:off x="455612"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4"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5" name="Oval 111"/>
            <p:cNvSpPr>
              <a:spLocks noChangeArrowheads="1"/>
            </p:cNvSpPr>
            <p:nvPr userDrawn="1"/>
          </p:nvSpPr>
          <p:spPr bwMode="auto">
            <a:xfrm>
              <a:off x="998537" y="706438"/>
              <a:ext cx="1123950" cy="1123950"/>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6"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7" name="Oval 113"/>
            <p:cNvSpPr>
              <a:spLocks noChangeArrowheads="1"/>
            </p:cNvSpPr>
            <p:nvPr userDrawn="1"/>
          </p:nvSpPr>
          <p:spPr bwMode="auto">
            <a:xfrm>
              <a:off x="912812"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8"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19"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0" name="Oval 116"/>
            <p:cNvSpPr>
              <a:spLocks noChangeArrowheads="1"/>
            </p:cNvSpPr>
            <p:nvPr userDrawn="1"/>
          </p:nvSpPr>
          <p:spPr bwMode="auto">
            <a:xfrm>
              <a:off x="998537" y="706438"/>
              <a:ext cx="1123950" cy="1123950"/>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1" name="Oval 117"/>
            <p:cNvSpPr>
              <a:spLocks noChangeArrowheads="1"/>
            </p:cNvSpPr>
            <p:nvPr userDrawn="1"/>
          </p:nvSpPr>
          <p:spPr bwMode="auto">
            <a:xfrm>
              <a:off x="1011237" y="706438"/>
              <a:ext cx="1100138" cy="1100138"/>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2" name="Oval 118" descr="face"/>
            <p:cNvSpPr>
              <a:spLocks noChangeArrowheads="1"/>
            </p:cNvSpPr>
            <p:nvPr userDrawn="1"/>
          </p:nvSpPr>
          <p:spPr bwMode="auto">
            <a:xfrm>
              <a:off x="1004887" y="706438"/>
              <a:ext cx="1111250" cy="1112838"/>
            </a:xfrm>
            <a:prstGeom prst="ellipse">
              <a:avLst/>
            </a:prstGeom>
            <a:blipFill dpi="0" rotWithShape="1">
              <a:blip r:embed="rId9">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3" name="Oval 119"/>
            <p:cNvSpPr>
              <a:spLocks noChangeArrowheads="1"/>
            </p:cNvSpPr>
            <p:nvPr userDrawn="1"/>
          </p:nvSpPr>
          <p:spPr bwMode="auto">
            <a:xfrm>
              <a:off x="1011237"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4"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5" name="Oval 121"/>
            <p:cNvSpPr>
              <a:spLocks noChangeArrowheads="1"/>
            </p:cNvSpPr>
            <p:nvPr userDrawn="1"/>
          </p:nvSpPr>
          <p:spPr bwMode="auto">
            <a:xfrm>
              <a:off x="1011237" y="695325"/>
              <a:ext cx="1211263"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6"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7" name="Oval 123"/>
            <p:cNvSpPr>
              <a:spLocks noChangeArrowheads="1"/>
            </p:cNvSpPr>
            <p:nvPr userDrawn="1"/>
          </p:nvSpPr>
          <p:spPr bwMode="auto">
            <a:xfrm>
              <a:off x="481012" y="3227388"/>
              <a:ext cx="1801813" cy="181451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8"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29" name="Oval 125"/>
            <p:cNvSpPr>
              <a:spLocks noChangeArrowheads="1"/>
            </p:cNvSpPr>
            <p:nvPr userDrawn="1"/>
          </p:nvSpPr>
          <p:spPr bwMode="auto">
            <a:xfrm>
              <a:off x="331787" y="3116263"/>
              <a:ext cx="19637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0" name="Oval 126"/>
            <p:cNvSpPr>
              <a:spLocks noChangeArrowheads="1"/>
            </p:cNvSpPr>
            <p:nvPr userDrawn="1"/>
          </p:nvSpPr>
          <p:spPr bwMode="auto">
            <a:xfrm>
              <a:off x="430212" y="3152775"/>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1" name="Oval 127"/>
            <p:cNvSpPr>
              <a:spLocks noChangeArrowheads="1"/>
            </p:cNvSpPr>
            <p:nvPr userDrawn="1"/>
          </p:nvSpPr>
          <p:spPr bwMode="auto">
            <a:xfrm>
              <a:off x="368300"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2" name="Oval 128" descr="new smal workers"/>
            <p:cNvSpPr>
              <a:spLocks noChangeArrowheads="1"/>
            </p:cNvSpPr>
            <p:nvPr userDrawn="1"/>
          </p:nvSpPr>
          <p:spPr bwMode="auto">
            <a:xfrm>
              <a:off x="482600" y="3227388"/>
              <a:ext cx="1801813" cy="1814513"/>
            </a:xfrm>
            <a:prstGeom prst="ellipse">
              <a:avLst/>
            </a:prstGeom>
            <a:blipFill dpi="0" rotWithShape="1">
              <a:blip r:embed="rId10">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3" name="Oval 129"/>
            <p:cNvSpPr>
              <a:spLocks noChangeArrowheads="1"/>
            </p:cNvSpPr>
            <p:nvPr userDrawn="1"/>
          </p:nvSpPr>
          <p:spPr bwMode="auto">
            <a:xfrm>
              <a:off x="257175" y="3201988"/>
              <a:ext cx="1965325"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4" name="Oval 130"/>
            <p:cNvSpPr>
              <a:spLocks noChangeArrowheads="1"/>
            </p:cNvSpPr>
            <p:nvPr userDrawn="1"/>
          </p:nvSpPr>
          <p:spPr bwMode="auto">
            <a:xfrm>
              <a:off x="492125" y="3090863"/>
              <a:ext cx="1976438"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5" name="Oval 131"/>
            <p:cNvSpPr>
              <a:spLocks noChangeArrowheads="1"/>
            </p:cNvSpPr>
            <p:nvPr userDrawn="1"/>
          </p:nvSpPr>
          <p:spPr bwMode="auto">
            <a:xfrm>
              <a:off x="481012" y="3201988"/>
              <a:ext cx="1974850"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6"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7" name="Oval 133"/>
            <p:cNvSpPr>
              <a:spLocks noChangeArrowheads="1"/>
            </p:cNvSpPr>
            <p:nvPr userDrawn="1"/>
          </p:nvSpPr>
          <p:spPr bwMode="auto">
            <a:xfrm>
              <a:off x="1023937" y="4795838"/>
              <a:ext cx="1493838" cy="150653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8"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39" name="Oval 135"/>
            <p:cNvSpPr>
              <a:spLocks noChangeArrowheads="1"/>
            </p:cNvSpPr>
            <p:nvPr userDrawn="1"/>
          </p:nvSpPr>
          <p:spPr bwMode="auto">
            <a:xfrm>
              <a:off x="900112" y="4697413"/>
              <a:ext cx="16303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0"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1" name="Oval 137"/>
            <p:cNvSpPr>
              <a:spLocks noChangeArrowheads="1"/>
            </p:cNvSpPr>
            <p:nvPr userDrawn="1"/>
          </p:nvSpPr>
          <p:spPr bwMode="auto">
            <a:xfrm>
              <a:off x="925512" y="4684713"/>
              <a:ext cx="1641475"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2" name="Oval 138" descr="boom"/>
            <p:cNvSpPr>
              <a:spLocks noChangeArrowheads="1"/>
            </p:cNvSpPr>
            <p:nvPr userDrawn="1"/>
          </p:nvSpPr>
          <p:spPr bwMode="auto">
            <a:xfrm>
              <a:off x="1012825" y="4791075"/>
              <a:ext cx="1506538" cy="1519238"/>
            </a:xfrm>
            <a:prstGeom prst="ellipse">
              <a:avLst/>
            </a:prstGeom>
            <a:blipFill dpi="0" rotWithShape="1">
              <a:blip r:embed="rId11">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3" name="Oval 139"/>
            <p:cNvSpPr>
              <a:spLocks noChangeArrowheads="1"/>
            </p:cNvSpPr>
            <p:nvPr userDrawn="1"/>
          </p:nvSpPr>
          <p:spPr bwMode="auto">
            <a:xfrm>
              <a:off x="838200" y="4770438"/>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4" name="Oval 140"/>
            <p:cNvSpPr>
              <a:spLocks noChangeArrowheads="1"/>
            </p:cNvSpPr>
            <p:nvPr userDrawn="1"/>
          </p:nvSpPr>
          <p:spPr bwMode="auto">
            <a:xfrm>
              <a:off x="1023937" y="4770438"/>
              <a:ext cx="16430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sp>
          <p:nvSpPr>
            <p:cNvPr id="145" name="Oval 141"/>
            <p:cNvSpPr>
              <a:spLocks noChangeArrowheads="1"/>
            </p:cNvSpPr>
            <p:nvPr userDrawn="1"/>
          </p:nvSpPr>
          <p:spPr bwMode="auto">
            <a:xfrm>
              <a:off x="1036637" y="4684713"/>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dirty="0"/>
            </a:p>
          </p:txBody>
        </p:sp>
      </p:grpSp>
    </p:spTree>
    <p:extLst>
      <p:ext uri="{BB962C8B-B14F-4D97-AF65-F5344CB8AC3E}">
        <p14:creationId xmlns:p14="http://schemas.microsoft.com/office/powerpoint/2010/main" val="144787461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40789671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00" name="think-cell Slide" r:id="rId4" imgW="270" imgH="270" progId="TCLayout.ActiveDocument.1">
                  <p:embed/>
                </p:oleObj>
              </mc:Choice>
              <mc:Fallback>
                <p:oleObj name="think-cell Slide" r:id="rId4" imgW="270" imgH="270" progId="TCLayout.ActiveDocument.1">
                  <p:embed/>
                  <p:pic>
                    <p:nvPicPr>
                      <p:cNvPr id="4" name="Object 3"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1946047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92"/>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9" y="1436692"/>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428E28E4-EA35-4E73-962C-7C0929625951}" type="slidenum">
              <a:rPr lang="en-ZA"/>
              <a:pPr>
                <a:defRPr/>
              </a:pPr>
              <a:t>‹#›</a:t>
            </a:fld>
            <a:endParaRPr lang="en-ZA" dirty="0"/>
          </a:p>
        </p:txBody>
      </p:sp>
    </p:spTree>
    <p:extLst>
      <p:ext uri="{BB962C8B-B14F-4D97-AF65-F5344CB8AC3E}">
        <p14:creationId xmlns:p14="http://schemas.microsoft.com/office/powerpoint/2010/main" val="3123983325"/>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01976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2015023199"/>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endParaRPr lang="en-ZA" dirty="0"/>
          </a:p>
        </p:txBody>
      </p:sp>
      <p:sp>
        <p:nvSpPr>
          <p:cNvPr id="8" name="Rectangle 39"/>
          <p:cNvSpPr>
            <a:spLocks noGrp="1" noChangeArrowheads="1"/>
          </p:cNvSpPr>
          <p:nvPr>
            <p:ph type="sldNum" sz="quarter" idx="11"/>
          </p:nvPr>
        </p:nvSpPr>
        <p:spPr>
          <a:ln/>
        </p:spPr>
        <p:txBody>
          <a:bodyPr/>
          <a:lstStyle>
            <a:lvl1pPr>
              <a:defRPr/>
            </a:lvl1pPr>
          </a:lstStyle>
          <a:p>
            <a:pPr>
              <a:defRPr/>
            </a:pPr>
            <a:fld id="{352FA9FF-802B-4283-82F9-AF3E3B4C70E5}" type="slidenum">
              <a:rPr lang="en-ZA"/>
              <a:pPr>
                <a:defRPr/>
              </a:pPr>
              <a:t>‹#›</a:t>
            </a:fld>
            <a:endParaRPr lang="en-ZA" dirty="0"/>
          </a:p>
        </p:txBody>
      </p:sp>
    </p:spTree>
    <p:extLst>
      <p:ext uri="{BB962C8B-B14F-4D97-AF65-F5344CB8AC3E}">
        <p14:creationId xmlns:p14="http://schemas.microsoft.com/office/powerpoint/2010/main" val="3396325593"/>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1"/>
          </p:nvPr>
        </p:nvSpPr>
        <p:spPr>
          <a:ln/>
        </p:spPr>
        <p:txBody>
          <a:bodyPr/>
          <a:lstStyle>
            <a:lvl1pPr>
              <a:defRPr/>
            </a:lvl1pPr>
          </a:lstStyle>
          <a:p>
            <a:pPr>
              <a:defRPr/>
            </a:pPr>
            <a:fld id="{F18CC4F1-22CE-4763-90FD-A21FBE3C8566}" type="slidenum">
              <a:rPr lang="en-ZA"/>
              <a:pPr>
                <a:defRPr/>
              </a:pPr>
              <a:t>‹#›</a:t>
            </a:fld>
            <a:endParaRPr lang="en-ZA" dirty="0"/>
          </a:p>
        </p:txBody>
      </p:sp>
    </p:spTree>
    <p:extLst>
      <p:ext uri="{BB962C8B-B14F-4D97-AF65-F5344CB8AC3E}">
        <p14:creationId xmlns:p14="http://schemas.microsoft.com/office/powerpoint/2010/main" val="3282882850"/>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850DAD12-50D8-42F7-8011-597CFF2FE8D6}" type="slidenum">
              <a:rPr lang="en-ZA"/>
              <a:pPr>
                <a:defRPr/>
              </a:pPr>
              <a:t>‹#›</a:t>
            </a:fld>
            <a:endParaRPr lang="en-ZA" dirty="0"/>
          </a:p>
        </p:txBody>
      </p:sp>
    </p:spTree>
    <p:extLst>
      <p:ext uri="{BB962C8B-B14F-4D97-AF65-F5344CB8AC3E}">
        <p14:creationId xmlns:p14="http://schemas.microsoft.com/office/powerpoint/2010/main" val="1821010656"/>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1"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B9F4BD90-9270-43DC-B579-A58A981EE58D}" type="slidenum">
              <a:rPr lang="en-ZA"/>
              <a:pPr>
                <a:defRPr/>
              </a:pPr>
              <a:t>‹#›</a:t>
            </a:fld>
            <a:endParaRPr lang="en-ZA" dirty="0"/>
          </a:p>
        </p:txBody>
      </p:sp>
    </p:spTree>
    <p:extLst>
      <p:ext uri="{BB962C8B-B14F-4D97-AF65-F5344CB8AC3E}">
        <p14:creationId xmlns:p14="http://schemas.microsoft.com/office/powerpoint/2010/main" val="61478211"/>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1"/>
          </p:nvPr>
        </p:nvSpPr>
        <p:spPr>
          <a:ln/>
        </p:spPr>
        <p:txBody>
          <a:bodyPr/>
          <a:lstStyle>
            <a:lvl1pPr>
              <a:defRPr/>
            </a:lvl1pPr>
          </a:lstStyle>
          <a:p>
            <a:pPr>
              <a:defRPr/>
            </a:pPr>
            <a:fld id="{F7C69BEE-0357-475C-81AD-F4C1F5460805}" type="slidenum">
              <a:rPr lang="en-ZA"/>
              <a:pPr>
                <a:defRPr/>
              </a:pPr>
              <a:t>‹#›</a:t>
            </a:fld>
            <a:endParaRPr lang="en-ZA" dirty="0"/>
          </a:p>
        </p:txBody>
      </p:sp>
    </p:spTree>
    <p:extLst>
      <p:ext uri="{BB962C8B-B14F-4D97-AF65-F5344CB8AC3E}">
        <p14:creationId xmlns:p14="http://schemas.microsoft.com/office/powerpoint/2010/main" val="2253724367"/>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2.jpe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0.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2.xml"/><Relationship Id="rId13" Type="http://schemas.openxmlformats.org/officeDocument/2006/relationships/tags" Target="../tags/tag7.xml"/><Relationship Id="rId18" Type="http://schemas.openxmlformats.org/officeDocument/2006/relationships/tags" Target="../tags/tag12.xml"/><Relationship Id="rId26" Type="http://schemas.openxmlformats.org/officeDocument/2006/relationships/image" Target="../media/image18.png"/><Relationship Id="rId3" Type="http://schemas.openxmlformats.org/officeDocument/2006/relationships/slideLayout" Target="../slideLayouts/slideLayout40.xml"/><Relationship Id="rId21" Type="http://schemas.openxmlformats.org/officeDocument/2006/relationships/tags" Target="../tags/tag15.xml"/><Relationship Id="rId7" Type="http://schemas.openxmlformats.org/officeDocument/2006/relationships/tags" Target="../tags/tag1.xml"/><Relationship Id="rId12" Type="http://schemas.openxmlformats.org/officeDocument/2006/relationships/tags" Target="../tags/tag6.xml"/><Relationship Id="rId17" Type="http://schemas.openxmlformats.org/officeDocument/2006/relationships/tags" Target="../tags/tag11.xml"/><Relationship Id="rId25" Type="http://schemas.openxmlformats.org/officeDocument/2006/relationships/image" Target="../media/image17.png"/><Relationship Id="rId2" Type="http://schemas.openxmlformats.org/officeDocument/2006/relationships/slideLayout" Target="../slideLayouts/slideLayout39.xml"/><Relationship Id="rId16" Type="http://schemas.openxmlformats.org/officeDocument/2006/relationships/tags" Target="../tags/tag10.xml"/><Relationship Id="rId20" Type="http://schemas.openxmlformats.org/officeDocument/2006/relationships/tags" Target="../tags/tag14.xml"/><Relationship Id="rId1" Type="http://schemas.openxmlformats.org/officeDocument/2006/relationships/slideLayout" Target="../slideLayouts/slideLayout38.xml"/><Relationship Id="rId6" Type="http://schemas.openxmlformats.org/officeDocument/2006/relationships/vmlDrawing" Target="../drawings/vmlDrawing1.vml"/><Relationship Id="rId11" Type="http://schemas.openxmlformats.org/officeDocument/2006/relationships/tags" Target="../tags/tag5.xml"/><Relationship Id="rId24" Type="http://schemas.openxmlformats.org/officeDocument/2006/relationships/image" Target="../media/image16.emf"/><Relationship Id="rId5" Type="http://schemas.openxmlformats.org/officeDocument/2006/relationships/theme" Target="../theme/theme4.xml"/><Relationship Id="rId15" Type="http://schemas.openxmlformats.org/officeDocument/2006/relationships/tags" Target="../tags/tag9.xml"/><Relationship Id="rId23" Type="http://schemas.openxmlformats.org/officeDocument/2006/relationships/oleObject" Target="../embeddings/oleObject1.bin"/><Relationship Id="rId10" Type="http://schemas.openxmlformats.org/officeDocument/2006/relationships/tags" Target="../tags/tag4.xml"/><Relationship Id="rId19" Type="http://schemas.openxmlformats.org/officeDocument/2006/relationships/tags" Target="../tags/tag13.xml"/><Relationship Id="rId4" Type="http://schemas.openxmlformats.org/officeDocument/2006/relationships/slideLayout" Target="../slideLayouts/slideLayout41.xml"/><Relationship Id="rId9" Type="http://schemas.openxmlformats.org/officeDocument/2006/relationships/tags" Target="../tags/tag3.xml"/><Relationship Id="rId14" Type="http://schemas.openxmlformats.org/officeDocument/2006/relationships/tags" Target="../tags/tag8.xml"/><Relationship Id="rId22" Type="http://schemas.openxmlformats.org/officeDocument/2006/relationships/tags" Target="../tags/tag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fontAlgn="base">
              <a:spcBef>
                <a:spcPct val="0"/>
              </a:spcBef>
              <a:spcAft>
                <a:spcPct val="0"/>
              </a:spcAft>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fontAlgn="base">
              <a:spcBef>
                <a:spcPct val="0"/>
              </a:spcBef>
              <a:spcAft>
                <a:spcPct val="0"/>
              </a:spcAft>
              <a:defRPr/>
            </a:pPr>
            <a:fld id="{523966FF-8ADC-4A68-BAC0-41626DFA67BB}" type="slidenum">
              <a:rPr lang="en-ZA"/>
              <a:pPr fontAlgn="base">
                <a:spcBef>
                  <a:spcPct val="0"/>
                </a:spcBef>
                <a:spcAft>
                  <a:spcPct val="0"/>
                </a:spcAft>
                <a:defRPr/>
              </a:pPr>
              <a:t>‹#›</a:t>
            </a:fld>
            <a:endParaRPr lang="en-ZA" dirty="0"/>
          </a:p>
        </p:txBody>
      </p:sp>
      <p:pic>
        <p:nvPicPr>
          <p:cNvPr id="1032" name="Picture 1"/>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250238" y="6318250"/>
            <a:ext cx="54927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20788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2053"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fontAlgn="base">
              <a:spcBef>
                <a:spcPct val="0"/>
              </a:spcBef>
              <a:spcAft>
                <a:spcPct val="0"/>
              </a:spcAft>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fontAlgn="base">
              <a:spcBef>
                <a:spcPct val="0"/>
              </a:spcBef>
              <a:spcAft>
                <a:spcPct val="0"/>
              </a:spcAft>
              <a:defRPr/>
            </a:pPr>
            <a:fld id="{B9BE6D17-096A-42D4-8D02-EDD0D28CED56}" type="slidenum">
              <a:rPr lang="en-ZA"/>
              <a:pPr fontAlgn="base">
                <a:spcBef>
                  <a:spcPct val="0"/>
                </a:spcBef>
                <a:spcAft>
                  <a:spcPct val="0"/>
                </a:spcAft>
                <a:defRPr/>
              </a:pPr>
              <a:t>‹#›</a:t>
            </a:fld>
            <a:endParaRPr lang="en-ZA" dirty="0"/>
          </a:p>
        </p:txBody>
      </p:sp>
      <p:pic>
        <p:nvPicPr>
          <p:cNvPr id="2056" name="Picture 1"/>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250238" y="6318250"/>
            <a:ext cx="54927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738894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fontAlgn="base">
              <a:spcBef>
                <a:spcPct val="0"/>
              </a:spcBef>
              <a:spcAft>
                <a:spcPct val="0"/>
              </a:spcAft>
              <a:defRPr/>
            </a:pPr>
            <a:fld id="{73F56AAC-1F47-44F7-BB61-8EEF5702B5A6}" type="datetime1">
              <a:rPr lang="en-ZA"/>
              <a:pPr fontAlgn="base">
                <a:spcBef>
                  <a:spcPct val="0"/>
                </a:spcBef>
                <a:spcAft>
                  <a:spcPct val="0"/>
                </a:spcAft>
                <a:defRPr/>
              </a:pPr>
              <a:t>2022/08/10</a:t>
            </a:fld>
            <a:endParaRPr lang="en-ZA" dirty="0"/>
          </a:p>
        </p:txBody>
      </p:sp>
      <p:sp>
        <p:nvSpPr>
          <p:cNvPr id="8" name="Slide Number Placeholder 3"/>
          <p:cNvSpPr txBox="1">
            <a:spLocks noGrp="1"/>
          </p:cNvSpPr>
          <p:nvPr userDrawn="1"/>
        </p:nvSpPr>
        <p:spPr bwMode="auto">
          <a:xfrm>
            <a:off x="7164388" y="6453188"/>
            <a:ext cx="165100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fontAlgn="base" hangingPunct="1">
              <a:spcBef>
                <a:spcPct val="0"/>
              </a:spcBef>
              <a:spcAft>
                <a:spcPct val="0"/>
              </a:spcAft>
            </a:pPr>
            <a:fld id="{8FC4F4BA-AB16-4AF3-B536-1F9C715209E6}" type="slidenum">
              <a:rPr lang="en-ZA" altLang="en-US" sz="1000">
                <a:solidFill>
                  <a:srgbClr val="83725B"/>
                </a:solidFill>
              </a:rPr>
              <a:pPr algn="r" eaLnBrk="1" fontAlgn="base" hangingPunct="1">
                <a:spcBef>
                  <a:spcPct val="0"/>
                </a:spcBef>
                <a:spcAft>
                  <a:spcPct val="0"/>
                </a:spcAft>
              </a:pPr>
              <a:t>‹#›</a:t>
            </a:fld>
            <a:endParaRPr lang="en-ZA" altLang="en-US" sz="1000" dirty="0">
              <a:solidFill>
                <a:srgbClr val="83725B"/>
              </a:solidFill>
            </a:endParaRPr>
          </a:p>
        </p:txBody>
      </p:sp>
    </p:spTree>
    <p:extLst>
      <p:ext uri="{BB962C8B-B14F-4D97-AF65-F5344CB8AC3E}">
        <p14:creationId xmlns:p14="http://schemas.microsoft.com/office/powerpoint/2010/main" val="294224635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p:cNvGraphicFramePr>
          <p:nvPr>
            <p:custDataLst>
              <p:tags r:id="rId7"/>
            </p:custDataLst>
            <p:extLst>
              <p:ext uri="{D42A27DB-BD31-4B8C-83A1-F6EECF244321}">
                <p14:modId xmlns:p14="http://schemas.microsoft.com/office/powerpoint/2010/main" val="3132187400"/>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2052" name="think-cell Slide" r:id="rId23" imgW="270" imgH="270" progId="TCLayout.ActiveDocument.1">
                  <p:embed/>
                </p:oleObj>
              </mc:Choice>
              <mc:Fallback>
                <p:oleObj name="think-cell Slide" r:id="rId23" imgW="270" imgH="270" progId="TCLayout.ActiveDocument.1">
                  <p:embed/>
                  <p:pic>
                    <p:nvPicPr>
                      <p:cNvPr id="2" name="Object 1" hidden="1"/>
                      <p:cNvPicPr/>
                      <p:nvPr/>
                    </p:nvPicPr>
                    <p:blipFill>
                      <a:blip r:embed="rId24"/>
                      <a:stretch>
                        <a:fillRect/>
                      </a:stretch>
                    </p:blipFill>
                    <p:spPr>
                      <a:xfrm>
                        <a:off x="0" y="0"/>
                        <a:ext cx="161984" cy="161974"/>
                      </a:xfrm>
                      <a:prstGeom prst="rect">
                        <a:avLst/>
                      </a:prstGeom>
                    </p:spPr>
                  </p:pic>
                </p:oleObj>
              </mc:Fallback>
            </mc:AlternateContent>
          </a:graphicData>
        </a:graphic>
      </p:graphicFrame>
      <p:pic>
        <p:nvPicPr>
          <p:cNvPr id="23" name="Picture 142"/>
          <p:cNvPicPr preferRelativeResize="0">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24" name="Picture 140"/>
          <p:cNvPicPr preferRelativeResize="0">
            <a:picLocks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62863" y="337344"/>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36" name="Rectangle 286"/>
          <p:cNvSpPr>
            <a:spLocks noGrp="1" noChangeArrowheads="1"/>
          </p:cNvSpPr>
          <p:nvPr>
            <p:ph type="body" idx="1"/>
          </p:nvPr>
        </p:nvSpPr>
        <p:spPr bwMode="auto">
          <a:xfrm>
            <a:off x="1482155" y="2685377"/>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noProof="0"/>
              <a:t>Text</a:t>
            </a:r>
            <a:endParaRPr lang="en-US" noProof="0" dirty="0"/>
          </a:p>
        </p:txBody>
      </p:sp>
      <p:sp>
        <p:nvSpPr>
          <p:cNvPr id="19" name="Title Placeholder 2"/>
          <p:cNvSpPr>
            <a:spLocks noGrp="1" noChangeArrowheads="1"/>
          </p:cNvSpPr>
          <p:nvPr>
            <p:ph type="title"/>
          </p:nvPr>
        </p:nvSpPr>
        <p:spPr bwMode="auto">
          <a:xfrm>
            <a:off x="122238" y="300315"/>
            <a:ext cx="70025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US" noProof="0"/>
              <a:t>Click to edit Master title style</a:t>
            </a:r>
            <a:endParaRPr lang="en-US" noProof="0" dirty="0"/>
          </a:p>
        </p:txBody>
      </p:sp>
      <p:sp>
        <p:nvSpPr>
          <p:cNvPr id="10" name="McK 1. On-page tracker" hidden="1"/>
          <p:cNvSpPr>
            <a:spLocks noChangeArrowheads="1"/>
          </p:cNvSpPr>
          <p:nvPr/>
        </p:nvSpPr>
        <p:spPr bwMode="auto">
          <a:xfrm>
            <a:off x="122238" y="27536"/>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r>
              <a:rPr lang="en-US" sz="1200" baseline="0" noProof="0" dirty="0">
                <a:solidFill>
                  <a:schemeClr val="bg1"/>
                </a:solidFill>
                <a:latin typeface="+mn-lt"/>
                <a:ea typeface="+mj-ea"/>
              </a:rPr>
              <a:t>TRACKER</a:t>
            </a:r>
          </a:p>
        </p:txBody>
      </p:sp>
      <p:sp>
        <p:nvSpPr>
          <p:cNvPr id="11" name="McK 3. Unit of measure" hidden="1"/>
          <p:cNvSpPr txBox="1">
            <a:spLocks noChangeArrowheads="1"/>
          </p:cNvSpPr>
          <p:nvPr/>
        </p:nvSpPr>
        <p:spPr bwMode="auto">
          <a:xfrm>
            <a:off x="122238" y="993681"/>
            <a:ext cx="4479388"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600" baseline="0" noProof="0" dirty="0">
                <a:solidFill>
                  <a:srgbClr val="808080"/>
                </a:solidFill>
                <a:latin typeface="+mn-lt"/>
              </a:rPr>
              <a:t>Unit of measure</a:t>
            </a:r>
          </a:p>
        </p:txBody>
      </p:sp>
      <p:grpSp>
        <p:nvGrpSpPr>
          <p:cNvPr id="12" name="McK Slide Elements" hidden="1"/>
          <p:cNvGrpSpPr>
            <a:grpSpLocks/>
          </p:cNvGrpSpPr>
          <p:nvPr/>
        </p:nvGrpSpPr>
        <p:grpSpPr bwMode="auto">
          <a:xfrm>
            <a:off x="122238" y="6204180"/>
            <a:ext cx="7905681" cy="361206"/>
            <a:chOff x="75" y="3927"/>
            <a:chExt cx="5385" cy="223"/>
          </a:xfrm>
        </p:grpSpPr>
        <p:sp>
          <p:nvSpPr>
            <p:cNvPr id="13" name="McK 4. Footnote"/>
            <p:cNvSpPr txBox="1">
              <a:spLocks noChangeArrowheads="1"/>
            </p:cNvSpPr>
            <p:nvPr/>
          </p:nvSpPr>
          <p:spPr bwMode="auto">
            <a:xfrm>
              <a:off x="75" y="3927"/>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nchorCtr="0">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en-US" sz="1000" baseline="0" noProof="0" dirty="0">
                  <a:latin typeface="+mn-lt"/>
                </a:rPr>
                <a:t>1 Footnote</a:t>
              </a:r>
            </a:p>
          </p:txBody>
        </p:sp>
        <p:sp>
          <p:nvSpPr>
            <p:cNvPr id="14" name="McK 5. Source"/>
            <p:cNvSpPr>
              <a:spLocks noChangeArrowheads="1"/>
            </p:cNvSpPr>
            <p:nvPr/>
          </p:nvSpPr>
          <p:spPr bwMode="auto">
            <a:xfrm>
              <a:off x="75" y="4055"/>
              <a:ext cx="5385" cy="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spAutoFit/>
            </a:bodyPr>
            <a:lstStyle/>
            <a:p>
              <a:pPr marL="609600" indent="-609600" defTabSz="913526">
                <a:tabLst/>
              </a:pPr>
              <a:r>
                <a:rPr lang="en-US" sz="1000" baseline="0" noProof="0" dirty="0">
                  <a:solidFill>
                    <a:schemeClr val="tx1"/>
                  </a:solidFill>
                  <a:latin typeface="+mn-lt"/>
                </a:rPr>
                <a:t>Source: Source</a:t>
              </a:r>
            </a:p>
          </p:txBody>
        </p:sp>
      </p:grpSp>
      <p:grpSp>
        <p:nvGrpSpPr>
          <p:cNvPr id="15" name="ACET" hidden="1"/>
          <p:cNvGrpSpPr>
            <a:grpSpLocks/>
          </p:cNvGrpSpPr>
          <p:nvPr/>
        </p:nvGrpSpPr>
        <p:grpSpPr bwMode="auto">
          <a:xfrm>
            <a:off x="1482155" y="203723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r>
                <a:rPr lang="en-US" b="1" baseline="0" noProof="0" dirty="0">
                  <a:latin typeface="+mn-lt"/>
                  <a:ea typeface="+mn-ea"/>
                </a:rPr>
                <a:t>Title</a:t>
              </a:r>
            </a:p>
            <a:p>
              <a:r>
                <a:rPr lang="en-US" baseline="0" noProof="0" dirty="0">
                  <a:solidFill>
                    <a:srgbClr val="808080"/>
                  </a:solidFill>
                  <a:latin typeface="+mn-lt"/>
                  <a:ea typeface="+mn-ea"/>
                </a:rPr>
                <a:t>Unit of measure</a:t>
              </a:r>
            </a:p>
          </p:txBody>
        </p:sp>
      </p:grpSp>
      <p:grpSp>
        <p:nvGrpSpPr>
          <p:cNvPr id="27" name="LegendBoxes" hidden="1"/>
          <p:cNvGrpSpPr>
            <a:grpSpLocks/>
          </p:cNvGrpSpPr>
          <p:nvPr/>
        </p:nvGrpSpPr>
        <p:grpSpPr bwMode="auto">
          <a:xfrm>
            <a:off x="8072437" y="1048052"/>
            <a:ext cx="763588" cy="996951"/>
            <a:chOff x="4936" y="176"/>
            <a:chExt cx="481" cy="628"/>
          </a:xfrm>
        </p:grpSpPr>
        <p:sp>
          <p:nvSpPr>
            <p:cNvPr id="28"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29"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0"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1"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2"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3"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34"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35"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36" name="LegendLines" hidden="1"/>
          <p:cNvGrpSpPr>
            <a:grpSpLocks/>
          </p:cNvGrpSpPr>
          <p:nvPr/>
        </p:nvGrpSpPr>
        <p:grpSpPr bwMode="auto">
          <a:xfrm>
            <a:off x="7764462" y="1048052"/>
            <a:ext cx="1071563" cy="730251"/>
            <a:chOff x="4750" y="176"/>
            <a:chExt cx="675" cy="460"/>
          </a:xfrm>
        </p:grpSpPr>
        <p:sp>
          <p:nvSpPr>
            <p:cNvPr id="37"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38"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39"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mn-lt"/>
              </a:endParaRPr>
            </a:p>
          </p:txBody>
        </p:sp>
        <p:sp>
          <p:nvSpPr>
            <p:cNvPr id="40"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41"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42"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grpSp>
        <p:nvGrpSpPr>
          <p:cNvPr id="43" name="McKSticker" hidden="1"/>
          <p:cNvGrpSpPr/>
          <p:nvPr/>
        </p:nvGrpSpPr>
        <p:grpSpPr bwMode="auto">
          <a:xfrm>
            <a:off x="7769131" y="1048052"/>
            <a:ext cx="1066894" cy="212366"/>
            <a:chOff x="7673881" y="285750"/>
            <a:chExt cx="1066894" cy="212366"/>
          </a:xfrm>
        </p:grpSpPr>
        <p:sp>
          <p:nvSpPr>
            <p:cNvPr id="44"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chemeClr val="tx2"/>
                </a:buClr>
              </a:pPr>
              <a:r>
                <a:rPr lang="en-US" sz="1200" dirty="0">
                  <a:solidFill>
                    <a:srgbClr val="808080"/>
                  </a:solidFill>
                  <a:latin typeface="+mn-lt"/>
                </a:rPr>
                <a:t>PRELIMINARY</a:t>
              </a:r>
            </a:p>
          </p:txBody>
        </p:sp>
        <p:cxnSp>
          <p:nvCxnSpPr>
            <p:cNvPr id="45" name="AutoShape 31"/>
            <p:cNvCxnSpPr>
              <a:cxnSpLocks noChangeShapeType="1"/>
              <a:stCxn id="44" idx="2"/>
              <a:endCxn id="44"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6" name="AutoShape 32"/>
            <p:cNvCxnSpPr>
              <a:cxnSpLocks noChangeShapeType="1"/>
              <a:stCxn id="44" idx="4"/>
              <a:endCxn id="44"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7" name="LegendMoons" hidden="1"/>
          <p:cNvGrpSpPr/>
          <p:nvPr/>
        </p:nvGrpSpPr>
        <p:grpSpPr bwMode="auto">
          <a:xfrm>
            <a:off x="8005595" y="1048052"/>
            <a:ext cx="830430" cy="1306516"/>
            <a:chOff x="6655594" y="273840"/>
            <a:chExt cx="830430" cy="1306516"/>
          </a:xfrm>
        </p:grpSpPr>
        <p:grpSp>
          <p:nvGrpSpPr>
            <p:cNvPr id="48" name="MoonLegend1"/>
            <p:cNvGrpSpPr>
              <a:grpSpLocks noChangeAspect="1"/>
            </p:cNvGrpSpPr>
            <p:nvPr>
              <p:custDataLst>
                <p:tags r:id="rId8"/>
              </p:custDataLst>
            </p:nvPr>
          </p:nvGrpSpPr>
          <p:grpSpPr bwMode="auto">
            <a:xfrm>
              <a:off x="6655594" y="273840"/>
              <a:ext cx="209550" cy="209551"/>
              <a:chOff x="4533" y="183"/>
              <a:chExt cx="144" cy="144"/>
            </a:xfrm>
          </p:grpSpPr>
          <p:sp>
            <p:nvSpPr>
              <p:cNvPr id="66" name="Oval 38"/>
              <p:cNvSpPr>
                <a:spLocks noChangeAspect="1" noChangeArrowheads="1"/>
              </p:cNvSpPr>
              <p:nvPr>
                <p:custDataLst>
                  <p:tags r:id="rId21"/>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7" name="Arc 39"/>
              <p:cNvSpPr>
                <a:spLocks noChangeAspect="1"/>
              </p:cNvSpPr>
              <p:nvPr>
                <p:custDataLst>
                  <p:tags r:id="rId22"/>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49" name="MoonLegend2"/>
            <p:cNvGrpSpPr>
              <a:grpSpLocks noChangeAspect="1"/>
            </p:cNvGrpSpPr>
            <p:nvPr>
              <p:custDataLst>
                <p:tags r:id="rId9"/>
              </p:custDataLst>
            </p:nvPr>
          </p:nvGrpSpPr>
          <p:grpSpPr bwMode="auto">
            <a:xfrm>
              <a:off x="6655594" y="548081"/>
              <a:ext cx="209550" cy="209551"/>
              <a:chOff x="1694" y="2044"/>
              <a:chExt cx="160" cy="160"/>
            </a:xfrm>
          </p:grpSpPr>
          <p:sp>
            <p:nvSpPr>
              <p:cNvPr id="64" name="Oval 41"/>
              <p:cNvSpPr>
                <a:spLocks noChangeAspect="1" noChangeArrowheads="1"/>
              </p:cNvSpPr>
              <p:nvPr>
                <p:custDataLst>
                  <p:tags r:id="rId19"/>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5" name="Arc 42"/>
              <p:cNvSpPr>
                <a:spLocks noChangeAspect="1"/>
              </p:cNvSpPr>
              <p:nvPr>
                <p:custDataLst>
                  <p:tags r:id="rId20"/>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50" name="MoonLegend4"/>
            <p:cNvGrpSpPr>
              <a:grpSpLocks noChangeAspect="1"/>
            </p:cNvGrpSpPr>
            <p:nvPr>
              <p:custDataLst>
                <p:tags r:id="rId10"/>
              </p:custDataLst>
            </p:nvPr>
          </p:nvGrpSpPr>
          <p:grpSpPr bwMode="auto">
            <a:xfrm>
              <a:off x="6655594" y="1096563"/>
              <a:ext cx="209550" cy="209551"/>
              <a:chOff x="4495" y="1198"/>
              <a:chExt cx="160" cy="160"/>
            </a:xfrm>
          </p:grpSpPr>
          <p:sp>
            <p:nvSpPr>
              <p:cNvPr id="62" name="Oval 47"/>
              <p:cNvSpPr>
                <a:spLocks noChangeAspect="1" noChangeArrowheads="1"/>
              </p:cNvSpPr>
              <p:nvPr>
                <p:custDataLst>
                  <p:tags r:id="rId17"/>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3" name="Arc 48"/>
              <p:cNvSpPr>
                <a:spLocks noChangeAspect="1"/>
              </p:cNvSpPr>
              <p:nvPr>
                <p:custDataLst>
                  <p:tags r:id="rId18"/>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nvGrpSpPr>
            <p:cNvPr id="51" name="MoonLegend5"/>
            <p:cNvGrpSpPr>
              <a:grpSpLocks noChangeAspect="1"/>
            </p:cNvGrpSpPr>
            <p:nvPr>
              <p:custDataLst>
                <p:tags r:id="rId11"/>
              </p:custDataLst>
            </p:nvPr>
          </p:nvGrpSpPr>
          <p:grpSpPr bwMode="auto">
            <a:xfrm>
              <a:off x="6655594" y="1370805"/>
              <a:ext cx="209550" cy="209551"/>
              <a:chOff x="4495" y="1440"/>
              <a:chExt cx="160" cy="160"/>
            </a:xfrm>
          </p:grpSpPr>
          <p:sp>
            <p:nvSpPr>
              <p:cNvPr id="60" name="Oval 50"/>
              <p:cNvSpPr>
                <a:spLocks noChangeAspect="1" noChangeArrowheads="1"/>
              </p:cNvSpPr>
              <p:nvPr>
                <p:custDataLst>
                  <p:tags r:id="rId15"/>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61" name="Oval 51"/>
              <p:cNvSpPr>
                <a:spLocks noChangeAspect="1" noChangeArrowheads="1"/>
              </p:cNvSpPr>
              <p:nvPr>
                <p:custDataLst>
                  <p:tags r:id="rId16"/>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sp>
          <p:nvSpPr>
            <p:cNvPr id="52"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3"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4"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5"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sp>
          <p:nvSpPr>
            <p:cNvPr id="56"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defTabSz="895350">
                <a:buClr>
                  <a:schemeClr val="tx2"/>
                </a:buClr>
              </a:pPr>
              <a:r>
                <a:rPr lang="en-US" sz="1200" dirty="0">
                  <a:latin typeface="+mn-lt"/>
                </a:rPr>
                <a:t>Legend</a:t>
              </a:r>
            </a:p>
          </p:txBody>
        </p:sp>
        <p:grpSp>
          <p:nvGrpSpPr>
            <p:cNvPr id="57" name="MoonLegend3"/>
            <p:cNvGrpSpPr>
              <a:grpSpLocks noChangeAspect="1"/>
            </p:cNvGrpSpPr>
            <p:nvPr>
              <p:custDataLst>
                <p:tags r:id="rId12"/>
              </p:custDataLst>
            </p:nvPr>
          </p:nvGrpSpPr>
          <p:grpSpPr bwMode="auto">
            <a:xfrm>
              <a:off x="6655594" y="822322"/>
              <a:ext cx="209550" cy="209551"/>
              <a:chOff x="4495" y="1198"/>
              <a:chExt cx="160" cy="160"/>
            </a:xfrm>
          </p:grpSpPr>
          <p:sp>
            <p:nvSpPr>
              <p:cNvPr id="58" name="Oval 47"/>
              <p:cNvSpPr>
                <a:spLocks noChangeAspect="1" noChangeArrowheads="1"/>
              </p:cNvSpPr>
              <p:nvPr>
                <p:custDataLst>
                  <p:tags r:id="rId13"/>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sp>
            <p:nvSpPr>
              <p:cNvPr id="59" name="Arc 48"/>
              <p:cNvSpPr>
                <a:spLocks noChangeAspect="1"/>
              </p:cNvSpPr>
              <p:nvPr>
                <p:custDataLst>
                  <p:tags r:id="rId14"/>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mn-lt"/>
                </a:endParaRPr>
              </a:p>
            </p:txBody>
          </p:sp>
        </p:grpSp>
      </p:grpSp>
    </p:spTree>
    <p:extLst>
      <p:ext uri="{BB962C8B-B14F-4D97-AF65-F5344CB8AC3E}">
        <p14:creationId xmlns:p14="http://schemas.microsoft.com/office/powerpoint/2010/main" val="161286137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Lst>
  <p:hf sldNum="0" hdr="0" ftr="0"/>
  <p:txStyles>
    <p:titleStyle>
      <a:lvl1pPr algn="l" defTabSz="913526" rtl="0" eaLnBrk="1" fontAlgn="base" hangingPunct="1">
        <a:spcBef>
          <a:spcPct val="0"/>
        </a:spcBef>
        <a:spcAft>
          <a:spcPct val="0"/>
        </a:spcAft>
        <a:tabLst>
          <a:tab pos="275353" algn="l"/>
        </a:tabLst>
        <a:defRPr sz="24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19.emf"/><Relationship Id="rId2" Type="http://schemas.openxmlformats.org/officeDocument/2006/relationships/tags" Target="../tags/tag33.xml"/><Relationship Id="rId1" Type="http://schemas.openxmlformats.org/officeDocument/2006/relationships/vmlDrawing" Target="../drawings/vmlDrawing11.vml"/><Relationship Id="rId6" Type="http://schemas.openxmlformats.org/officeDocument/2006/relationships/oleObject" Target="../embeddings/oleObject4.bin"/><Relationship Id="rId5" Type="http://schemas.openxmlformats.org/officeDocument/2006/relationships/notesSlide" Target="../notesSlides/notesSlide8.xml"/><Relationship Id="rId4"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19.emf"/><Relationship Id="rId2" Type="http://schemas.openxmlformats.org/officeDocument/2006/relationships/tags" Target="../tags/tag35.xml"/><Relationship Id="rId1" Type="http://schemas.openxmlformats.org/officeDocument/2006/relationships/vmlDrawing" Target="../drawings/vmlDrawing12.vml"/><Relationship Id="rId6" Type="http://schemas.openxmlformats.org/officeDocument/2006/relationships/oleObject" Target="../embeddings/oleObject4.bin"/><Relationship Id="rId5" Type="http://schemas.openxmlformats.org/officeDocument/2006/relationships/notesSlide" Target="../notesSlides/notesSlide9.xml"/><Relationship Id="rId4"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image" Target="../media/image19.emf"/><Relationship Id="rId2" Type="http://schemas.openxmlformats.org/officeDocument/2006/relationships/tags" Target="../tags/tag19.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notesSlide" Target="../notesSlides/notesSlide1.xml"/><Relationship Id="rId4"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19.emf"/><Relationship Id="rId2" Type="http://schemas.openxmlformats.org/officeDocument/2006/relationships/tags" Target="../tags/tag21.xml"/><Relationship Id="rId1" Type="http://schemas.openxmlformats.org/officeDocument/2006/relationships/vmlDrawing" Target="../drawings/vmlDrawing5.vml"/><Relationship Id="rId6" Type="http://schemas.openxmlformats.org/officeDocument/2006/relationships/oleObject" Target="../embeddings/oleObject4.bin"/><Relationship Id="rId5" Type="http://schemas.openxmlformats.org/officeDocument/2006/relationships/notesSlide" Target="../notesSlides/notesSlide2.xml"/><Relationship Id="rId4"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24.xml"/><Relationship Id="rId7" Type="http://schemas.openxmlformats.org/officeDocument/2006/relationships/image" Target="../media/image19.emf"/><Relationship Id="rId2" Type="http://schemas.openxmlformats.org/officeDocument/2006/relationships/tags" Target="../tags/tag23.xml"/><Relationship Id="rId1" Type="http://schemas.openxmlformats.org/officeDocument/2006/relationships/vmlDrawing" Target="../drawings/vmlDrawing6.vml"/><Relationship Id="rId6" Type="http://schemas.openxmlformats.org/officeDocument/2006/relationships/oleObject" Target="../embeddings/oleObject4.bin"/><Relationship Id="rId5" Type="http://schemas.openxmlformats.org/officeDocument/2006/relationships/notesSlide" Target="../notesSlides/notesSlide3.xml"/><Relationship Id="rId4"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26.xml"/><Relationship Id="rId7" Type="http://schemas.openxmlformats.org/officeDocument/2006/relationships/image" Target="../media/image19.emf"/><Relationship Id="rId2" Type="http://schemas.openxmlformats.org/officeDocument/2006/relationships/tags" Target="../tags/tag25.xml"/><Relationship Id="rId1" Type="http://schemas.openxmlformats.org/officeDocument/2006/relationships/vmlDrawing" Target="../drawings/vmlDrawing7.vml"/><Relationship Id="rId6" Type="http://schemas.openxmlformats.org/officeDocument/2006/relationships/oleObject" Target="../embeddings/oleObject4.bin"/><Relationship Id="rId5" Type="http://schemas.openxmlformats.org/officeDocument/2006/relationships/notesSlide" Target="../notesSlides/notesSlide4.xml"/><Relationship Id="rId4"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tags" Target="../tags/tag28.xml"/><Relationship Id="rId7" Type="http://schemas.openxmlformats.org/officeDocument/2006/relationships/image" Target="../media/image19.emf"/><Relationship Id="rId2" Type="http://schemas.openxmlformats.org/officeDocument/2006/relationships/tags" Target="../tags/tag27.xml"/><Relationship Id="rId1" Type="http://schemas.openxmlformats.org/officeDocument/2006/relationships/vmlDrawing" Target="../drawings/vmlDrawing8.vml"/><Relationship Id="rId6" Type="http://schemas.openxmlformats.org/officeDocument/2006/relationships/oleObject" Target="../embeddings/oleObject4.bin"/><Relationship Id="rId5" Type="http://schemas.openxmlformats.org/officeDocument/2006/relationships/notesSlide" Target="../notesSlides/notesSlide5.xml"/><Relationship Id="rId4"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19.emf"/><Relationship Id="rId2" Type="http://schemas.openxmlformats.org/officeDocument/2006/relationships/tags" Target="../tags/tag29.xml"/><Relationship Id="rId1" Type="http://schemas.openxmlformats.org/officeDocument/2006/relationships/vmlDrawing" Target="../drawings/vmlDrawing9.vml"/><Relationship Id="rId6" Type="http://schemas.openxmlformats.org/officeDocument/2006/relationships/oleObject" Target="../embeddings/oleObject4.bin"/><Relationship Id="rId5" Type="http://schemas.openxmlformats.org/officeDocument/2006/relationships/notesSlide" Target="../notesSlides/notesSlide6.xml"/><Relationship Id="rId4"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19.emf"/><Relationship Id="rId2" Type="http://schemas.openxmlformats.org/officeDocument/2006/relationships/tags" Target="../tags/tag31.xml"/><Relationship Id="rId1" Type="http://schemas.openxmlformats.org/officeDocument/2006/relationships/vmlDrawing" Target="../drawings/vmlDrawing10.vml"/><Relationship Id="rId6" Type="http://schemas.openxmlformats.org/officeDocument/2006/relationships/oleObject" Target="../embeddings/oleObject4.bin"/><Relationship Id="rId5" Type="http://schemas.openxmlformats.org/officeDocument/2006/relationships/notesSlide" Target="../notesSlides/notesSlide7.xml"/><Relationship Id="rId4"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105150" y="1504950"/>
            <a:ext cx="5428480" cy="4081117"/>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r>
              <a:rPr lang="en-US" sz="2400" b="1" dirty="0"/>
              <a:t>11 AUGUST 2022</a:t>
            </a:r>
            <a:br>
              <a:rPr lang="en-US" sz="2400" b="1" dirty="0"/>
            </a:br>
            <a:br>
              <a:rPr lang="en-US" sz="2400" b="1" dirty="0"/>
            </a:br>
            <a:br>
              <a:rPr lang="en-ZA" dirty="0"/>
            </a:br>
            <a:r>
              <a:rPr lang="en-ZA" dirty="0"/>
              <a:t> </a:t>
            </a:r>
            <a:r>
              <a:rPr lang="en-ZA" sz="2400" b="1" dirty="0"/>
              <a:t>MWP1513CX 	</a:t>
            </a:r>
            <a:br>
              <a:rPr lang="en-ZA" dirty="0"/>
            </a:br>
            <a:br>
              <a:rPr lang="en-US" sz="2400" dirty="0"/>
            </a:br>
            <a:br>
              <a:rPr lang="en-US" sz="2400" dirty="0"/>
            </a:br>
            <a:br>
              <a:rPr lang="en-ZA" sz="2400" dirty="0"/>
            </a:br>
            <a:r>
              <a:rPr lang="en-ZA" sz="2400" b="1" dirty="0"/>
              <a:t>METER DATA MANAGEMENT SYSTEM (MDMS) PROJECT FOR A PERIOD OF TEN (10)</a:t>
            </a:r>
            <a:r>
              <a:rPr lang="en-ZA" sz="2400" dirty="0"/>
              <a:t> </a:t>
            </a:r>
            <a:r>
              <a:rPr lang="en-ZA" sz="2400" b="1" dirty="0"/>
              <a:t>YEARS.  </a:t>
            </a:r>
            <a:br>
              <a:rPr lang="en-ZA" dirty="0"/>
            </a:br>
            <a:br>
              <a:rPr lang="en-ZA" sz="2400" b="1" dirty="0"/>
            </a:br>
            <a:br>
              <a:rPr lang="en-ZA" sz="2400" dirty="0"/>
            </a:br>
            <a:endParaRPr lang="en-US" sz="2400" dirty="0"/>
          </a:p>
        </p:txBody>
      </p:sp>
    </p:spTree>
    <p:extLst>
      <p:ext uri="{BB962C8B-B14F-4D97-AF65-F5344CB8AC3E}">
        <p14:creationId xmlns:p14="http://schemas.microsoft.com/office/powerpoint/2010/main" val="2401161268"/>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44" name="think-cell Slide" r:id="rId6" imgW="270" imgH="270" progId="TCLayout.ActiveDocument.1">
                  <p:embed/>
                </p:oleObj>
              </mc:Choice>
              <mc:Fallback>
                <p:oleObj name="think-cell Slide" r:id="rId6" imgW="270" imgH="270" progId="TCLayout.ActiveDocument.1">
                  <p:embed/>
                  <p:pic>
                    <p:nvPicPr>
                      <p:cNvPr id="26" name="Object 25" hidden="1"/>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US" dirty="0"/>
              <a:t>Technical Evaluation Criteria</a:t>
            </a:r>
            <a:endParaRPr lang="en-ZA" dirty="0"/>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10" name="Content Placeholder 6">
            <a:extLst>
              <a:ext uri="{FF2B5EF4-FFF2-40B4-BE49-F238E27FC236}">
                <a16:creationId xmlns:a16="http://schemas.microsoft.com/office/drawing/2014/main" id="{D40D65F0-1CC4-42DC-83A3-9E956EE73B8B}"/>
              </a:ext>
            </a:extLst>
          </p:cNvPr>
          <p:cNvSpPr txBox="1">
            <a:spLocks/>
          </p:cNvSpPr>
          <p:nvPr/>
        </p:nvSpPr>
        <p:spPr bwMode="auto">
          <a:xfrm>
            <a:off x="251520" y="1052736"/>
            <a:ext cx="8640959"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a:lstStyle>
          <a:p>
            <a:pPr marL="266700" marR="0" lvl="0" indent="-266700" algn="l" defTabSz="914400" rtl="0" eaLnBrk="0" fontAlgn="base" latinLnBrk="0" hangingPunct="0">
              <a:lnSpc>
                <a:spcPct val="90000"/>
              </a:lnSpc>
              <a:spcBef>
                <a:spcPct val="100000"/>
              </a:spcBef>
              <a:spcAft>
                <a:spcPct val="0"/>
              </a:spcAft>
              <a:buClr>
                <a:srgbClr val="8C7F6D"/>
              </a:buClr>
              <a:buSzTx/>
              <a:buFontTx/>
              <a:buChar char="•"/>
              <a:tabLst/>
              <a:defRPr/>
            </a:pPr>
            <a:r>
              <a:rPr kumimoji="0" lang="en-US" sz="180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Critical Points to remember:</a:t>
            </a:r>
          </a:p>
          <a:p>
            <a:pPr marL="717550" marR="0" lvl="1" indent="-271463" algn="l" defTabSz="914400" rtl="0" eaLnBrk="0" fontAlgn="base" latinLnBrk="0" hangingPunct="0">
              <a:lnSpc>
                <a:spcPct val="90000"/>
              </a:lnSpc>
              <a:spcBef>
                <a:spcPct val="100000"/>
              </a:spcBef>
              <a:spcAft>
                <a:spcPct val="0"/>
              </a:spcAft>
              <a:buClr>
                <a:srgbClr val="8C7F6D"/>
              </a:buClr>
              <a:buSzTx/>
              <a:buFontTx/>
              <a:buChar char="•"/>
              <a:tabLst/>
              <a:defRPr/>
            </a:pPr>
            <a:r>
              <a:rPr kumimoji="0" lang="en-US" sz="160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Tenderers who fail to meet all the mandatory requirements will not be evaluated further and will be disqualified. Please provide the evidence required.</a:t>
            </a:r>
          </a:p>
          <a:p>
            <a:pPr marL="717550" marR="0" lvl="1" indent="-271463" algn="l" defTabSz="914400" rtl="0" eaLnBrk="0" fontAlgn="base" latinLnBrk="0" hangingPunct="0">
              <a:lnSpc>
                <a:spcPct val="90000"/>
              </a:lnSpc>
              <a:spcBef>
                <a:spcPct val="100000"/>
              </a:spcBef>
              <a:spcAft>
                <a:spcPct val="0"/>
              </a:spcAft>
              <a:buClr>
                <a:srgbClr val="8C7F6D"/>
              </a:buClr>
              <a:buSzTx/>
              <a:buFontTx/>
              <a:buChar char="•"/>
              <a:tabLst/>
              <a:defRPr/>
            </a:pPr>
            <a:r>
              <a:rPr lang="en-US" sz="1600" kern="0" dirty="0">
                <a:latin typeface="Arial" panose="020B0604020202020204" pitchFamily="34" charset="0"/>
                <a:ea typeface="Times New Roman" panose="02020603050405020304" pitchFamily="18" charset="0"/>
                <a:cs typeface="Arial"/>
              </a:rPr>
              <a:t>Tenderers are requested to provide the following:</a:t>
            </a:r>
          </a:p>
          <a:p>
            <a:pPr lvl="2" indent="-271463"/>
            <a:r>
              <a:rPr lang="en-US" sz="1400" kern="0" dirty="0">
                <a:latin typeface="Arial" panose="020B0604020202020204" pitchFamily="34" charset="0"/>
                <a:ea typeface="Times New Roman" panose="02020603050405020304" pitchFamily="18" charset="0"/>
                <a:cs typeface="Arial"/>
              </a:rPr>
              <a:t>USB’s</a:t>
            </a:r>
          </a:p>
          <a:p>
            <a:pPr lvl="2" indent="-271463"/>
            <a:r>
              <a:rPr lang="en-US" sz="1400" kern="0" dirty="0">
                <a:latin typeface="Arial" panose="020B0604020202020204" pitchFamily="34" charset="0"/>
                <a:ea typeface="Times New Roman" panose="02020603050405020304" pitchFamily="18" charset="0"/>
                <a:cs typeface="Arial"/>
              </a:rPr>
              <a:t>Supporting Document in PDF formats (unscanned documents), </a:t>
            </a:r>
          </a:p>
          <a:p>
            <a:pPr lvl="2" indent="-271463"/>
            <a:r>
              <a:rPr lang="en-US" sz="1400" kern="0" dirty="0">
                <a:latin typeface="Arial" panose="020B0604020202020204" pitchFamily="34" charset="0"/>
                <a:ea typeface="Times New Roman" panose="02020603050405020304" pitchFamily="18" charset="0"/>
                <a:cs typeface="Arial"/>
              </a:rPr>
              <a:t>Schedule A &amp; B should be in Excel format</a:t>
            </a:r>
            <a:endParaRPr kumimoji="0" lang="en-US" sz="140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endParaRPr>
          </a:p>
          <a:p>
            <a:pPr marL="717550" marR="0" lvl="1" indent="-271463" algn="l" defTabSz="914400" rtl="0" eaLnBrk="0" fontAlgn="base" latinLnBrk="0" hangingPunct="0">
              <a:lnSpc>
                <a:spcPct val="90000"/>
              </a:lnSpc>
              <a:spcBef>
                <a:spcPct val="100000"/>
              </a:spcBef>
              <a:spcAft>
                <a:spcPct val="0"/>
              </a:spcAft>
              <a:buClr>
                <a:srgbClr val="8C7F6D"/>
              </a:buClr>
              <a:buSzTx/>
              <a:buFontTx/>
              <a:buChar char="•"/>
              <a:tabLst/>
              <a:defRPr/>
            </a:pPr>
            <a:r>
              <a:rPr kumimoji="0" lang="en-US" sz="1600" b="1"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Demonstration:</a:t>
            </a:r>
          </a:p>
          <a:p>
            <a:pPr marL="1076325" marR="0" lvl="2" indent="-179388" algn="l" defTabSz="914400" rtl="0" eaLnBrk="0" fontAlgn="base" latinLnBrk="0" hangingPunct="0">
              <a:lnSpc>
                <a:spcPct val="90000"/>
              </a:lnSpc>
              <a:spcBef>
                <a:spcPct val="100000"/>
              </a:spcBef>
              <a:spcAft>
                <a:spcPct val="0"/>
              </a:spcAft>
              <a:buClr>
                <a:srgbClr val="8C7F6D"/>
              </a:buClr>
              <a:buSzTx/>
              <a:buFontTx/>
              <a:buChar char="•"/>
              <a:tabLst/>
              <a:defRPr/>
            </a:pPr>
            <a:r>
              <a:rPr kumimoji="0" lang="en-US" sz="1600" b="0" i="0" u="none" strike="noStrike" kern="0" cap="none" spc="0" normalizeH="0" baseline="0" noProof="0" dirty="0">
                <a:ln>
                  <a:noFill/>
                </a:ln>
                <a:solidFill>
                  <a:srgbClr val="003896"/>
                </a:solidFill>
                <a:effectLst/>
                <a:uLnTx/>
                <a:uFillTx/>
                <a:latin typeface="Arial" panose="020B0604020202020204" pitchFamily="34" charset="0"/>
                <a:cs typeface="Arial"/>
              </a:rPr>
              <a:t>Tenders that have successfully made it through Phase 1 and Phase 2 of the evaluation process will be notified in advance to prepare for the Demonstration</a:t>
            </a:r>
          </a:p>
          <a:p>
            <a:pPr marL="1076325" marR="0" lvl="2" indent="-179388" algn="l" defTabSz="914400" rtl="0" eaLnBrk="0" fontAlgn="base" latinLnBrk="0" hangingPunct="0">
              <a:lnSpc>
                <a:spcPct val="90000"/>
              </a:lnSpc>
              <a:spcBef>
                <a:spcPct val="100000"/>
              </a:spcBef>
              <a:spcAft>
                <a:spcPct val="0"/>
              </a:spcAft>
              <a:buClr>
                <a:srgbClr val="8C7F6D"/>
              </a:buClr>
              <a:buSzTx/>
              <a:buFontTx/>
              <a:buChar char="•"/>
              <a:tabLst/>
              <a:defRPr/>
            </a:pPr>
            <a:r>
              <a:rPr lang="en-US" kern="0" dirty="0">
                <a:latin typeface="Arial" panose="020B0604020202020204" pitchFamily="34" charset="0"/>
                <a:cs typeface="Arial"/>
              </a:rPr>
              <a:t>Tenderers will be given 3 weeks notice to prepare for the demonstration </a:t>
            </a:r>
          </a:p>
          <a:p>
            <a:pPr marL="1076325" marR="0" lvl="2" indent="-179388" algn="l" defTabSz="914400" rtl="0" eaLnBrk="0" fontAlgn="base" latinLnBrk="0" hangingPunct="0">
              <a:lnSpc>
                <a:spcPct val="90000"/>
              </a:lnSpc>
              <a:spcBef>
                <a:spcPct val="100000"/>
              </a:spcBef>
              <a:spcAft>
                <a:spcPct val="0"/>
              </a:spcAft>
              <a:buClr>
                <a:srgbClr val="8C7F6D"/>
              </a:buClr>
              <a:buSzTx/>
              <a:buFontTx/>
              <a:buChar char="•"/>
              <a:tabLst/>
              <a:defRPr/>
            </a:pPr>
            <a:r>
              <a:rPr kumimoji="0" lang="en-US" sz="1600" b="0" i="0" u="none" strike="noStrike" kern="0" cap="none" spc="0" normalizeH="0" baseline="0" noProof="0" dirty="0">
                <a:ln>
                  <a:noFill/>
                </a:ln>
                <a:solidFill>
                  <a:srgbClr val="003896"/>
                </a:solidFill>
                <a:effectLst/>
                <a:uLnTx/>
                <a:uFillTx/>
                <a:latin typeface="Arial" panose="020B0604020202020204" pitchFamily="34" charset="0"/>
                <a:cs typeface="Arial"/>
              </a:rPr>
              <a:t>The demonstration will take place </a:t>
            </a:r>
            <a:r>
              <a:rPr lang="en-US" kern="0" dirty="0">
                <a:latin typeface="Arial" panose="020B0604020202020204" pitchFamily="34" charset="0"/>
                <a:cs typeface="Arial"/>
              </a:rPr>
              <a:t>at </a:t>
            </a:r>
            <a:r>
              <a:rPr kumimoji="0" lang="en-US" sz="1600" b="0" i="0" u="none" strike="noStrike" kern="0" cap="none" spc="0" normalizeH="0" baseline="0" noProof="0" dirty="0">
                <a:ln>
                  <a:noFill/>
                </a:ln>
                <a:solidFill>
                  <a:srgbClr val="003896"/>
                </a:solidFill>
                <a:effectLst/>
                <a:uLnTx/>
                <a:uFillTx/>
                <a:latin typeface="Arial" panose="020B0604020202020204" pitchFamily="34" charset="0"/>
                <a:cs typeface="Arial"/>
              </a:rPr>
              <a:t>Eskom premises (MWP/EAL).</a:t>
            </a:r>
          </a:p>
          <a:p>
            <a:pPr marL="1076325" marR="0" lvl="2" indent="-179388" algn="l" defTabSz="914400" rtl="0" eaLnBrk="0" fontAlgn="base" latinLnBrk="0" hangingPunct="0">
              <a:lnSpc>
                <a:spcPct val="90000"/>
              </a:lnSpc>
              <a:spcBef>
                <a:spcPct val="100000"/>
              </a:spcBef>
              <a:spcAft>
                <a:spcPct val="0"/>
              </a:spcAft>
              <a:buClr>
                <a:srgbClr val="8C7F6D"/>
              </a:buClr>
              <a:buSzTx/>
              <a:buFontTx/>
              <a:buChar char="•"/>
              <a:tabLst/>
              <a:defRPr/>
            </a:pPr>
            <a:r>
              <a:rPr kumimoji="0" lang="en-US" sz="1600" b="0" i="0" u="none" strike="noStrike" kern="0" cap="none" spc="0" normalizeH="0" baseline="0" noProof="0" dirty="0">
                <a:ln>
                  <a:noFill/>
                </a:ln>
                <a:solidFill>
                  <a:srgbClr val="003896"/>
                </a:solidFill>
                <a:effectLst/>
                <a:uLnTx/>
                <a:uFillTx/>
                <a:latin typeface="Arial" panose="020B0604020202020204" pitchFamily="34" charset="0"/>
                <a:cs typeface="Arial"/>
              </a:rPr>
              <a:t>Tenderers will be responsible their own connectivity as they will not be </a:t>
            </a:r>
            <a:r>
              <a:rPr kumimoji="0" lang="en-US" sz="1600" b="0" i="0" u="none" strike="noStrike" kern="0" cap="none" spc="0" normalizeH="0" baseline="0" noProof="0" dirty="0" err="1">
                <a:ln>
                  <a:noFill/>
                </a:ln>
                <a:solidFill>
                  <a:srgbClr val="003896"/>
                </a:solidFill>
                <a:effectLst/>
                <a:uLnTx/>
                <a:uFillTx/>
                <a:latin typeface="Arial" panose="020B0604020202020204" pitchFamily="34" charset="0"/>
                <a:cs typeface="Arial"/>
              </a:rPr>
              <a:t>utilising</a:t>
            </a:r>
            <a:r>
              <a:rPr kumimoji="0" lang="en-US" sz="1600" b="0" i="0" u="none" strike="noStrike" kern="0" cap="none" spc="0" normalizeH="0" baseline="0" noProof="0" dirty="0">
                <a:ln>
                  <a:noFill/>
                </a:ln>
                <a:solidFill>
                  <a:srgbClr val="003896"/>
                </a:solidFill>
                <a:effectLst/>
                <a:uLnTx/>
                <a:uFillTx/>
                <a:latin typeface="Arial" panose="020B0604020202020204" pitchFamily="34" charset="0"/>
                <a:cs typeface="Arial"/>
              </a:rPr>
              <a:t> the Eskom network</a:t>
            </a:r>
          </a:p>
          <a:p>
            <a:pPr marL="266700" marR="0" lvl="0" indent="-266700" algn="l" defTabSz="914400" rtl="0" eaLnBrk="0" fontAlgn="base" latinLnBrk="0" hangingPunct="0">
              <a:lnSpc>
                <a:spcPct val="90000"/>
              </a:lnSpc>
              <a:spcBef>
                <a:spcPct val="100000"/>
              </a:spcBef>
              <a:spcAft>
                <a:spcPct val="0"/>
              </a:spcAft>
              <a:buClr>
                <a:srgbClr val="8C7F6D"/>
              </a:buClr>
              <a:buSzTx/>
              <a:buFontTx/>
              <a:buChar char="•"/>
              <a:tabLst/>
              <a:defRPr/>
            </a:pPr>
            <a:r>
              <a:rPr kumimoji="0" lang="en-US" sz="2000" b="1" i="0" u="none" strike="noStrike" kern="0" cap="none" spc="0" normalizeH="0" baseline="0" noProof="0" dirty="0">
                <a:ln>
                  <a:noFill/>
                </a:ln>
                <a:solidFill>
                  <a:srgbClr val="003896"/>
                </a:solidFill>
                <a:effectLst/>
                <a:uLnTx/>
                <a:uFillTx/>
                <a:latin typeface="Arial"/>
                <a:ea typeface="+mn-ea"/>
                <a:cs typeface="Arial"/>
              </a:rPr>
              <a:t>Technical Evaluation Spreadsheet</a:t>
            </a:r>
            <a:r>
              <a:rPr kumimoji="0" lang="en-US" sz="2000" b="0" i="0" u="none" strike="noStrike" kern="0" cap="none" spc="0" normalizeH="0" baseline="0" noProof="0" dirty="0">
                <a:ln>
                  <a:noFill/>
                </a:ln>
                <a:solidFill>
                  <a:srgbClr val="003896"/>
                </a:solidFill>
                <a:effectLst/>
                <a:uLnTx/>
                <a:uFillTx/>
                <a:latin typeface="Arial"/>
                <a:ea typeface="+mn-ea"/>
                <a:cs typeface="Arial"/>
              </a:rPr>
              <a:t> </a:t>
            </a:r>
            <a:endParaRPr kumimoji="0" lang="en-ZA" sz="2000" b="0" i="0" u="none" strike="noStrike" kern="0" cap="none" spc="0" normalizeH="0" baseline="0" noProof="0" dirty="0">
              <a:ln>
                <a:noFill/>
              </a:ln>
              <a:solidFill>
                <a:srgbClr val="003896"/>
              </a:solidFill>
              <a:effectLst/>
              <a:uLnTx/>
              <a:uFillTx/>
              <a:latin typeface="Arial"/>
              <a:ea typeface="+mn-ea"/>
              <a:cs typeface="Arial"/>
            </a:endParaRPr>
          </a:p>
        </p:txBody>
      </p:sp>
    </p:spTree>
    <p:extLst>
      <p:ext uri="{BB962C8B-B14F-4D97-AF65-F5344CB8AC3E}">
        <p14:creationId xmlns:p14="http://schemas.microsoft.com/office/powerpoint/2010/main" val="300161636"/>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1268" name="think-cell Slide" r:id="rId6" imgW="270" imgH="270" progId="TCLayout.ActiveDocument.1">
                  <p:embed/>
                </p:oleObj>
              </mc:Choice>
              <mc:Fallback>
                <p:oleObj name="think-cell Slide" r:id="rId6" imgW="270" imgH="270" progId="TCLayout.ActiveDocument.1">
                  <p:embed/>
                  <p:pic>
                    <p:nvPicPr>
                      <p:cNvPr id="26" name="Object 25" hidden="1"/>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US" dirty="0"/>
              <a:t>Pricing Schedule</a:t>
            </a:r>
            <a:endParaRPr lang="en-ZA" dirty="0"/>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10" name="Content Placeholder 6">
            <a:extLst>
              <a:ext uri="{FF2B5EF4-FFF2-40B4-BE49-F238E27FC236}">
                <a16:creationId xmlns:a16="http://schemas.microsoft.com/office/drawing/2014/main" id="{D40D65F0-1CC4-42DC-83A3-9E956EE73B8B}"/>
              </a:ext>
            </a:extLst>
          </p:cNvPr>
          <p:cNvSpPr txBox="1">
            <a:spLocks/>
          </p:cNvSpPr>
          <p:nvPr/>
        </p:nvSpPr>
        <p:spPr bwMode="auto">
          <a:xfrm>
            <a:off x="251521" y="1196752"/>
            <a:ext cx="8563868"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a:lstStyle>
          <a:p>
            <a:pPr marL="266700" marR="0" lvl="0" indent="-266700" algn="l" defTabSz="914400" rtl="0" eaLnBrk="0" fontAlgn="base" latinLnBrk="0" hangingPunct="0">
              <a:lnSpc>
                <a:spcPct val="90000"/>
              </a:lnSpc>
              <a:spcBef>
                <a:spcPct val="100000"/>
              </a:spcBef>
              <a:spcAft>
                <a:spcPct val="0"/>
              </a:spcAft>
              <a:buClr>
                <a:srgbClr val="8C7F6D"/>
              </a:buClr>
              <a:buSzTx/>
              <a:buFontTx/>
              <a:buChar char="•"/>
              <a:tabLst/>
              <a:defRPr/>
            </a:pPr>
            <a:r>
              <a:rPr lang="en-US" b="1" dirty="0"/>
              <a:t>Pricing Schedule Spreadsheet</a:t>
            </a:r>
            <a:endParaRPr kumimoji="0" lang="en-ZA" b="1" i="0" strike="noStrike" kern="0" cap="none" spc="0" normalizeH="0" baseline="0" noProof="0" dirty="0">
              <a:ln>
                <a:noFill/>
              </a:ln>
              <a:solidFill>
                <a:srgbClr val="003896"/>
              </a:solidFill>
              <a:effectLst/>
              <a:uLnTx/>
              <a:uFillTx/>
              <a:latin typeface="Arial"/>
              <a:ea typeface="ＭＳ Ｐゴシック"/>
              <a:cs typeface="Arial"/>
            </a:endParaRPr>
          </a:p>
        </p:txBody>
      </p:sp>
    </p:spTree>
    <p:extLst>
      <p:ext uri="{BB962C8B-B14F-4D97-AF65-F5344CB8AC3E}">
        <p14:creationId xmlns:p14="http://schemas.microsoft.com/office/powerpoint/2010/main" val="1931132684"/>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Slide Number Placeholder 4"/>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4DC71BB-77F2-41AE-846E-4653B7511851}" type="slidenum">
              <a:rPr lang="en-ZA" altLang="en-US" smtClean="0">
                <a:solidFill>
                  <a:srgbClr val="83725B"/>
                </a:solidFill>
              </a:rPr>
              <a:pPr eaLnBrk="1" hangingPunct="1"/>
              <a:t>12</a:t>
            </a:fld>
            <a:endParaRPr lang="en-ZA" altLang="en-US" dirty="0">
              <a:solidFill>
                <a:srgbClr val="83725B"/>
              </a:solidFill>
            </a:endParaRPr>
          </a:p>
        </p:txBody>
      </p:sp>
      <p:sp>
        <p:nvSpPr>
          <p:cNvPr id="31749" name="Date Placeholder 3"/>
          <p:cNvSpPr txBox="1">
            <a:spLocks/>
          </p:cNvSpPr>
          <p:nvPr/>
        </p:nvSpPr>
        <p:spPr bwMode="auto">
          <a:xfrm>
            <a:off x="539750" y="6457950"/>
            <a:ext cx="1738313" cy="268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pPr>
            <a:endParaRPr lang="en-US" altLang="en-US" sz="1000" dirty="0">
              <a:solidFill>
                <a:srgbClr val="83725B"/>
              </a:solidFill>
            </a:endParaRPr>
          </a:p>
        </p:txBody>
      </p:sp>
      <p:sp>
        <p:nvSpPr>
          <p:cNvPr id="7" name="Rectangle 6"/>
          <p:cNvSpPr/>
          <p:nvPr/>
        </p:nvSpPr>
        <p:spPr>
          <a:xfrm>
            <a:off x="7956376" y="6093296"/>
            <a:ext cx="1080120" cy="6926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6613" y="2471738"/>
            <a:ext cx="2390775" cy="1914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179512" y="166688"/>
            <a:ext cx="6519862" cy="666750"/>
          </a:xfrm>
        </p:spPr>
        <p:txBody>
          <a:bodyPr/>
          <a:lstStyle/>
          <a:p>
            <a:r>
              <a:rPr lang="en-ZA" altLang="en-US" dirty="0"/>
              <a:t>Questions</a:t>
            </a:r>
          </a:p>
        </p:txBody>
      </p:sp>
    </p:spTree>
    <p:extLst>
      <p:ext uri="{BB962C8B-B14F-4D97-AF65-F5344CB8AC3E}">
        <p14:creationId xmlns:p14="http://schemas.microsoft.com/office/powerpoint/2010/main" val="2914148135"/>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124" name="think-cell Slide" r:id="rId6" imgW="270" imgH="270" progId="TCLayout.ActiveDocument.1">
                  <p:embed/>
                </p:oleObj>
              </mc:Choice>
              <mc:Fallback>
                <p:oleObj name="think-cell Slide" r:id="rId6" imgW="270" imgH="270" progId="TCLayout.ActiveDocument.1">
                  <p:embed/>
                  <p:pic>
                    <p:nvPicPr>
                      <p:cNvPr id="26" name="Object 25" hidden="1"/>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Background </a:t>
            </a:r>
          </a:p>
        </p:txBody>
      </p:sp>
      <p:sp>
        <p:nvSpPr>
          <p:cNvPr id="34" name="Content Placeholder 2"/>
          <p:cNvSpPr txBox="1">
            <a:spLocks/>
          </p:cNvSpPr>
          <p:nvPr/>
        </p:nvSpPr>
        <p:spPr bwMode="auto">
          <a:xfrm>
            <a:off x="276226" y="1135117"/>
            <a:ext cx="8544246" cy="512755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rgbClr val="83725B"/>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rgbClr val="83725B"/>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rgbClr val="83725B"/>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rgbClr val="83725B"/>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marL="285750" indent="-285750" hangingPunct="0">
              <a:lnSpc>
                <a:spcPct val="150000"/>
              </a:lnSpc>
              <a:buFont typeface="Arial" panose="020B0604020202020204" pitchFamily="34" charset="0"/>
              <a:buChar char="•"/>
            </a:pPr>
            <a:r>
              <a:rPr lang="en-US" sz="1400" dirty="0">
                <a:latin typeface="Arial" panose="020B0604020202020204" pitchFamily="34" charset="0"/>
                <a:cs typeface="Times New Roman" panose="02020603050405020304" pitchFamily="18" charset="0"/>
              </a:rPr>
              <a:t>The National Prepayment strategy plans to deploy approximately 6.7 million electricity smart meters by 2024. An MDMS is a critical enabler and base infrastructure that is required to manage the large volumes of metering data. Eskom thus requires an integrated solution to satisfy the storage of metering data, improve meter reading processes as well as cater for present and future Smart Metering requirements. This project is required to deliver the Meter Data Management (MDMS) solution that will support and manage meter data.</a:t>
            </a:r>
          </a:p>
          <a:p>
            <a:pPr marL="285750" indent="-285750" hangingPunct="0">
              <a:lnSpc>
                <a:spcPct val="150000"/>
              </a:lnSpc>
              <a:buFont typeface="Arial" panose="020B0604020202020204" pitchFamily="34" charset="0"/>
              <a:buChar char="•"/>
            </a:pPr>
            <a:r>
              <a:rPr lang="en-US" sz="1400" dirty="0">
                <a:latin typeface="Arial" panose="020B0604020202020204" pitchFamily="34" charset="0"/>
                <a:cs typeface="Times New Roman" panose="02020603050405020304" pitchFamily="18" charset="0"/>
              </a:rPr>
              <a:t>It is Eskom’s intention to implement an enterprise level Meter Data Management System (MDMS) solution, to be integrated with existing business applications, and </a:t>
            </a:r>
            <a:r>
              <a:rPr lang="en-US" sz="1400" dirty="0" err="1">
                <a:latin typeface="Arial" panose="020B0604020202020204" pitchFamily="34" charset="0"/>
                <a:cs typeface="Times New Roman" panose="02020603050405020304" pitchFamily="18" charset="0"/>
              </a:rPr>
              <a:t>utilised</a:t>
            </a:r>
            <a:r>
              <a:rPr lang="en-US" sz="1400" dirty="0">
                <a:latin typeface="Arial" panose="020B0604020202020204" pitchFamily="34" charset="0"/>
                <a:cs typeface="Times New Roman" panose="02020603050405020304" pitchFamily="18" charset="0"/>
              </a:rPr>
              <a:t> across </a:t>
            </a:r>
            <a:r>
              <a:rPr lang="en-GB" sz="1400" dirty="0">
                <a:latin typeface="Arial" panose="020B0604020202020204" pitchFamily="34" charset="0"/>
                <a:cs typeface="Times New Roman" panose="02020603050405020304" pitchFamily="18" charset="0"/>
              </a:rPr>
              <a:t>Eskom’s Generation, Transmission and Distribution Business Units.</a:t>
            </a:r>
          </a:p>
          <a:p>
            <a:pPr marL="285750" indent="-285750" hangingPunct="0">
              <a:lnSpc>
                <a:spcPct val="150000"/>
              </a:lnSpc>
              <a:buFont typeface="Arial" panose="020B0604020202020204" pitchFamily="34" charset="0"/>
              <a:buChar char="•"/>
            </a:pPr>
            <a:r>
              <a:rPr lang="en-US" sz="1400" dirty="0">
                <a:latin typeface="Arial" panose="020B0604020202020204" pitchFamily="34" charset="0"/>
                <a:cs typeface="Times New Roman" panose="02020603050405020304" pitchFamily="18" charset="0"/>
              </a:rPr>
              <a:t>The requirement is for a Commercially-off-the-Shelf (COTS) MDMS product that will accommodate various Head End Systems and meters as well </a:t>
            </a:r>
            <a:r>
              <a:rPr lang="en-US" sz="1400" dirty="0" err="1">
                <a:latin typeface="Arial" panose="020B0604020202020204" pitchFamily="34" charset="0"/>
                <a:cs typeface="Times New Roman" panose="02020603050405020304" pitchFamily="18" charset="0"/>
              </a:rPr>
              <a:t>intergrate</a:t>
            </a:r>
            <a:r>
              <a:rPr lang="en-US" sz="1400" dirty="0">
                <a:latin typeface="Arial" panose="020B0604020202020204" pitchFamily="34" charset="0"/>
                <a:cs typeface="Times New Roman" panose="02020603050405020304" pitchFamily="18" charset="0"/>
              </a:rPr>
              <a:t> to various system’s within Eskom value chain.</a:t>
            </a:r>
          </a:p>
          <a:p>
            <a:pPr marL="285750" indent="-285750" hangingPunct="0">
              <a:lnSpc>
                <a:spcPct val="150000"/>
              </a:lnSpc>
              <a:buFont typeface="Arial" panose="020B0604020202020204" pitchFamily="34" charset="0"/>
              <a:buChar char="•"/>
            </a:pPr>
            <a:r>
              <a:rPr lang="en-US" sz="1400" dirty="0">
                <a:latin typeface="Arial" panose="020B0604020202020204" pitchFamily="34" charset="0"/>
                <a:cs typeface="Times New Roman" panose="02020603050405020304" pitchFamily="18" charset="0"/>
              </a:rPr>
              <a:t>The scope includes procurement of the system, implementation services and integration to various Eskom system’s.  </a:t>
            </a:r>
          </a:p>
          <a:p>
            <a:pPr marL="285750" indent="-285750" hangingPunct="0">
              <a:lnSpc>
                <a:spcPct val="150000"/>
              </a:lnSpc>
              <a:buFont typeface="Arial" panose="020B0604020202020204" pitchFamily="34" charset="0"/>
              <a:buChar char="•"/>
            </a:pPr>
            <a:r>
              <a:rPr lang="en-US" sz="1400" dirty="0">
                <a:latin typeface="Arial" panose="020B0604020202020204" pitchFamily="34" charset="0"/>
                <a:cs typeface="Times New Roman" panose="02020603050405020304" pitchFamily="18" charset="0"/>
              </a:rPr>
              <a:t>Since the system will directly impact on Eskom customers, high availability and resilience are essential.  The system must meet both stated functional and non-functional requirements.</a:t>
            </a:r>
          </a:p>
          <a:p>
            <a:pPr marL="197607" marR="0" lvl="1" indent="-195987" defTabSz="913526" rtl="0" eaLnBrk="1" fontAlgn="base" latinLnBrk="0" hangingPunct="1">
              <a:lnSpc>
                <a:spcPct val="100000"/>
              </a:lnSpc>
              <a:spcBef>
                <a:spcPct val="30000"/>
              </a:spcBef>
              <a:spcAft>
                <a:spcPts val="0"/>
              </a:spcAft>
              <a:buClr>
                <a:srgbClr val="83725B"/>
              </a:buClr>
              <a:buSzPct val="125000"/>
              <a:buFont typeface="Arial" pitchFamily="34" charset="0"/>
              <a:buChar char="•"/>
              <a:tabLst/>
              <a:defRPr/>
            </a:pPr>
            <a:endParaRPr kumimoji="0" lang="en-US" sz="1400" b="0" i="0" u="none" strike="noStrike" kern="1200" cap="none" spc="0" normalizeH="0" baseline="0" noProof="0" dirty="0">
              <a:ln>
                <a:noFill/>
              </a:ln>
              <a:solidFill>
                <a:srgbClr val="003896"/>
              </a:solidFill>
              <a:effectLst/>
              <a:uLnTx/>
              <a:uFillTx/>
              <a:latin typeface="Arial"/>
              <a:ea typeface="Times New Roman"/>
              <a:cs typeface="Times New Roman"/>
            </a:endParaRP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Tree>
    <p:extLst>
      <p:ext uri="{BB962C8B-B14F-4D97-AF65-F5344CB8AC3E}">
        <p14:creationId xmlns:p14="http://schemas.microsoft.com/office/powerpoint/2010/main" val="1155207787"/>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6148" name="think-cell Slide" r:id="rId6" imgW="270" imgH="270" progId="TCLayout.ActiveDocument.1">
                  <p:embed/>
                </p:oleObj>
              </mc:Choice>
              <mc:Fallback>
                <p:oleObj name="think-cell Slide" r:id="rId6" imgW="270" imgH="270" progId="TCLayout.ActiveDocument.1">
                  <p:embed/>
                  <p:pic>
                    <p:nvPicPr>
                      <p:cNvPr id="26" name="Object 25" hidden="1"/>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Background </a:t>
            </a: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grpSp>
        <p:nvGrpSpPr>
          <p:cNvPr id="9" name="Group 8">
            <a:extLst>
              <a:ext uri="{FF2B5EF4-FFF2-40B4-BE49-F238E27FC236}">
                <a16:creationId xmlns:a16="http://schemas.microsoft.com/office/drawing/2014/main" id="{1CC66A24-A91D-4C2C-8D75-BB4F2BFB8ADC}"/>
              </a:ext>
            </a:extLst>
          </p:cNvPr>
          <p:cNvGrpSpPr/>
          <p:nvPr/>
        </p:nvGrpSpPr>
        <p:grpSpPr>
          <a:xfrm>
            <a:off x="134635" y="1529043"/>
            <a:ext cx="8861845" cy="5242243"/>
            <a:chOff x="134635" y="1529043"/>
            <a:chExt cx="8861845" cy="5242243"/>
          </a:xfrm>
        </p:grpSpPr>
        <p:sp>
          <p:nvSpPr>
            <p:cNvPr id="10" name="Flowchart: Magnetic Disk 9">
              <a:extLst>
                <a:ext uri="{FF2B5EF4-FFF2-40B4-BE49-F238E27FC236}">
                  <a16:creationId xmlns:a16="http://schemas.microsoft.com/office/drawing/2014/main" id="{6999818E-8CFC-4C04-AEB8-8466C8F4CB7F}"/>
                </a:ext>
              </a:extLst>
            </p:cNvPr>
            <p:cNvSpPr/>
            <p:nvPr/>
          </p:nvSpPr>
          <p:spPr>
            <a:xfrm>
              <a:off x="1161255" y="2178906"/>
              <a:ext cx="3780420" cy="217373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ZA">
                <a:solidFill>
                  <a:srgbClr val="FFFFFF"/>
                </a:solidFill>
                <a:latin typeface="Arial"/>
                <a:cs typeface="Arial"/>
              </a:endParaRPr>
            </a:p>
          </p:txBody>
        </p:sp>
        <p:sp>
          <p:nvSpPr>
            <p:cNvPr id="11" name="Rounded Rectangle 21">
              <a:extLst>
                <a:ext uri="{FF2B5EF4-FFF2-40B4-BE49-F238E27FC236}">
                  <a16:creationId xmlns:a16="http://schemas.microsoft.com/office/drawing/2014/main" id="{5B441F19-FAFC-4DEF-8A59-B50FF16085EA}"/>
                </a:ext>
              </a:extLst>
            </p:cNvPr>
            <p:cNvSpPr/>
            <p:nvPr/>
          </p:nvSpPr>
          <p:spPr>
            <a:xfrm>
              <a:off x="1226492" y="3372484"/>
              <a:ext cx="1032825" cy="437627"/>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Service Point Configuration</a:t>
              </a:r>
            </a:p>
          </p:txBody>
        </p:sp>
        <p:sp>
          <p:nvSpPr>
            <p:cNvPr id="12" name="Rounded Rectangle 22">
              <a:extLst>
                <a:ext uri="{FF2B5EF4-FFF2-40B4-BE49-F238E27FC236}">
                  <a16:creationId xmlns:a16="http://schemas.microsoft.com/office/drawing/2014/main" id="{0521AD21-A994-424E-96C5-6CB292D275BB}"/>
                </a:ext>
              </a:extLst>
            </p:cNvPr>
            <p:cNvSpPr/>
            <p:nvPr/>
          </p:nvSpPr>
          <p:spPr>
            <a:xfrm>
              <a:off x="1198930" y="2989794"/>
              <a:ext cx="1114392" cy="338696"/>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AMI Interfaces e.g. L&amp;G</a:t>
              </a:r>
            </a:p>
          </p:txBody>
        </p:sp>
        <p:sp>
          <p:nvSpPr>
            <p:cNvPr id="13" name="Rounded Rectangle 23">
              <a:extLst>
                <a:ext uri="{FF2B5EF4-FFF2-40B4-BE49-F238E27FC236}">
                  <a16:creationId xmlns:a16="http://schemas.microsoft.com/office/drawing/2014/main" id="{08675A48-51FD-4C9B-B808-EAA241401C77}"/>
                </a:ext>
              </a:extLst>
            </p:cNvPr>
            <p:cNvSpPr/>
            <p:nvPr/>
          </p:nvSpPr>
          <p:spPr>
            <a:xfrm>
              <a:off x="2421334" y="2950699"/>
              <a:ext cx="643136" cy="377791"/>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VEE</a:t>
              </a:r>
            </a:p>
          </p:txBody>
        </p:sp>
        <p:sp>
          <p:nvSpPr>
            <p:cNvPr id="14" name="Rounded Rectangle 24">
              <a:extLst>
                <a:ext uri="{FF2B5EF4-FFF2-40B4-BE49-F238E27FC236}">
                  <a16:creationId xmlns:a16="http://schemas.microsoft.com/office/drawing/2014/main" id="{457F80FD-06AE-42B7-AE61-1BB509E55736}"/>
                </a:ext>
              </a:extLst>
            </p:cNvPr>
            <p:cNvSpPr/>
            <p:nvPr/>
          </p:nvSpPr>
          <p:spPr>
            <a:xfrm>
              <a:off x="1828800" y="3891956"/>
              <a:ext cx="821554" cy="356191"/>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Reporting</a:t>
              </a:r>
            </a:p>
          </p:txBody>
        </p:sp>
        <p:sp>
          <p:nvSpPr>
            <p:cNvPr id="15" name="Rounded Rectangle 25">
              <a:extLst>
                <a:ext uri="{FF2B5EF4-FFF2-40B4-BE49-F238E27FC236}">
                  <a16:creationId xmlns:a16="http://schemas.microsoft.com/office/drawing/2014/main" id="{1AAB31EA-FB3B-40FE-A004-28004CE83C81}"/>
                </a:ext>
              </a:extLst>
            </p:cNvPr>
            <p:cNvSpPr/>
            <p:nvPr/>
          </p:nvSpPr>
          <p:spPr>
            <a:xfrm>
              <a:off x="3997254" y="3340857"/>
              <a:ext cx="899962" cy="469255"/>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Request /Response</a:t>
              </a:r>
            </a:p>
          </p:txBody>
        </p:sp>
        <p:sp>
          <p:nvSpPr>
            <p:cNvPr id="16" name="Rounded Rectangle 26">
              <a:extLst>
                <a:ext uri="{FF2B5EF4-FFF2-40B4-BE49-F238E27FC236}">
                  <a16:creationId xmlns:a16="http://schemas.microsoft.com/office/drawing/2014/main" id="{58130CAB-CCD3-47DB-BED7-1CB323FDFF19}"/>
                </a:ext>
              </a:extLst>
            </p:cNvPr>
            <p:cNvSpPr/>
            <p:nvPr/>
          </p:nvSpPr>
          <p:spPr>
            <a:xfrm>
              <a:off x="3877810" y="2908810"/>
              <a:ext cx="973795" cy="377791"/>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Bill Determinant</a:t>
              </a:r>
            </a:p>
          </p:txBody>
        </p:sp>
        <p:sp>
          <p:nvSpPr>
            <p:cNvPr id="17" name="Rounded Rectangle 37">
              <a:extLst>
                <a:ext uri="{FF2B5EF4-FFF2-40B4-BE49-F238E27FC236}">
                  <a16:creationId xmlns:a16="http://schemas.microsoft.com/office/drawing/2014/main" id="{863BFD4E-0586-41B6-9955-FA02CD264236}"/>
                </a:ext>
              </a:extLst>
            </p:cNvPr>
            <p:cNvSpPr/>
            <p:nvPr/>
          </p:nvSpPr>
          <p:spPr>
            <a:xfrm>
              <a:off x="2339767" y="3370021"/>
              <a:ext cx="1566175" cy="440090"/>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3</a:t>
              </a:r>
              <a:r>
                <a:rPr lang="en-ZA" sz="1050" baseline="30000" dirty="0">
                  <a:solidFill>
                    <a:srgbClr val="FFFFFF"/>
                  </a:solidFill>
                  <a:latin typeface="Arial"/>
                  <a:cs typeface="Arial"/>
                </a:rPr>
                <a:t>rd</a:t>
              </a:r>
              <a:r>
                <a:rPr lang="en-ZA" sz="1050" dirty="0">
                  <a:solidFill>
                    <a:srgbClr val="FFFFFF"/>
                  </a:solidFill>
                  <a:latin typeface="Arial"/>
                  <a:cs typeface="Arial"/>
                </a:rPr>
                <a:t> System Integration e.g. CC&amp;B</a:t>
              </a:r>
            </a:p>
          </p:txBody>
        </p:sp>
        <p:sp>
          <p:nvSpPr>
            <p:cNvPr id="18" name="Rounded Rectangle 37">
              <a:extLst>
                <a:ext uri="{FF2B5EF4-FFF2-40B4-BE49-F238E27FC236}">
                  <a16:creationId xmlns:a16="http://schemas.microsoft.com/office/drawing/2014/main" id="{43579DD3-3D93-46DD-BBAD-97E6B9CD1F45}"/>
                </a:ext>
              </a:extLst>
            </p:cNvPr>
            <p:cNvSpPr/>
            <p:nvPr/>
          </p:nvSpPr>
          <p:spPr>
            <a:xfrm>
              <a:off x="2745371" y="3881156"/>
              <a:ext cx="746213" cy="366990"/>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Mobility</a:t>
              </a:r>
            </a:p>
          </p:txBody>
        </p:sp>
        <p:sp>
          <p:nvSpPr>
            <p:cNvPr id="19" name="Rectangle 18">
              <a:extLst>
                <a:ext uri="{FF2B5EF4-FFF2-40B4-BE49-F238E27FC236}">
                  <a16:creationId xmlns:a16="http://schemas.microsoft.com/office/drawing/2014/main" id="{4C0D083A-63CD-438A-8AE4-3F0AA1D92568}"/>
                </a:ext>
              </a:extLst>
            </p:cNvPr>
            <p:cNvSpPr/>
            <p:nvPr/>
          </p:nvSpPr>
          <p:spPr>
            <a:xfrm>
              <a:off x="173116" y="5961196"/>
              <a:ext cx="5756697" cy="810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200" dirty="0">
                  <a:solidFill>
                    <a:schemeClr val="tx1"/>
                  </a:solidFill>
                  <a:latin typeface="Arial"/>
                  <a:cs typeface="Arial"/>
                </a:rPr>
                <a:t>A meter data management system (MDMS) collects and stores meter data from a head-end system and processes that meter data into information that can be used by other utility applications including billing, customer information systems, and outage management systems. </a:t>
              </a:r>
              <a:endParaRPr lang="en-ZA" sz="1200" dirty="0">
                <a:solidFill>
                  <a:schemeClr val="tx1"/>
                </a:solidFill>
                <a:latin typeface="Arial"/>
                <a:cs typeface="Arial"/>
              </a:endParaRPr>
            </a:p>
          </p:txBody>
        </p:sp>
        <p:sp>
          <p:nvSpPr>
            <p:cNvPr id="20" name="Rectangle 19">
              <a:extLst>
                <a:ext uri="{FF2B5EF4-FFF2-40B4-BE49-F238E27FC236}">
                  <a16:creationId xmlns:a16="http://schemas.microsoft.com/office/drawing/2014/main" id="{F49141FF-29FF-4FB3-86EF-7D110285E234}"/>
                </a:ext>
              </a:extLst>
            </p:cNvPr>
            <p:cNvSpPr/>
            <p:nvPr/>
          </p:nvSpPr>
          <p:spPr>
            <a:xfrm>
              <a:off x="5050333" y="1731730"/>
              <a:ext cx="840999"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200" dirty="0">
                  <a:solidFill>
                    <a:schemeClr val="tx1"/>
                  </a:solidFill>
                  <a:latin typeface="Arial"/>
                  <a:cs typeface="Arial"/>
                </a:rPr>
                <a:t>Billing</a:t>
              </a:r>
            </a:p>
          </p:txBody>
        </p:sp>
        <p:sp>
          <p:nvSpPr>
            <p:cNvPr id="21" name="Rectangle 20">
              <a:extLst>
                <a:ext uri="{FF2B5EF4-FFF2-40B4-BE49-F238E27FC236}">
                  <a16:creationId xmlns:a16="http://schemas.microsoft.com/office/drawing/2014/main" id="{E9C78824-36E5-47A0-9260-B30B69EC235E}"/>
                </a:ext>
              </a:extLst>
            </p:cNvPr>
            <p:cNvSpPr/>
            <p:nvPr/>
          </p:nvSpPr>
          <p:spPr>
            <a:xfrm>
              <a:off x="134635" y="1731731"/>
              <a:ext cx="873284" cy="447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200" dirty="0">
                  <a:solidFill>
                    <a:schemeClr val="tx1"/>
                  </a:solidFill>
                  <a:latin typeface="Arial"/>
                  <a:cs typeface="Arial"/>
                </a:rPr>
                <a:t>Metering</a:t>
              </a:r>
            </a:p>
          </p:txBody>
        </p:sp>
        <p:sp>
          <p:nvSpPr>
            <p:cNvPr id="22" name="Left-Right Arrow 32">
              <a:extLst>
                <a:ext uri="{FF2B5EF4-FFF2-40B4-BE49-F238E27FC236}">
                  <a16:creationId xmlns:a16="http://schemas.microsoft.com/office/drawing/2014/main" id="{D80F9227-53E9-4BBC-B0B1-D3155AF4D393}"/>
                </a:ext>
              </a:extLst>
            </p:cNvPr>
            <p:cNvSpPr/>
            <p:nvPr/>
          </p:nvSpPr>
          <p:spPr>
            <a:xfrm>
              <a:off x="1025661" y="1814812"/>
              <a:ext cx="3993148" cy="265889"/>
            </a:xfrm>
            <a:prstGeom prst="leftRightArrow">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ZA" sz="1350">
                <a:solidFill>
                  <a:srgbClr val="FFFFFF"/>
                </a:solidFill>
                <a:latin typeface="Arial"/>
                <a:cs typeface="Arial"/>
              </a:endParaRPr>
            </a:p>
          </p:txBody>
        </p:sp>
        <p:sp>
          <p:nvSpPr>
            <p:cNvPr id="23" name="Rounded Rectangle 34">
              <a:extLst>
                <a:ext uri="{FF2B5EF4-FFF2-40B4-BE49-F238E27FC236}">
                  <a16:creationId xmlns:a16="http://schemas.microsoft.com/office/drawing/2014/main" id="{DA72BC60-A708-4718-BCF4-8BD9BE157F32}"/>
                </a:ext>
              </a:extLst>
            </p:cNvPr>
            <p:cNvSpPr/>
            <p:nvPr/>
          </p:nvSpPr>
          <p:spPr>
            <a:xfrm>
              <a:off x="6016336" y="4646980"/>
              <a:ext cx="2980143" cy="610819"/>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defTabSz="685800"/>
              <a:r>
                <a:rPr lang="en-ZA" sz="1200" dirty="0">
                  <a:solidFill>
                    <a:srgbClr val="FFFFFF"/>
                  </a:solidFill>
                  <a:latin typeface="Arial"/>
                  <a:cs typeface="Arial"/>
                </a:rPr>
                <a:t>MDMS does not replace Meter Asset Management</a:t>
              </a:r>
            </a:p>
          </p:txBody>
        </p:sp>
        <p:sp>
          <p:nvSpPr>
            <p:cNvPr id="24" name="Rounded Rectangle 37">
              <a:extLst>
                <a:ext uri="{FF2B5EF4-FFF2-40B4-BE49-F238E27FC236}">
                  <a16:creationId xmlns:a16="http://schemas.microsoft.com/office/drawing/2014/main" id="{657BB6F4-D15F-4565-8F62-B75EE6CD96F0}"/>
                </a:ext>
              </a:extLst>
            </p:cNvPr>
            <p:cNvSpPr/>
            <p:nvPr/>
          </p:nvSpPr>
          <p:spPr>
            <a:xfrm>
              <a:off x="3565332" y="3880918"/>
              <a:ext cx="778068" cy="367229"/>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Analytics</a:t>
              </a:r>
            </a:p>
          </p:txBody>
        </p:sp>
        <p:sp>
          <p:nvSpPr>
            <p:cNvPr id="25" name="Rounded Rectangle 40">
              <a:extLst>
                <a:ext uri="{FF2B5EF4-FFF2-40B4-BE49-F238E27FC236}">
                  <a16:creationId xmlns:a16="http://schemas.microsoft.com/office/drawing/2014/main" id="{43076B45-755E-4F26-8EBF-06C03C194398}"/>
                </a:ext>
              </a:extLst>
            </p:cNvPr>
            <p:cNvSpPr/>
            <p:nvPr/>
          </p:nvSpPr>
          <p:spPr>
            <a:xfrm>
              <a:off x="3123412" y="2943199"/>
              <a:ext cx="643136" cy="377791"/>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ZA" sz="1050" dirty="0">
                  <a:solidFill>
                    <a:srgbClr val="FFFFFF"/>
                  </a:solidFill>
                  <a:latin typeface="Arial"/>
                  <a:cs typeface="Arial"/>
                </a:rPr>
                <a:t>PPM Data</a:t>
              </a:r>
            </a:p>
          </p:txBody>
        </p:sp>
        <p:sp>
          <p:nvSpPr>
            <p:cNvPr id="27" name="TextBox 26">
              <a:extLst>
                <a:ext uri="{FF2B5EF4-FFF2-40B4-BE49-F238E27FC236}">
                  <a16:creationId xmlns:a16="http://schemas.microsoft.com/office/drawing/2014/main" id="{308FABB7-A5D0-4672-9277-091AC08BB83B}"/>
                </a:ext>
              </a:extLst>
            </p:cNvPr>
            <p:cNvSpPr txBox="1"/>
            <p:nvPr/>
          </p:nvSpPr>
          <p:spPr>
            <a:xfrm>
              <a:off x="6016337" y="1529043"/>
              <a:ext cx="2980143" cy="3395801"/>
            </a:xfrm>
            <a:prstGeom prst="rect">
              <a:avLst/>
            </a:prstGeom>
            <a:noFill/>
            <a:ln w="6350">
              <a:solidFill>
                <a:schemeClr val="tx1"/>
              </a:solidFill>
              <a:prstDash val="lgDash"/>
            </a:ln>
          </p:spPr>
          <p:txBody>
            <a:bodyPr wrap="square" rtlCol="0">
              <a:spAutoFit/>
            </a:bodyPr>
            <a:lstStyle/>
            <a:p>
              <a:pPr defTabSz="685800">
                <a:spcAft>
                  <a:spcPts val="450"/>
                </a:spcAft>
              </a:pPr>
              <a:r>
                <a:rPr lang="en-ZA" sz="1200" b="1" dirty="0">
                  <a:solidFill>
                    <a:srgbClr val="003896"/>
                  </a:solidFill>
                  <a:latin typeface="Arial"/>
                  <a:cs typeface="Arial"/>
                </a:rPr>
                <a:t>Systems to be replaced by MDMS</a:t>
              </a:r>
            </a:p>
            <a:p>
              <a:pPr marL="342900" indent="-342900" defTabSz="685800">
                <a:spcAft>
                  <a:spcPts val="450"/>
                </a:spcAft>
                <a:buFont typeface="Arial" panose="020B0604020202020204" pitchFamily="34" charset="0"/>
                <a:buChar char="•"/>
              </a:pPr>
              <a:r>
                <a:rPr lang="en-ZA" sz="1050" dirty="0" err="1">
                  <a:solidFill>
                    <a:srgbClr val="003896"/>
                  </a:solidFill>
                  <a:latin typeface="Arial"/>
                  <a:cs typeface="Arial"/>
                </a:rPr>
                <a:t>Tx</a:t>
              </a:r>
              <a:r>
                <a:rPr lang="en-ZA" sz="1050" dirty="0">
                  <a:solidFill>
                    <a:srgbClr val="003896"/>
                  </a:solidFill>
                  <a:latin typeface="Arial"/>
                  <a:cs typeface="Arial"/>
                </a:rPr>
                <a:t> </a:t>
              </a:r>
              <a:r>
                <a:rPr lang="en-ZA" sz="1050" dirty="0" err="1">
                  <a:solidFill>
                    <a:srgbClr val="003896"/>
                  </a:solidFill>
                  <a:latin typeface="Arial"/>
                  <a:cs typeface="Arial"/>
                </a:rPr>
                <a:t>MDMS</a:t>
              </a:r>
              <a:r>
                <a:rPr lang="en-ZA" sz="1050" dirty="0">
                  <a:solidFill>
                    <a:srgbClr val="003896"/>
                  </a:solidFill>
                  <a:latin typeface="Arial"/>
                  <a:cs typeface="Arial"/>
                </a:rPr>
                <a:t> </a:t>
              </a:r>
            </a:p>
            <a:p>
              <a:pPr marL="342900" indent="-342900" defTabSz="685800">
                <a:spcAft>
                  <a:spcPts val="450"/>
                </a:spcAft>
                <a:buFont typeface="Arial" panose="020B0604020202020204" pitchFamily="34" charset="0"/>
                <a:buChar char="•"/>
              </a:pPr>
              <a:r>
                <a:rPr lang="en-ZA" sz="1050" dirty="0" err="1">
                  <a:solidFill>
                    <a:srgbClr val="003896"/>
                  </a:solidFill>
                  <a:latin typeface="Arial"/>
                  <a:cs typeface="Arial"/>
                </a:rPr>
                <a:t>ALFS</a:t>
              </a:r>
              <a:r>
                <a:rPr lang="en-ZA" sz="1050" dirty="0">
                  <a:solidFill>
                    <a:srgbClr val="003896"/>
                  </a:solidFill>
                  <a:latin typeface="Arial"/>
                  <a:cs typeface="Arial"/>
                </a:rPr>
                <a:t>  (</a:t>
              </a:r>
              <a:r>
                <a:rPr lang="en-ZA" sz="1050" dirty="0" err="1">
                  <a:solidFill>
                    <a:srgbClr val="003896"/>
                  </a:solidFill>
                  <a:latin typeface="Arial"/>
                  <a:cs typeface="Arial"/>
                </a:rPr>
                <a:t>Dx</a:t>
              </a:r>
              <a:r>
                <a:rPr lang="en-ZA" sz="1050" dirty="0">
                  <a:solidFill>
                    <a:srgbClr val="003896"/>
                  </a:solidFill>
                  <a:latin typeface="Arial"/>
                  <a:cs typeface="Arial"/>
                </a:rPr>
                <a:t> data from MV90 DAS, Includes Stats Metering)</a:t>
              </a:r>
            </a:p>
            <a:p>
              <a:pPr marL="342900" indent="-342900" defTabSz="685800">
                <a:spcAft>
                  <a:spcPts val="450"/>
                </a:spcAft>
                <a:buFont typeface="Arial" panose="020B0604020202020204" pitchFamily="34" charset="0"/>
                <a:buChar char="•"/>
              </a:pPr>
              <a:r>
                <a:rPr lang="en-ZA" sz="1050" dirty="0">
                  <a:solidFill>
                    <a:srgbClr val="003896"/>
                  </a:solidFill>
                  <a:latin typeface="Arial"/>
                  <a:cs typeface="Arial"/>
                </a:rPr>
                <a:t>KSACS MDMS</a:t>
              </a:r>
            </a:p>
            <a:p>
              <a:pPr marL="342900" indent="-342900" defTabSz="685800">
                <a:spcAft>
                  <a:spcPts val="450"/>
                </a:spcAft>
                <a:buFont typeface="Arial" panose="020B0604020202020204" pitchFamily="34" charset="0"/>
                <a:buChar char="•"/>
              </a:pPr>
              <a:r>
                <a:rPr lang="en-ZA" sz="1050" dirty="0">
                  <a:solidFill>
                    <a:srgbClr val="003896"/>
                  </a:solidFill>
                </a:rPr>
                <a:t>Other makeshift metering databases, etc</a:t>
              </a:r>
              <a:endParaRPr lang="en-ZA" sz="1050" dirty="0">
                <a:solidFill>
                  <a:srgbClr val="003896"/>
                </a:solidFill>
                <a:latin typeface="Arial"/>
                <a:cs typeface="Arial"/>
              </a:endParaRPr>
            </a:p>
            <a:p>
              <a:pPr defTabSz="685800">
                <a:spcAft>
                  <a:spcPts val="450"/>
                </a:spcAft>
              </a:pPr>
              <a:endParaRPr lang="en-ZA" sz="1050" b="1" dirty="0">
                <a:solidFill>
                  <a:srgbClr val="003896"/>
                </a:solidFill>
              </a:endParaRPr>
            </a:p>
            <a:p>
              <a:pPr defTabSz="685800">
                <a:spcAft>
                  <a:spcPts val="450"/>
                </a:spcAft>
              </a:pPr>
              <a:r>
                <a:rPr lang="en-ZA" sz="1200" b="1" dirty="0">
                  <a:solidFill>
                    <a:srgbClr val="003896"/>
                  </a:solidFill>
                  <a:latin typeface="Arial"/>
                  <a:cs typeface="Arial"/>
                </a:rPr>
                <a:t>Systems to be impacted by MDMS</a:t>
              </a:r>
            </a:p>
            <a:p>
              <a:pPr marL="342900" indent="-342900" defTabSz="685800">
                <a:spcAft>
                  <a:spcPts val="450"/>
                </a:spcAft>
                <a:buFont typeface="Arial" panose="020B0604020202020204" pitchFamily="34" charset="0"/>
                <a:buChar char="•"/>
              </a:pPr>
              <a:r>
                <a:rPr lang="en-ZA" sz="1050" dirty="0">
                  <a:solidFill>
                    <a:srgbClr val="003896"/>
                  </a:solidFill>
                  <a:latin typeface="Arial"/>
                  <a:cs typeface="Arial"/>
                </a:rPr>
                <a:t>Gx EMDAS</a:t>
              </a:r>
            </a:p>
            <a:p>
              <a:pPr marL="342900" indent="-342900" defTabSz="685800">
                <a:spcAft>
                  <a:spcPts val="450"/>
                </a:spcAft>
                <a:buFont typeface="Arial" panose="020B0604020202020204" pitchFamily="34" charset="0"/>
                <a:buChar char="•"/>
              </a:pPr>
              <a:r>
                <a:rPr lang="en-US" sz="1050" dirty="0">
                  <a:solidFill>
                    <a:srgbClr val="003896"/>
                  </a:solidFill>
                  <a:latin typeface="Arial"/>
                  <a:cs typeface="Arial"/>
                </a:rPr>
                <a:t>Suptalk Data (Soweto)</a:t>
              </a:r>
              <a:endParaRPr lang="en-ZA" sz="1050" dirty="0">
                <a:solidFill>
                  <a:srgbClr val="003896"/>
                </a:solidFill>
                <a:latin typeface="Arial"/>
                <a:cs typeface="Arial"/>
              </a:endParaRPr>
            </a:p>
            <a:p>
              <a:pPr marL="342900" indent="-342900" defTabSz="685800">
                <a:spcAft>
                  <a:spcPts val="450"/>
                </a:spcAft>
                <a:buFont typeface="Arial" panose="020B0604020202020204" pitchFamily="34" charset="0"/>
                <a:buChar char="•"/>
              </a:pPr>
              <a:r>
                <a:rPr lang="en-ZA" sz="1050" dirty="0">
                  <a:solidFill>
                    <a:srgbClr val="003896"/>
                  </a:solidFill>
                  <a:latin typeface="Arial"/>
                  <a:cs typeface="Arial"/>
                </a:rPr>
                <a:t>Route Master</a:t>
              </a:r>
            </a:p>
            <a:p>
              <a:pPr marL="342900" indent="-342900" defTabSz="685800">
                <a:spcAft>
                  <a:spcPts val="450"/>
                </a:spcAft>
                <a:buFont typeface="Arial" panose="020B0604020202020204" pitchFamily="34" charset="0"/>
                <a:buChar char="•"/>
              </a:pPr>
              <a:r>
                <a:rPr lang="en-ZA" sz="1050" dirty="0">
                  <a:solidFill>
                    <a:srgbClr val="003896"/>
                  </a:solidFill>
                  <a:latin typeface="Arial"/>
                  <a:cs typeface="Arial"/>
                </a:rPr>
                <a:t>CC&amp;B</a:t>
              </a:r>
            </a:p>
            <a:p>
              <a:pPr marL="342900" indent="-342900" defTabSz="685800">
                <a:spcAft>
                  <a:spcPts val="450"/>
                </a:spcAft>
                <a:buFont typeface="Arial" panose="020B0604020202020204" pitchFamily="34" charset="0"/>
                <a:buChar char="•"/>
              </a:pPr>
              <a:r>
                <a:rPr lang="en-US" sz="1050" dirty="0">
                  <a:solidFill>
                    <a:srgbClr val="003896"/>
                  </a:solidFill>
                  <a:latin typeface="Arial"/>
                  <a:cs typeface="Arial"/>
                </a:rPr>
                <a:t>MV90</a:t>
              </a:r>
            </a:p>
            <a:p>
              <a:pPr marL="342900" indent="-342900" defTabSz="685800">
                <a:spcAft>
                  <a:spcPts val="450"/>
                </a:spcAft>
                <a:buFont typeface="Arial" panose="020B0604020202020204" pitchFamily="34" charset="0"/>
                <a:buChar char="•"/>
              </a:pPr>
              <a:r>
                <a:rPr lang="en-US" sz="1050" dirty="0">
                  <a:solidFill>
                    <a:srgbClr val="003896"/>
                  </a:solidFill>
                  <a:latin typeface="Arial"/>
                  <a:cs typeface="Arial"/>
                </a:rPr>
                <a:t>Landis gyr</a:t>
              </a:r>
            </a:p>
            <a:p>
              <a:pPr marL="342900" indent="-342900" defTabSz="685800">
                <a:spcAft>
                  <a:spcPts val="450"/>
                </a:spcAft>
                <a:buFont typeface="Arial" panose="020B0604020202020204" pitchFamily="34" charset="0"/>
                <a:buChar char="•"/>
              </a:pPr>
              <a:endParaRPr lang="en-ZA" sz="1050" dirty="0">
                <a:solidFill>
                  <a:srgbClr val="003896"/>
                </a:solidFill>
                <a:latin typeface="Arial"/>
                <a:cs typeface="Arial"/>
              </a:endParaRPr>
            </a:p>
          </p:txBody>
        </p:sp>
      </p:grpSp>
    </p:spTree>
    <p:extLst>
      <p:ext uri="{BB962C8B-B14F-4D97-AF65-F5344CB8AC3E}">
        <p14:creationId xmlns:p14="http://schemas.microsoft.com/office/powerpoint/2010/main" val="1224142238"/>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7172" name="think-cell Slide" r:id="rId6" imgW="270" imgH="270" progId="TCLayout.ActiveDocument.1">
                  <p:embed/>
                </p:oleObj>
              </mc:Choice>
              <mc:Fallback>
                <p:oleObj name="think-cell Slide" r:id="rId6" imgW="270" imgH="270" progId="TCLayout.ActiveDocument.1">
                  <p:embed/>
                  <p:pic>
                    <p:nvPicPr>
                      <p:cNvPr id="26" name="Object 25" hidden="1"/>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Current State </a:t>
            </a: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grpSp>
        <p:nvGrpSpPr>
          <p:cNvPr id="9" name="Group 8">
            <a:extLst>
              <a:ext uri="{FF2B5EF4-FFF2-40B4-BE49-F238E27FC236}">
                <a16:creationId xmlns:a16="http://schemas.microsoft.com/office/drawing/2014/main" id="{32F89378-C596-4637-B61A-CEFB2287FA42}"/>
              </a:ext>
            </a:extLst>
          </p:cNvPr>
          <p:cNvGrpSpPr/>
          <p:nvPr/>
        </p:nvGrpSpPr>
        <p:grpSpPr>
          <a:xfrm>
            <a:off x="377072" y="1415544"/>
            <a:ext cx="8475984" cy="4585207"/>
            <a:chOff x="377072" y="1415544"/>
            <a:chExt cx="8475984" cy="4585207"/>
          </a:xfrm>
        </p:grpSpPr>
        <p:pic>
          <p:nvPicPr>
            <p:cNvPr id="10" name="Picture 2">
              <a:extLst>
                <a:ext uri="{FF2B5EF4-FFF2-40B4-BE49-F238E27FC236}">
                  <a16:creationId xmlns:a16="http://schemas.microsoft.com/office/drawing/2014/main" id="{9BDA9703-BC1A-49A5-91DF-A3D15E939C7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7072" y="1415544"/>
              <a:ext cx="4131077" cy="45852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A53A65C1-67B2-47EE-9C34-3337AAD9E462}"/>
                </a:ext>
              </a:extLst>
            </p:cNvPr>
            <p:cNvSpPr/>
            <p:nvPr/>
          </p:nvSpPr>
          <p:spPr>
            <a:xfrm>
              <a:off x="4709027" y="1950076"/>
              <a:ext cx="4144029" cy="3252172"/>
            </a:xfrm>
            <a:prstGeom prst="rect">
              <a:avLst/>
            </a:prstGeom>
          </p:spPr>
          <p:txBody>
            <a:bodyPr wrap="square">
              <a:spAutoFit/>
            </a:bodyPr>
            <a:lstStyle/>
            <a:p>
              <a:pPr marL="214313" indent="-214313" defTabSz="685800">
                <a:spcBef>
                  <a:spcPts val="450"/>
                </a:spcBef>
                <a:spcAft>
                  <a:spcPts val="450"/>
                </a:spcAft>
                <a:buFont typeface="Arial" panose="020B0604020202020204" pitchFamily="34" charset="0"/>
                <a:buChar char="•"/>
              </a:pPr>
              <a:r>
                <a:rPr lang="en-GB" sz="1350" dirty="0">
                  <a:solidFill>
                    <a:srgbClr val="003896"/>
                  </a:solidFill>
                  <a:latin typeface="Arial"/>
                  <a:cs typeface="Arial"/>
                </a:rPr>
                <a:t>Multiple storage platforms exist within Eskom</a:t>
              </a:r>
            </a:p>
            <a:p>
              <a:pPr marL="557213" lvl="1" indent="-214313" defTabSz="685800">
                <a:spcBef>
                  <a:spcPts val="450"/>
                </a:spcBef>
                <a:spcAft>
                  <a:spcPts val="450"/>
                </a:spcAft>
                <a:buFont typeface="Courier New" panose="02070309020205020404" pitchFamily="49" charset="0"/>
                <a:buChar char="o"/>
              </a:pPr>
              <a:r>
                <a:rPr lang="en-GB" sz="1200" dirty="0">
                  <a:solidFill>
                    <a:srgbClr val="003896"/>
                  </a:solidFill>
                  <a:latin typeface="Arial"/>
                  <a:cs typeface="Arial"/>
                </a:rPr>
                <a:t>Mini-</a:t>
              </a:r>
              <a:r>
                <a:rPr lang="en-GB" sz="1200" dirty="0" err="1">
                  <a:solidFill>
                    <a:srgbClr val="003896"/>
                  </a:solidFill>
                  <a:latin typeface="Arial"/>
                  <a:cs typeface="Arial"/>
                </a:rPr>
                <a:t>MDMs</a:t>
              </a:r>
              <a:r>
                <a:rPr lang="en-GB" sz="1200" dirty="0">
                  <a:solidFill>
                    <a:srgbClr val="003896"/>
                  </a:solidFill>
                  <a:latin typeface="Arial"/>
                  <a:cs typeface="Arial"/>
                </a:rPr>
                <a:t> across the entire Eskom</a:t>
              </a:r>
            </a:p>
            <a:p>
              <a:pPr marL="214313" indent="-214313" defTabSz="685800">
                <a:spcBef>
                  <a:spcPts val="450"/>
                </a:spcBef>
                <a:spcAft>
                  <a:spcPts val="450"/>
                </a:spcAft>
                <a:buFont typeface="Arial" panose="020B0604020202020204" pitchFamily="34" charset="0"/>
                <a:buChar char="•"/>
              </a:pPr>
              <a:r>
                <a:rPr lang="en-GB" sz="1350" dirty="0">
                  <a:solidFill>
                    <a:srgbClr val="003896"/>
                  </a:solidFill>
                  <a:latin typeface="Arial"/>
                  <a:cs typeface="Arial"/>
                </a:rPr>
                <a:t>No storage for prepayment consumption data</a:t>
              </a:r>
            </a:p>
            <a:p>
              <a:pPr marL="214313" indent="-214313" defTabSz="685800">
                <a:spcBef>
                  <a:spcPts val="450"/>
                </a:spcBef>
                <a:spcAft>
                  <a:spcPts val="450"/>
                </a:spcAft>
                <a:buFont typeface="Arial" panose="020B0604020202020204" pitchFamily="34" charset="0"/>
                <a:buChar char="•"/>
              </a:pPr>
              <a:r>
                <a:rPr lang="en-GB" sz="1350" dirty="0">
                  <a:solidFill>
                    <a:srgbClr val="003896"/>
                  </a:solidFill>
                  <a:latin typeface="Arial"/>
                  <a:cs typeface="Arial"/>
                </a:rPr>
                <a:t>No storage for SPU consumptions data</a:t>
              </a:r>
            </a:p>
            <a:p>
              <a:pPr marL="214313" indent="-214313" defTabSz="685800">
                <a:spcBef>
                  <a:spcPts val="450"/>
                </a:spcBef>
                <a:spcAft>
                  <a:spcPts val="450"/>
                </a:spcAft>
                <a:buFont typeface="Arial" panose="020B0604020202020204" pitchFamily="34" charset="0"/>
                <a:buChar char="•"/>
              </a:pPr>
              <a:r>
                <a:rPr lang="en-GB" sz="1350" dirty="0">
                  <a:solidFill>
                    <a:srgbClr val="003896"/>
                  </a:solidFill>
                  <a:latin typeface="Arial"/>
                  <a:cs typeface="Arial"/>
                </a:rPr>
                <a:t>Only billing determinants are stored for SPU customers – Mainly in </a:t>
              </a:r>
              <a:r>
                <a:rPr lang="en-GB" sz="1350" dirty="0" err="1">
                  <a:solidFill>
                    <a:srgbClr val="003896"/>
                  </a:solidFill>
                  <a:latin typeface="Arial"/>
                  <a:cs typeface="Arial"/>
                </a:rPr>
                <a:t>CC&amp;B</a:t>
              </a:r>
              <a:endParaRPr lang="en-GB" sz="1350" dirty="0">
                <a:solidFill>
                  <a:srgbClr val="003896"/>
                </a:solidFill>
                <a:latin typeface="Arial"/>
                <a:cs typeface="Arial"/>
              </a:endParaRPr>
            </a:p>
            <a:p>
              <a:pPr marL="214313" indent="-214313" defTabSz="685800">
                <a:spcBef>
                  <a:spcPts val="450"/>
                </a:spcBef>
                <a:spcAft>
                  <a:spcPts val="450"/>
                </a:spcAft>
                <a:buFont typeface="Arial" panose="020B0604020202020204" pitchFamily="34" charset="0"/>
                <a:buChar char="•"/>
              </a:pPr>
              <a:r>
                <a:rPr lang="en-GB" sz="1350" dirty="0">
                  <a:solidFill>
                    <a:srgbClr val="003896"/>
                  </a:solidFill>
                  <a:latin typeface="Arial"/>
                  <a:cs typeface="Arial"/>
                </a:rPr>
                <a:t>Only </a:t>
              </a:r>
              <a:r>
                <a:rPr lang="en-GB" sz="1350" dirty="0" err="1">
                  <a:solidFill>
                    <a:srgbClr val="003896"/>
                  </a:solidFill>
                  <a:latin typeface="Arial"/>
                  <a:cs typeface="Arial"/>
                </a:rPr>
                <a:t>LPU</a:t>
              </a:r>
              <a:r>
                <a:rPr lang="en-GB" sz="1350" dirty="0">
                  <a:solidFill>
                    <a:srgbClr val="003896"/>
                  </a:solidFill>
                  <a:latin typeface="Arial"/>
                  <a:cs typeface="Arial"/>
                </a:rPr>
                <a:t> consumption data is stored in several systems depending on the division </a:t>
              </a:r>
            </a:p>
            <a:p>
              <a:pPr marL="214313" indent="-214313" defTabSz="685800">
                <a:spcBef>
                  <a:spcPts val="450"/>
                </a:spcBef>
                <a:spcAft>
                  <a:spcPts val="450"/>
                </a:spcAft>
                <a:buFont typeface="Arial" panose="020B0604020202020204" pitchFamily="34" charset="0"/>
                <a:buChar char="•"/>
              </a:pPr>
              <a:r>
                <a:rPr lang="en-GB" sz="1350" dirty="0">
                  <a:solidFill>
                    <a:srgbClr val="003896"/>
                  </a:solidFill>
                  <a:latin typeface="Arial"/>
                  <a:cs typeface="Arial"/>
                </a:rPr>
                <a:t>Manual reading of meters</a:t>
              </a:r>
            </a:p>
            <a:p>
              <a:pPr marL="214313" indent="-214313" defTabSz="685800">
                <a:spcBef>
                  <a:spcPts val="450"/>
                </a:spcBef>
                <a:spcAft>
                  <a:spcPts val="450"/>
                </a:spcAft>
                <a:buFont typeface="Arial" panose="020B0604020202020204" pitchFamily="34" charset="0"/>
                <a:buChar char="•"/>
              </a:pPr>
              <a:r>
                <a:rPr lang="en-GB" sz="1350" dirty="0">
                  <a:solidFill>
                    <a:srgbClr val="003896"/>
                  </a:solidFill>
                  <a:latin typeface="Arial"/>
                  <a:cs typeface="Arial"/>
                </a:rPr>
                <a:t>Some months, estimates are used to bill customers</a:t>
              </a:r>
              <a:endParaRPr lang="en-ZA" sz="1350" dirty="0">
                <a:solidFill>
                  <a:srgbClr val="003896"/>
                </a:solidFill>
                <a:latin typeface="Arial"/>
                <a:cs typeface="Arial"/>
              </a:endParaRPr>
            </a:p>
          </p:txBody>
        </p:sp>
      </p:grpSp>
    </p:spTree>
    <p:extLst>
      <p:ext uri="{BB962C8B-B14F-4D97-AF65-F5344CB8AC3E}">
        <p14:creationId xmlns:p14="http://schemas.microsoft.com/office/powerpoint/2010/main" val="3682468248"/>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8196" name="think-cell Slide" r:id="rId6" imgW="270" imgH="270" progId="TCLayout.ActiveDocument.1">
                  <p:embed/>
                </p:oleObj>
              </mc:Choice>
              <mc:Fallback>
                <p:oleObj name="think-cell Slide" r:id="rId6" imgW="270" imgH="270" progId="TCLayout.ActiveDocument.1">
                  <p:embed/>
                  <p:pic>
                    <p:nvPicPr>
                      <p:cNvPr id="26" name="Object 25" hidden="1"/>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Final State </a:t>
            </a: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grpSp>
        <p:nvGrpSpPr>
          <p:cNvPr id="12" name="Group 11">
            <a:extLst>
              <a:ext uri="{FF2B5EF4-FFF2-40B4-BE49-F238E27FC236}">
                <a16:creationId xmlns:a16="http://schemas.microsoft.com/office/drawing/2014/main" id="{32823939-29F1-497A-82EB-EFD1FEB8A310}"/>
              </a:ext>
            </a:extLst>
          </p:cNvPr>
          <p:cNvGrpSpPr/>
          <p:nvPr/>
        </p:nvGrpSpPr>
        <p:grpSpPr>
          <a:xfrm>
            <a:off x="251519" y="1143001"/>
            <a:ext cx="8568953" cy="4857752"/>
            <a:chOff x="159525" y="1143001"/>
            <a:chExt cx="8872260" cy="4857752"/>
          </a:xfrm>
        </p:grpSpPr>
        <p:pic>
          <p:nvPicPr>
            <p:cNvPr id="13" name="Picture 2">
              <a:extLst>
                <a:ext uri="{FF2B5EF4-FFF2-40B4-BE49-F238E27FC236}">
                  <a16:creationId xmlns:a16="http://schemas.microsoft.com/office/drawing/2014/main" id="{074AA0EA-91CE-4C26-8003-82B04915F7F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9525" y="1143001"/>
              <a:ext cx="5038015" cy="4857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a:extLst>
                <a:ext uri="{FF2B5EF4-FFF2-40B4-BE49-F238E27FC236}">
                  <a16:creationId xmlns:a16="http://schemas.microsoft.com/office/drawing/2014/main" id="{536D5145-5D3F-4061-BFEC-F255600BF2B7}"/>
                </a:ext>
              </a:extLst>
            </p:cNvPr>
            <p:cNvSpPr/>
            <p:nvPr/>
          </p:nvSpPr>
          <p:spPr>
            <a:xfrm>
              <a:off x="5197540" y="2279623"/>
              <a:ext cx="3834245" cy="2010807"/>
            </a:xfrm>
            <a:prstGeom prst="rect">
              <a:avLst/>
            </a:prstGeom>
          </p:spPr>
          <p:txBody>
            <a:bodyPr wrap="square">
              <a:spAutoFit/>
            </a:bodyPr>
            <a:lstStyle/>
            <a:p>
              <a:pPr marL="214313" indent="-214313" defTabSz="685800">
                <a:spcBef>
                  <a:spcPts val="450"/>
                </a:spcBef>
                <a:spcAft>
                  <a:spcPts val="450"/>
                </a:spcAft>
                <a:buFont typeface="Arial" panose="020B0604020202020204" pitchFamily="34" charset="0"/>
                <a:buChar char="•"/>
              </a:pPr>
              <a:r>
                <a:rPr lang="en-GB" sz="1200" dirty="0">
                  <a:solidFill>
                    <a:srgbClr val="003896"/>
                  </a:solidFill>
                  <a:latin typeface="Arial"/>
                  <a:cs typeface="Arial"/>
                </a:rPr>
                <a:t>The plan is to centralise all of Eskom’s metering data without negatively impacting business operations. </a:t>
              </a:r>
            </a:p>
            <a:p>
              <a:pPr marL="214313" indent="-214313" defTabSz="685800">
                <a:spcBef>
                  <a:spcPts val="450"/>
                </a:spcBef>
                <a:spcAft>
                  <a:spcPts val="450"/>
                </a:spcAft>
                <a:buFont typeface="Arial" panose="020B0604020202020204" pitchFamily="34" charset="0"/>
                <a:buChar char="•"/>
              </a:pPr>
              <a:r>
                <a:rPr lang="en-GB" sz="1200" dirty="0">
                  <a:solidFill>
                    <a:srgbClr val="003896"/>
                  </a:solidFill>
                  <a:latin typeface="Arial"/>
                  <a:cs typeface="Arial"/>
                </a:rPr>
                <a:t>The development of a centralised metering data management system (</a:t>
              </a:r>
              <a:r>
                <a:rPr lang="en-GB" sz="1200" dirty="0" err="1">
                  <a:solidFill>
                    <a:srgbClr val="003896"/>
                  </a:solidFill>
                  <a:latin typeface="Arial"/>
                  <a:cs typeface="Arial"/>
                </a:rPr>
                <a:t>MDMS</a:t>
              </a:r>
              <a:r>
                <a:rPr lang="en-GB" sz="1200" dirty="0">
                  <a:solidFill>
                    <a:srgbClr val="003896"/>
                  </a:solidFill>
                  <a:latin typeface="Arial"/>
                  <a:cs typeface="Arial"/>
                </a:rPr>
                <a:t>) is required to ensure better management and accessibility of metering data by users.</a:t>
              </a:r>
            </a:p>
            <a:p>
              <a:pPr marL="214313" indent="-214313" defTabSz="685800">
                <a:spcBef>
                  <a:spcPts val="450"/>
                </a:spcBef>
                <a:spcAft>
                  <a:spcPts val="450"/>
                </a:spcAft>
                <a:buFont typeface="Arial" panose="020B0604020202020204" pitchFamily="34" charset="0"/>
                <a:buChar char="•"/>
              </a:pPr>
              <a:r>
                <a:rPr lang="en-GB" sz="1200" dirty="0">
                  <a:solidFill>
                    <a:srgbClr val="003896"/>
                  </a:solidFill>
                  <a:latin typeface="Arial"/>
                  <a:cs typeface="Arial"/>
                </a:rPr>
                <a:t>Reduce costly multiple maintenance &amp; support contracts for MDRs into one contract</a:t>
              </a:r>
              <a:endParaRPr lang="en-ZA" sz="1200" dirty="0">
                <a:solidFill>
                  <a:srgbClr val="003896"/>
                </a:solidFill>
                <a:latin typeface="Arial"/>
                <a:cs typeface="Arial"/>
              </a:endParaRPr>
            </a:p>
          </p:txBody>
        </p:sp>
      </p:grpSp>
    </p:spTree>
    <p:extLst>
      <p:ext uri="{BB962C8B-B14F-4D97-AF65-F5344CB8AC3E}">
        <p14:creationId xmlns:p14="http://schemas.microsoft.com/office/powerpoint/2010/main" val="4285814520"/>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9220" name="think-cell Slide" r:id="rId6" imgW="270" imgH="270" progId="TCLayout.ActiveDocument.1">
                  <p:embed/>
                </p:oleObj>
              </mc:Choice>
              <mc:Fallback>
                <p:oleObj name="think-cell Slide" r:id="rId6" imgW="270" imgH="270" progId="TCLayout.ActiveDocument.1">
                  <p:embed/>
                  <p:pic>
                    <p:nvPicPr>
                      <p:cNvPr id="26" name="Object 25" hidden="1"/>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US" dirty="0"/>
              <a:t>Context Diagram</a:t>
            </a:r>
            <a:endParaRPr lang="en-ZA" dirty="0"/>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pic>
        <p:nvPicPr>
          <p:cNvPr id="11" name="Content Placeholder 5">
            <a:extLst>
              <a:ext uri="{FF2B5EF4-FFF2-40B4-BE49-F238E27FC236}">
                <a16:creationId xmlns:a16="http://schemas.microsoft.com/office/drawing/2014/main" id="{6E91358B-78E3-421C-B2AF-46B211AF4E22}"/>
              </a:ext>
            </a:extLst>
          </p:cNvPr>
          <p:cNvPicPr>
            <a:picLocks noGrp="1"/>
          </p:cNvPicPr>
          <p:nvPr>
            <p:ph idx="1"/>
          </p:nvPr>
        </p:nvPicPr>
        <p:blipFill>
          <a:blip r:embed="rId8">
            <a:extLst>
              <a:ext uri="{28A0092B-C50C-407E-A947-70E740481C1C}">
                <a14:useLocalDpi xmlns:a14="http://schemas.microsoft.com/office/drawing/2010/main" val="0"/>
              </a:ext>
            </a:extLst>
          </a:blip>
          <a:srcRect/>
          <a:stretch>
            <a:fillRect/>
          </a:stretch>
        </p:blipFill>
        <p:spPr bwMode="auto">
          <a:xfrm>
            <a:off x="436563" y="1264245"/>
            <a:ext cx="8383909" cy="5045075"/>
          </a:xfrm>
          <a:prstGeom prst="rect">
            <a:avLst/>
          </a:prstGeom>
          <a:noFill/>
          <a:ln>
            <a:noFill/>
          </a:ln>
        </p:spPr>
      </p:pic>
    </p:spTree>
    <p:extLst>
      <p:ext uri="{BB962C8B-B14F-4D97-AF65-F5344CB8AC3E}">
        <p14:creationId xmlns:p14="http://schemas.microsoft.com/office/powerpoint/2010/main" val="3162160253"/>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2289" name="think-cell Slide" r:id="rId6" imgW="270" imgH="270" progId="TCLayout.ActiveDocument.1">
                  <p:embed/>
                </p:oleObj>
              </mc:Choice>
              <mc:Fallback>
                <p:oleObj name="think-cell Slide" r:id="rId6" imgW="270" imgH="270" progId="TCLayout.ActiveDocument.1">
                  <p:embed/>
                  <p:pic>
                    <p:nvPicPr>
                      <p:cNvPr id="26" name="Object 25" hidden="1"/>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US" dirty="0"/>
              <a:t>S</a:t>
            </a:r>
            <a:r>
              <a:rPr lang="en-ZA" dirty="0"/>
              <a:t>cope of Work - Technical</a:t>
            </a: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graphicFrame>
        <p:nvGraphicFramePr>
          <p:cNvPr id="5" name="Table 4">
            <a:extLst>
              <a:ext uri="{FF2B5EF4-FFF2-40B4-BE49-F238E27FC236}">
                <a16:creationId xmlns:a16="http://schemas.microsoft.com/office/drawing/2014/main" id="{D6577AD7-195E-4172-BF7C-A726C33849D2}"/>
              </a:ext>
            </a:extLst>
          </p:cNvPr>
          <p:cNvGraphicFramePr>
            <a:graphicFrameLocks noGrp="1"/>
          </p:cNvGraphicFramePr>
          <p:nvPr>
            <p:extLst>
              <p:ext uri="{D42A27DB-BD31-4B8C-83A1-F6EECF244321}">
                <p14:modId xmlns:p14="http://schemas.microsoft.com/office/powerpoint/2010/main" val="2772266563"/>
              </p:ext>
            </p:extLst>
          </p:nvPr>
        </p:nvGraphicFramePr>
        <p:xfrm>
          <a:off x="211378" y="1124744"/>
          <a:ext cx="8753109" cy="6374380"/>
        </p:xfrm>
        <a:graphic>
          <a:graphicData uri="http://schemas.openxmlformats.org/drawingml/2006/table">
            <a:tbl>
              <a:tblPr/>
              <a:tblGrid>
                <a:gridCol w="760222">
                  <a:extLst>
                    <a:ext uri="{9D8B030D-6E8A-4147-A177-3AD203B41FA5}">
                      <a16:colId xmlns:a16="http://schemas.microsoft.com/office/drawing/2014/main" val="3264950609"/>
                    </a:ext>
                  </a:extLst>
                </a:gridCol>
                <a:gridCol w="3744416">
                  <a:extLst>
                    <a:ext uri="{9D8B030D-6E8A-4147-A177-3AD203B41FA5}">
                      <a16:colId xmlns:a16="http://schemas.microsoft.com/office/drawing/2014/main" val="2507152069"/>
                    </a:ext>
                  </a:extLst>
                </a:gridCol>
                <a:gridCol w="4248471">
                  <a:extLst>
                    <a:ext uri="{9D8B030D-6E8A-4147-A177-3AD203B41FA5}">
                      <a16:colId xmlns:a16="http://schemas.microsoft.com/office/drawing/2014/main" val="2983777818"/>
                    </a:ext>
                  </a:extLst>
                </a:gridCol>
              </a:tblGrid>
              <a:tr h="165073">
                <a:tc>
                  <a:txBody>
                    <a:bodyPr/>
                    <a:lstStyle/>
                    <a:p>
                      <a:pPr algn="l" fontAlgn="t"/>
                      <a:r>
                        <a:rPr lang="en-ZA" sz="1100" b="1" i="0" u="none" strike="noStrike">
                          <a:solidFill>
                            <a:srgbClr val="000000"/>
                          </a:solidFill>
                          <a:effectLst/>
                          <a:latin typeface="Arial" panose="020B0604020202020204" pitchFamily="34" charset="0"/>
                          <a:cs typeface="Arial" panose="020B0604020202020204" pitchFamily="34" charset="0"/>
                        </a:rPr>
                        <a:t>Unique identifier number</a:t>
                      </a:r>
                      <a:endParaRPr lang="en-ZA" sz="1100" b="1" i="0" u="none" strike="noStrike">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t"/>
                      <a:r>
                        <a:rPr lang="en-ZA" sz="1100" b="1" i="0" u="none" strike="noStrike" dirty="0">
                          <a:solidFill>
                            <a:srgbClr val="000000"/>
                          </a:solidFill>
                          <a:effectLst/>
                          <a:latin typeface="Arial" panose="020B0604020202020204" pitchFamily="34" charset="0"/>
                          <a:cs typeface="Arial" panose="020B0604020202020204" pitchFamily="34" charset="0"/>
                        </a:rPr>
                        <a:t>In scope</a:t>
                      </a:r>
                      <a:endParaRPr lang="en-ZA" sz="1100" b="1"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t"/>
                      <a:r>
                        <a:rPr lang="en-US" sz="1100" b="1" i="0" u="none" strike="noStrike" dirty="0">
                          <a:solidFill>
                            <a:srgbClr val="000000"/>
                          </a:solidFill>
                          <a:effectLst/>
                          <a:latin typeface="Arial" panose="020B0604020202020204" pitchFamily="34" charset="0"/>
                        </a:rPr>
                        <a:t>Additional Information</a:t>
                      </a:r>
                      <a:endParaRPr lang="en-ZA" sz="1100" b="1"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259325240"/>
                  </a:ext>
                </a:extLst>
              </a:tr>
              <a:tr h="115619">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dirty="0">
                          <a:solidFill>
                            <a:srgbClr val="000000"/>
                          </a:solidFill>
                          <a:effectLst/>
                          <a:latin typeface="Arial" panose="020B0604020202020204" pitchFamily="34" charset="0"/>
                        </a:rPr>
                        <a:t>The purchase and installation of the meter data management solution. </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1072299"/>
                  </a:ext>
                </a:extLst>
              </a:tr>
              <a:tr h="92618">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MDMSIS2.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dirty="0">
                          <a:solidFill>
                            <a:srgbClr val="000000"/>
                          </a:solidFill>
                          <a:effectLst/>
                          <a:latin typeface="Arial" panose="020B0604020202020204" pitchFamily="34" charset="0"/>
                        </a:rPr>
                        <a:t>Deployment of the Meter Data Management Solution</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9770548"/>
                  </a:ext>
                </a:extLst>
              </a:tr>
              <a:tr h="115619">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MDMSIS3.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dirty="0">
                          <a:solidFill>
                            <a:srgbClr val="000000"/>
                          </a:solidFill>
                          <a:effectLst/>
                          <a:latin typeface="Arial" panose="020B0604020202020204" pitchFamily="34" charset="0"/>
                        </a:rPr>
                        <a:t>The purchase, installation and deployment of the MVIL (Depending on solutions)</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32962" rtl="0" eaLnBrk="1" fontAlgn="t" latinLnBrk="0" hangingPunct="1"/>
                      <a:r>
                        <a:rPr lang="en-ZA" sz="1100" kern="1200" dirty="0">
                          <a:solidFill>
                            <a:schemeClr val="accent6">
                              <a:lumMod val="50000"/>
                            </a:schemeClr>
                          </a:solidFill>
                          <a:effectLst/>
                          <a:latin typeface="+mn-lt"/>
                          <a:ea typeface="+mn-ea"/>
                          <a:cs typeface="+mn-cs"/>
                        </a:rPr>
                        <a:t>T</a:t>
                      </a:r>
                      <a:r>
                        <a:rPr lang="en-ZA" sz="1100" b="0" i="0" u="none" strike="noStrike" kern="1200" dirty="0">
                          <a:solidFill>
                            <a:srgbClr val="000000"/>
                          </a:solidFill>
                          <a:effectLst/>
                          <a:latin typeface="Arial" panose="020B0604020202020204" pitchFamily="34" charset="0"/>
                          <a:ea typeface="+mn-ea"/>
                          <a:cs typeface="+mn-cs"/>
                        </a:rPr>
                        <a:t>he following systems are critical to be included in the scope for integration with MDMS:</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MV90 Transmission and Distribution </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Mobile Computing</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Route Master</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CC&amp;B (Billing)</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Soweto Split Metering</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 (Maximo)/SAP for Transmission </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Themis (Billing and Settlement System)</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Phoenix</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ETS – Energy Trading System</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Smart Meter Head End Systems</a:t>
                      </a:r>
                    </a:p>
                    <a:p>
                      <a:pPr marL="637931" lvl="1" indent="-171450" algn="l" defTabSz="932962" rtl="0" eaLnBrk="1" fontAlgn="t" latinLnBrk="0" hangingPunct="1">
                        <a:buFont typeface="Arial" panose="020B0604020202020204" pitchFamily="34" charset="0"/>
                        <a:buChar char="•"/>
                      </a:pPr>
                      <a:r>
                        <a:rPr lang="en-ZA" sz="1100" b="0" i="0" u="none" strike="noStrike" kern="1200" dirty="0">
                          <a:solidFill>
                            <a:srgbClr val="000000"/>
                          </a:solidFill>
                          <a:effectLst/>
                          <a:latin typeface="Arial" panose="020B0604020202020204" pitchFamily="34" charset="0"/>
                          <a:ea typeface="+mn-ea"/>
                          <a:cs typeface="+mn-cs"/>
                        </a:rPr>
                        <a:t>Prepayment Vending System </a:t>
                      </a:r>
                    </a:p>
                    <a:p>
                      <a:pPr marL="0" algn="l" defTabSz="932962" rtl="0" eaLnBrk="1" fontAlgn="t" latinLnBrk="0" hangingPunct="1"/>
                      <a:r>
                        <a:rPr lang="en-GB" sz="1100" b="0" i="0" u="none" strike="noStrike" kern="1200" dirty="0">
                          <a:solidFill>
                            <a:srgbClr val="000000"/>
                          </a:solidFill>
                          <a:effectLst/>
                          <a:latin typeface="Arial" panose="020B0604020202020204" pitchFamily="34" charset="0"/>
                          <a:ea typeface="+mn-ea"/>
                          <a:cs typeface="+mn-cs"/>
                        </a:rPr>
                        <a:t> </a:t>
                      </a:r>
                      <a:endParaRPr lang="en-ZA" sz="1100" b="0" i="0" u="none" strike="noStrike" kern="1200" dirty="0">
                        <a:solidFill>
                          <a:srgbClr val="000000"/>
                        </a:solidFill>
                        <a:effectLst/>
                        <a:latin typeface="Arial" panose="020B0604020202020204" pitchFamily="34" charset="0"/>
                        <a:ea typeface="+mn-ea"/>
                        <a:cs typeface="+mn-cs"/>
                      </a:endParaRPr>
                    </a:p>
                    <a:p>
                      <a:pPr marL="0" algn="l" defTabSz="932962" rtl="0" eaLnBrk="1" fontAlgn="t" latinLnBrk="0" hangingPunct="1"/>
                      <a:r>
                        <a:rPr lang="en-ZA" sz="1100" b="0" i="0" u="none" strike="noStrike" kern="1200" dirty="0">
                          <a:solidFill>
                            <a:srgbClr val="000000"/>
                          </a:solidFill>
                          <a:effectLst/>
                          <a:latin typeface="Arial" panose="020B0604020202020204" pitchFamily="34" charset="0"/>
                          <a:ea typeface="+mn-ea"/>
                          <a:cs typeface="+mn-cs"/>
                        </a:rPr>
                        <a:t>All other interfaces that are in the BRS should be included as part of the solution going forward. </a:t>
                      </a:r>
                      <a:endParaRPr lang="en-ZA" sz="1100" b="0" i="0" u="none" strike="noStrike" dirty="0">
                        <a:solidFill>
                          <a:schemeClr val="accent6">
                            <a:lumMod val="50000"/>
                          </a:schemeClr>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3964502"/>
                  </a:ext>
                </a:extLst>
              </a:tr>
              <a:tr h="184622">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MDMSIS4.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dirty="0">
                          <a:solidFill>
                            <a:srgbClr val="000000"/>
                          </a:solidFill>
                          <a:effectLst/>
                          <a:latin typeface="Arial" panose="020B0604020202020204" pitchFamily="34" charset="0"/>
                        </a:rPr>
                        <a:t>The purchase and installation of the required hardware: i.e. servers, client Workstations etc. (Depending on solution option)</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100" b="0" i="0" u="none" strike="noStrike" dirty="0">
                          <a:solidFill>
                            <a:srgbClr val="000000"/>
                          </a:solidFill>
                          <a:effectLst/>
                          <a:latin typeface="Arial" panose="020B0604020202020204" pitchFamily="34" charset="0"/>
                        </a:rPr>
                        <a:t>Please note that the specification and pricing are required however Eskom has an option not to acquire the hardware</a:t>
                      </a:r>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5893530"/>
                  </a:ext>
                </a:extLst>
              </a:tr>
              <a:tr h="69616">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MDMSIS5.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dirty="0">
                          <a:solidFill>
                            <a:srgbClr val="000000"/>
                          </a:solidFill>
                          <a:effectLst/>
                          <a:latin typeface="Arial" panose="020B0604020202020204" pitchFamily="34" charset="0"/>
                        </a:rPr>
                        <a:t>Detailed design of the implementation</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1065934"/>
                  </a:ext>
                </a:extLst>
              </a:tr>
              <a:tr h="253626">
                <a:tc rowSpan="2">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MDMSIS6.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dirty="0">
                          <a:solidFill>
                            <a:srgbClr val="000000"/>
                          </a:solidFill>
                          <a:effectLst/>
                          <a:latin typeface="Arial" panose="020B0604020202020204" pitchFamily="34" charset="0"/>
                        </a:rPr>
                        <a:t>Integration of the solution with relevant Eskom systems in appropriate phases. Integration with (CC&amp;B, Maximo). Limited to enable billing (This is the most critical).</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fontAlgn="t"/>
                      <a:endParaRPr lang="en-ZA" sz="1100" b="0" i="0" u="none" strike="noStrike">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25538562"/>
                  </a:ext>
                </a:extLst>
              </a:tr>
              <a:tr h="115619">
                <a:tc vMerge="1">
                  <a:txBody>
                    <a:bodyPr/>
                    <a:lstStyle/>
                    <a:p>
                      <a:endParaRPr lang="en-ZA"/>
                    </a:p>
                  </a:txBody>
                  <a:tcPr/>
                </a:tc>
                <a:tc>
                  <a:txBody>
                    <a:bodyPr/>
                    <a:lstStyle/>
                    <a:p>
                      <a:pPr algn="l" fontAlgn="t"/>
                      <a:r>
                        <a:rPr lang="en-ZA" sz="1100" b="0" i="0" u="none" strike="noStrike">
                          <a:solidFill>
                            <a:srgbClr val="000000"/>
                          </a:solidFill>
                          <a:effectLst/>
                          <a:latin typeface="Arial" panose="020B0604020202020204" pitchFamily="34" charset="0"/>
                        </a:rPr>
                        <a:t>Phasing with regard to integration to be determined in subsequent stages</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0750964"/>
                  </a:ext>
                </a:extLst>
              </a:tr>
              <a:tr h="207624">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MDMSIS7.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a:solidFill>
                            <a:srgbClr val="000000"/>
                          </a:solidFill>
                          <a:effectLst/>
                          <a:latin typeface="Arial" panose="020B0604020202020204" pitchFamily="34" charset="0"/>
                        </a:rPr>
                        <a:t>Customised development of data interfaces, implementation fit components, reporting tools and data take-on/archiving components</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0829632"/>
                  </a:ext>
                </a:extLst>
              </a:tr>
              <a:tr h="161621">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MDMSIS8.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a:solidFill>
                            <a:srgbClr val="000000"/>
                          </a:solidFill>
                          <a:effectLst/>
                          <a:latin typeface="Arial" panose="020B0604020202020204" pitchFamily="34" charset="0"/>
                        </a:rPr>
                        <a:t>Testing of solution deployment, data interfaces, reporting tools and data take-on/archiving components</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9778486"/>
                  </a:ext>
                </a:extLst>
              </a:tr>
            </a:tbl>
          </a:graphicData>
        </a:graphic>
      </p:graphicFrame>
    </p:spTree>
    <p:extLst>
      <p:ext uri="{BB962C8B-B14F-4D97-AF65-F5344CB8AC3E}">
        <p14:creationId xmlns:p14="http://schemas.microsoft.com/office/powerpoint/2010/main" val="573838067"/>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Object 25" hidden="1"/>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4337" name="think-cell Slide" r:id="rId6" imgW="270" imgH="270" progId="TCLayout.ActiveDocument.1">
                  <p:embed/>
                </p:oleObj>
              </mc:Choice>
              <mc:Fallback>
                <p:oleObj name="think-cell Slide" r:id="rId6" imgW="270" imgH="270" progId="TCLayout.ActiveDocument.1">
                  <p:embed/>
                  <p:pic>
                    <p:nvPicPr>
                      <p:cNvPr id="26" name="Object 25" hidden="1"/>
                      <p:cNvPicPr/>
                      <p:nvPr/>
                    </p:nvPicPr>
                    <p:blipFill>
                      <a:blip r:embed="rId7"/>
                      <a:stretch>
                        <a:fillRect/>
                      </a:stretch>
                    </p:blipFill>
                    <p:spPr>
                      <a:xfrm>
                        <a:off x="0" y="0"/>
                        <a:ext cx="158750" cy="158750"/>
                      </a:xfrm>
                      <a:prstGeom prst="rect">
                        <a:avLst/>
                      </a:prstGeom>
                    </p:spPr>
                  </p:pic>
                </p:oleObj>
              </mc:Fallback>
            </mc:AlternateContent>
          </a:graphicData>
        </a:graphic>
      </p:graphicFrame>
      <p:sp>
        <p:nvSpPr>
          <p:cNvPr id="8194" name="Title 1"/>
          <p:cNvSpPr>
            <a:spLocks noGrp="1"/>
          </p:cNvSpPr>
          <p:nvPr>
            <p:ph type="title"/>
            <p:custDataLst>
              <p:tags r:id="rId3"/>
            </p:custDataLst>
          </p:nvPr>
        </p:nvSpPr>
        <p:spPr>
          <a:xfrm>
            <a:off x="107950" y="315397"/>
            <a:ext cx="7272338" cy="369332"/>
          </a:xfrm>
        </p:spPr>
        <p:txBody>
          <a:bodyPr/>
          <a:lstStyle/>
          <a:p>
            <a:r>
              <a:rPr lang="en-ZA" dirty="0"/>
              <a:t>Scope of Work - Technical</a:t>
            </a:r>
          </a:p>
        </p:txBody>
      </p:sp>
      <p:sp>
        <p:nvSpPr>
          <p:cNvPr id="42" name="Rectangle 6"/>
          <p:cNvSpPr txBox="1"/>
          <p:nvPr/>
        </p:nvSpPr>
        <p:spPr>
          <a:xfrm>
            <a:off x="2886649" y="4024736"/>
            <a:ext cx="5770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3" name="Rectangle 6"/>
          <p:cNvSpPr txBox="1"/>
          <p:nvPr/>
        </p:nvSpPr>
        <p:spPr>
          <a:xfrm>
            <a:off x="2892643" y="4469821"/>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4" name="Rectangle 6"/>
          <p:cNvSpPr txBox="1"/>
          <p:nvPr/>
        </p:nvSpPr>
        <p:spPr>
          <a:xfrm>
            <a:off x="2892643" y="4917287"/>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sp>
        <p:nvSpPr>
          <p:cNvPr id="45" name="Rectangle 6"/>
          <p:cNvSpPr txBox="1"/>
          <p:nvPr/>
        </p:nvSpPr>
        <p:spPr>
          <a:xfrm>
            <a:off x="2892643" y="5367136"/>
            <a:ext cx="45720"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noAutofit/>
          </a:bodyPr>
          <a:lstStyle>
            <a:lvl1pPr marL="0" lvl="0" indent="0" defTabSz="913526" eaLnBrk="1" hangingPunct="1">
              <a:buClr>
                <a:schemeClr val="tx2"/>
              </a:buClr>
              <a:defRPr baseline="0">
                <a:latin typeface="+mn-lt"/>
              </a:defRPr>
            </a:lvl1pPr>
            <a:lvl2pPr marL="197607" indent="-195987" defTabSz="913526" eaLnBrk="1" hangingPunct="1">
              <a:buClr>
                <a:srgbClr val="83725B"/>
              </a:buClr>
              <a:buSzPct val="125000"/>
              <a:buFont typeface="Arial" pitchFamily="34" charset="0"/>
              <a:buChar char="•"/>
              <a:defRPr baseline="0">
                <a:latin typeface="+mn-lt"/>
              </a:defRPr>
            </a:lvl2pPr>
            <a:lvl3pPr marL="466481" indent="-267255" defTabSz="913526" eaLnBrk="1" hangingPunct="1">
              <a:buClr>
                <a:srgbClr val="83725B"/>
              </a:buClr>
              <a:buSzPct val="120000"/>
              <a:buFont typeface="Arial" charset="0"/>
              <a:buChar char="–"/>
              <a:defRPr baseline="0">
                <a:latin typeface="+mn-lt"/>
              </a:defRPr>
            </a:lvl3pPr>
            <a:lvl4pPr marL="626835" indent="-158733" defTabSz="913526" eaLnBrk="1" hangingPunct="1">
              <a:buClr>
                <a:srgbClr val="83725B"/>
              </a:buClr>
              <a:buSzPct val="100000"/>
              <a:buFont typeface="Arial" pitchFamily="34" charset="0"/>
              <a:buChar char="•"/>
              <a:defRPr baseline="0">
                <a:latin typeface="+mn-lt"/>
              </a:defRPr>
            </a:lvl4pPr>
            <a:lvl5pPr marL="765029" indent="-132818" defTabSz="913526" eaLnBrk="1" hangingPunct="1">
              <a:buClr>
                <a:srgbClr val="83725B"/>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marL="0" marR="0" lvl="0" indent="0" algn="l" defTabSz="913526" rtl="0" eaLnBrk="1" fontAlgn="base" latinLnBrk="0" hangingPunct="1">
              <a:lnSpc>
                <a:spcPct val="100000"/>
              </a:lnSpc>
              <a:spcBef>
                <a:spcPct val="0"/>
              </a:spcBef>
              <a:spcAft>
                <a:spcPct val="0"/>
              </a:spcAft>
              <a:buClr>
                <a:srgbClr val="83725B"/>
              </a:buClr>
              <a:buSzTx/>
              <a:buFontTx/>
              <a:buNone/>
              <a:tabLst/>
              <a:defRPr/>
            </a:pPr>
            <a:endParaRPr kumimoji="0" lang="en-US" sz="1600" b="0" i="0" u="none" strike="noStrike" kern="1200" cap="none" spc="0" normalizeH="0" baseline="0" noProof="0" dirty="0">
              <a:ln>
                <a:noFill/>
              </a:ln>
              <a:solidFill>
                <a:srgbClr val="003896"/>
              </a:solidFill>
              <a:effectLst/>
              <a:uLnTx/>
              <a:uFillTx/>
              <a:latin typeface="Arial"/>
              <a:ea typeface="ＭＳ Ｐゴシック"/>
              <a:cs typeface="+mn-cs"/>
            </a:endParaRPr>
          </a:p>
        </p:txBody>
      </p:sp>
      <p:graphicFrame>
        <p:nvGraphicFramePr>
          <p:cNvPr id="5" name="Table 4">
            <a:extLst>
              <a:ext uri="{FF2B5EF4-FFF2-40B4-BE49-F238E27FC236}">
                <a16:creationId xmlns:a16="http://schemas.microsoft.com/office/drawing/2014/main" id="{D6577AD7-195E-4172-BF7C-A726C33849D2}"/>
              </a:ext>
            </a:extLst>
          </p:cNvPr>
          <p:cNvGraphicFramePr>
            <a:graphicFrameLocks noGrp="1"/>
          </p:cNvGraphicFramePr>
          <p:nvPr>
            <p:extLst>
              <p:ext uri="{D42A27DB-BD31-4B8C-83A1-F6EECF244321}">
                <p14:modId xmlns:p14="http://schemas.microsoft.com/office/powerpoint/2010/main" val="2035145123"/>
              </p:ext>
            </p:extLst>
          </p:nvPr>
        </p:nvGraphicFramePr>
        <p:xfrm>
          <a:off x="195445" y="1114513"/>
          <a:ext cx="8753109" cy="5433185"/>
        </p:xfrm>
        <a:graphic>
          <a:graphicData uri="http://schemas.openxmlformats.org/drawingml/2006/table">
            <a:tbl>
              <a:tblPr/>
              <a:tblGrid>
                <a:gridCol w="920171">
                  <a:extLst>
                    <a:ext uri="{9D8B030D-6E8A-4147-A177-3AD203B41FA5}">
                      <a16:colId xmlns:a16="http://schemas.microsoft.com/office/drawing/2014/main" val="3264950609"/>
                    </a:ext>
                  </a:extLst>
                </a:gridCol>
                <a:gridCol w="3512459">
                  <a:extLst>
                    <a:ext uri="{9D8B030D-6E8A-4147-A177-3AD203B41FA5}">
                      <a16:colId xmlns:a16="http://schemas.microsoft.com/office/drawing/2014/main" val="2507152069"/>
                    </a:ext>
                  </a:extLst>
                </a:gridCol>
                <a:gridCol w="4320479">
                  <a:extLst>
                    <a:ext uri="{9D8B030D-6E8A-4147-A177-3AD203B41FA5}">
                      <a16:colId xmlns:a16="http://schemas.microsoft.com/office/drawing/2014/main" val="2983777818"/>
                    </a:ext>
                  </a:extLst>
                </a:gridCol>
              </a:tblGrid>
              <a:tr h="46615">
                <a:tc>
                  <a:txBody>
                    <a:bodyPr/>
                    <a:lstStyle/>
                    <a:p>
                      <a:pPr algn="l" fontAlgn="t"/>
                      <a:r>
                        <a:rPr lang="en-ZA" sz="1100" b="1" i="0" u="none" strike="noStrike">
                          <a:solidFill>
                            <a:srgbClr val="000000"/>
                          </a:solidFill>
                          <a:effectLst/>
                          <a:latin typeface="Arial" panose="020B0604020202020204" pitchFamily="34" charset="0"/>
                          <a:cs typeface="Arial" panose="020B0604020202020204" pitchFamily="34" charset="0"/>
                        </a:rPr>
                        <a:t>Unique identifier number</a:t>
                      </a:r>
                      <a:endParaRPr lang="en-ZA" sz="1100" b="1" i="0" u="none" strike="noStrike">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t"/>
                      <a:r>
                        <a:rPr lang="en-ZA" sz="1100" b="1" i="0" u="none" strike="noStrike" dirty="0">
                          <a:solidFill>
                            <a:srgbClr val="000000"/>
                          </a:solidFill>
                          <a:effectLst/>
                          <a:latin typeface="Arial" panose="020B0604020202020204" pitchFamily="34" charset="0"/>
                          <a:cs typeface="Arial" panose="020B0604020202020204" pitchFamily="34" charset="0"/>
                        </a:rPr>
                        <a:t>In scope</a:t>
                      </a:r>
                      <a:endParaRPr lang="en-ZA" sz="1100" b="1"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l" fontAlgn="t"/>
                      <a:r>
                        <a:rPr lang="en-US" sz="1100" b="1" i="0" u="none" strike="noStrike" dirty="0">
                          <a:solidFill>
                            <a:srgbClr val="000000"/>
                          </a:solidFill>
                          <a:effectLst/>
                          <a:latin typeface="Arial" panose="020B0604020202020204" pitchFamily="34" charset="0"/>
                        </a:rPr>
                        <a:t>Additional Information</a:t>
                      </a:r>
                      <a:endParaRPr lang="en-ZA" sz="1100" b="1"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259325240"/>
                  </a:ext>
                </a:extLst>
              </a:tr>
              <a:tr h="115619">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MDMSIS9.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dirty="0">
                          <a:solidFill>
                            <a:srgbClr val="000000"/>
                          </a:solidFill>
                          <a:effectLst/>
                          <a:latin typeface="Arial" panose="020B0604020202020204" pitchFamily="34" charset="0"/>
                        </a:rPr>
                        <a:t>Training of solution administrators, users and support and maintenance personnel</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8121633"/>
                  </a:ext>
                </a:extLst>
              </a:tr>
              <a:tr h="115619">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MDMSIS10.         </a:t>
                      </a:r>
                      <a:endParaRPr lang="en-ZA" sz="1100" b="1" i="0" u="none" strike="noStrike" dirty="0">
                        <a:solidFill>
                          <a:srgbClr val="000000"/>
                        </a:solidFill>
                        <a:effectLst/>
                        <a:latin typeface="+mj-lt"/>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l" fontAlgn="t"/>
                      <a:r>
                        <a:rPr lang="en-ZA" sz="1100" b="0" i="0" u="none" strike="noStrike">
                          <a:solidFill>
                            <a:srgbClr val="000000"/>
                          </a:solidFill>
                          <a:effectLst/>
                          <a:latin typeface="Arial" panose="020B0604020202020204" pitchFamily="34" charset="0"/>
                        </a:rPr>
                        <a:t>Change management</a:t>
                      </a: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826315"/>
                  </a:ext>
                </a:extLst>
              </a:tr>
              <a:tr h="115619">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MDMSIS11.         </a:t>
                      </a:r>
                      <a:endParaRPr lang="en-ZA" sz="1100" b="1" i="0" u="none" strike="noStrike" dirty="0">
                        <a:solidFill>
                          <a:srgbClr val="000000"/>
                        </a:solidFill>
                        <a:effectLst/>
                        <a:latin typeface="+mj-lt"/>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just" fontAlgn="t"/>
                      <a:r>
                        <a:rPr lang="en-ZA" sz="1100" b="0" i="0" u="none" strike="noStrike" dirty="0">
                          <a:solidFill>
                            <a:srgbClr val="000000"/>
                          </a:solidFill>
                          <a:effectLst/>
                          <a:latin typeface="+mj-lt"/>
                        </a:rPr>
                        <a:t>Business Process Analysis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1072299"/>
                  </a:ext>
                </a:extLst>
              </a:tr>
              <a:tr h="132202">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MDMSIS12.         </a:t>
                      </a:r>
                      <a:endParaRPr lang="en-ZA" sz="1100" b="1" i="0" u="none" strike="noStrike" dirty="0">
                        <a:solidFill>
                          <a:srgbClr val="000000"/>
                        </a:solidFill>
                        <a:effectLst/>
                        <a:latin typeface="+mj-lt"/>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just" fontAlgn="t"/>
                      <a:r>
                        <a:rPr lang="en-US" sz="1100" b="0" i="0" u="none" strike="noStrike">
                          <a:solidFill>
                            <a:srgbClr val="000000"/>
                          </a:solidFill>
                          <a:effectLst/>
                          <a:latin typeface="+mj-lt"/>
                        </a:rPr>
                        <a:t>BRS, Functionality required. Including additional capabilities to be looked at.</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9770548"/>
                  </a:ext>
                </a:extLst>
              </a:tr>
              <a:tr h="115619">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MDMSIS13.         </a:t>
                      </a:r>
                      <a:endParaRPr lang="en-ZA" sz="1100" b="1" i="0" u="none" strike="noStrike" dirty="0">
                        <a:solidFill>
                          <a:srgbClr val="000000"/>
                        </a:solidFill>
                        <a:effectLst/>
                        <a:latin typeface="+mj-lt"/>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just" fontAlgn="t"/>
                      <a:r>
                        <a:rPr lang="en-US" sz="1100" b="0" i="0" u="none" strike="noStrike" dirty="0">
                          <a:solidFill>
                            <a:srgbClr val="000000"/>
                          </a:solidFill>
                          <a:effectLst/>
                          <a:latin typeface="+mj-lt"/>
                        </a:rPr>
                        <a:t>MV90 Transition to MDMS in subsequent phases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32962" rtl="0" eaLnBrk="1" fontAlgn="t" latinLnBrk="0" hangingPunct="1"/>
                      <a:endParaRPr lang="en-ZA" sz="1100" b="0" i="0" u="none" strike="noStrike" dirty="0">
                        <a:solidFill>
                          <a:schemeClr val="accent6">
                            <a:lumMod val="50000"/>
                          </a:schemeClr>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3964502"/>
                  </a:ext>
                </a:extLst>
              </a:tr>
              <a:tr h="184622">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MDMSIS14.         </a:t>
                      </a:r>
                      <a:endParaRPr lang="en-ZA" sz="1100" b="1" i="0" u="none" strike="noStrike" dirty="0">
                        <a:solidFill>
                          <a:srgbClr val="000000"/>
                        </a:solidFill>
                        <a:effectLst/>
                        <a:latin typeface="+mj-lt"/>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just" fontAlgn="t"/>
                      <a:r>
                        <a:rPr lang="en-ZA" sz="1100" b="0" i="0" u="none" strike="noStrike">
                          <a:solidFill>
                            <a:srgbClr val="000000"/>
                          </a:solidFill>
                          <a:effectLst/>
                          <a:latin typeface="+mj-lt"/>
                        </a:rPr>
                        <a:t>Migration of historical data</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5893530"/>
                  </a:ext>
                </a:extLst>
              </a:tr>
              <a:tr h="69616">
                <a:tc>
                  <a:txBody>
                    <a:bodyPr/>
                    <a:lstStyle/>
                    <a:p>
                      <a:pPr algn="l" fontAlgn="b"/>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MDMSIS15.         </a:t>
                      </a:r>
                      <a:endParaRPr lang="en-ZA" sz="1100" b="1" i="0" u="none" strike="noStrike" dirty="0">
                        <a:solidFill>
                          <a:srgbClr val="000000"/>
                        </a:solidFill>
                        <a:effectLst/>
                        <a:latin typeface="+mj-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just" fontAlgn="b"/>
                      <a:r>
                        <a:rPr lang="en-US" sz="1100" b="0" i="0" u="none" strike="noStrike">
                          <a:solidFill>
                            <a:srgbClr val="000000"/>
                          </a:solidFill>
                          <a:effectLst/>
                          <a:latin typeface="+mj-lt"/>
                        </a:rPr>
                        <a:t>Stats metering should be priority. Stats metering does not have a home at present. This data is important for planning, forecasting and losses management (Energy balancing) etc. MV90 data is currently archived. To recover data from the archive is inefficient.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32962"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Forecasting and losses management (Energy balancing) functionality </a:t>
                      </a:r>
                      <a:r>
                        <a:rPr lang="en-US" sz="1100" b="0" i="0" u="none" strike="noStrike" dirty="0" err="1">
                          <a:solidFill>
                            <a:srgbClr val="000000"/>
                          </a:solidFill>
                          <a:effectLst/>
                          <a:latin typeface="Arial" panose="020B0604020202020204" pitchFamily="34" charset="0"/>
                        </a:rPr>
                        <a:t>utilising</a:t>
                      </a:r>
                      <a:r>
                        <a:rPr lang="en-US" sz="1100" b="0" i="0" u="none" strike="noStrike" dirty="0">
                          <a:solidFill>
                            <a:srgbClr val="000000"/>
                          </a:solidFill>
                          <a:effectLst/>
                          <a:latin typeface="Arial" panose="020B0604020202020204" pitchFamily="34" charset="0"/>
                        </a:rPr>
                        <a:t> LPU, Statistical, SPU and PPU metering data. </a:t>
                      </a:r>
                    </a:p>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1065934"/>
                  </a:ext>
                </a:extLst>
              </a:tr>
              <a:tr h="291904">
                <a:tc>
                  <a:txBody>
                    <a:bodyPr/>
                    <a:lstStyle/>
                    <a:p>
                      <a:pPr algn="l" fontAlgn="b"/>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MDMSIS16.         </a:t>
                      </a:r>
                      <a:endParaRPr lang="en-ZA" sz="1100" b="1" i="0" u="none" strike="noStrike" dirty="0">
                        <a:solidFill>
                          <a:srgbClr val="000000"/>
                        </a:solidFill>
                        <a:effectLst/>
                        <a:latin typeface="+mj-lt"/>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marL="0" algn="l" defTabSz="932962" rtl="0" eaLnBrk="1" fontAlgn="t" latinLnBrk="0" hangingPunct="1"/>
                      <a:r>
                        <a:rPr lang="en-US" sz="1100" b="0" i="0" u="none" strike="noStrike" kern="1200" dirty="0">
                          <a:solidFill>
                            <a:srgbClr val="000000"/>
                          </a:solidFill>
                          <a:effectLst/>
                          <a:latin typeface="+mj-lt"/>
                          <a:ea typeface="+mn-ea"/>
                          <a:cs typeface="+mn-cs"/>
                        </a:rPr>
                        <a:t>LPU Meters inclusion is also critical. This is Key for losses and losses management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32962"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Forecasting and losses management (Energy balancing) functionality </a:t>
                      </a:r>
                      <a:r>
                        <a:rPr lang="en-US" sz="1100" b="0" i="0" u="none" strike="noStrike" dirty="0" err="1">
                          <a:solidFill>
                            <a:srgbClr val="000000"/>
                          </a:solidFill>
                          <a:effectLst/>
                          <a:latin typeface="Arial" panose="020B0604020202020204" pitchFamily="34" charset="0"/>
                        </a:rPr>
                        <a:t>utilising</a:t>
                      </a:r>
                      <a:r>
                        <a:rPr lang="en-US" sz="1100" b="0" i="0" u="none" strike="noStrike" dirty="0">
                          <a:solidFill>
                            <a:srgbClr val="000000"/>
                          </a:solidFill>
                          <a:effectLst/>
                          <a:latin typeface="Arial" panose="020B0604020202020204" pitchFamily="34" charset="0"/>
                        </a:rPr>
                        <a:t> LPU, Statistical, SPU and PPU metering data. </a:t>
                      </a:r>
                    </a:p>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25538562"/>
                  </a:ext>
                </a:extLst>
              </a:tr>
              <a:tr h="115619">
                <a:tc>
                  <a:txBody>
                    <a:bodyPr/>
                    <a:lstStyle/>
                    <a:p>
                      <a:pPr algn="l" fontAlgn="b"/>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MDMSIS17.         </a:t>
                      </a:r>
                      <a:endParaRPr lang="en-ZA" sz="1100" b="1" i="0" u="none" strike="noStrike" dirty="0">
                        <a:solidFill>
                          <a:srgbClr val="000000"/>
                        </a:solidFill>
                        <a:effectLst/>
                        <a:latin typeface="+mj-lt"/>
                      </a:endParaRPr>
                    </a:p>
                  </a:txBody>
                  <a:tcPr marL="9525" marR="9525" marT="9525" marB="0" anchor="b">
                    <a:solidFill>
                      <a:schemeClr val="tx1">
                        <a:lumMod val="20000"/>
                        <a:lumOff val="80000"/>
                      </a:schemeClr>
                    </a:solidFill>
                  </a:tcPr>
                </a:tc>
                <a:tc>
                  <a:txBody>
                    <a:bodyPr/>
                    <a:lstStyle/>
                    <a:p>
                      <a:pPr marL="0" algn="l" defTabSz="932962" rtl="0" eaLnBrk="1" fontAlgn="t" latinLnBrk="0" hangingPunct="1"/>
                      <a:r>
                        <a:rPr lang="en-US" sz="1100" b="0" i="0" u="none" strike="noStrike" kern="1200" dirty="0">
                          <a:solidFill>
                            <a:srgbClr val="000000"/>
                          </a:solidFill>
                          <a:effectLst/>
                          <a:latin typeface="+mj-lt"/>
                          <a:ea typeface="+mn-ea"/>
                          <a:cs typeface="+mn-cs"/>
                        </a:rPr>
                        <a:t>Replacement of ALFS (Enigma) with MDMS.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0750964"/>
                  </a:ext>
                </a:extLst>
              </a:tr>
              <a:tr h="207624">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MDMSIS11.         </a:t>
                      </a:r>
                      <a:endParaRPr lang="en-ZA" sz="1100" b="1" i="0" u="none" strike="noStrike" dirty="0">
                        <a:solidFill>
                          <a:srgbClr val="000000"/>
                        </a:solidFill>
                        <a:effectLst/>
                        <a:latin typeface="+mj-lt"/>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just" fontAlgn="t"/>
                      <a:r>
                        <a:rPr lang="en-ZA" sz="1100" b="0" i="0" u="none" strike="noStrike" dirty="0">
                          <a:solidFill>
                            <a:srgbClr val="000000"/>
                          </a:solidFill>
                          <a:effectLst/>
                          <a:latin typeface="+mj-lt"/>
                        </a:rPr>
                        <a:t>Business process analysis</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0829632"/>
                  </a:ext>
                </a:extLst>
              </a:tr>
              <a:tr h="657146">
                <a:tc>
                  <a:txBody>
                    <a:bodyPr/>
                    <a:lstStyle/>
                    <a:p>
                      <a:pPr algn="l" fontAlgn="t"/>
                      <a:r>
                        <a:rPr lang="en-ZA" sz="1100" b="1" i="0" u="none" strike="noStrike" dirty="0">
                          <a:solidFill>
                            <a:srgbClr val="000000"/>
                          </a:solidFill>
                          <a:effectLst/>
                          <a:latin typeface="+mj-lt"/>
                          <a:ea typeface="Arial" panose="020B0604020202020204" pitchFamily="34" charset="0"/>
                          <a:cs typeface="Arial" panose="020B0604020202020204" pitchFamily="34" charset="0"/>
                        </a:rPr>
                        <a:t>MDMSIS12.         </a:t>
                      </a:r>
                      <a:endParaRPr lang="en-ZA" sz="1100" b="1" i="0" u="none" strike="noStrike" dirty="0">
                        <a:solidFill>
                          <a:srgbClr val="000000"/>
                        </a:solidFill>
                        <a:effectLst/>
                        <a:latin typeface="+mj-lt"/>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20000"/>
                        <a:lumOff val="80000"/>
                      </a:schemeClr>
                    </a:solidFill>
                  </a:tcPr>
                </a:tc>
                <a:tc>
                  <a:txBody>
                    <a:bodyPr/>
                    <a:lstStyle/>
                    <a:p>
                      <a:pPr algn="just" fontAlgn="t"/>
                      <a:r>
                        <a:rPr lang="en-US" sz="1100" b="0" i="0" u="none" strike="noStrike" dirty="0">
                          <a:solidFill>
                            <a:srgbClr val="000000"/>
                          </a:solidFill>
                          <a:effectLst/>
                          <a:latin typeface="+mj-lt"/>
                        </a:rPr>
                        <a:t>BRS, Functionality required. Including additional capabilities to be looked at.</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100" b="0" i="0" u="none" strike="noStrike" dirty="0">
                          <a:solidFill>
                            <a:srgbClr val="000000"/>
                          </a:solidFill>
                          <a:effectLst/>
                          <a:latin typeface="Arial" panose="020B0604020202020204" pitchFamily="34" charset="0"/>
                        </a:rPr>
                        <a:t>Additional functionality required as the BRS. Including additional capabilities required to optimise business processes and the system and integration not explicitly indicated in MDMSIS3. This might also be based on the Use Cases. </a:t>
                      </a:r>
                    </a:p>
                    <a:p>
                      <a:pPr algn="just" fontAlgn="t"/>
                      <a:endParaRPr lang="en-ZA" sz="1100" b="0" i="0" u="none" strike="noStrike" dirty="0">
                        <a:solidFill>
                          <a:srgbClr val="000000"/>
                        </a:solidFill>
                        <a:effectLst/>
                        <a:latin typeface="Arial" panose="020B0604020202020204" pitchFamily="34" charset="0"/>
                      </a:endParaRPr>
                    </a:p>
                  </a:txBody>
                  <a:tcPr marL="406" marR="406" marT="406"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9778486"/>
                  </a:ext>
                </a:extLst>
              </a:tr>
            </a:tbl>
          </a:graphicData>
        </a:graphic>
      </p:graphicFrame>
    </p:spTree>
    <p:extLst>
      <p:ext uri="{BB962C8B-B14F-4D97-AF65-F5344CB8AC3E}">
        <p14:creationId xmlns:p14="http://schemas.microsoft.com/office/powerpoint/2010/main" val="101866163"/>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768D6-24D3-4FB8-9E5B-AED3394DD242}"/>
              </a:ext>
            </a:extLst>
          </p:cNvPr>
          <p:cNvSpPr>
            <a:spLocks noGrp="1"/>
          </p:cNvSpPr>
          <p:nvPr>
            <p:ph type="title"/>
          </p:nvPr>
        </p:nvSpPr>
        <p:spPr/>
        <p:txBody>
          <a:bodyPr/>
          <a:lstStyle/>
          <a:p>
            <a:r>
              <a:rPr lang="en-US" dirty="0"/>
              <a:t>Service Level Agreement</a:t>
            </a:r>
            <a:endParaRPr lang="en-ZA" dirty="0"/>
          </a:p>
        </p:txBody>
      </p:sp>
      <p:sp>
        <p:nvSpPr>
          <p:cNvPr id="3" name="Content Placeholder 2">
            <a:extLst>
              <a:ext uri="{FF2B5EF4-FFF2-40B4-BE49-F238E27FC236}">
                <a16:creationId xmlns:a16="http://schemas.microsoft.com/office/drawing/2014/main" id="{B2BAEF06-0D96-4ECF-B047-C2AE696563D6}"/>
              </a:ext>
            </a:extLst>
          </p:cNvPr>
          <p:cNvSpPr>
            <a:spLocks noGrp="1"/>
          </p:cNvSpPr>
          <p:nvPr>
            <p:ph idx="1"/>
          </p:nvPr>
        </p:nvSpPr>
        <p:spPr>
          <a:xfrm>
            <a:off x="197166" y="1268760"/>
            <a:ext cx="8695313" cy="5201424"/>
          </a:xfrm>
        </p:spPr>
        <p:txBody>
          <a:bodyPr/>
          <a:lstStyle/>
          <a:p>
            <a:pPr marL="285750" indent="-285750">
              <a:buFont typeface="Arial" panose="020B0604020202020204" pitchFamily="34" charset="0"/>
              <a:buChar char="•"/>
            </a:pPr>
            <a:r>
              <a:rPr lang="en-GB" sz="1600" kern="1200" dirty="0">
                <a:solidFill>
                  <a:schemeClr val="dk1"/>
                </a:solidFill>
                <a:effectLst/>
                <a:latin typeface="+mn-lt"/>
                <a:ea typeface="+mn-ea"/>
                <a:cs typeface="+mn-cs"/>
              </a:rPr>
              <a:t>Implementation Period (2 years)</a:t>
            </a:r>
          </a:p>
          <a:p>
            <a:pPr marL="483357" lvl="1" indent="-285750"/>
            <a:r>
              <a:rPr lang="en-GB" kern="1200" dirty="0">
                <a:solidFill>
                  <a:schemeClr val="dk1"/>
                </a:solidFill>
                <a:ea typeface="+mn-ea"/>
                <a:cs typeface="+mn-cs"/>
              </a:rPr>
              <a:t>Base Application within 8 months</a:t>
            </a:r>
          </a:p>
          <a:p>
            <a:pPr marL="483357" lvl="1" indent="-285750"/>
            <a:r>
              <a:rPr lang="en-GB" kern="1200" dirty="0">
                <a:solidFill>
                  <a:schemeClr val="dk1"/>
                </a:solidFill>
                <a:effectLst/>
                <a:latin typeface="+mn-lt"/>
                <a:ea typeface="+mn-ea"/>
                <a:cs typeface="+mn-cs"/>
              </a:rPr>
              <a:t>CC&amp;B Enhancements</a:t>
            </a:r>
          </a:p>
          <a:p>
            <a:pPr marL="483357" lvl="1" indent="-285750"/>
            <a:r>
              <a:rPr lang="en-GB" kern="1200" dirty="0">
                <a:solidFill>
                  <a:schemeClr val="dk1"/>
                </a:solidFill>
                <a:ea typeface="+mn-ea"/>
                <a:cs typeface="+mn-cs"/>
              </a:rPr>
              <a:t>Integration points to the different system as indicated in the scope of work</a:t>
            </a:r>
            <a:endParaRPr lang="en-GB" kern="1200" dirty="0">
              <a:solidFill>
                <a:schemeClr val="dk1"/>
              </a:solidFill>
              <a:effectLst/>
              <a:latin typeface="+mn-lt"/>
              <a:ea typeface="+mn-ea"/>
              <a:cs typeface="+mn-cs"/>
            </a:endParaRPr>
          </a:p>
          <a:p>
            <a:pPr marL="285750" indent="-285750">
              <a:buFont typeface="Arial" panose="020B0604020202020204" pitchFamily="34" charset="0"/>
              <a:buChar char="•"/>
            </a:pPr>
            <a:r>
              <a:rPr lang="en-GB" kern="1200" dirty="0">
                <a:solidFill>
                  <a:schemeClr val="dk1"/>
                </a:solidFill>
              </a:rPr>
              <a:t>Support and Maintenance for a period of 8 years (Tenderers should provide the licensing model etc.</a:t>
            </a:r>
          </a:p>
          <a:p>
            <a:pPr marL="285750" indent="-285750">
              <a:buFont typeface="Arial" panose="020B0604020202020204" pitchFamily="34" charset="0"/>
              <a:buChar char="•"/>
            </a:pPr>
            <a:r>
              <a:rPr lang="en-GB" kern="1200" dirty="0">
                <a:solidFill>
                  <a:schemeClr val="dk1"/>
                </a:solidFill>
              </a:rPr>
              <a:t>Include possible future enhancements and modifications by providing professional services for as and when required for 480hrs per annum.</a:t>
            </a:r>
          </a:p>
          <a:p>
            <a:pPr marL="285750" indent="-285750">
              <a:buFont typeface="Arial" panose="020B0604020202020204" pitchFamily="34" charset="0"/>
              <a:buChar char="•"/>
            </a:pPr>
            <a:r>
              <a:rPr lang="en-ZA" kern="1200" dirty="0">
                <a:solidFill>
                  <a:schemeClr val="dk1"/>
                </a:solidFill>
              </a:rPr>
              <a:t>MDMS supports Revenue Management System and therefore should be available 24X7, Monday to Sunday, 365 days a week. Tenderers must provide proposals and options to manage the SLA</a:t>
            </a:r>
          </a:p>
          <a:p>
            <a:pPr marL="285750" indent="-285750">
              <a:buFont typeface="Arial" panose="020B0604020202020204" pitchFamily="34" charset="0"/>
              <a:buChar char="•"/>
            </a:pPr>
            <a:r>
              <a:rPr lang="en-GB" kern="1200" dirty="0">
                <a:solidFill>
                  <a:schemeClr val="dk1"/>
                </a:solidFill>
              </a:rPr>
              <a:t>It is recommended that the contract full licence should be paid on completion of the implementation with at least 8 Years Support and Maintenance required for MDMS Software. </a:t>
            </a:r>
          </a:p>
          <a:p>
            <a:pPr marL="285750" indent="-285750">
              <a:buFont typeface="Arial" panose="020B0604020202020204" pitchFamily="34" charset="0"/>
              <a:buChar char="•"/>
            </a:pPr>
            <a:r>
              <a:rPr lang="en-GB" kern="1200" dirty="0">
                <a:solidFill>
                  <a:schemeClr val="dk1"/>
                </a:solidFill>
              </a:rPr>
              <a:t>The proposal should include:</a:t>
            </a:r>
            <a:endParaRPr lang="en-ZA" kern="1200" dirty="0">
              <a:solidFill>
                <a:schemeClr val="dk1"/>
              </a:solidFill>
            </a:endParaRPr>
          </a:p>
          <a:p>
            <a:pPr marL="483357" lvl="1" indent="-285750"/>
            <a:r>
              <a:rPr lang="en-GB" kern="1200" dirty="0">
                <a:solidFill>
                  <a:schemeClr val="dk1"/>
                </a:solidFill>
                <a:ea typeface="+mn-ea"/>
                <a:cs typeface="+mn-cs"/>
              </a:rPr>
              <a:t>Service Level Agreement Terms and Conditions</a:t>
            </a:r>
          </a:p>
          <a:p>
            <a:pPr marL="483357" lvl="1" indent="-285750"/>
            <a:r>
              <a:rPr lang="en-GB" kern="1200" dirty="0">
                <a:solidFill>
                  <a:schemeClr val="dk1"/>
                </a:solidFill>
                <a:ea typeface="+mn-ea"/>
                <a:cs typeface="+mn-cs"/>
              </a:rPr>
              <a:t>Licensing Model</a:t>
            </a:r>
          </a:p>
          <a:p>
            <a:pPr marL="483357" lvl="1" indent="-285750"/>
            <a:r>
              <a:rPr lang="en-GB" kern="1200" dirty="0">
                <a:solidFill>
                  <a:schemeClr val="dk1"/>
                </a:solidFill>
                <a:ea typeface="+mn-ea"/>
                <a:cs typeface="+mn-cs"/>
              </a:rPr>
              <a:t>Licensing and Support Costs</a:t>
            </a:r>
            <a:endParaRPr lang="en-ZA" kern="1200" dirty="0">
              <a:solidFill>
                <a:schemeClr val="dk1"/>
              </a:solidFill>
              <a:ea typeface="+mn-ea"/>
              <a:cs typeface="+mn-cs"/>
            </a:endParaRPr>
          </a:p>
          <a:p>
            <a:pPr marL="483357" lvl="1" indent="-285750"/>
            <a:r>
              <a:rPr lang="en-GB" kern="1200" dirty="0">
                <a:solidFill>
                  <a:schemeClr val="dk1"/>
                </a:solidFill>
                <a:ea typeface="+mn-ea"/>
                <a:cs typeface="+mn-cs"/>
              </a:rPr>
              <a:t>Software Modification Costs </a:t>
            </a:r>
            <a:r>
              <a:rPr lang="en-US" kern="1200" dirty="0">
                <a:solidFill>
                  <a:schemeClr val="dk1"/>
                </a:solidFill>
                <a:ea typeface="+mn-ea"/>
                <a:cs typeface="+mn-cs"/>
              </a:rPr>
              <a:t>(480hrs per annum)</a:t>
            </a:r>
            <a:endParaRPr lang="en-ZA" kern="1200" dirty="0">
              <a:solidFill>
                <a:schemeClr val="dk1"/>
              </a:solidFill>
              <a:ea typeface="+mn-ea"/>
              <a:cs typeface="+mn-cs"/>
            </a:endParaRPr>
          </a:p>
          <a:p>
            <a:pPr marL="228600"/>
            <a:r>
              <a:rPr lang="en-ZA" sz="1800" b="1" dirty="0">
                <a:effectLst/>
                <a:latin typeface="Arial" panose="020B0604020202020204" pitchFamily="34" charset="0"/>
                <a:ea typeface="Times New Roman" panose="02020603050405020304" pitchFamily="18" charset="0"/>
                <a:cs typeface="Arial" panose="020B0604020202020204" pitchFamily="34" charset="0"/>
              </a:rPr>
              <a:t> </a:t>
            </a:r>
            <a:endParaRPr lang="en-ZA"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ZA" kern="1200" dirty="0">
              <a:solidFill>
                <a:schemeClr val="dk1"/>
              </a:solidFill>
            </a:endParaRPr>
          </a:p>
          <a:p>
            <a:endParaRPr lang="en-ZA" dirty="0"/>
          </a:p>
        </p:txBody>
      </p:sp>
    </p:spTree>
    <p:extLst>
      <p:ext uri="{BB962C8B-B14F-4D97-AF65-F5344CB8AC3E}">
        <p14:creationId xmlns:p14="http://schemas.microsoft.com/office/powerpoint/2010/main" val="1512508519"/>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1.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12.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3.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14.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16.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NAME" val="Moon"/>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ntj9TGeK90ixDpzzJn7HAQ"/>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7.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8.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9.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heme/theme1.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Eskom_CF_ESK095">
  <a:themeElements>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FFFFFF"/>
        </a:lt2>
        <a:accent1>
          <a:srgbClr val="DDD9D2"/>
        </a:accent1>
        <a:accent2>
          <a:srgbClr val="A48E6E"/>
        </a:accent2>
        <a:accent3>
          <a:srgbClr val="79674D"/>
        </a:accent3>
        <a:accent4>
          <a:srgbClr val="003896"/>
        </a:accent4>
        <a:accent5>
          <a:srgbClr val="F48519"/>
        </a:accent5>
        <a:accent6>
          <a:srgbClr val="808080"/>
        </a:accent6>
        <a:hlink>
          <a:srgbClr val="79674D"/>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5595</TotalTime>
  <Words>1307</Words>
  <Application>Microsoft Office PowerPoint</Application>
  <PresentationFormat>On-screen Show (4:3)</PresentationFormat>
  <Paragraphs>156</Paragraphs>
  <Slides>12</Slides>
  <Notes>10</Notes>
  <HiddenSlides>0</HiddenSlides>
  <MMClips>0</MMClips>
  <ScaleCrop>false</ScaleCrop>
  <HeadingPairs>
    <vt:vector size="8" baseType="variant">
      <vt:variant>
        <vt:lpstr>Fonts Used</vt:lpstr>
      </vt:variant>
      <vt:variant>
        <vt:i4>3</vt:i4>
      </vt:variant>
      <vt:variant>
        <vt:lpstr>Theme</vt:lpstr>
      </vt:variant>
      <vt:variant>
        <vt:i4>4</vt:i4>
      </vt:variant>
      <vt:variant>
        <vt:lpstr>Embedded OLE Servers</vt:lpstr>
      </vt:variant>
      <vt:variant>
        <vt:i4>1</vt:i4>
      </vt:variant>
      <vt:variant>
        <vt:lpstr>Slide Titles</vt:lpstr>
      </vt:variant>
      <vt:variant>
        <vt:i4>12</vt:i4>
      </vt:variant>
    </vt:vector>
  </HeadingPairs>
  <TitlesOfParts>
    <vt:vector size="20" baseType="lpstr">
      <vt:lpstr>Arial</vt:lpstr>
      <vt:lpstr>Calibri</vt:lpstr>
      <vt:lpstr>Courier New</vt:lpstr>
      <vt:lpstr>Default Design</vt:lpstr>
      <vt:lpstr>1_Default Design</vt:lpstr>
      <vt:lpstr>2_Default Design</vt:lpstr>
      <vt:lpstr>Eskom_CF_ESK095</vt:lpstr>
      <vt:lpstr>think-cell Slide</vt:lpstr>
      <vt:lpstr>11 AUGUST 2022    MWP1513CX      METER DATA MANAGEMENT SYSTEM (MDMS) PROJECT FOR A PERIOD OF TEN (10) YEARS.     </vt:lpstr>
      <vt:lpstr>Background </vt:lpstr>
      <vt:lpstr>Background </vt:lpstr>
      <vt:lpstr>Current State </vt:lpstr>
      <vt:lpstr>Final State </vt:lpstr>
      <vt:lpstr>Context Diagram</vt:lpstr>
      <vt:lpstr>Scope of Work - Technical</vt:lpstr>
      <vt:lpstr>Scope of Work - Technical</vt:lpstr>
      <vt:lpstr>Service Level Agreement</vt:lpstr>
      <vt:lpstr>Technical Evaluation Criteria</vt:lpstr>
      <vt:lpstr>Pricing Schedule</vt:lpstr>
      <vt:lpstr>Questions</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dc:title>
  <dc:creator>Latetia Venter</dc:creator>
  <cp:lastModifiedBy>Thuleleni Sibiya</cp:lastModifiedBy>
  <cp:revision>86</cp:revision>
  <dcterms:created xsi:type="dcterms:W3CDTF">2019-04-29T10:11:28Z</dcterms:created>
  <dcterms:modified xsi:type="dcterms:W3CDTF">2022-08-10T12:01:06Z</dcterms:modified>
</cp:coreProperties>
</file>