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49" r:id="rId2"/>
  </p:sldMasterIdLst>
  <p:notesMasterIdLst>
    <p:notesMasterId r:id="rId10"/>
  </p:notesMasterIdLst>
  <p:handoutMasterIdLst>
    <p:handoutMasterId r:id="rId11"/>
  </p:handoutMasterIdLst>
  <p:sldIdLst>
    <p:sldId id="295" r:id="rId3"/>
    <p:sldId id="325" r:id="rId4"/>
    <p:sldId id="335" r:id="rId5"/>
    <p:sldId id="339" r:id="rId6"/>
    <p:sldId id="341" r:id="rId7"/>
    <p:sldId id="334" r:id="rId8"/>
    <p:sldId id="336" r:id="rId9"/>
  </p:sldIdLst>
  <p:sldSz cx="9144000" cy="6858000" type="screen4x3"/>
  <p:notesSz cx="9296400" cy="70104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330F"/>
    <a:srgbClr val="83725B"/>
    <a:srgbClr val="003896"/>
    <a:srgbClr val="B2B2B2"/>
    <a:srgbClr val="C0C0C0"/>
    <a:srgbClr val="EAEAEA"/>
    <a:srgbClr val="C97A00"/>
    <a:srgbClr val="858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122" autoAdjust="0"/>
  </p:normalViewPr>
  <p:slideViewPr>
    <p:cSldViewPr snapToObjects="1">
      <p:cViewPr varScale="1">
        <p:scale>
          <a:sx n="63" d="100"/>
          <a:sy n="63" d="100"/>
        </p:scale>
        <p:origin x="1404" y="56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ha De Bruyn" userId="93efd236-ea55-4519-b039-8e43f377ac22" providerId="ADAL" clId="{B4F58EE1-F9CF-4C6A-936F-C880CA02674F}"/>
    <pc:docChg chg="undo custSel delSld modSld">
      <pc:chgData name="Martha De Bruyn" userId="93efd236-ea55-4519-b039-8e43f377ac22" providerId="ADAL" clId="{B4F58EE1-F9CF-4C6A-936F-C880CA02674F}" dt="2025-08-22T08:24:31.073" v="336" actId="2696"/>
      <pc:docMkLst>
        <pc:docMk/>
      </pc:docMkLst>
      <pc:sldChg chg="modSp mod">
        <pc:chgData name="Martha De Bruyn" userId="93efd236-ea55-4519-b039-8e43f377ac22" providerId="ADAL" clId="{B4F58EE1-F9CF-4C6A-936F-C880CA02674F}" dt="2025-08-22T08:08:00.335" v="37" actId="20577"/>
        <pc:sldMkLst>
          <pc:docMk/>
          <pc:sldMk cId="335524044" sldId="295"/>
        </pc:sldMkLst>
        <pc:spChg chg="mod">
          <ac:chgData name="Martha De Bruyn" userId="93efd236-ea55-4519-b039-8e43f377ac22" providerId="ADAL" clId="{B4F58EE1-F9CF-4C6A-936F-C880CA02674F}" dt="2025-08-22T08:08:00.335" v="37" actId="20577"/>
          <ac:spMkLst>
            <pc:docMk/>
            <pc:sldMk cId="335524044" sldId="295"/>
            <ac:spMk id="2" creationId="{5D783981-0676-B4BE-E2C1-016DCD399BF1}"/>
          </ac:spMkLst>
        </pc:spChg>
        <pc:spChg chg="mod">
          <ac:chgData name="Martha De Bruyn" userId="93efd236-ea55-4519-b039-8e43f377ac22" providerId="ADAL" clId="{B4F58EE1-F9CF-4C6A-936F-C880CA02674F}" dt="2025-08-22T08:07:42.450" v="9" actId="20577"/>
          <ac:spMkLst>
            <pc:docMk/>
            <pc:sldMk cId="335524044" sldId="295"/>
            <ac:spMk id="4" creationId="{A1E3E007-85FD-6A38-301F-BC4870BEDB78}"/>
          </ac:spMkLst>
        </pc:spChg>
      </pc:sldChg>
      <pc:sldChg chg="modSp mod">
        <pc:chgData name="Martha De Bruyn" userId="93efd236-ea55-4519-b039-8e43f377ac22" providerId="ADAL" clId="{B4F58EE1-F9CF-4C6A-936F-C880CA02674F}" dt="2025-08-22T08:13:38.124" v="87" actId="20577"/>
        <pc:sldMkLst>
          <pc:docMk/>
          <pc:sldMk cId="276920109" sldId="325"/>
        </pc:sldMkLst>
        <pc:spChg chg="mod">
          <ac:chgData name="Martha De Bruyn" userId="93efd236-ea55-4519-b039-8e43f377ac22" providerId="ADAL" clId="{B4F58EE1-F9CF-4C6A-936F-C880CA02674F}" dt="2025-08-22T08:13:38.124" v="87" actId="20577"/>
          <ac:spMkLst>
            <pc:docMk/>
            <pc:sldMk cId="276920109" sldId="325"/>
            <ac:spMk id="9" creationId="{00000000-0000-0000-0000-000000000000}"/>
          </ac:spMkLst>
        </pc:spChg>
      </pc:sldChg>
      <pc:sldChg chg="modSp mod">
        <pc:chgData name="Martha De Bruyn" userId="93efd236-ea55-4519-b039-8e43f377ac22" providerId="ADAL" clId="{B4F58EE1-F9CF-4C6A-936F-C880CA02674F}" dt="2025-08-22T08:24:00.674" v="334" actId="6549"/>
        <pc:sldMkLst>
          <pc:docMk/>
          <pc:sldMk cId="2462581939" sldId="334"/>
        </pc:sldMkLst>
        <pc:spChg chg="mod">
          <ac:chgData name="Martha De Bruyn" userId="93efd236-ea55-4519-b039-8e43f377ac22" providerId="ADAL" clId="{B4F58EE1-F9CF-4C6A-936F-C880CA02674F}" dt="2025-08-22T08:24:00.674" v="334" actId="6549"/>
          <ac:spMkLst>
            <pc:docMk/>
            <pc:sldMk cId="2462581939" sldId="334"/>
            <ac:spMk id="9" creationId="{00000000-0000-0000-0000-000000000000}"/>
          </ac:spMkLst>
        </pc:spChg>
      </pc:sldChg>
      <pc:sldChg chg="modSp mod">
        <pc:chgData name="Martha De Bruyn" userId="93efd236-ea55-4519-b039-8e43f377ac22" providerId="ADAL" clId="{B4F58EE1-F9CF-4C6A-936F-C880CA02674F}" dt="2025-08-22T08:16:35.224" v="109" actId="20577"/>
        <pc:sldMkLst>
          <pc:docMk/>
          <pc:sldMk cId="1691315100" sldId="335"/>
        </pc:sldMkLst>
        <pc:spChg chg="mod">
          <ac:chgData name="Martha De Bruyn" userId="93efd236-ea55-4519-b039-8e43f377ac22" providerId="ADAL" clId="{B4F58EE1-F9CF-4C6A-936F-C880CA02674F}" dt="2025-08-22T08:16:35.224" v="109" actId="20577"/>
          <ac:spMkLst>
            <pc:docMk/>
            <pc:sldMk cId="1691315100" sldId="335"/>
            <ac:spMk id="3" creationId="{1BA5676F-3029-694C-A48F-42E855DDA9B0}"/>
          </ac:spMkLst>
        </pc:spChg>
      </pc:sldChg>
      <pc:sldChg chg="del">
        <pc:chgData name="Martha De Bruyn" userId="93efd236-ea55-4519-b039-8e43f377ac22" providerId="ADAL" clId="{B4F58EE1-F9CF-4C6A-936F-C880CA02674F}" dt="2025-08-22T08:24:23.875" v="335" actId="2696"/>
        <pc:sldMkLst>
          <pc:docMk/>
          <pc:sldMk cId="3702068111" sldId="338"/>
        </pc:sldMkLst>
      </pc:sldChg>
      <pc:sldChg chg="modSp mod">
        <pc:chgData name="Martha De Bruyn" userId="93efd236-ea55-4519-b039-8e43f377ac22" providerId="ADAL" clId="{B4F58EE1-F9CF-4C6A-936F-C880CA02674F}" dt="2025-08-22T08:21:56.850" v="327" actId="6549"/>
        <pc:sldMkLst>
          <pc:docMk/>
          <pc:sldMk cId="1554194193" sldId="339"/>
        </pc:sldMkLst>
        <pc:spChg chg="mod">
          <ac:chgData name="Martha De Bruyn" userId="93efd236-ea55-4519-b039-8e43f377ac22" providerId="ADAL" clId="{B4F58EE1-F9CF-4C6A-936F-C880CA02674F}" dt="2025-08-22T08:21:56.850" v="327" actId="6549"/>
          <ac:spMkLst>
            <pc:docMk/>
            <pc:sldMk cId="1554194193" sldId="339"/>
            <ac:spMk id="3" creationId="{DBBA5BB2-EC46-C1BF-1518-3464FB614E26}"/>
          </ac:spMkLst>
        </pc:spChg>
      </pc:sldChg>
      <pc:sldChg chg="del">
        <pc:chgData name="Martha De Bruyn" userId="93efd236-ea55-4519-b039-8e43f377ac22" providerId="ADAL" clId="{B4F58EE1-F9CF-4C6A-936F-C880CA02674F}" dt="2025-08-22T08:24:31.073" v="336" actId="2696"/>
        <pc:sldMkLst>
          <pc:docMk/>
          <pc:sldMk cId="296639171" sldId="340"/>
        </pc:sldMkLst>
      </pc:sldChg>
      <pc:sldChg chg="modSp mod">
        <pc:chgData name="Martha De Bruyn" userId="93efd236-ea55-4519-b039-8e43f377ac22" providerId="ADAL" clId="{B4F58EE1-F9CF-4C6A-936F-C880CA02674F}" dt="2025-08-22T08:22:35.021" v="333" actId="20577"/>
        <pc:sldMkLst>
          <pc:docMk/>
          <pc:sldMk cId="3757920195" sldId="341"/>
        </pc:sldMkLst>
        <pc:spChg chg="mod">
          <ac:chgData name="Martha De Bruyn" userId="93efd236-ea55-4519-b039-8e43f377ac22" providerId="ADAL" clId="{B4F58EE1-F9CF-4C6A-936F-C880CA02674F}" dt="2025-08-22T08:22:35.021" v="333" actId="20577"/>
          <ac:spMkLst>
            <pc:docMk/>
            <pc:sldMk cId="3757920195" sldId="341"/>
            <ac:spMk id="3" creationId="{F61FEBEC-EB46-E576-B123-98EEF9FFA0A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782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782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E88BA23-C718-4F78-B046-E68A2CE57A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631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782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6788" cy="2630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346" y="3329901"/>
            <a:ext cx="7437709" cy="315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782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D93F3CB2-D0F4-4DE1-93B7-9F654AF51A8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2788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3F3CB2-D0F4-4DE1-93B7-9F654AF51A8E}" type="slidenum">
              <a:rPr lang="en-ZA" smtClean="0"/>
              <a:pPr>
                <a:defRPr/>
              </a:pPr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690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3F3CB2-D0F4-4DE1-93B7-9F654AF51A8E}" type="slidenum">
              <a:rPr lang="en-ZA" smtClean="0"/>
              <a:pPr>
                <a:defRPr/>
              </a:pPr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071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105365529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904687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774617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201161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7F45E-2B15-7373-829E-FA06F90D6D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18012"/>
            <a:ext cx="9143993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4082" y="2396081"/>
            <a:ext cx="295275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191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91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30179" y="1404738"/>
            <a:ext cx="5471626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1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30179" y="2924226"/>
            <a:ext cx="5471626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15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692" y="3527026"/>
            <a:ext cx="5472113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35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810" y="4219860"/>
            <a:ext cx="1695450" cy="2044700"/>
          </a:xfrm>
          <a:prstGeom prst="rect">
            <a:avLst/>
          </a:prstGeom>
        </p:spPr>
      </p:pic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C4067DE9-8827-ACDD-EA61-EE0F0A4416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0512" y="4291297"/>
            <a:ext cx="1421607" cy="1895476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B5312EC4-EEAC-7185-C191-930CB9ED57C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6012" y="2527772"/>
            <a:ext cx="2471138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9144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18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118D-AD60-4916-AEE6-48128EAE6DEE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BCDE-F946-4A58-89EE-D27E9219709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0743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4376-9ABE-4015-96AA-A6A43F509C4F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3100-2C48-40D8-895D-7366CC5B182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0846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40927-D37A-4020-93F8-CBF1B3BF32BE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A06D-0308-4A10-996B-4D889E1C351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74995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AA39-E418-47D5-B4F9-0C8AA3D2BD77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70F0-9873-4FD3-BF6E-4136D2B64D3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94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60803-043D-4E44-BA9B-8A38E35BF87E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38F5B-7D7C-44B7-840B-A833172A7EB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146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553AC-9805-4C4E-AE1B-09691D132BD5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3EF12-3365-43E6-BB8E-DA147D6BFD5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745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0395857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E554-4801-4199-BD86-2808CF105139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4A42-C73E-432F-A937-F12F0DD496B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8966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F937-1868-4983-BD6C-943B8E483FD9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7B8F2-3847-4715-8AA5-00BD1C5A82C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601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FB19-0FA2-4C33-A557-E63E86224D56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D9C79-241D-4B3B-BDED-166837CA139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75787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47AD9-775D-4919-924C-98AC9ED943EB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10FA-BCAF-4AC8-8522-D92E4231401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3738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2CCA-859A-4D04-A92D-27EFDAC73002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8BA8D-6D2D-48DD-A225-B19BED96909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753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130874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984396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073745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24277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87478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147338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492630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4E21055-C674-480F-81F8-D72A8ECB56C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FD056-3C40-4481-BD4B-273D9E517D3A}" type="datetimeFigureOut">
              <a:rPr lang="en-ZA"/>
              <a:pPr>
                <a:defRPr/>
              </a:pPr>
              <a:t>2025/08/22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BE86D7-B718-406C-B45B-CD65AFE9D10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3981-0676-B4BE-E2C1-016DCD399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0179" y="2089058"/>
            <a:ext cx="5471626" cy="961362"/>
          </a:xfrm>
        </p:spPr>
        <p:txBody>
          <a:bodyPr>
            <a:noAutofit/>
          </a:bodyPr>
          <a:lstStyle/>
          <a:p>
            <a:r>
              <a:rPr lang="en-US" altLang="en-US" sz="2500" b="1" dirty="0"/>
              <a:t>Clarification Commercial</a:t>
            </a:r>
            <a:br>
              <a:rPr lang="en-US" altLang="en-US" sz="2500" b="1" dirty="0"/>
            </a:br>
            <a:br>
              <a:rPr lang="en-US" altLang="en-US" sz="2500" b="1" dirty="0"/>
            </a:br>
            <a:r>
              <a:rPr lang="en-US" altLang="en-US" sz="2500" b="1" dirty="0"/>
              <a:t>Wood Pole Replacement - Live</a:t>
            </a:r>
            <a:endParaRPr lang="en-US" sz="2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ACADA-DE41-379E-EBA9-025F5F59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0179" y="3140968"/>
            <a:ext cx="5471626" cy="365126"/>
          </a:xfrm>
        </p:spPr>
        <p:txBody>
          <a:bodyPr/>
          <a:lstStyle/>
          <a:p>
            <a:r>
              <a:rPr lang="en-US" dirty="0"/>
              <a:t>Martha de Bruyn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3E007-85FD-6A38-301F-BC4870BEDB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25/08/2025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5F77460-8E9F-1567-7170-702027539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512" y="4229808"/>
            <a:ext cx="1421607" cy="1956965"/>
          </a:xfr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F19F1E-CB43-D25A-2C75-6E321D77C0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012" y="2420888"/>
            <a:ext cx="2471138" cy="3401734"/>
          </a:xfrm>
        </p:spPr>
      </p:pic>
    </p:spTree>
    <p:extLst>
      <p:ext uri="{BB962C8B-B14F-4D97-AF65-F5344CB8AC3E}">
        <p14:creationId xmlns:p14="http://schemas.microsoft.com/office/powerpoint/2010/main" val="33552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Invitation to Tender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 Number: 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E1465DXFSOU</a:t>
            </a: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Issue date:  13 Aug 2025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Closing date:  23 September 2025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Closing time:  10h00</a:t>
            </a:r>
          </a:p>
          <a:p>
            <a:pPr marL="0" lvl="0" indent="0" algn="l">
              <a:spcBef>
                <a:spcPts val="480"/>
              </a:spcBef>
              <a:spcAft>
                <a:spcPts val="480"/>
              </a:spcAft>
              <a:buNone/>
            </a:pPr>
            <a:r>
              <a:rPr lang="en-US" b="1" dirty="0">
                <a:effectLst/>
              </a:rPr>
              <a:t>Tender delivery: 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tenderer must upload the tender via Eskom Tender bulletin site on the Eskom E- tendering page. The documents need to be upload under the folder Technical, Commercial, Financial, and other.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All documents need to be submitted in a PDF format (The upload size per document is 500 megabytes and total submission is restricted to 4 gigabytes).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spc="-5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dirty="0">
                <a:effectLst/>
                <a:highlight>
                  <a:srgbClr val="FFFF00"/>
                </a:highlight>
              </a:rPr>
              <a:t>This is a non-compulsory clarification meeting</a:t>
            </a:r>
            <a:endParaRPr lang="en-US" dirty="0">
              <a:highlight>
                <a:srgbClr val="FFFF00"/>
              </a:highlight>
              <a:ea typeface="Times New Roman" panose="02020603050405020304" pitchFamily="18" charset="0"/>
            </a:endParaRPr>
          </a:p>
          <a:p>
            <a:pPr marL="0" indent="0" algn="ctr">
              <a:spcBef>
                <a:spcPts val="480"/>
              </a:spcBef>
              <a:spcAft>
                <a:spcPts val="480"/>
              </a:spcAft>
              <a:buNone/>
            </a:pPr>
            <a:r>
              <a:rPr lang="en-US" sz="3200" dirty="0">
                <a:effectLst/>
                <a:highlight>
                  <a:srgbClr val="FFFF00"/>
                </a:highlight>
              </a:rPr>
              <a:t>No late tenders will be accepted.</a:t>
            </a:r>
            <a:endParaRPr lang="en-ZA" sz="3200" dirty="0">
              <a:effectLst/>
              <a:highlight>
                <a:srgbClr val="FFFF00"/>
              </a:highlight>
            </a:endParaRPr>
          </a:p>
          <a:p>
            <a:pPr marL="0" lvl="0" indent="0" algn="l">
              <a:spcBef>
                <a:spcPts val="480"/>
              </a:spcBef>
              <a:spcAft>
                <a:spcPts val="480"/>
              </a:spcAft>
              <a:buNone/>
            </a:pPr>
            <a:endParaRPr lang="en-Z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2000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1800" dirty="0">
              <a:effectLst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4E4-F781-410B-AD6C-1AF225F5EE3D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692010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34368-B79D-D6D5-A378-BD15F2E34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Compliance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5676F-3029-694C-A48F-42E855DDA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b="1" dirty="0"/>
              <a:t>Step 1 – Basic Compliance</a:t>
            </a:r>
            <a:endParaRPr lang="en-ZA" dirty="0"/>
          </a:p>
          <a:p>
            <a:pPr marL="457200">
              <a:lnSpc>
                <a:spcPct val="115000"/>
              </a:lnSpc>
              <a:spcBef>
                <a:spcPts val="600"/>
              </a:spcBef>
              <a:buNone/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compliance for this invitation to tender are:</a:t>
            </a:r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>
              <a:lnSpc>
                <a:spcPct val="115000"/>
              </a:lnSpc>
              <a:spcBef>
                <a:spcPts val="600"/>
              </a:spcBef>
              <a:buNone/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Meet the eligibility criteria for a tenderer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Submit a complete electronic tender with commercial, financial and technical information    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Submission of the mandatory commercial tender returnables as at stipulated deadlines.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E883-0D09-B1AD-5E69-3745505BB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A6CB8B-BFF8-434F-0B18-B4E7735F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9131510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75818-D302-43B8-0D15-E40FCF3D7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Mandatory returnables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A5BB2-EC46-C1BF-1518-3464FB614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at tender closing (Disqualifiable)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at tender closing (Non - Disqualifiable)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prior to contract award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Functionality Mandatory Returnables</a:t>
            </a:r>
          </a:p>
          <a:p>
            <a:pPr marL="0" indent="0">
              <a:buNone/>
            </a:pPr>
            <a:endParaRPr lang="en-ZA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Z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PRICING SHOULD BE SUBMITTED IN PDF (SIGNED) AND IN EXCEL FORMAT</a:t>
            </a:r>
            <a:endParaRPr lang="en-ZA" b="1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BBF1C-93A1-68FC-2117-01D9DA1D0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CF9E2-D12F-5B0F-EE0B-B0BD5AAA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419419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0D92D-848B-4571-6D32-F471CB1D1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service providers required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FEBEC-EB46-E576-B123-98EEF9FFA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87" y="1052736"/>
            <a:ext cx="8378825" cy="5045075"/>
          </a:xfrm>
        </p:spPr>
        <p:txBody>
          <a:bodyPr/>
          <a:lstStyle/>
          <a:p>
            <a:pPr marL="266700" algn="just">
              <a:lnSpc>
                <a:spcPct val="100000"/>
              </a:lnSpc>
              <a:spcAft>
                <a:spcPts val="1000"/>
              </a:spcAft>
            </a:pPr>
            <a:r>
              <a:rPr lang="en-ZA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outcome will result in the award of a maximum of 9 contracts</a:t>
            </a:r>
            <a:r>
              <a:rPr lang="en-ZA" sz="18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66700" algn="just">
              <a:lnSpc>
                <a:spcPct val="100000"/>
              </a:lnSpc>
              <a:spcAft>
                <a:spcPts val="1000"/>
              </a:spcAft>
            </a:pPr>
            <a:r>
              <a:rPr lang="en-ZA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there be 2 or more service providers with an equal score the following will be applied: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successful </a:t>
            </a:r>
            <a:r>
              <a:rPr lang="en-ZA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service providers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must be the ones that scored the highest points for B-BBEE.</a:t>
            </a:r>
            <a:endParaRPr lang="en-ZA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628650" lvl="1" indent="-179705" algn="just"/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two or more tenderers have equal points, including equal preference points for B-BBEE, the successful </a:t>
            </a:r>
            <a:r>
              <a:rPr lang="en-ZA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provider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must be decided by the drawing of lots.</a:t>
            </a:r>
            <a:endParaRPr lang="en-Z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Please note:-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Eskom reserves the right to award to a tenderer who may not be the highest scoring/highest ranked tenderer, in line with Section (2) (1) (f) of the PPPFA.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ED428-B096-F2B8-A683-C5A923CBE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7DDA8-D2AA-C18D-6FAA-C0BC6EFFE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792019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 Returnables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6563" y="1196752"/>
            <a:ext cx="8378825" cy="5285011"/>
          </a:xfrm>
        </p:spPr>
        <p:txBody>
          <a:bodyPr/>
          <a:lstStyle/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Tenderer to take note of tender returnables in the Invitation to Tender: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To refer to Item 1.3 the mandatory returnables that are disqualifiable and not disqualifiable for evaluations. </a:t>
            </a:r>
            <a:endParaRPr lang="en-ZA" dirty="0">
              <a:effectLst/>
            </a:endParaRPr>
          </a:p>
          <a:p>
            <a:pPr marL="266400" algn="just">
              <a:spcBef>
                <a:spcPts val="480"/>
              </a:spcBef>
              <a:spcAft>
                <a:spcPts val="480"/>
              </a:spcAft>
            </a:pPr>
            <a:r>
              <a:rPr lang="en-US" dirty="0">
                <a:effectLst/>
              </a:rPr>
              <a:t>Tenderer to submit all Mandatory Tender returnables failure which they will be disqualified.</a:t>
            </a:r>
            <a:endParaRPr lang="en-ZA" dirty="0">
              <a:effectLst/>
            </a:endParaRPr>
          </a:p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Tenderers are requested to read all tender documents and comply to the requirements.  </a:t>
            </a:r>
          </a:p>
          <a:p>
            <a:pPr marL="266400" algn="just" eaLnBrk="1" hangingPunct="1">
              <a:spcBef>
                <a:spcPts val="480"/>
              </a:spcBef>
              <a:spcAft>
                <a:spcPts val="480"/>
              </a:spcAft>
              <a:defRPr/>
            </a:pPr>
            <a:r>
              <a:rPr lang="en-US" altLang="en-US" dirty="0"/>
              <a:t>Please note that clarification questions should only be sent in writing to </a:t>
            </a:r>
            <a:r>
              <a:rPr lang="en-US" altLang="en-US" dirty="0">
                <a:solidFill>
                  <a:srgbClr val="00B050"/>
                </a:solidFill>
              </a:rPr>
              <a:t>dbruynmj@eskom.co.za.</a:t>
            </a:r>
            <a:r>
              <a:rPr lang="en-US" altLang="en-US" dirty="0"/>
              <a:t> No telephone calls will be entertained. </a:t>
            </a:r>
          </a:p>
          <a:p>
            <a:pPr marL="266400" algn="just" eaLnBrk="1" hangingPunct="1">
              <a:spcBef>
                <a:spcPts val="480"/>
              </a:spcBef>
              <a:spcAft>
                <a:spcPts val="480"/>
              </a:spcAft>
              <a:defRPr/>
            </a:pPr>
            <a:r>
              <a:rPr lang="en-US" altLang="en-US" kern="0" dirty="0"/>
              <a:t>Closing time for all queries is 5 days prior to tender closing date. No queries will be entertained after this date.</a:t>
            </a:r>
          </a:p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Clarification responses from Tenderers will be loaded in the clarification folder on Eskom tender bulletin. (please note the sequence of numbering and the date of when clarification is loaded)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2000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1800" dirty="0">
              <a:effectLst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4E4-F781-410B-AD6C-1AF225F5EE3D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258193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73B9F-CF06-3B99-DEF0-55446B76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10670-4E9F-2714-1C76-4E1732E0F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dirty="0"/>
              <a:t>FSOU </a:t>
            </a:r>
            <a:r>
              <a:rPr lang="en-US" dirty="0"/>
              <a:t>is</a:t>
            </a:r>
            <a:r>
              <a:rPr lang="en-US" sz="2000" dirty="0"/>
              <a:t> looking forward to working with you.</a:t>
            </a:r>
          </a:p>
          <a:p>
            <a:pPr marL="0" indent="0" algn="ctr">
              <a:buNone/>
            </a:pPr>
            <a:r>
              <a:rPr lang="en-US" sz="2000" dirty="0"/>
              <a:t>Thank You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3EBCD-E13F-C164-AF61-C96BCA7F1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8B2BD-9B27-04FC-5B99-B64EC9A1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9794889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Presentation template 1 - with visuals included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1 - with visuals included 2017</Template>
  <TotalTime>11143</TotalTime>
  <Words>496</Words>
  <Application>Microsoft Office PowerPoint</Application>
  <PresentationFormat>On-screen Show (4:3)</PresentationFormat>
  <Paragraphs>60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Presentation template 1 - with visuals included 2017</vt:lpstr>
      <vt:lpstr>Custom Design</vt:lpstr>
      <vt:lpstr>think-cell Slide</vt:lpstr>
      <vt:lpstr>Clarification Commercial  Wood Pole Replacement - Live</vt:lpstr>
      <vt:lpstr>Invitation to Tender</vt:lpstr>
      <vt:lpstr>Basic Compliance</vt:lpstr>
      <vt:lpstr>Mandatory returnables</vt:lpstr>
      <vt:lpstr>Number of service providers required</vt:lpstr>
      <vt:lpstr>Tender Returnables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Marilyn Stanley</dc:creator>
  <cp:lastModifiedBy>Martha De Bruyn</cp:lastModifiedBy>
  <cp:revision>159</cp:revision>
  <cp:lastPrinted>2023-08-22T09:47:15Z</cp:lastPrinted>
  <dcterms:created xsi:type="dcterms:W3CDTF">2017-08-11T07:23:28Z</dcterms:created>
  <dcterms:modified xsi:type="dcterms:W3CDTF">2025-08-22T08:24:32Z</dcterms:modified>
</cp:coreProperties>
</file>