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376" r:id="rId3"/>
    <p:sldId id="713" r:id="rId4"/>
    <p:sldId id="727" r:id="rId5"/>
    <p:sldId id="490" r:id="rId6"/>
    <p:sldId id="728" r:id="rId7"/>
    <p:sldId id="729" r:id="rId8"/>
    <p:sldId id="583" r:id="rId9"/>
    <p:sldId id="591" r:id="rId10"/>
    <p:sldId id="593" r:id="rId11"/>
    <p:sldId id="565" r:id="rId12"/>
    <p:sldId id="564" r:id="rId13"/>
    <p:sldId id="588" r:id="rId14"/>
    <p:sldId id="730" r:id="rId15"/>
    <p:sldId id="594" r:id="rId16"/>
    <p:sldId id="601" r:id="rId17"/>
    <p:sldId id="596" r:id="rId18"/>
    <p:sldId id="731" r:id="rId19"/>
    <p:sldId id="522" r:id="rId20"/>
    <p:sldId id="602" r:id="rId21"/>
    <p:sldId id="603" r:id="rId22"/>
    <p:sldId id="604" r:id="rId23"/>
    <p:sldId id="554" r:id="rId24"/>
    <p:sldId id="732" r:id="rId25"/>
    <p:sldId id="550" r:id="rId26"/>
    <p:sldId id="597" r:id="rId27"/>
    <p:sldId id="562" r:id="rId28"/>
    <p:sldId id="598" r:id="rId29"/>
    <p:sldId id="600" r:id="rId30"/>
    <p:sldId id="581" r:id="rId31"/>
    <p:sldId id="733" r:id="rId32"/>
    <p:sldId id="524" r:id="rId33"/>
    <p:sldId id="580" r:id="rId34"/>
    <p:sldId id="528" r:id="rId35"/>
    <p:sldId id="570" r:id="rId36"/>
    <p:sldId id="572" r:id="rId37"/>
    <p:sldId id="573" r:id="rId38"/>
    <p:sldId id="574" r:id="rId39"/>
    <p:sldId id="575" r:id="rId40"/>
    <p:sldId id="576" r:id="rId41"/>
    <p:sldId id="577" r:id="rId42"/>
    <p:sldId id="535" r:id="rId43"/>
    <p:sldId id="543" r:id="rId44"/>
    <p:sldId id="544" r:id="rId45"/>
    <p:sldId id="545" r:id="rId46"/>
    <p:sldId id="546" r:id="rId47"/>
    <p:sldId id="542" r:id="rId48"/>
    <p:sldId id="585" r:id="rId49"/>
    <p:sldId id="586" r:id="rId50"/>
    <p:sldId id="539" r:id="rId51"/>
    <p:sldId id="587" r:id="rId52"/>
    <p:sldId id="589" r:id="rId53"/>
    <p:sldId id="541" r:id="rId54"/>
    <p:sldId id="734" r:id="rId55"/>
    <p:sldId id="529" r:id="rId56"/>
    <p:sldId id="735" r:id="rId57"/>
    <p:sldId id="515" r:id="rId58"/>
    <p:sldId id="736" r:id="rId59"/>
    <p:sldId id="567" r:id="rId60"/>
    <p:sldId id="568" r:id="rId61"/>
    <p:sldId id="709" r:id="rId6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2981732-E445-4FB3-87FF-5E82CD6500AC}">
          <p14:sldIdLst/>
        </p14:section>
        <p14:section name="Ending Slide" id="{A8825445-5FF3-4FE4-A464-D725E940EE97}">
          <p14:sldIdLst>
            <p14:sldId id="256"/>
            <p14:sldId id="376"/>
            <p14:sldId id="713"/>
            <p14:sldId id="727"/>
            <p14:sldId id="490"/>
            <p14:sldId id="728"/>
            <p14:sldId id="729"/>
            <p14:sldId id="583"/>
            <p14:sldId id="591"/>
            <p14:sldId id="593"/>
            <p14:sldId id="565"/>
            <p14:sldId id="564"/>
            <p14:sldId id="588"/>
            <p14:sldId id="730"/>
            <p14:sldId id="594"/>
            <p14:sldId id="601"/>
            <p14:sldId id="596"/>
            <p14:sldId id="731"/>
            <p14:sldId id="522"/>
            <p14:sldId id="602"/>
            <p14:sldId id="603"/>
            <p14:sldId id="604"/>
            <p14:sldId id="554"/>
            <p14:sldId id="732"/>
            <p14:sldId id="550"/>
            <p14:sldId id="597"/>
            <p14:sldId id="562"/>
            <p14:sldId id="598"/>
            <p14:sldId id="600"/>
            <p14:sldId id="581"/>
            <p14:sldId id="733"/>
            <p14:sldId id="524"/>
            <p14:sldId id="580"/>
            <p14:sldId id="528"/>
            <p14:sldId id="570"/>
            <p14:sldId id="572"/>
            <p14:sldId id="573"/>
            <p14:sldId id="574"/>
            <p14:sldId id="575"/>
            <p14:sldId id="576"/>
            <p14:sldId id="577"/>
            <p14:sldId id="535"/>
            <p14:sldId id="543"/>
            <p14:sldId id="544"/>
            <p14:sldId id="545"/>
            <p14:sldId id="546"/>
            <p14:sldId id="542"/>
            <p14:sldId id="585"/>
            <p14:sldId id="586"/>
            <p14:sldId id="539"/>
            <p14:sldId id="587"/>
            <p14:sldId id="589"/>
            <p14:sldId id="541"/>
            <p14:sldId id="734"/>
            <p14:sldId id="529"/>
            <p14:sldId id="735"/>
            <p14:sldId id="515"/>
            <p14:sldId id="736"/>
            <p14:sldId id="567"/>
            <p14:sldId id="568"/>
            <p14:sldId id="709"/>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102" autoAdjust="0"/>
    <p:restoredTop sz="94660"/>
  </p:normalViewPr>
  <p:slideViewPr>
    <p:cSldViewPr>
      <p:cViewPr varScale="1">
        <p:scale>
          <a:sx n="74" d="100"/>
          <a:sy n="74" d="100"/>
        </p:scale>
        <p:origin x="72" y="22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197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20</a:t>
            </a:fld>
            <a:endParaRPr lang="en-GB" dirty="0"/>
          </a:p>
        </p:txBody>
      </p:sp>
    </p:spTree>
    <p:extLst>
      <p:ext uri="{BB962C8B-B14F-4D97-AF65-F5344CB8AC3E}">
        <p14:creationId xmlns:p14="http://schemas.microsoft.com/office/powerpoint/2010/main" val="3831805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21</a:t>
            </a:fld>
            <a:endParaRPr lang="en-GB" dirty="0"/>
          </a:p>
        </p:txBody>
      </p:sp>
    </p:spTree>
    <p:extLst>
      <p:ext uri="{BB962C8B-B14F-4D97-AF65-F5344CB8AC3E}">
        <p14:creationId xmlns:p14="http://schemas.microsoft.com/office/powerpoint/2010/main" val="1039310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22</a:t>
            </a:fld>
            <a:endParaRPr lang="en-GB" dirty="0"/>
          </a:p>
        </p:txBody>
      </p:sp>
    </p:spTree>
    <p:extLst>
      <p:ext uri="{BB962C8B-B14F-4D97-AF65-F5344CB8AC3E}">
        <p14:creationId xmlns:p14="http://schemas.microsoft.com/office/powerpoint/2010/main" val="3308034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23</a:t>
            </a:fld>
            <a:endParaRPr lang="en-GB" dirty="0"/>
          </a:p>
        </p:txBody>
      </p:sp>
    </p:spTree>
    <p:extLst>
      <p:ext uri="{BB962C8B-B14F-4D97-AF65-F5344CB8AC3E}">
        <p14:creationId xmlns:p14="http://schemas.microsoft.com/office/powerpoint/2010/main" val="757261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383437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25</a:t>
            </a:fld>
            <a:endParaRPr lang="en-GB" dirty="0"/>
          </a:p>
        </p:txBody>
      </p:sp>
    </p:spTree>
    <p:extLst>
      <p:ext uri="{BB962C8B-B14F-4D97-AF65-F5344CB8AC3E}">
        <p14:creationId xmlns:p14="http://schemas.microsoft.com/office/powerpoint/2010/main" val="33997951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26</a:t>
            </a:fld>
            <a:endParaRPr lang="en-GB" dirty="0"/>
          </a:p>
        </p:txBody>
      </p:sp>
    </p:spTree>
    <p:extLst>
      <p:ext uri="{BB962C8B-B14F-4D97-AF65-F5344CB8AC3E}">
        <p14:creationId xmlns:p14="http://schemas.microsoft.com/office/powerpoint/2010/main" val="755889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8415583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two definitions, quality deals with the features and characteristics of the product that is being designed and its conformance to satisfy the implied needs. Whereas functionality test the tenderers ability to produce the product in accordance with the set-out specifications. </a:t>
            </a:r>
          </a:p>
        </p:txBody>
      </p:sp>
      <p:sp>
        <p:nvSpPr>
          <p:cNvPr id="4" name="Slide Number Placeholder 3"/>
          <p:cNvSpPr>
            <a:spLocks noGrp="1"/>
          </p:cNvSpPr>
          <p:nvPr>
            <p:ph type="sldNum" sz="quarter" idx="10"/>
          </p:nvPr>
        </p:nvSpPr>
        <p:spPr/>
        <p:txBody>
          <a:bodyPr/>
          <a:lstStyle/>
          <a:p>
            <a:fld id="{B197E39D-5247-3041-9E23-6C3445E18744}" type="slidenum">
              <a:rPr lang="en-US" smtClean="0"/>
              <a:t>33</a:t>
            </a:fld>
            <a:endParaRPr lang="en-US"/>
          </a:p>
        </p:txBody>
      </p:sp>
    </p:spTree>
    <p:extLst>
      <p:ext uri="{BB962C8B-B14F-4D97-AF65-F5344CB8AC3E}">
        <p14:creationId xmlns:p14="http://schemas.microsoft.com/office/powerpoint/2010/main" val="29479309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7E39D-5247-3041-9E23-6C3445E18744}" type="slidenum">
              <a:rPr lang="en-US" smtClean="0"/>
              <a:t>34</a:t>
            </a:fld>
            <a:endParaRPr lang="en-US"/>
          </a:p>
        </p:txBody>
      </p:sp>
    </p:spTree>
    <p:extLst>
      <p:ext uri="{BB962C8B-B14F-4D97-AF65-F5344CB8AC3E}">
        <p14:creationId xmlns:p14="http://schemas.microsoft.com/office/powerpoint/2010/main" val="2673794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2</a:t>
            </a:fld>
            <a:endParaRPr lang="en-GB" dirty="0"/>
          </a:p>
        </p:txBody>
      </p:sp>
    </p:spTree>
    <p:extLst>
      <p:ext uri="{BB962C8B-B14F-4D97-AF65-F5344CB8AC3E}">
        <p14:creationId xmlns:p14="http://schemas.microsoft.com/office/powerpoint/2010/main" val="22190038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7E39D-5247-3041-9E23-6C3445E18744}" type="slidenum">
              <a:rPr lang="en-US" smtClean="0"/>
              <a:t>36</a:t>
            </a:fld>
            <a:endParaRPr lang="en-US"/>
          </a:p>
        </p:txBody>
      </p:sp>
    </p:spTree>
    <p:extLst>
      <p:ext uri="{BB962C8B-B14F-4D97-AF65-F5344CB8AC3E}">
        <p14:creationId xmlns:p14="http://schemas.microsoft.com/office/powerpoint/2010/main" val="41753034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7E39D-5247-3041-9E23-6C3445E18744}" type="slidenum">
              <a:rPr lang="en-US" smtClean="0"/>
              <a:t>42</a:t>
            </a:fld>
            <a:endParaRPr lang="en-US"/>
          </a:p>
        </p:txBody>
      </p:sp>
    </p:spTree>
    <p:extLst>
      <p:ext uri="{BB962C8B-B14F-4D97-AF65-F5344CB8AC3E}">
        <p14:creationId xmlns:p14="http://schemas.microsoft.com/office/powerpoint/2010/main" val="22139859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Generally, tender submissions are evaluated in terms of “Financial offer and preference”. In the event of “functionality” being introduced as part of an evaluation criteria, such a requirement must be stated in the tender documents</a:t>
            </a:r>
          </a:p>
        </p:txBody>
      </p:sp>
      <p:sp>
        <p:nvSpPr>
          <p:cNvPr id="4" name="Slide Number Placeholder 3"/>
          <p:cNvSpPr>
            <a:spLocks noGrp="1"/>
          </p:cNvSpPr>
          <p:nvPr>
            <p:ph type="sldNum" sz="quarter" idx="10"/>
          </p:nvPr>
        </p:nvSpPr>
        <p:spPr/>
        <p:txBody>
          <a:bodyPr/>
          <a:lstStyle/>
          <a:p>
            <a:fld id="{B197E39D-5247-3041-9E23-6C3445E18744}" type="slidenum">
              <a:rPr lang="en-US" smtClean="0"/>
              <a:t>43</a:t>
            </a:fld>
            <a:endParaRPr lang="en-US"/>
          </a:p>
        </p:txBody>
      </p:sp>
    </p:spTree>
    <p:extLst>
      <p:ext uri="{BB962C8B-B14F-4D97-AF65-F5344CB8AC3E}">
        <p14:creationId xmlns:p14="http://schemas.microsoft.com/office/powerpoint/2010/main" val="232298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42997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9496675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92075" y="744538"/>
            <a:ext cx="6615113" cy="3721100"/>
          </a:xfrm>
          <a:ln/>
        </p:spPr>
      </p:sp>
      <p:sp>
        <p:nvSpPr>
          <p:cNvPr id="49155" name="Rectangle 3"/>
          <p:cNvSpPr>
            <a:spLocks noGrp="1" noChangeArrowheads="1"/>
          </p:cNvSpPr>
          <p:nvPr>
            <p:ph type="body" idx="1"/>
          </p:nvPr>
        </p:nvSpPr>
        <p:spPr>
          <a:xfrm>
            <a:off x="906463" y="4716463"/>
            <a:ext cx="4984750" cy="4467225"/>
          </a:xfrm>
          <a:noFill/>
          <a:ln/>
        </p:spPr>
        <p:txBody>
          <a:bodyPr/>
          <a:lstStyle/>
          <a:p>
            <a:pPr eaLnBrk="1" hangingPunct="1"/>
            <a:endParaRPr lang="en-US"/>
          </a:p>
        </p:txBody>
      </p:sp>
      <p:sp>
        <p:nvSpPr>
          <p:cNvPr id="2" name="Footer Placeholder 1">
            <a:extLst>
              <a:ext uri="{FF2B5EF4-FFF2-40B4-BE49-F238E27FC236}">
                <a16:creationId xmlns:a16="http://schemas.microsoft.com/office/drawing/2014/main" id="{1843D6E6-1AE5-4AFC-BBFC-8E8D4FCEF49C}"/>
              </a:ext>
            </a:extLst>
          </p:cNvPr>
          <p:cNvSpPr>
            <a:spLocks noGrp="1"/>
          </p:cNvSpPr>
          <p:nvPr>
            <p:ph type="ftr" sz="quarter" idx="4"/>
          </p:nvPr>
        </p:nvSpPr>
        <p:spPr/>
        <p:txBody>
          <a:bodyPr/>
          <a:lstStyle/>
          <a:p>
            <a:pPr>
              <a:defRPr/>
            </a:pPr>
            <a:endParaRPr lang="en-US"/>
          </a:p>
        </p:txBody>
      </p:sp>
    </p:spTree>
    <p:extLst>
      <p:ext uri="{BB962C8B-B14F-4D97-AF65-F5344CB8AC3E}">
        <p14:creationId xmlns:p14="http://schemas.microsoft.com/office/powerpoint/2010/main" val="9904262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9062001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8600" y="857250"/>
            <a:ext cx="4114800" cy="2314575"/>
          </a:xfrm>
          <a:prstGeom prst="rect">
            <a:avLst/>
          </a:prstGeom>
          <a:noFill/>
          <a:ln w="12700">
            <a:solidFill>
              <a:prstClr val="black"/>
            </a:solidFill>
          </a:ln>
        </p:spPr>
      </p:sp>
      <p:sp>
        <p:nvSpPr>
          <p:cNvPr id="3" name="Notes Placeholder 2"/>
          <p:cNvSpPr>
            <a:spLocks noGrp="1"/>
          </p:cNvSpPr>
          <p:nvPr>
            <p:ph type="body" idx="1"/>
          </p:nvPr>
        </p:nvSpPr>
        <p:spPr>
          <a:xfrm>
            <a:off x="1219200" y="3300413"/>
            <a:ext cx="9753600" cy="2700337"/>
          </a:xfrm>
          <a:prstGeom prst="rect">
            <a:avLst/>
          </a:prstGeom>
        </p:spPr>
        <p:txBody>
          <a:bodyPr/>
          <a:lstStyle/>
          <a:p>
            <a:endParaRPr lang="en-ZA" dirty="0"/>
          </a:p>
        </p:txBody>
      </p:sp>
    </p:spTree>
    <p:extLst>
      <p:ext uri="{BB962C8B-B14F-4D97-AF65-F5344CB8AC3E}">
        <p14:creationId xmlns:p14="http://schemas.microsoft.com/office/powerpoint/2010/main" val="2869689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555933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4</a:t>
            </a:fld>
            <a:endParaRPr lang="en-GB" dirty="0"/>
          </a:p>
        </p:txBody>
      </p:sp>
    </p:spTree>
    <p:extLst>
      <p:ext uri="{BB962C8B-B14F-4D97-AF65-F5344CB8AC3E}">
        <p14:creationId xmlns:p14="http://schemas.microsoft.com/office/powerpoint/2010/main" val="1026111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5</a:t>
            </a:fld>
            <a:endParaRPr lang="en-GB" dirty="0"/>
          </a:p>
        </p:txBody>
      </p:sp>
    </p:spTree>
    <p:extLst>
      <p:ext uri="{BB962C8B-B14F-4D97-AF65-F5344CB8AC3E}">
        <p14:creationId xmlns:p14="http://schemas.microsoft.com/office/powerpoint/2010/main" val="2438895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197E39D-5247-3041-9E23-6C3445E18744}" type="slidenum">
              <a:rPr lang="en-US" smtClean="0"/>
              <a:t>8</a:t>
            </a:fld>
            <a:endParaRPr lang="en-US"/>
          </a:p>
        </p:txBody>
      </p:sp>
    </p:spTree>
    <p:extLst>
      <p:ext uri="{BB962C8B-B14F-4D97-AF65-F5344CB8AC3E}">
        <p14:creationId xmlns:p14="http://schemas.microsoft.com/office/powerpoint/2010/main" val="33650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054783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119059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10"/>
          </p:nvPr>
        </p:nvSpPr>
        <p:spPr/>
        <p:txBody>
          <a:bodyPr/>
          <a:lstStyle/>
          <a:p>
            <a:fld id="{D72AF968-CC30-4AF2-981F-D98750C019B0}" type="slidenum">
              <a:rPr lang="en-US" smtClean="0"/>
              <a:pPr/>
              <a:t>19</a:t>
            </a:fld>
            <a:endParaRPr lang="en-GB" dirty="0"/>
          </a:p>
        </p:txBody>
      </p:sp>
    </p:spTree>
    <p:extLst>
      <p:ext uri="{BB962C8B-B14F-4D97-AF65-F5344CB8AC3E}">
        <p14:creationId xmlns:p14="http://schemas.microsoft.com/office/powerpoint/2010/main" val="3368728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3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6" name="Holder 6"/>
          <p:cNvSpPr>
            <a:spLocks noGrp="1"/>
          </p:cNvSpPr>
          <p:nvPr>
            <p:ph type="sldNum" sz="quarter" idx="7"/>
          </p:nvPr>
        </p:nvSpPr>
        <p:spPr/>
        <p:txBody>
          <a:bodyPr lIns="0" tIns="0" rIns="0" bIns="0"/>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B82837"/>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8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6" name="Holder 6"/>
          <p:cNvSpPr>
            <a:spLocks noGrp="1"/>
          </p:cNvSpPr>
          <p:nvPr>
            <p:ph type="sldNum" sz="quarter" idx="7"/>
          </p:nvPr>
        </p:nvSpPr>
        <p:spPr/>
        <p:txBody>
          <a:bodyPr lIns="0" tIns="0" rIns="0" bIns="0"/>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B82837"/>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79"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7" name="Holder 7"/>
          <p:cNvSpPr>
            <a:spLocks noGrp="1"/>
          </p:cNvSpPr>
          <p:nvPr>
            <p:ph type="sldNum" sz="quarter" idx="7"/>
          </p:nvPr>
        </p:nvSpPr>
        <p:spPr/>
        <p:txBody>
          <a:bodyPr lIns="0" tIns="0" rIns="0" bIns="0"/>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B82837"/>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5" name="Holder 5"/>
          <p:cNvSpPr>
            <a:spLocks noGrp="1"/>
          </p:cNvSpPr>
          <p:nvPr>
            <p:ph type="sldNum" sz="quarter" idx="7"/>
          </p:nvPr>
        </p:nvSpPr>
        <p:spPr/>
        <p:txBody>
          <a:bodyPr lIns="0" tIns="0" rIns="0" bIns="0"/>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4" name="Holder 4"/>
          <p:cNvSpPr>
            <a:spLocks noGrp="1"/>
          </p:cNvSpPr>
          <p:nvPr>
            <p:ph type="sldNum" sz="quarter" idx="7"/>
          </p:nvPr>
        </p:nvSpPr>
        <p:spPr/>
        <p:txBody>
          <a:bodyPr lIns="0" tIns="0" rIns="0" bIns="0"/>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3523DB-03FF-4814-9E96-96EF3049E7E3}"/>
              </a:ext>
            </a:extLst>
          </p:cNvPr>
          <p:cNvSpPr>
            <a:spLocks noGrp="1"/>
          </p:cNvSpPr>
          <p:nvPr>
            <p:ph type="sldNum" sz="quarter" idx="10"/>
          </p:nvPr>
        </p:nvSpPr>
        <p:spPr/>
        <p:txBody>
          <a:bodyPr/>
          <a:lstStyle/>
          <a:p>
            <a:fld id="{76524C09-5530-4B24-86D2-C27FFA207EF6}" type="slidenum">
              <a:rPr lang="en-US" smtClean="0"/>
              <a:pPr/>
              <a:t>‹#›</a:t>
            </a:fld>
            <a:endParaRPr lang="en-US" dirty="0"/>
          </a:p>
        </p:txBody>
      </p:sp>
      <p:sp>
        <p:nvSpPr>
          <p:cNvPr id="4" name="Title 11">
            <a:extLst>
              <a:ext uri="{FF2B5EF4-FFF2-40B4-BE49-F238E27FC236}">
                <a16:creationId xmlns:a16="http://schemas.microsoft.com/office/drawing/2014/main" id="{5CE233F2-EFB1-478F-B0A7-ABD1963050FA}"/>
              </a:ext>
            </a:extLst>
          </p:cNvPr>
          <p:cNvSpPr>
            <a:spLocks noGrp="1"/>
          </p:cNvSpPr>
          <p:nvPr>
            <p:ph type="title" hasCustomPrompt="1"/>
          </p:nvPr>
        </p:nvSpPr>
        <p:spPr>
          <a:xfrm>
            <a:off x="1572870" y="2594156"/>
            <a:ext cx="9046259" cy="830997"/>
          </a:xfrm>
        </p:spPr>
        <p:txBody>
          <a:bodyPr wrap="none" lIns="0" tIns="0" rIns="0" bIns="0">
            <a:spAutoFit/>
          </a:bodyPr>
          <a:lstStyle>
            <a:lvl1pPr algn="ctr">
              <a:defRPr sz="6000" b="1" i="0">
                <a:solidFill>
                  <a:srgbClr val="000000"/>
                </a:solidFill>
                <a:latin typeface="Arial" panose="020B0604020202020204" pitchFamily="34" charset="0"/>
                <a:cs typeface="Arial" panose="020B0604020202020204" pitchFamily="34" charset="0"/>
              </a:defRPr>
            </a:lvl1pPr>
          </a:lstStyle>
          <a:p>
            <a:r>
              <a:rPr lang="en-US" dirty="0"/>
              <a:t>CLICK TO EDIT MASTER</a:t>
            </a:r>
          </a:p>
        </p:txBody>
      </p:sp>
      <p:cxnSp>
        <p:nvCxnSpPr>
          <p:cNvPr id="5" name="Straight Connector 4">
            <a:extLst>
              <a:ext uri="{FF2B5EF4-FFF2-40B4-BE49-F238E27FC236}">
                <a16:creationId xmlns:a16="http://schemas.microsoft.com/office/drawing/2014/main" id="{B81EE1EE-AC32-4968-AC7F-5C152FBA075B}"/>
              </a:ext>
            </a:extLst>
          </p:cNvPr>
          <p:cNvCxnSpPr/>
          <p:nvPr userDrawn="1"/>
        </p:nvCxnSpPr>
        <p:spPr>
          <a:xfrm>
            <a:off x="6095999" y="5438775"/>
            <a:ext cx="0" cy="1419225"/>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19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par>
                                <p:cTn id="8" presetID="22" presetClass="entr" presetSubtype="1" fill="hold"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90727" y="6176771"/>
            <a:ext cx="347980" cy="681355"/>
          </a:xfrm>
          <a:custGeom>
            <a:avLst/>
            <a:gdLst/>
            <a:ahLst/>
            <a:cxnLst/>
            <a:rect l="l" t="t" r="r" b="b"/>
            <a:pathLst>
              <a:path w="347980" h="681354">
                <a:moveTo>
                  <a:pt x="0" y="681227"/>
                </a:moveTo>
                <a:lnTo>
                  <a:pt x="347472" y="681227"/>
                </a:lnTo>
                <a:lnTo>
                  <a:pt x="347472" y="0"/>
                </a:lnTo>
                <a:lnTo>
                  <a:pt x="0" y="0"/>
                </a:lnTo>
                <a:lnTo>
                  <a:pt x="0" y="681227"/>
                </a:lnTo>
                <a:close/>
              </a:path>
            </a:pathLst>
          </a:custGeom>
          <a:solidFill>
            <a:srgbClr val="B82837"/>
          </a:solidFill>
        </p:spPr>
        <p:txBody>
          <a:bodyPr wrap="square" lIns="0" tIns="0" rIns="0" bIns="0" rtlCol="0"/>
          <a:lstStyle/>
          <a:p>
            <a:endParaRPr dirty="0"/>
          </a:p>
        </p:txBody>
      </p:sp>
      <p:sp>
        <p:nvSpPr>
          <p:cNvPr id="17" name="bk object 17"/>
          <p:cNvSpPr/>
          <p:nvPr/>
        </p:nvSpPr>
        <p:spPr>
          <a:xfrm>
            <a:off x="431291" y="365759"/>
            <a:ext cx="466344" cy="1171955"/>
          </a:xfrm>
          <a:prstGeom prst="rect">
            <a:avLst/>
          </a:prstGeom>
          <a:blipFill>
            <a:blip r:embed="rId8" cstate="print"/>
            <a:stretch>
              <a:fillRect/>
            </a:stretch>
          </a:blipFill>
        </p:spPr>
        <p:txBody>
          <a:bodyPr wrap="square" lIns="0" tIns="0" rIns="0" bIns="0" rtlCol="0"/>
          <a:lstStyle/>
          <a:p>
            <a:endParaRPr dirty="0"/>
          </a:p>
        </p:txBody>
      </p:sp>
      <p:sp>
        <p:nvSpPr>
          <p:cNvPr id="2" name="Holder 2"/>
          <p:cNvSpPr>
            <a:spLocks noGrp="1"/>
          </p:cNvSpPr>
          <p:nvPr>
            <p:ph type="title"/>
          </p:nvPr>
        </p:nvSpPr>
        <p:spPr>
          <a:xfrm>
            <a:off x="1288541" y="448110"/>
            <a:ext cx="9614916" cy="1163955"/>
          </a:xfrm>
          <a:prstGeom prst="rect">
            <a:avLst/>
          </a:prstGeom>
        </p:spPr>
        <p:txBody>
          <a:bodyPr wrap="square" lIns="0" tIns="0" rIns="0" bIns="0">
            <a:spAutoFit/>
          </a:bodyPr>
          <a:lstStyle>
            <a:lvl1pPr>
              <a:defRPr sz="4400" b="1" i="0">
                <a:solidFill>
                  <a:srgbClr val="B82837"/>
                </a:solidFill>
                <a:latin typeface="Arial"/>
                <a:cs typeface="Arial"/>
              </a:defRPr>
            </a:lvl1pPr>
          </a:lstStyle>
          <a:p>
            <a:endParaRPr/>
          </a:p>
        </p:txBody>
      </p:sp>
      <p:sp>
        <p:nvSpPr>
          <p:cNvPr id="3" name="Holder 3"/>
          <p:cNvSpPr>
            <a:spLocks noGrp="1"/>
          </p:cNvSpPr>
          <p:nvPr>
            <p:ph type="body" idx="1"/>
          </p:nvPr>
        </p:nvSpPr>
        <p:spPr>
          <a:xfrm>
            <a:off x="1087119" y="1850428"/>
            <a:ext cx="10017760" cy="4170045"/>
          </a:xfrm>
          <a:prstGeom prst="rect">
            <a:avLst/>
          </a:prstGeom>
        </p:spPr>
        <p:txBody>
          <a:bodyPr wrap="square" lIns="0" tIns="0" rIns="0" bIns="0">
            <a:spAutoFit/>
          </a:bodyPr>
          <a:lstStyle>
            <a:lvl1pPr>
              <a:defRPr sz="28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39"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9/22/2022</a:t>
            </a:fld>
            <a:endParaRPr lang="en-US" dirty="0"/>
          </a:p>
        </p:txBody>
      </p:sp>
      <p:sp>
        <p:nvSpPr>
          <p:cNvPr id="6" name="Holder 6"/>
          <p:cNvSpPr>
            <a:spLocks noGrp="1"/>
          </p:cNvSpPr>
          <p:nvPr>
            <p:ph type="sldNum" sz="quarter" idx="7"/>
          </p:nvPr>
        </p:nvSpPr>
        <p:spPr>
          <a:xfrm>
            <a:off x="553415" y="6334407"/>
            <a:ext cx="221615" cy="177800"/>
          </a:xfrm>
          <a:prstGeom prst="rect">
            <a:avLst/>
          </a:prstGeom>
        </p:spPr>
        <p:txBody>
          <a:bodyPr wrap="square" lIns="0" tIns="0" rIns="0" bIns="0">
            <a:spAutoFit/>
          </a:bodyPr>
          <a:lstStyle>
            <a:lvl1pPr>
              <a:defRPr sz="1200" b="1" i="0">
                <a:solidFill>
                  <a:schemeClr val="bg1"/>
                </a:solidFill>
                <a:latin typeface="Arial"/>
                <a:cs typeface="Arial"/>
              </a:defRPr>
            </a:lvl1pPr>
          </a:lstStyle>
          <a:p>
            <a:pPr marL="67945">
              <a:lnSpc>
                <a:spcPct val="100000"/>
              </a:lnSpc>
            </a:pPr>
            <a:fld id="{81D60167-4931-47E6-BA6A-407CBD079E47}" type="slidenum">
              <a:rPr dirty="0"/>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Sipho.ndlovu@purcosa.co.za" TargetMode="External"/><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hyperlink" Target="http://www.ursonline.co.za/"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mailto:ebrahimm@cidb.org.za"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3" name="object 3"/>
          <p:cNvSpPr txBox="1"/>
          <p:nvPr/>
        </p:nvSpPr>
        <p:spPr>
          <a:xfrm>
            <a:off x="689300" y="2542603"/>
            <a:ext cx="6858000" cy="1329595"/>
          </a:xfrm>
          <a:prstGeom prst="rect">
            <a:avLst/>
          </a:prstGeom>
        </p:spPr>
        <p:txBody>
          <a:bodyPr vert="horz" wrap="square" lIns="0" tIns="0" rIns="0" bIns="0" rtlCol="0">
            <a:spAutoFit/>
          </a:bodyPr>
          <a:lstStyle/>
          <a:p>
            <a:pPr marL="12700" marR="5080">
              <a:lnSpc>
                <a:spcPct val="90000"/>
              </a:lnSpc>
              <a:tabLst>
                <a:tab pos="1460500" algn="l"/>
                <a:tab pos="3824604" algn="l"/>
                <a:tab pos="5514975" algn="l"/>
              </a:tabLst>
            </a:pPr>
            <a:r>
              <a:rPr lang="en-GB" sz="3200" b="1" dirty="0">
                <a:solidFill>
                  <a:srgbClr val="B82837"/>
                </a:solidFill>
                <a:latin typeface="Arial"/>
                <a:ea typeface="+mj-ea"/>
                <a:cs typeface="Arial"/>
              </a:rPr>
              <a:t>The Standard for Uniformity in Engineering and Construction Works Contract – SFU 2019</a:t>
            </a:r>
          </a:p>
        </p:txBody>
      </p:sp>
      <p:sp>
        <p:nvSpPr>
          <p:cNvPr id="4" name="object 4"/>
          <p:cNvSpPr txBox="1"/>
          <p:nvPr/>
        </p:nvSpPr>
        <p:spPr>
          <a:xfrm>
            <a:off x="5598921" y="4988340"/>
            <a:ext cx="1792478" cy="184666"/>
          </a:xfrm>
          <a:prstGeom prst="rect">
            <a:avLst/>
          </a:prstGeom>
        </p:spPr>
        <p:txBody>
          <a:bodyPr vert="horz" wrap="square" lIns="0" tIns="0" rIns="0" bIns="0" rtlCol="0">
            <a:spAutoFit/>
          </a:bodyPr>
          <a:lstStyle/>
          <a:p>
            <a:pPr marL="12700">
              <a:lnSpc>
                <a:spcPct val="100000"/>
              </a:lnSpc>
            </a:pPr>
            <a:r>
              <a:rPr lang="en-ZA" sz="1200" spc="-45" dirty="0">
                <a:latin typeface="Arial Unicode MS"/>
                <a:cs typeface="Arial Unicode MS"/>
              </a:rPr>
              <a:t>September</a:t>
            </a:r>
            <a:r>
              <a:rPr sz="1200" spc="-30" dirty="0">
                <a:latin typeface="Arial Unicode MS"/>
                <a:cs typeface="Arial Unicode MS"/>
              </a:rPr>
              <a:t> </a:t>
            </a:r>
            <a:r>
              <a:rPr sz="1200" spc="15" dirty="0">
                <a:latin typeface="Arial Unicode MS"/>
                <a:cs typeface="Arial Unicode MS"/>
              </a:rPr>
              <a:t>202</a:t>
            </a:r>
            <a:r>
              <a:rPr sz="1200" spc="20" dirty="0">
                <a:latin typeface="Arial Unicode MS"/>
                <a:cs typeface="Arial Unicode MS"/>
              </a:rPr>
              <a:t>2</a:t>
            </a:r>
            <a:endParaRPr sz="1200" dirty="0">
              <a:latin typeface="Arial Unicode MS"/>
              <a:cs typeface="Arial Unicode MS"/>
            </a:endParaRPr>
          </a:p>
        </p:txBody>
      </p:sp>
      <p:sp>
        <p:nvSpPr>
          <p:cNvPr id="7" name="TextBox 6">
            <a:extLst>
              <a:ext uri="{FF2B5EF4-FFF2-40B4-BE49-F238E27FC236}">
                <a16:creationId xmlns:a16="http://schemas.microsoft.com/office/drawing/2014/main" id="{013E62E6-22CC-4CFB-9DB6-F9CA215D6EC6}"/>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1</a:t>
            </a:fld>
            <a:endParaRPr lang="en-ZA" sz="1200" b="1" dirty="0">
              <a:solidFill>
                <a:schemeClr val="bg1"/>
              </a:solidFill>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53" y="1"/>
            <a:ext cx="8956713" cy="492443"/>
          </a:xfrm>
        </p:spPr>
        <p:txBody>
          <a:bodyPr/>
          <a:lstStyle/>
          <a:p>
            <a:r>
              <a:rPr lang="en-US" sz="3200" b="1" dirty="0"/>
              <a:t>Tender data</a:t>
            </a:r>
          </a:p>
        </p:txBody>
      </p:sp>
      <p:sp>
        <p:nvSpPr>
          <p:cNvPr id="3" name="Content Placeholder 2"/>
          <p:cNvSpPr>
            <a:spLocks noGrp="1"/>
          </p:cNvSpPr>
          <p:nvPr>
            <p:ph idx="1"/>
          </p:nvPr>
        </p:nvSpPr>
        <p:spPr>
          <a:xfrm>
            <a:off x="1623152" y="1014761"/>
            <a:ext cx="9959248" cy="4928839"/>
          </a:xfrm>
        </p:spPr>
        <p:txBody>
          <a:bodyPr/>
          <a:lstStyle/>
          <a:p>
            <a:r>
              <a:rPr lang="en-US" b="0" dirty="0">
                <a:solidFill>
                  <a:schemeClr val="tx1"/>
                </a:solidFill>
              </a:rPr>
              <a:t>The Tender Data uses prescribed wording to activate the CIDB register of contractors through clause C.2.1 (Eligibility criteria) </a:t>
            </a:r>
          </a:p>
          <a:p>
            <a:endParaRPr lang="en-US" b="0" dirty="0">
              <a:solidFill>
                <a:schemeClr val="tx1"/>
              </a:solidFill>
            </a:endParaRPr>
          </a:p>
          <a:p>
            <a:r>
              <a:rPr lang="en-US" dirty="0">
                <a:solidFill>
                  <a:schemeClr val="tx1"/>
                </a:solidFill>
              </a:rPr>
              <a:t>Eligibility </a:t>
            </a:r>
            <a:r>
              <a:rPr lang="en-US" b="0" dirty="0">
                <a:solidFill>
                  <a:schemeClr val="tx1"/>
                </a:solidFill>
              </a:rPr>
              <a:t> </a:t>
            </a:r>
          </a:p>
          <a:p>
            <a:r>
              <a:rPr lang="en-US" b="0" dirty="0">
                <a:solidFill>
                  <a:schemeClr val="tx1"/>
                </a:solidFill>
              </a:rPr>
              <a:t>C.2.1.1 Submit a tender offer </a:t>
            </a:r>
            <a:r>
              <a:rPr lang="en-US" b="0" dirty="0">
                <a:solidFill>
                  <a:srgbClr val="FF0000"/>
                </a:solidFill>
              </a:rPr>
              <a:t>only </a:t>
            </a:r>
            <a:r>
              <a:rPr lang="en-US" b="0" dirty="0">
                <a:solidFill>
                  <a:schemeClr val="tx1"/>
                </a:solidFill>
              </a:rPr>
              <a:t>if the tenderer satisfies the criteria stated in the tender data and the tenderer, or any of his/her principals, is not under any restriction to do business with employer. </a:t>
            </a:r>
          </a:p>
        </p:txBody>
      </p:sp>
    </p:spTree>
    <p:extLst>
      <p:ext uri="{BB962C8B-B14F-4D97-AF65-F5344CB8AC3E}">
        <p14:creationId xmlns:p14="http://schemas.microsoft.com/office/powerpoint/2010/main" val="1478178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163" y="0"/>
            <a:ext cx="8783198" cy="492443"/>
          </a:xfrm>
        </p:spPr>
        <p:txBody>
          <a:bodyPr/>
          <a:lstStyle/>
          <a:p>
            <a:r>
              <a:rPr lang="en-US" sz="3200" b="1" dirty="0"/>
              <a:t>Tender data (continue)</a:t>
            </a:r>
          </a:p>
        </p:txBody>
      </p:sp>
      <p:sp>
        <p:nvSpPr>
          <p:cNvPr id="3" name="Content Placeholder 2"/>
          <p:cNvSpPr>
            <a:spLocks noGrp="1"/>
          </p:cNvSpPr>
          <p:nvPr>
            <p:ph idx="1"/>
          </p:nvPr>
        </p:nvSpPr>
        <p:spPr>
          <a:xfrm>
            <a:off x="1624362" y="991519"/>
            <a:ext cx="9500838" cy="5714081"/>
          </a:xfrm>
        </p:spPr>
        <p:txBody>
          <a:bodyPr>
            <a:normAutofit lnSpcReduction="10000"/>
          </a:bodyPr>
          <a:lstStyle/>
          <a:p>
            <a:r>
              <a:rPr lang="en-US" b="0" dirty="0">
                <a:solidFill>
                  <a:schemeClr val="tx1"/>
                </a:solidFill>
              </a:rPr>
              <a:t>Compulsory wording:</a:t>
            </a:r>
          </a:p>
          <a:p>
            <a:pPr>
              <a:spcBef>
                <a:spcPct val="0"/>
              </a:spcBef>
              <a:buNone/>
            </a:pPr>
            <a:r>
              <a:rPr lang="en-US" altLang="en-US" b="0" dirty="0">
                <a:solidFill>
                  <a:schemeClr val="tx1"/>
                </a:solidFill>
                <a:cs typeface="Arial" panose="020B0604020202020204" pitchFamily="34" charset="0"/>
              </a:rPr>
              <a:t>The CIDB Standard for Uniformity in Engineering and  Construction  Works Contracts requires that the following  clauses be inserted in the Tender Data: </a:t>
            </a:r>
          </a:p>
          <a:p>
            <a:endParaRPr lang="en-US" b="0" dirty="0">
              <a:solidFill>
                <a:schemeClr val="tx1"/>
              </a:solidFill>
            </a:endParaRPr>
          </a:p>
          <a:p>
            <a:pPr algn="just"/>
            <a:r>
              <a:rPr lang="en-US" dirty="0">
                <a:solidFill>
                  <a:srgbClr val="FF0000"/>
                </a:solidFill>
              </a:rPr>
              <a:t>Clause C.2.1</a:t>
            </a:r>
            <a:r>
              <a:rPr lang="en-US" dirty="0">
                <a:solidFill>
                  <a:srgbClr val="C00000"/>
                </a:solidFill>
              </a:rPr>
              <a:t>. </a:t>
            </a:r>
            <a:r>
              <a:rPr lang="en-US" b="0" dirty="0">
                <a:solidFill>
                  <a:schemeClr val="tx1"/>
                </a:solidFill>
              </a:rPr>
              <a:t>Only those tenderers who are registered with the cidb or are capable of being so prior to the evaluation of submissions, in a contractor grading designation equal to or higher than a contractor grading designation determined in accordance with the sum tendered, or a value determined in accordance with Regulation 25 (1B) or 25(7A) of the Construction Industry Development Regulations, for a ….. Or …….*. class of construction work, are eligible to have their tenders evaluated. </a:t>
            </a:r>
            <a:r>
              <a:rPr lang="en-US" sz="1800" b="0" i="1" dirty="0"/>
              <a:t>(</a:t>
            </a:r>
            <a:r>
              <a:rPr lang="en-US" sz="1800" b="0" i="1" dirty="0" err="1"/>
              <a:t>reg</a:t>
            </a:r>
            <a:r>
              <a:rPr lang="en-US" sz="1800" b="0" i="1" dirty="0"/>
              <a:t> 25(1)(1A))</a:t>
            </a:r>
          </a:p>
        </p:txBody>
      </p:sp>
    </p:spTree>
    <p:extLst>
      <p:ext uri="{BB962C8B-B14F-4D97-AF65-F5344CB8AC3E}">
        <p14:creationId xmlns:p14="http://schemas.microsoft.com/office/powerpoint/2010/main" val="2864152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6667" y="0"/>
            <a:ext cx="8783198" cy="492443"/>
          </a:xfrm>
        </p:spPr>
        <p:txBody>
          <a:bodyPr/>
          <a:lstStyle/>
          <a:p>
            <a:r>
              <a:rPr lang="en-US" sz="3200" b="1" dirty="0"/>
              <a:t>Tender data continue  </a:t>
            </a:r>
          </a:p>
        </p:txBody>
      </p:sp>
      <p:sp>
        <p:nvSpPr>
          <p:cNvPr id="3" name="Content Placeholder 2"/>
          <p:cNvSpPr>
            <a:spLocks noGrp="1"/>
          </p:cNvSpPr>
          <p:nvPr>
            <p:ph idx="1"/>
          </p:nvPr>
        </p:nvSpPr>
        <p:spPr>
          <a:xfrm>
            <a:off x="1981200" y="991518"/>
            <a:ext cx="9220200" cy="5180682"/>
          </a:xfrm>
        </p:spPr>
        <p:txBody>
          <a:bodyPr/>
          <a:lstStyle/>
          <a:p>
            <a:endParaRPr lang="en-US" b="0" dirty="0">
              <a:solidFill>
                <a:schemeClr val="tx1"/>
              </a:solidFill>
            </a:endParaRPr>
          </a:p>
          <a:p>
            <a:r>
              <a:rPr lang="en-US" b="0" dirty="0">
                <a:solidFill>
                  <a:schemeClr val="tx1"/>
                </a:solidFill>
              </a:rPr>
              <a:t>Joint Ventures are eligible to have their submissions evaluated provided that:</a:t>
            </a:r>
          </a:p>
          <a:p>
            <a:pPr marL="457200" indent="-457200">
              <a:buFont typeface="Arial" panose="020B0604020202020204" pitchFamily="34" charset="0"/>
              <a:buChar char="•"/>
            </a:pPr>
            <a:r>
              <a:rPr lang="en-US" b="0" dirty="0">
                <a:solidFill>
                  <a:schemeClr val="tx1"/>
                </a:solidFill>
              </a:rPr>
              <a:t>Every member of the JV is registered with cidb.</a:t>
            </a:r>
          </a:p>
          <a:p>
            <a:pPr marL="457200" indent="-457200">
              <a:buFont typeface="Arial" panose="020B0604020202020204" pitchFamily="34" charset="0"/>
              <a:buChar char="•"/>
            </a:pPr>
            <a:r>
              <a:rPr lang="en-US" b="0" dirty="0">
                <a:solidFill>
                  <a:schemeClr val="tx1"/>
                </a:solidFill>
              </a:rPr>
              <a:t>The Lead Partner has a contractor grading designation that is not lower than one level below the required grading designation and in the class of contraction works under considerations.</a:t>
            </a:r>
          </a:p>
          <a:p>
            <a:pPr marL="457200" indent="-457200">
              <a:buFont typeface="Arial" panose="020B0604020202020204" pitchFamily="34" charset="0"/>
              <a:buChar char="•"/>
            </a:pPr>
            <a:r>
              <a:rPr lang="en-US" b="0" dirty="0">
                <a:solidFill>
                  <a:schemeClr val="tx1"/>
                </a:solidFill>
              </a:rPr>
              <a:t>the combined contractor grading designation calculated in accordance with CID regulations is equals to or higher than the required grading designation</a:t>
            </a:r>
            <a:r>
              <a:rPr lang="en-US" b="0" dirty="0"/>
              <a:t>.</a:t>
            </a:r>
          </a:p>
        </p:txBody>
      </p:sp>
    </p:spTree>
    <p:extLst>
      <p:ext uri="{BB962C8B-B14F-4D97-AF65-F5344CB8AC3E}">
        <p14:creationId xmlns:p14="http://schemas.microsoft.com/office/powerpoint/2010/main" val="6676602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0"/>
            <a:ext cx="9055865" cy="492443"/>
          </a:xfrm>
        </p:spPr>
        <p:txBody>
          <a:bodyPr/>
          <a:lstStyle/>
          <a:p>
            <a:r>
              <a:rPr lang="en-US" sz="3200" b="1" dirty="0"/>
              <a:t>Tender data continue</a:t>
            </a:r>
          </a:p>
        </p:txBody>
      </p:sp>
      <p:sp>
        <p:nvSpPr>
          <p:cNvPr id="3" name="Content Placeholder 2"/>
          <p:cNvSpPr>
            <a:spLocks noGrp="1"/>
          </p:cNvSpPr>
          <p:nvPr>
            <p:ph idx="1"/>
          </p:nvPr>
        </p:nvSpPr>
        <p:spPr>
          <a:xfrm>
            <a:off x="1524000" y="991518"/>
            <a:ext cx="9525000" cy="4862870"/>
          </a:xfrm>
        </p:spPr>
        <p:txBody>
          <a:bodyPr/>
          <a:lstStyle/>
          <a:p>
            <a:pPr algn="just"/>
            <a:r>
              <a:rPr lang="en-US" sz="2400" dirty="0">
                <a:solidFill>
                  <a:srgbClr val="FF0000"/>
                </a:solidFill>
              </a:rPr>
              <a:t>Regulations 25(2)</a:t>
            </a:r>
            <a:r>
              <a:rPr lang="en-US" sz="2400" b="0" dirty="0">
                <a:solidFill>
                  <a:srgbClr val="FF0000"/>
                </a:solidFill>
              </a:rPr>
              <a:t> </a:t>
            </a:r>
            <a:r>
              <a:rPr lang="en-US" sz="2400" b="0" dirty="0"/>
              <a:t>allows client or employer, under extreme conditions, to determine that </a:t>
            </a:r>
            <a:r>
              <a:rPr lang="en-US" sz="2400" b="0" dirty="0">
                <a:solidFill>
                  <a:srgbClr val="FF0000"/>
                </a:solidFill>
              </a:rPr>
              <a:t>only</a:t>
            </a:r>
            <a:r>
              <a:rPr lang="en-US" sz="2400" b="0" dirty="0"/>
              <a:t> submissions of tender offers or expressions of interest by </a:t>
            </a:r>
            <a:r>
              <a:rPr lang="en-US" sz="2400" b="0" dirty="0">
                <a:solidFill>
                  <a:srgbClr val="FF0000"/>
                </a:solidFill>
              </a:rPr>
              <a:t>contractors who are already registered </a:t>
            </a:r>
            <a:r>
              <a:rPr lang="en-US" sz="2400" b="0" dirty="0"/>
              <a:t>in terms of these Regulations will be evaluated and for the purpose of this regulation, </a:t>
            </a:r>
            <a:r>
              <a:rPr lang="en-US" sz="2400" b="0" dirty="0">
                <a:solidFill>
                  <a:srgbClr val="FF0000"/>
                </a:solidFill>
              </a:rPr>
              <a:t>'extreme conditions' mean conditions where-  </a:t>
            </a:r>
          </a:p>
          <a:p>
            <a:pPr marL="400050" lvl="1" algn="just"/>
            <a:r>
              <a:rPr lang="en-US" sz="2400" dirty="0">
                <a:solidFill>
                  <a:schemeClr val="tx1"/>
                </a:solidFill>
                <a:latin typeface="Arial" panose="020B0604020202020204" pitchFamily="34" charset="0"/>
                <a:cs typeface="Arial" panose="020B0604020202020204" pitchFamily="34" charset="0"/>
              </a:rPr>
              <a:t>(a) human injury or death;  </a:t>
            </a:r>
          </a:p>
          <a:p>
            <a:pPr marL="400050" lvl="1" algn="just"/>
            <a:r>
              <a:rPr lang="en-US" sz="2400" dirty="0">
                <a:solidFill>
                  <a:schemeClr val="tx1"/>
                </a:solidFill>
                <a:latin typeface="Arial" panose="020B0604020202020204" pitchFamily="34" charset="0"/>
                <a:cs typeface="Arial" panose="020B0604020202020204" pitchFamily="34" charset="0"/>
              </a:rPr>
              <a:t>(b) human suffering or deprivation of human rights;  </a:t>
            </a:r>
          </a:p>
          <a:p>
            <a:pPr marL="400050" lvl="1" algn="just"/>
            <a:r>
              <a:rPr lang="en-US" sz="2400" dirty="0">
                <a:solidFill>
                  <a:schemeClr val="tx1"/>
                </a:solidFill>
                <a:latin typeface="Arial" panose="020B0604020202020204" pitchFamily="34" charset="0"/>
                <a:cs typeface="Arial" panose="020B0604020202020204" pitchFamily="34" charset="0"/>
              </a:rPr>
              <a:t>(c) serious damage to property or financial loss;  </a:t>
            </a:r>
          </a:p>
          <a:p>
            <a:pPr marL="400050" lvl="1" algn="just"/>
            <a:r>
              <a:rPr lang="en-US" sz="2400" dirty="0">
                <a:solidFill>
                  <a:schemeClr val="tx1"/>
                </a:solidFill>
                <a:latin typeface="Arial" panose="020B0604020202020204" pitchFamily="34" charset="0"/>
                <a:cs typeface="Arial" panose="020B0604020202020204" pitchFamily="34" charset="0"/>
              </a:rPr>
              <a:t>(d) injury, suffering or death to livestock or other animals;  </a:t>
            </a:r>
          </a:p>
          <a:p>
            <a:pPr marL="400050" lvl="1" algn="just"/>
            <a:r>
              <a:rPr lang="en-US" sz="2400" dirty="0">
                <a:solidFill>
                  <a:schemeClr val="tx1"/>
                </a:solidFill>
                <a:latin typeface="Arial" panose="020B0604020202020204" pitchFamily="34" charset="0"/>
                <a:cs typeface="Arial" panose="020B0604020202020204" pitchFamily="34" charset="0"/>
              </a:rPr>
              <a:t>(e) serious environmental damage or degradation; or  </a:t>
            </a:r>
          </a:p>
          <a:p>
            <a:pPr marL="400050" lvl="1" algn="just"/>
            <a:r>
              <a:rPr lang="en-US" sz="2400" dirty="0">
                <a:solidFill>
                  <a:schemeClr val="tx1"/>
                </a:solidFill>
                <a:latin typeface="Arial" panose="020B0604020202020204" pitchFamily="34" charset="0"/>
                <a:cs typeface="Arial" panose="020B0604020202020204" pitchFamily="34" charset="0"/>
              </a:rPr>
              <a:t>(f) interruption of essential services, </a:t>
            </a:r>
          </a:p>
          <a:p>
            <a:pPr algn="just"/>
            <a:r>
              <a:rPr lang="en-US" sz="2400" b="0" dirty="0"/>
              <a:t>is present or imminent.</a:t>
            </a:r>
          </a:p>
          <a:p>
            <a:endParaRPr lang="en-US" dirty="0"/>
          </a:p>
        </p:txBody>
      </p:sp>
    </p:spTree>
    <p:extLst>
      <p:ext uri="{BB962C8B-B14F-4D97-AF65-F5344CB8AC3E}">
        <p14:creationId xmlns:p14="http://schemas.microsoft.com/office/powerpoint/2010/main" val="2109492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982198" cy="984885"/>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Standard wording of advertising construction works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14</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14</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3964970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9829799" cy="861774"/>
          </a:xfrm>
        </p:spPr>
        <p:txBody>
          <a:bodyPr/>
          <a:lstStyle/>
          <a:p>
            <a:r>
              <a:rPr lang="en-US" sz="2800" dirty="0"/>
              <a:t>Notice and invitation to tender in all Engineering and construction works contracts</a:t>
            </a:r>
          </a:p>
        </p:txBody>
      </p:sp>
      <p:sp>
        <p:nvSpPr>
          <p:cNvPr id="3" name="Content Placeholder 2"/>
          <p:cNvSpPr>
            <a:spLocks noGrp="1"/>
          </p:cNvSpPr>
          <p:nvPr>
            <p:ph idx="1"/>
          </p:nvPr>
        </p:nvSpPr>
        <p:spPr>
          <a:xfrm>
            <a:off x="1295400" y="1144432"/>
            <a:ext cx="9829800" cy="4765714"/>
          </a:xfrm>
        </p:spPr>
        <p:txBody>
          <a:bodyPr>
            <a:normAutofit lnSpcReduction="10000"/>
          </a:bodyPr>
          <a:lstStyle/>
          <a:p>
            <a:r>
              <a:rPr lang="en-US" dirty="0">
                <a:solidFill>
                  <a:schemeClr val="tx1"/>
                </a:solidFill>
              </a:rPr>
              <a:t>Compulsory wording:</a:t>
            </a:r>
          </a:p>
          <a:p>
            <a:r>
              <a:rPr lang="en-US" b="0" dirty="0">
                <a:solidFill>
                  <a:schemeClr val="tx1"/>
                </a:solidFill>
              </a:rPr>
              <a:t>4.5.2 The following wording must be included in the Notice and Invitation to Tender in all engineering and construction works contracts: </a:t>
            </a:r>
          </a:p>
          <a:p>
            <a:pPr marL="457200" indent="-457200">
              <a:buFont typeface="Arial" panose="020B0604020202020204" pitchFamily="34" charset="0"/>
              <a:buChar char="•"/>
            </a:pPr>
            <a:r>
              <a:rPr lang="en-US" b="0" i="1" dirty="0">
                <a:solidFill>
                  <a:schemeClr val="tx1"/>
                </a:solidFill>
              </a:rPr>
              <a:t>It is estimated that tenderers must have a cidb contractor grading designation of …. or …... or higher... </a:t>
            </a:r>
          </a:p>
          <a:p>
            <a:endParaRPr lang="en-US" b="0" dirty="0">
              <a:solidFill>
                <a:schemeClr val="tx1"/>
              </a:solidFill>
            </a:endParaRPr>
          </a:p>
          <a:p>
            <a:pPr marL="457200" indent="-457200">
              <a:buFont typeface="Arial" panose="020B0604020202020204" pitchFamily="34" charset="0"/>
              <a:buChar char="•"/>
            </a:pPr>
            <a:r>
              <a:rPr lang="en-US" b="0" i="1" dirty="0">
                <a:solidFill>
                  <a:schemeClr val="tx1"/>
                </a:solidFill>
              </a:rPr>
              <a:t>It is estimated that tenderers must have a cidb contractor grading designation of …… or …….* or higher. ….. or …….** potentially emerging enterprises who satisfy criteria stated in the Tender Data may submit tender offers.</a:t>
            </a:r>
          </a:p>
          <a:p>
            <a:r>
              <a:rPr lang="en-US" sz="1500" b="0" i="1" dirty="0"/>
              <a:t>* insert class of construction work. Delete “or ….”  where only one class of construction works is applicable.</a:t>
            </a:r>
          </a:p>
          <a:p>
            <a:endParaRPr lang="en-US" dirty="0">
              <a:solidFill>
                <a:schemeClr val="tx1"/>
              </a:solidFill>
            </a:endParaRPr>
          </a:p>
        </p:txBody>
      </p:sp>
    </p:spTree>
    <p:extLst>
      <p:ext uri="{BB962C8B-B14F-4D97-AF65-F5344CB8AC3E}">
        <p14:creationId xmlns:p14="http://schemas.microsoft.com/office/powerpoint/2010/main" val="2300665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363410" y="993053"/>
            <a:ext cx="5324419" cy="1909742"/>
          </a:xfrm>
          <a:prstGeom prst="rect">
            <a:avLst/>
          </a:prstGeom>
        </p:spPr>
        <p:txBody>
          <a:bodyPr vert="horz" wrap="square" lIns="0" tIns="16118" rIns="0" bIns="0" rtlCol="0">
            <a:spAutoFit/>
          </a:bodyPr>
          <a:lstStyle/>
          <a:p>
            <a:pPr marL="199052" marR="44323" algn="ctr">
              <a:spcBef>
                <a:spcPts val="127"/>
              </a:spcBef>
            </a:pPr>
            <a:r>
              <a:rPr sz="1206" b="1" dirty="0">
                <a:solidFill>
                  <a:srgbClr val="231F20"/>
                </a:solidFill>
                <a:latin typeface="Arial"/>
                <a:cs typeface="Arial"/>
              </a:rPr>
              <a:t>Gert Sibande TVET </a:t>
            </a:r>
            <a:r>
              <a:rPr sz="1206" b="1" spc="-6" dirty="0">
                <a:solidFill>
                  <a:srgbClr val="231F20"/>
                </a:solidFill>
                <a:latin typeface="Arial"/>
                <a:cs typeface="Arial"/>
              </a:rPr>
              <a:t>College </a:t>
            </a:r>
            <a:r>
              <a:rPr sz="1206" b="1" dirty="0">
                <a:solidFill>
                  <a:srgbClr val="231F20"/>
                </a:solidFill>
                <a:latin typeface="Arial"/>
                <a:cs typeface="Arial"/>
              </a:rPr>
              <a:t>(GS), in </a:t>
            </a:r>
            <a:r>
              <a:rPr sz="1206" b="1" spc="-6" dirty="0">
                <a:solidFill>
                  <a:srgbClr val="231F20"/>
                </a:solidFill>
                <a:latin typeface="Arial"/>
                <a:cs typeface="Arial"/>
              </a:rPr>
              <a:t>collaboration </a:t>
            </a:r>
            <a:r>
              <a:rPr sz="1206" b="1" dirty="0">
                <a:solidFill>
                  <a:srgbClr val="231F20"/>
                </a:solidFill>
                <a:latin typeface="Arial"/>
                <a:cs typeface="Arial"/>
              </a:rPr>
              <a:t>with the Purchasing </a:t>
            </a:r>
            <a:r>
              <a:rPr sz="1206" b="1" spc="-317" dirty="0">
                <a:solidFill>
                  <a:srgbClr val="231F20"/>
                </a:solidFill>
                <a:latin typeface="Arial"/>
                <a:cs typeface="Arial"/>
              </a:rPr>
              <a:t> </a:t>
            </a:r>
            <a:r>
              <a:rPr sz="1206" b="1" spc="-6" dirty="0">
                <a:solidFill>
                  <a:srgbClr val="231F20"/>
                </a:solidFill>
                <a:latin typeface="Arial"/>
                <a:cs typeface="Arial"/>
              </a:rPr>
              <a:t>Consortium</a:t>
            </a:r>
            <a:r>
              <a:rPr sz="1206" b="1" spc="-13" dirty="0">
                <a:solidFill>
                  <a:srgbClr val="231F20"/>
                </a:solidFill>
                <a:latin typeface="Arial"/>
                <a:cs typeface="Arial"/>
              </a:rPr>
              <a:t> </a:t>
            </a:r>
            <a:r>
              <a:rPr sz="1206" b="1" dirty="0">
                <a:solidFill>
                  <a:srgbClr val="231F20"/>
                </a:solidFill>
                <a:latin typeface="Arial"/>
                <a:cs typeface="Arial"/>
              </a:rPr>
              <a:t>Southern</a:t>
            </a:r>
            <a:r>
              <a:rPr sz="1206" b="1" spc="-57" dirty="0">
                <a:solidFill>
                  <a:srgbClr val="231F20"/>
                </a:solidFill>
                <a:latin typeface="Arial"/>
                <a:cs typeface="Arial"/>
              </a:rPr>
              <a:t> </a:t>
            </a:r>
            <a:r>
              <a:rPr sz="1206" b="1" spc="-6" dirty="0">
                <a:solidFill>
                  <a:srgbClr val="231F20"/>
                </a:solidFill>
                <a:latin typeface="Arial"/>
                <a:cs typeface="Arial"/>
              </a:rPr>
              <a:t>Africa</a:t>
            </a:r>
            <a:r>
              <a:rPr sz="1206" b="1" spc="-13" dirty="0">
                <a:solidFill>
                  <a:srgbClr val="231F20"/>
                </a:solidFill>
                <a:latin typeface="Arial"/>
                <a:cs typeface="Arial"/>
              </a:rPr>
              <a:t> </a:t>
            </a:r>
            <a:r>
              <a:rPr sz="1206" b="1" dirty="0">
                <a:solidFill>
                  <a:srgbClr val="231F20"/>
                </a:solidFill>
                <a:latin typeface="Arial"/>
                <a:cs typeface="Arial"/>
              </a:rPr>
              <a:t>(PURCOSA)</a:t>
            </a:r>
            <a:r>
              <a:rPr sz="1206" b="1" spc="-6" dirty="0">
                <a:solidFill>
                  <a:srgbClr val="231F20"/>
                </a:solidFill>
                <a:latin typeface="Arial"/>
                <a:cs typeface="Arial"/>
              </a:rPr>
              <a:t> </a:t>
            </a:r>
            <a:r>
              <a:rPr sz="1206" b="1" dirty="0">
                <a:solidFill>
                  <a:srgbClr val="231F20"/>
                </a:solidFill>
                <a:latin typeface="Arial"/>
                <a:cs typeface="Arial"/>
              </a:rPr>
              <a:t>invites</a:t>
            </a:r>
            <a:r>
              <a:rPr sz="1206" b="1" spc="-6" dirty="0">
                <a:solidFill>
                  <a:srgbClr val="231F20"/>
                </a:solidFill>
                <a:latin typeface="Arial"/>
                <a:cs typeface="Arial"/>
              </a:rPr>
              <a:t> experienced</a:t>
            </a:r>
            <a:endParaRPr sz="1206" dirty="0">
              <a:latin typeface="Arial"/>
              <a:cs typeface="Arial"/>
            </a:endParaRPr>
          </a:p>
          <a:p>
            <a:pPr marL="145058" algn="ctr"/>
            <a:r>
              <a:rPr sz="1206" b="1" spc="-6" dirty="0">
                <a:solidFill>
                  <a:srgbClr val="231F20"/>
                </a:solidFill>
                <a:latin typeface="Arial"/>
                <a:cs typeface="Arial"/>
              </a:rPr>
              <a:t>service</a:t>
            </a:r>
            <a:r>
              <a:rPr sz="1206" b="1" spc="-25" dirty="0">
                <a:solidFill>
                  <a:srgbClr val="231F20"/>
                </a:solidFill>
                <a:latin typeface="Arial"/>
                <a:cs typeface="Arial"/>
              </a:rPr>
              <a:t> </a:t>
            </a:r>
            <a:r>
              <a:rPr sz="1206" b="1" dirty="0">
                <a:solidFill>
                  <a:srgbClr val="231F20"/>
                </a:solidFill>
                <a:latin typeface="Arial"/>
                <a:cs typeface="Arial"/>
              </a:rPr>
              <a:t>providers</a:t>
            </a:r>
            <a:r>
              <a:rPr sz="1206" b="1" spc="-19" dirty="0">
                <a:solidFill>
                  <a:srgbClr val="231F20"/>
                </a:solidFill>
                <a:latin typeface="Arial"/>
                <a:cs typeface="Arial"/>
              </a:rPr>
              <a:t> </a:t>
            </a:r>
            <a:r>
              <a:rPr sz="1206" b="1" dirty="0">
                <a:solidFill>
                  <a:srgbClr val="231F20"/>
                </a:solidFill>
                <a:latin typeface="Arial"/>
                <a:cs typeface="Arial"/>
              </a:rPr>
              <a:t>to</a:t>
            </a:r>
            <a:r>
              <a:rPr sz="1206" b="1" spc="-13" dirty="0">
                <a:solidFill>
                  <a:srgbClr val="231F20"/>
                </a:solidFill>
                <a:latin typeface="Arial"/>
                <a:cs typeface="Arial"/>
              </a:rPr>
              <a:t> </a:t>
            </a:r>
            <a:r>
              <a:rPr sz="1206" b="1" dirty="0">
                <a:solidFill>
                  <a:srgbClr val="231F20"/>
                </a:solidFill>
                <a:latin typeface="Arial"/>
                <a:cs typeface="Arial"/>
              </a:rPr>
              <a:t>tender</a:t>
            </a:r>
            <a:r>
              <a:rPr sz="1206" b="1" spc="-19" dirty="0">
                <a:solidFill>
                  <a:srgbClr val="231F20"/>
                </a:solidFill>
                <a:latin typeface="Arial"/>
                <a:cs typeface="Arial"/>
              </a:rPr>
              <a:t> </a:t>
            </a:r>
            <a:r>
              <a:rPr sz="1206" b="1" dirty="0">
                <a:solidFill>
                  <a:srgbClr val="231F20"/>
                </a:solidFill>
                <a:latin typeface="Arial"/>
                <a:cs typeface="Arial"/>
              </a:rPr>
              <a:t>for</a:t>
            </a:r>
            <a:r>
              <a:rPr sz="1206" b="1" spc="-19" dirty="0">
                <a:solidFill>
                  <a:srgbClr val="231F20"/>
                </a:solidFill>
                <a:latin typeface="Arial"/>
                <a:cs typeface="Arial"/>
              </a:rPr>
              <a:t> </a:t>
            </a:r>
            <a:r>
              <a:rPr sz="1206" b="1" dirty="0">
                <a:solidFill>
                  <a:srgbClr val="231F20"/>
                </a:solidFill>
                <a:latin typeface="Arial"/>
                <a:cs typeface="Arial"/>
              </a:rPr>
              <a:t>the</a:t>
            </a:r>
            <a:r>
              <a:rPr sz="1206" b="1" spc="-13" dirty="0">
                <a:solidFill>
                  <a:srgbClr val="231F20"/>
                </a:solidFill>
                <a:latin typeface="Arial"/>
                <a:cs typeface="Arial"/>
              </a:rPr>
              <a:t> </a:t>
            </a:r>
            <a:r>
              <a:rPr sz="1206" b="1" dirty="0">
                <a:solidFill>
                  <a:srgbClr val="231F20"/>
                </a:solidFill>
                <a:latin typeface="Arial"/>
                <a:cs typeface="Arial"/>
              </a:rPr>
              <a:t>following:</a:t>
            </a:r>
            <a:endParaRPr sz="1206" dirty="0">
              <a:latin typeface="Arial"/>
              <a:cs typeface="Arial"/>
            </a:endParaRPr>
          </a:p>
          <a:p>
            <a:pPr marL="16118" marR="6447">
              <a:spcBef>
                <a:spcPts val="583"/>
              </a:spcBef>
            </a:pPr>
            <a:r>
              <a:rPr sz="888" b="1" spc="-19" dirty="0">
                <a:solidFill>
                  <a:srgbClr val="231F20"/>
                </a:solidFill>
                <a:latin typeface="Arial"/>
                <a:cs typeface="Arial"/>
              </a:rPr>
              <a:t>Tender </a:t>
            </a:r>
            <a:r>
              <a:rPr sz="888" b="1" dirty="0">
                <a:solidFill>
                  <a:srgbClr val="231F20"/>
                </a:solidFill>
                <a:latin typeface="Arial"/>
                <a:cs typeface="Arial"/>
              </a:rPr>
              <a:t>documents </a:t>
            </a:r>
            <a:r>
              <a:rPr sz="888" b="1" spc="-6" dirty="0">
                <a:solidFill>
                  <a:srgbClr val="231F20"/>
                </a:solidFill>
                <a:latin typeface="Arial"/>
                <a:cs typeface="Arial"/>
              </a:rPr>
              <a:t>are available at </a:t>
            </a:r>
            <a:r>
              <a:rPr sz="888" b="1" dirty="0">
                <a:solidFill>
                  <a:srgbClr val="231F20"/>
                </a:solidFill>
                <a:latin typeface="Arial"/>
                <a:cs typeface="Arial"/>
              </a:rPr>
              <a:t>a non-refundable fee of </a:t>
            </a:r>
            <a:r>
              <a:rPr sz="888" b="1" spc="-6" dirty="0">
                <a:solidFill>
                  <a:srgbClr val="231F20"/>
                </a:solidFill>
                <a:latin typeface="Arial"/>
                <a:cs typeface="Arial"/>
              </a:rPr>
              <a:t>R1 150.00 </a:t>
            </a:r>
            <a:r>
              <a:rPr sz="888" b="1" spc="-38" dirty="0">
                <a:solidFill>
                  <a:srgbClr val="231F20"/>
                </a:solidFill>
                <a:latin typeface="Arial"/>
                <a:cs typeface="Arial"/>
              </a:rPr>
              <a:t>(VAT </a:t>
            </a:r>
            <a:r>
              <a:rPr sz="888" b="1" dirty="0">
                <a:solidFill>
                  <a:srgbClr val="231F20"/>
                </a:solidFill>
                <a:latin typeface="Arial"/>
                <a:cs typeface="Arial"/>
              </a:rPr>
              <a:t>included) on the PURCO </a:t>
            </a:r>
            <a:r>
              <a:rPr sz="888" b="1" spc="-228" dirty="0">
                <a:solidFill>
                  <a:srgbClr val="231F20"/>
                </a:solidFill>
                <a:latin typeface="Arial"/>
                <a:cs typeface="Arial"/>
              </a:rPr>
              <a:t> </a:t>
            </a:r>
            <a:r>
              <a:rPr sz="888" b="1" dirty="0">
                <a:solidFill>
                  <a:srgbClr val="231F20"/>
                </a:solidFill>
                <a:latin typeface="Arial"/>
                <a:cs typeface="Arial"/>
              </a:rPr>
              <a:t>SA</a:t>
            </a:r>
            <a:r>
              <a:rPr sz="888" b="1" spc="-44" dirty="0">
                <a:solidFill>
                  <a:srgbClr val="231F20"/>
                </a:solidFill>
                <a:latin typeface="Arial"/>
                <a:cs typeface="Arial"/>
              </a:rPr>
              <a:t> </a:t>
            </a:r>
            <a:r>
              <a:rPr sz="888" b="1" dirty="0">
                <a:solidFill>
                  <a:srgbClr val="231F20"/>
                </a:solidFill>
                <a:latin typeface="Arial"/>
                <a:cs typeface="Arial"/>
              </a:rPr>
              <a:t>website. </a:t>
            </a:r>
            <a:r>
              <a:rPr sz="888" b="1" spc="-6" dirty="0">
                <a:solidFill>
                  <a:srgbClr val="231F20"/>
                </a:solidFill>
                <a:latin typeface="Arial"/>
                <a:cs typeface="Arial"/>
              </a:rPr>
              <a:t>Documents shall</a:t>
            </a:r>
            <a:r>
              <a:rPr sz="888" b="1" spc="-13" dirty="0">
                <a:solidFill>
                  <a:srgbClr val="231F20"/>
                </a:solidFill>
                <a:latin typeface="Arial"/>
                <a:cs typeface="Arial"/>
              </a:rPr>
              <a:t> </a:t>
            </a:r>
            <a:r>
              <a:rPr sz="888" b="1" dirty="0">
                <a:solidFill>
                  <a:srgbClr val="231F20"/>
                </a:solidFill>
                <a:latin typeface="Arial"/>
                <a:cs typeface="Arial"/>
              </a:rPr>
              <a:t>only be obtainable from</a:t>
            </a:r>
            <a:r>
              <a:rPr sz="888" b="1" spc="-6" dirty="0">
                <a:solidFill>
                  <a:srgbClr val="231F20"/>
                </a:solidFill>
                <a:latin typeface="Arial"/>
                <a:cs typeface="Arial"/>
              </a:rPr>
              <a:t> </a:t>
            </a:r>
            <a:r>
              <a:rPr sz="888" b="1" spc="-13" dirty="0">
                <a:solidFill>
                  <a:srgbClr val="231F20"/>
                </a:solidFill>
                <a:latin typeface="Arial"/>
                <a:cs typeface="Arial"/>
              </a:rPr>
              <a:t>Sunday,</a:t>
            </a:r>
            <a:r>
              <a:rPr sz="888" b="1" dirty="0">
                <a:solidFill>
                  <a:srgbClr val="231F20"/>
                </a:solidFill>
                <a:latin typeface="Arial"/>
                <a:cs typeface="Arial"/>
              </a:rPr>
              <a:t> </a:t>
            </a:r>
            <a:r>
              <a:rPr sz="888" b="1" spc="-6" dirty="0">
                <a:solidFill>
                  <a:srgbClr val="231F20"/>
                </a:solidFill>
                <a:latin typeface="Arial"/>
                <a:cs typeface="Arial"/>
              </a:rPr>
              <a:t>21 </a:t>
            </a:r>
            <a:r>
              <a:rPr sz="888" b="1" dirty="0">
                <a:solidFill>
                  <a:srgbClr val="231F20"/>
                </a:solidFill>
                <a:latin typeface="Arial"/>
                <a:cs typeface="Arial"/>
              </a:rPr>
              <a:t>March</a:t>
            </a:r>
            <a:r>
              <a:rPr sz="888" b="1" spc="-6" dirty="0">
                <a:solidFill>
                  <a:srgbClr val="231F20"/>
                </a:solidFill>
                <a:latin typeface="Arial"/>
                <a:cs typeface="Arial"/>
              </a:rPr>
              <a:t> 2021.</a:t>
            </a:r>
            <a:endParaRPr sz="888" dirty="0">
              <a:latin typeface="Arial"/>
              <a:cs typeface="Arial"/>
            </a:endParaRPr>
          </a:p>
          <a:p>
            <a:pPr marL="16118">
              <a:spcBef>
                <a:spcPts val="546"/>
              </a:spcBef>
            </a:pPr>
            <a:r>
              <a:rPr sz="888" b="1" dirty="0">
                <a:solidFill>
                  <a:srgbClr val="231F20"/>
                </a:solidFill>
                <a:latin typeface="Arial"/>
                <a:cs typeface="Arial"/>
              </a:rPr>
              <a:t>In</a:t>
            </a:r>
            <a:r>
              <a:rPr sz="888" b="1" spc="-13" dirty="0">
                <a:solidFill>
                  <a:srgbClr val="231F20"/>
                </a:solidFill>
                <a:latin typeface="Arial"/>
                <a:cs typeface="Arial"/>
              </a:rPr>
              <a:t> </a:t>
            </a:r>
            <a:r>
              <a:rPr sz="888" b="1" dirty="0">
                <a:solidFill>
                  <a:srgbClr val="231F20"/>
                </a:solidFill>
                <a:latin typeface="Arial"/>
                <a:cs typeface="Arial"/>
              </a:rPr>
              <a:t>order</a:t>
            </a:r>
            <a:r>
              <a:rPr sz="888" b="1" spc="-6" dirty="0">
                <a:solidFill>
                  <a:srgbClr val="231F20"/>
                </a:solidFill>
                <a:latin typeface="Arial"/>
                <a:cs typeface="Arial"/>
              </a:rPr>
              <a:t> </a:t>
            </a:r>
            <a:r>
              <a:rPr sz="888" b="1" dirty="0">
                <a:solidFill>
                  <a:srgbClr val="231F20"/>
                </a:solidFill>
                <a:latin typeface="Arial"/>
                <a:cs typeface="Arial"/>
              </a:rPr>
              <a:t>to</a:t>
            </a:r>
            <a:r>
              <a:rPr sz="888" b="1" spc="-13" dirty="0">
                <a:solidFill>
                  <a:srgbClr val="231F20"/>
                </a:solidFill>
                <a:latin typeface="Arial"/>
                <a:cs typeface="Arial"/>
              </a:rPr>
              <a:t> </a:t>
            </a:r>
            <a:r>
              <a:rPr sz="888" b="1" dirty="0">
                <a:solidFill>
                  <a:srgbClr val="231F20"/>
                </a:solidFill>
                <a:latin typeface="Arial"/>
                <a:cs typeface="Arial"/>
              </a:rPr>
              <a:t>download</a:t>
            </a:r>
            <a:r>
              <a:rPr sz="888" b="1" spc="-6" dirty="0">
                <a:solidFill>
                  <a:srgbClr val="231F20"/>
                </a:solidFill>
                <a:latin typeface="Arial"/>
                <a:cs typeface="Arial"/>
              </a:rPr>
              <a:t> </a:t>
            </a:r>
            <a:r>
              <a:rPr sz="888" b="1" dirty="0">
                <a:solidFill>
                  <a:srgbClr val="231F20"/>
                </a:solidFill>
                <a:latin typeface="Arial"/>
                <a:cs typeface="Arial"/>
              </a:rPr>
              <a:t>the</a:t>
            </a:r>
            <a:r>
              <a:rPr sz="888" b="1" spc="-6" dirty="0">
                <a:solidFill>
                  <a:srgbClr val="231F20"/>
                </a:solidFill>
                <a:latin typeface="Arial"/>
                <a:cs typeface="Arial"/>
              </a:rPr>
              <a:t> </a:t>
            </a:r>
            <a:r>
              <a:rPr sz="888" b="1" dirty="0">
                <a:solidFill>
                  <a:srgbClr val="231F20"/>
                </a:solidFill>
                <a:latin typeface="Arial"/>
                <a:cs typeface="Arial"/>
              </a:rPr>
              <a:t>tender</a:t>
            </a:r>
            <a:r>
              <a:rPr sz="888" b="1" spc="-13" dirty="0">
                <a:solidFill>
                  <a:srgbClr val="231F20"/>
                </a:solidFill>
                <a:latin typeface="Arial"/>
                <a:cs typeface="Arial"/>
              </a:rPr>
              <a:t> </a:t>
            </a:r>
            <a:r>
              <a:rPr sz="888" b="1" dirty="0">
                <a:solidFill>
                  <a:srgbClr val="231F20"/>
                </a:solidFill>
                <a:latin typeface="Arial"/>
                <a:cs typeface="Arial"/>
              </a:rPr>
              <a:t>document,</a:t>
            </a:r>
            <a:r>
              <a:rPr sz="888" b="1" spc="-6" dirty="0">
                <a:solidFill>
                  <a:srgbClr val="231F20"/>
                </a:solidFill>
                <a:latin typeface="Arial"/>
                <a:cs typeface="Arial"/>
              </a:rPr>
              <a:t> </a:t>
            </a:r>
            <a:r>
              <a:rPr sz="888" b="1" dirty="0">
                <a:solidFill>
                  <a:srgbClr val="231F20"/>
                </a:solidFill>
                <a:latin typeface="Arial"/>
                <a:cs typeface="Arial"/>
              </a:rPr>
              <a:t>the</a:t>
            </a:r>
            <a:r>
              <a:rPr sz="888" b="1" spc="-6" dirty="0">
                <a:solidFill>
                  <a:srgbClr val="231F20"/>
                </a:solidFill>
                <a:latin typeface="Arial"/>
                <a:cs typeface="Arial"/>
              </a:rPr>
              <a:t> steps</a:t>
            </a:r>
            <a:r>
              <a:rPr sz="888" b="1" spc="-19" dirty="0">
                <a:solidFill>
                  <a:srgbClr val="231F20"/>
                </a:solidFill>
                <a:latin typeface="Arial"/>
                <a:cs typeface="Arial"/>
              </a:rPr>
              <a:t> </a:t>
            </a:r>
            <a:r>
              <a:rPr sz="888" b="1" dirty="0">
                <a:solidFill>
                  <a:srgbClr val="231F20"/>
                </a:solidFill>
                <a:latin typeface="Arial"/>
                <a:cs typeface="Arial"/>
              </a:rPr>
              <a:t>below</a:t>
            </a:r>
            <a:r>
              <a:rPr sz="888" b="1" spc="-6" dirty="0">
                <a:solidFill>
                  <a:srgbClr val="231F20"/>
                </a:solidFill>
                <a:latin typeface="Arial"/>
                <a:cs typeface="Arial"/>
              </a:rPr>
              <a:t> should</a:t>
            </a:r>
            <a:r>
              <a:rPr sz="888" b="1" spc="-13" dirty="0">
                <a:solidFill>
                  <a:srgbClr val="231F20"/>
                </a:solidFill>
                <a:latin typeface="Arial"/>
                <a:cs typeface="Arial"/>
              </a:rPr>
              <a:t> </a:t>
            </a:r>
            <a:r>
              <a:rPr sz="888" b="1" dirty="0">
                <a:solidFill>
                  <a:srgbClr val="231F20"/>
                </a:solidFill>
                <a:latin typeface="Arial"/>
                <a:cs typeface="Arial"/>
              </a:rPr>
              <a:t>be</a:t>
            </a:r>
            <a:r>
              <a:rPr sz="888" b="1" spc="-13" dirty="0">
                <a:solidFill>
                  <a:srgbClr val="231F20"/>
                </a:solidFill>
                <a:latin typeface="Arial"/>
                <a:cs typeface="Arial"/>
              </a:rPr>
              <a:t> </a:t>
            </a:r>
            <a:r>
              <a:rPr sz="888" b="1" dirty="0">
                <a:solidFill>
                  <a:srgbClr val="231F20"/>
                </a:solidFill>
                <a:latin typeface="Arial"/>
                <a:cs typeface="Arial"/>
              </a:rPr>
              <a:t>followed:</a:t>
            </a:r>
            <a:endParaRPr sz="888" dirty="0">
              <a:latin typeface="Arial"/>
              <a:cs typeface="Arial"/>
            </a:endParaRPr>
          </a:p>
          <a:p>
            <a:pPr marL="244181" indent="-137805">
              <a:spcBef>
                <a:spcPts val="178"/>
              </a:spcBef>
              <a:buChar char="•"/>
              <a:tabLst>
                <a:tab pos="244987" algn="l"/>
              </a:tabLst>
            </a:pPr>
            <a:r>
              <a:rPr sz="888" spc="-13" dirty="0">
                <a:solidFill>
                  <a:srgbClr val="231F20"/>
                </a:solidFill>
                <a:latin typeface="Arial"/>
                <a:cs typeface="Arial"/>
              </a:rPr>
              <a:t>Visit</a:t>
            </a:r>
            <a:r>
              <a:rPr sz="888" spc="-19" dirty="0">
                <a:solidFill>
                  <a:srgbClr val="231F20"/>
                </a:solidFill>
                <a:latin typeface="Arial"/>
                <a:cs typeface="Arial"/>
              </a:rPr>
              <a:t> </a:t>
            </a:r>
            <a:r>
              <a:rPr sz="888" b="1" spc="-6" dirty="0">
                <a:solidFill>
                  <a:srgbClr val="231F20"/>
                </a:solidFill>
                <a:latin typeface="Arial"/>
                <a:cs typeface="Arial"/>
              </a:rPr>
              <a:t>www.purcosa.co.za</a:t>
            </a:r>
            <a:r>
              <a:rPr sz="888" spc="-6" dirty="0">
                <a:solidFill>
                  <a:srgbClr val="231F20"/>
                </a:solidFill>
                <a:latin typeface="Arial"/>
                <a:cs typeface="Arial"/>
              </a:rPr>
              <a:t>;</a:t>
            </a:r>
            <a:endParaRPr sz="888" dirty="0">
              <a:latin typeface="Arial"/>
              <a:cs typeface="Arial"/>
            </a:endParaRPr>
          </a:p>
          <a:p>
            <a:pPr marL="244181" indent="-137805">
              <a:spcBef>
                <a:spcPts val="184"/>
              </a:spcBef>
              <a:buChar char="•"/>
              <a:tabLst>
                <a:tab pos="244987" algn="l"/>
              </a:tabLst>
            </a:pPr>
            <a:r>
              <a:rPr sz="888" spc="-6" dirty="0">
                <a:solidFill>
                  <a:srgbClr val="231F20"/>
                </a:solidFill>
                <a:latin typeface="Arial"/>
                <a:cs typeface="Arial"/>
              </a:rPr>
              <a:t>Click on </a:t>
            </a:r>
            <a:r>
              <a:rPr sz="888" dirty="0">
                <a:solidFill>
                  <a:srgbClr val="D2232A"/>
                </a:solidFill>
                <a:latin typeface="Arial"/>
                <a:cs typeface="Arial"/>
              </a:rPr>
              <a:t>the</a:t>
            </a:r>
            <a:r>
              <a:rPr sz="888" spc="-13" dirty="0">
                <a:solidFill>
                  <a:srgbClr val="D2232A"/>
                </a:solidFill>
                <a:latin typeface="Arial"/>
                <a:cs typeface="Arial"/>
              </a:rPr>
              <a:t> </a:t>
            </a:r>
            <a:r>
              <a:rPr sz="888" dirty="0">
                <a:solidFill>
                  <a:srgbClr val="231F20"/>
                </a:solidFill>
                <a:latin typeface="Arial"/>
                <a:cs typeface="Arial"/>
              </a:rPr>
              <a:t>required</a:t>
            </a:r>
            <a:r>
              <a:rPr sz="888" spc="-6" dirty="0">
                <a:solidFill>
                  <a:srgbClr val="231F20"/>
                </a:solidFill>
                <a:latin typeface="Arial"/>
                <a:cs typeface="Arial"/>
              </a:rPr>
              <a:t> RFP</a:t>
            </a:r>
            <a:r>
              <a:rPr sz="888" spc="-25" dirty="0">
                <a:solidFill>
                  <a:srgbClr val="231F20"/>
                </a:solidFill>
                <a:latin typeface="Arial"/>
                <a:cs typeface="Arial"/>
              </a:rPr>
              <a:t> </a:t>
            </a:r>
            <a:r>
              <a:rPr sz="888" spc="-6" dirty="0">
                <a:solidFill>
                  <a:srgbClr val="231F20"/>
                </a:solidFill>
                <a:latin typeface="Arial"/>
                <a:cs typeface="Arial"/>
              </a:rPr>
              <a:t>in </a:t>
            </a:r>
            <a:r>
              <a:rPr sz="888" dirty="0">
                <a:solidFill>
                  <a:srgbClr val="231F20"/>
                </a:solidFill>
                <a:latin typeface="Arial"/>
                <a:cs typeface="Arial"/>
              </a:rPr>
              <a:t>the</a:t>
            </a:r>
            <a:r>
              <a:rPr sz="888" spc="-6" dirty="0">
                <a:solidFill>
                  <a:srgbClr val="231F20"/>
                </a:solidFill>
                <a:latin typeface="Arial"/>
                <a:cs typeface="Arial"/>
              </a:rPr>
              <a:t> block provided </a:t>
            </a:r>
            <a:r>
              <a:rPr sz="888" dirty="0">
                <a:solidFill>
                  <a:srgbClr val="231F20"/>
                </a:solidFill>
                <a:latin typeface="Arial"/>
                <a:cs typeface="Arial"/>
              </a:rPr>
              <a:t>for</a:t>
            </a:r>
            <a:r>
              <a:rPr sz="888" spc="-25" dirty="0">
                <a:solidFill>
                  <a:srgbClr val="231F20"/>
                </a:solidFill>
                <a:latin typeface="Arial"/>
                <a:cs typeface="Arial"/>
              </a:rPr>
              <a:t> </a:t>
            </a:r>
            <a:r>
              <a:rPr sz="888" spc="-19" dirty="0">
                <a:solidFill>
                  <a:srgbClr val="231F20"/>
                </a:solidFill>
                <a:latin typeface="Arial"/>
                <a:cs typeface="Arial"/>
              </a:rPr>
              <a:t>Tenders</a:t>
            </a:r>
            <a:r>
              <a:rPr sz="888" spc="-6" dirty="0">
                <a:solidFill>
                  <a:srgbClr val="231F20"/>
                </a:solidFill>
                <a:latin typeface="Arial"/>
                <a:cs typeface="Arial"/>
              </a:rPr>
              <a:t> and RFP’s;</a:t>
            </a:r>
            <a:endParaRPr sz="888" dirty="0">
              <a:latin typeface="Arial"/>
              <a:cs typeface="Arial"/>
            </a:endParaRPr>
          </a:p>
          <a:p>
            <a:pPr marL="244181" indent="-137805">
              <a:spcBef>
                <a:spcPts val="184"/>
              </a:spcBef>
              <a:buChar char="•"/>
              <a:tabLst>
                <a:tab pos="244987" algn="l"/>
              </a:tabLst>
            </a:pPr>
            <a:r>
              <a:rPr sz="888" spc="-6" dirty="0">
                <a:solidFill>
                  <a:srgbClr val="231F20"/>
                </a:solidFill>
                <a:latin typeface="Arial"/>
                <a:cs typeface="Arial"/>
              </a:rPr>
              <a:t>Click</a:t>
            </a:r>
            <a:r>
              <a:rPr sz="888" spc="-19" dirty="0">
                <a:solidFill>
                  <a:srgbClr val="231F20"/>
                </a:solidFill>
                <a:latin typeface="Arial"/>
                <a:cs typeface="Arial"/>
              </a:rPr>
              <a:t> </a:t>
            </a:r>
            <a:r>
              <a:rPr sz="888" spc="-6" dirty="0">
                <a:solidFill>
                  <a:srgbClr val="231F20"/>
                </a:solidFill>
                <a:latin typeface="Arial"/>
                <a:cs typeface="Arial"/>
              </a:rPr>
              <a:t>on</a:t>
            </a:r>
            <a:r>
              <a:rPr sz="888" spc="-13" dirty="0">
                <a:solidFill>
                  <a:srgbClr val="231F20"/>
                </a:solidFill>
                <a:latin typeface="Arial"/>
                <a:cs typeface="Arial"/>
              </a:rPr>
              <a:t> </a:t>
            </a:r>
            <a:r>
              <a:rPr sz="888" dirty="0">
                <a:solidFill>
                  <a:srgbClr val="231F20"/>
                </a:solidFill>
                <a:latin typeface="Arial"/>
                <a:cs typeface="Arial"/>
              </a:rPr>
              <a:t>the</a:t>
            </a:r>
            <a:r>
              <a:rPr sz="888" spc="-13" dirty="0">
                <a:solidFill>
                  <a:srgbClr val="231F20"/>
                </a:solidFill>
                <a:latin typeface="Arial"/>
                <a:cs typeface="Arial"/>
              </a:rPr>
              <a:t> </a:t>
            </a:r>
            <a:r>
              <a:rPr sz="888" b="1" i="1" dirty="0">
                <a:solidFill>
                  <a:srgbClr val="231F20"/>
                </a:solidFill>
                <a:latin typeface="Arial"/>
                <a:cs typeface="Arial"/>
              </a:rPr>
              <a:t>pay</a:t>
            </a:r>
            <a:r>
              <a:rPr sz="888" b="1" i="1" spc="-13" dirty="0">
                <a:solidFill>
                  <a:srgbClr val="231F20"/>
                </a:solidFill>
                <a:latin typeface="Arial"/>
                <a:cs typeface="Arial"/>
              </a:rPr>
              <a:t> </a:t>
            </a:r>
            <a:r>
              <a:rPr sz="888" b="1" i="1" dirty="0">
                <a:solidFill>
                  <a:srgbClr val="231F20"/>
                </a:solidFill>
                <a:latin typeface="Arial"/>
                <a:cs typeface="Arial"/>
              </a:rPr>
              <a:t>now</a:t>
            </a:r>
            <a:r>
              <a:rPr sz="888" b="1" i="1" spc="-25" dirty="0">
                <a:solidFill>
                  <a:srgbClr val="231F20"/>
                </a:solidFill>
                <a:latin typeface="Arial"/>
                <a:cs typeface="Arial"/>
              </a:rPr>
              <a:t> </a:t>
            </a:r>
            <a:r>
              <a:rPr sz="888" spc="-6" dirty="0">
                <a:solidFill>
                  <a:srgbClr val="231F20"/>
                </a:solidFill>
                <a:latin typeface="Arial"/>
                <a:cs typeface="Arial"/>
              </a:rPr>
              <a:t>button</a:t>
            </a:r>
            <a:r>
              <a:rPr sz="888" spc="-6" dirty="0">
                <a:solidFill>
                  <a:srgbClr val="D2232A"/>
                </a:solidFill>
                <a:latin typeface="Arial"/>
                <a:cs typeface="Arial"/>
              </a:rPr>
              <a:t>;</a:t>
            </a:r>
            <a:r>
              <a:rPr sz="888" spc="-13" dirty="0">
                <a:solidFill>
                  <a:srgbClr val="D2232A"/>
                </a:solidFill>
                <a:latin typeface="Arial"/>
                <a:cs typeface="Arial"/>
              </a:rPr>
              <a:t> </a:t>
            </a:r>
            <a:r>
              <a:rPr sz="888" spc="-6" dirty="0">
                <a:solidFill>
                  <a:srgbClr val="231F20"/>
                </a:solidFill>
                <a:latin typeface="Arial"/>
                <a:cs typeface="Arial"/>
              </a:rPr>
              <a:t>and</a:t>
            </a:r>
            <a:endParaRPr sz="888" dirty="0">
              <a:latin typeface="Arial"/>
              <a:cs typeface="Arial"/>
            </a:endParaRPr>
          </a:p>
          <a:p>
            <a:pPr marL="244181" marR="303816" indent="-137805">
              <a:spcBef>
                <a:spcPts val="184"/>
              </a:spcBef>
              <a:buChar char="•"/>
              <a:tabLst>
                <a:tab pos="244987" algn="l"/>
              </a:tabLst>
            </a:pPr>
            <a:r>
              <a:rPr sz="888" dirty="0">
                <a:solidFill>
                  <a:srgbClr val="D2232A"/>
                </a:solidFill>
                <a:latin typeface="Arial"/>
                <a:cs typeface="Arial"/>
              </a:rPr>
              <a:t>The </a:t>
            </a:r>
            <a:r>
              <a:rPr sz="888" spc="-6" dirty="0">
                <a:solidFill>
                  <a:srgbClr val="D2232A"/>
                </a:solidFill>
                <a:latin typeface="Arial"/>
                <a:cs typeface="Arial"/>
              </a:rPr>
              <a:t>s</a:t>
            </a:r>
            <a:r>
              <a:rPr sz="888" spc="-6" dirty="0">
                <a:solidFill>
                  <a:srgbClr val="231F20"/>
                </a:solidFill>
                <a:latin typeface="Arial"/>
                <a:cs typeface="Arial"/>
              </a:rPr>
              <a:t>ystem will </a:t>
            </a:r>
            <a:r>
              <a:rPr sz="888" dirty="0">
                <a:solidFill>
                  <a:srgbClr val="231F20"/>
                </a:solidFill>
                <a:latin typeface="Arial"/>
                <a:cs typeface="Arial"/>
              </a:rPr>
              <a:t>make </a:t>
            </a:r>
            <a:r>
              <a:rPr sz="888" spc="-6" dirty="0">
                <a:solidFill>
                  <a:srgbClr val="231F20"/>
                </a:solidFill>
                <a:latin typeface="Arial"/>
                <a:cs typeface="Arial"/>
              </a:rPr>
              <a:t>documentation available </a:t>
            </a:r>
            <a:r>
              <a:rPr sz="888" dirty="0">
                <a:solidFill>
                  <a:srgbClr val="231F20"/>
                </a:solidFill>
                <a:latin typeface="Arial"/>
                <a:cs typeface="Arial"/>
              </a:rPr>
              <a:t>for </a:t>
            </a:r>
            <a:r>
              <a:rPr sz="888" spc="-6" dirty="0">
                <a:solidFill>
                  <a:srgbClr val="231F20"/>
                </a:solidFill>
                <a:latin typeface="Arial"/>
                <a:cs typeface="Arial"/>
              </a:rPr>
              <a:t>downloading, immediately after </a:t>
            </a:r>
            <a:r>
              <a:rPr sz="888" dirty="0">
                <a:solidFill>
                  <a:srgbClr val="231F20"/>
                </a:solidFill>
                <a:latin typeface="Arial"/>
                <a:cs typeface="Arial"/>
              </a:rPr>
              <a:t>conclusion </a:t>
            </a:r>
            <a:r>
              <a:rPr sz="888" spc="-6" dirty="0">
                <a:solidFill>
                  <a:srgbClr val="231F20"/>
                </a:solidFill>
                <a:latin typeface="Arial"/>
                <a:cs typeface="Arial"/>
              </a:rPr>
              <a:t>of </a:t>
            </a:r>
            <a:r>
              <a:rPr sz="888" dirty="0">
                <a:solidFill>
                  <a:srgbClr val="231F20"/>
                </a:solidFill>
                <a:latin typeface="Arial"/>
                <a:cs typeface="Arial"/>
              </a:rPr>
              <a:t> </a:t>
            </a:r>
            <a:r>
              <a:rPr sz="888" spc="-6" dirty="0">
                <a:solidFill>
                  <a:srgbClr val="231F20"/>
                </a:solidFill>
                <a:latin typeface="Arial"/>
                <a:cs typeface="Arial"/>
              </a:rPr>
              <a:t>payment.</a:t>
            </a:r>
            <a:endParaRPr sz="888" dirty="0">
              <a:latin typeface="Arial"/>
              <a:cs typeface="Arial"/>
            </a:endParaRPr>
          </a:p>
        </p:txBody>
      </p:sp>
      <p:graphicFrame>
        <p:nvGraphicFramePr>
          <p:cNvPr id="3" name="object 3"/>
          <p:cNvGraphicFramePr>
            <a:graphicFrameLocks noGrp="1"/>
          </p:cNvGraphicFramePr>
          <p:nvPr/>
        </p:nvGraphicFramePr>
        <p:xfrm>
          <a:off x="3387836" y="2990488"/>
          <a:ext cx="5409036" cy="1316801"/>
        </p:xfrm>
        <a:graphic>
          <a:graphicData uri="http://schemas.openxmlformats.org/drawingml/2006/table">
            <a:tbl>
              <a:tblPr firstRow="1" bandRow="1">
                <a:tableStyleId>{2D5ABB26-0587-4C30-8999-92F81FD0307C}</a:tableStyleId>
              </a:tblPr>
              <a:tblGrid>
                <a:gridCol w="917086">
                  <a:extLst>
                    <a:ext uri="{9D8B030D-6E8A-4147-A177-3AD203B41FA5}">
                      <a16:colId xmlns:a16="http://schemas.microsoft.com/office/drawing/2014/main" val="20000"/>
                    </a:ext>
                  </a:extLst>
                </a:gridCol>
                <a:gridCol w="1457023">
                  <a:extLst>
                    <a:ext uri="{9D8B030D-6E8A-4147-A177-3AD203B41FA5}">
                      <a16:colId xmlns:a16="http://schemas.microsoft.com/office/drawing/2014/main" val="20001"/>
                    </a:ext>
                  </a:extLst>
                </a:gridCol>
                <a:gridCol w="1665745">
                  <a:extLst>
                    <a:ext uri="{9D8B030D-6E8A-4147-A177-3AD203B41FA5}">
                      <a16:colId xmlns:a16="http://schemas.microsoft.com/office/drawing/2014/main" val="20002"/>
                    </a:ext>
                  </a:extLst>
                </a:gridCol>
                <a:gridCol w="1369182">
                  <a:extLst>
                    <a:ext uri="{9D8B030D-6E8A-4147-A177-3AD203B41FA5}">
                      <a16:colId xmlns:a16="http://schemas.microsoft.com/office/drawing/2014/main" val="20003"/>
                    </a:ext>
                  </a:extLst>
                </a:gridCol>
              </a:tblGrid>
              <a:tr h="466602">
                <a:tc>
                  <a:txBody>
                    <a:bodyPr/>
                    <a:lstStyle/>
                    <a:p>
                      <a:pPr>
                        <a:lnSpc>
                          <a:spcPct val="100000"/>
                        </a:lnSpc>
                        <a:spcBef>
                          <a:spcPts val="10"/>
                        </a:spcBef>
                      </a:pPr>
                      <a:endParaRPr sz="1100" dirty="0">
                        <a:latin typeface="Times New Roman"/>
                        <a:cs typeface="Times New Roman"/>
                      </a:endParaRPr>
                    </a:p>
                    <a:p>
                      <a:pPr algn="ctr">
                        <a:lnSpc>
                          <a:spcPct val="100000"/>
                        </a:lnSpc>
                      </a:pPr>
                      <a:r>
                        <a:rPr sz="900" b="1" spc="-55" dirty="0">
                          <a:solidFill>
                            <a:srgbClr val="FFFFFF"/>
                          </a:solidFill>
                          <a:latin typeface="Arial"/>
                          <a:cs typeface="Arial"/>
                        </a:rPr>
                        <a:t>T</a:t>
                      </a:r>
                      <a:r>
                        <a:rPr sz="900" b="1" spc="-5" dirty="0">
                          <a:solidFill>
                            <a:srgbClr val="FFFFFF"/>
                          </a:solidFill>
                          <a:latin typeface="Arial"/>
                          <a:cs typeface="Arial"/>
                        </a:rPr>
                        <a:t>ende</a:t>
                      </a:r>
                      <a:r>
                        <a:rPr sz="900" b="1" dirty="0">
                          <a:solidFill>
                            <a:srgbClr val="FFFFFF"/>
                          </a:solidFill>
                          <a:latin typeface="Arial"/>
                          <a:cs typeface="Arial"/>
                        </a:rPr>
                        <a:t>r</a:t>
                      </a:r>
                      <a:r>
                        <a:rPr sz="900" b="1" spc="-5" dirty="0">
                          <a:solidFill>
                            <a:srgbClr val="FFFFFF"/>
                          </a:solidFill>
                          <a:latin typeface="Arial"/>
                          <a:cs typeface="Arial"/>
                        </a:rPr>
                        <a:t> Number</a:t>
                      </a:r>
                      <a:endParaRPr sz="900" dirty="0">
                        <a:latin typeface="Arial"/>
                        <a:cs typeface="Arial"/>
                      </a:endParaRPr>
                    </a:p>
                  </a:txBody>
                  <a:tcPr marL="0" marR="0" marT="1612"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solidFill>
                      <a:srgbClr val="6D6E71"/>
                    </a:solidFill>
                  </a:tcPr>
                </a:tc>
                <a:tc>
                  <a:txBody>
                    <a:bodyPr/>
                    <a:lstStyle/>
                    <a:p>
                      <a:pPr>
                        <a:lnSpc>
                          <a:spcPct val="100000"/>
                        </a:lnSpc>
                        <a:spcBef>
                          <a:spcPts val="10"/>
                        </a:spcBef>
                      </a:pPr>
                      <a:endParaRPr sz="1100">
                        <a:solidFill>
                          <a:srgbClr val="FF0000"/>
                        </a:solidFill>
                        <a:latin typeface="Times New Roman"/>
                        <a:cs typeface="Times New Roman"/>
                      </a:endParaRPr>
                    </a:p>
                    <a:p>
                      <a:pPr marL="172085">
                        <a:lnSpc>
                          <a:spcPct val="100000"/>
                        </a:lnSpc>
                      </a:pPr>
                      <a:r>
                        <a:rPr sz="900" b="1" spc="-55" dirty="0">
                          <a:solidFill>
                            <a:srgbClr val="FF0000"/>
                          </a:solidFill>
                          <a:latin typeface="Arial"/>
                          <a:cs typeface="Arial"/>
                        </a:rPr>
                        <a:t>T</a:t>
                      </a:r>
                      <a:r>
                        <a:rPr sz="900" b="1" spc="-5" dirty="0">
                          <a:solidFill>
                            <a:srgbClr val="FF0000"/>
                          </a:solidFill>
                          <a:latin typeface="Arial"/>
                          <a:cs typeface="Arial"/>
                        </a:rPr>
                        <a:t>ende</a:t>
                      </a:r>
                      <a:r>
                        <a:rPr sz="900" b="1" dirty="0">
                          <a:solidFill>
                            <a:srgbClr val="FF0000"/>
                          </a:solidFill>
                          <a:latin typeface="Arial"/>
                          <a:cs typeface="Arial"/>
                        </a:rPr>
                        <a:t>r</a:t>
                      </a:r>
                      <a:r>
                        <a:rPr sz="900" b="1" spc="-5" dirty="0">
                          <a:solidFill>
                            <a:srgbClr val="FF0000"/>
                          </a:solidFill>
                          <a:latin typeface="Arial"/>
                          <a:cs typeface="Arial"/>
                        </a:rPr>
                        <a:t> Description</a:t>
                      </a:r>
                      <a:endParaRPr sz="900">
                        <a:solidFill>
                          <a:srgbClr val="FF0000"/>
                        </a:solidFill>
                        <a:latin typeface="Arial"/>
                        <a:cs typeface="Arial"/>
                      </a:endParaRPr>
                    </a:p>
                  </a:txBody>
                  <a:tcPr marL="0" marR="0" marT="1612"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solidFill>
                      <a:srgbClr val="6D6E71"/>
                    </a:solidFill>
                  </a:tcPr>
                </a:tc>
                <a:tc>
                  <a:txBody>
                    <a:bodyPr/>
                    <a:lstStyle/>
                    <a:p>
                      <a:pPr marL="36195" marR="27940" indent="-635" algn="ctr">
                        <a:lnSpc>
                          <a:spcPct val="100000"/>
                        </a:lnSpc>
                        <a:spcBef>
                          <a:spcPts val="150"/>
                        </a:spcBef>
                      </a:pPr>
                      <a:r>
                        <a:rPr sz="900" b="1" spc="-5" dirty="0">
                          <a:solidFill>
                            <a:srgbClr val="FFFFFF"/>
                          </a:solidFill>
                          <a:latin typeface="Arial"/>
                          <a:cs typeface="Arial"/>
                        </a:rPr>
                        <a:t>Compulsory </a:t>
                      </a:r>
                      <a:r>
                        <a:rPr sz="900" b="1" dirty="0">
                          <a:solidFill>
                            <a:srgbClr val="FFFFFF"/>
                          </a:solidFill>
                          <a:latin typeface="Arial"/>
                          <a:cs typeface="Arial"/>
                        </a:rPr>
                        <a:t>Information </a:t>
                      </a:r>
                      <a:r>
                        <a:rPr sz="900" b="1" spc="-5" dirty="0">
                          <a:solidFill>
                            <a:srgbClr val="FFFFFF"/>
                          </a:solidFill>
                          <a:latin typeface="Arial"/>
                          <a:cs typeface="Arial"/>
                        </a:rPr>
                        <a:t>and </a:t>
                      </a:r>
                      <a:r>
                        <a:rPr sz="900" b="1" spc="-180" dirty="0">
                          <a:solidFill>
                            <a:srgbClr val="FFFFFF"/>
                          </a:solidFill>
                          <a:latin typeface="Arial"/>
                          <a:cs typeface="Arial"/>
                        </a:rPr>
                        <a:t> </a:t>
                      </a:r>
                      <a:r>
                        <a:rPr sz="900" b="1" dirty="0">
                          <a:solidFill>
                            <a:srgbClr val="FFFFFF"/>
                          </a:solidFill>
                          <a:latin typeface="Arial"/>
                          <a:cs typeface="Arial"/>
                        </a:rPr>
                        <a:t>Site</a:t>
                      </a:r>
                      <a:r>
                        <a:rPr sz="900" b="1" spc="-35" dirty="0">
                          <a:solidFill>
                            <a:srgbClr val="FFFFFF"/>
                          </a:solidFill>
                          <a:latin typeface="Arial"/>
                          <a:cs typeface="Arial"/>
                        </a:rPr>
                        <a:t> </a:t>
                      </a:r>
                      <a:r>
                        <a:rPr sz="900" b="1" dirty="0">
                          <a:solidFill>
                            <a:srgbClr val="FFFFFF"/>
                          </a:solidFill>
                          <a:latin typeface="Arial"/>
                          <a:cs typeface="Arial"/>
                        </a:rPr>
                        <a:t>Inspection</a:t>
                      </a:r>
                      <a:r>
                        <a:rPr sz="900" b="1" spc="-30" dirty="0">
                          <a:solidFill>
                            <a:srgbClr val="FFFFFF"/>
                          </a:solidFill>
                          <a:latin typeface="Arial"/>
                          <a:cs typeface="Arial"/>
                        </a:rPr>
                        <a:t> </a:t>
                      </a:r>
                      <a:r>
                        <a:rPr sz="900" b="1" dirty="0">
                          <a:solidFill>
                            <a:srgbClr val="FFFFFF"/>
                          </a:solidFill>
                          <a:latin typeface="Arial"/>
                          <a:cs typeface="Arial"/>
                        </a:rPr>
                        <a:t>Session</a:t>
                      </a:r>
                      <a:r>
                        <a:rPr sz="900" b="1" spc="-30" dirty="0">
                          <a:solidFill>
                            <a:srgbClr val="FFFFFF"/>
                          </a:solidFill>
                          <a:latin typeface="Arial"/>
                          <a:cs typeface="Arial"/>
                        </a:rPr>
                        <a:t> </a:t>
                      </a:r>
                      <a:r>
                        <a:rPr sz="900" b="1" spc="-5" dirty="0">
                          <a:solidFill>
                            <a:srgbClr val="FFFFFF"/>
                          </a:solidFill>
                          <a:latin typeface="Arial"/>
                          <a:cs typeface="Arial"/>
                        </a:rPr>
                        <a:t>Date, </a:t>
                      </a:r>
                      <a:r>
                        <a:rPr sz="900" b="1" spc="-180" dirty="0">
                          <a:solidFill>
                            <a:srgbClr val="FFFFFF"/>
                          </a:solidFill>
                          <a:latin typeface="Arial"/>
                          <a:cs typeface="Arial"/>
                        </a:rPr>
                        <a:t> </a:t>
                      </a:r>
                      <a:r>
                        <a:rPr sz="900" b="1" spc="-5" dirty="0">
                          <a:solidFill>
                            <a:srgbClr val="FFFFFF"/>
                          </a:solidFill>
                          <a:latin typeface="Arial"/>
                          <a:cs typeface="Arial"/>
                        </a:rPr>
                        <a:t>Time</a:t>
                      </a:r>
                      <a:r>
                        <a:rPr sz="900" b="1" spc="-10" dirty="0">
                          <a:solidFill>
                            <a:srgbClr val="FFFFFF"/>
                          </a:solidFill>
                          <a:latin typeface="Arial"/>
                          <a:cs typeface="Arial"/>
                        </a:rPr>
                        <a:t> </a:t>
                      </a:r>
                      <a:r>
                        <a:rPr sz="900" b="1" spc="-5" dirty="0">
                          <a:solidFill>
                            <a:srgbClr val="D2232A"/>
                          </a:solidFill>
                          <a:latin typeface="Arial"/>
                          <a:cs typeface="Arial"/>
                        </a:rPr>
                        <a:t>and</a:t>
                      </a:r>
                      <a:r>
                        <a:rPr sz="900" b="1" spc="-10" dirty="0">
                          <a:solidFill>
                            <a:srgbClr val="D2232A"/>
                          </a:solidFill>
                          <a:latin typeface="Arial"/>
                          <a:cs typeface="Arial"/>
                        </a:rPr>
                        <a:t> </a:t>
                      </a:r>
                      <a:r>
                        <a:rPr sz="900" b="1" spc="-15" dirty="0">
                          <a:solidFill>
                            <a:srgbClr val="D2232A"/>
                          </a:solidFill>
                          <a:latin typeface="Arial"/>
                          <a:cs typeface="Arial"/>
                        </a:rPr>
                        <a:t>Venue</a:t>
                      </a:r>
                      <a:endParaRPr sz="900">
                        <a:latin typeface="Arial"/>
                        <a:cs typeface="Arial"/>
                      </a:endParaRPr>
                    </a:p>
                  </a:txBody>
                  <a:tcPr marL="0" marR="0" marT="24176"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solidFill>
                      <a:srgbClr val="6D6E71"/>
                    </a:solidFill>
                  </a:tcPr>
                </a:tc>
                <a:tc>
                  <a:txBody>
                    <a:bodyPr/>
                    <a:lstStyle/>
                    <a:p>
                      <a:pPr>
                        <a:lnSpc>
                          <a:spcPct val="100000"/>
                        </a:lnSpc>
                        <a:spcBef>
                          <a:spcPts val="10"/>
                        </a:spcBef>
                      </a:pPr>
                      <a:endParaRPr sz="1100" dirty="0">
                        <a:latin typeface="Times New Roman"/>
                        <a:cs typeface="Times New Roman"/>
                      </a:endParaRPr>
                    </a:p>
                    <a:p>
                      <a:pPr marL="60960">
                        <a:lnSpc>
                          <a:spcPct val="100000"/>
                        </a:lnSpc>
                      </a:pPr>
                      <a:r>
                        <a:rPr sz="900" b="1" spc="-5" dirty="0">
                          <a:solidFill>
                            <a:srgbClr val="FFFFFF"/>
                          </a:solidFill>
                          <a:latin typeface="Arial"/>
                          <a:cs typeface="Arial"/>
                        </a:rPr>
                        <a:t>Closing</a:t>
                      </a:r>
                      <a:r>
                        <a:rPr sz="900" b="1" spc="-25" dirty="0">
                          <a:solidFill>
                            <a:srgbClr val="FFFFFF"/>
                          </a:solidFill>
                          <a:latin typeface="Arial"/>
                          <a:cs typeface="Arial"/>
                        </a:rPr>
                        <a:t> </a:t>
                      </a:r>
                      <a:r>
                        <a:rPr sz="900" b="1" spc="-5" dirty="0">
                          <a:solidFill>
                            <a:srgbClr val="FFFFFF"/>
                          </a:solidFill>
                          <a:latin typeface="Arial"/>
                          <a:cs typeface="Arial"/>
                        </a:rPr>
                        <a:t>Date</a:t>
                      </a:r>
                      <a:r>
                        <a:rPr sz="900" b="1" spc="-25" dirty="0">
                          <a:solidFill>
                            <a:srgbClr val="FFFFFF"/>
                          </a:solidFill>
                          <a:latin typeface="Arial"/>
                          <a:cs typeface="Arial"/>
                        </a:rPr>
                        <a:t> </a:t>
                      </a:r>
                      <a:r>
                        <a:rPr sz="900" b="1" spc="-5" dirty="0">
                          <a:solidFill>
                            <a:srgbClr val="FFFFFF"/>
                          </a:solidFill>
                          <a:latin typeface="Arial"/>
                          <a:cs typeface="Arial"/>
                        </a:rPr>
                        <a:t>and</a:t>
                      </a:r>
                      <a:r>
                        <a:rPr sz="900" b="1" spc="-25" dirty="0">
                          <a:solidFill>
                            <a:srgbClr val="FFFFFF"/>
                          </a:solidFill>
                          <a:latin typeface="Arial"/>
                          <a:cs typeface="Arial"/>
                        </a:rPr>
                        <a:t> </a:t>
                      </a:r>
                      <a:r>
                        <a:rPr sz="900" b="1" spc="-5" dirty="0">
                          <a:solidFill>
                            <a:srgbClr val="FFFFFF"/>
                          </a:solidFill>
                          <a:latin typeface="Arial"/>
                          <a:cs typeface="Arial"/>
                        </a:rPr>
                        <a:t>Time</a:t>
                      </a:r>
                      <a:endParaRPr sz="900" dirty="0">
                        <a:latin typeface="Arial"/>
                        <a:cs typeface="Arial"/>
                      </a:endParaRPr>
                    </a:p>
                  </a:txBody>
                  <a:tcPr marL="0" marR="0" marT="1612"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solidFill>
                      <a:srgbClr val="6D6E71"/>
                    </a:solidFill>
                  </a:tcPr>
                </a:tc>
                <a:extLst>
                  <a:ext uri="{0D108BD9-81ED-4DB2-BD59-A6C34878D82A}">
                    <a16:rowId xmlns:a16="http://schemas.microsoft.com/office/drawing/2014/main" val="10000"/>
                  </a:ext>
                </a:extLst>
              </a:tr>
              <a:tr h="850199">
                <a:tc>
                  <a:txBody>
                    <a:bodyPr/>
                    <a:lstStyle/>
                    <a:p>
                      <a:pPr>
                        <a:lnSpc>
                          <a:spcPct val="100000"/>
                        </a:lnSpc>
                      </a:pPr>
                      <a:endParaRPr sz="1000">
                        <a:latin typeface="Times New Roman"/>
                        <a:cs typeface="Times New Roman"/>
                      </a:endParaRPr>
                    </a:p>
                    <a:p>
                      <a:pPr>
                        <a:lnSpc>
                          <a:spcPct val="100000"/>
                        </a:lnSpc>
                        <a:spcBef>
                          <a:spcPts val="5"/>
                        </a:spcBef>
                      </a:pPr>
                      <a:endParaRPr sz="1400">
                        <a:latin typeface="Times New Roman"/>
                        <a:cs typeface="Times New Roman"/>
                      </a:endParaRPr>
                    </a:p>
                    <a:p>
                      <a:pPr algn="ctr">
                        <a:lnSpc>
                          <a:spcPct val="100000"/>
                        </a:lnSpc>
                      </a:pPr>
                      <a:r>
                        <a:rPr sz="900" dirty="0">
                          <a:solidFill>
                            <a:srgbClr val="231F20"/>
                          </a:solidFill>
                          <a:latin typeface="Arial"/>
                          <a:cs typeface="Arial"/>
                        </a:rPr>
                        <a:t>PUR</a:t>
                      </a:r>
                      <a:r>
                        <a:rPr sz="900" spc="-50" dirty="0">
                          <a:solidFill>
                            <a:srgbClr val="231F20"/>
                          </a:solidFill>
                          <a:latin typeface="Arial"/>
                          <a:cs typeface="Arial"/>
                        </a:rPr>
                        <a:t> </a:t>
                      </a:r>
                      <a:r>
                        <a:rPr sz="900" spc="-5" dirty="0">
                          <a:solidFill>
                            <a:srgbClr val="231F20"/>
                          </a:solidFill>
                          <a:latin typeface="Arial"/>
                          <a:cs typeface="Arial"/>
                        </a:rPr>
                        <a:t>5600/87</a:t>
                      </a:r>
                      <a:endParaRPr sz="900">
                        <a:latin typeface="Arial"/>
                        <a:cs typeface="Arial"/>
                      </a:endParaRPr>
                    </a:p>
                  </a:txBody>
                  <a:tcPr marL="0" marR="0" marT="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62230" marR="54610" indent="-635" algn="ctr">
                        <a:lnSpc>
                          <a:spcPct val="100000"/>
                        </a:lnSpc>
                        <a:spcBef>
                          <a:spcPts val="90"/>
                        </a:spcBef>
                      </a:pPr>
                      <a:r>
                        <a:rPr sz="900" spc="-5" dirty="0">
                          <a:solidFill>
                            <a:srgbClr val="FF0000"/>
                          </a:solidFill>
                          <a:latin typeface="Arial"/>
                          <a:cs typeface="Arial"/>
                        </a:rPr>
                        <a:t>Renovations and </a:t>
                      </a:r>
                      <a:r>
                        <a:rPr sz="900" dirty="0">
                          <a:solidFill>
                            <a:srgbClr val="FF0000"/>
                          </a:solidFill>
                          <a:latin typeface="Arial"/>
                          <a:cs typeface="Arial"/>
                        </a:rPr>
                        <a:t> </a:t>
                      </a:r>
                      <a:r>
                        <a:rPr sz="900" spc="-5" dirty="0">
                          <a:solidFill>
                            <a:srgbClr val="FF0000"/>
                          </a:solidFill>
                          <a:latin typeface="Arial"/>
                          <a:cs typeface="Arial"/>
                        </a:rPr>
                        <a:t>Refurbishment of </a:t>
                      </a:r>
                      <a:r>
                        <a:rPr sz="900" dirty="0">
                          <a:solidFill>
                            <a:srgbClr val="FF0000"/>
                          </a:solidFill>
                          <a:latin typeface="Arial"/>
                          <a:cs typeface="Arial"/>
                        </a:rPr>
                        <a:t> </a:t>
                      </a:r>
                      <a:r>
                        <a:rPr sz="900" spc="-5" dirty="0">
                          <a:solidFill>
                            <a:srgbClr val="FF0000"/>
                          </a:solidFill>
                          <a:latin typeface="Arial"/>
                          <a:cs typeface="Arial"/>
                        </a:rPr>
                        <a:t>Residences</a:t>
                      </a:r>
                      <a:r>
                        <a:rPr sz="900" spc="-40" dirty="0">
                          <a:solidFill>
                            <a:srgbClr val="FF0000"/>
                          </a:solidFill>
                          <a:latin typeface="Arial"/>
                          <a:cs typeface="Arial"/>
                        </a:rPr>
                        <a:t> </a:t>
                      </a:r>
                      <a:r>
                        <a:rPr sz="900" spc="-5" dirty="0">
                          <a:solidFill>
                            <a:srgbClr val="FF0000"/>
                          </a:solidFill>
                          <a:latin typeface="Arial"/>
                          <a:cs typeface="Arial"/>
                        </a:rPr>
                        <a:t>at</a:t>
                      </a:r>
                      <a:r>
                        <a:rPr sz="900" spc="-40" dirty="0">
                          <a:solidFill>
                            <a:srgbClr val="FF0000"/>
                          </a:solidFill>
                          <a:latin typeface="Arial"/>
                          <a:cs typeface="Arial"/>
                        </a:rPr>
                        <a:t> </a:t>
                      </a:r>
                      <a:r>
                        <a:rPr sz="900" dirty="0">
                          <a:solidFill>
                            <a:srgbClr val="FF0000"/>
                          </a:solidFill>
                          <a:latin typeface="Arial"/>
                          <a:cs typeface="Arial"/>
                        </a:rPr>
                        <a:t>Standerton </a:t>
                      </a:r>
                      <a:r>
                        <a:rPr sz="900" spc="-180" dirty="0">
                          <a:solidFill>
                            <a:srgbClr val="FF0000"/>
                          </a:solidFill>
                          <a:latin typeface="Arial"/>
                          <a:cs typeface="Arial"/>
                        </a:rPr>
                        <a:t> </a:t>
                      </a:r>
                      <a:r>
                        <a:rPr sz="900" spc="-5" dirty="0">
                          <a:solidFill>
                            <a:srgbClr val="FF0000"/>
                          </a:solidFill>
                          <a:latin typeface="Arial"/>
                          <a:cs typeface="Arial"/>
                        </a:rPr>
                        <a:t>Campus,</a:t>
                      </a:r>
                      <a:r>
                        <a:rPr sz="900" spc="-15" dirty="0">
                          <a:solidFill>
                            <a:srgbClr val="FF0000"/>
                          </a:solidFill>
                          <a:latin typeface="Arial"/>
                          <a:cs typeface="Arial"/>
                        </a:rPr>
                        <a:t> </a:t>
                      </a:r>
                      <a:r>
                        <a:rPr sz="900" spc="-5" dirty="0">
                          <a:solidFill>
                            <a:srgbClr val="FF0000"/>
                          </a:solidFill>
                          <a:latin typeface="Arial"/>
                          <a:cs typeface="Arial"/>
                        </a:rPr>
                        <a:t>CIDB</a:t>
                      </a:r>
                      <a:r>
                        <a:rPr sz="900" spc="-15" dirty="0">
                          <a:solidFill>
                            <a:srgbClr val="FF0000"/>
                          </a:solidFill>
                          <a:latin typeface="Arial"/>
                          <a:cs typeface="Arial"/>
                        </a:rPr>
                        <a:t> </a:t>
                      </a:r>
                      <a:r>
                        <a:rPr sz="900" spc="-5" dirty="0">
                          <a:solidFill>
                            <a:srgbClr val="FF0000"/>
                          </a:solidFill>
                          <a:latin typeface="Arial"/>
                          <a:cs typeface="Arial"/>
                        </a:rPr>
                        <a:t>grading</a:t>
                      </a:r>
                      <a:endParaRPr sz="900" dirty="0">
                        <a:solidFill>
                          <a:srgbClr val="FF0000"/>
                        </a:solidFill>
                        <a:latin typeface="Arial"/>
                        <a:cs typeface="Arial"/>
                      </a:endParaRPr>
                    </a:p>
                    <a:p>
                      <a:pPr marL="188595" marR="180975" algn="ctr">
                        <a:lnSpc>
                          <a:spcPct val="100000"/>
                        </a:lnSpc>
                      </a:pPr>
                      <a:r>
                        <a:rPr sz="900" dirty="0">
                          <a:solidFill>
                            <a:srgbClr val="FF0000"/>
                          </a:solidFill>
                          <a:latin typeface="Arial"/>
                          <a:cs typeface="Arial"/>
                        </a:rPr>
                        <a:t>4</a:t>
                      </a:r>
                      <a:r>
                        <a:rPr sz="900" spc="-20" dirty="0">
                          <a:solidFill>
                            <a:srgbClr val="FF0000"/>
                          </a:solidFill>
                          <a:latin typeface="Arial"/>
                          <a:cs typeface="Arial"/>
                        </a:rPr>
                        <a:t> </a:t>
                      </a:r>
                      <a:r>
                        <a:rPr sz="900" dirty="0">
                          <a:solidFill>
                            <a:srgbClr val="FF0000"/>
                          </a:solidFill>
                          <a:latin typeface="Arial"/>
                          <a:cs typeface="Arial"/>
                        </a:rPr>
                        <a:t>GB</a:t>
                      </a:r>
                      <a:r>
                        <a:rPr sz="900" spc="-15" dirty="0">
                          <a:solidFill>
                            <a:srgbClr val="FF0000"/>
                          </a:solidFill>
                          <a:latin typeface="Arial"/>
                          <a:cs typeface="Arial"/>
                        </a:rPr>
                        <a:t> </a:t>
                      </a:r>
                      <a:r>
                        <a:rPr sz="900" spc="-5" dirty="0">
                          <a:solidFill>
                            <a:srgbClr val="FF0000"/>
                          </a:solidFill>
                          <a:latin typeface="Arial"/>
                          <a:cs typeface="Arial"/>
                        </a:rPr>
                        <a:t>and</a:t>
                      </a:r>
                      <a:r>
                        <a:rPr sz="900" spc="-20" dirty="0">
                          <a:solidFill>
                            <a:srgbClr val="FF0000"/>
                          </a:solidFill>
                          <a:latin typeface="Arial"/>
                          <a:cs typeface="Arial"/>
                        </a:rPr>
                        <a:t> </a:t>
                      </a:r>
                      <a:r>
                        <a:rPr sz="900" dirty="0">
                          <a:solidFill>
                            <a:srgbClr val="FF0000"/>
                          </a:solidFill>
                          <a:latin typeface="Arial"/>
                          <a:cs typeface="Arial"/>
                        </a:rPr>
                        <a:t>4</a:t>
                      </a:r>
                      <a:r>
                        <a:rPr sz="900" spc="-15" dirty="0">
                          <a:solidFill>
                            <a:srgbClr val="FF0000"/>
                          </a:solidFill>
                          <a:latin typeface="Arial"/>
                          <a:cs typeface="Arial"/>
                        </a:rPr>
                        <a:t> </a:t>
                      </a:r>
                      <a:r>
                        <a:rPr sz="900" spc="-5" dirty="0">
                          <a:solidFill>
                            <a:srgbClr val="FF0000"/>
                          </a:solidFill>
                          <a:latin typeface="Arial"/>
                          <a:cs typeface="Arial"/>
                        </a:rPr>
                        <a:t>CE</a:t>
                      </a:r>
                      <a:r>
                        <a:rPr sz="900" spc="-20" dirty="0">
                          <a:solidFill>
                            <a:srgbClr val="FF0000"/>
                          </a:solidFill>
                          <a:latin typeface="Arial"/>
                          <a:cs typeface="Arial"/>
                        </a:rPr>
                        <a:t> </a:t>
                      </a:r>
                      <a:r>
                        <a:rPr sz="900" spc="-5" dirty="0">
                          <a:solidFill>
                            <a:srgbClr val="FF0000"/>
                          </a:solidFill>
                          <a:latin typeface="Arial"/>
                          <a:cs typeface="Arial"/>
                        </a:rPr>
                        <a:t>and </a:t>
                      </a:r>
                      <a:r>
                        <a:rPr sz="900" spc="-180" dirty="0">
                          <a:solidFill>
                            <a:srgbClr val="FF0000"/>
                          </a:solidFill>
                          <a:latin typeface="Arial"/>
                          <a:cs typeface="Arial"/>
                        </a:rPr>
                        <a:t> </a:t>
                      </a:r>
                      <a:r>
                        <a:rPr sz="900" dirty="0">
                          <a:solidFill>
                            <a:srgbClr val="FF0000"/>
                          </a:solidFill>
                          <a:latin typeface="Arial"/>
                          <a:cs typeface="Arial"/>
                        </a:rPr>
                        <a:t>4</a:t>
                      </a:r>
                      <a:r>
                        <a:rPr sz="900" spc="-10" dirty="0">
                          <a:solidFill>
                            <a:srgbClr val="FF0000"/>
                          </a:solidFill>
                          <a:latin typeface="Arial"/>
                          <a:cs typeface="Arial"/>
                        </a:rPr>
                        <a:t> </a:t>
                      </a:r>
                      <a:r>
                        <a:rPr sz="900" dirty="0">
                          <a:solidFill>
                            <a:srgbClr val="FF0000"/>
                          </a:solidFill>
                          <a:latin typeface="Arial"/>
                          <a:cs typeface="Arial"/>
                        </a:rPr>
                        <a:t>SQ</a:t>
                      </a:r>
                      <a:r>
                        <a:rPr sz="900" spc="-10" dirty="0">
                          <a:solidFill>
                            <a:srgbClr val="FF0000"/>
                          </a:solidFill>
                          <a:latin typeface="Arial"/>
                          <a:cs typeface="Arial"/>
                        </a:rPr>
                        <a:t> </a:t>
                      </a:r>
                      <a:r>
                        <a:rPr sz="900" spc="-5" dirty="0">
                          <a:solidFill>
                            <a:srgbClr val="FF0000"/>
                          </a:solidFill>
                          <a:latin typeface="Arial"/>
                          <a:cs typeface="Arial"/>
                        </a:rPr>
                        <a:t>or</a:t>
                      </a:r>
                      <a:r>
                        <a:rPr sz="900" spc="-10" dirty="0">
                          <a:solidFill>
                            <a:srgbClr val="FF0000"/>
                          </a:solidFill>
                          <a:latin typeface="Arial"/>
                          <a:cs typeface="Arial"/>
                        </a:rPr>
                        <a:t> </a:t>
                      </a:r>
                      <a:r>
                        <a:rPr sz="900" spc="-5" dirty="0">
                          <a:solidFill>
                            <a:srgbClr val="FF0000"/>
                          </a:solidFill>
                          <a:latin typeface="Arial"/>
                          <a:cs typeface="Arial"/>
                        </a:rPr>
                        <a:t>Higher</a:t>
                      </a:r>
                      <a:endParaRPr sz="900" dirty="0">
                        <a:solidFill>
                          <a:srgbClr val="FF0000"/>
                        </a:solidFill>
                        <a:latin typeface="Arial"/>
                        <a:cs typeface="Arial"/>
                      </a:endParaRPr>
                    </a:p>
                  </a:txBody>
                  <a:tcPr marL="0" marR="0" marT="14506"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marL="70485" marR="62865" algn="ctr">
                        <a:lnSpc>
                          <a:spcPct val="100000"/>
                        </a:lnSpc>
                        <a:spcBef>
                          <a:spcPts val="90"/>
                        </a:spcBef>
                      </a:pPr>
                      <a:r>
                        <a:rPr sz="900" spc="-15" dirty="0">
                          <a:solidFill>
                            <a:srgbClr val="231F20"/>
                          </a:solidFill>
                          <a:latin typeface="Arial"/>
                          <a:cs typeface="Arial"/>
                        </a:rPr>
                        <a:t>Wednesday,</a:t>
                      </a:r>
                      <a:r>
                        <a:rPr sz="900" spc="25" dirty="0">
                          <a:solidFill>
                            <a:srgbClr val="231F20"/>
                          </a:solidFill>
                          <a:latin typeface="Arial"/>
                          <a:cs typeface="Arial"/>
                        </a:rPr>
                        <a:t> </a:t>
                      </a:r>
                      <a:r>
                        <a:rPr sz="900" spc="-5" dirty="0">
                          <a:solidFill>
                            <a:srgbClr val="231F20"/>
                          </a:solidFill>
                          <a:latin typeface="Arial"/>
                          <a:cs typeface="Arial"/>
                        </a:rPr>
                        <a:t>24</a:t>
                      </a:r>
                      <a:r>
                        <a:rPr sz="900" spc="30" dirty="0">
                          <a:solidFill>
                            <a:srgbClr val="231F20"/>
                          </a:solidFill>
                          <a:latin typeface="Arial"/>
                          <a:cs typeface="Arial"/>
                        </a:rPr>
                        <a:t> </a:t>
                      </a:r>
                      <a:r>
                        <a:rPr sz="900" dirty="0">
                          <a:solidFill>
                            <a:srgbClr val="231F20"/>
                          </a:solidFill>
                          <a:latin typeface="Arial"/>
                          <a:cs typeface="Arial"/>
                        </a:rPr>
                        <a:t>March</a:t>
                      </a:r>
                      <a:r>
                        <a:rPr sz="900" spc="30" dirty="0">
                          <a:solidFill>
                            <a:srgbClr val="231F20"/>
                          </a:solidFill>
                          <a:latin typeface="Arial"/>
                          <a:cs typeface="Arial"/>
                        </a:rPr>
                        <a:t> </a:t>
                      </a:r>
                      <a:r>
                        <a:rPr sz="900" spc="-5" dirty="0">
                          <a:solidFill>
                            <a:srgbClr val="231F20"/>
                          </a:solidFill>
                          <a:latin typeface="Arial"/>
                          <a:cs typeface="Arial"/>
                        </a:rPr>
                        <a:t>2021 </a:t>
                      </a:r>
                      <a:r>
                        <a:rPr sz="900" dirty="0">
                          <a:solidFill>
                            <a:srgbClr val="231F20"/>
                          </a:solidFill>
                          <a:latin typeface="Arial"/>
                          <a:cs typeface="Arial"/>
                        </a:rPr>
                        <a:t> </a:t>
                      </a:r>
                      <a:r>
                        <a:rPr sz="900" spc="-5" dirty="0">
                          <a:solidFill>
                            <a:srgbClr val="231F20"/>
                          </a:solidFill>
                          <a:latin typeface="Arial"/>
                          <a:cs typeface="Arial"/>
                        </a:rPr>
                        <a:t>at 10h00 </a:t>
                      </a:r>
                      <a:r>
                        <a:rPr sz="900" spc="-5" dirty="0">
                          <a:solidFill>
                            <a:srgbClr val="D2232A"/>
                          </a:solidFill>
                          <a:latin typeface="Arial"/>
                          <a:cs typeface="Arial"/>
                        </a:rPr>
                        <a:t>at </a:t>
                      </a:r>
                      <a:r>
                        <a:rPr sz="900" dirty="0">
                          <a:solidFill>
                            <a:srgbClr val="231F20"/>
                          </a:solidFill>
                          <a:latin typeface="Arial"/>
                          <a:cs typeface="Arial"/>
                        </a:rPr>
                        <a:t>Gert Sibande </a:t>
                      </a:r>
                      <a:r>
                        <a:rPr sz="900" spc="5" dirty="0">
                          <a:solidFill>
                            <a:srgbClr val="231F20"/>
                          </a:solidFill>
                          <a:latin typeface="Arial"/>
                          <a:cs typeface="Arial"/>
                        </a:rPr>
                        <a:t> </a:t>
                      </a:r>
                      <a:r>
                        <a:rPr sz="900" dirty="0">
                          <a:solidFill>
                            <a:srgbClr val="231F20"/>
                          </a:solidFill>
                          <a:latin typeface="Arial"/>
                          <a:cs typeface="Arial"/>
                        </a:rPr>
                        <a:t>TVET </a:t>
                      </a:r>
                      <a:r>
                        <a:rPr sz="900" spc="-5" dirty="0">
                          <a:solidFill>
                            <a:srgbClr val="231F20"/>
                          </a:solidFill>
                          <a:latin typeface="Arial"/>
                          <a:cs typeface="Arial"/>
                        </a:rPr>
                        <a:t>College, </a:t>
                      </a:r>
                      <a:r>
                        <a:rPr sz="900" dirty="0">
                          <a:solidFill>
                            <a:srgbClr val="231F20"/>
                          </a:solidFill>
                          <a:latin typeface="Arial"/>
                          <a:cs typeface="Arial"/>
                        </a:rPr>
                        <a:t>Standerton </a:t>
                      </a:r>
                      <a:r>
                        <a:rPr sz="900" spc="5" dirty="0">
                          <a:solidFill>
                            <a:srgbClr val="231F20"/>
                          </a:solidFill>
                          <a:latin typeface="Arial"/>
                          <a:cs typeface="Arial"/>
                        </a:rPr>
                        <a:t> </a:t>
                      </a:r>
                      <a:r>
                        <a:rPr sz="900" spc="-5" dirty="0">
                          <a:solidFill>
                            <a:srgbClr val="231F20"/>
                          </a:solidFill>
                          <a:latin typeface="Arial"/>
                          <a:cs typeface="Arial"/>
                        </a:rPr>
                        <a:t>Campus,</a:t>
                      </a:r>
                      <a:r>
                        <a:rPr sz="900" spc="-25" dirty="0">
                          <a:solidFill>
                            <a:srgbClr val="231F20"/>
                          </a:solidFill>
                          <a:latin typeface="Arial"/>
                          <a:cs typeface="Arial"/>
                        </a:rPr>
                        <a:t> </a:t>
                      </a:r>
                      <a:r>
                        <a:rPr sz="900" spc="-5" dirty="0">
                          <a:solidFill>
                            <a:srgbClr val="231F20"/>
                          </a:solidFill>
                          <a:latin typeface="Arial"/>
                          <a:cs typeface="Arial"/>
                        </a:rPr>
                        <a:t>No.</a:t>
                      </a:r>
                      <a:r>
                        <a:rPr sz="900" spc="-20" dirty="0">
                          <a:solidFill>
                            <a:srgbClr val="231F20"/>
                          </a:solidFill>
                          <a:latin typeface="Arial"/>
                          <a:cs typeface="Arial"/>
                        </a:rPr>
                        <a:t> </a:t>
                      </a:r>
                      <a:r>
                        <a:rPr sz="900" dirty="0">
                          <a:solidFill>
                            <a:srgbClr val="231F20"/>
                          </a:solidFill>
                          <a:latin typeface="Arial"/>
                          <a:cs typeface="Arial"/>
                        </a:rPr>
                        <a:t>2</a:t>
                      </a:r>
                      <a:r>
                        <a:rPr sz="900" spc="-20" dirty="0">
                          <a:solidFill>
                            <a:srgbClr val="231F20"/>
                          </a:solidFill>
                          <a:latin typeface="Arial"/>
                          <a:cs typeface="Arial"/>
                        </a:rPr>
                        <a:t> </a:t>
                      </a:r>
                      <a:r>
                        <a:rPr sz="900" dirty="0">
                          <a:solidFill>
                            <a:srgbClr val="231F20"/>
                          </a:solidFill>
                          <a:latin typeface="Arial"/>
                          <a:cs typeface="Arial"/>
                        </a:rPr>
                        <a:t>Kruger</a:t>
                      </a:r>
                      <a:r>
                        <a:rPr sz="900" spc="-20" dirty="0">
                          <a:solidFill>
                            <a:srgbClr val="231F20"/>
                          </a:solidFill>
                          <a:latin typeface="Arial"/>
                          <a:cs typeface="Arial"/>
                        </a:rPr>
                        <a:t> </a:t>
                      </a:r>
                      <a:r>
                        <a:rPr sz="900" dirty="0">
                          <a:solidFill>
                            <a:srgbClr val="231F20"/>
                          </a:solidFill>
                          <a:latin typeface="Arial"/>
                          <a:cs typeface="Arial"/>
                        </a:rPr>
                        <a:t>Street, </a:t>
                      </a:r>
                      <a:r>
                        <a:rPr sz="900" spc="-180" dirty="0">
                          <a:solidFill>
                            <a:srgbClr val="231F20"/>
                          </a:solidFill>
                          <a:latin typeface="Arial"/>
                          <a:cs typeface="Arial"/>
                        </a:rPr>
                        <a:t> </a:t>
                      </a:r>
                      <a:r>
                        <a:rPr sz="900" dirty="0">
                          <a:solidFill>
                            <a:srgbClr val="231F20"/>
                          </a:solidFill>
                          <a:latin typeface="Arial"/>
                          <a:cs typeface="Arial"/>
                        </a:rPr>
                        <a:t>Standerton, Mpumalanga </a:t>
                      </a:r>
                      <a:r>
                        <a:rPr sz="900" spc="5" dirty="0">
                          <a:solidFill>
                            <a:srgbClr val="231F20"/>
                          </a:solidFill>
                          <a:latin typeface="Arial"/>
                          <a:cs typeface="Arial"/>
                        </a:rPr>
                        <a:t> </a:t>
                      </a:r>
                      <a:r>
                        <a:rPr sz="900" dirty="0">
                          <a:solidFill>
                            <a:srgbClr val="231F20"/>
                          </a:solidFill>
                          <a:latin typeface="Arial"/>
                          <a:cs typeface="Arial"/>
                        </a:rPr>
                        <a:t>Province,</a:t>
                      </a:r>
                      <a:r>
                        <a:rPr sz="900" spc="-5" dirty="0">
                          <a:solidFill>
                            <a:srgbClr val="231F20"/>
                          </a:solidFill>
                          <a:latin typeface="Arial"/>
                          <a:cs typeface="Arial"/>
                        </a:rPr>
                        <a:t> 2430</a:t>
                      </a:r>
                      <a:endParaRPr sz="900">
                        <a:latin typeface="Arial"/>
                        <a:cs typeface="Arial"/>
                      </a:endParaRPr>
                    </a:p>
                  </a:txBody>
                  <a:tcPr marL="0" marR="0" marT="14506"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tc>
                  <a:txBody>
                    <a:bodyPr/>
                    <a:lstStyle/>
                    <a:p>
                      <a:pPr>
                        <a:lnSpc>
                          <a:spcPct val="100000"/>
                        </a:lnSpc>
                      </a:pPr>
                      <a:endParaRPr sz="1000" dirty="0">
                        <a:latin typeface="Times New Roman"/>
                        <a:cs typeface="Times New Roman"/>
                      </a:endParaRPr>
                    </a:p>
                    <a:p>
                      <a:pPr>
                        <a:lnSpc>
                          <a:spcPct val="100000"/>
                        </a:lnSpc>
                        <a:spcBef>
                          <a:spcPts val="45"/>
                        </a:spcBef>
                      </a:pPr>
                      <a:endParaRPr sz="900" dirty="0">
                        <a:latin typeface="Times New Roman"/>
                        <a:cs typeface="Times New Roman"/>
                      </a:endParaRPr>
                    </a:p>
                    <a:p>
                      <a:pPr marL="369570" marR="60325" indent="-301625">
                        <a:lnSpc>
                          <a:spcPct val="100000"/>
                        </a:lnSpc>
                      </a:pPr>
                      <a:r>
                        <a:rPr sz="900" spc="-15" dirty="0">
                          <a:solidFill>
                            <a:srgbClr val="231F20"/>
                          </a:solidFill>
                          <a:latin typeface="Arial"/>
                          <a:cs typeface="Arial"/>
                        </a:rPr>
                        <a:t>Tuesday, </a:t>
                      </a:r>
                      <a:r>
                        <a:rPr sz="900" dirty="0">
                          <a:solidFill>
                            <a:srgbClr val="231F20"/>
                          </a:solidFill>
                          <a:latin typeface="Arial"/>
                          <a:cs typeface="Arial"/>
                        </a:rPr>
                        <a:t>13</a:t>
                      </a:r>
                      <a:r>
                        <a:rPr sz="800" baseline="34722" dirty="0">
                          <a:solidFill>
                            <a:srgbClr val="231F20"/>
                          </a:solidFill>
                          <a:latin typeface="Arial"/>
                          <a:cs typeface="Arial"/>
                        </a:rPr>
                        <a:t>th </a:t>
                      </a:r>
                      <a:r>
                        <a:rPr sz="900" dirty="0">
                          <a:solidFill>
                            <a:srgbClr val="231F20"/>
                          </a:solidFill>
                          <a:latin typeface="Arial"/>
                          <a:cs typeface="Arial"/>
                        </a:rPr>
                        <a:t>April </a:t>
                      </a:r>
                      <a:r>
                        <a:rPr sz="900" spc="-5" dirty="0">
                          <a:solidFill>
                            <a:srgbClr val="231F20"/>
                          </a:solidFill>
                          <a:latin typeface="Arial"/>
                          <a:cs typeface="Arial"/>
                        </a:rPr>
                        <a:t>202</a:t>
                      </a:r>
                      <a:r>
                        <a:rPr sz="900" spc="-5" dirty="0">
                          <a:solidFill>
                            <a:srgbClr val="D2232A"/>
                          </a:solidFill>
                          <a:latin typeface="Arial"/>
                          <a:cs typeface="Arial"/>
                        </a:rPr>
                        <a:t>1 </a:t>
                      </a:r>
                      <a:r>
                        <a:rPr sz="900" spc="-180" dirty="0">
                          <a:solidFill>
                            <a:srgbClr val="D2232A"/>
                          </a:solidFill>
                          <a:latin typeface="Arial"/>
                          <a:cs typeface="Arial"/>
                        </a:rPr>
                        <a:t> </a:t>
                      </a:r>
                      <a:r>
                        <a:rPr sz="900" spc="-5" dirty="0">
                          <a:solidFill>
                            <a:srgbClr val="231F20"/>
                          </a:solidFill>
                          <a:latin typeface="Arial"/>
                          <a:cs typeface="Arial"/>
                        </a:rPr>
                        <a:t>at</a:t>
                      </a:r>
                      <a:r>
                        <a:rPr sz="900" spc="-10" dirty="0">
                          <a:solidFill>
                            <a:srgbClr val="231F20"/>
                          </a:solidFill>
                          <a:latin typeface="Arial"/>
                          <a:cs typeface="Arial"/>
                        </a:rPr>
                        <a:t> </a:t>
                      </a:r>
                      <a:r>
                        <a:rPr sz="900" spc="-15" dirty="0">
                          <a:solidFill>
                            <a:srgbClr val="231F20"/>
                          </a:solidFill>
                          <a:latin typeface="Arial"/>
                          <a:cs typeface="Arial"/>
                        </a:rPr>
                        <a:t>11h00</a:t>
                      </a:r>
                      <a:endParaRPr sz="900" dirty="0">
                        <a:latin typeface="Arial"/>
                        <a:cs typeface="Arial"/>
                      </a:endParaRPr>
                    </a:p>
                  </a:txBody>
                  <a:tcPr marL="0" marR="0" marT="0" marB="0">
                    <a:lnL w="9525">
                      <a:solidFill>
                        <a:srgbClr val="231F20"/>
                      </a:solidFill>
                      <a:prstDash val="solid"/>
                    </a:lnL>
                    <a:lnR w="9525">
                      <a:solidFill>
                        <a:srgbClr val="231F20"/>
                      </a:solidFill>
                      <a:prstDash val="solid"/>
                    </a:lnR>
                    <a:lnT w="9525">
                      <a:solidFill>
                        <a:srgbClr val="231F20"/>
                      </a:solidFill>
                      <a:prstDash val="solid"/>
                    </a:lnT>
                    <a:lnB w="9525">
                      <a:solidFill>
                        <a:srgbClr val="231F20"/>
                      </a:solidFill>
                      <a:prstDash val="solid"/>
                    </a:lnB>
                  </a:tcPr>
                </a:tc>
                <a:extLst>
                  <a:ext uri="{0D108BD9-81ED-4DB2-BD59-A6C34878D82A}">
                    <a16:rowId xmlns:a16="http://schemas.microsoft.com/office/drawing/2014/main" val="10001"/>
                  </a:ext>
                </a:extLst>
              </a:tr>
            </a:tbl>
          </a:graphicData>
        </a:graphic>
      </p:graphicFrame>
      <p:pic>
        <p:nvPicPr>
          <p:cNvPr id="4" name="object 4"/>
          <p:cNvPicPr/>
          <p:nvPr/>
        </p:nvPicPr>
        <p:blipFill>
          <a:blip r:embed="rId2" cstate="print"/>
          <a:stretch>
            <a:fillRect/>
          </a:stretch>
        </p:blipFill>
        <p:spPr>
          <a:xfrm>
            <a:off x="3373051" y="137879"/>
            <a:ext cx="1723573" cy="663966"/>
          </a:xfrm>
          <a:prstGeom prst="rect">
            <a:avLst/>
          </a:prstGeom>
        </p:spPr>
      </p:pic>
      <p:sp>
        <p:nvSpPr>
          <p:cNvPr id="5" name="object 5"/>
          <p:cNvSpPr txBox="1"/>
          <p:nvPr/>
        </p:nvSpPr>
        <p:spPr>
          <a:xfrm>
            <a:off x="3363409" y="4307015"/>
            <a:ext cx="5573435" cy="2551055"/>
          </a:xfrm>
          <a:prstGeom prst="rect">
            <a:avLst/>
          </a:prstGeom>
        </p:spPr>
        <p:txBody>
          <a:bodyPr vert="horz" wrap="square" lIns="0" tIns="84617" rIns="0" bIns="0" rtlCol="0">
            <a:spAutoFit/>
          </a:bodyPr>
          <a:lstStyle/>
          <a:p>
            <a:pPr marL="16118" algn="just">
              <a:spcBef>
                <a:spcPts val="666"/>
              </a:spcBef>
            </a:pPr>
            <a:r>
              <a:rPr sz="888" b="1" spc="-13" dirty="0">
                <a:solidFill>
                  <a:srgbClr val="231F20"/>
                </a:solidFill>
                <a:latin typeface="Arial"/>
                <a:cs typeface="Arial"/>
              </a:rPr>
              <a:t>Technical </a:t>
            </a:r>
            <a:r>
              <a:rPr sz="888" b="1" dirty="0">
                <a:solidFill>
                  <a:srgbClr val="231F20"/>
                </a:solidFill>
                <a:latin typeface="Arial"/>
                <a:cs typeface="Arial"/>
              </a:rPr>
              <a:t>Enquiries:</a:t>
            </a:r>
            <a:r>
              <a:rPr sz="888" b="1" spc="-6" dirty="0">
                <a:solidFill>
                  <a:srgbClr val="231F20"/>
                </a:solidFill>
                <a:latin typeface="Arial"/>
                <a:cs typeface="Arial"/>
              </a:rPr>
              <a:t> </a:t>
            </a:r>
            <a:r>
              <a:rPr sz="888" dirty="0">
                <a:solidFill>
                  <a:srgbClr val="231F20"/>
                </a:solidFill>
                <a:latin typeface="Arial"/>
                <a:cs typeface="Arial"/>
              </a:rPr>
              <a:t>Mr</a:t>
            </a:r>
            <a:r>
              <a:rPr sz="888" spc="-6" dirty="0">
                <a:solidFill>
                  <a:srgbClr val="231F20"/>
                </a:solidFill>
                <a:latin typeface="Arial"/>
                <a:cs typeface="Arial"/>
              </a:rPr>
              <a:t> </a:t>
            </a:r>
            <a:r>
              <a:rPr sz="888" dirty="0">
                <a:solidFill>
                  <a:srgbClr val="231F20"/>
                </a:solidFill>
                <a:latin typeface="Arial"/>
                <a:cs typeface="Arial"/>
              </a:rPr>
              <a:t>Sipho</a:t>
            </a:r>
            <a:r>
              <a:rPr sz="888" spc="-6" dirty="0">
                <a:solidFill>
                  <a:srgbClr val="231F20"/>
                </a:solidFill>
                <a:latin typeface="Arial"/>
                <a:cs typeface="Arial"/>
              </a:rPr>
              <a:t> Ndlovu on</a:t>
            </a:r>
            <a:r>
              <a:rPr sz="888" dirty="0">
                <a:solidFill>
                  <a:srgbClr val="231F20"/>
                </a:solidFill>
                <a:latin typeface="Arial"/>
                <a:cs typeface="Arial"/>
              </a:rPr>
              <a:t> tel.</a:t>
            </a:r>
            <a:r>
              <a:rPr sz="888" spc="-6" dirty="0">
                <a:solidFill>
                  <a:srgbClr val="231F20"/>
                </a:solidFill>
                <a:latin typeface="Arial"/>
                <a:cs typeface="Arial"/>
              </a:rPr>
              <a:t> </a:t>
            </a:r>
            <a:r>
              <a:rPr sz="888" spc="-19" dirty="0">
                <a:solidFill>
                  <a:srgbClr val="231F20"/>
                </a:solidFill>
                <a:latin typeface="Arial"/>
                <a:cs typeface="Arial"/>
              </a:rPr>
              <a:t>(011)</a:t>
            </a:r>
            <a:r>
              <a:rPr sz="888" spc="-6" dirty="0">
                <a:solidFill>
                  <a:srgbClr val="231F20"/>
                </a:solidFill>
                <a:latin typeface="Arial"/>
                <a:cs typeface="Arial"/>
              </a:rPr>
              <a:t> 545 0974 or email:</a:t>
            </a:r>
            <a:r>
              <a:rPr sz="888" dirty="0">
                <a:solidFill>
                  <a:srgbClr val="231F20"/>
                </a:solidFill>
                <a:latin typeface="Arial"/>
                <a:cs typeface="Arial"/>
              </a:rPr>
              <a:t> </a:t>
            </a:r>
            <a:r>
              <a:rPr sz="888" b="1" dirty="0">
                <a:solidFill>
                  <a:srgbClr val="231F20"/>
                </a:solidFill>
                <a:latin typeface="Arial"/>
                <a:cs typeface="Arial"/>
                <a:hlinkClick r:id="rId3"/>
              </a:rPr>
              <a:t>Sipho.ndlovu@purcosa.co.za</a:t>
            </a:r>
            <a:endParaRPr sz="888" dirty="0">
              <a:latin typeface="Arial"/>
              <a:cs typeface="Arial"/>
            </a:endParaRPr>
          </a:p>
          <a:p>
            <a:pPr marL="16118" marR="110405" algn="just">
              <a:spcBef>
                <a:spcPts val="546"/>
              </a:spcBef>
            </a:pPr>
            <a:r>
              <a:rPr sz="888" b="1" spc="-70" dirty="0">
                <a:solidFill>
                  <a:srgbClr val="231F20"/>
                </a:solidFill>
                <a:latin typeface="Arial"/>
                <a:cs typeface="Arial"/>
              </a:rPr>
              <a:t>T</a:t>
            </a:r>
            <a:r>
              <a:rPr sz="888" b="1" spc="-6" dirty="0">
                <a:solidFill>
                  <a:srgbClr val="231F20"/>
                </a:solidFill>
                <a:latin typeface="Arial"/>
                <a:cs typeface="Arial"/>
              </a:rPr>
              <a:t>ende</a:t>
            </a:r>
            <a:r>
              <a:rPr sz="888" b="1" dirty="0">
                <a:solidFill>
                  <a:srgbClr val="231F20"/>
                </a:solidFill>
                <a:latin typeface="Arial"/>
                <a:cs typeface="Arial"/>
              </a:rPr>
              <a:t>r</a:t>
            </a:r>
            <a:r>
              <a:rPr sz="888" b="1" spc="-25" dirty="0">
                <a:solidFill>
                  <a:srgbClr val="231F20"/>
                </a:solidFill>
                <a:latin typeface="Arial"/>
                <a:cs typeface="Arial"/>
              </a:rPr>
              <a:t> </a:t>
            </a:r>
            <a:r>
              <a:rPr sz="888" b="1" spc="-6" dirty="0">
                <a:solidFill>
                  <a:srgbClr val="231F20"/>
                </a:solidFill>
                <a:latin typeface="Arial"/>
                <a:cs typeface="Arial"/>
              </a:rPr>
              <a:t>Documen</a:t>
            </a:r>
            <a:r>
              <a:rPr sz="888" b="1" dirty="0">
                <a:solidFill>
                  <a:srgbClr val="231F20"/>
                </a:solidFill>
                <a:latin typeface="Arial"/>
                <a:cs typeface="Arial"/>
              </a:rPr>
              <a:t>t</a:t>
            </a:r>
            <a:r>
              <a:rPr sz="888" b="1" spc="-25" dirty="0">
                <a:solidFill>
                  <a:srgbClr val="231F20"/>
                </a:solidFill>
                <a:latin typeface="Arial"/>
                <a:cs typeface="Arial"/>
              </a:rPr>
              <a:t> </a:t>
            </a:r>
            <a:r>
              <a:rPr sz="888" b="1" dirty="0">
                <a:solidFill>
                  <a:srgbClr val="231F20"/>
                </a:solidFill>
                <a:latin typeface="Arial"/>
                <a:cs typeface="Arial"/>
              </a:rPr>
              <a:t>Enquiries</a:t>
            </a:r>
            <a:r>
              <a:rPr sz="888" b="1" spc="-25" dirty="0">
                <a:solidFill>
                  <a:srgbClr val="231F20"/>
                </a:solidFill>
                <a:latin typeface="Arial"/>
                <a:cs typeface="Arial"/>
              </a:rPr>
              <a:t> </a:t>
            </a:r>
            <a:r>
              <a:rPr sz="888" b="1" dirty="0">
                <a:solidFill>
                  <a:srgbClr val="231F20"/>
                </a:solidFill>
                <a:latin typeface="Arial"/>
                <a:cs typeface="Arial"/>
              </a:rPr>
              <a:t>only:</a:t>
            </a:r>
            <a:r>
              <a:rPr sz="888" b="1" spc="-25" dirty="0">
                <a:solidFill>
                  <a:srgbClr val="231F20"/>
                </a:solidFill>
                <a:latin typeface="Arial"/>
                <a:cs typeface="Arial"/>
              </a:rPr>
              <a:t> </a:t>
            </a:r>
            <a:r>
              <a:rPr sz="888" dirty="0">
                <a:solidFill>
                  <a:srgbClr val="231F20"/>
                </a:solidFill>
                <a:latin typeface="Arial"/>
                <a:cs typeface="Arial"/>
              </a:rPr>
              <a:t>Ms</a:t>
            </a:r>
            <a:r>
              <a:rPr sz="888" spc="-76" dirty="0">
                <a:solidFill>
                  <a:srgbClr val="231F20"/>
                </a:solidFill>
                <a:latin typeface="Arial"/>
                <a:cs typeface="Arial"/>
              </a:rPr>
              <a:t> </a:t>
            </a:r>
            <a:r>
              <a:rPr sz="888" dirty="0">
                <a:solidFill>
                  <a:srgbClr val="231F20"/>
                </a:solidFill>
                <a:latin typeface="Arial"/>
                <a:cs typeface="Arial"/>
              </a:rPr>
              <a:t>Ansie</a:t>
            </a:r>
            <a:r>
              <a:rPr sz="888" spc="-25" dirty="0">
                <a:solidFill>
                  <a:srgbClr val="231F20"/>
                </a:solidFill>
                <a:latin typeface="Arial"/>
                <a:cs typeface="Arial"/>
              </a:rPr>
              <a:t> </a:t>
            </a:r>
            <a:r>
              <a:rPr sz="888" dirty="0">
                <a:solidFill>
                  <a:srgbClr val="231F20"/>
                </a:solidFill>
                <a:latin typeface="Arial"/>
                <a:cs typeface="Arial"/>
              </a:rPr>
              <a:t>Wiese</a:t>
            </a:r>
            <a:r>
              <a:rPr sz="888" spc="-25" dirty="0">
                <a:solidFill>
                  <a:srgbClr val="231F20"/>
                </a:solidFill>
                <a:latin typeface="Arial"/>
                <a:cs typeface="Arial"/>
              </a:rPr>
              <a:t> </a:t>
            </a:r>
            <a:r>
              <a:rPr sz="888" spc="-6" dirty="0">
                <a:solidFill>
                  <a:srgbClr val="231F20"/>
                </a:solidFill>
                <a:latin typeface="Arial"/>
                <a:cs typeface="Arial"/>
              </a:rPr>
              <a:t>o</a:t>
            </a:r>
            <a:r>
              <a:rPr sz="888" dirty="0">
                <a:solidFill>
                  <a:srgbClr val="231F20"/>
                </a:solidFill>
                <a:latin typeface="Arial"/>
                <a:cs typeface="Arial"/>
              </a:rPr>
              <a:t>n</a:t>
            </a:r>
            <a:r>
              <a:rPr sz="888" spc="-25" dirty="0">
                <a:solidFill>
                  <a:srgbClr val="231F20"/>
                </a:solidFill>
                <a:latin typeface="Arial"/>
                <a:cs typeface="Arial"/>
              </a:rPr>
              <a:t> </a:t>
            </a:r>
            <a:r>
              <a:rPr sz="888" dirty="0">
                <a:solidFill>
                  <a:srgbClr val="231F20"/>
                </a:solidFill>
                <a:latin typeface="Arial"/>
                <a:cs typeface="Arial"/>
              </a:rPr>
              <a:t>tel.</a:t>
            </a:r>
            <a:r>
              <a:rPr sz="888" spc="-25" dirty="0">
                <a:solidFill>
                  <a:srgbClr val="231F20"/>
                </a:solidFill>
                <a:latin typeface="Arial"/>
                <a:cs typeface="Arial"/>
              </a:rPr>
              <a:t> </a:t>
            </a:r>
            <a:r>
              <a:rPr sz="888" dirty="0">
                <a:solidFill>
                  <a:srgbClr val="231F20"/>
                </a:solidFill>
                <a:latin typeface="Arial"/>
                <a:cs typeface="Arial"/>
              </a:rPr>
              <a:t>(0</a:t>
            </a:r>
            <a:r>
              <a:rPr sz="888" spc="-70" dirty="0">
                <a:solidFill>
                  <a:srgbClr val="231F20"/>
                </a:solidFill>
                <a:latin typeface="Arial"/>
                <a:cs typeface="Arial"/>
              </a:rPr>
              <a:t>1</a:t>
            </a:r>
            <a:r>
              <a:rPr sz="888" spc="-6" dirty="0">
                <a:solidFill>
                  <a:srgbClr val="231F20"/>
                </a:solidFill>
                <a:latin typeface="Arial"/>
                <a:cs typeface="Arial"/>
              </a:rPr>
              <a:t>1</a:t>
            </a:r>
            <a:r>
              <a:rPr sz="888" dirty="0">
                <a:solidFill>
                  <a:srgbClr val="231F20"/>
                </a:solidFill>
                <a:latin typeface="Arial"/>
                <a:cs typeface="Arial"/>
              </a:rPr>
              <a:t>)</a:t>
            </a:r>
            <a:r>
              <a:rPr sz="888" spc="-25" dirty="0">
                <a:solidFill>
                  <a:srgbClr val="231F20"/>
                </a:solidFill>
                <a:latin typeface="Arial"/>
                <a:cs typeface="Arial"/>
              </a:rPr>
              <a:t> </a:t>
            </a:r>
            <a:r>
              <a:rPr sz="888" spc="-6" dirty="0">
                <a:solidFill>
                  <a:srgbClr val="231F20"/>
                </a:solidFill>
                <a:latin typeface="Arial"/>
                <a:cs typeface="Arial"/>
              </a:rPr>
              <a:t>54</a:t>
            </a:r>
            <a:r>
              <a:rPr sz="888" dirty="0">
                <a:solidFill>
                  <a:srgbClr val="231F20"/>
                </a:solidFill>
                <a:latin typeface="Arial"/>
                <a:cs typeface="Arial"/>
              </a:rPr>
              <a:t>5</a:t>
            </a:r>
            <a:r>
              <a:rPr sz="888" spc="-25" dirty="0">
                <a:solidFill>
                  <a:srgbClr val="231F20"/>
                </a:solidFill>
                <a:latin typeface="Arial"/>
                <a:cs typeface="Arial"/>
              </a:rPr>
              <a:t> </a:t>
            </a:r>
            <a:r>
              <a:rPr sz="888" spc="-6" dirty="0">
                <a:solidFill>
                  <a:srgbClr val="231F20"/>
                </a:solidFill>
                <a:latin typeface="Arial"/>
                <a:cs typeface="Arial"/>
              </a:rPr>
              <a:t>094</a:t>
            </a:r>
            <a:r>
              <a:rPr sz="888" dirty="0">
                <a:solidFill>
                  <a:srgbClr val="231F20"/>
                </a:solidFill>
                <a:latin typeface="Arial"/>
                <a:cs typeface="Arial"/>
              </a:rPr>
              <a:t>0</a:t>
            </a:r>
            <a:r>
              <a:rPr sz="888" spc="-25" dirty="0">
                <a:solidFill>
                  <a:srgbClr val="231F20"/>
                </a:solidFill>
                <a:latin typeface="Arial"/>
                <a:cs typeface="Arial"/>
              </a:rPr>
              <a:t> </a:t>
            </a:r>
            <a:r>
              <a:rPr sz="888" spc="-6" dirty="0">
                <a:solidFill>
                  <a:srgbClr val="231F20"/>
                </a:solidFill>
                <a:latin typeface="Arial"/>
                <a:cs typeface="Arial"/>
              </a:rPr>
              <a:t>o</a:t>
            </a:r>
            <a:r>
              <a:rPr sz="888" dirty="0">
                <a:solidFill>
                  <a:srgbClr val="231F20"/>
                </a:solidFill>
                <a:latin typeface="Arial"/>
                <a:cs typeface="Arial"/>
              </a:rPr>
              <a:t>r</a:t>
            </a:r>
            <a:r>
              <a:rPr sz="888" spc="-25" dirty="0">
                <a:solidFill>
                  <a:srgbClr val="231F20"/>
                </a:solidFill>
                <a:latin typeface="Arial"/>
                <a:cs typeface="Arial"/>
              </a:rPr>
              <a:t> </a:t>
            </a:r>
            <a:r>
              <a:rPr sz="888" spc="-6" dirty="0">
                <a:solidFill>
                  <a:srgbClr val="231F20"/>
                </a:solidFill>
                <a:latin typeface="Arial"/>
                <a:cs typeface="Arial"/>
              </a:rPr>
              <a:t>emai</a:t>
            </a:r>
            <a:r>
              <a:rPr sz="888" dirty="0">
                <a:solidFill>
                  <a:srgbClr val="231F20"/>
                </a:solidFill>
                <a:latin typeface="Arial"/>
                <a:cs typeface="Arial"/>
              </a:rPr>
              <a:t>l:</a:t>
            </a:r>
            <a:r>
              <a:rPr sz="888" spc="-25" dirty="0">
                <a:solidFill>
                  <a:srgbClr val="231F20"/>
                </a:solidFill>
                <a:latin typeface="Arial"/>
                <a:cs typeface="Arial"/>
              </a:rPr>
              <a:t> </a:t>
            </a:r>
            <a:r>
              <a:rPr sz="888" b="1" spc="-6" dirty="0">
                <a:solidFill>
                  <a:srgbClr val="231F20"/>
                </a:solidFill>
                <a:latin typeface="Arial"/>
                <a:cs typeface="Arial"/>
              </a:rPr>
              <a:t>Ansie.wiese@purcosa.  co.za</a:t>
            </a:r>
            <a:endParaRPr sz="888" dirty="0">
              <a:latin typeface="Arial"/>
              <a:cs typeface="Arial"/>
            </a:endParaRPr>
          </a:p>
          <a:p>
            <a:pPr marL="16118" marR="110405" algn="just">
              <a:spcBef>
                <a:spcPts val="539"/>
              </a:spcBef>
            </a:pPr>
            <a:r>
              <a:rPr sz="888" b="1" dirty="0">
                <a:solidFill>
                  <a:srgbClr val="231F20"/>
                </a:solidFill>
                <a:latin typeface="Arial"/>
                <a:cs typeface="Arial"/>
              </a:rPr>
              <a:t>Sealed tenders </a:t>
            </a:r>
            <a:r>
              <a:rPr sz="888" b="1" spc="-6" dirty="0">
                <a:solidFill>
                  <a:srgbClr val="231F20"/>
                </a:solidFill>
                <a:latin typeface="Arial"/>
                <a:cs typeface="Arial"/>
              </a:rPr>
              <a:t>must </a:t>
            </a:r>
            <a:r>
              <a:rPr sz="888" b="1" dirty="0">
                <a:solidFill>
                  <a:srgbClr val="231F20"/>
                </a:solidFill>
                <a:latin typeface="Arial"/>
                <a:cs typeface="Arial"/>
              </a:rPr>
              <a:t>be deposited into the tender box </a:t>
            </a:r>
            <a:r>
              <a:rPr sz="888" b="1" spc="-6" dirty="0">
                <a:solidFill>
                  <a:srgbClr val="231F20"/>
                </a:solidFill>
                <a:latin typeface="Arial"/>
                <a:cs typeface="Arial"/>
              </a:rPr>
              <a:t>situated at: </a:t>
            </a:r>
            <a:r>
              <a:rPr sz="888" dirty="0">
                <a:solidFill>
                  <a:srgbClr val="231F20"/>
                </a:solidFill>
                <a:latin typeface="Arial"/>
                <a:cs typeface="Arial"/>
              </a:rPr>
              <a:t>Gert Sibande TVET </a:t>
            </a:r>
            <a:r>
              <a:rPr sz="888" spc="-6" dirty="0">
                <a:solidFill>
                  <a:srgbClr val="231F20"/>
                </a:solidFill>
                <a:latin typeface="Arial"/>
                <a:cs typeface="Arial"/>
              </a:rPr>
              <a:t>College, Central </a:t>
            </a:r>
            <a:r>
              <a:rPr sz="888" dirty="0">
                <a:solidFill>
                  <a:srgbClr val="231F20"/>
                </a:solidFill>
                <a:latin typeface="Arial"/>
                <a:cs typeface="Arial"/>
              </a:rPr>
              <a:t> Office,</a:t>
            </a:r>
            <a:r>
              <a:rPr sz="888" spc="-6" dirty="0">
                <a:solidFill>
                  <a:srgbClr val="231F20"/>
                </a:solidFill>
                <a:latin typeface="Arial"/>
                <a:cs typeface="Arial"/>
              </a:rPr>
              <a:t> 18A</a:t>
            </a:r>
            <a:r>
              <a:rPr sz="888" spc="-51" dirty="0">
                <a:solidFill>
                  <a:srgbClr val="231F20"/>
                </a:solidFill>
                <a:latin typeface="Arial"/>
                <a:cs typeface="Arial"/>
              </a:rPr>
              <a:t> </a:t>
            </a:r>
            <a:r>
              <a:rPr sz="888" spc="-6" dirty="0">
                <a:solidFill>
                  <a:srgbClr val="231F20"/>
                </a:solidFill>
                <a:latin typeface="Arial"/>
                <a:cs typeface="Arial"/>
              </a:rPr>
              <a:t>DR</a:t>
            </a:r>
            <a:r>
              <a:rPr sz="888" dirty="0">
                <a:solidFill>
                  <a:srgbClr val="231F20"/>
                </a:solidFill>
                <a:latin typeface="Arial"/>
                <a:cs typeface="Arial"/>
              </a:rPr>
              <a:t> Beyers </a:t>
            </a:r>
            <a:r>
              <a:rPr sz="888" spc="-6" dirty="0">
                <a:solidFill>
                  <a:srgbClr val="231F20"/>
                </a:solidFill>
                <a:latin typeface="Arial"/>
                <a:cs typeface="Arial"/>
              </a:rPr>
              <a:t>Naude </a:t>
            </a:r>
            <a:r>
              <a:rPr sz="888" dirty="0">
                <a:solidFill>
                  <a:srgbClr val="231F20"/>
                </a:solidFill>
                <a:latin typeface="Arial"/>
                <a:cs typeface="Arial"/>
              </a:rPr>
              <a:t>Street, Standerton, Mpumalanga</a:t>
            </a:r>
            <a:r>
              <a:rPr sz="888" spc="-6" dirty="0">
                <a:solidFill>
                  <a:srgbClr val="231F20"/>
                </a:solidFill>
                <a:latin typeface="Arial"/>
                <a:cs typeface="Arial"/>
              </a:rPr>
              <a:t> </a:t>
            </a:r>
            <a:r>
              <a:rPr sz="888" dirty="0">
                <a:solidFill>
                  <a:srgbClr val="231F20"/>
                </a:solidFill>
                <a:latin typeface="Arial"/>
                <a:cs typeface="Arial"/>
              </a:rPr>
              <a:t>Province.</a:t>
            </a:r>
            <a:endParaRPr sz="888" dirty="0">
              <a:latin typeface="Arial"/>
              <a:cs typeface="Arial"/>
            </a:endParaRPr>
          </a:p>
          <a:p>
            <a:pPr marL="16118" marR="109599" algn="just">
              <a:spcBef>
                <a:spcPts val="546"/>
              </a:spcBef>
            </a:pPr>
            <a:r>
              <a:rPr sz="888" spc="-6" dirty="0">
                <a:solidFill>
                  <a:srgbClr val="231F20"/>
                </a:solidFill>
                <a:latin typeface="Arial"/>
                <a:cs typeface="Arial"/>
              </a:rPr>
              <a:t>Correspondence will be limited </a:t>
            </a:r>
            <a:r>
              <a:rPr sz="888" dirty="0">
                <a:solidFill>
                  <a:srgbClr val="231F20"/>
                </a:solidFill>
                <a:latin typeface="Arial"/>
                <a:cs typeface="Arial"/>
              </a:rPr>
              <a:t>to short-listed tenderers </a:t>
            </a:r>
            <a:r>
              <a:rPr sz="888" spc="-19" dirty="0">
                <a:solidFill>
                  <a:srgbClr val="231F20"/>
                </a:solidFill>
                <a:latin typeface="Arial"/>
                <a:cs typeface="Arial"/>
              </a:rPr>
              <a:t>only. </a:t>
            </a:r>
            <a:r>
              <a:rPr sz="888" dirty="0">
                <a:solidFill>
                  <a:srgbClr val="231F20"/>
                </a:solidFill>
                <a:latin typeface="Arial"/>
                <a:cs typeface="Arial"/>
              </a:rPr>
              <a:t>Should you </a:t>
            </a:r>
            <a:r>
              <a:rPr sz="888" spc="-6" dirty="0">
                <a:solidFill>
                  <a:srgbClr val="231F20"/>
                </a:solidFill>
                <a:latin typeface="Arial"/>
                <a:cs typeface="Arial"/>
              </a:rPr>
              <a:t>not be </a:t>
            </a:r>
            <a:r>
              <a:rPr sz="888" dirty="0">
                <a:solidFill>
                  <a:srgbClr val="231F20"/>
                </a:solidFill>
                <a:latin typeface="Arial"/>
                <a:cs typeface="Arial"/>
              </a:rPr>
              <a:t>contacted </a:t>
            </a:r>
            <a:r>
              <a:rPr sz="888" spc="-6" dirty="0">
                <a:solidFill>
                  <a:srgbClr val="231F20"/>
                </a:solidFill>
                <a:latin typeface="Arial"/>
                <a:cs typeface="Arial"/>
              </a:rPr>
              <a:t>by </a:t>
            </a:r>
            <a:r>
              <a:rPr sz="888" dirty="0">
                <a:solidFill>
                  <a:srgbClr val="231F20"/>
                </a:solidFill>
                <a:latin typeface="Arial"/>
                <a:cs typeface="Arial"/>
              </a:rPr>
              <a:t>the Institution </a:t>
            </a:r>
            <a:r>
              <a:rPr sz="888" spc="6" dirty="0">
                <a:solidFill>
                  <a:srgbClr val="231F20"/>
                </a:solidFill>
                <a:latin typeface="Arial"/>
                <a:cs typeface="Arial"/>
              </a:rPr>
              <a:t> </a:t>
            </a:r>
            <a:r>
              <a:rPr sz="888" spc="-6" dirty="0">
                <a:solidFill>
                  <a:srgbClr val="231F20"/>
                </a:solidFill>
                <a:latin typeface="Arial"/>
                <a:cs typeface="Arial"/>
              </a:rPr>
              <a:t>within</a:t>
            </a:r>
            <a:r>
              <a:rPr sz="888" spc="-44" dirty="0">
                <a:solidFill>
                  <a:srgbClr val="231F20"/>
                </a:solidFill>
                <a:latin typeface="Arial"/>
                <a:cs typeface="Arial"/>
              </a:rPr>
              <a:t> </a:t>
            </a:r>
            <a:r>
              <a:rPr sz="888" spc="-6" dirty="0">
                <a:solidFill>
                  <a:srgbClr val="231F20"/>
                </a:solidFill>
                <a:latin typeface="Arial"/>
                <a:cs typeface="Arial"/>
              </a:rPr>
              <a:t>30</a:t>
            </a:r>
            <a:r>
              <a:rPr sz="888" spc="-44" dirty="0">
                <a:solidFill>
                  <a:srgbClr val="231F20"/>
                </a:solidFill>
                <a:latin typeface="Arial"/>
                <a:cs typeface="Arial"/>
              </a:rPr>
              <a:t> </a:t>
            </a:r>
            <a:r>
              <a:rPr sz="888" spc="-6" dirty="0">
                <a:solidFill>
                  <a:srgbClr val="231F20"/>
                </a:solidFill>
                <a:latin typeface="Arial"/>
                <a:cs typeface="Arial"/>
              </a:rPr>
              <a:t>days</a:t>
            </a:r>
            <a:r>
              <a:rPr sz="888" spc="-38" dirty="0">
                <a:solidFill>
                  <a:srgbClr val="231F20"/>
                </a:solidFill>
                <a:latin typeface="Arial"/>
                <a:cs typeface="Arial"/>
              </a:rPr>
              <a:t> </a:t>
            </a:r>
            <a:r>
              <a:rPr sz="888" spc="-6" dirty="0">
                <a:solidFill>
                  <a:srgbClr val="231F20"/>
                </a:solidFill>
                <a:latin typeface="Arial"/>
                <a:cs typeface="Arial"/>
              </a:rPr>
              <a:t>of</a:t>
            </a:r>
            <a:r>
              <a:rPr sz="888" spc="-44" dirty="0">
                <a:solidFill>
                  <a:srgbClr val="231F20"/>
                </a:solidFill>
                <a:latin typeface="Arial"/>
                <a:cs typeface="Arial"/>
              </a:rPr>
              <a:t> </a:t>
            </a:r>
            <a:r>
              <a:rPr sz="888" dirty="0">
                <a:solidFill>
                  <a:srgbClr val="231F20"/>
                </a:solidFill>
                <a:latin typeface="Arial"/>
                <a:cs typeface="Arial"/>
              </a:rPr>
              <a:t>the</a:t>
            </a:r>
            <a:r>
              <a:rPr sz="888" spc="-44" dirty="0">
                <a:solidFill>
                  <a:srgbClr val="231F20"/>
                </a:solidFill>
                <a:latin typeface="Arial"/>
                <a:cs typeface="Arial"/>
              </a:rPr>
              <a:t> </a:t>
            </a:r>
            <a:r>
              <a:rPr sz="888" dirty="0">
                <a:solidFill>
                  <a:srgbClr val="231F20"/>
                </a:solidFill>
                <a:latin typeface="Arial"/>
                <a:cs typeface="Arial"/>
              </a:rPr>
              <a:t>closing</a:t>
            </a:r>
            <a:r>
              <a:rPr sz="888" spc="-38" dirty="0">
                <a:solidFill>
                  <a:srgbClr val="231F20"/>
                </a:solidFill>
                <a:latin typeface="Arial"/>
                <a:cs typeface="Arial"/>
              </a:rPr>
              <a:t> </a:t>
            </a:r>
            <a:r>
              <a:rPr sz="888" spc="-6" dirty="0">
                <a:solidFill>
                  <a:srgbClr val="231F20"/>
                </a:solidFill>
                <a:latin typeface="Arial"/>
                <a:cs typeface="Arial"/>
              </a:rPr>
              <a:t>date</a:t>
            </a:r>
            <a:r>
              <a:rPr sz="888" spc="-38" dirty="0">
                <a:solidFill>
                  <a:srgbClr val="231F20"/>
                </a:solidFill>
                <a:latin typeface="Arial"/>
                <a:cs typeface="Arial"/>
              </a:rPr>
              <a:t> </a:t>
            </a:r>
            <a:r>
              <a:rPr sz="888" spc="-6" dirty="0">
                <a:solidFill>
                  <a:srgbClr val="231F20"/>
                </a:solidFill>
                <a:latin typeface="Arial"/>
                <a:cs typeface="Arial"/>
              </a:rPr>
              <a:t>of</a:t>
            </a:r>
            <a:r>
              <a:rPr sz="888" spc="-44" dirty="0">
                <a:solidFill>
                  <a:srgbClr val="231F20"/>
                </a:solidFill>
                <a:latin typeface="Arial"/>
                <a:cs typeface="Arial"/>
              </a:rPr>
              <a:t> </a:t>
            </a:r>
            <a:r>
              <a:rPr sz="888" dirty="0">
                <a:solidFill>
                  <a:srgbClr val="231F20"/>
                </a:solidFill>
                <a:latin typeface="Arial"/>
                <a:cs typeface="Arial"/>
              </a:rPr>
              <a:t>the</a:t>
            </a:r>
            <a:r>
              <a:rPr sz="888" spc="-44" dirty="0">
                <a:solidFill>
                  <a:srgbClr val="231F20"/>
                </a:solidFill>
                <a:latin typeface="Arial"/>
                <a:cs typeface="Arial"/>
              </a:rPr>
              <a:t> </a:t>
            </a:r>
            <a:r>
              <a:rPr sz="888" spc="-13" dirty="0">
                <a:solidFill>
                  <a:srgbClr val="231F20"/>
                </a:solidFill>
                <a:latin typeface="Arial"/>
                <a:cs typeface="Arial"/>
              </a:rPr>
              <a:t>tender,</a:t>
            </a:r>
            <a:r>
              <a:rPr sz="888" spc="-44" dirty="0">
                <a:solidFill>
                  <a:srgbClr val="231F20"/>
                </a:solidFill>
                <a:latin typeface="Arial"/>
                <a:cs typeface="Arial"/>
              </a:rPr>
              <a:t> </a:t>
            </a:r>
            <a:r>
              <a:rPr sz="888" spc="-6" dirty="0">
                <a:solidFill>
                  <a:srgbClr val="231F20"/>
                </a:solidFill>
                <a:latin typeface="Arial"/>
                <a:cs typeface="Arial"/>
              </a:rPr>
              <a:t>please</a:t>
            </a:r>
            <a:r>
              <a:rPr sz="888" spc="-38" dirty="0">
                <a:solidFill>
                  <a:srgbClr val="231F20"/>
                </a:solidFill>
                <a:latin typeface="Arial"/>
                <a:cs typeface="Arial"/>
              </a:rPr>
              <a:t> </a:t>
            </a:r>
            <a:r>
              <a:rPr sz="888" dirty="0">
                <a:solidFill>
                  <a:srgbClr val="231F20"/>
                </a:solidFill>
                <a:latin typeface="Arial"/>
                <a:cs typeface="Arial"/>
              </a:rPr>
              <a:t>consider</a:t>
            </a:r>
            <a:r>
              <a:rPr sz="888" spc="-44" dirty="0">
                <a:solidFill>
                  <a:srgbClr val="231F20"/>
                </a:solidFill>
                <a:latin typeface="Arial"/>
                <a:cs typeface="Arial"/>
              </a:rPr>
              <a:t> </a:t>
            </a:r>
            <a:r>
              <a:rPr sz="888" dirty="0">
                <a:solidFill>
                  <a:srgbClr val="231F20"/>
                </a:solidFill>
                <a:latin typeface="Arial"/>
                <a:cs typeface="Arial"/>
              </a:rPr>
              <a:t>your</a:t>
            </a:r>
            <a:r>
              <a:rPr sz="888" spc="-44" dirty="0">
                <a:solidFill>
                  <a:srgbClr val="231F20"/>
                </a:solidFill>
                <a:latin typeface="Arial"/>
                <a:cs typeface="Arial"/>
              </a:rPr>
              <a:t> </a:t>
            </a:r>
            <a:r>
              <a:rPr sz="888" spc="-6" dirty="0">
                <a:solidFill>
                  <a:srgbClr val="231F20"/>
                </a:solidFill>
                <a:latin typeface="Arial"/>
                <a:cs typeface="Arial"/>
              </a:rPr>
              <a:t>proposal</a:t>
            </a:r>
            <a:r>
              <a:rPr sz="888" spc="-38" dirty="0">
                <a:solidFill>
                  <a:srgbClr val="231F20"/>
                </a:solidFill>
                <a:latin typeface="Arial"/>
                <a:cs typeface="Arial"/>
              </a:rPr>
              <a:t> </a:t>
            </a:r>
            <a:r>
              <a:rPr sz="888" spc="-6" dirty="0">
                <a:solidFill>
                  <a:srgbClr val="231F20"/>
                </a:solidFill>
                <a:latin typeface="Arial"/>
                <a:cs typeface="Arial"/>
              </a:rPr>
              <a:t>unsuccessful.</a:t>
            </a:r>
            <a:r>
              <a:rPr sz="888" spc="-44" dirty="0">
                <a:solidFill>
                  <a:srgbClr val="231F20"/>
                </a:solidFill>
                <a:latin typeface="Arial"/>
                <a:cs typeface="Arial"/>
              </a:rPr>
              <a:t> </a:t>
            </a:r>
            <a:r>
              <a:rPr sz="888" b="1" dirty="0">
                <a:solidFill>
                  <a:srgbClr val="231F20"/>
                </a:solidFill>
                <a:latin typeface="Arial"/>
                <a:cs typeface="Arial"/>
              </a:rPr>
              <a:t>Late</a:t>
            </a:r>
            <a:r>
              <a:rPr sz="888" b="1" spc="-38" dirty="0">
                <a:solidFill>
                  <a:srgbClr val="231F20"/>
                </a:solidFill>
                <a:latin typeface="Arial"/>
                <a:cs typeface="Arial"/>
              </a:rPr>
              <a:t> </a:t>
            </a:r>
            <a:r>
              <a:rPr sz="888" b="1" dirty="0">
                <a:solidFill>
                  <a:srgbClr val="231F20"/>
                </a:solidFill>
                <a:latin typeface="Arial"/>
                <a:cs typeface="Arial"/>
              </a:rPr>
              <a:t>tenders</a:t>
            </a:r>
            <a:r>
              <a:rPr sz="888" b="1" spc="-38" dirty="0">
                <a:solidFill>
                  <a:srgbClr val="231F20"/>
                </a:solidFill>
                <a:latin typeface="Arial"/>
                <a:cs typeface="Arial"/>
              </a:rPr>
              <a:t> </a:t>
            </a:r>
            <a:r>
              <a:rPr sz="888" b="1" dirty="0">
                <a:solidFill>
                  <a:srgbClr val="231F20"/>
                </a:solidFill>
                <a:latin typeface="Arial"/>
                <a:cs typeface="Arial"/>
              </a:rPr>
              <a:t>will </a:t>
            </a:r>
            <a:r>
              <a:rPr sz="888" b="1" spc="6" dirty="0">
                <a:solidFill>
                  <a:srgbClr val="231F20"/>
                </a:solidFill>
                <a:latin typeface="Arial"/>
                <a:cs typeface="Arial"/>
              </a:rPr>
              <a:t> </a:t>
            </a:r>
            <a:r>
              <a:rPr sz="888" b="1" dirty="0">
                <a:solidFill>
                  <a:srgbClr val="231F20"/>
                </a:solidFill>
                <a:latin typeface="Arial"/>
                <a:cs typeface="Arial"/>
              </a:rPr>
              <a:t>be</a:t>
            </a:r>
            <a:r>
              <a:rPr sz="888" b="1" spc="-6" dirty="0">
                <a:solidFill>
                  <a:srgbClr val="231F20"/>
                </a:solidFill>
                <a:latin typeface="Arial"/>
                <a:cs typeface="Arial"/>
              </a:rPr>
              <a:t> </a:t>
            </a:r>
            <a:r>
              <a:rPr sz="888" b="1" dirty="0">
                <a:solidFill>
                  <a:srgbClr val="231F20"/>
                </a:solidFill>
                <a:latin typeface="Arial"/>
                <a:cs typeface="Arial"/>
              </a:rPr>
              <a:t>disqualified from the bidding process.</a:t>
            </a:r>
            <a:endParaRPr sz="888" dirty="0">
              <a:latin typeface="Arial"/>
              <a:cs typeface="Arial"/>
            </a:endParaRPr>
          </a:p>
          <a:p>
            <a:pPr marL="16118" marR="109599" algn="just">
              <a:spcBef>
                <a:spcPts val="539"/>
              </a:spcBef>
            </a:pPr>
            <a:r>
              <a:rPr sz="888" b="1" i="1" dirty="0">
                <a:solidFill>
                  <a:srgbClr val="231F20"/>
                </a:solidFill>
                <a:latin typeface="Arial"/>
                <a:cs typeface="Arial"/>
              </a:rPr>
              <a:t>Gert Sibande TVET </a:t>
            </a:r>
            <a:r>
              <a:rPr sz="888" b="1" i="1" spc="-6" dirty="0">
                <a:solidFill>
                  <a:srgbClr val="231F20"/>
                </a:solidFill>
                <a:latin typeface="Arial"/>
                <a:cs typeface="Arial"/>
              </a:rPr>
              <a:t>College </a:t>
            </a:r>
            <a:r>
              <a:rPr sz="888" b="1" i="1" dirty="0">
                <a:solidFill>
                  <a:srgbClr val="231F20"/>
                </a:solidFill>
                <a:latin typeface="Arial"/>
                <a:cs typeface="Arial"/>
              </a:rPr>
              <a:t>does not bind itself to </a:t>
            </a:r>
            <a:r>
              <a:rPr sz="888" b="1" i="1" spc="-6" dirty="0">
                <a:solidFill>
                  <a:srgbClr val="231F20"/>
                </a:solidFill>
                <a:latin typeface="Arial"/>
                <a:cs typeface="Arial"/>
              </a:rPr>
              <a:t>accept </a:t>
            </a:r>
            <a:r>
              <a:rPr sz="888" b="1" i="1" dirty="0">
                <a:solidFill>
                  <a:srgbClr val="231F20"/>
                </a:solidFill>
                <a:latin typeface="Arial"/>
                <a:cs typeface="Arial"/>
              </a:rPr>
              <a:t>the lowest bid </a:t>
            </a:r>
            <a:r>
              <a:rPr sz="888" b="1" i="1" spc="-6" dirty="0">
                <a:solidFill>
                  <a:srgbClr val="231F20"/>
                </a:solidFill>
                <a:latin typeface="Arial"/>
                <a:cs typeface="Arial"/>
              </a:rPr>
              <a:t>and reserves </a:t>
            </a:r>
            <a:r>
              <a:rPr sz="888" b="1" i="1" dirty="0">
                <a:solidFill>
                  <a:srgbClr val="231F20"/>
                </a:solidFill>
                <a:latin typeface="Arial"/>
                <a:cs typeface="Arial"/>
              </a:rPr>
              <a:t>the </a:t>
            </a:r>
            <a:r>
              <a:rPr sz="888" b="1" i="1" spc="-6" dirty="0">
                <a:solidFill>
                  <a:srgbClr val="231F20"/>
                </a:solidFill>
                <a:latin typeface="Arial"/>
                <a:cs typeface="Arial"/>
              </a:rPr>
              <a:t>right </a:t>
            </a:r>
            <a:r>
              <a:rPr sz="888" b="1" i="1" dirty="0">
                <a:solidFill>
                  <a:srgbClr val="231F20"/>
                </a:solidFill>
                <a:latin typeface="Arial"/>
                <a:cs typeface="Arial"/>
              </a:rPr>
              <a:t>to </a:t>
            </a:r>
            <a:r>
              <a:rPr sz="888" b="1" i="1" spc="6" dirty="0">
                <a:solidFill>
                  <a:srgbClr val="231F20"/>
                </a:solidFill>
                <a:latin typeface="Arial"/>
                <a:cs typeface="Arial"/>
              </a:rPr>
              <a:t> </a:t>
            </a:r>
            <a:r>
              <a:rPr sz="888" b="1" i="1" spc="-6" dirty="0">
                <a:solidFill>
                  <a:srgbClr val="231F20"/>
                </a:solidFill>
                <a:latin typeface="Arial"/>
                <a:cs typeface="Arial"/>
              </a:rPr>
              <a:t>accept </a:t>
            </a:r>
            <a:r>
              <a:rPr sz="888" b="1" i="1" dirty="0">
                <a:solidFill>
                  <a:srgbClr val="231F20"/>
                </a:solidFill>
                <a:latin typeface="Arial"/>
                <a:cs typeface="Arial"/>
              </a:rPr>
              <a:t>the bid </a:t>
            </a:r>
            <a:r>
              <a:rPr sz="888" b="1" i="1" spc="-6" dirty="0">
                <a:solidFill>
                  <a:srgbClr val="231F20"/>
                </a:solidFill>
                <a:latin typeface="Arial"/>
                <a:cs typeface="Arial"/>
              </a:rPr>
              <a:t>as </a:t>
            </a:r>
            <a:r>
              <a:rPr sz="888" b="1" i="1" dirty="0">
                <a:solidFill>
                  <a:srgbClr val="231F20"/>
                </a:solidFill>
                <a:latin typeface="Arial"/>
                <a:cs typeface="Arial"/>
              </a:rPr>
              <a:t>a whole, in part or not </a:t>
            </a:r>
            <a:r>
              <a:rPr sz="888" b="1" i="1" spc="-6" dirty="0">
                <a:solidFill>
                  <a:srgbClr val="231F20"/>
                </a:solidFill>
                <a:latin typeface="Arial"/>
                <a:cs typeface="Arial"/>
              </a:rPr>
              <a:t>at all. </a:t>
            </a:r>
            <a:r>
              <a:rPr sz="888" b="1" i="1" dirty="0">
                <a:solidFill>
                  <a:srgbClr val="231F20"/>
                </a:solidFill>
                <a:latin typeface="Arial"/>
                <a:cs typeface="Arial"/>
              </a:rPr>
              <a:t>Gert Sibande TVET </a:t>
            </a:r>
            <a:r>
              <a:rPr sz="888" b="1" i="1" spc="-6" dirty="0">
                <a:solidFill>
                  <a:srgbClr val="231F20"/>
                </a:solidFill>
                <a:latin typeface="Arial"/>
                <a:cs typeface="Arial"/>
              </a:rPr>
              <a:t>College </a:t>
            </a:r>
            <a:r>
              <a:rPr sz="888" b="1" i="1" dirty="0">
                <a:solidFill>
                  <a:srgbClr val="231F20"/>
                </a:solidFill>
                <a:latin typeface="Arial"/>
                <a:cs typeface="Arial"/>
              </a:rPr>
              <a:t>is </a:t>
            </a:r>
            <a:r>
              <a:rPr sz="888" b="1" i="1" spc="-6" dirty="0">
                <a:solidFill>
                  <a:srgbClr val="231F20"/>
                </a:solidFill>
                <a:latin typeface="Arial"/>
                <a:cs typeface="Arial"/>
              </a:rPr>
              <a:t>committed </a:t>
            </a:r>
            <a:r>
              <a:rPr sz="888" b="1" i="1" dirty="0">
                <a:solidFill>
                  <a:srgbClr val="231F20"/>
                </a:solidFill>
                <a:latin typeface="Arial"/>
                <a:cs typeface="Arial"/>
              </a:rPr>
              <a:t>to both the </a:t>
            </a:r>
            <a:r>
              <a:rPr sz="888" b="1" i="1" spc="6" dirty="0">
                <a:solidFill>
                  <a:srgbClr val="231F20"/>
                </a:solidFill>
                <a:latin typeface="Arial"/>
                <a:cs typeface="Arial"/>
              </a:rPr>
              <a:t> </a:t>
            </a:r>
            <a:r>
              <a:rPr sz="888" b="1" i="1" dirty="0">
                <a:solidFill>
                  <a:srgbClr val="231F20"/>
                </a:solidFill>
                <a:latin typeface="Arial"/>
                <a:cs typeface="Arial"/>
              </a:rPr>
              <a:t>principle </a:t>
            </a:r>
            <a:r>
              <a:rPr sz="888" b="1" i="1" spc="-6" dirty="0">
                <a:solidFill>
                  <a:srgbClr val="231F20"/>
                </a:solidFill>
                <a:latin typeface="Arial"/>
                <a:cs typeface="Arial"/>
              </a:rPr>
              <a:t>and </a:t>
            </a:r>
            <a:r>
              <a:rPr sz="888" b="1" i="1" dirty="0">
                <a:solidFill>
                  <a:srgbClr val="231F20"/>
                </a:solidFill>
                <a:latin typeface="Arial"/>
                <a:cs typeface="Arial"/>
              </a:rPr>
              <a:t>practical implementation of the Procurement Policy of </a:t>
            </a:r>
            <a:r>
              <a:rPr sz="888" b="1" i="1" spc="-6" dirty="0">
                <a:solidFill>
                  <a:srgbClr val="231F20"/>
                </a:solidFill>
                <a:latin typeface="Arial"/>
                <a:cs typeface="Arial"/>
              </a:rPr>
              <a:t>Broad-Based Black </a:t>
            </a:r>
            <a:r>
              <a:rPr sz="888" b="1" i="1" dirty="0">
                <a:solidFill>
                  <a:srgbClr val="231F20"/>
                </a:solidFill>
                <a:latin typeface="Arial"/>
                <a:cs typeface="Arial"/>
              </a:rPr>
              <a:t>Economic </a:t>
            </a:r>
            <a:r>
              <a:rPr sz="888" b="1" i="1" spc="6" dirty="0">
                <a:solidFill>
                  <a:srgbClr val="231F20"/>
                </a:solidFill>
                <a:latin typeface="Arial"/>
                <a:cs typeface="Arial"/>
              </a:rPr>
              <a:t> </a:t>
            </a:r>
            <a:r>
              <a:rPr sz="888" b="1" i="1" dirty="0">
                <a:solidFill>
                  <a:srgbClr val="231F20"/>
                </a:solidFill>
                <a:latin typeface="Arial"/>
                <a:cs typeface="Arial"/>
              </a:rPr>
              <a:t>Empowerment</a:t>
            </a:r>
            <a:r>
              <a:rPr sz="888" b="1" i="1" spc="-6" dirty="0">
                <a:solidFill>
                  <a:srgbClr val="231F20"/>
                </a:solidFill>
                <a:latin typeface="Arial"/>
                <a:cs typeface="Arial"/>
              </a:rPr>
              <a:t> </a:t>
            </a:r>
            <a:r>
              <a:rPr sz="888" b="1" i="1" dirty="0">
                <a:solidFill>
                  <a:srgbClr val="231F20"/>
                </a:solidFill>
                <a:latin typeface="Arial"/>
                <a:cs typeface="Arial"/>
              </a:rPr>
              <a:t>(B-BBEE). </a:t>
            </a:r>
            <a:r>
              <a:rPr sz="888" b="1" i="1" spc="-6" dirty="0">
                <a:solidFill>
                  <a:srgbClr val="231F20"/>
                </a:solidFill>
                <a:latin typeface="Arial"/>
                <a:cs typeface="Arial"/>
              </a:rPr>
              <a:t>No</a:t>
            </a:r>
            <a:r>
              <a:rPr sz="888" b="1" i="1" spc="-13" dirty="0">
                <a:solidFill>
                  <a:srgbClr val="231F20"/>
                </a:solidFill>
                <a:latin typeface="Arial"/>
                <a:cs typeface="Arial"/>
              </a:rPr>
              <a:t> </a:t>
            </a:r>
            <a:r>
              <a:rPr sz="888" b="1" i="1" dirty="0">
                <a:solidFill>
                  <a:srgbClr val="231F20"/>
                </a:solidFill>
                <a:latin typeface="Arial"/>
                <a:cs typeface="Arial"/>
              </a:rPr>
              <a:t>facsimile, late</a:t>
            </a:r>
            <a:r>
              <a:rPr sz="888" b="1" i="1" spc="-6" dirty="0">
                <a:solidFill>
                  <a:srgbClr val="231F20"/>
                </a:solidFill>
                <a:latin typeface="Arial"/>
                <a:cs typeface="Arial"/>
              </a:rPr>
              <a:t> and/or electronic</a:t>
            </a:r>
            <a:r>
              <a:rPr sz="888" b="1" i="1" spc="-13" dirty="0">
                <a:solidFill>
                  <a:srgbClr val="231F20"/>
                </a:solidFill>
                <a:latin typeface="Arial"/>
                <a:cs typeface="Arial"/>
              </a:rPr>
              <a:t> </a:t>
            </a:r>
            <a:r>
              <a:rPr sz="888" b="1" i="1" dirty="0">
                <a:solidFill>
                  <a:srgbClr val="231F20"/>
                </a:solidFill>
                <a:latin typeface="Arial"/>
                <a:cs typeface="Arial"/>
              </a:rPr>
              <a:t>tenders will</a:t>
            </a:r>
            <a:r>
              <a:rPr sz="888" b="1" i="1" spc="-6" dirty="0">
                <a:solidFill>
                  <a:srgbClr val="231F20"/>
                </a:solidFill>
                <a:latin typeface="Arial"/>
                <a:cs typeface="Arial"/>
              </a:rPr>
              <a:t> </a:t>
            </a:r>
            <a:r>
              <a:rPr sz="888" b="1" i="1" dirty="0">
                <a:solidFill>
                  <a:srgbClr val="231F20"/>
                </a:solidFill>
                <a:latin typeface="Arial"/>
                <a:cs typeface="Arial"/>
              </a:rPr>
              <a:t>be </a:t>
            </a:r>
            <a:r>
              <a:rPr sz="888" b="1" i="1" spc="-6" dirty="0">
                <a:solidFill>
                  <a:srgbClr val="231F20"/>
                </a:solidFill>
                <a:latin typeface="Arial"/>
                <a:cs typeface="Arial"/>
              </a:rPr>
              <a:t>accepted.</a:t>
            </a:r>
            <a:endParaRPr sz="888" dirty="0">
              <a:latin typeface="Arial"/>
              <a:cs typeface="Arial"/>
            </a:endParaRPr>
          </a:p>
          <a:p>
            <a:pPr>
              <a:spcBef>
                <a:spcPts val="19"/>
              </a:spcBef>
            </a:pPr>
            <a:endParaRPr sz="1079" dirty="0">
              <a:latin typeface="Arial"/>
              <a:cs typeface="Arial"/>
            </a:endParaRPr>
          </a:p>
          <a:p>
            <a:pPr marL="327993"/>
            <a:r>
              <a:rPr sz="888" b="1" spc="-6" dirty="0">
                <a:solidFill>
                  <a:srgbClr val="FFFFFF"/>
                </a:solidFill>
                <a:latin typeface="Arial"/>
                <a:cs typeface="Arial"/>
              </a:rPr>
              <a:t>CLOSING</a:t>
            </a:r>
            <a:r>
              <a:rPr sz="888" b="1" spc="-13" dirty="0">
                <a:solidFill>
                  <a:srgbClr val="FFFFFF"/>
                </a:solidFill>
                <a:latin typeface="Arial"/>
                <a:cs typeface="Arial"/>
              </a:rPr>
              <a:t> </a:t>
            </a:r>
            <a:r>
              <a:rPr sz="888" b="1" spc="-19" dirty="0">
                <a:solidFill>
                  <a:srgbClr val="FFFFFF"/>
                </a:solidFill>
                <a:latin typeface="Arial"/>
                <a:cs typeface="Arial"/>
              </a:rPr>
              <a:t>DATE</a:t>
            </a:r>
            <a:r>
              <a:rPr sz="888" b="1" spc="-38" dirty="0">
                <a:solidFill>
                  <a:srgbClr val="FFFFFF"/>
                </a:solidFill>
                <a:latin typeface="Arial"/>
                <a:cs typeface="Arial"/>
              </a:rPr>
              <a:t> </a:t>
            </a:r>
            <a:r>
              <a:rPr sz="888" b="1" spc="-6" dirty="0">
                <a:solidFill>
                  <a:srgbClr val="FFFFFF"/>
                </a:solidFill>
                <a:latin typeface="Arial"/>
                <a:cs typeface="Arial"/>
              </a:rPr>
              <a:t>AND</a:t>
            </a:r>
            <a:r>
              <a:rPr sz="888" b="1" spc="-13" dirty="0">
                <a:solidFill>
                  <a:srgbClr val="FFFFFF"/>
                </a:solidFill>
                <a:latin typeface="Arial"/>
                <a:cs typeface="Arial"/>
              </a:rPr>
              <a:t> </a:t>
            </a:r>
            <a:r>
              <a:rPr sz="888" b="1" dirty="0">
                <a:solidFill>
                  <a:srgbClr val="FFFFFF"/>
                </a:solidFill>
                <a:latin typeface="Arial"/>
                <a:cs typeface="Arial"/>
              </a:rPr>
              <a:t>TIME: </a:t>
            </a:r>
            <a:r>
              <a:rPr sz="888" b="1" spc="-25" dirty="0">
                <a:solidFill>
                  <a:srgbClr val="FFFFFF"/>
                </a:solidFill>
                <a:latin typeface="Arial"/>
                <a:cs typeface="Arial"/>
              </a:rPr>
              <a:t>TUESDAY,</a:t>
            </a:r>
            <a:r>
              <a:rPr sz="888" b="1" spc="-6" dirty="0">
                <a:solidFill>
                  <a:srgbClr val="FFFFFF"/>
                </a:solidFill>
                <a:latin typeface="Arial"/>
                <a:cs typeface="Arial"/>
              </a:rPr>
              <a:t> 13</a:t>
            </a:r>
            <a:r>
              <a:rPr sz="888" b="1" spc="-38" dirty="0">
                <a:solidFill>
                  <a:srgbClr val="FFFFFF"/>
                </a:solidFill>
                <a:latin typeface="Arial"/>
                <a:cs typeface="Arial"/>
              </a:rPr>
              <a:t> </a:t>
            </a:r>
            <a:r>
              <a:rPr sz="888" b="1" spc="-6" dirty="0">
                <a:solidFill>
                  <a:srgbClr val="FFFFFF"/>
                </a:solidFill>
                <a:latin typeface="Arial"/>
                <a:cs typeface="Arial"/>
              </a:rPr>
              <a:t>APRIL</a:t>
            </a:r>
            <a:r>
              <a:rPr sz="888" b="1" spc="-19" dirty="0">
                <a:solidFill>
                  <a:srgbClr val="FFFFFF"/>
                </a:solidFill>
                <a:latin typeface="Arial"/>
                <a:cs typeface="Arial"/>
              </a:rPr>
              <a:t> </a:t>
            </a:r>
            <a:r>
              <a:rPr sz="888" b="1" spc="-6" dirty="0">
                <a:solidFill>
                  <a:srgbClr val="FFFFFF"/>
                </a:solidFill>
                <a:latin typeface="Arial"/>
                <a:cs typeface="Arial"/>
              </a:rPr>
              <a:t>2021</a:t>
            </a:r>
            <a:r>
              <a:rPr sz="888" b="1" spc="-44" dirty="0">
                <a:solidFill>
                  <a:srgbClr val="FFFFFF"/>
                </a:solidFill>
                <a:latin typeface="Arial"/>
                <a:cs typeface="Arial"/>
              </a:rPr>
              <a:t> </a:t>
            </a:r>
            <a:r>
              <a:rPr sz="888" b="1" spc="-38" dirty="0">
                <a:solidFill>
                  <a:srgbClr val="FFFFFF"/>
                </a:solidFill>
                <a:latin typeface="Arial"/>
                <a:cs typeface="Arial"/>
              </a:rPr>
              <a:t>AT</a:t>
            </a:r>
            <a:r>
              <a:rPr sz="888" b="1" dirty="0">
                <a:solidFill>
                  <a:srgbClr val="FFFFFF"/>
                </a:solidFill>
                <a:latin typeface="Arial"/>
                <a:cs typeface="Arial"/>
              </a:rPr>
              <a:t> </a:t>
            </a:r>
            <a:r>
              <a:rPr sz="888" b="1" spc="-19" dirty="0">
                <a:solidFill>
                  <a:srgbClr val="FFFFFF"/>
                </a:solidFill>
                <a:latin typeface="Arial"/>
                <a:cs typeface="Arial"/>
              </a:rPr>
              <a:t>11H00</a:t>
            </a:r>
            <a:r>
              <a:rPr sz="888" b="1" spc="-13" dirty="0">
                <a:solidFill>
                  <a:srgbClr val="FFFFFF"/>
                </a:solidFill>
                <a:latin typeface="Arial"/>
                <a:cs typeface="Arial"/>
              </a:rPr>
              <a:t> </a:t>
            </a:r>
            <a:r>
              <a:rPr sz="888" b="1" dirty="0">
                <a:solidFill>
                  <a:srgbClr val="FFFFFF"/>
                </a:solidFill>
                <a:latin typeface="Arial"/>
                <a:cs typeface="Arial"/>
              </a:rPr>
              <a:t>FOR THE</a:t>
            </a:r>
            <a:r>
              <a:rPr sz="888" b="1" spc="-44" dirty="0">
                <a:solidFill>
                  <a:srgbClr val="FFFFFF"/>
                </a:solidFill>
                <a:latin typeface="Arial"/>
                <a:cs typeface="Arial"/>
              </a:rPr>
              <a:t> </a:t>
            </a:r>
            <a:r>
              <a:rPr sz="888" b="1" spc="-6" dirty="0">
                <a:solidFill>
                  <a:srgbClr val="FFFFFF"/>
                </a:solidFill>
                <a:latin typeface="Arial"/>
                <a:cs typeface="Arial"/>
              </a:rPr>
              <a:t>ABOVE </a:t>
            </a:r>
            <a:r>
              <a:rPr sz="888" b="1" dirty="0">
                <a:solidFill>
                  <a:srgbClr val="FFFFFF"/>
                </a:solidFill>
                <a:latin typeface="Arial"/>
                <a:cs typeface="Arial"/>
              </a:rPr>
              <a:t>TENDER</a:t>
            </a:r>
            <a:endParaRPr sz="888" dirty="0">
              <a:latin typeface="Arial"/>
              <a:cs typeface="Arial"/>
            </a:endParaRPr>
          </a:p>
          <a:p>
            <a:pPr>
              <a:spcBef>
                <a:spcPts val="57"/>
              </a:spcBef>
            </a:pPr>
            <a:endParaRPr sz="1015" dirty="0">
              <a:latin typeface="Arial"/>
              <a:cs typeface="Arial"/>
            </a:endParaRPr>
          </a:p>
          <a:p>
            <a:pPr marR="6447" algn="r"/>
            <a:r>
              <a:rPr sz="635" spc="-6" dirty="0">
                <a:solidFill>
                  <a:srgbClr val="231F20"/>
                </a:solidFill>
                <a:latin typeface="Tahoma"/>
                <a:cs typeface="Tahoma"/>
                <a:hlinkClick r:id="rId4"/>
              </a:rPr>
              <a:t>www.ursonline.co.za</a:t>
            </a:r>
            <a:endParaRPr sz="635" dirty="0">
              <a:latin typeface="Tahoma"/>
              <a:cs typeface="Tahoma"/>
            </a:endParaRPr>
          </a:p>
        </p:txBody>
      </p:sp>
      <p:grpSp>
        <p:nvGrpSpPr>
          <p:cNvPr id="6" name="object 6"/>
          <p:cNvGrpSpPr/>
          <p:nvPr/>
        </p:nvGrpSpPr>
        <p:grpSpPr>
          <a:xfrm>
            <a:off x="2090628" y="136369"/>
            <a:ext cx="8118994" cy="6666169"/>
            <a:chOff x="0" y="0"/>
            <a:chExt cx="4500245" cy="5306695"/>
          </a:xfrm>
        </p:grpSpPr>
        <p:pic>
          <p:nvPicPr>
            <p:cNvPr id="7" name="object 7"/>
            <p:cNvPicPr/>
            <p:nvPr/>
          </p:nvPicPr>
          <p:blipFill>
            <a:blip r:embed="rId5" cstate="print"/>
            <a:stretch>
              <a:fillRect/>
            </a:stretch>
          </p:blipFill>
          <p:spPr>
            <a:xfrm>
              <a:off x="0" y="54001"/>
              <a:ext cx="4500003" cy="671066"/>
            </a:xfrm>
            <a:prstGeom prst="rect">
              <a:avLst/>
            </a:prstGeom>
          </p:spPr>
        </p:pic>
        <p:sp>
          <p:nvSpPr>
            <p:cNvPr id="8" name="object 8"/>
            <p:cNvSpPr/>
            <p:nvPr/>
          </p:nvSpPr>
          <p:spPr>
            <a:xfrm>
              <a:off x="9525" y="9524"/>
              <a:ext cx="4481195" cy="5287645"/>
            </a:xfrm>
            <a:custGeom>
              <a:avLst/>
              <a:gdLst/>
              <a:ahLst/>
              <a:cxnLst/>
              <a:rect l="l" t="t" r="r" b="b"/>
              <a:pathLst>
                <a:path w="4481195" h="5287645">
                  <a:moveTo>
                    <a:pt x="0" y="5287352"/>
                  </a:moveTo>
                  <a:lnTo>
                    <a:pt x="4480953" y="5287352"/>
                  </a:lnTo>
                  <a:lnTo>
                    <a:pt x="4480953" y="0"/>
                  </a:lnTo>
                  <a:lnTo>
                    <a:pt x="0" y="0"/>
                  </a:lnTo>
                  <a:lnTo>
                    <a:pt x="0" y="5287352"/>
                  </a:lnTo>
                  <a:close/>
                </a:path>
              </a:pathLst>
            </a:custGeom>
            <a:ln w="19050">
              <a:solidFill>
                <a:srgbClr val="231F20"/>
              </a:solidFill>
            </a:ln>
          </p:spPr>
          <p:txBody>
            <a:bodyPr wrap="square" lIns="0" tIns="0" rIns="0" bIns="0" rtlCol="0"/>
            <a:lstStyle/>
            <a:p>
              <a:endParaRPr sz="2284"/>
            </a:p>
          </p:txBody>
        </p:sp>
      </p:grpSp>
    </p:spTree>
    <p:extLst>
      <p:ext uri="{BB962C8B-B14F-4D97-AF65-F5344CB8AC3E}">
        <p14:creationId xmlns:p14="http://schemas.microsoft.com/office/powerpoint/2010/main" val="4194952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9509" y="143219"/>
            <a:ext cx="9900490" cy="1152181"/>
          </a:xfrm>
        </p:spPr>
        <p:txBody>
          <a:bodyPr/>
          <a:lstStyle/>
          <a:p>
            <a:r>
              <a:rPr lang="en-US" sz="3200" dirty="0"/>
              <a:t>Examples of non-compliance tender advert</a:t>
            </a:r>
            <a:br>
              <a:rPr lang="en-US" dirty="0"/>
            </a:br>
            <a:br>
              <a:rPr lang="en-US" dirty="0"/>
            </a:br>
            <a:endParaRPr lang="en-US" dirty="0"/>
          </a:p>
        </p:txBody>
      </p:sp>
      <p:sp>
        <p:nvSpPr>
          <p:cNvPr id="3" name="Content Placeholder 2"/>
          <p:cNvSpPr>
            <a:spLocks noGrp="1"/>
          </p:cNvSpPr>
          <p:nvPr>
            <p:ph idx="1"/>
          </p:nvPr>
        </p:nvSpPr>
        <p:spPr>
          <a:xfrm>
            <a:off x="1524000" y="1447801"/>
            <a:ext cx="9905999" cy="4417740"/>
          </a:xfrm>
        </p:spPr>
        <p:txBody>
          <a:bodyPr>
            <a:normAutofit fontScale="92500" lnSpcReduction="10000"/>
          </a:bodyPr>
          <a:lstStyle/>
          <a:p>
            <a:endParaRPr lang="en-US" i="1" dirty="0">
              <a:solidFill>
                <a:schemeClr val="tx1"/>
              </a:solidFill>
            </a:endParaRPr>
          </a:p>
          <a:p>
            <a:r>
              <a:rPr lang="en-US" b="0" i="1" dirty="0">
                <a:solidFill>
                  <a:schemeClr val="tx1"/>
                </a:solidFill>
              </a:rPr>
              <a:t>Fixed Term Contract For The Repairs; Maintenance &amp; Refurbishment Of Water &amp; Wastewater Infrastructure</a:t>
            </a:r>
          </a:p>
          <a:p>
            <a:endParaRPr lang="en-US" sz="2800" b="0" i="1" dirty="0"/>
          </a:p>
          <a:p>
            <a:pPr marL="457200" indent="-457200">
              <a:buFont typeface="Arial" panose="020B0604020202020204" pitchFamily="34" charset="0"/>
              <a:buChar char="•"/>
            </a:pPr>
            <a:r>
              <a:rPr lang="en-US" sz="2800" b="1" dirty="0">
                <a:solidFill>
                  <a:schemeClr val="tx1"/>
                </a:solidFill>
              </a:rPr>
              <a:t>Only tenderers who has a minimum of 6CEPE/7CE &amp; 5MEPE/6ME &amp; 4E</a:t>
            </a:r>
          </a:p>
          <a:p>
            <a:endParaRPr lang="en-US" dirty="0">
              <a:solidFill>
                <a:schemeClr val="tx1"/>
              </a:solidFill>
            </a:endParaRPr>
          </a:p>
          <a:p>
            <a:r>
              <a:rPr lang="en-US" b="0" i="1" dirty="0">
                <a:solidFill>
                  <a:schemeClr val="tx1"/>
                </a:solidFill>
              </a:rPr>
              <a:t>Upgrading of Existing Bulk Water Infrastructure </a:t>
            </a:r>
          </a:p>
          <a:p>
            <a:endParaRPr lang="en-US" sz="2800" b="0" i="1" dirty="0"/>
          </a:p>
          <a:p>
            <a:pPr marL="457200" indent="-457200">
              <a:buFont typeface="Arial" panose="020B0604020202020204" pitchFamily="34" charset="0"/>
              <a:buChar char="•"/>
            </a:pPr>
            <a:r>
              <a:rPr lang="en-US" sz="2800" b="1" dirty="0">
                <a:solidFill>
                  <a:schemeClr val="tx1"/>
                </a:solidFill>
              </a:rPr>
              <a:t>Tenders must be registered with the CIDB in a CE/ME Class of Construction Works (Grade 5 CE/ME and or 5 ME or higher)</a:t>
            </a:r>
          </a:p>
        </p:txBody>
      </p:sp>
    </p:spTree>
    <p:extLst>
      <p:ext uri="{BB962C8B-B14F-4D97-AF65-F5344CB8AC3E}">
        <p14:creationId xmlns:p14="http://schemas.microsoft.com/office/powerpoint/2010/main" val="2143210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Construction procurement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18</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18</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657013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260764" y="87752"/>
            <a:ext cx="8427416" cy="430887"/>
          </a:xfrm>
        </p:spPr>
        <p:txBody>
          <a:bodyPr/>
          <a:lstStyle/>
          <a:p>
            <a:r>
              <a:rPr lang="en-US" sz="2800" dirty="0">
                <a:latin typeface="Arial" charset="0"/>
              </a:rPr>
              <a:t>Construction procurement </a:t>
            </a:r>
          </a:p>
        </p:txBody>
      </p:sp>
      <p:sp>
        <p:nvSpPr>
          <p:cNvPr id="166915" name="Rectangle 3"/>
          <p:cNvSpPr>
            <a:spLocks noGrp="1" noChangeArrowheads="1"/>
          </p:cNvSpPr>
          <p:nvPr>
            <p:ph type="body" idx="4294967295"/>
          </p:nvPr>
        </p:nvSpPr>
        <p:spPr>
          <a:xfrm>
            <a:off x="1295400" y="721896"/>
            <a:ext cx="10058400" cy="5832908"/>
          </a:xfrm>
        </p:spPr>
        <p:txBody>
          <a:bodyPr>
            <a:normAutofit/>
          </a:bodyPr>
          <a:lstStyle/>
          <a:p>
            <a:pPr>
              <a:spcBef>
                <a:spcPct val="0"/>
              </a:spcBef>
            </a:pPr>
            <a:r>
              <a:rPr lang="en-US" altLang="en-US" sz="2000" b="0" dirty="0">
                <a:cs typeface="Arial" panose="020B0604020202020204" pitchFamily="34" charset="0"/>
              </a:rPr>
              <a:t>Construction procurement in the public sector is regulated in terms of general legislation governing public procurement and through the following CIDB prescripts issued in terms of the CIDB Act 38 of 2000: </a:t>
            </a:r>
          </a:p>
          <a:p>
            <a:pPr>
              <a:spcBef>
                <a:spcPct val="0"/>
              </a:spcBef>
            </a:pPr>
            <a:endParaRPr lang="en-US" altLang="en-US" sz="2000" b="0" dirty="0">
              <a:cs typeface="Arial" panose="020B0604020202020204" pitchFamily="34" charset="0"/>
            </a:endParaRPr>
          </a:p>
          <a:p>
            <a:pPr marL="285750" indent="-285750">
              <a:spcBef>
                <a:spcPct val="0"/>
              </a:spcBef>
              <a:buFont typeface="Arial" panose="020B0604020202020204" pitchFamily="34" charset="0"/>
              <a:buChar char="•"/>
            </a:pPr>
            <a:r>
              <a:rPr lang="en-US" altLang="en-US" sz="2000" b="0" dirty="0">
                <a:cs typeface="Arial" panose="020B0604020202020204" pitchFamily="34" charset="0"/>
              </a:rPr>
              <a:t>CIDB Standard for Uniformity in Engineering and Construction Works Contracts published in terms of the CID Regulations of the CIDB Act - </a:t>
            </a:r>
            <a:r>
              <a:rPr lang="en-GB" altLang="en-US" sz="2000" b="0" dirty="0">
                <a:solidFill>
                  <a:srgbClr val="FF0000"/>
                </a:solidFill>
                <a:cs typeface="Arial" panose="020B0604020202020204" pitchFamily="34" charset="0"/>
              </a:rPr>
              <a:t>Currently applicable to public sector (departments, municipalities and state-owned enterprises) </a:t>
            </a:r>
          </a:p>
          <a:p>
            <a:pPr marL="285750" indent="-285750">
              <a:spcBef>
                <a:spcPct val="0"/>
              </a:spcBef>
              <a:buFont typeface="Arial" panose="020B0604020202020204" pitchFamily="34" charset="0"/>
              <a:buChar char="•"/>
            </a:pPr>
            <a:endParaRPr lang="en-GB" altLang="en-US" sz="2000" b="0" dirty="0">
              <a:solidFill>
                <a:srgbClr val="FF0000"/>
              </a:solidFill>
              <a:cs typeface="Arial" panose="020B0604020202020204" pitchFamily="34" charset="0"/>
            </a:endParaRPr>
          </a:p>
          <a:p>
            <a:pPr marL="285750" indent="-285750">
              <a:spcBef>
                <a:spcPct val="0"/>
              </a:spcBef>
              <a:buFont typeface="Arial" panose="020B0604020202020204" pitchFamily="34" charset="0"/>
              <a:buChar char="•"/>
            </a:pPr>
            <a:r>
              <a:rPr lang="en-US" altLang="en-US" sz="2000" b="0" dirty="0">
                <a:cs typeface="Arial" panose="020B0604020202020204" pitchFamily="34" charset="0"/>
              </a:rPr>
              <a:t>CIDB Code of Conduct for the Parties engaged in Construction Procurement - </a:t>
            </a:r>
            <a:r>
              <a:rPr lang="en-GB" altLang="en-US" sz="2000" b="0" dirty="0">
                <a:solidFill>
                  <a:srgbClr val="FF0000"/>
                </a:solidFill>
                <a:cs typeface="Arial" panose="020B0604020202020204" pitchFamily="34" charset="0"/>
              </a:rPr>
              <a:t>Applicable to public and private sector </a:t>
            </a:r>
          </a:p>
          <a:p>
            <a:pPr>
              <a:spcBef>
                <a:spcPct val="0"/>
              </a:spcBef>
            </a:pPr>
            <a:r>
              <a:rPr lang="en-GB" altLang="en-US" sz="2000" b="0" dirty="0">
                <a:cs typeface="Arial" panose="020B0604020202020204" pitchFamily="34" charset="0"/>
              </a:rPr>
              <a:t>The parties in any public or private construction-related procurement should, in their dealings with each other:</a:t>
            </a:r>
          </a:p>
          <a:p>
            <a:pPr marL="742950" lvl="1" indent="-285750">
              <a:spcBef>
                <a:spcPct val="0"/>
              </a:spcBef>
              <a:buFontTx/>
              <a:buChar char="-"/>
            </a:pPr>
            <a:r>
              <a:rPr lang="en-GB" altLang="en-US" sz="2000" dirty="0">
                <a:solidFill>
                  <a:schemeClr val="tx1"/>
                </a:solidFill>
                <a:latin typeface="Arial" panose="020B0604020202020204" pitchFamily="34" charset="0"/>
                <a:cs typeface="Arial" panose="020B0604020202020204" pitchFamily="34" charset="0"/>
              </a:rPr>
              <a:t>Behave equitably, honestly and transparently;</a:t>
            </a:r>
          </a:p>
          <a:p>
            <a:pPr marL="742950" lvl="1" indent="-285750">
              <a:spcBef>
                <a:spcPct val="0"/>
              </a:spcBef>
              <a:buFontTx/>
              <a:buChar char="-"/>
            </a:pPr>
            <a:r>
              <a:rPr lang="en-GB" altLang="en-US" sz="2000" dirty="0">
                <a:solidFill>
                  <a:schemeClr val="tx1"/>
                </a:solidFill>
                <a:latin typeface="Arial" panose="020B0604020202020204" pitchFamily="34" charset="0"/>
                <a:cs typeface="Arial" panose="020B0604020202020204" pitchFamily="34" charset="0"/>
              </a:rPr>
              <a:t>Comply with all applicable legislation and associated regulations;</a:t>
            </a:r>
          </a:p>
          <a:p>
            <a:pPr marL="742950" lvl="1" indent="-285750">
              <a:spcBef>
                <a:spcPct val="0"/>
              </a:spcBef>
              <a:buFontTx/>
              <a:buChar char="-"/>
            </a:pPr>
            <a:r>
              <a:rPr lang="en-GB" altLang="en-US" sz="2000" dirty="0">
                <a:solidFill>
                  <a:schemeClr val="tx1"/>
                </a:solidFill>
                <a:latin typeface="Arial" panose="020B0604020202020204" pitchFamily="34" charset="0"/>
                <a:cs typeface="Arial" panose="020B0604020202020204" pitchFamily="34" charset="0"/>
              </a:rPr>
              <a:t>Avoid conflicts of interest;</a:t>
            </a:r>
          </a:p>
          <a:p>
            <a:pPr marL="742950" lvl="1" indent="-285750">
              <a:spcBef>
                <a:spcPct val="0"/>
              </a:spcBef>
              <a:buFontTx/>
              <a:buChar char="-"/>
            </a:pPr>
            <a:r>
              <a:rPr lang="en-US" sz="2000" dirty="0">
                <a:solidFill>
                  <a:schemeClr val="tx1"/>
                </a:solidFill>
                <a:latin typeface="Arial" panose="020B0604020202020204" pitchFamily="34" charset="0"/>
                <a:cs typeface="Arial" panose="020B0604020202020204" pitchFamily="34" charset="0"/>
              </a:rPr>
              <a:t>Discharge duties and obligations timeously and with integrity; </a:t>
            </a:r>
          </a:p>
          <a:p>
            <a:pPr marL="742950" lvl="1" indent="-285750">
              <a:spcBef>
                <a:spcPct val="0"/>
              </a:spcBef>
              <a:buFontTx/>
              <a:buChar char="-"/>
            </a:pPr>
            <a:r>
              <a:rPr lang="en-US" sz="2000" dirty="0">
                <a:solidFill>
                  <a:schemeClr val="tx1"/>
                </a:solidFill>
                <a:latin typeface="Arial" panose="020B0604020202020204" pitchFamily="34" charset="0"/>
                <a:cs typeface="Arial" panose="020B0604020202020204" pitchFamily="34" charset="0"/>
              </a:rPr>
              <a:t>Satisfy all relevant requirements established in procurement documents; </a:t>
            </a:r>
          </a:p>
          <a:p>
            <a:pPr marL="742950" lvl="1" indent="-285750">
              <a:spcBef>
                <a:spcPct val="0"/>
              </a:spcBef>
              <a:buFontTx/>
              <a:buChar char="-"/>
            </a:pPr>
            <a:r>
              <a:rPr lang="en-US" sz="2000" dirty="0">
                <a:solidFill>
                  <a:schemeClr val="tx1"/>
                </a:solidFill>
                <a:latin typeface="Arial" panose="020B0604020202020204" pitchFamily="34" charset="0"/>
                <a:cs typeface="Arial" panose="020B0604020202020204" pitchFamily="34" charset="0"/>
              </a:rPr>
              <a:t>Not maliciously or recklessly injure, or attempt to injure, the reputation of another party</a:t>
            </a:r>
            <a:endParaRPr lang="en-GB" altLang="en-US" sz="2000" dirty="0">
              <a:solidFill>
                <a:schemeClr val="tx1"/>
              </a:solidFill>
              <a:latin typeface="Arial" panose="020B0604020202020204" pitchFamily="34" charset="0"/>
              <a:cs typeface="Arial" panose="020B0604020202020204" pitchFamily="34" charset="0"/>
            </a:endParaRPr>
          </a:p>
          <a:p>
            <a:pPr>
              <a:spcBef>
                <a:spcPct val="0"/>
              </a:spcBef>
            </a:pPr>
            <a:endParaRPr lang="en-US" altLang="en-US" sz="1800" dirty="0">
              <a:cs typeface="Arial" panose="020B0604020202020204" pitchFamily="34" charset="0"/>
            </a:endParaRPr>
          </a:p>
          <a:p>
            <a:pPr>
              <a:spcBef>
                <a:spcPct val="0"/>
              </a:spcBef>
            </a:pPr>
            <a:endParaRPr lang="en-US" altLang="en-US" sz="1800" dirty="0">
              <a:cs typeface="Arial" panose="020B0604020202020204" pitchFamily="34" charset="0"/>
            </a:endParaRPr>
          </a:p>
          <a:p>
            <a:pPr>
              <a:spcBef>
                <a:spcPct val="0"/>
              </a:spcBef>
            </a:pPr>
            <a:endParaRPr lang="en-US" altLang="en-US" sz="1800" dirty="0">
              <a:cs typeface="Arial" panose="020B0604020202020204" pitchFamily="34" charset="0"/>
            </a:endParaRP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1285846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979084" y="277922"/>
            <a:ext cx="8126244" cy="677108"/>
          </a:xfrm>
        </p:spPr>
        <p:txBody>
          <a:bodyPr/>
          <a:lstStyle/>
          <a:p>
            <a:r>
              <a:rPr lang="en-US" b="1" dirty="0">
                <a:latin typeface="Arial" charset="0"/>
              </a:rPr>
              <a:t> </a:t>
            </a:r>
            <a:r>
              <a:rPr lang="en-US" sz="3200" b="1" dirty="0">
                <a:latin typeface="Arial" charset="0"/>
              </a:rPr>
              <a:t>PRESENTATION OVERVIEW</a:t>
            </a:r>
          </a:p>
        </p:txBody>
      </p:sp>
      <p:sp>
        <p:nvSpPr>
          <p:cNvPr id="166915" name="Rectangle 3"/>
          <p:cNvSpPr>
            <a:spLocks noGrp="1" noChangeArrowheads="1"/>
          </p:cNvSpPr>
          <p:nvPr>
            <p:ph type="body" idx="4294967295"/>
          </p:nvPr>
        </p:nvSpPr>
        <p:spPr>
          <a:xfrm>
            <a:off x="2097990" y="1289164"/>
            <a:ext cx="7775575" cy="1012585"/>
          </a:xfrm>
        </p:spPr>
        <p:txBody>
          <a:bodyPr/>
          <a:lstStyle/>
          <a:p>
            <a:pPr>
              <a:spcBef>
                <a:spcPct val="50000"/>
              </a:spcBef>
              <a:buNone/>
            </a:pPr>
            <a:endParaRPr lang="en-US" altLang="en-US" dirty="0"/>
          </a:p>
          <a:p>
            <a:pPr lvl="1">
              <a:lnSpc>
                <a:spcPct val="90000"/>
              </a:lnSpc>
            </a:pPr>
            <a:endParaRPr lang="en-ZA" sz="2400" b="1" dirty="0">
              <a:latin typeface="Arial" charset="0"/>
            </a:endParaRPr>
          </a:p>
          <a:p>
            <a:pPr lvl="1">
              <a:lnSpc>
                <a:spcPct val="90000"/>
              </a:lnSpc>
              <a:buFontTx/>
              <a:buNone/>
            </a:pPr>
            <a:endParaRPr lang="en-US" b="1" dirty="0">
              <a:latin typeface="Arial" charset="0"/>
            </a:endParaRPr>
          </a:p>
        </p:txBody>
      </p:sp>
      <p:sp>
        <p:nvSpPr>
          <p:cNvPr id="2" name="Rectangle 1"/>
          <p:cNvSpPr/>
          <p:nvPr/>
        </p:nvSpPr>
        <p:spPr>
          <a:xfrm>
            <a:off x="2097990" y="1574153"/>
            <a:ext cx="8250213" cy="3869264"/>
          </a:xfrm>
          <a:prstGeom prst="rect">
            <a:avLst/>
          </a:prstGeom>
        </p:spPr>
        <p:txBody>
          <a:bodyPr wrap="square">
            <a:spAutoFit/>
          </a:bodyPr>
          <a:lstStyle/>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Cidb legislative mandate </a:t>
            </a:r>
          </a:p>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Overview of the Standard for Uniformity in Engineering and Construction Works Contracts </a:t>
            </a:r>
          </a:p>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SFU 2019 </a:t>
            </a:r>
          </a:p>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Revised tender value limits </a:t>
            </a:r>
          </a:p>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Compliance requirements </a:t>
            </a:r>
          </a:p>
          <a:p>
            <a:pPr marL="342900" indent="-342900">
              <a:lnSpc>
                <a:spcPct val="107000"/>
              </a:lnSpc>
              <a:spcAft>
                <a:spcPts val="800"/>
              </a:spcAft>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Frequently asked questions</a:t>
            </a:r>
          </a:p>
          <a:p>
            <a:pPr marL="342900" indent="-342900">
              <a:lnSpc>
                <a:spcPct val="107000"/>
              </a:lnSpc>
              <a:spcAft>
                <a:spcPts val="800"/>
              </a:spcAft>
              <a:buFont typeface="Arial" panose="020B0604020202020204" pitchFamily="34" charset="0"/>
              <a:buChar char="•"/>
            </a:pPr>
            <a:endParaRPr lang="en-US" sz="2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6905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219200" y="110624"/>
            <a:ext cx="8427416" cy="492443"/>
          </a:xfrm>
        </p:spPr>
        <p:txBody>
          <a:bodyPr/>
          <a:lstStyle/>
          <a:p>
            <a:r>
              <a:rPr lang="en-US" sz="3200" dirty="0">
                <a:latin typeface="Arial" charset="0"/>
              </a:rPr>
              <a:t>Conduct of the employer </a:t>
            </a:r>
          </a:p>
        </p:txBody>
      </p:sp>
      <p:sp>
        <p:nvSpPr>
          <p:cNvPr id="166915" name="Rectangle 3"/>
          <p:cNvSpPr>
            <a:spLocks noGrp="1" noChangeArrowheads="1"/>
          </p:cNvSpPr>
          <p:nvPr>
            <p:ph type="body" idx="4294967295"/>
          </p:nvPr>
        </p:nvSpPr>
        <p:spPr>
          <a:xfrm>
            <a:off x="1219200" y="990600"/>
            <a:ext cx="10287000" cy="5430390"/>
          </a:xfrm>
        </p:spPr>
        <p:txBody>
          <a:bodyPr>
            <a:normAutofit lnSpcReduction="10000"/>
          </a:bodyPr>
          <a:lstStyle/>
          <a:p>
            <a:pPr>
              <a:spcBef>
                <a:spcPct val="0"/>
              </a:spcBef>
            </a:pPr>
            <a:r>
              <a:rPr lang="en-US" altLang="en-US" sz="1800" b="0" dirty="0">
                <a:cs typeface="Arial" panose="020B0604020202020204" pitchFamily="34" charset="0"/>
              </a:rPr>
              <a:t>The employer, his employees, or agent should:</a:t>
            </a:r>
          </a:p>
          <a:p>
            <a:pPr>
              <a:spcBef>
                <a:spcPct val="0"/>
              </a:spcBef>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Not invite tenders without having a firm intention to proceed with the procurement.</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Ensure that the basis on which tenders will be evaluated is clearly set out in the tender documents and that tenders are evaluated and awarded accordingly.</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Employ contractors only on the basis of fair and equitable written contracts.</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Not accept gifts, </a:t>
            </a:r>
            <a:r>
              <a:rPr lang="en-US" altLang="en-US" sz="1800" b="0" dirty="0" err="1">
                <a:cs typeface="Arial" panose="020B0604020202020204" pitchFamily="34" charset="0"/>
              </a:rPr>
              <a:t>favours</a:t>
            </a:r>
            <a:r>
              <a:rPr lang="en-US" altLang="en-US" sz="1800" b="0" dirty="0">
                <a:cs typeface="Arial" panose="020B0604020202020204" pitchFamily="34" charset="0"/>
              </a:rPr>
              <a:t> or other considerations, of anything more than token value, from any other party to the procurement process.</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Ensure that the procurement documents are clear and comprehensive and set out the rights and obligations of all parties.</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Not breach the confidentiality of information, particularly intellectual property, provided by tenderers in support of their tender submissions.</a:t>
            </a:r>
          </a:p>
          <a:p>
            <a:pPr marL="285750" indent="-285750">
              <a:spcBef>
                <a:spcPct val="0"/>
              </a:spcBef>
              <a:buFont typeface="Arial" panose="020B0604020202020204" pitchFamily="34" charset="0"/>
              <a:buChar char="•"/>
            </a:pPr>
            <a:endParaRPr lang="en-US" altLang="en-US" sz="1800" b="0" dirty="0">
              <a:cs typeface="Arial" panose="020B0604020202020204" pitchFamily="34" charset="0"/>
            </a:endParaRPr>
          </a:p>
          <a:p>
            <a:pPr marL="285750" indent="-285750">
              <a:spcBef>
                <a:spcPct val="0"/>
              </a:spcBef>
              <a:buFont typeface="Arial" panose="020B0604020202020204" pitchFamily="34" charset="0"/>
              <a:buChar char="•"/>
            </a:pPr>
            <a:r>
              <a:rPr lang="en-US" altLang="en-US" sz="1800" b="0" dirty="0">
                <a:cs typeface="Arial" panose="020B0604020202020204" pitchFamily="34" charset="0"/>
              </a:rPr>
              <a:t>Not engage in unfair or unethical practices in dealings with subcontractors, including the practice of trading one subcontractor off against another in an attempt to obtain lower prices</a:t>
            </a:r>
          </a:p>
          <a:p>
            <a:pPr>
              <a:spcBef>
                <a:spcPct val="0"/>
              </a:spcBef>
            </a:pPr>
            <a:endParaRPr lang="en-US" altLang="en-US" sz="1800" dirty="0">
              <a:cs typeface="Arial" panose="020B0604020202020204" pitchFamily="34" charset="0"/>
            </a:endParaRP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1842388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524000" y="95806"/>
            <a:ext cx="8427416" cy="492443"/>
          </a:xfrm>
        </p:spPr>
        <p:txBody>
          <a:bodyPr/>
          <a:lstStyle/>
          <a:p>
            <a:r>
              <a:rPr lang="en-US" sz="3200" dirty="0">
                <a:latin typeface="Arial" charset="0"/>
              </a:rPr>
              <a:t>Conduct of the employer </a:t>
            </a:r>
          </a:p>
        </p:txBody>
      </p:sp>
      <p:sp>
        <p:nvSpPr>
          <p:cNvPr id="166915" name="Rectangle 3"/>
          <p:cNvSpPr>
            <a:spLocks noGrp="1" noChangeArrowheads="1"/>
          </p:cNvSpPr>
          <p:nvPr>
            <p:ph type="body" idx="4294967295"/>
          </p:nvPr>
        </p:nvSpPr>
        <p:spPr>
          <a:xfrm>
            <a:off x="1524000" y="1447799"/>
            <a:ext cx="9753600" cy="5403273"/>
          </a:xfrm>
        </p:spPr>
        <p:txBody>
          <a:bodyPr>
            <a:normAutofit/>
          </a:bodyPr>
          <a:lstStyle/>
          <a:p>
            <a:pPr>
              <a:spcBef>
                <a:spcPct val="0"/>
              </a:spcBef>
            </a:pPr>
            <a:r>
              <a:rPr lang="en-US" altLang="en-US" sz="2400" b="0" dirty="0">
                <a:cs typeface="Arial" panose="020B0604020202020204" pitchFamily="34" charset="0"/>
              </a:rPr>
              <a:t>The employer, his employees, or agent should:</a:t>
            </a:r>
          </a:p>
          <a:p>
            <a:pPr>
              <a:spcBef>
                <a:spcPct val="0"/>
              </a:spcBef>
            </a:pPr>
            <a:endParaRPr lang="en-US" altLang="en-US" sz="2400" b="0" dirty="0">
              <a:cs typeface="Arial" panose="020B0604020202020204" pitchFamily="34" charset="0"/>
            </a:endParaRPr>
          </a:p>
          <a:p>
            <a:pPr marL="285750" indent="-285750" algn="just">
              <a:spcBef>
                <a:spcPct val="0"/>
              </a:spcBef>
              <a:buFont typeface="Arial" panose="020B0604020202020204" pitchFamily="34" charset="0"/>
              <a:buChar char="•"/>
            </a:pPr>
            <a:r>
              <a:rPr lang="en-US" altLang="en-US" sz="2400" b="0" dirty="0">
                <a:cs typeface="Arial" panose="020B0604020202020204" pitchFamily="34" charset="0"/>
              </a:rPr>
              <a:t>Ensure that all tenderers are fairly treated and that tender offers are evaluated without bias.</a:t>
            </a:r>
          </a:p>
          <a:p>
            <a:pPr marL="285750" indent="-285750" algn="just">
              <a:spcBef>
                <a:spcPct val="0"/>
              </a:spcBef>
              <a:buFont typeface="Arial" panose="020B0604020202020204" pitchFamily="34" charset="0"/>
              <a:buChar char="•"/>
            </a:pPr>
            <a:r>
              <a:rPr lang="en-US" altLang="en-US" sz="2400" b="0" dirty="0">
                <a:cs typeface="Arial" panose="020B0604020202020204" pitchFamily="34" charset="0"/>
              </a:rPr>
              <a:t>Ensure that transparency is maintained in the tendering process. This implies, under normal circumstance, inviting tenders as widely and publicly as possible, stating clearly any prequalification criteria and considering only those who qualify, </a:t>
            </a:r>
            <a:r>
              <a:rPr lang="en-US" altLang="en-US" sz="2400" b="0" dirty="0">
                <a:solidFill>
                  <a:srgbClr val="FF0000"/>
                </a:solidFill>
                <a:cs typeface="Arial" panose="020B0604020202020204" pitchFamily="34" charset="0"/>
              </a:rPr>
              <a:t>opening tenders in public and reading out/making available key information, such as tender prices, basic award criteria and times required for completion, and, in due course, making known to unsuccessful tenderers the outcome of the evaluation process</a:t>
            </a:r>
            <a:r>
              <a:rPr lang="en-US" altLang="en-US" sz="2400" b="0" dirty="0">
                <a:cs typeface="Arial" panose="020B0604020202020204" pitchFamily="34" charset="0"/>
              </a:rPr>
              <a:t>.</a:t>
            </a: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3956015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371600" y="190788"/>
            <a:ext cx="8427416" cy="492443"/>
          </a:xfrm>
        </p:spPr>
        <p:txBody>
          <a:bodyPr/>
          <a:lstStyle/>
          <a:p>
            <a:r>
              <a:rPr lang="en-US" sz="3200" dirty="0">
                <a:latin typeface="Arial" charset="0"/>
              </a:rPr>
              <a:t>Conduct of tenderers  </a:t>
            </a:r>
          </a:p>
        </p:txBody>
      </p:sp>
      <p:sp>
        <p:nvSpPr>
          <p:cNvPr id="166915" name="Rectangle 3"/>
          <p:cNvSpPr>
            <a:spLocks noGrp="1" noChangeArrowheads="1"/>
          </p:cNvSpPr>
          <p:nvPr>
            <p:ph type="body" idx="4294967295"/>
          </p:nvPr>
        </p:nvSpPr>
        <p:spPr>
          <a:xfrm>
            <a:off x="1371600" y="1066800"/>
            <a:ext cx="9906000" cy="5354190"/>
          </a:xfrm>
        </p:spPr>
        <p:txBody>
          <a:bodyPr>
            <a:normAutofit/>
          </a:bodyPr>
          <a:lstStyle/>
          <a:p>
            <a:pPr>
              <a:spcBef>
                <a:spcPct val="0"/>
              </a:spcBef>
            </a:pPr>
            <a:endParaRPr lang="en-US" altLang="en-US" sz="1800" dirty="0">
              <a:cs typeface="Arial" panose="020B0604020202020204" pitchFamily="34" charset="0"/>
            </a:endParaRPr>
          </a:p>
          <a:p>
            <a:pPr>
              <a:spcBef>
                <a:spcPct val="0"/>
              </a:spcBef>
            </a:pPr>
            <a:r>
              <a:rPr lang="en-US" altLang="en-US" sz="2000" b="0" dirty="0">
                <a:cs typeface="Arial" panose="020B0604020202020204" pitchFamily="34" charset="0"/>
              </a:rPr>
              <a:t>The tenderer, his employees or agent should:</a:t>
            </a:r>
          </a:p>
          <a:p>
            <a:pPr>
              <a:spcBef>
                <a:spcPct val="0"/>
              </a:spcBef>
            </a:pPr>
            <a:endParaRPr lang="en-US" altLang="en-US" sz="2000" b="0" dirty="0">
              <a:cs typeface="Arial" panose="020B0604020202020204" pitchFamily="34" charset="0"/>
            </a:endParaRPr>
          </a:p>
          <a:p>
            <a:pPr marL="342900" indent="-342900">
              <a:spcBef>
                <a:spcPct val="0"/>
              </a:spcBef>
              <a:buFont typeface="Arial" panose="020B0604020202020204" pitchFamily="34" charset="0"/>
              <a:buChar char="•"/>
            </a:pPr>
            <a:r>
              <a:rPr lang="en-US" altLang="en-US" sz="2000" b="0" dirty="0">
                <a:cs typeface="Arial" panose="020B0604020202020204" pitchFamily="34" charset="0"/>
              </a:rPr>
              <a:t>Not, except for the purpose of joint venture formation or collective action to deal with unfair conditions or other faults in documentation, become involved in collusion with other tenderers, or potential tenderers.</a:t>
            </a:r>
          </a:p>
          <a:p>
            <a:pPr marL="342900" indent="-342900">
              <a:spcBef>
                <a:spcPct val="0"/>
              </a:spcBef>
              <a:buFont typeface="Arial" panose="020B0604020202020204" pitchFamily="34" charset="0"/>
              <a:buChar char="•"/>
            </a:pPr>
            <a:endParaRPr lang="en-US" altLang="en-US" sz="2000" b="0" dirty="0">
              <a:cs typeface="Arial" panose="020B0604020202020204" pitchFamily="34" charset="0"/>
            </a:endParaRPr>
          </a:p>
          <a:p>
            <a:pPr marL="342900" indent="-342900">
              <a:spcBef>
                <a:spcPct val="0"/>
              </a:spcBef>
              <a:buFont typeface="Arial" panose="020B0604020202020204" pitchFamily="34" charset="0"/>
              <a:buChar char="•"/>
            </a:pPr>
            <a:r>
              <a:rPr lang="en-US" altLang="en-US" sz="2000" b="0" dirty="0">
                <a:cs typeface="Arial" panose="020B0604020202020204" pitchFamily="34" charset="0"/>
              </a:rPr>
              <a:t>Not exchange information regarding tenders with any other tenderer prior to the closing time and date for tenders.</a:t>
            </a:r>
          </a:p>
          <a:p>
            <a:pPr marL="342900" indent="-342900">
              <a:spcBef>
                <a:spcPct val="0"/>
              </a:spcBef>
              <a:buFont typeface="Arial" panose="020B0604020202020204" pitchFamily="34" charset="0"/>
              <a:buChar char="•"/>
            </a:pPr>
            <a:endParaRPr lang="en-US" altLang="en-US" sz="2000" b="0" dirty="0">
              <a:cs typeface="Arial" panose="020B0604020202020204" pitchFamily="34" charset="0"/>
            </a:endParaRPr>
          </a:p>
          <a:p>
            <a:pPr marL="342900" indent="-342900">
              <a:spcBef>
                <a:spcPct val="0"/>
              </a:spcBef>
              <a:buFont typeface="Arial" panose="020B0604020202020204" pitchFamily="34" charset="0"/>
              <a:buChar char="•"/>
            </a:pPr>
            <a:r>
              <a:rPr lang="en-US" altLang="en-US" sz="2000" b="0" dirty="0">
                <a:cs typeface="Arial" panose="020B0604020202020204" pitchFamily="34" charset="0"/>
              </a:rPr>
              <a:t>Not knowingly price his tender in such a way as to gain an unfair advantage from an obvious error, or oversight, in the tender documents.</a:t>
            </a:r>
          </a:p>
          <a:p>
            <a:pPr marL="342900" indent="-342900">
              <a:spcBef>
                <a:spcPct val="0"/>
              </a:spcBef>
              <a:buFont typeface="Arial" panose="020B0604020202020204" pitchFamily="34" charset="0"/>
              <a:buChar char="•"/>
            </a:pPr>
            <a:endParaRPr lang="en-US" altLang="en-US" sz="2000" b="0" dirty="0">
              <a:cs typeface="Arial" panose="020B0604020202020204" pitchFamily="34" charset="0"/>
            </a:endParaRPr>
          </a:p>
          <a:p>
            <a:pPr marL="342900" indent="-342900">
              <a:spcBef>
                <a:spcPct val="0"/>
              </a:spcBef>
              <a:buFont typeface="Arial" panose="020B0604020202020204" pitchFamily="34" charset="0"/>
              <a:buChar char="•"/>
            </a:pPr>
            <a:r>
              <a:rPr lang="en-US" altLang="en-US" sz="2000" b="0" dirty="0">
                <a:cs typeface="Arial" panose="020B0604020202020204" pitchFamily="34" charset="0"/>
              </a:rPr>
              <a:t>Not attempt to influence the tender evaluation process.</a:t>
            </a:r>
          </a:p>
          <a:p>
            <a:pPr marL="342900" indent="-342900">
              <a:spcBef>
                <a:spcPct val="0"/>
              </a:spcBef>
              <a:buFont typeface="Arial" panose="020B0604020202020204" pitchFamily="34" charset="0"/>
              <a:buChar char="•"/>
            </a:pPr>
            <a:endParaRPr lang="en-US" altLang="en-US" sz="2000" b="0" dirty="0">
              <a:cs typeface="Arial" panose="020B0604020202020204" pitchFamily="34" charset="0"/>
            </a:endParaRPr>
          </a:p>
          <a:p>
            <a:pPr marL="342900" indent="-342900">
              <a:spcBef>
                <a:spcPct val="0"/>
              </a:spcBef>
              <a:buFont typeface="Arial" panose="020B0604020202020204" pitchFamily="34" charset="0"/>
              <a:buChar char="•"/>
            </a:pPr>
            <a:r>
              <a:rPr lang="en-US" altLang="en-US" sz="2000" b="0" dirty="0">
                <a:cs typeface="Arial" panose="020B0604020202020204" pitchFamily="34" charset="0"/>
              </a:rPr>
              <a:t>Not approach any representative or employee directly in connection with a tender</a:t>
            </a:r>
            <a:endParaRPr lang="en-US" sz="2000" b="0" i="1" dirty="0">
              <a:latin typeface="Arial" charset="0"/>
            </a:endParaRPr>
          </a:p>
        </p:txBody>
      </p:sp>
    </p:spTree>
    <p:extLst>
      <p:ext uri="{BB962C8B-B14F-4D97-AF65-F5344CB8AC3E}">
        <p14:creationId xmlns:p14="http://schemas.microsoft.com/office/powerpoint/2010/main" val="2049955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524001" y="87752"/>
            <a:ext cx="8427416" cy="492443"/>
          </a:xfrm>
        </p:spPr>
        <p:txBody>
          <a:bodyPr/>
          <a:lstStyle/>
          <a:p>
            <a:pPr>
              <a:spcBef>
                <a:spcPct val="50000"/>
              </a:spcBef>
            </a:pPr>
            <a:r>
              <a:rPr lang="en-US" altLang="en-US" sz="3200" dirty="0">
                <a:solidFill>
                  <a:srgbClr val="C00000"/>
                </a:solidFill>
              </a:rPr>
              <a:t>SFU relationship with SCM Regulations</a:t>
            </a:r>
          </a:p>
        </p:txBody>
      </p:sp>
      <p:sp>
        <p:nvSpPr>
          <p:cNvPr id="166915" name="Rectangle 3"/>
          <p:cNvSpPr>
            <a:spLocks noGrp="1" noChangeArrowheads="1"/>
          </p:cNvSpPr>
          <p:nvPr>
            <p:ph type="body" idx="4294967295"/>
          </p:nvPr>
        </p:nvSpPr>
        <p:spPr>
          <a:xfrm>
            <a:off x="1524001" y="721896"/>
            <a:ext cx="9601200" cy="5832908"/>
          </a:xfrm>
        </p:spPr>
        <p:txBody>
          <a:bodyPr>
            <a:normAutofit/>
          </a:bodyPr>
          <a:lstStyle/>
          <a:p>
            <a:pPr>
              <a:spcBef>
                <a:spcPct val="0"/>
              </a:spcBef>
              <a:buNone/>
            </a:pPr>
            <a:endParaRPr lang="en-US" altLang="en-US" b="0" dirty="0">
              <a:solidFill>
                <a:schemeClr val="tx1"/>
              </a:solidFill>
            </a:endParaRPr>
          </a:p>
          <a:p>
            <a:pPr>
              <a:spcBef>
                <a:spcPct val="0"/>
              </a:spcBef>
              <a:buNone/>
            </a:pPr>
            <a:r>
              <a:rPr lang="en-US" altLang="en-US" b="0" dirty="0">
                <a:solidFill>
                  <a:schemeClr val="tx1"/>
                </a:solidFill>
              </a:rPr>
              <a:t>The treasury regulations 16A6.3(a)(ii) states that:</a:t>
            </a:r>
          </a:p>
          <a:p>
            <a:pPr algn="just">
              <a:spcBef>
                <a:spcPct val="0"/>
              </a:spcBef>
              <a:buNone/>
            </a:pPr>
            <a:endParaRPr lang="en-US" altLang="en-US" b="0" i="1" dirty="0">
              <a:solidFill>
                <a:schemeClr val="tx1"/>
              </a:solidFill>
            </a:endParaRPr>
          </a:p>
          <a:p>
            <a:pPr algn="just">
              <a:spcBef>
                <a:spcPct val="0"/>
              </a:spcBef>
              <a:buNone/>
            </a:pPr>
            <a:r>
              <a:rPr lang="en-US" altLang="en-US" sz="2400" b="0" i="1" dirty="0">
                <a:solidFill>
                  <a:schemeClr val="tx1"/>
                </a:solidFill>
              </a:rPr>
              <a:t>“The accounting officer or accounting authority must ensure that bid documentation and the general conditions of a contract are in accordance with –</a:t>
            </a:r>
          </a:p>
          <a:p>
            <a:pPr marL="400050" indent="-400050" algn="just">
              <a:spcBef>
                <a:spcPct val="0"/>
              </a:spcBef>
              <a:buAutoNum type="romanLcParenBoth" startAt="2"/>
            </a:pPr>
            <a:r>
              <a:rPr lang="en-US" altLang="en-US" sz="2400" b="0" i="1" dirty="0">
                <a:solidFill>
                  <a:schemeClr val="tx1"/>
                </a:solidFill>
              </a:rPr>
              <a:t>the prescripts of the Construction Industry Development Board, in the case of a bid relating to the construction industry;”</a:t>
            </a:r>
          </a:p>
          <a:p>
            <a:pPr algn="just">
              <a:spcBef>
                <a:spcPct val="0"/>
              </a:spcBef>
              <a:buNone/>
            </a:pPr>
            <a:endParaRPr lang="en-US" altLang="en-US" sz="2400" b="0" dirty="0"/>
          </a:p>
          <a:p>
            <a:pPr algn="just">
              <a:spcBef>
                <a:spcPct val="0"/>
              </a:spcBef>
            </a:pPr>
            <a:endParaRPr lang="en-US" altLang="en-US" sz="2400" b="0" dirty="0">
              <a:cs typeface="Arial" panose="020B0604020202020204" pitchFamily="34" charset="0"/>
            </a:endParaRPr>
          </a:p>
          <a:p>
            <a:pPr algn="just">
              <a:spcBef>
                <a:spcPct val="0"/>
              </a:spcBef>
            </a:pPr>
            <a:r>
              <a:rPr lang="en-US" altLang="en-US" sz="2400" b="0" dirty="0">
                <a:cs typeface="Arial" panose="020B0604020202020204" pitchFamily="34" charset="0"/>
              </a:rPr>
              <a:t>MFMA – </a:t>
            </a:r>
            <a:r>
              <a:rPr lang="en-US" altLang="en-US" sz="2400" b="0">
                <a:cs typeface="Arial" panose="020B0604020202020204" pitchFamily="34" charset="0"/>
              </a:rPr>
              <a:t>Regulation 21 </a:t>
            </a:r>
            <a:r>
              <a:rPr lang="en-US" altLang="en-US" sz="2400" b="0" dirty="0">
                <a:cs typeface="Arial" panose="020B0604020202020204" pitchFamily="34" charset="0"/>
              </a:rPr>
              <a:t>requires that each municipal entity have and implement an SCM policy that is consistent with other applicable legislations (including the CIDB Act) and does not undermine the objective for Uniformity in SCM Systems between organs of state in all spheres.</a:t>
            </a:r>
          </a:p>
          <a:p>
            <a:pPr>
              <a:spcBef>
                <a:spcPct val="0"/>
              </a:spcBef>
            </a:pPr>
            <a:endParaRPr lang="en-US" altLang="en-US" sz="1800" dirty="0">
              <a:cs typeface="Arial" panose="020B0604020202020204" pitchFamily="34" charset="0"/>
            </a:endParaRP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2936511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984885"/>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Overview of the Standard for Uniformity in Engineering and Construction Works Contracts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24</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24</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42570990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371601" y="303196"/>
            <a:ext cx="8427416" cy="492443"/>
          </a:xfrm>
        </p:spPr>
        <p:txBody>
          <a:bodyPr/>
          <a:lstStyle/>
          <a:p>
            <a:r>
              <a:rPr lang="en-US" sz="3200" dirty="0">
                <a:latin typeface="Arial" charset="0"/>
              </a:rPr>
              <a:t>CIDB SFU</a:t>
            </a:r>
          </a:p>
        </p:txBody>
      </p:sp>
      <p:sp>
        <p:nvSpPr>
          <p:cNvPr id="166915" name="Rectangle 3"/>
          <p:cNvSpPr>
            <a:spLocks noGrp="1" noChangeArrowheads="1"/>
          </p:cNvSpPr>
          <p:nvPr>
            <p:ph type="body" idx="4294967295"/>
          </p:nvPr>
        </p:nvSpPr>
        <p:spPr>
          <a:xfrm>
            <a:off x="1371601" y="990600"/>
            <a:ext cx="9829800" cy="5564204"/>
          </a:xfrm>
        </p:spPr>
        <p:txBody>
          <a:bodyPr>
            <a:normAutofit/>
          </a:bodyPr>
          <a:lstStyle/>
          <a:p>
            <a:pPr>
              <a:spcBef>
                <a:spcPct val="0"/>
              </a:spcBef>
            </a:pPr>
            <a:endParaRPr lang="en-US" altLang="en-US" sz="1800" dirty="0">
              <a:cs typeface="Arial" panose="020B0604020202020204" pitchFamily="34" charset="0"/>
            </a:endParaRPr>
          </a:p>
          <a:p>
            <a:pPr algn="just">
              <a:spcBef>
                <a:spcPct val="0"/>
              </a:spcBef>
            </a:pPr>
            <a:r>
              <a:rPr lang="en-US" altLang="en-US" b="0" dirty="0">
                <a:solidFill>
                  <a:schemeClr val="tx1"/>
                </a:solidFill>
                <a:latin typeface="Arial" panose="020B0604020202020204" pitchFamily="34" charset="0"/>
                <a:cs typeface="Arial" panose="020B0604020202020204" pitchFamily="34" charset="0"/>
              </a:rPr>
              <a:t>CIDB Standard for Uniformity in Engineering and Construction Works Contracts establishes minimum requirements for: </a:t>
            </a:r>
          </a:p>
          <a:p>
            <a:pPr algn="just">
              <a:spcBef>
                <a:spcPct val="0"/>
              </a:spcBef>
            </a:pPr>
            <a:endParaRPr lang="en-US" altLang="en-US" b="0" dirty="0">
              <a:solidFill>
                <a:schemeClr val="tx1"/>
              </a:solidFill>
              <a:latin typeface="Arial" panose="020B0604020202020204" pitchFamily="34" charset="0"/>
              <a:cs typeface="Arial" panose="020B0604020202020204" pitchFamily="34" charset="0"/>
            </a:endParaRPr>
          </a:p>
          <a:p>
            <a:pPr marL="1028700" lvl="1" indent="-342900" algn="just">
              <a:buFont typeface="Arial" panose="020B0604020202020204" pitchFamily="34" charset="0"/>
              <a:buChar char="•"/>
            </a:pPr>
            <a:r>
              <a:rPr lang="en-US" sz="2800" dirty="0">
                <a:solidFill>
                  <a:schemeClr val="tx1"/>
                </a:solidFill>
                <a:latin typeface="Arial" panose="020B0604020202020204" pitchFamily="34" charset="0"/>
                <a:cs typeface="Arial" panose="020B0604020202020204" pitchFamily="34" charset="0"/>
              </a:rPr>
              <a:t>the solicitation/advertising of tender offers;</a:t>
            </a:r>
            <a:endParaRPr lang="en-ZA" sz="2800" dirty="0">
              <a:solidFill>
                <a:schemeClr val="tx1"/>
              </a:solidFill>
              <a:latin typeface="Arial" panose="020B0604020202020204" pitchFamily="34" charset="0"/>
              <a:cs typeface="Arial" panose="020B0604020202020204" pitchFamily="34" charset="0"/>
            </a:endParaRPr>
          </a:p>
          <a:p>
            <a:pPr marL="1028700" lvl="1" indent="-342900" algn="just">
              <a:buFont typeface="Arial" panose="020B0604020202020204" pitchFamily="34" charset="0"/>
              <a:buChar char="•"/>
            </a:pPr>
            <a:r>
              <a:rPr lang="en-US" sz="2800" dirty="0">
                <a:solidFill>
                  <a:schemeClr val="tx1"/>
                </a:solidFill>
                <a:latin typeface="Arial" panose="020B0604020202020204" pitchFamily="34" charset="0"/>
                <a:cs typeface="Arial" panose="020B0604020202020204" pitchFamily="34" charset="0"/>
              </a:rPr>
              <a:t>the manner in which functionality is incorporated in procurement documents;</a:t>
            </a:r>
            <a:endParaRPr lang="en-ZA" sz="2800" dirty="0">
              <a:solidFill>
                <a:schemeClr val="tx1"/>
              </a:solidFill>
              <a:latin typeface="Arial" panose="020B0604020202020204" pitchFamily="34" charset="0"/>
              <a:cs typeface="Arial" panose="020B0604020202020204" pitchFamily="34" charset="0"/>
            </a:endParaRPr>
          </a:p>
          <a:p>
            <a:pPr marL="1028700" lvl="1" indent="-342900" algn="just">
              <a:buFont typeface="Arial" panose="020B0604020202020204" pitchFamily="34" charset="0"/>
              <a:buChar char="•"/>
            </a:pPr>
            <a:r>
              <a:rPr lang="en-US" sz="2800" dirty="0">
                <a:solidFill>
                  <a:schemeClr val="tx1"/>
                </a:solidFill>
                <a:latin typeface="Arial" panose="020B0604020202020204" pitchFamily="34" charset="0"/>
                <a:cs typeface="Arial" panose="020B0604020202020204" pitchFamily="34" charset="0"/>
              </a:rPr>
              <a:t>formatting and compilation of tender documents; and </a:t>
            </a:r>
          </a:p>
          <a:p>
            <a:pPr marL="1028700" lvl="1" indent="-342900" algn="just">
              <a:buFont typeface="Arial" panose="020B0604020202020204" pitchFamily="34" charset="0"/>
              <a:buChar char="•"/>
            </a:pPr>
            <a:r>
              <a:rPr lang="en-US" sz="2800" dirty="0">
                <a:solidFill>
                  <a:schemeClr val="tx1"/>
                </a:solidFill>
                <a:latin typeface="Arial" panose="020B0604020202020204" pitchFamily="34" charset="0"/>
                <a:cs typeface="Arial" panose="020B0604020202020204" pitchFamily="34" charset="0"/>
              </a:rPr>
              <a:t>the application of the register of contractors to public sector contracts.</a:t>
            </a:r>
            <a:endParaRPr lang="en-ZA" sz="2800" dirty="0">
              <a:solidFill>
                <a:schemeClr val="tx1"/>
              </a:solidFill>
              <a:latin typeface="Arial" panose="020B0604020202020204" pitchFamily="34" charset="0"/>
              <a:cs typeface="Arial" panose="020B0604020202020204" pitchFamily="34" charset="0"/>
            </a:endParaRPr>
          </a:p>
          <a:p>
            <a:pPr algn="just"/>
            <a:r>
              <a:rPr lang="en-US" altLang="en-US" b="0" dirty="0">
                <a:solidFill>
                  <a:schemeClr val="tx1"/>
                </a:solidFill>
                <a:latin typeface="Arial" panose="020B0604020202020204" pitchFamily="34" charset="0"/>
                <a:cs typeface="Arial" panose="020B0604020202020204" pitchFamily="34" charset="0"/>
              </a:rPr>
              <a:t>SFU and Register of contractors is applicable to all public sector clients involved in construction works contracts.</a:t>
            </a: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3699862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177636" y="56974"/>
            <a:ext cx="8927288" cy="933626"/>
          </a:xfrm>
        </p:spPr>
        <p:txBody>
          <a:bodyPr/>
          <a:lstStyle/>
          <a:p>
            <a:r>
              <a:rPr lang="en-US" sz="3200" dirty="0">
                <a:latin typeface="Arial" charset="0"/>
              </a:rPr>
              <a:t>CIDB SFU in construction procurement </a:t>
            </a:r>
          </a:p>
        </p:txBody>
      </p:sp>
      <p:sp>
        <p:nvSpPr>
          <p:cNvPr id="166915" name="Rectangle 3"/>
          <p:cNvSpPr>
            <a:spLocks noGrp="1" noChangeArrowheads="1"/>
          </p:cNvSpPr>
          <p:nvPr>
            <p:ph type="body" idx="4294967295"/>
          </p:nvPr>
        </p:nvSpPr>
        <p:spPr>
          <a:xfrm>
            <a:off x="1143000" y="1219200"/>
            <a:ext cx="10210800" cy="5335604"/>
          </a:xfrm>
        </p:spPr>
        <p:txBody>
          <a:bodyPr>
            <a:normAutofit/>
          </a:bodyPr>
          <a:lstStyle/>
          <a:p>
            <a:pPr>
              <a:spcBef>
                <a:spcPct val="50000"/>
              </a:spcBef>
            </a:pPr>
            <a:r>
              <a:rPr lang="en-US" altLang="en-US" b="0" dirty="0">
                <a:solidFill>
                  <a:schemeClr val="tx1"/>
                </a:solidFill>
                <a:cs typeface="Arial" panose="020B0604020202020204" pitchFamily="34" charset="0"/>
              </a:rPr>
              <a:t>SFU requires that:</a:t>
            </a:r>
          </a:p>
          <a:p>
            <a:pPr marL="457200" indent="-457200" algn="just">
              <a:spcBef>
                <a:spcPct val="50000"/>
              </a:spcBef>
              <a:buFont typeface="Arial" panose="020B0604020202020204" pitchFamily="34" charset="0"/>
              <a:buChar char="•"/>
            </a:pPr>
            <a:r>
              <a:rPr lang="en-US" altLang="en-US" b="0" dirty="0">
                <a:solidFill>
                  <a:schemeClr val="tx1"/>
                </a:solidFill>
                <a:cs typeface="Arial" panose="020B0604020202020204" pitchFamily="34" charset="0"/>
              </a:rPr>
              <a:t>The CIDB Standard Conditions of Tender be referenced in the Tender Data</a:t>
            </a:r>
          </a:p>
          <a:p>
            <a:pPr marL="457200" indent="-457200" algn="just">
              <a:spcBef>
                <a:spcPct val="50000"/>
              </a:spcBef>
              <a:buFont typeface="Arial" panose="020B0604020202020204" pitchFamily="34" charset="0"/>
              <a:buChar char="•"/>
            </a:pPr>
            <a:r>
              <a:rPr lang="en-US" altLang="en-US" b="0" dirty="0">
                <a:solidFill>
                  <a:schemeClr val="tx1"/>
                </a:solidFill>
                <a:cs typeface="Arial" panose="020B0604020202020204" pitchFamily="34" charset="0"/>
              </a:rPr>
              <a:t>The tender offer validity period generally shall not exceed twelve (12) weeks. </a:t>
            </a:r>
          </a:p>
          <a:p>
            <a:pPr marL="457200" indent="-457200" algn="just">
              <a:spcBef>
                <a:spcPct val="50000"/>
              </a:spcBef>
              <a:buFont typeface="Arial" panose="020B0604020202020204" pitchFamily="34" charset="0"/>
              <a:buChar char="•"/>
            </a:pPr>
            <a:r>
              <a:rPr lang="en-US" altLang="en-US" b="0" dirty="0">
                <a:solidFill>
                  <a:srgbClr val="FF0000"/>
                </a:solidFill>
                <a:cs typeface="Arial" panose="020B0604020202020204" pitchFamily="34" charset="0"/>
              </a:rPr>
              <a:t>The Tender Data uses prescribed wording to activate 	the CIDB register of contractors through clause C.2.1 (Eligibility criteria)</a:t>
            </a:r>
            <a:r>
              <a:rPr lang="en-US" altLang="en-US" sz="1800" b="0" dirty="0">
                <a:solidFill>
                  <a:srgbClr val="FF0000"/>
                </a:solidFill>
                <a:cs typeface="Arial" panose="020B0604020202020204" pitchFamily="34" charset="0"/>
              </a:rPr>
              <a:t> </a:t>
            </a:r>
          </a:p>
          <a:p>
            <a:pPr>
              <a:spcBef>
                <a:spcPct val="0"/>
              </a:spcBef>
            </a:pPr>
            <a:endParaRPr lang="en-US" altLang="en-US" dirty="0">
              <a:solidFill>
                <a:schemeClr val="tx1"/>
              </a:solidFill>
              <a:cs typeface="Arial" panose="020B0604020202020204" pitchFamily="34" charset="0"/>
            </a:endParaRPr>
          </a:p>
          <a:p>
            <a:pPr marL="400050" lvl="1">
              <a:lnSpc>
                <a:spcPct val="150000"/>
              </a:lnSpc>
            </a:pPr>
            <a:endParaRPr lang="en-US" sz="1600" i="1" dirty="0">
              <a:latin typeface="Arial" charset="0"/>
            </a:endParaRPr>
          </a:p>
        </p:txBody>
      </p:sp>
    </p:spTree>
    <p:extLst>
      <p:ext uri="{BB962C8B-B14F-4D97-AF65-F5344CB8AC3E}">
        <p14:creationId xmlns:p14="http://schemas.microsoft.com/office/powerpoint/2010/main" val="35160050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BBDAC-0E8C-4DD3-9D0E-E09D87B2B41D}"/>
              </a:ext>
            </a:extLst>
          </p:cNvPr>
          <p:cNvSpPr>
            <a:spLocks noGrp="1"/>
          </p:cNvSpPr>
          <p:nvPr>
            <p:ph type="title"/>
          </p:nvPr>
        </p:nvSpPr>
        <p:spPr>
          <a:xfrm>
            <a:off x="1219200" y="305254"/>
            <a:ext cx="8501227" cy="492443"/>
          </a:xfrm>
        </p:spPr>
        <p:txBody>
          <a:bodyPr/>
          <a:lstStyle/>
          <a:p>
            <a:r>
              <a:rPr lang="en-ZA" sz="3200" dirty="0"/>
              <a:t>CIDB Standard for Uniformity </a:t>
            </a:r>
          </a:p>
        </p:txBody>
      </p:sp>
      <p:sp>
        <p:nvSpPr>
          <p:cNvPr id="3" name="Content Placeholder 2">
            <a:extLst>
              <a:ext uri="{FF2B5EF4-FFF2-40B4-BE49-F238E27FC236}">
                <a16:creationId xmlns:a16="http://schemas.microsoft.com/office/drawing/2014/main" id="{58B7B79D-85DC-4C32-BC50-576760AE7CEF}"/>
              </a:ext>
            </a:extLst>
          </p:cNvPr>
          <p:cNvSpPr>
            <a:spLocks noGrp="1"/>
          </p:cNvSpPr>
          <p:nvPr>
            <p:ph idx="1"/>
          </p:nvPr>
        </p:nvSpPr>
        <p:spPr>
          <a:xfrm>
            <a:off x="1219200" y="1143000"/>
            <a:ext cx="10134600" cy="4977787"/>
          </a:xfrm>
        </p:spPr>
        <p:txBody>
          <a:bodyPr>
            <a:normAutofit fontScale="85000" lnSpcReduction="10000"/>
          </a:bodyPr>
          <a:lstStyle/>
          <a:p>
            <a:pPr algn="just" fontAlgn="base">
              <a:spcBef>
                <a:spcPct val="50000"/>
              </a:spcBef>
              <a:spcAft>
                <a:spcPct val="0"/>
              </a:spcAft>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Tender documents must be formatted and compiled using a </a:t>
            </a:r>
          </a:p>
          <a:p>
            <a:pPr algn="just" fontAlgn="base">
              <a:spcBef>
                <a:spcPct val="50000"/>
              </a:spcBef>
              <a:spcAft>
                <a:spcPct val="0"/>
              </a:spcAft>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standard format and headings</a:t>
            </a:r>
          </a:p>
          <a:p>
            <a:pPr algn="just" fontAlgn="base">
              <a:spcBef>
                <a:spcPct val="50000"/>
              </a:spcBef>
              <a:spcAft>
                <a:spcPct val="0"/>
              </a:spcAft>
            </a:pPr>
            <a:endPar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p>
            <a:pPr algn="just" fontAlgn="base">
              <a:spcBef>
                <a:spcPct val="50000"/>
              </a:spcBef>
              <a:spcAft>
                <a:spcPct val="0"/>
              </a:spcAft>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Use the following standard documents, where relevant:</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Tender Notice and Invitation to Tender (Annex A)</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Standard Conditions of Tender (Annex C)</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Notice and Invitation to submit an Expression of Interest (Annex E)</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Conditions for the calling for Expressions of Interest (Annex D)</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Form of offer and acceptance (Annex B)</a:t>
            </a:r>
          </a:p>
          <a:p>
            <a:pPr marL="457200" indent="-457200" algn="just" fontAlgn="base">
              <a:spcBef>
                <a:spcPct val="50000"/>
              </a:spcBef>
              <a:spcAft>
                <a:spcPct val="0"/>
              </a:spcAft>
              <a:buFont typeface="Arial" panose="020B0604020202020204" pitchFamily="34" charset="0"/>
              <a:buChar char="•"/>
            </a:pPr>
            <a:r>
              <a:rPr lang="en-US" altLang="en-US" b="0" dirty="0">
                <a:solidFill>
                  <a:srgbClr val="000000"/>
                </a:solidFill>
                <a:latin typeface="Arial" panose="020B0604020202020204" pitchFamily="34" charset="0"/>
                <a:ea typeface="ＭＳ Ｐゴシック" panose="020B0600070205080204" pitchFamily="34" charset="-128"/>
                <a:cs typeface="Arial" panose="020B0604020202020204" pitchFamily="34" charset="0"/>
              </a:rPr>
              <a:t>CIDB endorsed standard forms of contract</a:t>
            </a:r>
          </a:p>
          <a:p>
            <a:pPr fontAlgn="base">
              <a:spcBef>
                <a:spcPct val="50000"/>
              </a:spcBef>
              <a:spcAft>
                <a:spcPct val="0"/>
              </a:spcAft>
            </a:pPr>
            <a:endPar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p>
            <a:endParaRPr lang="en-ZA" dirty="0"/>
          </a:p>
        </p:txBody>
      </p:sp>
    </p:spTree>
    <p:extLst>
      <p:ext uri="{BB962C8B-B14F-4D97-AF65-F5344CB8AC3E}">
        <p14:creationId xmlns:p14="http://schemas.microsoft.com/office/powerpoint/2010/main" val="1237602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BBDAC-0E8C-4DD3-9D0E-E09D87B2B41D}"/>
              </a:ext>
            </a:extLst>
          </p:cNvPr>
          <p:cNvSpPr>
            <a:spLocks noGrp="1"/>
          </p:cNvSpPr>
          <p:nvPr>
            <p:ph type="title"/>
          </p:nvPr>
        </p:nvSpPr>
        <p:spPr>
          <a:xfrm>
            <a:off x="1413164" y="96048"/>
            <a:ext cx="8229600" cy="492443"/>
          </a:xfrm>
        </p:spPr>
        <p:txBody>
          <a:bodyPr/>
          <a:lstStyle/>
          <a:p>
            <a:r>
              <a:rPr lang="en-ZA" sz="3200" dirty="0"/>
              <a:t>Annex C: Standard conditions of tender </a:t>
            </a:r>
          </a:p>
        </p:txBody>
      </p:sp>
      <p:sp>
        <p:nvSpPr>
          <p:cNvPr id="3" name="Content Placeholder 2">
            <a:extLst>
              <a:ext uri="{FF2B5EF4-FFF2-40B4-BE49-F238E27FC236}">
                <a16:creationId xmlns:a16="http://schemas.microsoft.com/office/drawing/2014/main" id="{58B7B79D-85DC-4C32-BC50-576760AE7CEF}"/>
              </a:ext>
            </a:extLst>
          </p:cNvPr>
          <p:cNvSpPr>
            <a:spLocks noGrp="1"/>
          </p:cNvSpPr>
          <p:nvPr>
            <p:ph idx="1"/>
          </p:nvPr>
        </p:nvSpPr>
        <p:spPr>
          <a:xfrm>
            <a:off x="1447800" y="1295400"/>
            <a:ext cx="9525000" cy="5049520"/>
          </a:xfrm>
        </p:spPr>
        <p:txBody>
          <a:bodyPr>
            <a:normAutofit fontScale="92500" lnSpcReduction="20000"/>
          </a:bodyPr>
          <a:lstStyle/>
          <a:p>
            <a:pPr algn="just" fontAlgn="base">
              <a:spcBef>
                <a:spcPct val="50000"/>
              </a:spcBef>
              <a:spcAft>
                <a:spcPct val="0"/>
              </a:spcAft>
            </a:pPr>
            <a:r>
              <a:rPr lang="en-GB" altLang="ja-JP" b="0" dirty="0">
                <a:solidFill>
                  <a:srgbClr val="000000"/>
                </a:solidFill>
                <a:latin typeface="Arial" panose="020B0604020202020204" pitchFamily="34" charset="0"/>
                <a:cs typeface="Arial" panose="020B0604020202020204" pitchFamily="34" charset="0"/>
              </a:rPr>
              <a:t>A document </a:t>
            </a:r>
            <a:r>
              <a:rPr lang="en-US" altLang="ja-JP" b="0" dirty="0">
                <a:solidFill>
                  <a:srgbClr val="000000"/>
                </a:solidFill>
                <a:latin typeface="Arial" panose="020B0604020202020204" pitchFamily="34" charset="0"/>
                <a:cs typeface="Arial" panose="020B0604020202020204" pitchFamily="34" charset="0"/>
              </a:rPr>
              <a:t>that establishes a tenderer’s obligations in submitting a tender and the employer’s undertakings in soliciting and evaluating tender offers. </a:t>
            </a:r>
          </a:p>
          <a:p>
            <a:pPr algn="just" fontAlgn="base">
              <a:spcBef>
                <a:spcPct val="50000"/>
              </a:spcBef>
              <a:spcAft>
                <a:spcPct val="0"/>
              </a:spcAft>
            </a:pPr>
            <a:endParaRPr lang="en-US" altLang="ja-JP" b="0" dirty="0">
              <a:solidFill>
                <a:srgbClr val="000000"/>
              </a:solidFill>
              <a:latin typeface="Arial" panose="020B0604020202020204" pitchFamily="34" charset="0"/>
              <a:cs typeface="Arial" panose="020B0604020202020204" pitchFamily="34" charset="0"/>
            </a:endParaRPr>
          </a:p>
          <a:p>
            <a:pPr algn="just" fontAlgn="base">
              <a:spcBef>
                <a:spcPct val="50000"/>
              </a:spcBef>
              <a:spcAft>
                <a:spcPct val="0"/>
              </a:spcAft>
            </a:pPr>
            <a:r>
              <a:rPr lang="en-US" altLang="ja-JP" b="0" dirty="0">
                <a:solidFill>
                  <a:srgbClr val="000000"/>
                </a:solidFill>
                <a:latin typeface="Arial" panose="020B0604020202020204" pitchFamily="34" charset="0"/>
                <a:cs typeface="Arial" panose="020B0604020202020204" pitchFamily="34" charset="0"/>
              </a:rPr>
              <a:t>This document:</a:t>
            </a:r>
          </a:p>
          <a:p>
            <a:pPr marL="457200" indent="-457200" algn="just" fontAlgn="base">
              <a:spcBef>
                <a:spcPct val="50000"/>
              </a:spcBef>
              <a:spcAft>
                <a:spcPct val="0"/>
              </a:spcAft>
              <a:buFont typeface="Arial" panose="020B0604020202020204" pitchFamily="34" charset="0"/>
              <a:buChar char="•"/>
            </a:pPr>
            <a:r>
              <a:rPr lang="en-US" altLang="ja-JP" b="0" dirty="0">
                <a:solidFill>
                  <a:srgbClr val="000000"/>
                </a:solidFill>
                <a:latin typeface="Arial" panose="020B0604020202020204" pitchFamily="34" charset="0"/>
                <a:cs typeface="Arial" panose="020B0604020202020204" pitchFamily="34" charset="0"/>
              </a:rPr>
              <a:t>establish rules from the time a tender is advertised to the time that a contract is awarded. </a:t>
            </a:r>
          </a:p>
          <a:p>
            <a:pPr marL="457200" indent="-457200" algn="just" fontAlgn="base">
              <a:spcBef>
                <a:spcPct val="50000"/>
              </a:spcBef>
              <a:spcAft>
                <a:spcPct val="0"/>
              </a:spcAft>
              <a:buFont typeface="Arial" panose="020B0604020202020204" pitchFamily="34" charset="0"/>
              <a:buChar char="•"/>
            </a:pPr>
            <a:r>
              <a:rPr lang="en-US" altLang="ja-JP" b="0" dirty="0">
                <a:solidFill>
                  <a:srgbClr val="000000"/>
                </a:solidFill>
                <a:latin typeface="Arial" panose="020B0604020202020204" pitchFamily="34" charset="0"/>
                <a:cs typeface="Arial" panose="020B0604020202020204" pitchFamily="34" charset="0"/>
              </a:rPr>
              <a:t>is generic in nature and are made procurement specific through tender data. </a:t>
            </a:r>
          </a:p>
          <a:p>
            <a:pPr algn="just" fontAlgn="base">
              <a:spcBef>
                <a:spcPct val="50000"/>
              </a:spcBef>
              <a:spcAft>
                <a:spcPct val="0"/>
              </a:spcAft>
            </a:pPr>
            <a:r>
              <a:rPr lang="en-ZA" altLang="en-US" b="0" dirty="0">
                <a:solidFill>
                  <a:schemeClr val="tx1"/>
                </a:solidFill>
              </a:rPr>
              <a:t>NB Conditions of tender ensure that the process is fair, equitable, transparent and competitive and promote predictability in awards of contract</a:t>
            </a:r>
          </a:p>
          <a:p>
            <a:pPr fontAlgn="base">
              <a:spcBef>
                <a:spcPct val="50000"/>
              </a:spcBef>
              <a:spcAft>
                <a:spcPct val="0"/>
              </a:spcAft>
            </a:pPr>
            <a:endPar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p>
            <a:endParaRPr lang="en-ZA" dirty="0"/>
          </a:p>
        </p:txBody>
      </p:sp>
    </p:spTree>
    <p:extLst>
      <p:ext uri="{BB962C8B-B14F-4D97-AF65-F5344CB8AC3E}">
        <p14:creationId xmlns:p14="http://schemas.microsoft.com/office/powerpoint/2010/main" val="35472135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04C4B-0F0B-469F-9155-B0823F6DF263}"/>
              </a:ext>
            </a:extLst>
          </p:cNvPr>
          <p:cNvSpPr>
            <a:spLocks noGrp="1"/>
          </p:cNvSpPr>
          <p:nvPr>
            <p:ph type="title"/>
          </p:nvPr>
        </p:nvSpPr>
        <p:spPr>
          <a:xfrm>
            <a:off x="1650493" y="14874"/>
            <a:ext cx="8229600" cy="492443"/>
          </a:xfrm>
        </p:spPr>
        <p:txBody>
          <a:bodyPr/>
          <a:lstStyle/>
          <a:p>
            <a:r>
              <a:rPr lang="en-ZA" sz="3200" dirty="0"/>
              <a:t>Standard forms of contract </a:t>
            </a:r>
          </a:p>
        </p:txBody>
      </p:sp>
      <p:sp>
        <p:nvSpPr>
          <p:cNvPr id="4" name="Text Box 6">
            <a:extLst>
              <a:ext uri="{FF2B5EF4-FFF2-40B4-BE49-F238E27FC236}">
                <a16:creationId xmlns:a16="http://schemas.microsoft.com/office/drawing/2014/main" id="{1C0BA8E8-ABCE-413D-A743-A890AFDD92E0}"/>
              </a:ext>
            </a:extLst>
          </p:cNvPr>
          <p:cNvSpPr txBox="1">
            <a:spLocks noChangeArrowheads="1"/>
          </p:cNvSpPr>
          <p:nvPr/>
        </p:nvSpPr>
        <p:spPr bwMode="auto">
          <a:xfrm>
            <a:off x="1600200" y="673491"/>
            <a:ext cx="9753600" cy="6065837"/>
          </a:xfrm>
          <a:prstGeom prst="rect">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5000"/>
              </a:spcBef>
              <a:spcAft>
                <a:spcPct val="0"/>
              </a:spcAft>
              <a:buNone/>
              <a:defRPr/>
            </a:pPr>
            <a:r>
              <a:rPr lang="en-US" altLang="en-US" sz="2200" b="1" kern="0" dirty="0">
                <a:solidFill>
                  <a:srgbClr val="000000"/>
                </a:solidFill>
              </a:rPr>
              <a:t>Engineering and construction works</a:t>
            </a:r>
          </a:p>
          <a:p>
            <a:pPr fontAlgn="base">
              <a:spcBef>
                <a:spcPct val="5000"/>
              </a:spcBef>
              <a:spcAft>
                <a:spcPct val="0"/>
              </a:spcAft>
              <a:buNone/>
              <a:defRPr/>
            </a:pPr>
            <a:r>
              <a:rPr lang="en-US" altLang="en-US" sz="2200" b="1" kern="0" dirty="0">
                <a:solidFill>
                  <a:srgbClr val="CC3300"/>
                </a:solidFill>
              </a:rPr>
              <a:t>GCC </a:t>
            </a:r>
          </a:p>
          <a:p>
            <a:pPr fontAlgn="base">
              <a:spcBef>
                <a:spcPct val="5000"/>
              </a:spcBef>
              <a:spcAft>
                <a:spcPct val="0"/>
              </a:spcAft>
              <a:buNone/>
              <a:defRPr/>
            </a:pPr>
            <a:r>
              <a:rPr lang="en-US" altLang="en-US" sz="2200" kern="0" dirty="0">
                <a:solidFill>
                  <a:srgbClr val="000000"/>
                </a:solidFill>
              </a:rPr>
              <a:t>General Conditions of Contract for Construction Works </a:t>
            </a:r>
            <a:endParaRPr lang="en-US" altLang="en-US" sz="1800" b="1" kern="0" dirty="0">
              <a:solidFill>
                <a:srgbClr val="CC3300"/>
              </a:solidFill>
            </a:endParaRPr>
          </a:p>
          <a:p>
            <a:pPr fontAlgn="base">
              <a:spcBef>
                <a:spcPct val="5000"/>
              </a:spcBef>
              <a:spcAft>
                <a:spcPct val="0"/>
              </a:spcAft>
              <a:buNone/>
              <a:defRPr/>
            </a:pPr>
            <a:r>
              <a:rPr lang="en-US" altLang="en-US" sz="2200" b="1" kern="0" dirty="0">
                <a:solidFill>
                  <a:srgbClr val="CC3300"/>
                </a:solidFill>
              </a:rPr>
              <a:t>FIDIC </a:t>
            </a:r>
          </a:p>
          <a:p>
            <a:pPr fontAlgn="base">
              <a:spcBef>
                <a:spcPct val="5000"/>
              </a:spcBef>
              <a:spcAft>
                <a:spcPct val="0"/>
              </a:spcAft>
              <a:buFontTx/>
              <a:buChar char="-"/>
              <a:defRPr/>
            </a:pPr>
            <a:r>
              <a:rPr lang="en-GB" altLang="en-US" sz="2200" kern="0" dirty="0">
                <a:solidFill>
                  <a:srgbClr val="000000"/>
                </a:solidFill>
              </a:rPr>
              <a:t> Conditions of Contract for Construction for Building and </a:t>
            </a:r>
          </a:p>
          <a:p>
            <a:pPr fontAlgn="base">
              <a:spcBef>
                <a:spcPct val="5000"/>
              </a:spcBef>
              <a:spcAft>
                <a:spcPct val="0"/>
              </a:spcAft>
              <a:buNone/>
              <a:defRPr/>
            </a:pPr>
            <a:r>
              <a:rPr lang="en-GB" altLang="en-US" sz="2200" kern="0" dirty="0">
                <a:solidFill>
                  <a:srgbClr val="000000"/>
                </a:solidFill>
              </a:rPr>
              <a:t>  Engineering Works</a:t>
            </a:r>
            <a:endParaRPr lang="en-US" altLang="en-US" sz="2200" b="1" kern="0" dirty="0">
              <a:solidFill>
                <a:srgbClr val="CC3300"/>
              </a:solidFill>
            </a:endParaRPr>
          </a:p>
          <a:p>
            <a:pPr fontAlgn="base">
              <a:spcBef>
                <a:spcPct val="5000"/>
              </a:spcBef>
              <a:spcAft>
                <a:spcPct val="0"/>
              </a:spcAft>
              <a:buFontTx/>
              <a:buChar char="-"/>
              <a:defRPr/>
            </a:pPr>
            <a:r>
              <a:rPr lang="en-GB" altLang="en-US" sz="2200" kern="0" dirty="0">
                <a:solidFill>
                  <a:srgbClr val="000000"/>
                </a:solidFill>
              </a:rPr>
              <a:t> Conditions of Contract for Plant and Design-Build for Electrical </a:t>
            </a:r>
          </a:p>
          <a:p>
            <a:pPr fontAlgn="base">
              <a:spcBef>
                <a:spcPct val="5000"/>
              </a:spcBef>
              <a:spcAft>
                <a:spcPct val="0"/>
              </a:spcAft>
              <a:buNone/>
              <a:defRPr/>
            </a:pPr>
            <a:r>
              <a:rPr lang="en-GB" altLang="en-US" sz="2200" kern="0" dirty="0">
                <a:solidFill>
                  <a:srgbClr val="000000"/>
                </a:solidFill>
              </a:rPr>
              <a:t>  and Mechanical Plant and for Building and Engineering Works</a:t>
            </a:r>
            <a:r>
              <a:rPr lang="en-US" altLang="en-US" sz="2200" kern="0" dirty="0">
                <a:solidFill>
                  <a:srgbClr val="000000"/>
                </a:solidFill>
              </a:rPr>
              <a:t>, </a:t>
            </a:r>
            <a:r>
              <a:rPr lang="en-GB" altLang="en-US" sz="2200" kern="0" dirty="0">
                <a:solidFill>
                  <a:srgbClr val="000000"/>
                </a:solidFill>
              </a:rPr>
              <a:t>, </a:t>
            </a:r>
          </a:p>
          <a:p>
            <a:pPr fontAlgn="base">
              <a:spcBef>
                <a:spcPct val="5000"/>
              </a:spcBef>
              <a:spcAft>
                <a:spcPct val="0"/>
              </a:spcAft>
              <a:buNone/>
              <a:defRPr/>
            </a:pPr>
            <a:r>
              <a:rPr lang="en-GB" altLang="en-US" sz="2200" kern="0" dirty="0">
                <a:solidFill>
                  <a:srgbClr val="000000"/>
                </a:solidFill>
              </a:rPr>
              <a:t>  designed by the Contractor </a:t>
            </a:r>
          </a:p>
          <a:p>
            <a:pPr fontAlgn="base">
              <a:spcBef>
                <a:spcPct val="5000"/>
              </a:spcBef>
              <a:spcAft>
                <a:spcPct val="0"/>
              </a:spcAft>
              <a:buNone/>
              <a:defRPr/>
            </a:pPr>
            <a:r>
              <a:rPr lang="en-GB" altLang="en-US" sz="2200" kern="0" dirty="0">
                <a:solidFill>
                  <a:srgbClr val="000000"/>
                </a:solidFill>
              </a:rPr>
              <a:t>- Conditions of Contract for EPC Turnkey Projects</a:t>
            </a:r>
            <a:endParaRPr lang="en-US" altLang="en-US" sz="2200" kern="0" dirty="0">
              <a:solidFill>
                <a:srgbClr val="000000"/>
              </a:solidFill>
            </a:endParaRPr>
          </a:p>
          <a:p>
            <a:pPr fontAlgn="base">
              <a:spcBef>
                <a:spcPct val="5000"/>
              </a:spcBef>
              <a:spcAft>
                <a:spcPct val="0"/>
              </a:spcAft>
              <a:buNone/>
              <a:defRPr/>
            </a:pPr>
            <a:r>
              <a:rPr lang="en-US" altLang="en-US" sz="2200" kern="0" dirty="0">
                <a:solidFill>
                  <a:srgbClr val="000000"/>
                </a:solidFill>
              </a:rPr>
              <a:t>- </a:t>
            </a:r>
            <a:r>
              <a:rPr lang="en-GB" altLang="en-US" sz="2200" kern="0" dirty="0">
                <a:solidFill>
                  <a:srgbClr val="000000"/>
                </a:solidFill>
              </a:rPr>
              <a:t>Short Form of Contract (Green Book</a:t>
            </a:r>
            <a:r>
              <a:rPr lang="en-US" altLang="en-US" sz="2200" kern="0" dirty="0">
                <a:solidFill>
                  <a:srgbClr val="000000"/>
                </a:solidFill>
              </a:rPr>
              <a:t>)</a:t>
            </a:r>
          </a:p>
          <a:p>
            <a:pPr fontAlgn="base">
              <a:spcBef>
                <a:spcPct val="5000"/>
              </a:spcBef>
              <a:spcAft>
                <a:spcPct val="0"/>
              </a:spcAft>
              <a:buNone/>
              <a:defRPr/>
            </a:pPr>
            <a:r>
              <a:rPr lang="en-US" altLang="en-US" sz="2200" b="1" kern="0" dirty="0">
                <a:solidFill>
                  <a:srgbClr val="CC3300"/>
                </a:solidFill>
              </a:rPr>
              <a:t>NEC	</a:t>
            </a:r>
          </a:p>
          <a:p>
            <a:pPr fontAlgn="base">
              <a:spcBef>
                <a:spcPct val="5000"/>
              </a:spcBef>
              <a:spcAft>
                <a:spcPct val="0"/>
              </a:spcAft>
              <a:buNone/>
              <a:defRPr/>
            </a:pPr>
            <a:r>
              <a:rPr lang="en-US" altLang="en-US" sz="2200" kern="0" dirty="0">
                <a:solidFill>
                  <a:srgbClr val="000000"/>
                </a:solidFill>
              </a:rPr>
              <a:t>- Engineering and Construction Contract</a:t>
            </a:r>
          </a:p>
          <a:p>
            <a:pPr fontAlgn="base">
              <a:spcBef>
                <a:spcPct val="5000"/>
              </a:spcBef>
              <a:spcAft>
                <a:spcPct val="0"/>
              </a:spcAft>
              <a:buNone/>
              <a:defRPr/>
            </a:pPr>
            <a:r>
              <a:rPr lang="en-US" altLang="en-US" sz="2200" kern="0" dirty="0">
                <a:solidFill>
                  <a:srgbClr val="000000"/>
                </a:solidFill>
              </a:rPr>
              <a:t>- Engineering and Construction Short Contract (ECSC)</a:t>
            </a:r>
          </a:p>
          <a:p>
            <a:pPr fontAlgn="base">
              <a:spcBef>
                <a:spcPct val="5000"/>
              </a:spcBef>
              <a:spcAft>
                <a:spcPct val="0"/>
              </a:spcAft>
              <a:buNone/>
              <a:defRPr/>
            </a:pPr>
            <a:r>
              <a:rPr lang="en-US" altLang="en-US" sz="2200" b="1" kern="0" dirty="0">
                <a:solidFill>
                  <a:srgbClr val="CC3300"/>
                </a:solidFill>
              </a:rPr>
              <a:t>JBCC  </a:t>
            </a:r>
          </a:p>
          <a:p>
            <a:pPr fontAlgn="base">
              <a:spcBef>
                <a:spcPct val="5000"/>
              </a:spcBef>
              <a:spcAft>
                <a:spcPct val="0"/>
              </a:spcAft>
              <a:buNone/>
              <a:defRPr/>
            </a:pPr>
            <a:r>
              <a:rPr lang="en-US" altLang="en-US" sz="2200" kern="0" dirty="0">
                <a:solidFill>
                  <a:srgbClr val="000000"/>
                </a:solidFill>
              </a:rPr>
              <a:t>Principal Building Agreement </a:t>
            </a:r>
          </a:p>
          <a:p>
            <a:pPr fontAlgn="base">
              <a:spcBef>
                <a:spcPct val="5000"/>
              </a:spcBef>
              <a:spcAft>
                <a:spcPct val="0"/>
              </a:spcAft>
              <a:buNone/>
              <a:defRPr/>
            </a:pPr>
            <a:r>
              <a:rPr lang="en-US" altLang="en-US" sz="2200" kern="0" dirty="0">
                <a:solidFill>
                  <a:srgbClr val="000000"/>
                </a:solidFill>
              </a:rPr>
              <a:t>Minor Works Agreement</a:t>
            </a:r>
          </a:p>
        </p:txBody>
      </p:sp>
      <p:sp>
        <p:nvSpPr>
          <p:cNvPr id="5" name="Text Box 8">
            <a:extLst>
              <a:ext uri="{FF2B5EF4-FFF2-40B4-BE49-F238E27FC236}">
                <a16:creationId xmlns:a16="http://schemas.microsoft.com/office/drawing/2014/main" id="{AAFF3401-D1A9-42C9-A08B-B19CC4608B83}"/>
              </a:ext>
            </a:extLst>
          </p:cNvPr>
          <p:cNvSpPr txBox="1">
            <a:spLocks noChangeArrowheads="1"/>
          </p:cNvSpPr>
          <p:nvPr/>
        </p:nvSpPr>
        <p:spPr bwMode="auto">
          <a:xfrm>
            <a:off x="4704980" y="2420939"/>
            <a:ext cx="1584325" cy="396875"/>
          </a:xfrm>
          <a:prstGeom prst="rect">
            <a:avLst/>
          </a:prstGeom>
          <a:solidFill>
            <a:srgbClr val="CC33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en-US" sz="2000" dirty="0">
                <a:solidFill>
                  <a:schemeClr val="bg1"/>
                </a:solidFill>
              </a:rPr>
              <a:t>Red Book</a:t>
            </a:r>
          </a:p>
        </p:txBody>
      </p:sp>
      <p:sp>
        <p:nvSpPr>
          <p:cNvPr id="6" name="Text Box 9">
            <a:extLst>
              <a:ext uri="{FF2B5EF4-FFF2-40B4-BE49-F238E27FC236}">
                <a16:creationId xmlns:a16="http://schemas.microsoft.com/office/drawing/2014/main" id="{D647214C-EFF3-4378-A9C3-1527D28F3A4A}"/>
              </a:ext>
            </a:extLst>
          </p:cNvPr>
          <p:cNvSpPr txBox="1">
            <a:spLocks noChangeArrowheads="1"/>
          </p:cNvSpPr>
          <p:nvPr/>
        </p:nvSpPr>
        <p:spPr bwMode="auto">
          <a:xfrm>
            <a:off x="5648529" y="3500439"/>
            <a:ext cx="2320722" cy="396875"/>
          </a:xfrm>
          <a:prstGeom prst="rect">
            <a:avLst/>
          </a:prstGeom>
          <a:solidFill>
            <a:srgbClr val="FFFF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None/>
              <a:defRPr/>
            </a:pPr>
            <a:r>
              <a:rPr lang="en-US" altLang="en-US" sz="2000" b="1" kern="0" dirty="0">
                <a:solidFill>
                  <a:srgbClr val="000000"/>
                </a:solidFill>
              </a:rPr>
              <a:t>Yellow Book</a:t>
            </a:r>
          </a:p>
        </p:txBody>
      </p:sp>
      <p:sp>
        <p:nvSpPr>
          <p:cNvPr id="7" name="Text Box 10">
            <a:extLst>
              <a:ext uri="{FF2B5EF4-FFF2-40B4-BE49-F238E27FC236}">
                <a16:creationId xmlns:a16="http://schemas.microsoft.com/office/drawing/2014/main" id="{6C2D2EDD-C174-4046-9614-8BE8BA9E7A5D}"/>
              </a:ext>
            </a:extLst>
          </p:cNvPr>
          <p:cNvSpPr txBox="1">
            <a:spLocks noChangeArrowheads="1"/>
          </p:cNvSpPr>
          <p:nvPr/>
        </p:nvSpPr>
        <p:spPr bwMode="auto">
          <a:xfrm>
            <a:off x="8302695" y="3825742"/>
            <a:ext cx="1584325" cy="396875"/>
          </a:xfrm>
          <a:prstGeom prst="rect">
            <a:avLst/>
          </a:prstGeom>
          <a:solidFill>
            <a:srgbClr val="80808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None/>
              <a:defRPr/>
            </a:pPr>
            <a:r>
              <a:rPr lang="en-US" altLang="en-US" sz="2000" b="1" kern="0" dirty="0">
                <a:solidFill>
                  <a:srgbClr val="000000"/>
                </a:solidFill>
              </a:rPr>
              <a:t>Silver Book</a:t>
            </a:r>
          </a:p>
        </p:txBody>
      </p:sp>
      <p:sp>
        <p:nvSpPr>
          <p:cNvPr id="8" name="Text Box 12">
            <a:extLst>
              <a:ext uri="{FF2B5EF4-FFF2-40B4-BE49-F238E27FC236}">
                <a16:creationId xmlns:a16="http://schemas.microsoft.com/office/drawing/2014/main" id="{56C21647-6884-43D9-AD32-AA4DCDF00093}"/>
              </a:ext>
            </a:extLst>
          </p:cNvPr>
          <p:cNvSpPr txBox="1">
            <a:spLocks noChangeArrowheads="1"/>
          </p:cNvSpPr>
          <p:nvPr/>
        </p:nvSpPr>
        <p:spPr bwMode="auto">
          <a:xfrm>
            <a:off x="6945382" y="4164988"/>
            <a:ext cx="1800225" cy="396875"/>
          </a:xfrm>
          <a:prstGeom prst="rect">
            <a:avLst/>
          </a:prstGeom>
          <a:solidFill>
            <a:srgbClr val="0066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None/>
              <a:defRPr/>
            </a:pPr>
            <a:r>
              <a:rPr lang="en-US" altLang="en-US" sz="2000" b="1" kern="0" dirty="0">
                <a:solidFill>
                  <a:srgbClr val="FFFFFF"/>
                </a:solidFill>
              </a:rPr>
              <a:t>Green Book</a:t>
            </a:r>
          </a:p>
        </p:txBody>
      </p:sp>
      <p:sp>
        <p:nvSpPr>
          <p:cNvPr id="9" name="Text Box 11">
            <a:extLst>
              <a:ext uri="{FF2B5EF4-FFF2-40B4-BE49-F238E27FC236}">
                <a16:creationId xmlns:a16="http://schemas.microsoft.com/office/drawing/2014/main" id="{944A2A3A-BAC4-4DF4-A070-BF7B6508A4F7}"/>
              </a:ext>
            </a:extLst>
          </p:cNvPr>
          <p:cNvSpPr txBox="1">
            <a:spLocks noChangeArrowheads="1"/>
          </p:cNvSpPr>
          <p:nvPr/>
        </p:nvSpPr>
        <p:spPr bwMode="auto">
          <a:xfrm>
            <a:off x="7177089" y="4852653"/>
            <a:ext cx="1584325" cy="396875"/>
          </a:xfrm>
          <a:prstGeom prst="rect">
            <a:avLst/>
          </a:prstGeom>
          <a:solidFill>
            <a:srgbClr val="000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fontAlgn="base">
              <a:spcBef>
                <a:spcPct val="50000"/>
              </a:spcBef>
              <a:spcAft>
                <a:spcPct val="0"/>
              </a:spcAft>
              <a:buNone/>
              <a:defRPr/>
            </a:pPr>
            <a:r>
              <a:rPr lang="en-US" altLang="en-US" sz="2000" b="1" kern="0" dirty="0">
                <a:solidFill>
                  <a:srgbClr val="FFFFFF"/>
                </a:solidFill>
              </a:rPr>
              <a:t>Black book</a:t>
            </a:r>
          </a:p>
        </p:txBody>
      </p:sp>
    </p:spTree>
    <p:extLst>
      <p:ext uri="{BB962C8B-B14F-4D97-AF65-F5344CB8AC3E}">
        <p14:creationId xmlns:p14="http://schemas.microsoft.com/office/powerpoint/2010/main" val="3637592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590800"/>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Cidb mandate for construction procurement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3</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3</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15415096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BBDAC-0E8C-4DD3-9D0E-E09D87B2B41D}"/>
              </a:ext>
            </a:extLst>
          </p:cNvPr>
          <p:cNvSpPr>
            <a:spLocks noGrp="1"/>
          </p:cNvSpPr>
          <p:nvPr>
            <p:ph type="title"/>
          </p:nvPr>
        </p:nvSpPr>
        <p:spPr>
          <a:xfrm>
            <a:off x="1295400" y="0"/>
            <a:ext cx="8501227" cy="492443"/>
          </a:xfrm>
        </p:spPr>
        <p:txBody>
          <a:bodyPr/>
          <a:lstStyle/>
          <a:p>
            <a:r>
              <a:rPr lang="en-ZA" sz="3200" dirty="0"/>
              <a:t>Procurement documentation review team</a:t>
            </a:r>
          </a:p>
        </p:txBody>
      </p:sp>
      <p:sp>
        <p:nvSpPr>
          <p:cNvPr id="3" name="Content Placeholder 2">
            <a:extLst>
              <a:ext uri="{FF2B5EF4-FFF2-40B4-BE49-F238E27FC236}">
                <a16:creationId xmlns:a16="http://schemas.microsoft.com/office/drawing/2014/main" id="{58B7B79D-85DC-4C32-BC50-576760AE7CEF}"/>
              </a:ext>
            </a:extLst>
          </p:cNvPr>
          <p:cNvSpPr>
            <a:spLocks noGrp="1"/>
          </p:cNvSpPr>
          <p:nvPr>
            <p:ph idx="1"/>
          </p:nvPr>
        </p:nvSpPr>
        <p:spPr>
          <a:xfrm>
            <a:off x="1295400" y="557562"/>
            <a:ext cx="10363200" cy="5024705"/>
          </a:xfrm>
        </p:spPr>
        <p:txBody>
          <a:bodyPr>
            <a:normAutofit fontScale="85000" lnSpcReduction="10000"/>
          </a:bodyPr>
          <a:lstStyle/>
          <a:p>
            <a:endParaRPr lang="en-GB" altLang="en-US" b="0" dirty="0">
              <a:solidFill>
                <a:schemeClr val="tx1"/>
              </a:solidFill>
            </a:endParaRPr>
          </a:p>
          <a:p>
            <a:r>
              <a:rPr lang="en-GB" altLang="en-US" b="0" dirty="0">
                <a:solidFill>
                  <a:schemeClr val="tx1"/>
                </a:solidFill>
              </a:rPr>
              <a:t>Team should review procurement documents with a view to confirming that:</a:t>
            </a:r>
          </a:p>
          <a:p>
            <a:pPr marL="457200" indent="-457200">
              <a:buFont typeface="Arial" panose="020B0604020202020204" pitchFamily="34" charset="0"/>
              <a:buChar char="•"/>
            </a:pPr>
            <a:r>
              <a:rPr lang="en-GB" altLang="en-US" b="0" dirty="0">
                <a:solidFill>
                  <a:schemeClr val="tx1"/>
                </a:solidFill>
              </a:rPr>
              <a:t>the documents have been formatted and compiled in accordance with the </a:t>
            </a:r>
            <a:r>
              <a:rPr lang="en-GB" altLang="en-US" b="0" dirty="0">
                <a:solidFill>
                  <a:srgbClr val="FF0000"/>
                </a:solidFill>
              </a:rPr>
              <a:t>CIDB SFU</a:t>
            </a:r>
            <a:r>
              <a:rPr lang="en-GB" altLang="en-US" b="0" dirty="0">
                <a:solidFill>
                  <a:schemeClr val="tx1"/>
                </a:solidFill>
              </a:rPr>
              <a:t>;</a:t>
            </a:r>
          </a:p>
          <a:p>
            <a:pPr marL="457200" indent="-457200">
              <a:buFont typeface="Arial" panose="020B0604020202020204" pitchFamily="34" charset="0"/>
              <a:buChar char="•"/>
            </a:pPr>
            <a:r>
              <a:rPr lang="en-GB" altLang="en-US" b="0" dirty="0">
                <a:solidFill>
                  <a:schemeClr val="tx1"/>
                </a:solidFill>
              </a:rPr>
              <a:t>the </a:t>
            </a:r>
            <a:r>
              <a:rPr lang="en-GB" altLang="en-US" b="0" dirty="0">
                <a:solidFill>
                  <a:srgbClr val="FF0000"/>
                </a:solidFill>
              </a:rPr>
              <a:t>selected form of contract </a:t>
            </a:r>
            <a:r>
              <a:rPr lang="en-GB" altLang="en-US" b="0" dirty="0">
                <a:solidFill>
                  <a:schemeClr val="tx1"/>
                </a:solidFill>
              </a:rPr>
              <a:t>is appropriate, and the </a:t>
            </a:r>
            <a:r>
              <a:rPr lang="en-GB" altLang="en-US" b="0" dirty="0">
                <a:solidFill>
                  <a:srgbClr val="FF0000"/>
                </a:solidFill>
              </a:rPr>
              <a:t>standard templates</a:t>
            </a:r>
            <a:r>
              <a:rPr lang="en-GB" altLang="en-US" b="0" dirty="0">
                <a:solidFill>
                  <a:schemeClr val="tx1"/>
                </a:solidFill>
              </a:rPr>
              <a:t> are correctly applied; </a:t>
            </a:r>
          </a:p>
          <a:p>
            <a:pPr marL="457200" indent="-457200">
              <a:buFont typeface="Arial" panose="020B0604020202020204" pitchFamily="34" charset="0"/>
              <a:buChar char="•"/>
            </a:pPr>
            <a:r>
              <a:rPr lang="en-GB" altLang="en-US" b="0" dirty="0">
                <a:solidFill>
                  <a:schemeClr val="tx1"/>
                </a:solidFill>
              </a:rPr>
              <a:t>additional conditions of contract are necessary and correctly formulated;</a:t>
            </a:r>
          </a:p>
          <a:p>
            <a:pPr marL="457200" indent="-457200">
              <a:buFont typeface="Arial" panose="020B0604020202020204" pitchFamily="34" charset="0"/>
              <a:buChar char="•"/>
            </a:pPr>
            <a:r>
              <a:rPr lang="en-GB" altLang="en-US" b="0" dirty="0">
                <a:solidFill>
                  <a:schemeClr val="tx1"/>
                </a:solidFill>
              </a:rPr>
              <a:t>selected contract data / tender data options are likely to satisfy package objectives and yield best value outcomes;</a:t>
            </a:r>
          </a:p>
          <a:p>
            <a:pPr marL="457200" indent="-457200">
              <a:buFont typeface="Arial" panose="020B0604020202020204" pitchFamily="34" charset="0"/>
              <a:buChar char="•"/>
            </a:pPr>
            <a:r>
              <a:rPr lang="en-GB" altLang="en-US" b="0" dirty="0">
                <a:solidFill>
                  <a:schemeClr val="tx1"/>
                </a:solidFill>
              </a:rPr>
              <a:t>scope of work effectively establishes what is required and the constraints to the manner in which the contract work is to be provided; and </a:t>
            </a:r>
          </a:p>
          <a:p>
            <a:pPr marL="457200" indent="-457200">
              <a:buFont typeface="Arial" panose="020B0604020202020204" pitchFamily="34" charset="0"/>
              <a:buChar char="•"/>
            </a:pPr>
            <a:r>
              <a:rPr lang="en-GB" altLang="en-US" b="0" dirty="0">
                <a:solidFill>
                  <a:schemeClr val="tx1"/>
                </a:solidFill>
              </a:rPr>
              <a:t>the risk allocations are appropriate</a:t>
            </a:r>
          </a:p>
          <a:p>
            <a:pPr fontAlgn="base">
              <a:spcBef>
                <a:spcPct val="50000"/>
              </a:spcBef>
              <a:spcAft>
                <a:spcPct val="0"/>
              </a:spcAft>
            </a:pPr>
            <a:r>
              <a:rPr lang="en-US" altLang="en-US" dirty="0">
                <a:solidFill>
                  <a:srgbClr val="FF0000"/>
                </a:solidFill>
                <a:latin typeface="Arial" panose="020B0604020202020204" pitchFamily="34" charset="0"/>
                <a:ea typeface="ＭＳ Ｐゴシック" panose="020B0600070205080204" pitchFamily="34" charset="-128"/>
                <a:cs typeface="Arial" panose="020B0604020202020204" pitchFamily="34" charset="0"/>
              </a:rPr>
              <a:t>Confirm compliance with standards and implementation policy</a:t>
            </a:r>
          </a:p>
          <a:p>
            <a:pPr fontAlgn="base">
              <a:spcBef>
                <a:spcPct val="50000"/>
              </a:spcBef>
              <a:spcAft>
                <a:spcPct val="0"/>
              </a:spcAft>
            </a:pPr>
            <a:endParaRPr lang="en-US" altLang="en-US"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a:p>
            <a:endParaRPr lang="en-ZA" dirty="0"/>
          </a:p>
        </p:txBody>
      </p:sp>
      <p:sp>
        <p:nvSpPr>
          <p:cNvPr id="4" name="Text Box 4"/>
          <p:cNvSpPr txBox="1">
            <a:spLocks noChangeArrowheads="1"/>
          </p:cNvSpPr>
          <p:nvPr/>
        </p:nvSpPr>
        <p:spPr bwMode="auto">
          <a:xfrm>
            <a:off x="3469037" y="5582266"/>
            <a:ext cx="6842125" cy="457200"/>
          </a:xfrm>
          <a:prstGeom prst="rect">
            <a:avLst/>
          </a:prstGeom>
          <a:solidFill>
            <a:srgbClr val="CC0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b="1">
                <a:solidFill>
                  <a:schemeClr val="tx1"/>
                </a:solidFill>
                <a:latin typeface="Arial" panose="020B0604020202020204" pitchFamily="34" charset="0"/>
              </a:defRPr>
            </a:lvl1pPr>
            <a:lvl2pPr marL="742950" indent="-285750" eaLnBrk="0" hangingPunct="0">
              <a:defRPr sz="3200" b="1">
                <a:solidFill>
                  <a:schemeClr val="tx1"/>
                </a:solidFill>
                <a:latin typeface="Arial" panose="020B0604020202020204" pitchFamily="34" charset="0"/>
              </a:defRPr>
            </a:lvl2pPr>
            <a:lvl3pPr marL="1143000" indent="-228600" eaLnBrk="0" hangingPunct="0">
              <a:defRPr sz="3200" b="1">
                <a:solidFill>
                  <a:schemeClr val="tx1"/>
                </a:solidFill>
                <a:latin typeface="Arial" panose="020B0604020202020204" pitchFamily="34" charset="0"/>
              </a:defRPr>
            </a:lvl3pPr>
            <a:lvl4pPr marL="1600200" indent="-228600" eaLnBrk="0" hangingPunct="0">
              <a:defRPr sz="3200" b="1">
                <a:solidFill>
                  <a:schemeClr val="tx1"/>
                </a:solidFill>
                <a:latin typeface="Arial" panose="020B0604020202020204" pitchFamily="34" charset="0"/>
              </a:defRPr>
            </a:lvl4pPr>
            <a:lvl5pPr marL="2057400" indent="-228600" eaLnBrk="0" hangingPunct="0">
              <a:defRPr sz="32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en-US" sz="2400">
                <a:solidFill>
                  <a:schemeClr val="bg1"/>
                </a:solidFill>
              </a:rPr>
              <a:t>If satisfied approve or refer back to drafter</a:t>
            </a:r>
          </a:p>
        </p:txBody>
      </p:sp>
    </p:spTree>
    <p:extLst>
      <p:ext uri="{BB962C8B-B14F-4D97-AF65-F5344CB8AC3E}">
        <p14:creationId xmlns:p14="http://schemas.microsoft.com/office/powerpoint/2010/main" val="12508082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SFU 2019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31</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31</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38815567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6372"/>
            <a:ext cx="8485064" cy="761999"/>
          </a:xfrm>
        </p:spPr>
        <p:txBody>
          <a:bodyPr/>
          <a:lstStyle/>
          <a:p>
            <a:r>
              <a:rPr lang="en-US" sz="2800" dirty="0"/>
              <a:t> </a:t>
            </a:r>
            <a:r>
              <a:rPr lang="en-US" sz="3200" dirty="0"/>
              <a:t>Definitions</a:t>
            </a:r>
            <a:r>
              <a:rPr lang="en-US" sz="24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371600" y="1066800"/>
            <a:ext cx="9905999" cy="5709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ZA" sz="2400" b="1" dirty="0">
              <a:solidFill>
                <a:srgbClr val="000000"/>
              </a:solidFill>
            </a:endParaRPr>
          </a:p>
          <a:p>
            <a:pPr algn="just">
              <a:lnSpc>
                <a:spcPct val="107000"/>
              </a:lnSpc>
              <a:spcAft>
                <a:spcPts val="800"/>
              </a:spcAft>
              <a:buNone/>
            </a:pPr>
            <a:r>
              <a:rPr lang="en-GB" sz="2000" b="1" dirty="0"/>
              <a:t>Design and build </a:t>
            </a:r>
            <a:r>
              <a:rPr lang="en-GB" sz="2000" dirty="0"/>
              <a:t>means contract in which a contractor designs a project based on a brief provided by the employer and constructs it;</a:t>
            </a:r>
          </a:p>
          <a:p>
            <a:pPr algn="just">
              <a:lnSpc>
                <a:spcPct val="107000"/>
              </a:lnSpc>
              <a:spcAft>
                <a:spcPts val="800"/>
              </a:spcAft>
              <a:buNone/>
            </a:pPr>
            <a:r>
              <a:rPr lang="en-GB" sz="2000" b="1" dirty="0"/>
              <a:t>Develop and construct </a:t>
            </a:r>
            <a:r>
              <a:rPr lang="en-GB" sz="2000" dirty="0"/>
              <a:t>means contract based on a scheme design prepared by the employer under which a contractor produces drawings and constructs it;</a:t>
            </a:r>
          </a:p>
          <a:p>
            <a:pPr algn="just">
              <a:lnSpc>
                <a:spcPct val="107000"/>
              </a:lnSpc>
              <a:spcAft>
                <a:spcPts val="800"/>
              </a:spcAft>
              <a:buNone/>
            </a:pPr>
            <a:r>
              <a:rPr lang="en-GB" sz="2000" b="1" dirty="0"/>
              <a:t>Design by employer </a:t>
            </a:r>
            <a:r>
              <a:rPr lang="en-GB" sz="2000" dirty="0"/>
              <a:t>means contract under which a contractor undertakes only construction based on full designs issued by the employer;</a:t>
            </a:r>
          </a:p>
          <a:p>
            <a:pPr algn="just">
              <a:lnSpc>
                <a:spcPct val="107000"/>
              </a:lnSpc>
              <a:spcAft>
                <a:spcPts val="800"/>
              </a:spcAft>
              <a:buNone/>
            </a:pPr>
            <a:r>
              <a:rPr lang="en-GB" sz="2000" b="1" dirty="0">
                <a:solidFill>
                  <a:prstClr val="black"/>
                </a:solidFill>
                <a:cs typeface="Arial" panose="020B0604020202020204" pitchFamily="34" charset="0"/>
              </a:rPr>
              <a:t>Management contractor </a:t>
            </a:r>
            <a:r>
              <a:rPr lang="en-GB" sz="2000" dirty="0">
                <a:solidFill>
                  <a:prstClr val="black"/>
                </a:solidFill>
                <a:cs typeface="Arial" panose="020B0604020202020204" pitchFamily="34" charset="0"/>
              </a:rPr>
              <a:t>means contract under which a contractor provides consultation during the design stage and is responsible for planning and managing all post contract activities for contractors and the performance of the whole contract;</a:t>
            </a:r>
            <a:endParaRPr lang="en-GB" sz="2000" b="1" dirty="0">
              <a:cs typeface="Arial" panose="020B0604020202020204" pitchFamily="34" charset="0"/>
            </a:endParaRPr>
          </a:p>
          <a:p>
            <a:pPr algn="just">
              <a:lnSpc>
                <a:spcPct val="107000"/>
              </a:lnSpc>
              <a:spcAft>
                <a:spcPts val="800"/>
              </a:spcAft>
              <a:buNone/>
            </a:pPr>
            <a:r>
              <a:rPr lang="en-US" sz="2000" dirty="0">
                <a:solidFill>
                  <a:srgbClr val="FF0000"/>
                </a:solidFill>
              </a:rPr>
              <a:t>4.2.2.2 The employer shall apply the Register of Contractors as a requirement to any contracting strategy for engineering and construction works contract. </a:t>
            </a:r>
          </a:p>
          <a:p>
            <a:pPr algn="just">
              <a:lnSpc>
                <a:spcPct val="107000"/>
              </a:lnSpc>
              <a:spcAft>
                <a:spcPts val="800"/>
              </a:spcAft>
              <a:buNone/>
            </a:pPr>
            <a:endParaRPr lang="en-GB" sz="2000" dirty="0"/>
          </a:p>
          <a:p>
            <a:pPr algn="just">
              <a:lnSpc>
                <a:spcPct val="107000"/>
              </a:lnSpc>
              <a:spcAft>
                <a:spcPts val="800"/>
              </a:spcAft>
              <a:buNone/>
            </a:pPr>
            <a:endParaRPr lang="en-GB" sz="2000" dirty="0"/>
          </a:p>
        </p:txBody>
      </p:sp>
    </p:spTree>
    <p:extLst>
      <p:ext uri="{BB962C8B-B14F-4D97-AF65-F5344CB8AC3E}">
        <p14:creationId xmlns:p14="http://schemas.microsoft.com/office/powerpoint/2010/main" val="9577804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85641"/>
            <a:ext cx="8595694" cy="728759"/>
          </a:xfrm>
        </p:spPr>
        <p:txBody>
          <a:bodyPr/>
          <a:lstStyle/>
          <a:p>
            <a:r>
              <a:rPr lang="en-US" sz="2800" dirty="0"/>
              <a:t> </a:t>
            </a:r>
            <a:r>
              <a:rPr lang="en-US" sz="3200" dirty="0"/>
              <a:t>Definitions</a:t>
            </a:r>
            <a:r>
              <a:rPr lang="en-US" sz="28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524000" y="1752600"/>
            <a:ext cx="9753599" cy="44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ZA" sz="2400" b="1" dirty="0">
              <a:solidFill>
                <a:srgbClr val="000000"/>
              </a:solidFill>
            </a:endParaRPr>
          </a:p>
          <a:p>
            <a:pPr algn="just">
              <a:lnSpc>
                <a:spcPct val="107000"/>
              </a:lnSpc>
              <a:spcAft>
                <a:spcPts val="800"/>
              </a:spcAft>
              <a:buNone/>
            </a:pPr>
            <a:r>
              <a:rPr lang="en-US" sz="2400" b="1" dirty="0"/>
              <a:t>Functionality </a:t>
            </a:r>
            <a:r>
              <a:rPr lang="en-US" sz="2400" dirty="0"/>
              <a:t>means the ability of a tenderer to provide engineering and construction works in accordance with specifications as set out in the tender documents</a:t>
            </a:r>
            <a:r>
              <a:rPr lang="en-US" sz="2400" b="1" dirty="0"/>
              <a:t>;</a:t>
            </a:r>
          </a:p>
          <a:p>
            <a:pPr algn="just">
              <a:lnSpc>
                <a:spcPct val="107000"/>
              </a:lnSpc>
              <a:spcAft>
                <a:spcPts val="800"/>
              </a:spcAft>
              <a:buNone/>
            </a:pPr>
            <a:r>
              <a:rPr lang="en-US" sz="2400" b="1" dirty="0"/>
              <a:t>Quality</a:t>
            </a:r>
            <a:r>
              <a:rPr lang="en-US" sz="2400" dirty="0"/>
              <a:t> means totality of features and characteristics of a product or service that bears on the ability of the product or service to satisfy stated or implied needs</a:t>
            </a:r>
            <a:endParaRPr lang="en-GB" sz="2400" dirty="0"/>
          </a:p>
          <a:p>
            <a:pPr algn="just">
              <a:lnSpc>
                <a:spcPct val="107000"/>
              </a:lnSpc>
              <a:spcAft>
                <a:spcPts val="800"/>
              </a:spcAft>
              <a:buNone/>
            </a:pPr>
            <a:endParaRPr lang="en-GB" sz="2000" dirty="0"/>
          </a:p>
        </p:txBody>
      </p:sp>
    </p:spTree>
    <p:extLst>
      <p:ext uri="{BB962C8B-B14F-4D97-AF65-F5344CB8AC3E}">
        <p14:creationId xmlns:p14="http://schemas.microsoft.com/office/powerpoint/2010/main" val="39596292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7702"/>
            <a:ext cx="8510239" cy="492443"/>
          </a:xfrm>
        </p:spPr>
        <p:txBody>
          <a:bodyPr/>
          <a:lstStyle/>
          <a:p>
            <a:r>
              <a:rPr lang="en-US" sz="3200" dirty="0"/>
              <a:t>Requirements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219200" y="1066799"/>
            <a:ext cx="10210800" cy="5486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07000"/>
              </a:lnSpc>
              <a:spcAft>
                <a:spcPts val="800"/>
              </a:spcAft>
              <a:buNone/>
            </a:pPr>
            <a:r>
              <a:rPr lang="en-GB" sz="2000" b="1" dirty="0"/>
              <a:t>General</a:t>
            </a:r>
          </a:p>
          <a:p>
            <a:pPr algn="just">
              <a:lnSpc>
                <a:spcPct val="107000"/>
              </a:lnSpc>
              <a:spcAft>
                <a:spcPts val="800"/>
              </a:spcAft>
              <a:buNone/>
            </a:pPr>
            <a:r>
              <a:rPr lang="en-GB" sz="2000" dirty="0"/>
              <a:t>4.2.1.5 Subject to section 23(2) of the Construction Industry Development Board Act, 38 of 2000, all tender offers above the prescribed </a:t>
            </a:r>
            <a:r>
              <a:rPr lang="en-GB" sz="2000" dirty="0">
                <a:solidFill>
                  <a:srgbClr val="FF0000"/>
                </a:solidFill>
              </a:rPr>
              <a:t>tender value </a:t>
            </a:r>
            <a:r>
              <a:rPr lang="en-GB" sz="2000" dirty="0"/>
              <a:t>published by the Minister shall include a condition that such contracts comply with the cidb best practice standards, published in terms of project assessment scheme(known as B.U.I.L.D Programme).</a:t>
            </a:r>
            <a:r>
              <a:rPr lang="en-US" sz="2000" dirty="0"/>
              <a:t> </a:t>
            </a:r>
          </a:p>
          <a:p>
            <a:pPr algn="just">
              <a:lnSpc>
                <a:spcPct val="107000"/>
              </a:lnSpc>
              <a:spcAft>
                <a:spcPts val="800"/>
              </a:spcAft>
              <a:buNone/>
            </a:pPr>
            <a:r>
              <a:rPr lang="en-US" sz="2000" dirty="0"/>
              <a:t>The </a:t>
            </a:r>
            <a:r>
              <a:rPr lang="en-US" sz="2000" dirty="0">
                <a:solidFill>
                  <a:srgbClr val="FF0000"/>
                </a:solidFill>
              </a:rPr>
              <a:t>tender values </a:t>
            </a:r>
            <a:r>
              <a:rPr lang="en-US" sz="2000" dirty="0"/>
              <a:t>subject to the said B.U.I.L.D Programme were approved and published by the Minister of DPWI on the 18 September 2020. Construction projects in GB &amp; CE for tender grade 7 to 9 will be subjected to a fee of </a:t>
            </a:r>
            <a:r>
              <a:rPr lang="en-US" sz="2000" dirty="0">
                <a:solidFill>
                  <a:srgbClr val="FF0000"/>
                </a:solidFill>
              </a:rPr>
              <a:t>0.2% </a:t>
            </a:r>
            <a:r>
              <a:rPr lang="en-US" sz="2000" dirty="0"/>
              <a:t>of the total project value on the date of award of that project, but not more than R2m. </a:t>
            </a:r>
            <a:endParaRPr lang="en-GB" sz="2000" dirty="0"/>
          </a:p>
          <a:p>
            <a:pPr marL="285750" indent="-285750"/>
            <a:r>
              <a:rPr lang="en-ZA" sz="2000" i="1" dirty="0"/>
              <a:t>In the event of the B.U.I.L.D Programme be applicable, tender adverts must indicate a </a:t>
            </a:r>
            <a:r>
              <a:rPr lang="en-ZA" sz="2000" i="1" dirty="0">
                <a:solidFill>
                  <a:srgbClr val="FF0000"/>
                </a:solidFill>
              </a:rPr>
              <a:t>condition</a:t>
            </a:r>
            <a:r>
              <a:rPr lang="en-ZA" sz="2000" i="1" dirty="0">
                <a:solidFill>
                  <a:srgbClr val="C00000"/>
                </a:solidFill>
              </a:rPr>
              <a:t> </a:t>
            </a:r>
            <a:r>
              <a:rPr lang="en-ZA" sz="2000" i="1" dirty="0"/>
              <a:t>that such projects are subject to the best practices published in terms of the B.U.I.L.D Programme</a:t>
            </a:r>
            <a:r>
              <a:rPr lang="en-GB" sz="2000" i="1" dirty="0"/>
              <a:t>. i.e. </a:t>
            </a:r>
            <a:endParaRPr lang="en-GB" sz="2000" b="1" i="1" dirty="0"/>
          </a:p>
          <a:p>
            <a:pPr marL="1028700" lvl="1"/>
            <a:r>
              <a:rPr lang="en-US" sz="2000" dirty="0"/>
              <a:t>Standard for Developing Skills through Infrastructure Contracts</a:t>
            </a:r>
          </a:p>
          <a:p>
            <a:pPr marL="1028700" lvl="1"/>
            <a:r>
              <a:rPr lang="en-US" sz="2000" dirty="0"/>
              <a:t>Standard for Indirect Targeting for Enterprise Development through Construction Works</a:t>
            </a:r>
          </a:p>
          <a:p>
            <a:pPr marL="1028700" lvl="1"/>
            <a:endParaRPr lang="en-US" sz="1800" dirty="0"/>
          </a:p>
          <a:p>
            <a:pPr marL="1085850" lvl="1" indent="-342900">
              <a:lnSpc>
                <a:spcPct val="107000"/>
              </a:lnSpc>
              <a:spcAft>
                <a:spcPts val="800"/>
              </a:spcAft>
              <a:buFont typeface="Wingdings" panose="05000000000000000000" pitchFamily="2" charset="2"/>
              <a:buChar char="Ø"/>
            </a:pPr>
            <a:endParaRPr lang="en-US" sz="1800" dirty="0"/>
          </a:p>
          <a:p>
            <a:pPr algn="just">
              <a:lnSpc>
                <a:spcPct val="107000"/>
              </a:lnSpc>
              <a:spcAft>
                <a:spcPts val="800"/>
              </a:spcAft>
              <a:buNone/>
            </a:pPr>
            <a:endParaRPr lang="en-GB" sz="2400" b="1" dirty="0"/>
          </a:p>
          <a:p>
            <a:pPr algn="just">
              <a:lnSpc>
                <a:spcPct val="107000"/>
              </a:lnSpc>
              <a:spcAft>
                <a:spcPts val="800"/>
              </a:spcAft>
              <a:buNone/>
            </a:pPr>
            <a:endParaRPr lang="en-US" sz="2000" dirty="0"/>
          </a:p>
        </p:txBody>
      </p:sp>
    </p:spTree>
    <p:extLst>
      <p:ext uri="{BB962C8B-B14F-4D97-AF65-F5344CB8AC3E}">
        <p14:creationId xmlns:p14="http://schemas.microsoft.com/office/powerpoint/2010/main" val="34908973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8368"/>
            <a:ext cx="9906000" cy="984885"/>
          </a:xfrm>
        </p:spPr>
        <p:txBody>
          <a:bodyPr/>
          <a:lstStyle/>
          <a:p>
            <a:r>
              <a:rPr lang="en-US" sz="3200" dirty="0"/>
              <a:t>Dates on which Assessment of Best Practice Standards will commence </a:t>
            </a:r>
          </a:p>
        </p:txBody>
      </p:sp>
      <p:sp>
        <p:nvSpPr>
          <p:cNvPr id="3" name="Content Placeholder 2"/>
          <p:cNvSpPr>
            <a:spLocks noGrp="1"/>
          </p:cNvSpPr>
          <p:nvPr>
            <p:ph idx="1"/>
          </p:nvPr>
        </p:nvSpPr>
        <p:spPr>
          <a:xfrm>
            <a:off x="1295400" y="1600200"/>
            <a:ext cx="9906000" cy="3877985"/>
          </a:xfrm>
        </p:spPr>
        <p:txBody>
          <a:bodyPr/>
          <a:lstStyle/>
          <a:p>
            <a:r>
              <a:rPr lang="en-US" b="0" dirty="0">
                <a:solidFill>
                  <a:schemeClr val="tx1"/>
                </a:solidFill>
              </a:rPr>
              <a:t>The minister has in terms of section 23(2) of the </a:t>
            </a:r>
            <a:r>
              <a:rPr lang="en-US" b="0" dirty="0" err="1">
                <a:solidFill>
                  <a:schemeClr val="tx1"/>
                </a:solidFill>
              </a:rPr>
              <a:t>cidb</a:t>
            </a:r>
            <a:r>
              <a:rPr lang="en-US" b="0" dirty="0">
                <a:solidFill>
                  <a:schemeClr val="tx1"/>
                </a:solidFill>
              </a:rPr>
              <a:t> Act, 38 of 2000, determined the following dates on which the awarding of a construction works contracts become subject to an assessment of compliance with the following standards as identified by the </a:t>
            </a:r>
            <a:r>
              <a:rPr lang="en-US" b="0" dirty="0" err="1">
                <a:solidFill>
                  <a:schemeClr val="tx1"/>
                </a:solidFill>
              </a:rPr>
              <a:t>cidb</a:t>
            </a:r>
            <a:r>
              <a:rPr lang="en-US" b="0" dirty="0">
                <a:solidFill>
                  <a:schemeClr val="tx1"/>
                </a:solidFill>
              </a:rPr>
              <a:t>:</a:t>
            </a:r>
          </a:p>
          <a:p>
            <a:pPr marL="857250" lvl="1" indent="-457200">
              <a:buFont typeface="+mj-lt"/>
              <a:buAutoNum type="alphaLcParenR"/>
            </a:pPr>
            <a:r>
              <a:rPr lang="en-US" sz="2800" dirty="0">
                <a:solidFill>
                  <a:schemeClr val="tx1"/>
                </a:solidFill>
                <a:latin typeface="Arial" panose="020B0604020202020204" pitchFamily="34" charset="0"/>
                <a:cs typeface="Arial" panose="020B0604020202020204" pitchFamily="34" charset="0"/>
              </a:rPr>
              <a:t>Standard for Indirect Targeting for Enterprise Development as per regulation 22A</a:t>
            </a:r>
          </a:p>
          <a:p>
            <a:pPr marL="857250" lvl="1" indent="-457200">
              <a:buFont typeface="+mj-lt"/>
              <a:buAutoNum type="alphaLcParenR"/>
            </a:pPr>
            <a:r>
              <a:rPr lang="en-US" sz="2800" dirty="0">
                <a:solidFill>
                  <a:schemeClr val="tx1"/>
                </a:solidFill>
                <a:latin typeface="Arial" panose="020B0604020202020204" pitchFamily="34" charset="0"/>
                <a:cs typeface="Arial" panose="020B0604020202020204" pitchFamily="34" charset="0"/>
              </a:rPr>
              <a:t>Standard for Developing Skills through Infrastructure Contracts as per regulation 22B</a:t>
            </a:r>
          </a:p>
        </p:txBody>
      </p:sp>
    </p:spTree>
    <p:extLst>
      <p:ext uri="{BB962C8B-B14F-4D97-AF65-F5344CB8AC3E}">
        <p14:creationId xmlns:p14="http://schemas.microsoft.com/office/powerpoint/2010/main" val="22951545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186" y="0"/>
            <a:ext cx="8934679" cy="615553"/>
          </a:xfrm>
        </p:spPr>
        <p:txBody>
          <a:bodyPr/>
          <a:lstStyle/>
          <a:p>
            <a:r>
              <a:rPr lang="en-US" sz="2000" dirty="0"/>
              <a:t>Implementation dates for the Standard for Indirect Targeting for Enterprise Development through Construction Works </a:t>
            </a:r>
          </a:p>
        </p:txBody>
      </p:sp>
      <p:graphicFrame>
        <p:nvGraphicFramePr>
          <p:cNvPr id="4" name="Content Placeholder 3"/>
          <p:cNvGraphicFramePr>
            <a:graphicFrameLocks noGrp="1"/>
          </p:cNvGraphicFramePr>
          <p:nvPr>
            <p:ph idx="1"/>
          </p:nvPr>
        </p:nvGraphicFramePr>
        <p:xfrm>
          <a:off x="1644651" y="811060"/>
          <a:ext cx="8935215" cy="6009640"/>
        </p:xfrm>
        <a:graphic>
          <a:graphicData uri="http://schemas.openxmlformats.org/drawingml/2006/table">
            <a:tbl>
              <a:tblPr firstRow="1" bandRow="1">
                <a:tableStyleId>{5C22544A-7EE6-4342-B048-85BDC9FD1C3A}</a:tableStyleId>
              </a:tblPr>
              <a:tblGrid>
                <a:gridCol w="1787043">
                  <a:extLst>
                    <a:ext uri="{9D8B030D-6E8A-4147-A177-3AD203B41FA5}">
                      <a16:colId xmlns:a16="http://schemas.microsoft.com/office/drawing/2014/main" val="20000"/>
                    </a:ext>
                  </a:extLst>
                </a:gridCol>
                <a:gridCol w="1787043">
                  <a:extLst>
                    <a:ext uri="{9D8B030D-6E8A-4147-A177-3AD203B41FA5}">
                      <a16:colId xmlns:a16="http://schemas.microsoft.com/office/drawing/2014/main" val="20001"/>
                    </a:ext>
                  </a:extLst>
                </a:gridCol>
                <a:gridCol w="1787043">
                  <a:extLst>
                    <a:ext uri="{9D8B030D-6E8A-4147-A177-3AD203B41FA5}">
                      <a16:colId xmlns:a16="http://schemas.microsoft.com/office/drawing/2014/main" val="20002"/>
                    </a:ext>
                  </a:extLst>
                </a:gridCol>
                <a:gridCol w="1787043">
                  <a:extLst>
                    <a:ext uri="{9D8B030D-6E8A-4147-A177-3AD203B41FA5}">
                      <a16:colId xmlns:a16="http://schemas.microsoft.com/office/drawing/2014/main" val="20003"/>
                    </a:ext>
                  </a:extLst>
                </a:gridCol>
                <a:gridCol w="1787043">
                  <a:extLst>
                    <a:ext uri="{9D8B030D-6E8A-4147-A177-3AD203B41FA5}">
                      <a16:colId xmlns:a16="http://schemas.microsoft.com/office/drawing/2014/main" val="20004"/>
                    </a:ext>
                  </a:extLst>
                </a:gridCol>
              </a:tblGrid>
              <a:tr h="370840">
                <a:tc rowSpan="2">
                  <a:txBody>
                    <a:bodyPr/>
                    <a:lstStyle/>
                    <a:p>
                      <a:r>
                        <a:rPr lang="en-US" sz="1600" dirty="0">
                          <a:latin typeface="Arial" panose="020B0604020202020204" pitchFamily="34" charset="0"/>
                          <a:cs typeface="Arial" panose="020B0604020202020204" pitchFamily="34" charset="0"/>
                        </a:rPr>
                        <a:t>Client </a:t>
                      </a:r>
                    </a:p>
                    <a:p>
                      <a:endParaRPr lang="en-US" sz="1200" dirty="0">
                        <a:latin typeface="Arial" panose="020B0604020202020204" pitchFamily="34" charset="0"/>
                        <a:cs typeface="Arial" panose="020B0604020202020204" pitchFamily="34" charset="0"/>
                      </a:endParaRPr>
                    </a:p>
                  </a:txBody>
                  <a:tcPr/>
                </a:tc>
                <a:tc gridSpan="4">
                  <a:txBody>
                    <a:bodyPr/>
                    <a:lstStyle/>
                    <a:p>
                      <a:pPr algn="ctr"/>
                      <a:r>
                        <a:rPr lang="en-US" sz="1600" dirty="0">
                          <a:latin typeface="Arial" panose="020B0604020202020204" pitchFamily="34" charset="0"/>
                          <a:cs typeface="Arial" panose="020B0604020202020204" pitchFamily="34" charset="0"/>
                        </a:rPr>
                        <a:t>Compliance Requirement </a:t>
                      </a:r>
                    </a:p>
                    <a:p>
                      <a:endParaRPr lang="en-US" sz="1200" dirty="0">
                        <a:latin typeface="Arial" panose="020B0604020202020204" pitchFamily="34" charset="0"/>
                        <a:cs typeface="Arial" panose="020B0604020202020204" pitchFamily="34"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r>
                        <a:rPr lang="en-US" sz="1200" dirty="0">
                          <a:latin typeface="Arial" panose="020B0604020202020204" pitchFamily="34" charset="0"/>
                          <a:cs typeface="Arial" panose="020B0604020202020204" pitchFamily="34" charset="0"/>
                        </a:rPr>
                        <a:t>Implementation Date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Class of Works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Minimum Tender Grade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Minimum Project Duration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en-US" sz="1200" dirty="0">
                          <a:latin typeface="Arial" panose="020B0604020202020204" pitchFamily="34" charset="0"/>
                          <a:cs typeface="Arial" panose="020B0604020202020204" pitchFamily="34" charset="0"/>
                        </a:rPr>
                        <a:t>National Department of Public Works and Infrastructure and Regions </a:t>
                      </a:r>
                    </a:p>
                    <a:p>
                      <a:endParaRPr lang="en-US" sz="1200" dirty="0">
                        <a:latin typeface="Arial" panose="020B0604020202020204" pitchFamily="34" charset="0"/>
                        <a:cs typeface="Arial" panose="020B0604020202020204" pitchFamily="34" charset="0"/>
                      </a:endParaRPr>
                    </a:p>
                  </a:txBody>
                  <a:tcPr/>
                </a:tc>
                <a:tc rowSpan="3">
                  <a:txBody>
                    <a:bodyPr/>
                    <a:lstStyle/>
                    <a:p>
                      <a:r>
                        <a:rPr lang="en-US" sz="1200" dirty="0">
                          <a:latin typeface="Arial" panose="020B0604020202020204" pitchFamily="34" charset="0"/>
                          <a:cs typeface="Arial" panose="020B0604020202020204" pitchFamily="34" charset="0"/>
                        </a:rPr>
                        <a:t>From the commencement of the 2021-22 financial year </a:t>
                      </a: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 7</a:t>
                      </a:r>
                    </a:p>
                  </a:txBody>
                  <a:tcPr/>
                </a:tc>
                <a:tc>
                  <a:txBody>
                    <a:bodyPr/>
                    <a:lstStyle/>
                    <a:p>
                      <a:r>
                        <a:rPr lang="en-US" sz="1200" dirty="0">
                          <a:latin typeface="Arial" panose="020B0604020202020204" pitchFamily="34" charset="0"/>
                          <a:cs typeface="Arial" panose="020B0604020202020204" pitchFamily="34" charset="0"/>
                        </a:rPr>
                        <a:t>6 months </a:t>
                      </a:r>
                    </a:p>
                  </a:txBody>
                  <a:tcPr/>
                </a:tc>
                <a:extLst>
                  <a:ext uri="{0D108BD9-81ED-4DB2-BD59-A6C34878D82A}">
                    <a16:rowId xmlns:a16="http://schemas.microsoft.com/office/drawing/2014/main" val="10002"/>
                  </a:ext>
                </a:extLst>
              </a:tr>
              <a:tr h="370840">
                <a:tc>
                  <a:txBody>
                    <a:bodyPr/>
                    <a:lstStyle/>
                    <a:p>
                      <a:r>
                        <a:rPr lang="en-US" sz="1200" dirty="0">
                          <a:latin typeface="Arial" panose="020B0604020202020204" pitchFamily="34" charset="0"/>
                          <a:cs typeface="Arial" panose="020B0604020202020204" pitchFamily="34" charset="0"/>
                        </a:rPr>
                        <a:t>National Government Department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6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US" sz="1200" dirty="0">
                          <a:latin typeface="Arial" panose="020B0604020202020204" pitchFamily="34" charset="0"/>
                          <a:cs typeface="Arial" panose="020B0604020202020204" pitchFamily="34" charset="0"/>
                        </a:rPr>
                        <a:t>Public Entities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6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r>
                        <a:rPr lang="en-US" sz="1200" dirty="0">
                          <a:latin typeface="Arial" panose="020B0604020202020204" pitchFamily="34" charset="0"/>
                          <a:cs typeface="Arial" panose="020B0604020202020204" pitchFamily="34" charset="0"/>
                        </a:rPr>
                        <a:t>All clients implementing Strategic Intergraded Projects (SIPs) </a:t>
                      </a:r>
                      <a:r>
                        <a:rPr lang="en-US" sz="1200" dirty="0" err="1">
                          <a:latin typeface="Arial" panose="020B0604020202020204" pitchFamily="34" charset="0"/>
                          <a:cs typeface="Arial" panose="020B0604020202020204" pitchFamily="34" charset="0"/>
                        </a:rPr>
                        <a:t>gazetted</a:t>
                      </a:r>
                      <a:r>
                        <a:rPr lang="en-US" sz="1200" dirty="0">
                          <a:latin typeface="Arial" panose="020B0604020202020204" pitchFamily="34" charset="0"/>
                          <a:cs typeface="Arial" panose="020B0604020202020204" pitchFamily="34" charset="0"/>
                        </a:rPr>
                        <a:t> in terms of the Infrastructure Development Act No. 23 of 2014, as amended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From the date of budget confirmation but not later</a:t>
                      </a:r>
                      <a:r>
                        <a:rPr lang="en-US" sz="1200" baseline="0" dirty="0">
                          <a:latin typeface="Arial" panose="020B0604020202020204" pitchFamily="34" charset="0"/>
                          <a:cs typeface="Arial" panose="020B0604020202020204" pitchFamily="34" charset="0"/>
                        </a:rPr>
                        <a:t> than the commencement of the 2021-22 financial year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 7 </a:t>
                      </a:r>
                    </a:p>
                  </a:txBody>
                  <a:tcPr/>
                </a:tc>
                <a:tc>
                  <a:txBody>
                    <a:bodyPr/>
                    <a:lstStyle/>
                    <a:p>
                      <a:r>
                        <a:rPr lang="en-US" sz="1200" dirty="0">
                          <a:latin typeface="Arial" panose="020B0604020202020204" pitchFamily="34" charset="0"/>
                          <a:cs typeface="Arial" panose="020B0604020202020204" pitchFamily="34" charset="0"/>
                        </a:rPr>
                        <a:t>6 months </a:t>
                      </a:r>
                    </a:p>
                  </a:txBody>
                  <a:tcPr/>
                </a:tc>
                <a:extLst>
                  <a:ext uri="{0D108BD9-81ED-4DB2-BD59-A6C34878D82A}">
                    <a16:rowId xmlns:a16="http://schemas.microsoft.com/office/drawing/2014/main" val="10005"/>
                  </a:ext>
                </a:extLst>
              </a:tr>
              <a:tr h="370840">
                <a:tc>
                  <a:txBody>
                    <a:bodyPr/>
                    <a:lstStyle/>
                    <a:p>
                      <a:r>
                        <a:rPr lang="en-US" sz="1200" dirty="0">
                          <a:latin typeface="Arial" panose="020B0604020202020204" pitchFamily="34" charset="0"/>
                          <a:cs typeface="Arial" panose="020B0604020202020204" pitchFamily="34" charset="0"/>
                        </a:rPr>
                        <a:t>Private Sector </a:t>
                      </a:r>
                    </a:p>
                  </a:txBody>
                  <a:tcPr/>
                </a:tc>
                <a:tc>
                  <a:txBody>
                    <a:bodyPr/>
                    <a:lstStyle/>
                    <a:p>
                      <a:r>
                        <a:rPr lang="en-US" sz="1200" dirty="0">
                          <a:latin typeface="Arial" panose="020B0604020202020204" pitchFamily="34" charset="0"/>
                          <a:cs typeface="Arial" panose="020B0604020202020204" pitchFamily="34" charset="0"/>
                        </a:rPr>
                        <a:t>1 year after publication</a:t>
                      </a:r>
                      <a:r>
                        <a:rPr lang="en-US" sz="1200" baseline="0" dirty="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a:t>
                      </a:r>
                      <a:r>
                        <a:rPr lang="en-US" sz="1200" baseline="0" dirty="0">
                          <a:latin typeface="Arial" panose="020B0604020202020204" pitchFamily="34" charset="0"/>
                          <a:cs typeface="Arial" panose="020B0604020202020204" pitchFamily="34" charset="0"/>
                        </a:rPr>
                        <a:t> 7</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6 months </a:t>
                      </a:r>
                    </a:p>
                  </a:txBody>
                  <a:tcPr/>
                </a:tc>
                <a:extLst>
                  <a:ext uri="{0D108BD9-81ED-4DB2-BD59-A6C34878D82A}">
                    <a16:rowId xmlns:a16="http://schemas.microsoft.com/office/drawing/2014/main" val="10006"/>
                  </a:ext>
                </a:extLst>
              </a:tr>
              <a:tr h="370840">
                <a:tc>
                  <a:txBody>
                    <a:bodyPr/>
                    <a:lstStyle/>
                    <a:p>
                      <a:r>
                        <a:rPr lang="en-US" sz="1200" dirty="0">
                          <a:latin typeface="Arial" panose="020B0604020202020204" pitchFamily="34" charset="0"/>
                          <a:cs typeface="Arial" panose="020B0604020202020204" pitchFamily="34" charset="0"/>
                        </a:rPr>
                        <a:t>Provincial Government Departments </a:t>
                      </a:r>
                    </a:p>
                  </a:txBody>
                  <a:tcPr/>
                </a:tc>
                <a:tc>
                  <a:txBody>
                    <a:bodyPr/>
                    <a:lstStyle/>
                    <a:p>
                      <a:r>
                        <a:rPr lang="en-US" sz="1200" dirty="0">
                          <a:latin typeface="Arial" panose="020B0604020202020204" pitchFamily="34" charset="0"/>
                          <a:cs typeface="Arial" panose="020B0604020202020204" pitchFamily="34" charset="0"/>
                        </a:rPr>
                        <a:t>From</a:t>
                      </a:r>
                      <a:r>
                        <a:rPr lang="en-US" sz="1200" baseline="0" dirty="0">
                          <a:latin typeface="Arial" panose="020B0604020202020204" pitchFamily="34" charset="0"/>
                          <a:cs typeface="Arial" panose="020B0604020202020204" pitchFamily="34" charset="0"/>
                        </a:rPr>
                        <a:t> the commencement of the 2022-23 financial year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a:t>
                      </a:r>
                      <a:r>
                        <a:rPr lang="en-US" sz="1200" baseline="0" dirty="0">
                          <a:latin typeface="Arial" panose="020B0604020202020204" pitchFamily="34" charset="0"/>
                          <a:cs typeface="Arial" panose="020B0604020202020204" pitchFamily="34" charset="0"/>
                        </a:rPr>
                        <a:t> 7</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6 months </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1578929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803094" y="141075"/>
          <a:ext cx="8567450" cy="1889760"/>
        </p:xfrm>
        <a:graphic>
          <a:graphicData uri="http://schemas.openxmlformats.org/drawingml/2006/table">
            <a:tbl>
              <a:tblPr firstRow="1" bandRow="1">
                <a:tableStyleId>{5C22544A-7EE6-4342-B048-85BDC9FD1C3A}</a:tableStyleId>
              </a:tblPr>
              <a:tblGrid>
                <a:gridCol w="1713490">
                  <a:extLst>
                    <a:ext uri="{9D8B030D-6E8A-4147-A177-3AD203B41FA5}">
                      <a16:colId xmlns:a16="http://schemas.microsoft.com/office/drawing/2014/main" val="20000"/>
                    </a:ext>
                  </a:extLst>
                </a:gridCol>
                <a:gridCol w="1973488">
                  <a:extLst>
                    <a:ext uri="{9D8B030D-6E8A-4147-A177-3AD203B41FA5}">
                      <a16:colId xmlns:a16="http://schemas.microsoft.com/office/drawing/2014/main" val="20001"/>
                    </a:ext>
                  </a:extLst>
                </a:gridCol>
                <a:gridCol w="1453492">
                  <a:extLst>
                    <a:ext uri="{9D8B030D-6E8A-4147-A177-3AD203B41FA5}">
                      <a16:colId xmlns:a16="http://schemas.microsoft.com/office/drawing/2014/main" val="20002"/>
                    </a:ext>
                  </a:extLst>
                </a:gridCol>
                <a:gridCol w="1713490">
                  <a:extLst>
                    <a:ext uri="{9D8B030D-6E8A-4147-A177-3AD203B41FA5}">
                      <a16:colId xmlns:a16="http://schemas.microsoft.com/office/drawing/2014/main" val="20003"/>
                    </a:ext>
                  </a:extLst>
                </a:gridCol>
                <a:gridCol w="1713490">
                  <a:extLst>
                    <a:ext uri="{9D8B030D-6E8A-4147-A177-3AD203B41FA5}">
                      <a16:colId xmlns:a16="http://schemas.microsoft.com/office/drawing/2014/main" val="20004"/>
                    </a:ext>
                  </a:extLst>
                </a:gridCol>
              </a:tblGrid>
              <a:tr h="640050">
                <a:tc>
                  <a:txBody>
                    <a:bodyPr/>
                    <a:lstStyle/>
                    <a:p>
                      <a:r>
                        <a:rPr lang="en-US" sz="1400" dirty="0">
                          <a:solidFill>
                            <a:schemeClr val="tx1"/>
                          </a:solidFill>
                          <a:latin typeface="Arial" panose="020B0604020202020204" pitchFamily="34" charset="0"/>
                          <a:cs typeface="Arial" panose="020B0604020202020204" pitchFamily="34" charset="0"/>
                        </a:rPr>
                        <a:t>Metropolitan</a:t>
                      </a:r>
                      <a:r>
                        <a:rPr lang="en-US" sz="1400" baseline="0" dirty="0">
                          <a:solidFill>
                            <a:schemeClr val="tx1"/>
                          </a:solidFill>
                          <a:latin typeface="Arial" panose="020B0604020202020204" pitchFamily="34" charset="0"/>
                          <a:cs typeface="Arial" panose="020B0604020202020204" pitchFamily="34" charset="0"/>
                        </a:rPr>
                        <a:t> Municipalities </a:t>
                      </a:r>
                      <a:endParaRPr lang="en-US" sz="14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a:solidFill>
                            <a:schemeClr val="tx1"/>
                          </a:solidFill>
                          <a:latin typeface="Arial" panose="020B0604020202020204" pitchFamily="34" charset="0"/>
                          <a:cs typeface="Arial" panose="020B0604020202020204" pitchFamily="34" charset="0"/>
                        </a:rPr>
                        <a:t>From the commencement of the 2022-23</a:t>
                      </a:r>
                      <a:r>
                        <a:rPr lang="en-US" sz="1400" baseline="0" dirty="0">
                          <a:solidFill>
                            <a:schemeClr val="tx1"/>
                          </a:solidFill>
                          <a:latin typeface="Arial" panose="020B0604020202020204" pitchFamily="34" charset="0"/>
                          <a:cs typeface="Arial" panose="020B0604020202020204" pitchFamily="34" charset="0"/>
                        </a:rPr>
                        <a:t> financial year </a:t>
                      </a:r>
                      <a:endParaRPr lang="en-US" sz="1400" dirty="0">
                        <a:solidFill>
                          <a:schemeClr val="tx1"/>
                        </a:solidFill>
                        <a:latin typeface="Arial" panose="020B0604020202020204" pitchFamily="34" charset="0"/>
                        <a:cs typeface="Arial" panose="020B0604020202020204" pitchFamily="34" charset="0"/>
                      </a:endParaRPr>
                    </a:p>
                  </a:txBody>
                  <a:tcPr/>
                </a:tc>
                <a:tc>
                  <a:txBody>
                    <a:bodyPr/>
                    <a:lstStyle/>
                    <a:p>
                      <a:r>
                        <a:rPr lang="en-US" sz="1400" dirty="0">
                          <a:solidFill>
                            <a:schemeClr val="tx1"/>
                          </a:solidFill>
                          <a:latin typeface="Arial" panose="020B0604020202020204" pitchFamily="34" charset="0"/>
                          <a:cs typeface="Arial" panose="020B0604020202020204" pitchFamily="34" charset="0"/>
                        </a:rPr>
                        <a:t>CE, GB</a:t>
                      </a:r>
                    </a:p>
                  </a:txBody>
                  <a:tcPr/>
                </a:tc>
                <a:tc>
                  <a:txBody>
                    <a:bodyPr/>
                    <a:lstStyle/>
                    <a:p>
                      <a:r>
                        <a:rPr lang="en-US" sz="1400" dirty="0">
                          <a:solidFill>
                            <a:schemeClr val="tx1"/>
                          </a:solidFill>
                          <a:latin typeface="Arial" panose="020B0604020202020204" pitchFamily="34" charset="0"/>
                          <a:cs typeface="Arial" panose="020B0604020202020204" pitchFamily="34" charset="0"/>
                        </a:rPr>
                        <a:t>Grade 7</a:t>
                      </a:r>
                    </a:p>
                  </a:txBody>
                  <a:tcPr/>
                </a:tc>
                <a:tc>
                  <a:txBody>
                    <a:bodyPr/>
                    <a:lstStyle/>
                    <a:p>
                      <a:r>
                        <a:rPr lang="en-US" sz="1400" dirty="0">
                          <a:solidFill>
                            <a:schemeClr val="tx1"/>
                          </a:solidFill>
                          <a:latin typeface="Arial" panose="020B0604020202020204" pitchFamily="34" charset="0"/>
                          <a:cs typeface="Arial" panose="020B0604020202020204" pitchFamily="34" charset="0"/>
                        </a:rPr>
                        <a:t>6</a:t>
                      </a:r>
                      <a:r>
                        <a:rPr lang="en-US" sz="1400" baseline="0" dirty="0">
                          <a:solidFill>
                            <a:schemeClr val="tx1"/>
                          </a:solidFill>
                          <a:latin typeface="Arial" panose="020B0604020202020204" pitchFamily="34" charset="0"/>
                          <a:cs typeface="Arial" panose="020B0604020202020204" pitchFamily="34" charset="0"/>
                        </a:rPr>
                        <a:t> months </a:t>
                      </a:r>
                      <a:endParaRPr lang="en-US" sz="140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640050">
                <a:tc>
                  <a:txBody>
                    <a:bodyPr/>
                    <a:lstStyle/>
                    <a:p>
                      <a:r>
                        <a:rPr lang="en-US" sz="1400" dirty="0">
                          <a:latin typeface="Arial" panose="020B0604020202020204" pitchFamily="34" charset="0"/>
                          <a:cs typeface="Arial" panose="020B0604020202020204" pitchFamily="34" charset="0"/>
                        </a:rPr>
                        <a:t>District and Local Municipalities </a:t>
                      </a:r>
                    </a:p>
                  </a:txBody>
                  <a:tcPr/>
                </a:tc>
                <a:tc>
                  <a:txBody>
                    <a:bodyPr/>
                    <a:lstStyle/>
                    <a:p>
                      <a:r>
                        <a:rPr lang="en-US" sz="1400" dirty="0">
                          <a:latin typeface="Arial" panose="020B0604020202020204" pitchFamily="34" charset="0"/>
                          <a:cs typeface="Arial" panose="020B0604020202020204" pitchFamily="34" charset="0"/>
                        </a:rPr>
                        <a:t>From the commencement of the 2023-24 financial year </a:t>
                      </a:r>
                    </a:p>
                    <a:p>
                      <a:endParaRPr lang="en-US" sz="1400" dirty="0">
                        <a:latin typeface="Arial" panose="020B0604020202020204" pitchFamily="34" charset="0"/>
                        <a:cs typeface="Arial" panose="020B0604020202020204" pitchFamily="34" charset="0"/>
                      </a:endParaRPr>
                    </a:p>
                  </a:txBody>
                  <a:tcPr/>
                </a:tc>
                <a:tc>
                  <a:txBody>
                    <a:bodyPr/>
                    <a:lstStyle/>
                    <a:p>
                      <a:r>
                        <a:rPr lang="en-US" sz="1400" dirty="0">
                          <a:latin typeface="Arial" panose="020B0604020202020204" pitchFamily="34" charset="0"/>
                          <a:cs typeface="Arial" panose="020B0604020202020204" pitchFamily="34" charset="0"/>
                        </a:rPr>
                        <a:t>CE, GB</a:t>
                      </a:r>
                    </a:p>
                  </a:txBody>
                  <a:tcPr/>
                </a:tc>
                <a:tc>
                  <a:txBody>
                    <a:bodyPr/>
                    <a:lstStyle/>
                    <a:p>
                      <a:r>
                        <a:rPr lang="en-US" sz="1400" dirty="0">
                          <a:latin typeface="Arial" panose="020B0604020202020204" pitchFamily="34" charset="0"/>
                          <a:cs typeface="Arial" panose="020B0604020202020204" pitchFamily="34" charset="0"/>
                        </a:rPr>
                        <a:t>Grade</a:t>
                      </a:r>
                      <a:r>
                        <a:rPr lang="en-US" sz="1400" baseline="0" dirty="0">
                          <a:latin typeface="Arial" panose="020B0604020202020204" pitchFamily="34" charset="0"/>
                          <a:cs typeface="Arial" panose="020B0604020202020204" pitchFamily="34" charset="0"/>
                        </a:rPr>
                        <a:t> 7 </a:t>
                      </a:r>
                      <a:endParaRPr lang="en-US" sz="1400" dirty="0">
                        <a:latin typeface="Arial" panose="020B0604020202020204" pitchFamily="34" charset="0"/>
                        <a:cs typeface="Arial" panose="020B0604020202020204" pitchFamily="34" charset="0"/>
                      </a:endParaRPr>
                    </a:p>
                  </a:txBody>
                  <a:tcPr/>
                </a:tc>
                <a:tc>
                  <a:txBody>
                    <a:bodyPr/>
                    <a:lstStyle/>
                    <a:p>
                      <a:r>
                        <a:rPr lang="en-US" sz="1400" dirty="0">
                          <a:latin typeface="Arial" panose="020B0604020202020204" pitchFamily="34" charset="0"/>
                          <a:cs typeface="Arial" panose="020B0604020202020204" pitchFamily="34" charset="0"/>
                        </a:rPr>
                        <a:t>6 months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24874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1018"/>
            <a:ext cx="9022814" cy="615553"/>
          </a:xfrm>
        </p:spPr>
        <p:txBody>
          <a:bodyPr/>
          <a:lstStyle/>
          <a:p>
            <a:r>
              <a:rPr lang="en-US" sz="2000" dirty="0"/>
              <a:t>a). Implementation dates for the standard for developing skills through infrastructure contracts, </a:t>
            </a:r>
          </a:p>
        </p:txBody>
      </p:sp>
      <p:graphicFrame>
        <p:nvGraphicFramePr>
          <p:cNvPr id="4" name="Content Placeholder 3"/>
          <p:cNvGraphicFramePr>
            <a:graphicFrameLocks noGrp="1"/>
          </p:cNvGraphicFramePr>
          <p:nvPr>
            <p:ph idx="1"/>
          </p:nvPr>
        </p:nvGraphicFramePr>
        <p:xfrm>
          <a:off x="1601254" y="802888"/>
          <a:ext cx="8945560" cy="5931414"/>
        </p:xfrm>
        <a:graphic>
          <a:graphicData uri="http://schemas.openxmlformats.org/drawingml/2006/table">
            <a:tbl>
              <a:tblPr firstRow="1" bandRow="1">
                <a:tableStyleId>{5C22544A-7EE6-4342-B048-85BDC9FD1C3A}</a:tableStyleId>
              </a:tblPr>
              <a:tblGrid>
                <a:gridCol w="1789112">
                  <a:extLst>
                    <a:ext uri="{9D8B030D-6E8A-4147-A177-3AD203B41FA5}">
                      <a16:colId xmlns:a16="http://schemas.microsoft.com/office/drawing/2014/main" val="20000"/>
                    </a:ext>
                  </a:extLst>
                </a:gridCol>
                <a:gridCol w="1789112">
                  <a:extLst>
                    <a:ext uri="{9D8B030D-6E8A-4147-A177-3AD203B41FA5}">
                      <a16:colId xmlns:a16="http://schemas.microsoft.com/office/drawing/2014/main" val="20001"/>
                    </a:ext>
                  </a:extLst>
                </a:gridCol>
                <a:gridCol w="1789112">
                  <a:extLst>
                    <a:ext uri="{9D8B030D-6E8A-4147-A177-3AD203B41FA5}">
                      <a16:colId xmlns:a16="http://schemas.microsoft.com/office/drawing/2014/main" val="20002"/>
                    </a:ext>
                  </a:extLst>
                </a:gridCol>
                <a:gridCol w="1789112">
                  <a:extLst>
                    <a:ext uri="{9D8B030D-6E8A-4147-A177-3AD203B41FA5}">
                      <a16:colId xmlns:a16="http://schemas.microsoft.com/office/drawing/2014/main" val="20003"/>
                    </a:ext>
                  </a:extLst>
                </a:gridCol>
                <a:gridCol w="1789112">
                  <a:extLst>
                    <a:ext uri="{9D8B030D-6E8A-4147-A177-3AD203B41FA5}">
                      <a16:colId xmlns:a16="http://schemas.microsoft.com/office/drawing/2014/main" val="20004"/>
                    </a:ext>
                  </a:extLst>
                </a:gridCol>
              </a:tblGrid>
              <a:tr h="353574">
                <a:tc rowSpan="2">
                  <a:txBody>
                    <a:bodyPr/>
                    <a:lstStyle/>
                    <a:p>
                      <a:r>
                        <a:rPr lang="en-US" sz="1600" dirty="0">
                          <a:latin typeface="Arial" panose="020B0604020202020204" pitchFamily="34" charset="0"/>
                          <a:cs typeface="Arial" panose="020B0604020202020204" pitchFamily="34" charset="0"/>
                        </a:rPr>
                        <a:t>Client </a:t>
                      </a:r>
                    </a:p>
                  </a:txBody>
                  <a:tcPr/>
                </a:tc>
                <a:tc gridSpan="4">
                  <a:txBody>
                    <a:bodyPr/>
                    <a:lstStyle/>
                    <a:p>
                      <a:pPr algn="ctr"/>
                      <a:r>
                        <a:rPr lang="en-US" sz="1600" dirty="0">
                          <a:latin typeface="Arial" panose="020B0604020202020204" pitchFamily="34" charset="0"/>
                          <a:cs typeface="Arial" panose="020B0604020202020204" pitchFamily="34" charset="0"/>
                        </a:rPr>
                        <a:t>Compliance Requirement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435913">
                <a:tc vMerge="1">
                  <a:txBody>
                    <a:bodyPr/>
                    <a:lstStyle/>
                    <a:p>
                      <a:endParaRPr lang="en-US" dirty="0"/>
                    </a:p>
                  </a:txBody>
                  <a:tcPr/>
                </a:tc>
                <a:tc>
                  <a:txBody>
                    <a:bodyPr/>
                    <a:lstStyle/>
                    <a:p>
                      <a:r>
                        <a:rPr lang="en-US" sz="1200" dirty="0">
                          <a:latin typeface="Arial" panose="020B0604020202020204" pitchFamily="34" charset="0"/>
                          <a:cs typeface="Arial" panose="020B0604020202020204" pitchFamily="34" charset="0"/>
                        </a:rPr>
                        <a:t>Implementation Date </a:t>
                      </a:r>
                    </a:p>
                  </a:txBody>
                  <a:tcPr/>
                </a:tc>
                <a:tc>
                  <a:txBody>
                    <a:bodyPr/>
                    <a:lstStyle/>
                    <a:p>
                      <a:r>
                        <a:rPr lang="en-US" sz="1200" dirty="0">
                          <a:latin typeface="Arial" panose="020B0604020202020204" pitchFamily="34" charset="0"/>
                          <a:cs typeface="Arial" panose="020B0604020202020204" pitchFamily="34" charset="0"/>
                        </a:rPr>
                        <a:t>Class of Works </a:t>
                      </a:r>
                    </a:p>
                  </a:txBody>
                  <a:tcPr/>
                </a:tc>
                <a:tc>
                  <a:txBody>
                    <a:bodyPr/>
                    <a:lstStyle/>
                    <a:p>
                      <a:r>
                        <a:rPr lang="en-US" sz="1200" dirty="0">
                          <a:latin typeface="Arial" panose="020B0604020202020204" pitchFamily="34" charset="0"/>
                          <a:cs typeface="Arial" panose="020B0604020202020204" pitchFamily="34" charset="0"/>
                        </a:rPr>
                        <a:t>Minimum Tender</a:t>
                      </a:r>
                      <a:r>
                        <a:rPr lang="en-US" sz="1200" baseline="0" dirty="0">
                          <a:latin typeface="Arial" panose="020B0604020202020204" pitchFamily="34" charset="0"/>
                          <a:cs typeface="Arial" panose="020B0604020202020204" pitchFamily="34" charset="0"/>
                        </a:rPr>
                        <a:t> Grade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Minimum Project Duration </a:t>
                      </a:r>
                    </a:p>
                  </a:txBody>
                  <a:tcPr/>
                </a:tc>
                <a:extLst>
                  <a:ext uri="{0D108BD9-81ED-4DB2-BD59-A6C34878D82A}">
                    <a16:rowId xmlns:a16="http://schemas.microsoft.com/office/drawing/2014/main" val="10001"/>
                  </a:ext>
                </a:extLst>
              </a:tr>
              <a:tr h="959009">
                <a:tc>
                  <a:txBody>
                    <a:bodyPr/>
                    <a:lstStyle/>
                    <a:p>
                      <a:r>
                        <a:rPr lang="en-US" sz="1200" dirty="0">
                          <a:latin typeface="Arial" panose="020B0604020202020204" pitchFamily="34" charset="0"/>
                          <a:cs typeface="Arial" panose="020B0604020202020204" pitchFamily="34" charset="0"/>
                        </a:rPr>
                        <a:t>National Department of Public Works and Infrastructure and Regions </a:t>
                      </a:r>
                    </a:p>
                    <a:p>
                      <a:endParaRPr lang="en-US" sz="1200" dirty="0">
                        <a:latin typeface="Arial" panose="020B0604020202020204" pitchFamily="34" charset="0"/>
                        <a:cs typeface="Arial" panose="020B0604020202020204" pitchFamily="34" charset="0"/>
                      </a:endParaRPr>
                    </a:p>
                  </a:txBody>
                  <a:tcPr/>
                </a:tc>
                <a:tc rowSpan="3">
                  <a:txBody>
                    <a:bodyPr/>
                    <a:lstStyle/>
                    <a:p>
                      <a:r>
                        <a:rPr lang="en-US" sz="1200" dirty="0">
                          <a:latin typeface="Arial" panose="020B0604020202020204" pitchFamily="34" charset="0"/>
                          <a:cs typeface="Arial" panose="020B0604020202020204" pitchFamily="34" charset="0"/>
                        </a:rPr>
                        <a:t>From the commencement of the 2021-22 financial year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Grade 7</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2"/>
                  </a:ext>
                </a:extLst>
              </a:tr>
              <a:tr h="610279">
                <a:tc>
                  <a:txBody>
                    <a:bodyPr/>
                    <a:lstStyle/>
                    <a:p>
                      <a:r>
                        <a:rPr lang="en-US" sz="1200" dirty="0">
                          <a:latin typeface="Arial" panose="020B0604020202020204" pitchFamily="34" charset="0"/>
                          <a:cs typeface="Arial" panose="020B0604020202020204" pitchFamily="34" charset="0"/>
                        </a:rPr>
                        <a:t>National Government Department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12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435913">
                <a:tc>
                  <a:txBody>
                    <a:bodyPr/>
                    <a:lstStyle/>
                    <a:p>
                      <a:r>
                        <a:rPr lang="en-US" sz="1200" dirty="0">
                          <a:latin typeface="Arial" panose="020B0604020202020204" pitchFamily="34" charset="0"/>
                          <a:cs typeface="Arial" panose="020B0604020202020204" pitchFamily="34" charset="0"/>
                        </a:rPr>
                        <a:t>Public Entities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12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1656470">
                <a:tc>
                  <a:txBody>
                    <a:bodyPr/>
                    <a:lstStyle/>
                    <a:p>
                      <a:r>
                        <a:rPr lang="en-US" sz="1200" dirty="0">
                          <a:latin typeface="Arial" panose="020B0604020202020204" pitchFamily="34" charset="0"/>
                          <a:cs typeface="Arial" panose="020B0604020202020204" pitchFamily="34" charset="0"/>
                        </a:rPr>
                        <a:t>All clients implementing Strategic Intergraded Projects (SIPs) </a:t>
                      </a:r>
                      <a:r>
                        <a:rPr lang="en-US" sz="1200" dirty="0" err="1">
                          <a:latin typeface="Arial" panose="020B0604020202020204" pitchFamily="34" charset="0"/>
                          <a:cs typeface="Arial" panose="020B0604020202020204" pitchFamily="34" charset="0"/>
                        </a:rPr>
                        <a:t>gazetted</a:t>
                      </a:r>
                      <a:r>
                        <a:rPr lang="en-US" sz="1200" dirty="0">
                          <a:latin typeface="Arial" panose="020B0604020202020204" pitchFamily="34" charset="0"/>
                          <a:cs typeface="Arial" panose="020B0604020202020204" pitchFamily="34" charset="0"/>
                        </a:rPr>
                        <a:t> in terms of the Infrastructure Development Act No. 23 of 2014, as amended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From the date of budget but not later than the commencement</a:t>
                      </a:r>
                      <a:r>
                        <a:rPr lang="en-US" sz="1200" baseline="0" dirty="0">
                          <a:latin typeface="Arial" panose="020B0604020202020204" pitchFamily="34" charset="0"/>
                          <a:cs typeface="Arial" panose="020B0604020202020204" pitchFamily="34" charset="0"/>
                        </a:rPr>
                        <a:t> of the 2021-22 financial year </a:t>
                      </a:r>
                      <a:endParaRPr lang="en-US" sz="1200" dirty="0">
                        <a:latin typeface="Arial" panose="020B0604020202020204" pitchFamily="34" charset="0"/>
                        <a:cs typeface="Arial" panose="020B0604020202020204" pitchFamily="34" charset="0"/>
                      </a:endParaRPr>
                    </a:p>
                  </a:txBody>
                  <a:tcPr/>
                </a:tc>
                <a:tc>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12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435913">
                <a:tc>
                  <a:txBody>
                    <a:bodyPr/>
                    <a:lstStyle/>
                    <a:p>
                      <a:r>
                        <a:rPr lang="en-US" sz="1200" dirty="0">
                          <a:latin typeface="Arial" panose="020B0604020202020204" pitchFamily="34" charset="0"/>
                          <a:cs typeface="Arial" panose="020B0604020202020204" pitchFamily="34" charset="0"/>
                        </a:rPr>
                        <a:t>Private Sector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 year after publication</a:t>
                      </a:r>
                      <a:r>
                        <a:rPr lang="en-US" sz="1200" baseline="0" dirty="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12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r h="784644">
                <a:tc>
                  <a:txBody>
                    <a:bodyPr/>
                    <a:lstStyle/>
                    <a:p>
                      <a:r>
                        <a:rPr lang="en-US" sz="1200" dirty="0">
                          <a:latin typeface="Arial" panose="020B0604020202020204" pitchFamily="34" charset="0"/>
                          <a:cs typeface="Arial" panose="020B0604020202020204" pitchFamily="34" charset="0"/>
                        </a:rPr>
                        <a:t>Provincial Government Departments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From the commencement of the 2022-23 financial year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a:t>
                      </a:r>
                      <a:r>
                        <a:rPr lang="en-US" sz="1200" baseline="0" dirty="0">
                          <a:latin typeface="Arial" panose="020B0604020202020204" pitchFamily="34" charset="0"/>
                          <a:cs typeface="Arial" panose="020B0604020202020204" pitchFamily="34" charset="0"/>
                        </a:rPr>
                        <a:t>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Grade 7</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12 months </a:t>
                      </a:r>
                    </a:p>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1056160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54098" y="81155"/>
          <a:ext cx="8835480" cy="1629875"/>
        </p:xfrm>
        <a:graphic>
          <a:graphicData uri="http://schemas.openxmlformats.org/drawingml/2006/table">
            <a:tbl>
              <a:tblPr firstRow="1" bandRow="1">
                <a:tableStyleId>{5C22544A-7EE6-4342-B048-85BDC9FD1C3A}</a:tableStyleId>
              </a:tblPr>
              <a:tblGrid>
                <a:gridCol w="1767096">
                  <a:extLst>
                    <a:ext uri="{9D8B030D-6E8A-4147-A177-3AD203B41FA5}">
                      <a16:colId xmlns:a16="http://schemas.microsoft.com/office/drawing/2014/main" val="20000"/>
                    </a:ext>
                  </a:extLst>
                </a:gridCol>
                <a:gridCol w="1767096">
                  <a:extLst>
                    <a:ext uri="{9D8B030D-6E8A-4147-A177-3AD203B41FA5}">
                      <a16:colId xmlns:a16="http://schemas.microsoft.com/office/drawing/2014/main" val="20001"/>
                    </a:ext>
                  </a:extLst>
                </a:gridCol>
                <a:gridCol w="1767096">
                  <a:extLst>
                    <a:ext uri="{9D8B030D-6E8A-4147-A177-3AD203B41FA5}">
                      <a16:colId xmlns:a16="http://schemas.microsoft.com/office/drawing/2014/main" val="20002"/>
                    </a:ext>
                  </a:extLst>
                </a:gridCol>
                <a:gridCol w="1767096">
                  <a:extLst>
                    <a:ext uri="{9D8B030D-6E8A-4147-A177-3AD203B41FA5}">
                      <a16:colId xmlns:a16="http://schemas.microsoft.com/office/drawing/2014/main" val="20003"/>
                    </a:ext>
                  </a:extLst>
                </a:gridCol>
                <a:gridCol w="1767096">
                  <a:extLst>
                    <a:ext uri="{9D8B030D-6E8A-4147-A177-3AD203B41FA5}">
                      <a16:colId xmlns:a16="http://schemas.microsoft.com/office/drawing/2014/main" val="20004"/>
                    </a:ext>
                  </a:extLst>
                </a:gridCol>
              </a:tblGrid>
              <a:tr h="806915">
                <a:tc>
                  <a:txBody>
                    <a:bodyPr/>
                    <a:lstStyle/>
                    <a:p>
                      <a:r>
                        <a:rPr lang="en-US" sz="1200" dirty="0">
                          <a:solidFill>
                            <a:schemeClr val="tx1"/>
                          </a:solidFill>
                          <a:latin typeface="Arial" panose="020B0604020202020204" pitchFamily="34" charset="0"/>
                          <a:cs typeface="Arial" panose="020B0604020202020204" pitchFamily="34" charset="0"/>
                        </a:rPr>
                        <a:t>Metropolitan Municipalities </a:t>
                      </a:r>
                    </a:p>
                  </a:txBody>
                  <a:tcPr/>
                </a:tc>
                <a:tc>
                  <a:txBody>
                    <a:bodyPr/>
                    <a:lstStyle/>
                    <a:p>
                      <a:r>
                        <a:rPr lang="en-US" sz="1200" dirty="0">
                          <a:solidFill>
                            <a:schemeClr val="tx1"/>
                          </a:solidFill>
                          <a:latin typeface="Arial" panose="020B0604020202020204" pitchFamily="34" charset="0"/>
                          <a:cs typeface="Arial" panose="020B0604020202020204" pitchFamily="34" charset="0"/>
                        </a:rPr>
                        <a:t>From the commencement</a:t>
                      </a:r>
                      <a:r>
                        <a:rPr lang="en-US" sz="1200" baseline="0" dirty="0">
                          <a:solidFill>
                            <a:schemeClr val="tx1"/>
                          </a:solidFill>
                          <a:latin typeface="Arial" panose="020B0604020202020204" pitchFamily="34" charset="0"/>
                          <a:cs typeface="Arial" panose="020B0604020202020204" pitchFamily="34" charset="0"/>
                        </a:rPr>
                        <a:t> of the 2022-23 financial year </a:t>
                      </a:r>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All</a:t>
                      </a:r>
                    </a:p>
                  </a:txBody>
                  <a:tcPr/>
                </a:tc>
                <a:tc>
                  <a:txBody>
                    <a:bodyPr/>
                    <a:lstStyle/>
                    <a:p>
                      <a:r>
                        <a:rPr lang="en-US" sz="1200" dirty="0">
                          <a:solidFill>
                            <a:schemeClr val="tx1"/>
                          </a:solidFill>
                          <a:latin typeface="Arial" panose="020B0604020202020204" pitchFamily="34" charset="0"/>
                          <a:cs typeface="Arial" panose="020B0604020202020204" pitchFamily="34" charset="0"/>
                        </a:rPr>
                        <a:t>Grade</a:t>
                      </a:r>
                      <a:r>
                        <a:rPr lang="en-US" sz="1200" baseline="0" dirty="0">
                          <a:solidFill>
                            <a:schemeClr val="tx1"/>
                          </a:solidFill>
                          <a:latin typeface="Arial" panose="020B0604020202020204" pitchFamily="34" charset="0"/>
                          <a:cs typeface="Arial" panose="020B0604020202020204" pitchFamily="34" charset="0"/>
                        </a:rPr>
                        <a:t> 7</a:t>
                      </a:r>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0"/>
                  </a:ext>
                </a:extLst>
              </a:tr>
              <a:tr h="806915">
                <a:tc>
                  <a:txBody>
                    <a:bodyPr/>
                    <a:lstStyle/>
                    <a:p>
                      <a:r>
                        <a:rPr lang="en-US" sz="1200" dirty="0">
                          <a:solidFill>
                            <a:schemeClr val="tx1"/>
                          </a:solidFill>
                          <a:latin typeface="Arial" panose="020B0604020202020204" pitchFamily="34" charset="0"/>
                          <a:cs typeface="Arial" panose="020B0604020202020204" pitchFamily="34" charset="0"/>
                        </a:rPr>
                        <a:t>District and local Municipalities</a:t>
                      </a:r>
                      <a:r>
                        <a:rPr lang="en-US" sz="1200" baseline="0" dirty="0">
                          <a:solidFill>
                            <a:schemeClr val="tx1"/>
                          </a:solidFill>
                          <a:latin typeface="Arial" panose="020B0604020202020204" pitchFamily="34" charset="0"/>
                          <a:cs typeface="Arial" panose="020B0604020202020204" pitchFamily="34" charset="0"/>
                        </a:rPr>
                        <a:t> </a:t>
                      </a:r>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From the commencement of the 2023-24</a:t>
                      </a:r>
                      <a:r>
                        <a:rPr lang="en-US" sz="1200" baseline="0" dirty="0">
                          <a:solidFill>
                            <a:schemeClr val="tx1"/>
                          </a:solidFill>
                          <a:latin typeface="Arial" panose="020B0604020202020204" pitchFamily="34" charset="0"/>
                          <a:cs typeface="Arial" panose="020B0604020202020204" pitchFamily="34" charset="0"/>
                        </a:rPr>
                        <a:t> financial year </a:t>
                      </a:r>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All </a:t>
                      </a:r>
                    </a:p>
                  </a:txBody>
                  <a:tcPr/>
                </a:tc>
                <a:tc>
                  <a:txBody>
                    <a:bodyPr/>
                    <a:lstStyle/>
                    <a:p>
                      <a:r>
                        <a:rPr lang="en-US" sz="1200" dirty="0">
                          <a:solidFill>
                            <a:schemeClr val="tx1"/>
                          </a:solidFill>
                          <a:latin typeface="Arial" panose="020B0604020202020204" pitchFamily="34" charset="0"/>
                          <a:cs typeface="Arial" panose="020B0604020202020204" pitchFamily="34" charset="0"/>
                        </a:rPr>
                        <a:t>Grade 7</a:t>
                      </a:r>
                    </a:p>
                  </a:txBody>
                  <a:tcPr/>
                </a:tc>
                <a:tc>
                  <a:txBody>
                    <a:bodyPr/>
                    <a:lstStyle/>
                    <a:p>
                      <a:r>
                        <a:rPr lang="en-US" sz="1200" dirty="0">
                          <a:solidFill>
                            <a:schemeClr val="tx1"/>
                          </a:solidFill>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737838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602060" y="37837"/>
            <a:ext cx="8445704" cy="492443"/>
          </a:xfrm>
        </p:spPr>
        <p:txBody>
          <a:bodyPr/>
          <a:lstStyle/>
          <a:p>
            <a:r>
              <a:rPr lang="en-US" sz="3200" dirty="0">
                <a:latin typeface="Arial" charset="0"/>
              </a:rPr>
              <a:t>The CIDB </a:t>
            </a:r>
          </a:p>
        </p:txBody>
      </p:sp>
      <p:sp>
        <p:nvSpPr>
          <p:cNvPr id="166915" name="Rectangle 3"/>
          <p:cNvSpPr>
            <a:spLocks noGrp="1" noChangeArrowheads="1"/>
          </p:cNvSpPr>
          <p:nvPr>
            <p:ph type="body" idx="4294967295"/>
          </p:nvPr>
        </p:nvSpPr>
        <p:spPr>
          <a:xfrm>
            <a:off x="1602060" y="502921"/>
            <a:ext cx="9904140" cy="5974079"/>
          </a:xfrm>
        </p:spPr>
        <p:txBody>
          <a:bodyPr>
            <a:normAutofit fontScale="77500" lnSpcReduction="20000"/>
          </a:bodyPr>
          <a:lstStyle/>
          <a:p>
            <a:pPr>
              <a:spcBef>
                <a:spcPct val="50000"/>
              </a:spcBef>
              <a:buNone/>
            </a:pPr>
            <a:endParaRPr lang="en-US" altLang="en-US" b="1" dirty="0">
              <a:solidFill>
                <a:srgbClr val="C00000"/>
              </a:solidFill>
            </a:endParaRPr>
          </a:p>
          <a:p>
            <a:pPr>
              <a:spcBef>
                <a:spcPct val="50000"/>
              </a:spcBef>
              <a:buNone/>
            </a:pPr>
            <a:r>
              <a:rPr lang="en-US" altLang="en-US" sz="2900" dirty="0">
                <a:solidFill>
                  <a:srgbClr val="C00000"/>
                </a:solidFill>
              </a:rPr>
              <a:t>CIDB legislative mandate – procurement </a:t>
            </a:r>
            <a:endParaRPr lang="en-US" sz="2900" dirty="0"/>
          </a:p>
          <a:p>
            <a:pPr>
              <a:spcBef>
                <a:spcPct val="50000"/>
              </a:spcBef>
            </a:pPr>
            <a:r>
              <a:rPr lang="en-US" sz="2900" b="0" dirty="0"/>
              <a:t>The SFU -  issued in terms of section 4(f), section 5(3)(c) and 5(4)(b) which provide that:</a:t>
            </a:r>
          </a:p>
          <a:p>
            <a:pPr>
              <a:spcBef>
                <a:spcPct val="50000"/>
              </a:spcBef>
            </a:pPr>
            <a:endParaRPr lang="en-US" sz="2600" b="0" dirty="0"/>
          </a:p>
          <a:p>
            <a:pPr>
              <a:spcBef>
                <a:spcPct val="50000"/>
              </a:spcBef>
            </a:pPr>
            <a:r>
              <a:rPr lang="en-US" sz="2900" b="0" dirty="0"/>
              <a:t>Section 4(f) of the Act: Promote uniform application of procurement policy throughout all spheres of government;</a:t>
            </a:r>
          </a:p>
          <a:p>
            <a:pPr>
              <a:spcBef>
                <a:spcPct val="50000"/>
              </a:spcBef>
            </a:pPr>
            <a:endParaRPr lang="en-US" sz="2600" b="0" dirty="0"/>
          </a:p>
          <a:p>
            <a:pPr>
              <a:spcBef>
                <a:spcPct val="50000"/>
              </a:spcBef>
            </a:pPr>
            <a:r>
              <a:rPr lang="en-US" sz="2900" b="0" dirty="0"/>
              <a:t>Section 5(3)(c) of the Act: that  to promote the uniform application of the policy the Board must within the framework of the procurement policy of Government, promote the standardisation of the procurement processes about the construction industry.</a:t>
            </a:r>
          </a:p>
          <a:p>
            <a:pPr>
              <a:spcBef>
                <a:spcPct val="50000"/>
              </a:spcBef>
            </a:pPr>
            <a:r>
              <a:rPr lang="en-US" sz="2600" b="0" dirty="0"/>
              <a:t> </a:t>
            </a:r>
          </a:p>
          <a:p>
            <a:pPr>
              <a:spcBef>
                <a:spcPct val="50000"/>
              </a:spcBef>
            </a:pPr>
            <a:r>
              <a:rPr lang="en-US" sz="2900" b="0" dirty="0"/>
              <a:t>Section 5(4)(b) of the Act – that to promote ethical standards within the construction industry the Board may initiate, promote and implement national programmes and projects aimed at the standardisation of procurement documentation, practices and procedures. </a:t>
            </a:r>
          </a:p>
          <a:p>
            <a:pPr>
              <a:spcBef>
                <a:spcPct val="50000"/>
              </a:spcBef>
            </a:pPr>
            <a:endParaRPr lang="en-US" dirty="0">
              <a:solidFill>
                <a:schemeClr val="tx1"/>
              </a:solidFill>
            </a:endParaRPr>
          </a:p>
          <a:p>
            <a:pPr algn="just"/>
            <a:endParaRPr lang="en-US" sz="2000" dirty="0">
              <a:latin typeface="Arial" charset="0"/>
            </a:endParaRPr>
          </a:p>
        </p:txBody>
      </p:sp>
    </p:spTree>
    <p:extLst>
      <p:ext uri="{BB962C8B-B14F-4D97-AF65-F5344CB8AC3E}">
        <p14:creationId xmlns:p14="http://schemas.microsoft.com/office/powerpoint/2010/main" val="1934676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210" y="-1"/>
            <a:ext cx="8965580" cy="613317"/>
          </a:xfrm>
        </p:spPr>
        <p:txBody>
          <a:bodyPr/>
          <a:lstStyle/>
          <a:p>
            <a:r>
              <a:rPr lang="en-US" sz="2000" dirty="0"/>
              <a:t>b). Implementation dates for the standard for developing skills through infrastructure contracts, for professional service contract </a:t>
            </a:r>
          </a:p>
        </p:txBody>
      </p:sp>
      <p:graphicFrame>
        <p:nvGraphicFramePr>
          <p:cNvPr id="4" name="Content Placeholder 3"/>
          <p:cNvGraphicFramePr>
            <a:graphicFrameLocks noGrp="1"/>
          </p:cNvGraphicFramePr>
          <p:nvPr>
            <p:ph idx="1"/>
          </p:nvPr>
        </p:nvGraphicFramePr>
        <p:xfrm>
          <a:off x="1612900" y="849313"/>
          <a:ext cx="8966200" cy="5948680"/>
        </p:xfrm>
        <a:graphic>
          <a:graphicData uri="http://schemas.openxmlformats.org/drawingml/2006/table">
            <a:tbl>
              <a:tblPr firstRow="1" bandRow="1">
                <a:tableStyleId>{5C22544A-7EE6-4342-B048-85BDC9FD1C3A}</a:tableStyleId>
              </a:tblPr>
              <a:tblGrid>
                <a:gridCol w="1793240">
                  <a:extLst>
                    <a:ext uri="{9D8B030D-6E8A-4147-A177-3AD203B41FA5}">
                      <a16:colId xmlns:a16="http://schemas.microsoft.com/office/drawing/2014/main" val="20000"/>
                    </a:ext>
                  </a:extLst>
                </a:gridCol>
                <a:gridCol w="1793240">
                  <a:extLst>
                    <a:ext uri="{9D8B030D-6E8A-4147-A177-3AD203B41FA5}">
                      <a16:colId xmlns:a16="http://schemas.microsoft.com/office/drawing/2014/main" val="20001"/>
                    </a:ext>
                  </a:extLst>
                </a:gridCol>
                <a:gridCol w="1793240">
                  <a:extLst>
                    <a:ext uri="{9D8B030D-6E8A-4147-A177-3AD203B41FA5}">
                      <a16:colId xmlns:a16="http://schemas.microsoft.com/office/drawing/2014/main" val="20002"/>
                    </a:ext>
                  </a:extLst>
                </a:gridCol>
                <a:gridCol w="1793240">
                  <a:extLst>
                    <a:ext uri="{9D8B030D-6E8A-4147-A177-3AD203B41FA5}">
                      <a16:colId xmlns:a16="http://schemas.microsoft.com/office/drawing/2014/main" val="20003"/>
                    </a:ext>
                  </a:extLst>
                </a:gridCol>
                <a:gridCol w="1793240">
                  <a:extLst>
                    <a:ext uri="{9D8B030D-6E8A-4147-A177-3AD203B41FA5}">
                      <a16:colId xmlns:a16="http://schemas.microsoft.com/office/drawing/2014/main" val="20004"/>
                    </a:ext>
                  </a:extLst>
                </a:gridCol>
              </a:tblGrid>
              <a:tr h="370840">
                <a:tc rowSpan="2">
                  <a:txBody>
                    <a:bodyPr/>
                    <a:lstStyle/>
                    <a:p>
                      <a:r>
                        <a:rPr lang="en-US" sz="1600" dirty="0">
                          <a:latin typeface="Arial" panose="020B0604020202020204" pitchFamily="34" charset="0"/>
                          <a:cs typeface="Arial" panose="020B0604020202020204" pitchFamily="34" charset="0"/>
                        </a:rPr>
                        <a:t>Client </a:t>
                      </a:r>
                    </a:p>
                  </a:txBody>
                  <a:tcPr/>
                </a:tc>
                <a:tc gridSpan="4">
                  <a:txBody>
                    <a:bodyPr/>
                    <a:lstStyle/>
                    <a:p>
                      <a:pPr algn="ctr"/>
                      <a:r>
                        <a:rPr lang="en-US" sz="1600" dirty="0">
                          <a:latin typeface="Arial" panose="020B0604020202020204" pitchFamily="34" charset="0"/>
                          <a:cs typeface="Arial" panose="020B0604020202020204" pitchFamily="34" charset="0"/>
                        </a:rPr>
                        <a:t>Compliance Requirement </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Implementation Date </a:t>
                      </a:r>
                    </a:p>
                  </a:txBody>
                  <a:tcPr/>
                </a:tc>
                <a:tc>
                  <a:txBody>
                    <a:bodyPr/>
                    <a:lstStyle/>
                    <a:p>
                      <a:r>
                        <a:rPr lang="en-US" sz="1200" dirty="0">
                          <a:latin typeface="Arial" panose="020B0604020202020204" pitchFamily="34" charset="0"/>
                          <a:cs typeface="Arial" panose="020B0604020202020204" pitchFamily="34" charset="0"/>
                        </a:rPr>
                        <a:t>Class of Works </a:t>
                      </a:r>
                    </a:p>
                  </a:txBody>
                  <a:tcPr/>
                </a:tc>
                <a:tc>
                  <a:txBody>
                    <a:bodyPr/>
                    <a:lstStyle/>
                    <a:p>
                      <a:r>
                        <a:rPr lang="en-US" sz="1200" dirty="0">
                          <a:latin typeface="Arial" panose="020B0604020202020204" pitchFamily="34" charset="0"/>
                          <a:cs typeface="Arial" panose="020B0604020202020204" pitchFamily="34" charset="0"/>
                        </a:rPr>
                        <a:t>Minimum Tender Value </a:t>
                      </a:r>
                    </a:p>
                  </a:txBody>
                  <a:tcPr/>
                </a:tc>
                <a:tc>
                  <a:txBody>
                    <a:bodyPr/>
                    <a:lstStyle/>
                    <a:p>
                      <a:r>
                        <a:rPr lang="en-US" sz="1200" dirty="0">
                          <a:latin typeface="Arial" panose="020B0604020202020204" pitchFamily="34" charset="0"/>
                          <a:cs typeface="Arial" panose="020B0604020202020204" pitchFamily="34" charset="0"/>
                        </a:rPr>
                        <a:t>Minimum Project Duration </a:t>
                      </a:r>
                    </a:p>
                  </a:txBody>
                  <a:tcPr/>
                </a:tc>
                <a:extLst>
                  <a:ext uri="{0D108BD9-81ED-4DB2-BD59-A6C34878D82A}">
                    <a16:rowId xmlns:a16="http://schemas.microsoft.com/office/drawing/2014/main" val="10001"/>
                  </a:ext>
                </a:extLst>
              </a:tr>
              <a:tr h="370840">
                <a:tc>
                  <a:txBody>
                    <a:bodyPr/>
                    <a:lstStyle/>
                    <a:p>
                      <a:r>
                        <a:rPr lang="en-US" sz="1200" dirty="0">
                          <a:latin typeface="Arial" panose="020B0604020202020204" pitchFamily="34" charset="0"/>
                          <a:cs typeface="Arial" panose="020B0604020202020204" pitchFamily="34" charset="0"/>
                        </a:rPr>
                        <a:t>National Department of Public Works and Infrastructure and Regions </a:t>
                      </a:r>
                    </a:p>
                    <a:p>
                      <a:endParaRPr lang="en-US" sz="1200" dirty="0">
                        <a:latin typeface="Arial" panose="020B0604020202020204" pitchFamily="34" charset="0"/>
                        <a:cs typeface="Arial" panose="020B0604020202020204" pitchFamily="34" charset="0"/>
                      </a:endParaRPr>
                    </a:p>
                  </a:txBody>
                  <a:tcPr/>
                </a:tc>
                <a:tc rowSpan="3">
                  <a:txBody>
                    <a:bodyPr/>
                    <a:lstStyle/>
                    <a:p>
                      <a:r>
                        <a:rPr lang="en-US" sz="1200" dirty="0">
                          <a:latin typeface="Arial" panose="020B0604020202020204" pitchFamily="34" charset="0"/>
                          <a:cs typeface="Arial" panose="020B0604020202020204" pitchFamily="34" charset="0"/>
                        </a:rPr>
                        <a:t>From the commencement of the 2021-22 financial year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 </a:t>
                      </a:r>
                    </a:p>
                  </a:txBody>
                  <a:tcPr/>
                </a:tc>
                <a:tc>
                  <a:txBody>
                    <a:bodyPr/>
                    <a:lstStyle/>
                    <a:p>
                      <a:r>
                        <a:rPr lang="en-US" sz="1200" dirty="0">
                          <a:latin typeface="Arial" panose="020B0604020202020204" pitchFamily="34" charset="0"/>
                          <a:cs typeface="Arial" panose="020B0604020202020204" pitchFamily="34" charset="0"/>
                        </a:rPr>
                        <a:t>R5m</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2"/>
                  </a:ext>
                </a:extLst>
              </a:tr>
              <a:tr h="370840">
                <a:tc>
                  <a:txBody>
                    <a:bodyPr/>
                    <a:lstStyle/>
                    <a:p>
                      <a:r>
                        <a:rPr lang="en-US" sz="1200" dirty="0">
                          <a:latin typeface="Arial" panose="020B0604020202020204" pitchFamily="34" charset="0"/>
                          <a:cs typeface="Arial" panose="020B0604020202020204" pitchFamily="34" charset="0"/>
                        </a:rPr>
                        <a:t>National Government Department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 </a:t>
                      </a:r>
                    </a:p>
                  </a:txBody>
                  <a:tcPr/>
                </a:tc>
                <a:tc>
                  <a:txBody>
                    <a:bodyPr/>
                    <a:lstStyle/>
                    <a:p>
                      <a:r>
                        <a:rPr lang="en-US" sz="1200" dirty="0">
                          <a:latin typeface="Arial" panose="020B0604020202020204" pitchFamily="34" charset="0"/>
                          <a:cs typeface="Arial" panose="020B0604020202020204" pitchFamily="34" charset="0"/>
                        </a:rPr>
                        <a:t>R5m</a:t>
                      </a:r>
                    </a:p>
                  </a:txBody>
                  <a:tcPr/>
                </a:tc>
                <a:tc>
                  <a:txBody>
                    <a:bodyPr/>
                    <a:lstStyle/>
                    <a:p>
                      <a:r>
                        <a:rPr lang="en-US" sz="1200" dirty="0">
                          <a:latin typeface="Arial" panose="020B0604020202020204" pitchFamily="34" charset="0"/>
                          <a:cs typeface="Arial" panose="020B0604020202020204" pitchFamily="34" charset="0"/>
                        </a:rPr>
                        <a:t>12 months</a:t>
                      </a:r>
                    </a:p>
                  </a:txBody>
                  <a:tcPr/>
                </a:tc>
                <a:extLst>
                  <a:ext uri="{0D108BD9-81ED-4DB2-BD59-A6C34878D82A}">
                    <a16:rowId xmlns:a16="http://schemas.microsoft.com/office/drawing/2014/main" val="10003"/>
                  </a:ext>
                </a:extLst>
              </a:tr>
              <a:tr h="370840">
                <a:tc>
                  <a:txBody>
                    <a:bodyPr/>
                    <a:lstStyle/>
                    <a:p>
                      <a:r>
                        <a:rPr lang="en-US" sz="1200" dirty="0">
                          <a:latin typeface="Arial" panose="020B0604020202020204" pitchFamily="34" charset="0"/>
                          <a:cs typeface="Arial" panose="020B0604020202020204" pitchFamily="34" charset="0"/>
                        </a:rPr>
                        <a:t>Public Entities </a:t>
                      </a:r>
                    </a:p>
                    <a:p>
                      <a:endParaRPr lang="en-US" sz="1200" dirty="0">
                        <a:latin typeface="Arial" panose="020B0604020202020204" pitchFamily="34" charset="0"/>
                        <a:cs typeface="Arial" panose="020B0604020202020204" pitchFamily="34" charset="0"/>
                      </a:endParaRPr>
                    </a:p>
                  </a:txBody>
                  <a:tcPr/>
                </a:tc>
                <a:tc vMerge="1">
                  <a:txBody>
                    <a:bodyPr/>
                    <a:lstStyle/>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 </a:t>
                      </a:r>
                    </a:p>
                  </a:txBody>
                  <a:tcPr/>
                </a:tc>
                <a:tc>
                  <a:txBody>
                    <a:bodyPr/>
                    <a:lstStyle/>
                    <a:p>
                      <a:r>
                        <a:rPr lang="en-US" sz="1200" dirty="0">
                          <a:latin typeface="Arial" panose="020B0604020202020204" pitchFamily="34" charset="0"/>
                          <a:cs typeface="Arial" panose="020B0604020202020204" pitchFamily="34" charset="0"/>
                        </a:rPr>
                        <a:t>R5m</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4"/>
                  </a:ext>
                </a:extLst>
              </a:tr>
              <a:tr h="370840">
                <a:tc>
                  <a:txBody>
                    <a:bodyPr/>
                    <a:lstStyle/>
                    <a:p>
                      <a:r>
                        <a:rPr lang="en-US" sz="1200" dirty="0">
                          <a:latin typeface="Arial" panose="020B0604020202020204" pitchFamily="34" charset="0"/>
                          <a:cs typeface="Arial" panose="020B0604020202020204" pitchFamily="34" charset="0"/>
                        </a:rPr>
                        <a:t>All clients implementing Strategic Intergraded Projects (SIPs) </a:t>
                      </a:r>
                      <a:r>
                        <a:rPr lang="en-US" sz="1200" dirty="0" err="1">
                          <a:latin typeface="Arial" panose="020B0604020202020204" pitchFamily="34" charset="0"/>
                          <a:cs typeface="Arial" panose="020B0604020202020204" pitchFamily="34" charset="0"/>
                        </a:rPr>
                        <a:t>gazetted</a:t>
                      </a:r>
                      <a:r>
                        <a:rPr lang="en-US" sz="1200" dirty="0">
                          <a:latin typeface="Arial" panose="020B0604020202020204" pitchFamily="34" charset="0"/>
                          <a:cs typeface="Arial" panose="020B0604020202020204" pitchFamily="34" charset="0"/>
                        </a:rPr>
                        <a:t> in terms of the Infrastructure Development Act No. 23 of 2014, as amended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From the date of budget but not later than the commencement of the 2021-22 financial year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a:t>
                      </a:r>
                      <a:r>
                        <a:rPr lang="en-US" sz="1200" baseline="0" dirty="0">
                          <a:latin typeface="Arial" panose="020B0604020202020204" pitchFamily="34" charset="0"/>
                          <a:cs typeface="Arial" panose="020B0604020202020204" pitchFamily="34" charset="0"/>
                        </a:rPr>
                        <a:t>l </a:t>
                      </a:r>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R5m</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5"/>
                  </a:ext>
                </a:extLst>
              </a:tr>
              <a:tr h="370840">
                <a:tc>
                  <a:txBody>
                    <a:bodyPr/>
                    <a:lstStyle/>
                    <a:p>
                      <a:r>
                        <a:rPr lang="en-US" sz="1200" dirty="0">
                          <a:latin typeface="Arial" panose="020B0604020202020204" pitchFamily="34" charset="0"/>
                          <a:cs typeface="Arial" panose="020B0604020202020204" pitchFamily="34" charset="0"/>
                        </a:rPr>
                        <a:t>Private Sector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1 year after publication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CE, GB</a:t>
                      </a:r>
                    </a:p>
                  </a:txBody>
                  <a:tcPr/>
                </a:tc>
                <a:tc>
                  <a:txBody>
                    <a:bodyPr/>
                    <a:lstStyle/>
                    <a:p>
                      <a:r>
                        <a:rPr lang="en-US" sz="1200" dirty="0">
                          <a:latin typeface="Arial" panose="020B0604020202020204" pitchFamily="34" charset="0"/>
                          <a:cs typeface="Arial" panose="020B0604020202020204" pitchFamily="34" charset="0"/>
                        </a:rPr>
                        <a:t>R10m</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6"/>
                  </a:ext>
                </a:extLst>
              </a:tr>
              <a:tr h="370840">
                <a:tc>
                  <a:txBody>
                    <a:bodyPr/>
                    <a:lstStyle/>
                    <a:p>
                      <a:r>
                        <a:rPr lang="en-US" sz="1200" dirty="0">
                          <a:latin typeface="Arial" panose="020B0604020202020204" pitchFamily="34" charset="0"/>
                          <a:cs typeface="Arial" panose="020B0604020202020204" pitchFamily="34" charset="0"/>
                        </a:rPr>
                        <a:t>Provincial Government Departments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From the commencement of the 2022-23 financial year </a:t>
                      </a:r>
                    </a:p>
                    <a:p>
                      <a:endParaRPr lang="en-US" sz="1200" dirty="0">
                        <a:latin typeface="Arial" panose="020B0604020202020204" pitchFamily="34" charset="0"/>
                        <a:cs typeface="Arial" panose="020B0604020202020204" pitchFamily="34" charset="0"/>
                      </a:endParaRPr>
                    </a:p>
                  </a:txBody>
                  <a:tcPr/>
                </a:tc>
                <a:tc>
                  <a:txBody>
                    <a:bodyPr/>
                    <a:lstStyle/>
                    <a:p>
                      <a:r>
                        <a:rPr lang="en-US" sz="1200" dirty="0">
                          <a:latin typeface="Arial" panose="020B0604020202020204" pitchFamily="34" charset="0"/>
                          <a:cs typeface="Arial" panose="020B0604020202020204" pitchFamily="34" charset="0"/>
                        </a:rPr>
                        <a:t>All</a:t>
                      </a:r>
                    </a:p>
                  </a:txBody>
                  <a:tcPr/>
                </a:tc>
                <a:tc>
                  <a:txBody>
                    <a:bodyPr/>
                    <a:lstStyle/>
                    <a:p>
                      <a:r>
                        <a:rPr lang="en-US" sz="1200" dirty="0">
                          <a:latin typeface="Arial" panose="020B0604020202020204" pitchFamily="34" charset="0"/>
                          <a:cs typeface="Arial" panose="020B0604020202020204" pitchFamily="34" charset="0"/>
                        </a:rPr>
                        <a:t>R5m</a:t>
                      </a:r>
                    </a:p>
                  </a:txBody>
                  <a:tcPr/>
                </a:tc>
                <a:tc>
                  <a:txBody>
                    <a:bodyPr/>
                    <a:lstStyle/>
                    <a:p>
                      <a:r>
                        <a:rPr lang="en-US" sz="1200" dirty="0">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4473321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31796" y="111512"/>
          <a:ext cx="8913540" cy="2174488"/>
        </p:xfrm>
        <a:graphic>
          <a:graphicData uri="http://schemas.openxmlformats.org/drawingml/2006/table">
            <a:tbl>
              <a:tblPr firstRow="1" bandRow="1">
                <a:tableStyleId>{5C22544A-7EE6-4342-B048-85BDC9FD1C3A}</a:tableStyleId>
              </a:tblPr>
              <a:tblGrid>
                <a:gridCol w="1782708">
                  <a:extLst>
                    <a:ext uri="{9D8B030D-6E8A-4147-A177-3AD203B41FA5}">
                      <a16:colId xmlns:a16="http://schemas.microsoft.com/office/drawing/2014/main" val="20000"/>
                    </a:ext>
                  </a:extLst>
                </a:gridCol>
                <a:gridCol w="1782708">
                  <a:extLst>
                    <a:ext uri="{9D8B030D-6E8A-4147-A177-3AD203B41FA5}">
                      <a16:colId xmlns:a16="http://schemas.microsoft.com/office/drawing/2014/main" val="20001"/>
                    </a:ext>
                  </a:extLst>
                </a:gridCol>
                <a:gridCol w="1782708">
                  <a:extLst>
                    <a:ext uri="{9D8B030D-6E8A-4147-A177-3AD203B41FA5}">
                      <a16:colId xmlns:a16="http://schemas.microsoft.com/office/drawing/2014/main" val="20002"/>
                    </a:ext>
                  </a:extLst>
                </a:gridCol>
                <a:gridCol w="1782708">
                  <a:extLst>
                    <a:ext uri="{9D8B030D-6E8A-4147-A177-3AD203B41FA5}">
                      <a16:colId xmlns:a16="http://schemas.microsoft.com/office/drawing/2014/main" val="20003"/>
                    </a:ext>
                  </a:extLst>
                </a:gridCol>
                <a:gridCol w="1782708">
                  <a:extLst>
                    <a:ext uri="{9D8B030D-6E8A-4147-A177-3AD203B41FA5}">
                      <a16:colId xmlns:a16="http://schemas.microsoft.com/office/drawing/2014/main" val="20004"/>
                    </a:ext>
                  </a:extLst>
                </a:gridCol>
              </a:tblGrid>
              <a:tr h="1195969">
                <a:tc>
                  <a:txBody>
                    <a:bodyPr/>
                    <a:lstStyle/>
                    <a:p>
                      <a:r>
                        <a:rPr lang="en-US" sz="1200" dirty="0">
                          <a:solidFill>
                            <a:schemeClr val="tx1"/>
                          </a:solidFill>
                          <a:latin typeface="Arial" panose="020B0604020202020204" pitchFamily="34" charset="0"/>
                          <a:cs typeface="Arial" panose="020B0604020202020204" pitchFamily="34" charset="0"/>
                        </a:rPr>
                        <a:t>Metropolitan Municipalities </a:t>
                      </a:r>
                    </a:p>
                    <a:p>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From the commencement of the 2022-23 financial year </a:t>
                      </a:r>
                    </a:p>
                    <a:p>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All </a:t>
                      </a:r>
                    </a:p>
                  </a:txBody>
                  <a:tcPr/>
                </a:tc>
                <a:tc>
                  <a:txBody>
                    <a:bodyPr/>
                    <a:lstStyle/>
                    <a:p>
                      <a:r>
                        <a:rPr lang="en-US" sz="1200" dirty="0">
                          <a:solidFill>
                            <a:schemeClr val="tx1"/>
                          </a:solidFill>
                          <a:latin typeface="Arial" panose="020B0604020202020204" pitchFamily="34" charset="0"/>
                          <a:cs typeface="Arial" panose="020B0604020202020204" pitchFamily="34" charset="0"/>
                        </a:rPr>
                        <a:t>R5m</a:t>
                      </a:r>
                    </a:p>
                  </a:txBody>
                  <a:tcPr/>
                </a:tc>
                <a:tc>
                  <a:txBody>
                    <a:bodyPr/>
                    <a:lstStyle/>
                    <a:p>
                      <a:r>
                        <a:rPr lang="en-US" sz="1200" dirty="0">
                          <a:solidFill>
                            <a:schemeClr val="tx1"/>
                          </a:solidFill>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0"/>
                  </a:ext>
                </a:extLst>
              </a:tr>
              <a:tr h="978519">
                <a:tc>
                  <a:txBody>
                    <a:bodyPr/>
                    <a:lstStyle/>
                    <a:p>
                      <a:r>
                        <a:rPr lang="en-US" sz="1200" dirty="0">
                          <a:solidFill>
                            <a:schemeClr val="tx1"/>
                          </a:solidFill>
                          <a:latin typeface="Arial" panose="020B0604020202020204" pitchFamily="34" charset="0"/>
                          <a:cs typeface="Arial" panose="020B0604020202020204" pitchFamily="34" charset="0"/>
                        </a:rPr>
                        <a:t>District and local Municipalities </a:t>
                      </a:r>
                    </a:p>
                    <a:p>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From the commencement of the 2023-24 financial year </a:t>
                      </a:r>
                    </a:p>
                    <a:p>
                      <a:endParaRPr lang="en-US" sz="1200" dirty="0">
                        <a:solidFill>
                          <a:schemeClr val="tx1"/>
                        </a:solidFill>
                        <a:latin typeface="Arial" panose="020B0604020202020204" pitchFamily="34" charset="0"/>
                        <a:cs typeface="Arial" panose="020B0604020202020204" pitchFamily="34" charset="0"/>
                      </a:endParaRPr>
                    </a:p>
                  </a:txBody>
                  <a:tcPr/>
                </a:tc>
                <a:tc>
                  <a:txBody>
                    <a:bodyPr/>
                    <a:lstStyle/>
                    <a:p>
                      <a:r>
                        <a:rPr lang="en-US" sz="1200" dirty="0">
                          <a:solidFill>
                            <a:schemeClr val="tx1"/>
                          </a:solidFill>
                          <a:latin typeface="Arial" panose="020B0604020202020204" pitchFamily="34" charset="0"/>
                          <a:cs typeface="Arial" panose="020B0604020202020204" pitchFamily="34" charset="0"/>
                        </a:rPr>
                        <a:t>All </a:t>
                      </a:r>
                    </a:p>
                  </a:txBody>
                  <a:tcPr/>
                </a:tc>
                <a:tc>
                  <a:txBody>
                    <a:bodyPr/>
                    <a:lstStyle/>
                    <a:p>
                      <a:r>
                        <a:rPr lang="en-US" sz="1200" dirty="0">
                          <a:solidFill>
                            <a:schemeClr val="tx1"/>
                          </a:solidFill>
                          <a:latin typeface="Arial" panose="020B0604020202020204" pitchFamily="34" charset="0"/>
                          <a:cs typeface="Arial" panose="020B0604020202020204" pitchFamily="34" charset="0"/>
                        </a:rPr>
                        <a:t>R5m</a:t>
                      </a:r>
                    </a:p>
                  </a:txBody>
                  <a:tcPr/>
                </a:tc>
                <a:tc>
                  <a:txBody>
                    <a:bodyPr/>
                    <a:lstStyle/>
                    <a:p>
                      <a:r>
                        <a:rPr lang="en-US" sz="1200" dirty="0">
                          <a:solidFill>
                            <a:schemeClr val="tx1"/>
                          </a:solidFill>
                          <a:latin typeface="Arial" panose="020B0604020202020204" pitchFamily="34" charset="0"/>
                          <a:cs typeface="Arial" panose="020B0604020202020204" pitchFamily="34" charset="0"/>
                        </a:rPr>
                        <a:t>12 months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348202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17"/>
            <a:ext cx="8714508" cy="492443"/>
          </a:xfrm>
        </p:spPr>
        <p:txBody>
          <a:bodyPr/>
          <a:lstStyle/>
          <a:p>
            <a:r>
              <a:rPr lang="en-US" sz="3200" dirty="0"/>
              <a:t>Requirements </a:t>
            </a:r>
            <a:r>
              <a:rPr lang="en-US" sz="24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371600" y="838200"/>
            <a:ext cx="9982200" cy="5568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07000"/>
              </a:lnSpc>
              <a:spcAft>
                <a:spcPts val="800"/>
              </a:spcAft>
              <a:buNone/>
            </a:pPr>
            <a:r>
              <a:rPr lang="en-GB" sz="2000" b="1" dirty="0"/>
              <a:t>Procurement Contracting Strategies</a:t>
            </a:r>
          </a:p>
          <a:p>
            <a:pPr algn="just">
              <a:buNone/>
            </a:pPr>
            <a:r>
              <a:rPr lang="en-GB" sz="2000" dirty="0"/>
              <a:t>4.2.2.2 The employer shall apply the Register of Contractors as a requirement to any contracting strategy for engineering and construction works contract. </a:t>
            </a:r>
          </a:p>
          <a:p>
            <a:pPr algn="just">
              <a:buNone/>
            </a:pPr>
            <a:endParaRPr lang="en-GB" sz="2000" dirty="0"/>
          </a:p>
          <a:p>
            <a:pPr algn="just">
              <a:lnSpc>
                <a:spcPct val="107000"/>
              </a:lnSpc>
              <a:spcAft>
                <a:spcPts val="800"/>
              </a:spcAft>
              <a:buNone/>
            </a:pPr>
            <a:r>
              <a:rPr lang="en-GB" sz="2000" b="1" dirty="0"/>
              <a:t>4.3.2 Functionality in different Contracting Strategies</a:t>
            </a:r>
          </a:p>
          <a:p>
            <a:pPr algn="just">
              <a:lnSpc>
                <a:spcPct val="107000"/>
              </a:lnSpc>
              <a:spcAft>
                <a:spcPts val="800"/>
              </a:spcAft>
              <a:buNone/>
            </a:pPr>
            <a:r>
              <a:rPr lang="en-GB" sz="2000" dirty="0"/>
              <a:t>To apply the different contracting strategies, works shall be classified as follows:</a:t>
            </a:r>
          </a:p>
          <a:p>
            <a:pPr marL="285750" indent="-285750" algn="just">
              <a:lnSpc>
                <a:spcPct val="107000"/>
              </a:lnSpc>
              <a:spcAft>
                <a:spcPts val="800"/>
              </a:spcAft>
            </a:pPr>
            <a:r>
              <a:rPr lang="en-GB" sz="2000" b="1" dirty="0"/>
              <a:t>Simple/straightforward/routine work </a:t>
            </a:r>
            <a:r>
              <a:rPr lang="en-GB" sz="2000" dirty="0"/>
              <a:t>- where the tasks or activities are of a straightforward nature in terms of which inputs are relatively well known and outputs can be readily defined.</a:t>
            </a:r>
          </a:p>
          <a:p>
            <a:pPr marL="285750" indent="-285750" algn="just">
              <a:lnSpc>
                <a:spcPct val="107000"/>
              </a:lnSpc>
              <a:spcAft>
                <a:spcPts val="800"/>
              </a:spcAft>
            </a:pPr>
            <a:r>
              <a:rPr lang="en-GB" sz="2000" b="1" dirty="0"/>
              <a:t>Complex work </a:t>
            </a:r>
            <a:r>
              <a:rPr lang="en-GB" sz="2000" dirty="0"/>
              <a:t>- characterised by requirements for higher levels of skills, greater resources or not well defined inputs and outputs.</a:t>
            </a:r>
          </a:p>
          <a:p>
            <a:pPr marL="285750" indent="-285750" algn="just">
              <a:lnSpc>
                <a:spcPct val="107000"/>
              </a:lnSpc>
              <a:spcAft>
                <a:spcPts val="800"/>
              </a:spcAft>
            </a:pPr>
            <a:r>
              <a:rPr lang="en-GB" sz="2000" b="1" dirty="0"/>
              <a:t>Specialist work </a:t>
            </a:r>
            <a:r>
              <a:rPr lang="en-GB" sz="2000" dirty="0"/>
              <a:t>- requiring considerable innovation, creativity, and expertise or skill (or both) or work that has a high downstream impact.</a:t>
            </a:r>
          </a:p>
          <a:p>
            <a:pPr algn="just">
              <a:lnSpc>
                <a:spcPct val="107000"/>
              </a:lnSpc>
              <a:spcAft>
                <a:spcPts val="800"/>
              </a:spcAft>
              <a:buNone/>
            </a:pPr>
            <a:r>
              <a:rPr lang="en-GB" sz="2000" b="1" dirty="0"/>
              <a:t>Note: </a:t>
            </a:r>
            <a:r>
              <a:rPr lang="en-GB" sz="2000" dirty="0"/>
              <a:t>The value of the project or quantities shall not be used to determine whether the project is of a complex or specialist nature.</a:t>
            </a:r>
          </a:p>
          <a:p>
            <a:pPr>
              <a:lnSpc>
                <a:spcPct val="107000"/>
              </a:lnSpc>
              <a:spcAft>
                <a:spcPts val="800"/>
              </a:spcAft>
              <a:buNone/>
            </a:pPr>
            <a:endParaRPr lang="en-GB" sz="2000" dirty="0">
              <a:solidFill>
                <a:srgbClr val="00B050"/>
              </a:solidFill>
            </a:endParaRPr>
          </a:p>
        </p:txBody>
      </p:sp>
    </p:spTree>
    <p:extLst>
      <p:ext uri="{BB962C8B-B14F-4D97-AF65-F5344CB8AC3E}">
        <p14:creationId xmlns:p14="http://schemas.microsoft.com/office/powerpoint/2010/main" val="37261498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8" y="114302"/>
            <a:ext cx="9906003" cy="1144588"/>
          </a:xfrm>
        </p:spPr>
        <p:txBody>
          <a:bodyPr/>
          <a:lstStyle/>
          <a:p>
            <a:br>
              <a:rPr lang="en-GB" sz="2400" dirty="0"/>
            </a:br>
            <a:r>
              <a:rPr lang="en-GB" sz="3200" dirty="0"/>
              <a:t>Functionality in different Contracting Strategies</a:t>
            </a:r>
            <a:br>
              <a:rPr lang="en-GB" sz="2400" dirty="0"/>
            </a:br>
            <a:r>
              <a:rPr lang="en-US" sz="24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142998" y="1222296"/>
            <a:ext cx="10439401" cy="552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07000"/>
              </a:lnSpc>
              <a:spcAft>
                <a:spcPts val="800"/>
              </a:spcAft>
              <a:buNone/>
            </a:pPr>
            <a:r>
              <a:rPr lang="en-ZA" sz="2400" b="1" dirty="0">
                <a:ea typeface="Calibri" panose="020F0502020204030204" pitchFamily="34" charset="0"/>
                <a:cs typeface="Arial" panose="020B0604020202020204" pitchFamily="34" charset="0"/>
              </a:rPr>
              <a:t>4.3.2.1 Design by an employer</a:t>
            </a:r>
          </a:p>
          <a:p>
            <a:pPr marL="457200" indent="-457200" algn="just">
              <a:lnSpc>
                <a:spcPct val="107000"/>
              </a:lnSpc>
              <a:spcAft>
                <a:spcPts val="800"/>
              </a:spcAft>
              <a:buFont typeface="+mj-lt"/>
              <a:buAutoNum type="alphaLcParenR"/>
            </a:pPr>
            <a:r>
              <a:rPr lang="en-ZA" sz="2400" dirty="0">
                <a:ea typeface="Calibri" panose="020F0502020204030204" pitchFamily="34" charset="0"/>
                <a:cs typeface="Arial" panose="020B0604020202020204" pitchFamily="34" charset="0"/>
              </a:rPr>
              <a:t>If the construction works contract is deemed to be simple or straightforward or routine, No functionality criteria shall be specified in the tender data.</a:t>
            </a:r>
          </a:p>
          <a:p>
            <a:pPr marL="457200" indent="-457200" algn="just">
              <a:lnSpc>
                <a:spcPct val="107000"/>
              </a:lnSpc>
              <a:spcAft>
                <a:spcPts val="800"/>
              </a:spcAft>
              <a:buFont typeface="+mj-lt"/>
              <a:buAutoNum type="alphaLcParenR"/>
            </a:pPr>
            <a:r>
              <a:rPr lang="en-ZA" sz="2400" dirty="0">
                <a:ea typeface="Calibri" panose="020F0502020204030204" pitchFamily="34" charset="0"/>
                <a:cs typeface="Arial" panose="020B0604020202020204" pitchFamily="34" charset="0"/>
              </a:rPr>
              <a:t>If the construction works contract is deemed to be of a complex or specialist works, the employer may, in the tender data, specify functionality criteria and such criteria shall include:</a:t>
            </a:r>
          </a:p>
          <a:p>
            <a:pPr marL="1257300" lvl="1" indent="-514350" algn="just">
              <a:lnSpc>
                <a:spcPct val="107000"/>
              </a:lnSpc>
              <a:spcAft>
                <a:spcPts val="800"/>
              </a:spcAft>
              <a:buFont typeface="+mj-lt"/>
              <a:buAutoNum type="romanLcPeriod"/>
            </a:pPr>
            <a:r>
              <a:rPr lang="en-ZA" sz="2400" dirty="0">
                <a:ea typeface="Calibri" panose="020F0502020204030204" pitchFamily="34" charset="0"/>
                <a:cs typeface="Arial" panose="020B0604020202020204" pitchFamily="34" charset="0"/>
              </a:rPr>
              <a:t>Relevant applicable trades or skills in accordance with the scope of works; or</a:t>
            </a:r>
          </a:p>
          <a:p>
            <a:pPr marL="1257300" lvl="1" indent="-514350" algn="just">
              <a:lnSpc>
                <a:spcPct val="107000"/>
              </a:lnSpc>
              <a:spcAft>
                <a:spcPts val="800"/>
              </a:spcAft>
              <a:buFont typeface="+mj-lt"/>
              <a:buAutoNum type="romanLcPeriod"/>
            </a:pPr>
            <a:r>
              <a:rPr lang="en-ZA" sz="2400" dirty="0">
                <a:ea typeface="Calibri" panose="020F0502020204030204" pitchFamily="34" charset="0"/>
                <a:cs typeface="Arial" panose="020B0604020202020204" pitchFamily="34" charset="0"/>
              </a:rPr>
              <a:t>Suitably qualified professional person in the built environment; or</a:t>
            </a:r>
          </a:p>
          <a:p>
            <a:pPr marL="1257300" lvl="1" indent="-514350" algn="just">
              <a:lnSpc>
                <a:spcPct val="107000"/>
              </a:lnSpc>
              <a:spcAft>
                <a:spcPts val="800"/>
              </a:spcAft>
              <a:buFont typeface="+mj-lt"/>
              <a:buAutoNum type="romanLcPeriod"/>
            </a:pPr>
            <a:r>
              <a:rPr lang="en-ZA" sz="2400" dirty="0">
                <a:ea typeface="Calibri" panose="020F0502020204030204" pitchFamily="34" charset="0"/>
                <a:cs typeface="Arial" panose="020B0604020202020204" pitchFamily="34" charset="0"/>
              </a:rPr>
              <a:t>Any other legislated requirements as per the scope of works.</a:t>
            </a:r>
          </a:p>
        </p:txBody>
      </p:sp>
    </p:spTree>
    <p:extLst>
      <p:ext uri="{BB962C8B-B14F-4D97-AF65-F5344CB8AC3E}">
        <p14:creationId xmlns:p14="http://schemas.microsoft.com/office/powerpoint/2010/main" val="41809372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
            <a:ext cx="11201400" cy="861774"/>
          </a:xfrm>
        </p:spPr>
        <p:txBody>
          <a:bodyPr/>
          <a:lstStyle/>
          <a:p>
            <a:r>
              <a:rPr lang="en-GB" sz="3200" dirty="0"/>
              <a:t>Functionality in different Contracting Strategies </a:t>
            </a:r>
            <a:r>
              <a:rPr lang="en-GB" sz="3200" dirty="0" err="1"/>
              <a:t>cont</a:t>
            </a:r>
            <a:r>
              <a:rPr lang="en-GB" sz="3200" dirty="0"/>
              <a:t>…</a:t>
            </a:r>
            <a:br>
              <a:rPr lang="en-GB" sz="2400" dirty="0"/>
            </a:br>
            <a:endParaRPr lang="en-US" sz="2400" dirty="0"/>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990600" y="1107996"/>
            <a:ext cx="10668000" cy="5750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07000"/>
              </a:lnSpc>
              <a:spcAft>
                <a:spcPts val="800"/>
              </a:spcAft>
              <a:buNone/>
            </a:pPr>
            <a:r>
              <a:rPr lang="en-GB" sz="2400" b="1" dirty="0"/>
              <a:t>Note: </a:t>
            </a:r>
            <a:r>
              <a:rPr lang="en-GB" sz="2400" dirty="0"/>
              <a:t>The following contracting strategies are deemed to be deployed in circumstances where construction works contracts are of a complex or specialist works.</a:t>
            </a:r>
          </a:p>
          <a:p>
            <a:pPr>
              <a:lnSpc>
                <a:spcPct val="107000"/>
              </a:lnSpc>
              <a:spcAft>
                <a:spcPts val="800"/>
              </a:spcAft>
              <a:buNone/>
            </a:pPr>
            <a:r>
              <a:rPr lang="en-GB" sz="2400" b="1" dirty="0"/>
              <a:t>4.3.2.2 Develop and Construct</a:t>
            </a:r>
          </a:p>
          <a:p>
            <a:pPr>
              <a:lnSpc>
                <a:spcPct val="107000"/>
              </a:lnSpc>
              <a:spcAft>
                <a:spcPts val="800"/>
              </a:spcAft>
              <a:buNone/>
            </a:pPr>
            <a:r>
              <a:rPr lang="en-GB" sz="2400" dirty="0"/>
              <a:t>The employer must, in the tender data, specify functionality criteria and such criteria shall include:</a:t>
            </a:r>
          </a:p>
          <a:p>
            <a:pPr marL="514350" indent="-514350">
              <a:lnSpc>
                <a:spcPct val="107000"/>
              </a:lnSpc>
              <a:spcAft>
                <a:spcPts val="800"/>
              </a:spcAft>
              <a:buFont typeface="+mj-lt"/>
              <a:buAutoNum type="romanLcPeriod"/>
            </a:pPr>
            <a:r>
              <a:rPr lang="en-GB" sz="2400" dirty="0"/>
              <a:t>Professionals registered with relevant built environment professions councils.</a:t>
            </a:r>
          </a:p>
          <a:p>
            <a:pPr marL="514350" indent="-514350">
              <a:lnSpc>
                <a:spcPct val="107000"/>
              </a:lnSpc>
              <a:spcAft>
                <a:spcPts val="800"/>
              </a:spcAft>
              <a:buFont typeface="+mj-lt"/>
              <a:buAutoNum type="romanLcPeriod"/>
            </a:pPr>
            <a:r>
              <a:rPr lang="en-GB" sz="2400" dirty="0"/>
              <a:t>Demonstrated experience of key personnel in relation to the scope of works.</a:t>
            </a:r>
          </a:p>
          <a:p>
            <a:pPr marL="514350" indent="-514350">
              <a:lnSpc>
                <a:spcPct val="107000"/>
              </a:lnSpc>
              <a:spcAft>
                <a:spcPts val="800"/>
              </a:spcAft>
              <a:buFont typeface="+mj-lt"/>
              <a:buAutoNum type="romanLcPeriod"/>
            </a:pPr>
            <a:r>
              <a:rPr lang="en-GB" sz="2400" dirty="0"/>
              <a:t>Any other legislated requirements as per the scope of work.</a:t>
            </a:r>
          </a:p>
        </p:txBody>
      </p:sp>
    </p:spTree>
    <p:extLst>
      <p:ext uri="{BB962C8B-B14F-4D97-AF65-F5344CB8AC3E}">
        <p14:creationId xmlns:p14="http://schemas.microsoft.com/office/powerpoint/2010/main" val="5090724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10591800" cy="1723549"/>
          </a:xfrm>
        </p:spPr>
        <p:txBody>
          <a:bodyPr/>
          <a:lstStyle/>
          <a:p>
            <a:br>
              <a:rPr lang="en-GB" sz="2400" dirty="0"/>
            </a:br>
            <a:r>
              <a:rPr lang="en-GB" sz="3200" dirty="0"/>
              <a:t>Functionality in different Contracting Strategies </a:t>
            </a:r>
            <a:r>
              <a:rPr lang="en-GB" sz="3200" dirty="0" err="1"/>
              <a:t>cont</a:t>
            </a:r>
            <a:r>
              <a:rPr lang="en-GB" sz="3200" dirty="0"/>
              <a:t>…</a:t>
            </a:r>
            <a:br>
              <a:rPr lang="en-GB" sz="2400" dirty="0"/>
            </a:br>
            <a:r>
              <a:rPr lang="en-US" sz="24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524001" y="1531940"/>
            <a:ext cx="9525000" cy="454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07000"/>
              </a:lnSpc>
              <a:spcAft>
                <a:spcPts val="800"/>
              </a:spcAft>
              <a:buNone/>
            </a:pPr>
            <a:endParaRPr lang="en-GB" sz="2000" b="1" dirty="0"/>
          </a:p>
          <a:p>
            <a:pPr>
              <a:lnSpc>
                <a:spcPct val="107000"/>
              </a:lnSpc>
              <a:spcAft>
                <a:spcPts val="800"/>
              </a:spcAft>
              <a:buNone/>
            </a:pPr>
            <a:r>
              <a:rPr lang="en-GB" sz="2400" b="1" dirty="0"/>
              <a:t>4.3.2.3 Design and Build/Construct</a:t>
            </a:r>
          </a:p>
          <a:p>
            <a:pPr>
              <a:lnSpc>
                <a:spcPct val="107000"/>
              </a:lnSpc>
              <a:spcAft>
                <a:spcPts val="800"/>
              </a:spcAft>
              <a:buNone/>
            </a:pPr>
            <a:r>
              <a:rPr lang="en-GB" sz="2400" dirty="0"/>
              <a:t>The employer must, in the tender data, specify functionality criteria and such criteria shall include:</a:t>
            </a:r>
          </a:p>
          <a:p>
            <a:pPr marL="1257300" lvl="1" indent="-514350">
              <a:lnSpc>
                <a:spcPct val="107000"/>
              </a:lnSpc>
              <a:spcAft>
                <a:spcPts val="800"/>
              </a:spcAft>
              <a:buFont typeface="+mj-lt"/>
              <a:buAutoNum type="romanLcPeriod"/>
            </a:pPr>
            <a:r>
              <a:rPr lang="en-GB" sz="2400" dirty="0"/>
              <a:t>Professionals registered with relevant built environment professions councils.</a:t>
            </a:r>
          </a:p>
          <a:p>
            <a:pPr marL="1257300" lvl="1" indent="-514350">
              <a:lnSpc>
                <a:spcPct val="107000"/>
              </a:lnSpc>
              <a:spcAft>
                <a:spcPts val="800"/>
              </a:spcAft>
              <a:buFont typeface="+mj-lt"/>
              <a:buAutoNum type="romanLcPeriod"/>
            </a:pPr>
            <a:r>
              <a:rPr lang="en-GB" sz="2400" dirty="0"/>
              <a:t>Demonstrated experience of key personnel in relation to the scope of works.</a:t>
            </a:r>
          </a:p>
          <a:p>
            <a:pPr marL="1257300" lvl="1" indent="-514350">
              <a:lnSpc>
                <a:spcPct val="107000"/>
              </a:lnSpc>
              <a:spcAft>
                <a:spcPts val="800"/>
              </a:spcAft>
              <a:buFont typeface="+mj-lt"/>
              <a:buAutoNum type="romanLcPeriod"/>
            </a:pPr>
            <a:r>
              <a:rPr lang="en-GB" sz="2400" dirty="0"/>
              <a:t>Any other legislated requirements as per the scope of work</a:t>
            </a:r>
            <a:r>
              <a:rPr lang="en-GB" sz="2400" dirty="0">
                <a:solidFill>
                  <a:srgbClr val="00B050"/>
                </a:solidFill>
              </a:rPr>
              <a:t>.</a:t>
            </a:r>
          </a:p>
        </p:txBody>
      </p:sp>
    </p:spTree>
    <p:extLst>
      <p:ext uri="{BB962C8B-B14F-4D97-AF65-F5344CB8AC3E}">
        <p14:creationId xmlns:p14="http://schemas.microsoft.com/office/powerpoint/2010/main" val="41138994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1"/>
            <a:ext cx="9601198" cy="1354217"/>
          </a:xfrm>
        </p:spPr>
        <p:txBody>
          <a:bodyPr/>
          <a:lstStyle/>
          <a:p>
            <a:r>
              <a:rPr lang="en-GB" sz="3200" dirty="0"/>
              <a:t>Functionality in different Contracting Strategies</a:t>
            </a:r>
            <a:br>
              <a:rPr lang="en-GB" sz="2400" dirty="0"/>
            </a:br>
            <a:r>
              <a:rPr lang="en-US" sz="2400" dirty="0"/>
              <a:t>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295401" y="1107996"/>
            <a:ext cx="10058400" cy="5597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07000"/>
              </a:lnSpc>
              <a:spcAft>
                <a:spcPts val="800"/>
              </a:spcAft>
              <a:buNone/>
            </a:pPr>
            <a:r>
              <a:rPr lang="en-GB" sz="2400" b="1" dirty="0"/>
              <a:t>4.3.2.4 Management Contract</a:t>
            </a:r>
          </a:p>
          <a:p>
            <a:pPr algn="just">
              <a:lnSpc>
                <a:spcPct val="107000"/>
              </a:lnSpc>
              <a:spcAft>
                <a:spcPts val="800"/>
              </a:spcAft>
              <a:buNone/>
            </a:pPr>
            <a:r>
              <a:rPr lang="en-GB" sz="2400" dirty="0"/>
              <a:t>The employer must, in the tender data, specify functionality criteria and such criteria shall include:</a:t>
            </a:r>
          </a:p>
          <a:p>
            <a:pPr marL="1143000" lvl="1" indent="-400050" algn="just">
              <a:lnSpc>
                <a:spcPct val="107000"/>
              </a:lnSpc>
              <a:spcAft>
                <a:spcPts val="800"/>
              </a:spcAft>
              <a:buFont typeface="+mj-lt"/>
              <a:buAutoNum type="romanLcPeriod"/>
            </a:pPr>
            <a:r>
              <a:rPr lang="en-GB" sz="2400" dirty="0"/>
              <a:t>Professionals registered with relevant built environment professions councils.</a:t>
            </a:r>
          </a:p>
          <a:p>
            <a:pPr marL="1143000" lvl="1" indent="-400050" algn="just">
              <a:lnSpc>
                <a:spcPct val="107000"/>
              </a:lnSpc>
              <a:spcAft>
                <a:spcPts val="800"/>
              </a:spcAft>
              <a:buFont typeface="+mj-lt"/>
              <a:buAutoNum type="romanLcPeriod"/>
            </a:pPr>
            <a:r>
              <a:rPr lang="en-GB" sz="2400" dirty="0"/>
              <a:t>Demonstrated experience of key personnel in relation to the scope of works.</a:t>
            </a:r>
          </a:p>
          <a:p>
            <a:pPr marL="1143000" lvl="1" indent="-400050" algn="just">
              <a:lnSpc>
                <a:spcPct val="107000"/>
              </a:lnSpc>
              <a:spcAft>
                <a:spcPts val="800"/>
              </a:spcAft>
              <a:buFont typeface="+mj-lt"/>
              <a:buAutoNum type="romanLcPeriod"/>
            </a:pPr>
            <a:r>
              <a:rPr lang="en-GB" sz="2400" dirty="0"/>
              <a:t>Any other legislated requirements as per the scope of work.</a:t>
            </a:r>
          </a:p>
          <a:p>
            <a:pPr algn="just">
              <a:lnSpc>
                <a:spcPct val="107000"/>
              </a:lnSpc>
              <a:spcAft>
                <a:spcPts val="800"/>
              </a:spcAft>
              <a:buNone/>
            </a:pPr>
            <a:r>
              <a:rPr lang="en-GB" sz="2400" b="1" dirty="0"/>
              <a:t>4.3.3 </a:t>
            </a:r>
            <a:r>
              <a:rPr lang="en-GB" sz="2400" dirty="0"/>
              <a:t>Where functionality is evaluated, at least three persons who are fully conversant with the technical aspects of the scope of works shall undertake such evaluation</a:t>
            </a:r>
            <a:r>
              <a:rPr lang="en-GB" sz="2000" dirty="0"/>
              <a:t>. </a:t>
            </a:r>
          </a:p>
        </p:txBody>
      </p:sp>
    </p:spTree>
    <p:extLst>
      <p:ext uri="{BB962C8B-B14F-4D97-AF65-F5344CB8AC3E}">
        <p14:creationId xmlns:p14="http://schemas.microsoft.com/office/powerpoint/2010/main" val="26042706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6509" y="137337"/>
            <a:ext cx="8229600" cy="929463"/>
          </a:xfrm>
        </p:spPr>
        <p:txBody>
          <a:bodyPr/>
          <a:lstStyle/>
          <a:p>
            <a:r>
              <a:rPr lang="en-US" sz="3200" dirty="0"/>
              <a:t>Tender data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856509" y="889463"/>
            <a:ext cx="9573491" cy="4626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nSpc>
                <a:spcPct val="107000"/>
              </a:lnSpc>
              <a:spcAft>
                <a:spcPts val="800"/>
              </a:spcAft>
              <a:buNone/>
            </a:pPr>
            <a:endParaRPr lang="en-GB" sz="2000" dirty="0">
              <a:solidFill>
                <a:srgbClr val="00B050"/>
              </a:solidFill>
            </a:endParaRPr>
          </a:p>
          <a:p>
            <a:pPr>
              <a:lnSpc>
                <a:spcPct val="107000"/>
              </a:lnSpc>
              <a:spcAft>
                <a:spcPts val="800"/>
              </a:spcAft>
              <a:buNone/>
            </a:pPr>
            <a:r>
              <a:rPr lang="en-GB" sz="2800" b="1" dirty="0"/>
              <a:t>Tender validity period </a:t>
            </a:r>
          </a:p>
          <a:p>
            <a:pPr>
              <a:lnSpc>
                <a:spcPct val="107000"/>
              </a:lnSpc>
              <a:spcAft>
                <a:spcPts val="800"/>
              </a:spcAft>
              <a:buNone/>
            </a:pPr>
            <a:r>
              <a:rPr lang="en-GB" sz="2800" dirty="0"/>
              <a:t>4.4.2.2 The tender offer validity period provided for in the tender data shall not exceed twelve (12) weeks. Any extension beyond twelve (12) weeks must be approved by the Accounting Officer. </a:t>
            </a:r>
          </a:p>
          <a:p>
            <a:pPr>
              <a:lnSpc>
                <a:spcPct val="107000"/>
              </a:lnSpc>
              <a:spcAft>
                <a:spcPts val="800"/>
              </a:spcAft>
              <a:buNone/>
            </a:pPr>
            <a:endParaRPr lang="en-GB" sz="2000" dirty="0"/>
          </a:p>
          <a:p>
            <a:pPr>
              <a:lnSpc>
                <a:spcPct val="107000"/>
              </a:lnSpc>
              <a:spcAft>
                <a:spcPts val="800"/>
              </a:spcAft>
              <a:buNone/>
            </a:pPr>
            <a:endParaRPr lang="en-GB" sz="2000" dirty="0"/>
          </a:p>
        </p:txBody>
      </p:sp>
    </p:spTree>
    <p:extLst>
      <p:ext uri="{BB962C8B-B14F-4D97-AF65-F5344CB8AC3E}">
        <p14:creationId xmlns:p14="http://schemas.microsoft.com/office/powerpoint/2010/main" val="22536553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1758"/>
            <a:ext cx="10210800" cy="1661993"/>
          </a:xfrm>
        </p:spPr>
        <p:txBody>
          <a:bodyPr/>
          <a:lstStyle/>
          <a:p>
            <a:br>
              <a:rPr lang="en-US" sz="2800" dirty="0"/>
            </a:br>
            <a:r>
              <a:rPr lang="en-US" sz="2800" i="1" dirty="0"/>
              <a:t>Case law: Awarding tenders after the validity period lapsed</a:t>
            </a:r>
            <a:br>
              <a:rPr lang="en-US" sz="2800" dirty="0"/>
            </a:br>
            <a:endParaRPr lang="en-US" sz="2400" dirty="0"/>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143000" y="889462"/>
            <a:ext cx="10210800" cy="494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US" sz="2000" b="1" i="1" dirty="0"/>
          </a:p>
          <a:p>
            <a:pPr>
              <a:buNone/>
            </a:pPr>
            <a:r>
              <a:rPr lang="en-US" sz="2000" b="1" i="1" dirty="0"/>
              <a:t>Awarding tenders after the validity period lapsed</a:t>
            </a:r>
            <a:endParaRPr lang="en-US" sz="2000" dirty="0"/>
          </a:p>
          <a:p>
            <a:pPr>
              <a:buNone/>
            </a:pPr>
            <a:br>
              <a:rPr lang="en-US" sz="2000" dirty="0"/>
            </a:br>
            <a:r>
              <a:rPr lang="en-US" sz="2000" dirty="0"/>
              <a:t>By Advocate Helen Venter </a:t>
            </a:r>
          </a:p>
          <a:p>
            <a:r>
              <a:rPr lang="en-US" sz="2000" i="1" dirty="0"/>
              <a:t>Telkom SA Ltd v </a:t>
            </a:r>
            <a:r>
              <a:rPr lang="en-US" sz="2000" i="1" dirty="0" err="1"/>
              <a:t>Merid</a:t>
            </a:r>
            <a:r>
              <a:rPr lang="en-US" sz="2000" i="1" dirty="0"/>
              <a:t> Trading (Pty) Ltd and others; </a:t>
            </a:r>
            <a:r>
              <a:rPr lang="en-US" sz="2000" i="1" dirty="0" err="1"/>
              <a:t>Bihati</a:t>
            </a:r>
            <a:r>
              <a:rPr lang="en-US" sz="2000" i="1" dirty="0"/>
              <a:t> Solutions (Pty) Ltd and others [2011] JOL 26617 (GNP):</a:t>
            </a:r>
          </a:p>
          <a:p>
            <a:pPr>
              <a:buNone/>
            </a:pPr>
            <a:r>
              <a:rPr lang="en-US" sz="2000" b="1" dirty="0"/>
              <a:t>Facts in case</a:t>
            </a:r>
            <a:endParaRPr lang="en-US" sz="2000" dirty="0"/>
          </a:p>
          <a:p>
            <a:pPr algn="just">
              <a:buNone/>
            </a:pPr>
            <a:r>
              <a:rPr lang="en-US" sz="2000" dirty="0"/>
              <a:t>Telkom invited a proposal for the provision of network services. Tender documentation contained a provision that conditions and proposals were to remain valid for acceptance for 120 days, expiring on 12 April 2008. By 12 April 2008, Telkom shortlisted 15 proposals but had not yet accepted any. After the expiry date, Telkom invited the shortlisted bidders to extend validity of their proposals. Only some responded. Telkom awarded the tender to 6 of the shortlisted bidders. Complaints were lodged by some unsuccessful bidders and after receiving legal advice, Telkom applied to Higher Court to have the awards set-aside.</a:t>
            </a:r>
          </a:p>
        </p:txBody>
      </p:sp>
    </p:spTree>
    <p:extLst>
      <p:ext uri="{BB962C8B-B14F-4D97-AF65-F5344CB8AC3E}">
        <p14:creationId xmlns:p14="http://schemas.microsoft.com/office/powerpoint/2010/main" val="42040679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91758"/>
            <a:ext cx="10287000" cy="1600438"/>
          </a:xfrm>
        </p:spPr>
        <p:txBody>
          <a:bodyPr/>
          <a:lstStyle/>
          <a:p>
            <a:br>
              <a:rPr lang="en-US" sz="2400" dirty="0"/>
            </a:br>
            <a:r>
              <a:rPr lang="en-US" sz="2800" i="1" dirty="0"/>
              <a:t>Case law: Awarding tenders after the validity period lapsed</a:t>
            </a:r>
            <a:br>
              <a:rPr lang="en-US" sz="2800" i="1" dirty="0"/>
            </a:br>
            <a:endParaRPr lang="en-US" sz="2400" i="1" dirty="0"/>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524000" y="1525013"/>
            <a:ext cx="9982200" cy="4942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r>
              <a:rPr lang="en-US" sz="2400" b="1" i="1" dirty="0"/>
              <a:t>Awarding tenders after the validity period lapsed</a:t>
            </a:r>
            <a:endParaRPr lang="en-US" sz="2400" dirty="0"/>
          </a:p>
          <a:p>
            <a:pPr>
              <a:buNone/>
            </a:pPr>
            <a:br>
              <a:rPr lang="en-US" sz="2400" dirty="0"/>
            </a:br>
            <a:r>
              <a:rPr lang="en-US" sz="2400" b="1" dirty="0">
                <a:solidFill>
                  <a:srgbClr val="C00000"/>
                </a:solidFill>
              </a:rPr>
              <a:t>Judgement</a:t>
            </a:r>
          </a:p>
          <a:p>
            <a:pPr>
              <a:buNone/>
            </a:pPr>
            <a:r>
              <a:rPr lang="en-US" sz="2400" dirty="0"/>
              <a:t>The High Court held that the purported extension of the bid validity period, after the validity period lapsed, </a:t>
            </a:r>
            <a:r>
              <a:rPr lang="en-US" sz="2400" b="1" dirty="0">
                <a:solidFill>
                  <a:srgbClr val="C00000"/>
                </a:solidFill>
              </a:rPr>
              <a:t>was unlawful. </a:t>
            </a:r>
            <a:r>
              <a:rPr lang="en-US" sz="2400" dirty="0"/>
              <a:t>As soon as the bid validity period had expired, without having made an award, the tender process is complete, albeit unsuccessfully. The institution is no longer free to negotiate with the shortlisted bidders. Any negotiations to extend the bid validity period after its expiry lacks transparency and is neither equitable nor competitive.</a:t>
            </a:r>
          </a:p>
          <a:p>
            <a:pPr>
              <a:buNone/>
            </a:pPr>
            <a:endParaRPr lang="en-US" sz="2000" dirty="0"/>
          </a:p>
        </p:txBody>
      </p:sp>
    </p:spTree>
    <p:extLst>
      <p:ext uri="{BB962C8B-B14F-4D97-AF65-F5344CB8AC3E}">
        <p14:creationId xmlns:p14="http://schemas.microsoft.com/office/powerpoint/2010/main" val="2034525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idx="4294967295"/>
          </p:nvPr>
        </p:nvSpPr>
        <p:spPr>
          <a:xfrm>
            <a:off x="1602060" y="1"/>
            <a:ext cx="8696829" cy="492443"/>
          </a:xfrm>
        </p:spPr>
        <p:txBody>
          <a:bodyPr/>
          <a:lstStyle/>
          <a:p>
            <a:r>
              <a:rPr lang="en-US" sz="3200" dirty="0">
                <a:latin typeface="Arial" charset="0"/>
              </a:rPr>
              <a:t>Scope of CIDB mandate </a:t>
            </a:r>
          </a:p>
        </p:txBody>
      </p:sp>
      <p:sp>
        <p:nvSpPr>
          <p:cNvPr id="166915" name="Rectangle 3"/>
          <p:cNvSpPr>
            <a:spLocks noGrp="1" noChangeArrowheads="1"/>
          </p:cNvSpPr>
          <p:nvPr>
            <p:ph type="body" idx="4294967295"/>
          </p:nvPr>
        </p:nvSpPr>
        <p:spPr>
          <a:xfrm>
            <a:off x="1602060" y="1066800"/>
            <a:ext cx="9599340" cy="5286895"/>
          </a:xfrm>
        </p:spPr>
        <p:txBody>
          <a:bodyPr>
            <a:normAutofit/>
          </a:bodyPr>
          <a:lstStyle/>
          <a:p>
            <a:pPr algn="just">
              <a:lnSpc>
                <a:spcPct val="110000"/>
              </a:lnSpc>
            </a:pPr>
            <a:r>
              <a:rPr lang="en-US" altLang="en-US" sz="2400" b="0" dirty="0">
                <a:cs typeface="Arial" panose="020B0604020202020204" pitchFamily="34" charset="0"/>
              </a:rPr>
              <a:t>Section 16 (3) of the CIDB Act mandates the Minister to prescribe the manner in which public sector construction contracts may be invited, awarded and managed within the framework of the registers and within the framework of the policy on procurement.</a:t>
            </a:r>
          </a:p>
          <a:p>
            <a:pPr algn="just">
              <a:lnSpc>
                <a:spcPct val="110000"/>
              </a:lnSpc>
            </a:pPr>
            <a:endParaRPr lang="en-US" altLang="en-US" sz="2400" b="0" dirty="0"/>
          </a:p>
          <a:p>
            <a:pPr algn="just"/>
            <a:r>
              <a:rPr lang="en-ZA" sz="2400" b="0" dirty="0"/>
              <a:t>CID Regulations 24 states that: </a:t>
            </a:r>
          </a:p>
          <a:p>
            <a:pPr algn="just"/>
            <a:r>
              <a:rPr lang="en-ZA" sz="2400" b="0" dirty="0"/>
              <a:t>…Every client or employer who is inviting calls for expression of interest or soliciting competitive tenders in the construction industry </a:t>
            </a:r>
            <a:r>
              <a:rPr lang="en-ZA" sz="2400" b="0" dirty="0">
                <a:solidFill>
                  <a:srgbClr val="FF0000"/>
                </a:solidFill>
              </a:rPr>
              <a:t>must</a:t>
            </a:r>
            <a:r>
              <a:rPr lang="en-ZA" sz="2400" b="0" dirty="0"/>
              <a:t> publish that invitation to tender on the Board's website and that solicitation </a:t>
            </a:r>
            <a:r>
              <a:rPr lang="en-ZA" sz="2400" b="0" dirty="0">
                <a:solidFill>
                  <a:srgbClr val="FF0000"/>
                </a:solidFill>
              </a:rPr>
              <a:t>must</a:t>
            </a:r>
            <a:r>
              <a:rPr lang="en-ZA" sz="2400" b="0" dirty="0"/>
              <a:t> be in accordance with – </a:t>
            </a:r>
          </a:p>
          <a:p>
            <a:pPr algn="just"/>
            <a:r>
              <a:rPr lang="en-ZA" sz="2400" b="0" i="1" dirty="0"/>
              <a:t>(c) </a:t>
            </a:r>
            <a:r>
              <a:rPr lang="en-ZA" sz="2400" b="0" dirty="0"/>
              <a:t>the Standard for Uniformity in Engineering and Construction Works Contracts…. </a:t>
            </a:r>
          </a:p>
          <a:p>
            <a:pPr algn="just">
              <a:lnSpc>
                <a:spcPct val="110000"/>
              </a:lnSpc>
              <a:buFontTx/>
              <a:buNone/>
            </a:pPr>
            <a:endParaRPr lang="en-US" altLang="en-US" sz="2200" dirty="0"/>
          </a:p>
          <a:p>
            <a:pPr>
              <a:buFont typeface="Wingdings" pitchFamily="2" charset="2"/>
              <a:buChar char="q"/>
            </a:pPr>
            <a:endParaRPr lang="en-US" sz="1600" i="1" dirty="0">
              <a:latin typeface="Arial" charset="0"/>
            </a:endParaRPr>
          </a:p>
        </p:txBody>
      </p:sp>
    </p:spTree>
    <p:extLst>
      <p:ext uri="{BB962C8B-B14F-4D97-AF65-F5344CB8AC3E}">
        <p14:creationId xmlns:p14="http://schemas.microsoft.com/office/powerpoint/2010/main" val="899916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4313" y="123500"/>
            <a:ext cx="8498713" cy="714700"/>
          </a:xfrm>
        </p:spPr>
        <p:txBody>
          <a:bodyPr/>
          <a:lstStyle/>
          <a:p>
            <a:r>
              <a:rPr lang="en-US" sz="3200" dirty="0"/>
              <a:t>Standard conditions of tender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734312" y="1371600"/>
            <a:ext cx="10000488" cy="443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GB" sz="2400" b="1" dirty="0"/>
          </a:p>
          <a:p>
            <a:pPr>
              <a:buNone/>
            </a:pPr>
            <a:endParaRPr lang="en-GB" sz="2000" b="1" dirty="0"/>
          </a:p>
          <a:p>
            <a:pPr>
              <a:buNone/>
            </a:pPr>
            <a:r>
              <a:rPr lang="en-GB" sz="2800" b="1" dirty="0"/>
              <a:t>C.3.9 Arithmetical errors, omissions and discrepancies </a:t>
            </a:r>
          </a:p>
          <a:p>
            <a:pPr>
              <a:buNone/>
            </a:pPr>
            <a:endParaRPr lang="en-GB" sz="2800" b="1" dirty="0"/>
          </a:p>
          <a:p>
            <a:pPr marL="342900" indent="-342900"/>
            <a:r>
              <a:rPr lang="en-US" sz="2800" b="1" dirty="0"/>
              <a:t>C.3.9.3 </a:t>
            </a:r>
            <a:r>
              <a:rPr lang="en-US" sz="2800" dirty="0"/>
              <a:t>Notify the tenderer of all errors or omissions that are identified in the tender offer and either confirm the tender offer as tendered or accept the corrected total of prices</a:t>
            </a:r>
          </a:p>
          <a:p>
            <a:pPr marL="342900" indent="-342900"/>
            <a:endParaRPr lang="en-GB" sz="2000" dirty="0"/>
          </a:p>
        </p:txBody>
      </p:sp>
    </p:spTree>
    <p:extLst>
      <p:ext uri="{BB962C8B-B14F-4D97-AF65-F5344CB8AC3E}">
        <p14:creationId xmlns:p14="http://schemas.microsoft.com/office/powerpoint/2010/main" val="24131534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4313" y="123500"/>
            <a:ext cx="8498713" cy="492443"/>
          </a:xfrm>
        </p:spPr>
        <p:txBody>
          <a:bodyPr/>
          <a:lstStyle/>
          <a:p>
            <a:r>
              <a:rPr lang="en-US" sz="3200" dirty="0"/>
              <a:t>Standard conditions of tender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734312" y="845126"/>
            <a:ext cx="9695688" cy="495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GB" sz="2400" b="1" dirty="0"/>
          </a:p>
          <a:p>
            <a:pPr>
              <a:buNone/>
            </a:pPr>
            <a:r>
              <a:rPr lang="en-US" sz="2400" b="1" dirty="0"/>
              <a:t>C.3.11 Evaluation of tender offers </a:t>
            </a:r>
            <a:endParaRPr lang="en-GB" sz="2400" b="1" dirty="0"/>
          </a:p>
          <a:p>
            <a:pPr>
              <a:buNone/>
            </a:pPr>
            <a:r>
              <a:rPr lang="en-US" sz="2400" b="1" dirty="0"/>
              <a:t>C.3.11.1 General  </a:t>
            </a:r>
          </a:p>
          <a:p>
            <a:pPr algn="just">
              <a:buNone/>
            </a:pPr>
            <a:r>
              <a:rPr lang="en-US" sz="2400" dirty="0"/>
              <a:t>The employer must appoint an evaluation panel of </a:t>
            </a:r>
            <a:r>
              <a:rPr lang="en-US" sz="2400" dirty="0">
                <a:solidFill>
                  <a:srgbClr val="C00000"/>
                </a:solidFill>
              </a:rPr>
              <a:t>not less than three persons </a:t>
            </a:r>
            <a:r>
              <a:rPr lang="en-US" sz="2400" dirty="0"/>
              <a:t>conversant with the proposed scope of works to evaluate each responsive tender offer using the tender evaluation methods and associated evaluation criteria and weightings that are specified in the tender data. </a:t>
            </a:r>
            <a:endParaRPr lang="en-GB" sz="2400" dirty="0"/>
          </a:p>
        </p:txBody>
      </p:sp>
    </p:spTree>
    <p:extLst>
      <p:ext uri="{BB962C8B-B14F-4D97-AF65-F5344CB8AC3E}">
        <p14:creationId xmlns:p14="http://schemas.microsoft.com/office/powerpoint/2010/main" val="2548456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4313" y="123500"/>
            <a:ext cx="8498713" cy="721626"/>
          </a:xfrm>
        </p:spPr>
        <p:txBody>
          <a:bodyPr/>
          <a:lstStyle/>
          <a:p>
            <a:r>
              <a:rPr lang="en-US" sz="3200" dirty="0"/>
              <a:t>Standard conditions of tender   </a:t>
            </a:r>
          </a:p>
        </p:txBody>
      </p:sp>
      <p:sp>
        <p:nvSpPr>
          <p:cNvPr id="4" name="Text Box 5"/>
          <p:cNvSpPr txBox="1">
            <a:spLocks noChangeArrowheads="1"/>
          </p:cNvSpPr>
          <p:nvPr/>
        </p:nvSpPr>
        <p:spPr bwMode="auto">
          <a:xfrm>
            <a:off x="2003426" y="1531940"/>
            <a:ext cx="820737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spcBef>
                <a:spcPct val="0"/>
              </a:spcBef>
              <a:buFontTx/>
              <a:buNone/>
            </a:pPr>
            <a:endParaRPr lang="en-US" altLang="en-US" sz="2200" dirty="0">
              <a:cs typeface="Arial" panose="020B0604020202020204" pitchFamily="34" charset="0"/>
            </a:endParaRPr>
          </a:p>
        </p:txBody>
      </p:sp>
      <p:sp>
        <p:nvSpPr>
          <p:cNvPr id="14" name="Text Box 52"/>
          <p:cNvSpPr txBox="1">
            <a:spLocks noChangeArrowheads="1"/>
          </p:cNvSpPr>
          <p:nvPr/>
        </p:nvSpPr>
        <p:spPr bwMode="auto">
          <a:xfrm>
            <a:off x="1734312" y="845126"/>
            <a:ext cx="9390888" cy="495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endParaRPr lang="en-GB" sz="2400" b="1" dirty="0"/>
          </a:p>
          <a:p>
            <a:pPr>
              <a:buNone/>
            </a:pPr>
            <a:endParaRPr lang="en-GB" sz="2000" b="1" dirty="0"/>
          </a:p>
          <a:p>
            <a:pPr algn="just">
              <a:buNone/>
            </a:pPr>
            <a:r>
              <a:rPr lang="en-GB" sz="2400" b="1" dirty="0"/>
              <a:t>C.3.16 Registration of the award </a:t>
            </a:r>
            <a:endParaRPr lang="en-GB" sz="2400" dirty="0"/>
          </a:p>
          <a:p>
            <a:pPr algn="just">
              <a:buNone/>
            </a:pPr>
            <a:r>
              <a:rPr lang="en-GB" sz="2400" dirty="0"/>
              <a:t>An employer must, within twenty-one (21) working days from the date on which a contractor's offer to perform a construction works contract is accepted in writing by the employer, register and publish the award on the </a:t>
            </a:r>
            <a:r>
              <a:rPr lang="en-GB" sz="2400" dirty="0" err="1"/>
              <a:t>cidb</a:t>
            </a:r>
            <a:r>
              <a:rPr lang="en-GB" sz="2400" dirty="0"/>
              <a:t> Register of Projects. (aligned with </a:t>
            </a:r>
            <a:r>
              <a:rPr lang="en-GB" sz="2400" dirty="0" err="1"/>
              <a:t>cidb</a:t>
            </a:r>
            <a:r>
              <a:rPr lang="en-GB" sz="2400" dirty="0"/>
              <a:t> regulations)</a:t>
            </a:r>
            <a:endParaRPr lang="en-GB" sz="2400" b="1" dirty="0"/>
          </a:p>
          <a:p>
            <a:pPr>
              <a:lnSpc>
                <a:spcPct val="107000"/>
              </a:lnSpc>
              <a:spcAft>
                <a:spcPts val="800"/>
              </a:spcAft>
              <a:buNone/>
            </a:pPr>
            <a:endParaRPr lang="en-GB" sz="2000" b="1" dirty="0"/>
          </a:p>
        </p:txBody>
      </p:sp>
    </p:spTree>
    <p:extLst>
      <p:ext uri="{BB962C8B-B14F-4D97-AF65-F5344CB8AC3E}">
        <p14:creationId xmlns:p14="http://schemas.microsoft.com/office/powerpoint/2010/main" val="13652290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6239" y="203518"/>
            <a:ext cx="9739745" cy="984885"/>
          </a:xfrm>
        </p:spPr>
        <p:txBody>
          <a:bodyPr/>
          <a:lstStyle/>
          <a:p>
            <a:r>
              <a:rPr lang="en-ZA" sz="3200" dirty="0"/>
              <a:t>Applying the register contractors to public contracts  </a:t>
            </a:r>
          </a:p>
        </p:txBody>
      </p:sp>
      <p:sp>
        <p:nvSpPr>
          <p:cNvPr id="3" name="Content Placeholder 2"/>
          <p:cNvSpPr>
            <a:spLocks noGrp="1"/>
          </p:cNvSpPr>
          <p:nvPr>
            <p:ph idx="1"/>
          </p:nvPr>
        </p:nvSpPr>
        <p:spPr>
          <a:xfrm>
            <a:off x="1652385" y="1920895"/>
            <a:ext cx="9753600" cy="3016210"/>
          </a:xfrm>
        </p:spPr>
        <p:txBody>
          <a:bodyPr/>
          <a:lstStyle/>
          <a:p>
            <a:pPr algn="just"/>
            <a:r>
              <a:rPr lang="en-GB" b="0" dirty="0">
                <a:solidFill>
                  <a:schemeClr val="tx1"/>
                </a:solidFill>
              </a:rPr>
              <a:t>C.2.1 The lead partner shall have a contractor grading designation of not lower than one level below the required grading designation in the class of engineering and construction works under consideration and possesses the required recognition status (aligned with the revised </a:t>
            </a:r>
            <a:r>
              <a:rPr lang="en-GB" b="0" dirty="0" err="1">
                <a:solidFill>
                  <a:schemeClr val="tx1"/>
                </a:solidFill>
              </a:rPr>
              <a:t>cidb</a:t>
            </a:r>
            <a:r>
              <a:rPr lang="en-GB" b="0" dirty="0">
                <a:solidFill>
                  <a:schemeClr val="tx1"/>
                </a:solidFill>
              </a:rPr>
              <a:t> regulations 25(5)(a))</a:t>
            </a:r>
            <a:endParaRPr lang="en-ZA" b="0" dirty="0">
              <a:solidFill>
                <a:schemeClr val="tx1"/>
              </a:solidFill>
            </a:endParaRPr>
          </a:p>
        </p:txBody>
      </p:sp>
    </p:spTree>
    <p:extLst>
      <p:ext uri="{BB962C8B-B14F-4D97-AF65-F5344CB8AC3E}">
        <p14:creationId xmlns:p14="http://schemas.microsoft.com/office/powerpoint/2010/main" val="26499210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Revised tender value limits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54</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54</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17766295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101917"/>
            <a:ext cx="9829800" cy="738664"/>
          </a:xfrm>
        </p:spPr>
        <p:txBody>
          <a:bodyPr/>
          <a:lstStyle/>
          <a:p>
            <a:r>
              <a:rPr lang="en-US" sz="2400" dirty="0"/>
              <a:t>Tender value limits/threshold – effective date: 07 October 2019</a:t>
            </a:r>
          </a:p>
        </p:txBody>
      </p:sp>
      <p:graphicFrame>
        <p:nvGraphicFramePr>
          <p:cNvPr id="4" name="Content Placeholder 3"/>
          <p:cNvGraphicFramePr>
            <a:graphicFrameLocks noGrp="1"/>
          </p:cNvGraphicFramePr>
          <p:nvPr>
            <p:ph idx="1"/>
          </p:nvPr>
        </p:nvGraphicFramePr>
        <p:xfrm>
          <a:off x="1752600" y="1285237"/>
          <a:ext cx="8742680" cy="5637863"/>
        </p:xfrm>
        <a:graphic>
          <a:graphicData uri="http://schemas.openxmlformats.org/drawingml/2006/table">
            <a:tbl>
              <a:tblPr firstRow="1" bandRow="1">
                <a:tableStyleId>{5C22544A-7EE6-4342-B048-85BDC9FD1C3A}</a:tableStyleId>
              </a:tblPr>
              <a:tblGrid>
                <a:gridCol w="2914227">
                  <a:extLst>
                    <a:ext uri="{9D8B030D-6E8A-4147-A177-3AD203B41FA5}">
                      <a16:colId xmlns:a16="http://schemas.microsoft.com/office/drawing/2014/main" val="20000"/>
                    </a:ext>
                  </a:extLst>
                </a:gridCol>
                <a:gridCol w="2440976">
                  <a:extLst>
                    <a:ext uri="{9D8B030D-6E8A-4147-A177-3AD203B41FA5}">
                      <a16:colId xmlns:a16="http://schemas.microsoft.com/office/drawing/2014/main" val="20001"/>
                    </a:ext>
                  </a:extLst>
                </a:gridCol>
                <a:gridCol w="3387477">
                  <a:extLst>
                    <a:ext uri="{9D8B030D-6E8A-4147-A177-3AD203B41FA5}">
                      <a16:colId xmlns:a16="http://schemas.microsoft.com/office/drawing/2014/main" val="20002"/>
                    </a:ext>
                  </a:extLst>
                </a:gridCol>
              </a:tblGrid>
              <a:tr h="802764">
                <a:tc rowSpan="2">
                  <a:txBody>
                    <a:bodyPr/>
                    <a:lstStyle/>
                    <a:p>
                      <a:r>
                        <a:rPr lang="en-US" sz="2200" dirty="0">
                          <a:latin typeface="Arial" panose="020B0604020202020204" pitchFamily="34" charset="0"/>
                          <a:cs typeface="Arial" panose="020B0604020202020204" pitchFamily="34" charset="0"/>
                        </a:rPr>
                        <a:t>Grade </a:t>
                      </a:r>
                    </a:p>
                  </a:txBody>
                  <a:tcPr/>
                </a:tc>
                <a:tc gridSpan="2">
                  <a:txBody>
                    <a:bodyPr/>
                    <a:lstStyle/>
                    <a:p>
                      <a:r>
                        <a:rPr lang="en-US" sz="2200" dirty="0">
                          <a:latin typeface="Arial" panose="020B0604020202020204" pitchFamily="34" charset="0"/>
                          <a:cs typeface="Arial" panose="020B0604020202020204" pitchFamily="34" charset="0"/>
                        </a:rPr>
                        <a:t>Range of</a:t>
                      </a:r>
                      <a:r>
                        <a:rPr lang="en-US" sz="2200" baseline="0" dirty="0">
                          <a:latin typeface="Arial" panose="020B0604020202020204" pitchFamily="34" charset="0"/>
                          <a:cs typeface="Arial" panose="020B0604020202020204" pitchFamily="34" charset="0"/>
                        </a:rPr>
                        <a:t> tender values, inclusive of VAT</a:t>
                      </a:r>
                      <a:endParaRPr lang="en-US" sz="2200" dirty="0">
                        <a:latin typeface="Arial" panose="020B0604020202020204" pitchFamily="34" charset="0"/>
                        <a:cs typeface="Arial" panose="020B0604020202020204" pitchFamily="34" charset="0"/>
                      </a:endParaRPr>
                    </a:p>
                  </a:txBody>
                  <a:tcPr/>
                </a:tc>
                <a:tc hMerge="1">
                  <a:txBody>
                    <a:bodyPr/>
                    <a:lstStyle/>
                    <a:p>
                      <a:endParaRPr lang="en-US" dirty="0"/>
                    </a:p>
                  </a:txBody>
                  <a:tcPr/>
                </a:tc>
                <a:extLst>
                  <a:ext uri="{0D108BD9-81ED-4DB2-BD59-A6C34878D82A}">
                    <a16:rowId xmlns:a16="http://schemas.microsoft.com/office/drawing/2014/main" val="10000"/>
                  </a:ext>
                </a:extLst>
              </a:tr>
              <a:tr h="445979">
                <a:tc vMerge="1">
                  <a:txBody>
                    <a:bodyPr/>
                    <a:lstStyle/>
                    <a:p>
                      <a:endParaRPr lang="en-US" dirty="0"/>
                    </a:p>
                  </a:txBody>
                  <a:tcPr/>
                </a:tc>
                <a:tc>
                  <a:txBody>
                    <a:bodyPr/>
                    <a:lstStyle/>
                    <a:p>
                      <a:endParaRPr lang="en-US" sz="2200" b="1" dirty="0">
                        <a:latin typeface="Arial" panose="020B0604020202020204" pitchFamily="34" charset="0"/>
                        <a:cs typeface="Arial" panose="020B0604020202020204" pitchFamily="34" charset="0"/>
                      </a:endParaRPr>
                    </a:p>
                  </a:txBody>
                  <a:tcPr/>
                </a:tc>
                <a:tc>
                  <a:txBody>
                    <a:bodyPr/>
                    <a:lstStyle/>
                    <a:p>
                      <a:r>
                        <a:rPr lang="en-US" sz="2200" b="1" dirty="0">
                          <a:solidFill>
                            <a:schemeClr val="tx1"/>
                          </a:solidFill>
                          <a:latin typeface="Arial" panose="020B0604020202020204" pitchFamily="34" charset="0"/>
                          <a:cs typeface="Arial" panose="020B0604020202020204" pitchFamily="34" charset="0"/>
                        </a:rPr>
                        <a:t>Revised TVL:</a:t>
                      </a:r>
                    </a:p>
                  </a:txBody>
                  <a:tcPr/>
                </a:tc>
                <a:extLst>
                  <a:ext uri="{0D108BD9-81ED-4DB2-BD59-A6C34878D82A}">
                    <a16:rowId xmlns:a16="http://schemas.microsoft.com/office/drawing/2014/main" val="10001"/>
                  </a:ext>
                </a:extLst>
              </a:tr>
              <a:tr h="445979">
                <a:tc>
                  <a:txBody>
                    <a:bodyPr/>
                    <a:lstStyle/>
                    <a:p>
                      <a:r>
                        <a:rPr lang="en-US" sz="2400" dirty="0">
                          <a:latin typeface="Arial" panose="020B0604020202020204" pitchFamily="34" charset="0"/>
                          <a:cs typeface="Arial" panose="020B0604020202020204" pitchFamily="34" charset="0"/>
                        </a:rPr>
                        <a:t>1</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R500 000</a:t>
                      </a:r>
                    </a:p>
                  </a:txBody>
                  <a:tcPr/>
                </a:tc>
                <a:extLst>
                  <a:ext uri="{0D108BD9-81ED-4DB2-BD59-A6C34878D82A}">
                    <a16:rowId xmlns:a16="http://schemas.microsoft.com/office/drawing/2014/main" val="10002"/>
                  </a:ext>
                </a:extLst>
              </a:tr>
              <a:tr h="445979">
                <a:tc>
                  <a:txBody>
                    <a:bodyPr/>
                    <a:lstStyle/>
                    <a:p>
                      <a:r>
                        <a:rPr lang="en-US" sz="2400" dirty="0">
                          <a:latin typeface="Arial" panose="020B0604020202020204" pitchFamily="34" charset="0"/>
                          <a:cs typeface="Arial" panose="020B0604020202020204" pitchFamily="34" charset="0"/>
                        </a:rPr>
                        <a:t>2</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R1000 000</a:t>
                      </a:r>
                    </a:p>
                  </a:txBody>
                  <a:tcPr/>
                </a:tc>
                <a:extLst>
                  <a:ext uri="{0D108BD9-81ED-4DB2-BD59-A6C34878D82A}">
                    <a16:rowId xmlns:a16="http://schemas.microsoft.com/office/drawing/2014/main" val="10003"/>
                  </a:ext>
                </a:extLst>
              </a:tr>
              <a:tr h="445979">
                <a:tc>
                  <a:txBody>
                    <a:bodyPr/>
                    <a:lstStyle/>
                    <a:p>
                      <a:r>
                        <a:rPr lang="en-US" sz="2400" dirty="0">
                          <a:latin typeface="Arial" panose="020B0604020202020204" pitchFamily="34" charset="0"/>
                          <a:cs typeface="Arial" panose="020B0604020202020204" pitchFamily="34" charset="0"/>
                        </a:rPr>
                        <a:t>3</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R3000 000</a:t>
                      </a:r>
                    </a:p>
                  </a:txBody>
                  <a:tcPr/>
                </a:tc>
                <a:extLst>
                  <a:ext uri="{0D108BD9-81ED-4DB2-BD59-A6C34878D82A}">
                    <a16:rowId xmlns:a16="http://schemas.microsoft.com/office/drawing/2014/main" val="10004"/>
                  </a:ext>
                </a:extLst>
              </a:tr>
              <a:tr h="445979">
                <a:tc>
                  <a:txBody>
                    <a:bodyPr/>
                    <a:lstStyle/>
                    <a:p>
                      <a:r>
                        <a:rPr lang="en-US" sz="2400" dirty="0">
                          <a:latin typeface="Arial" panose="020B0604020202020204" pitchFamily="34" charset="0"/>
                          <a:cs typeface="Arial" panose="020B0604020202020204" pitchFamily="34" charset="0"/>
                        </a:rPr>
                        <a:t>4</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R6000 000</a:t>
                      </a:r>
                    </a:p>
                  </a:txBody>
                  <a:tcPr/>
                </a:tc>
                <a:extLst>
                  <a:ext uri="{0D108BD9-81ED-4DB2-BD59-A6C34878D82A}">
                    <a16:rowId xmlns:a16="http://schemas.microsoft.com/office/drawing/2014/main" val="10005"/>
                  </a:ext>
                </a:extLst>
              </a:tr>
              <a:tr h="445979">
                <a:tc>
                  <a:txBody>
                    <a:bodyPr/>
                    <a:lstStyle/>
                    <a:p>
                      <a:r>
                        <a:rPr lang="en-US" sz="2400" dirty="0">
                          <a:latin typeface="Arial" panose="020B0604020202020204" pitchFamily="34" charset="0"/>
                          <a:cs typeface="Arial" panose="020B0604020202020204" pitchFamily="34" charset="0"/>
                        </a:rPr>
                        <a:t>5</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R10 000 000</a:t>
                      </a:r>
                    </a:p>
                  </a:txBody>
                  <a:tcPr/>
                </a:tc>
                <a:extLst>
                  <a:ext uri="{0D108BD9-81ED-4DB2-BD59-A6C34878D82A}">
                    <a16:rowId xmlns:a16="http://schemas.microsoft.com/office/drawing/2014/main" val="10006"/>
                  </a:ext>
                </a:extLst>
              </a:tr>
              <a:tr h="445979">
                <a:tc>
                  <a:txBody>
                    <a:bodyPr/>
                    <a:lstStyle/>
                    <a:p>
                      <a:r>
                        <a:rPr lang="en-US" sz="2400" dirty="0">
                          <a:latin typeface="Arial" panose="020B0604020202020204" pitchFamily="34" charset="0"/>
                          <a:cs typeface="Arial" panose="020B0604020202020204" pitchFamily="34" charset="0"/>
                        </a:rPr>
                        <a:t>6</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R20 000 000</a:t>
                      </a:r>
                    </a:p>
                  </a:txBody>
                  <a:tcPr/>
                </a:tc>
                <a:extLst>
                  <a:ext uri="{0D108BD9-81ED-4DB2-BD59-A6C34878D82A}">
                    <a16:rowId xmlns:a16="http://schemas.microsoft.com/office/drawing/2014/main" val="10007"/>
                  </a:ext>
                </a:extLst>
              </a:tr>
              <a:tr h="445979">
                <a:tc>
                  <a:txBody>
                    <a:bodyPr/>
                    <a:lstStyle/>
                    <a:p>
                      <a:r>
                        <a:rPr lang="en-US" sz="2400" dirty="0">
                          <a:latin typeface="Arial" panose="020B0604020202020204" pitchFamily="34" charset="0"/>
                          <a:cs typeface="Arial" panose="020B0604020202020204" pitchFamily="34" charset="0"/>
                        </a:rPr>
                        <a:t>7</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R60 000 000</a:t>
                      </a:r>
                    </a:p>
                  </a:txBody>
                  <a:tcPr/>
                </a:tc>
                <a:extLst>
                  <a:ext uri="{0D108BD9-81ED-4DB2-BD59-A6C34878D82A}">
                    <a16:rowId xmlns:a16="http://schemas.microsoft.com/office/drawing/2014/main" val="10008"/>
                  </a:ext>
                </a:extLst>
              </a:tr>
              <a:tr h="445979">
                <a:tc>
                  <a:txBody>
                    <a:bodyPr/>
                    <a:lstStyle/>
                    <a:p>
                      <a:r>
                        <a:rPr lang="en-US" sz="2400" dirty="0">
                          <a:latin typeface="Arial" panose="020B0604020202020204" pitchFamily="34" charset="0"/>
                          <a:cs typeface="Arial" panose="020B0604020202020204" pitchFamily="34" charset="0"/>
                        </a:rPr>
                        <a:t>8</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r>
                        <a:rPr lang="en-US" sz="2400" dirty="0">
                          <a:solidFill>
                            <a:schemeClr val="tx1"/>
                          </a:solidFill>
                          <a:latin typeface="Arial" panose="020B0604020202020204" pitchFamily="34" charset="0"/>
                          <a:cs typeface="Arial" panose="020B0604020202020204" pitchFamily="34" charset="0"/>
                        </a:rPr>
                        <a:t>R200 000 000</a:t>
                      </a:r>
                    </a:p>
                  </a:txBody>
                  <a:tcPr/>
                </a:tc>
                <a:extLst>
                  <a:ext uri="{0D108BD9-81ED-4DB2-BD59-A6C34878D82A}">
                    <a16:rowId xmlns:a16="http://schemas.microsoft.com/office/drawing/2014/main" val="10009"/>
                  </a:ext>
                </a:extLst>
              </a:tr>
              <a:tr h="445979">
                <a:tc>
                  <a:txBody>
                    <a:bodyPr/>
                    <a:lstStyle/>
                    <a:p>
                      <a:r>
                        <a:rPr lang="en-US" sz="2400" dirty="0">
                          <a:latin typeface="Arial" panose="020B0604020202020204" pitchFamily="34" charset="0"/>
                          <a:cs typeface="Arial" panose="020B0604020202020204" pitchFamily="34" charset="0"/>
                        </a:rPr>
                        <a:t>9</a:t>
                      </a:r>
                    </a:p>
                  </a:txBody>
                  <a:tcPr/>
                </a:tc>
                <a:tc>
                  <a:txBody>
                    <a:bodyPr/>
                    <a:lstStyle/>
                    <a:p>
                      <a:endParaRPr lang="en-US" sz="2400" dirty="0">
                        <a:latin typeface="Arial" panose="020B0604020202020204" pitchFamily="34" charset="0"/>
                        <a:cs typeface="Arial" panose="020B060402020202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a:latin typeface="Arial" panose="020B0604020202020204" pitchFamily="34" charset="0"/>
                          <a:cs typeface="Arial" panose="020B0604020202020204" pitchFamily="34" charset="0"/>
                        </a:rPr>
                        <a:t>No limit</a:t>
                      </a:r>
                    </a:p>
                    <a:p>
                      <a:endParaRPr lang="en-US" dirty="0"/>
                    </a:p>
                  </a:txBody>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0625441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Compliance requirements</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56</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56</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7069488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a:spLocks noGrp="1" noChangeArrowheads="1"/>
          </p:cNvSpPr>
          <p:nvPr>
            <p:ph idx="1"/>
          </p:nvPr>
        </p:nvSpPr>
        <p:spPr>
          <a:xfrm>
            <a:off x="1219200" y="975394"/>
            <a:ext cx="10591800" cy="5273005"/>
          </a:xfrm>
          <a:ln w="57150" cmpd="thinThick"/>
        </p:spPr>
        <p:txBody>
          <a:bodyPr>
            <a:normAutofit lnSpcReduction="10000"/>
          </a:bodyPr>
          <a:lstStyle/>
          <a:p>
            <a:pPr algn="just">
              <a:buFontTx/>
              <a:buChar char="•"/>
            </a:pPr>
            <a:r>
              <a:rPr lang="en-US" sz="1600" b="0" dirty="0"/>
              <a:t>It is important that the obligations in terms of the CIDB prescripts is complied with commencing with:</a:t>
            </a:r>
          </a:p>
          <a:p>
            <a:pPr marL="644525" indent="-285750" algn="just">
              <a:lnSpc>
                <a:spcPct val="150000"/>
              </a:lnSpc>
              <a:spcBef>
                <a:spcPts val="1200"/>
              </a:spcBef>
              <a:buFont typeface="Wingdings" panose="05000000000000000000" pitchFamily="2" charset="2"/>
              <a:buChar char="v"/>
            </a:pPr>
            <a:r>
              <a:rPr lang="en-US" sz="1600" b="0" dirty="0"/>
              <a:t>Bid Spec development: the following requirements must be incorporated- </a:t>
            </a:r>
          </a:p>
          <a:p>
            <a:pPr marL="803275" indent="-173038" algn="just">
              <a:lnSpc>
                <a:spcPct val="150000"/>
              </a:lnSpc>
              <a:spcBef>
                <a:spcPts val="600"/>
              </a:spcBef>
              <a:buFont typeface="Wingdings" panose="05000000000000000000" pitchFamily="2" charset="2"/>
              <a:buChar char="ü"/>
            </a:pPr>
            <a:r>
              <a:rPr lang="en-US" sz="1600" b="0" i="1" dirty="0"/>
              <a:t>Standard for Uniformity;</a:t>
            </a:r>
            <a:r>
              <a:rPr lang="en-US" sz="1600" b="0" dirty="0"/>
              <a:t> </a:t>
            </a:r>
          </a:p>
          <a:p>
            <a:pPr marL="803275" indent="-173038" algn="just">
              <a:lnSpc>
                <a:spcPct val="150000"/>
              </a:lnSpc>
              <a:buFont typeface="Wingdings" panose="05000000000000000000" pitchFamily="2" charset="2"/>
              <a:buChar char="ü"/>
            </a:pPr>
            <a:r>
              <a:rPr lang="en-US" sz="1600" b="0" i="1" dirty="0"/>
              <a:t>Standard for developing skills through infrastructure contracts;</a:t>
            </a:r>
            <a:r>
              <a:rPr lang="en-US" sz="1600" b="0" dirty="0"/>
              <a:t> </a:t>
            </a:r>
          </a:p>
          <a:p>
            <a:pPr marL="803275" indent="-173038" algn="just">
              <a:lnSpc>
                <a:spcPct val="150000"/>
              </a:lnSpc>
              <a:buFont typeface="Wingdings" panose="05000000000000000000" pitchFamily="2" charset="2"/>
              <a:buChar char="ü"/>
            </a:pPr>
            <a:r>
              <a:rPr lang="en-US" sz="1600" b="0" i="1" dirty="0"/>
              <a:t>Standard for Indirect targeting for enterprise development; </a:t>
            </a:r>
          </a:p>
          <a:p>
            <a:pPr marL="803275" indent="-173038" algn="just">
              <a:lnSpc>
                <a:spcPct val="150000"/>
              </a:lnSpc>
              <a:buFont typeface="Wingdings" panose="05000000000000000000" pitchFamily="2" charset="2"/>
              <a:buChar char="ü"/>
            </a:pPr>
            <a:r>
              <a:rPr lang="en-US" sz="1600" b="0" i="1" kern="1200" dirty="0"/>
              <a:t>Contractor grading; </a:t>
            </a:r>
            <a:r>
              <a:rPr lang="en-US" sz="1600" b="0" kern="1200" dirty="0"/>
              <a:t>and </a:t>
            </a:r>
            <a:r>
              <a:rPr lang="en-US" sz="1600" b="0" i="1" kern="1200" dirty="0"/>
              <a:t>classes of construction works </a:t>
            </a:r>
            <a:endParaRPr lang="en-US" sz="1600" b="0" dirty="0"/>
          </a:p>
          <a:p>
            <a:pPr marL="644525" indent="-285750" algn="just">
              <a:spcBef>
                <a:spcPts val="1200"/>
              </a:spcBef>
              <a:buFont typeface="Wingdings" panose="05000000000000000000" pitchFamily="2" charset="2"/>
              <a:buChar char="v"/>
            </a:pPr>
            <a:r>
              <a:rPr lang="en-ZA" sz="1600" b="0" kern="1200" dirty="0"/>
              <a:t>Advertisement / Publication of the invitation to tender on Board website;</a:t>
            </a:r>
          </a:p>
          <a:p>
            <a:pPr marL="644525" indent="-285750" algn="just">
              <a:spcBef>
                <a:spcPts val="1200"/>
              </a:spcBef>
              <a:buFont typeface="Wingdings" panose="05000000000000000000" pitchFamily="2" charset="2"/>
              <a:buChar char="v"/>
            </a:pPr>
            <a:r>
              <a:rPr lang="en-ZA" sz="1600" b="0" dirty="0"/>
              <a:t>Cancellation of Tender;</a:t>
            </a:r>
          </a:p>
          <a:p>
            <a:pPr marL="644525" indent="-285750" algn="just">
              <a:spcBef>
                <a:spcPts val="1200"/>
              </a:spcBef>
              <a:buFont typeface="Wingdings" panose="05000000000000000000" pitchFamily="2" charset="2"/>
              <a:buChar char="v"/>
            </a:pPr>
            <a:r>
              <a:rPr lang="en-ZA" sz="1600" b="0" dirty="0"/>
              <a:t>Registration of projects/awards (above R10 million) within 21 working days from date of award;</a:t>
            </a:r>
          </a:p>
          <a:p>
            <a:pPr marL="644525" indent="-285750" algn="just">
              <a:lnSpc>
                <a:spcPct val="150000"/>
              </a:lnSpc>
              <a:spcBef>
                <a:spcPts val="1200"/>
              </a:spcBef>
              <a:buFont typeface="Wingdings" panose="05000000000000000000" pitchFamily="2" charset="2"/>
              <a:buChar char="v"/>
            </a:pPr>
            <a:r>
              <a:rPr lang="en-ZA" sz="1600" b="0" dirty="0"/>
              <a:t>Report project status on </a:t>
            </a:r>
            <a:r>
              <a:rPr lang="en-ZA" sz="1600" b="0" kern="1200" dirty="0"/>
              <a:t>renewal </a:t>
            </a:r>
            <a:r>
              <a:rPr lang="en-ZA" sz="1600" b="0" dirty="0"/>
              <a:t>or</a:t>
            </a:r>
            <a:r>
              <a:rPr lang="en-ZA" sz="1600" b="0" kern="1200" dirty="0"/>
              <a:t> termination/cancellation of contract and </a:t>
            </a:r>
            <a:r>
              <a:rPr lang="en-ZA" sz="1600" b="0" dirty="0"/>
              <a:t>completion (practical and final). </a:t>
            </a:r>
          </a:p>
          <a:p>
            <a:pPr marL="644525" indent="-285750" algn="just">
              <a:spcBef>
                <a:spcPts val="1200"/>
              </a:spcBef>
              <a:buFont typeface="Wingdings" panose="05000000000000000000" pitchFamily="2" charset="2"/>
              <a:buChar char="v"/>
            </a:pPr>
            <a:r>
              <a:rPr lang="en-ZA" sz="1600" b="0" kern="1200" dirty="0"/>
              <a:t>Notification to the Board of any arbitration or litigation</a:t>
            </a:r>
          </a:p>
          <a:p>
            <a:pPr marL="644525" indent="-285750" algn="just">
              <a:lnSpc>
                <a:spcPct val="150000"/>
              </a:lnSpc>
              <a:spcBef>
                <a:spcPts val="1200"/>
              </a:spcBef>
              <a:buFont typeface="Wingdings" panose="05000000000000000000" pitchFamily="2" charset="2"/>
              <a:buChar char="v"/>
            </a:pPr>
            <a:r>
              <a:rPr lang="en-ZA" sz="1600" b="0" dirty="0"/>
              <a:t>Notification to Board of the nature of financial or management support provided to an emerging contractor awarded a contract above its grading designation.</a:t>
            </a:r>
          </a:p>
          <a:p>
            <a:pPr marL="358775" algn="just">
              <a:spcBef>
                <a:spcPts val="1200"/>
              </a:spcBef>
            </a:pPr>
            <a:endParaRPr lang="en-ZA" sz="1400" dirty="0"/>
          </a:p>
          <a:p>
            <a:pPr marL="644525" indent="-285750" algn="just">
              <a:spcBef>
                <a:spcPts val="1200"/>
              </a:spcBef>
              <a:buFont typeface="Wingdings" panose="05000000000000000000" pitchFamily="2" charset="2"/>
              <a:buChar char="v"/>
            </a:pPr>
            <a:endParaRPr lang="en-US" sz="1600" i="1" dirty="0"/>
          </a:p>
          <a:p>
            <a:endParaRPr lang="en-US" sz="1600" dirty="0">
              <a:latin typeface="Arial" pitchFamily="34" charset="0"/>
              <a:cs typeface="Arial" pitchFamily="34" charset="0"/>
            </a:endParaRPr>
          </a:p>
          <a:p>
            <a:pPr marL="623888"/>
            <a:endParaRPr lang="en-US" dirty="0"/>
          </a:p>
        </p:txBody>
      </p:sp>
      <p:sp>
        <p:nvSpPr>
          <p:cNvPr id="4" name="Title 1">
            <a:extLst>
              <a:ext uri="{FF2B5EF4-FFF2-40B4-BE49-F238E27FC236}">
                <a16:creationId xmlns:a16="http://schemas.microsoft.com/office/drawing/2014/main" id="{9AF5496E-09F2-4940-B003-9917E254FD79}"/>
              </a:ext>
            </a:extLst>
          </p:cNvPr>
          <p:cNvSpPr txBox="1">
            <a:spLocks/>
          </p:cNvSpPr>
          <p:nvPr/>
        </p:nvSpPr>
        <p:spPr>
          <a:xfrm>
            <a:off x="1219200" y="114301"/>
            <a:ext cx="8636000" cy="506082"/>
          </a:xfrm>
          <a:prstGeom prst="rect">
            <a:avLst/>
          </a:prstGeom>
        </p:spPr>
        <p:txBody>
          <a:bodyPr wrap="square" lIns="0" tIns="0" rIns="0" bIns="0">
            <a:spAutoFit/>
          </a:bodyPr>
          <a:lstStyle>
            <a:lvl1pPr>
              <a:defRPr sz="4400" b="1" i="0">
                <a:solidFill>
                  <a:srgbClr val="B82837"/>
                </a:solidFill>
                <a:latin typeface="Arial"/>
                <a:ea typeface="+mj-ea"/>
                <a:cs typeface="Arial"/>
              </a:defRPr>
            </a:lvl1pPr>
          </a:lstStyle>
          <a:p>
            <a:r>
              <a:rPr lang="en-ZA" sz="3200" kern="0" dirty="0"/>
              <a:t>Compliance requirements</a:t>
            </a:r>
          </a:p>
        </p:txBody>
      </p:sp>
    </p:spTree>
    <p:extLst>
      <p:ext uri="{BB962C8B-B14F-4D97-AF65-F5344CB8AC3E}">
        <p14:creationId xmlns:p14="http://schemas.microsoft.com/office/powerpoint/2010/main" val="23073646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096000" y="5439155"/>
            <a:ext cx="0" cy="1419225"/>
          </a:xfrm>
          <a:custGeom>
            <a:avLst/>
            <a:gdLst/>
            <a:ahLst/>
            <a:cxnLst/>
            <a:rect l="l" t="t" r="r" b="b"/>
            <a:pathLst>
              <a:path h="1419225">
                <a:moveTo>
                  <a:pt x="0" y="0"/>
                </a:moveTo>
                <a:lnTo>
                  <a:pt x="0" y="1418842"/>
                </a:lnTo>
              </a:path>
            </a:pathLst>
          </a:custGeom>
          <a:ln w="12700">
            <a:solidFill>
              <a:srgbClr val="B82837"/>
            </a:solidFill>
          </a:ln>
        </p:spPr>
        <p:txBody>
          <a:bodyPr wrap="square" lIns="0" tIns="0" rIns="0" bIns="0" rtlCol="0"/>
          <a:lstStyle/>
          <a:p>
            <a:endParaRPr dirty="0"/>
          </a:p>
        </p:txBody>
      </p:sp>
      <p:sp>
        <p:nvSpPr>
          <p:cNvPr id="4" name="object 4"/>
          <p:cNvSpPr txBox="1"/>
          <p:nvPr/>
        </p:nvSpPr>
        <p:spPr>
          <a:xfrm>
            <a:off x="1371600" y="2618119"/>
            <a:ext cx="9525000" cy="492443"/>
          </a:xfrm>
          <a:prstGeom prst="rect">
            <a:avLst/>
          </a:prstGeom>
        </p:spPr>
        <p:txBody>
          <a:bodyPr vert="horz" wrap="square" lIns="0" tIns="0" rIns="0" bIns="0" rtlCol="0">
            <a:spAutoFit/>
          </a:bodyPr>
          <a:lstStyle/>
          <a:p>
            <a:pPr marL="12700">
              <a:lnSpc>
                <a:spcPct val="100000"/>
              </a:lnSpc>
            </a:pPr>
            <a:r>
              <a:rPr lang="en-GB" sz="3200" b="1" dirty="0">
                <a:latin typeface="Arial"/>
                <a:cs typeface="Arial"/>
              </a:rPr>
              <a:t>Frequently Asked Questions </a:t>
            </a:r>
          </a:p>
        </p:txBody>
      </p:sp>
      <p:sp>
        <p:nvSpPr>
          <p:cNvPr id="7" name="TextBox 6">
            <a:extLst>
              <a:ext uri="{FF2B5EF4-FFF2-40B4-BE49-F238E27FC236}">
                <a16:creationId xmlns:a16="http://schemas.microsoft.com/office/drawing/2014/main" id="{FCF26BC2-BC6D-48A3-A3DB-DD078CF3D6CC}"/>
              </a:ext>
            </a:extLst>
          </p:cNvPr>
          <p:cNvSpPr txBox="1"/>
          <p:nvPr/>
        </p:nvSpPr>
        <p:spPr>
          <a:xfrm>
            <a:off x="920286" y="5895201"/>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58</a:t>
            </a:fld>
            <a:endParaRPr lang="en-ZA" sz="1200" b="1" dirty="0">
              <a:solidFill>
                <a:schemeClr val="bg1"/>
              </a:solidFill>
              <a:latin typeface="Arial"/>
              <a:cs typeface="Arial"/>
            </a:endParaRPr>
          </a:p>
        </p:txBody>
      </p:sp>
      <p:sp>
        <p:nvSpPr>
          <p:cNvPr id="11" name="TextBox 10">
            <a:extLst>
              <a:ext uri="{FF2B5EF4-FFF2-40B4-BE49-F238E27FC236}">
                <a16:creationId xmlns:a16="http://schemas.microsoft.com/office/drawing/2014/main" id="{BC3980FD-CB5C-4B59-BD05-CAC829C2E7AD}"/>
              </a:ext>
            </a:extLst>
          </p:cNvPr>
          <p:cNvSpPr txBox="1"/>
          <p:nvPr/>
        </p:nvSpPr>
        <p:spPr>
          <a:xfrm>
            <a:off x="461869" y="6183868"/>
            <a:ext cx="451314" cy="276999"/>
          </a:xfrm>
          <a:prstGeom prst="rect">
            <a:avLst/>
          </a:prstGeom>
          <a:noFill/>
        </p:spPr>
        <p:txBody>
          <a:bodyPr wrap="square">
            <a:spAutoFit/>
          </a:bodyPr>
          <a:lstStyle/>
          <a:p>
            <a:fld id="{76524C09-5530-4B24-86D2-C27FFA207EF6}" type="slidenum">
              <a:rPr lang="en-US" sz="1200" b="1">
                <a:solidFill>
                  <a:schemeClr val="bg1"/>
                </a:solidFill>
                <a:latin typeface="Arial"/>
                <a:cs typeface="Arial"/>
              </a:rPr>
              <a:pPr/>
              <a:t>58</a:t>
            </a:fld>
            <a:endParaRPr lang="en-ZA" sz="1200" b="1" dirty="0">
              <a:solidFill>
                <a:schemeClr val="bg1"/>
              </a:solidFill>
              <a:latin typeface="Arial"/>
              <a:cs typeface="Arial"/>
            </a:endParaRPr>
          </a:p>
        </p:txBody>
      </p:sp>
    </p:spTree>
    <p:extLst>
      <p:ext uri="{BB962C8B-B14F-4D97-AF65-F5344CB8AC3E}">
        <p14:creationId xmlns:p14="http://schemas.microsoft.com/office/powerpoint/2010/main" val="1358667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7855" y="0"/>
            <a:ext cx="9663545" cy="984885"/>
          </a:xfrm>
        </p:spPr>
        <p:txBody>
          <a:bodyPr/>
          <a:lstStyle/>
          <a:p>
            <a:r>
              <a:rPr lang="en-US" sz="3200" dirty="0"/>
              <a:t>Frequently Asked Questions / Common Mistakes</a:t>
            </a:r>
          </a:p>
        </p:txBody>
      </p:sp>
      <p:sp>
        <p:nvSpPr>
          <p:cNvPr id="3" name="Content Placeholder 2"/>
          <p:cNvSpPr>
            <a:spLocks noGrp="1"/>
          </p:cNvSpPr>
          <p:nvPr>
            <p:ph idx="1"/>
          </p:nvPr>
        </p:nvSpPr>
        <p:spPr>
          <a:xfrm>
            <a:off x="1600200" y="1090670"/>
            <a:ext cx="9906000" cy="4682169"/>
          </a:xfrm>
        </p:spPr>
        <p:txBody>
          <a:bodyPr>
            <a:normAutofit lnSpcReduction="10000"/>
          </a:bodyPr>
          <a:lstStyle/>
          <a:p>
            <a:pPr marL="457200" indent="-457200">
              <a:buAutoNum type="arabicPeriod"/>
            </a:pPr>
            <a:r>
              <a:rPr lang="en-US" b="0" dirty="0">
                <a:solidFill>
                  <a:schemeClr val="tx1"/>
                </a:solidFill>
              </a:rPr>
              <a:t>Can we advertise an Engineering and Construction works contract and call for a specific grading designation only? E.g., 5 CE only ?</a:t>
            </a:r>
          </a:p>
          <a:p>
            <a:pPr marL="457200" indent="-457200">
              <a:buAutoNum type="arabicPeriod"/>
            </a:pPr>
            <a:r>
              <a:rPr lang="en-US" b="0" dirty="0">
                <a:solidFill>
                  <a:schemeClr val="tx1"/>
                </a:solidFill>
              </a:rPr>
              <a:t>Based on CIDB regulations, must a contractor have a valid CIDB Grading in order to be appointment, even if the Grading was valid at the close of tender?</a:t>
            </a:r>
          </a:p>
          <a:p>
            <a:pPr marL="457200" indent="-457200">
              <a:buAutoNum type="arabicPeriod"/>
            </a:pPr>
            <a:r>
              <a:rPr lang="en-US" b="0" dirty="0">
                <a:solidFill>
                  <a:schemeClr val="tx1"/>
                </a:solidFill>
              </a:rPr>
              <a:t>How do you advertise Grade1 projects on the cidb </a:t>
            </a:r>
            <a:r>
              <a:rPr lang="en-US" b="0" dirty="0" err="1">
                <a:solidFill>
                  <a:schemeClr val="tx1"/>
                </a:solidFill>
              </a:rPr>
              <a:t>i</a:t>
            </a:r>
            <a:r>
              <a:rPr lang="en-US" b="0" dirty="0">
                <a:solidFill>
                  <a:schemeClr val="tx1"/>
                </a:solidFill>
              </a:rPr>
              <a:t>-tender portal?</a:t>
            </a:r>
          </a:p>
          <a:p>
            <a:pPr marL="457200" indent="-457200">
              <a:buAutoNum type="arabicPeriod"/>
            </a:pPr>
            <a:r>
              <a:rPr lang="en-US" b="0" dirty="0">
                <a:solidFill>
                  <a:schemeClr val="tx1"/>
                </a:solidFill>
              </a:rPr>
              <a:t>Does the cidb JV calculator recognise the PE status?</a:t>
            </a:r>
          </a:p>
          <a:p>
            <a:pPr marL="457200" indent="-457200">
              <a:buAutoNum type="arabicPeriod"/>
            </a:pPr>
            <a:r>
              <a:rPr lang="en-US" b="0" dirty="0">
                <a:solidFill>
                  <a:schemeClr val="tx1"/>
                </a:solidFill>
              </a:rPr>
              <a:t>Does the contract value to be used to determine the contractor grading requirements includes VAT?</a:t>
            </a:r>
          </a:p>
          <a:p>
            <a:pPr marL="457200" indent="-457200">
              <a:buAutoNum type="arabicPeriod"/>
            </a:pPr>
            <a:r>
              <a:rPr lang="en-US" b="0" dirty="0"/>
              <a:t>Is the removal of asbestos regulated by the cidb?</a:t>
            </a:r>
            <a:endParaRPr lang="en-US" b="0" dirty="0">
              <a:solidFill>
                <a:schemeClr val="tx1"/>
              </a:solidFill>
            </a:endParaRPr>
          </a:p>
          <a:p>
            <a:endParaRPr lang="en-US" dirty="0"/>
          </a:p>
        </p:txBody>
      </p:sp>
    </p:spTree>
    <p:extLst>
      <p:ext uri="{BB962C8B-B14F-4D97-AF65-F5344CB8AC3E}">
        <p14:creationId xmlns:p14="http://schemas.microsoft.com/office/powerpoint/2010/main" val="702332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53" y="0"/>
            <a:ext cx="9044848" cy="738664"/>
          </a:xfrm>
        </p:spPr>
        <p:txBody>
          <a:bodyPr/>
          <a:lstStyle/>
          <a:p>
            <a:r>
              <a:rPr lang="en-US" sz="2400" dirty="0"/>
              <a:t>Standard headings and sequencing of documents when soliciting tenders</a:t>
            </a:r>
          </a:p>
        </p:txBody>
      </p:sp>
      <p:graphicFrame>
        <p:nvGraphicFramePr>
          <p:cNvPr id="4" name="Content Placeholder 3"/>
          <p:cNvGraphicFramePr>
            <a:graphicFrameLocks noGrp="1"/>
          </p:cNvGraphicFramePr>
          <p:nvPr>
            <p:ph idx="1"/>
          </p:nvPr>
        </p:nvGraphicFramePr>
        <p:xfrm>
          <a:off x="1623154" y="822215"/>
          <a:ext cx="8229601" cy="5933440"/>
        </p:xfrm>
        <a:graphic>
          <a:graphicData uri="http://schemas.openxmlformats.org/drawingml/2006/table">
            <a:tbl>
              <a:tblPr firstRow="1" bandRow="1">
                <a:tableStyleId>{5C22544A-7EE6-4342-B048-85BDC9FD1C3A}</a:tableStyleId>
              </a:tblPr>
              <a:tblGrid>
                <a:gridCol w="1527510">
                  <a:extLst>
                    <a:ext uri="{9D8B030D-6E8A-4147-A177-3AD203B41FA5}">
                      <a16:colId xmlns:a16="http://schemas.microsoft.com/office/drawing/2014/main" val="20000"/>
                    </a:ext>
                  </a:extLst>
                </a:gridCol>
                <a:gridCol w="3179254">
                  <a:extLst>
                    <a:ext uri="{9D8B030D-6E8A-4147-A177-3AD203B41FA5}">
                      <a16:colId xmlns:a16="http://schemas.microsoft.com/office/drawing/2014/main" val="20001"/>
                    </a:ext>
                  </a:extLst>
                </a:gridCol>
                <a:gridCol w="3522837">
                  <a:extLst>
                    <a:ext uri="{9D8B030D-6E8A-4147-A177-3AD203B41FA5}">
                      <a16:colId xmlns:a16="http://schemas.microsoft.com/office/drawing/2014/main" val="20002"/>
                    </a:ext>
                  </a:extLst>
                </a:gridCol>
              </a:tblGrid>
              <a:tr h="370840">
                <a:tc gridSpan="3">
                  <a:txBody>
                    <a:bodyPr/>
                    <a:lstStyle/>
                    <a:p>
                      <a:r>
                        <a:rPr lang="en-US" dirty="0"/>
                        <a:t>Contents </a:t>
                      </a: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dirty="0"/>
                        <a:t>Number </a:t>
                      </a:r>
                    </a:p>
                  </a:txBody>
                  <a:tcPr/>
                </a:tc>
                <a:tc gridSpan="2">
                  <a:txBody>
                    <a:bodyPr/>
                    <a:lstStyle/>
                    <a:p>
                      <a:r>
                        <a:rPr lang="en-US" dirty="0"/>
                        <a:t>Heading </a:t>
                      </a:r>
                    </a:p>
                  </a:txBody>
                  <a:tcPr/>
                </a:tc>
                <a:tc hMerge="1">
                  <a:txBody>
                    <a:bodyPr/>
                    <a:lstStyle/>
                    <a:p>
                      <a:endParaRPr lang="en-US" dirty="0"/>
                    </a:p>
                  </a:txBody>
                  <a:tcPr/>
                </a:tc>
                <a:extLst>
                  <a:ext uri="{0D108BD9-81ED-4DB2-BD59-A6C34878D82A}">
                    <a16:rowId xmlns:a16="http://schemas.microsoft.com/office/drawing/2014/main" val="10001"/>
                  </a:ext>
                </a:extLst>
              </a:tr>
              <a:tr h="370840">
                <a:tc gridSpan="3">
                  <a:txBody>
                    <a:bodyPr/>
                    <a:lstStyle/>
                    <a:p>
                      <a:r>
                        <a:rPr lang="en-US" dirty="0"/>
                        <a:t>The Tender </a:t>
                      </a: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370840">
                <a:tc gridSpan="2">
                  <a:txBody>
                    <a:bodyPr/>
                    <a:lstStyle/>
                    <a:p>
                      <a:r>
                        <a:rPr lang="en-US" dirty="0"/>
                        <a:t>Part T1: Tendering Procedures </a:t>
                      </a:r>
                    </a:p>
                  </a:txBody>
                  <a:tcPr/>
                </a:tc>
                <a:tc hMerge="1">
                  <a:txBody>
                    <a:bodyPr/>
                    <a:lstStyle/>
                    <a:p>
                      <a:endParaRPr lang="en-US"/>
                    </a:p>
                  </a:txBody>
                  <a:tcPr/>
                </a:tc>
                <a:tc>
                  <a:txBody>
                    <a:bodyPr/>
                    <a:lstStyle/>
                    <a:p>
                      <a:endParaRPr lang="en-US" dirty="0"/>
                    </a:p>
                  </a:txBody>
                  <a:tcPr/>
                </a:tc>
                <a:extLst>
                  <a:ext uri="{0D108BD9-81ED-4DB2-BD59-A6C34878D82A}">
                    <a16:rowId xmlns:a16="http://schemas.microsoft.com/office/drawing/2014/main" val="10003"/>
                  </a:ext>
                </a:extLst>
              </a:tr>
              <a:tr h="370840">
                <a:tc>
                  <a:txBody>
                    <a:bodyPr/>
                    <a:lstStyle/>
                    <a:p>
                      <a:r>
                        <a:rPr lang="en-US" dirty="0"/>
                        <a:t>T1.1. </a:t>
                      </a:r>
                    </a:p>
                  </a:txBody>
                  <a:tcPr/>
                </a:tc>
                <a:tc gridSpan="2">
                  <a:txBody>
                    <a:bodyPr/>
                    <a:lstStyle/>
                    <a:p>
                      <a:r>
                        <a:rPr lang="en-US" dirty="0"/>
                        <a:t>Tender Notice and Invitation to Tender </a:t>
                      </a:r>
                    </a:p>
                  </a:txBody>
                  <a:tcPr/>
                </a:tc>
                <a:tc hMerge="1">
                  <a:txBody>
                    <a:bodyPr/>
                    <a:lstStyle/>
                    <a:p>
                      <a:endParaRPr lang="en-US" dirty="0"/>
                    </a:p>
                  </a:txBody>
                  <a:tcPr/>
                </a:tc>
                <a:extLst>
                  <a:ext uri="{0D108BD9-81ED-4DB2-BD59-A6C34878D82A}">
                    <a16:rowId xmlns:a16="http://schemas.microsoft.com/office/drawing/2014/main" val="10004"/>
                  </a:ext>
                </a:extLst>
              </a:tr>
              <a:tr h="370840">
                <a:tc>
                  <a:txBody>
                    <a:bodyPr/>
                    <a:lstStyle/>
                    <a:p>
                      <a:r>
                        <a:rPr lang="en-US" dirty="0"/>
                        <a:t>T1.2.</a:t>
                      </a:r>
                    </a:p>
                  </a:txBody>
                  <a:tcPr/>
                </a:tc>
                <a:tc gridSpan="2">
                  <a:txBody>
                    <a:bodyPr/>
                    <a:lstStyle/>
                    <a:p>
                      <a:r>
                        <a:rPr lang="en-US" dirty="0"/>
                        <a:t>Tender Data</a:t>
                      </a:r>
                    </a:p>
                  </a:txBody>
                  <a:tcPr/>
                </a:tc>
                <a:tc hMerge="1">
                  <a:txBody>
                    <a:bodyPr/>
                    <a:lstStyle/>
                    <a:p>
                      <a:endParaRPr lang="en-US" dirty="0"/>
                    </a:p>
                  </a:txBody>
                  <a:tcPr/>
                </a:tc>
                <a:extLst>
                  <a:ext uri="{0D108BD9-81ED-4DB2-BD59-A6C34878D82A}">
                    <a16:rowId xmlns:a16="http://schemas.microsoft.com/office/drawing/2014/main" val="10005"/>
                  </a:ext>
                </a:extLst>
              </a:tr>
              <a:tr h="370840">
                <a:tc gridSpan="3">
                  <a:txBody>
                    <a:bodyPr/>
                    <a:lstStyle/>
                    <a:p>
                      <a:r>
                        <a:rPr lang="en-US" dirty="0"/>
                        <a:t>Part T2:</a:t>
                      </a:r>
                      <a:r>
                        <a:rPr lang="en-US" baseline="0" dirty="0"/>
                        <a:t> Returnable documents </a:t>
                      </a:r>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6"/>
                  </a:ext>
                </a:extLst>
              </a:tr>
              <a:tr h="370840">
                <a:tc>
                  <a:txBody>
                    <a:bodyPr/>
                    <a:lstStyle/>
                    <a:p>
                      <a:r>
                        <a:rPr lang="en-US" dirty="0"/>
                        <a:t>T2.1</a:t>
                      </a:r>
                    </a:p>
                  </a:txBody>
                  <a:tcPr/>
                </a:tc>
                <a:tc gridSpan="2">
                  <a:txBody>
                    <a:bodyPr/>
                    <a:lstStyle/>
                    <a:p>
                      <a:r>
                        <a:rPr lang="en-US" dirty="0"/>
                        <a:t>List of Returnable Documents </a:t>
                      </a:r>
                    </a:p>
                  </a:txBody>
                  <a:tcPr/>
                </a:tc>
                <a:tc hMerge="1">
                  <a:txBody>
                    <a:bodyPr/>
                    <a:lstStyle/>
                    <a:p>
                      <a:endParaRPr lang="en-US" dirty="0"/>
                    </a:p>
                  </a:txBody>
                  <a:tcPr/>
                </a:tc>
                <a:extLst>
                  <a:ext uri="{0D108BD9-81ED-4DB2-BD59-A6C34878D82A}">
                    <a16:rowId xmlns:a16="http://schemas.microsoft.com/office/drawing/2014/main" val="10007"/>
                  </a:ext>
                </a:extLst>
              </a:tr>
              <a:tr h="370840">
                <a:tc>
                  <a:txBody>
                    <a:bodyPr/>
                    <a:lstStyle/>
                    <a:p>
                      <a:r>
                        <a:rPr lang="en-US" dirty="0"/>
                        <a:t>T2.2</a:t>
                      </a:r>
                    </a:p>
                  </a:txBody>
                  <a:tcPr/>
                </a:tc>
                <a:tc gridSpan="2">
                  <a:txBody>
                    <a:bodyPr/>
                    <a:lstStyle/>
                    <a:p>
                      <a:r>
                        <a:rPr lang="en-US" dirty="0"/>
                        <a:t>Returnable</a:t>
                      </a:r>
                      <a:r>
                        <a:rPr lang="en-US" baseline="0" dirty="0"/>
                        <a:t> Schedules</a:t>
                      </a:r>
                      <a:endParaRPr lang="en-US" dirty="0"/>
                    </a:p>
                  </a:txBody>
                  <a:tcPr/>
                </a:tc>
                <a:tc hMerge="1">
                  <a:txBody>
                    <a:bodyPr/>
                    <a:lstStyle/>
                    <a:p>
                      <a:endParaRPr lang="en-US" dirty="0"/>
                    </a:p>
                  </a:txBody>
                  <a:tcPr/>
                </a:tc>
                <a:extLst>
                  <a:ext uri="{0D108BD9-81ED-4DB2-BD59-A6C34878D82A}">
                    <a16:rowId xmlns:a16="http://schemas.microsoft.com/office/drawing/2014/main" val="10008"/>
                  </a:ext>
                </a:extLst>
              </a:tr>
              <a:tr h="370840">
                <a:tc gridSpan="3">
                  <a:txBody>
                    <a:bodyPr/>
                    <a:lstStyle/>
                    <a:p>
                      <a:r>
                        <a:rPr lang="en-US" dirty="0"/>
                        <a:t>The Contract </a:t>
                      </a: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9"/>
                  </a:ext>
                </a:extLst>
              </a:tr>
              <a:tr h="370840">
                <a:tc gridSpan="3">
                  <a:txBody>
                    <a:bodyPr/>
                    <a:lstStyle/>
                    <a:p>
                      <a:r>
                        <a:rPr lang="en-US" dirty="0"/>
                        <a:t>Part</a:t>
                      </a:r>
                      <a:r>
                        <a:rPr lang="en-US" baseline="0" dirty="0"/>
                        <a:t> C1: Agreement and Contract Data</a:t>
                      </a:r>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10"/>
                  </a:ext>
                </a:extLst>
              </a:tr>
              <a:tr h="370840">
                <a:tc>
                  <a:txBody>
                    <a:bodyPr/>
                    <a:lstStyle/>
                    <a:p>
                      <a:r>
                        <a:rPr lang="en-US" dirty="0"/>
                        <a:t>C1.1</a:t>
                      </a:r>
                    </a:p>
                  </a:txBody>
                  <a:tcPr/>
                </a:tc>
                <a:tc gridSpan="2">
                  <a:txBody>
                    <a:bodyPr/>
                    <a:lstStyle/>
                    <a:p>
                      <a:r>
                        <a:rPr lang="en-US" dirty="0"/>
                        <a:t>Form</a:t>
                      </a:r>
                      <a:r>
                        <a:rPr lang="en-US" baseline="0" dirty="0"/>
                        <a:t> of Offer and Acceptance </a:t>
                      </a:r>
                      <a:endParaRPr lang="en-US" dirty="0"/>
                    </a:p>
                  </a:txBody>
                  <a:tcPr/>
                </a:tc>
                <a:tc hMerge="1">
                  <a:txBody>
                    <a:bodyPr/>
                    <a:lstStyle/>
                    <a:p>
                      <a:endParaRPr lang="en-US" dirty="0"/>
                    </a:p>
                  </a:txBody>
                  <a:tcPr/>
                </a:tc>
                <a:extLst>
                  <a:ext uri="{0D108BD9-81ED-4DB2-BD59-A6C34878D82A}">
                    <a16:rowId xmlns:a16="http://schemas.microsoft.com/office/drawing/2014/main" val="10011"/>
                  </a:ext>
                </a:extLst>
              </a:tr>
              <a:tr h="370840">
                <a:tc>
                  <a:txBody>
                    <a:bodyPr/>
                    <a:lstStyle/>
                    <a:p>
                      <a:r>
                        <a:rPr lang="en-US" dirty="0"/>
                        <a:t>C1.2</a:t>
                      </a:r>
                    </a:p>
                  </a:txBody>
                  <a:tcPr/>
                </a:tc>
                <a:tc gridSpan="2">
                  <a:txBody>
                    <a:bodyPr/>
                    <a:lstStyle/>
                    <a:p>
                      <a:r>
                        <a:rPr lang="en-US" dirty="0"/>
                        <a:t>Contract Data</a:t>
                      </a:r>
                    </a:p>
                  </a:txBody>
                  <a:tcPr/>
                </a:tc>
                <a:tc hMerge="1">
                  <a:txBody>
                    <a:bodyPr/>
                    <a:lstStyle/>
                    <a:p>
                      <a:endParaRPr lang="en-US" dirty="0"/>
                    </a:p>
                  </a:txBody>
                  <a:tcPr/>
                </a:tc>
                <a:extLst>
                  <a:ext uri="{0D108BD9-81ED-4DB2-BD59-A6C34878D82A}">
                    <a16:rowId xmlns:a16="http://schemas.microsoft.com/office/drawing/2014/main" val="10012"/>
                  </a:ext>
                </a:extLst>
              </a:tr>
              <a:tr h="370840">
                <a:tc gridSpan="3">
                  <a:txBody>
                    <a:bodyPr/>
                    <a:lstStyle/>
                    <a:p>
                      <a:r>
                        <a:rPr lang="en-US" dirty="0"/>
                        <a:t>Part C2: Pricing data </a:t>
                      </a:r>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13"/>
                  </a:ext>
                </a:extLst>
              </a:tr>
              <a:tr h="370840">
                <a:tc>
                  <a:txBody>
                    <a:bodyPr/>
                    <a:lstStyle/>
                    <a:p>
                      <a:r>
                        <a:rPr lang="en-US" dirty="0"/>
                        <a:t>C2.1</a:t>
                      </a:r>
                    </a:p>
                  </a:txBody>
                  <a:tcPr/>
                </a:tc>
                <a:tc gridSpan="2">
                  <a:txBody>
                    <a:bodyPr/>
                    <a:lstStyle/>
                    <a:p>
                      <a:r>
                        <a:rPr lang="en-US" dirty="0"/>
                        <a:t>Pricing Assumptions </a:t>
                      </a:r>
                    </a:p>
                  </a:txBody>
                  <a:tcPr/>
                </a:tc>
                <a:tc hMerge="1">
                  <a:txBody>
                    <a:bodyPr/>
                    <a:lstStyle/>
                    <a:p>
                      <a:endParaRPr lang="en-US" dirty="0"/>
                    </a:p>
                  </a:txBody>
                  <a:tcPr/>
                </a:tc>
                <a:extLst>
                  <a:ext uri="{0D108BD9-81ED-4DB2-BD59-A6C34878D82A}">
                    <a16:rowId xmlns:a16="http://schemas.microsoft.com/office/drawing/2014/main" val="10014"/>
                  </a:ext>
                </a:extLst>
              </a:tr>
              <a:tr h="370840">
                <a:tc>
                  <a:txBody>
                    <a:bodyPr/>
                    <a:lstStyle/>
                    <a:p>
                      <a:r>
                        <a:rPr lang="en-US" dirty="0"/>
                        <a:t>C2.2.</a:t>
                      </a:r>
                    </a:p>
                  </a:txBody>
                  <a:tcPr/>
                </a:tc>
                <a:tc gridSpan="2">
                  <a:txBody>
                    <a:bodyPr/>
                    <a:lstStyle/>
                    <a:p>
                      <a:r>
                        <a:rPr lang="en-US" dirty="0"/>
                        <a:t>Activity Schedule</a:t>
                      </a:r>
                      <a:r>
                        <a:rPr lang="en-US" baseline="0" dirty="0"/>
                        <a:t> or Bills of Quantities </a:t>
                      </a:r>
                      <a:endParaRPr lang="en-US" dirty="0"/>
                    </a:p>
                  </a:txBody>
                  <a:tcPr/>
                </a:tc>
                <a:tc hMerge="1">
                  <a:txBody>
                    <a:bodyPr/>
                    <a:lstStyle/>
                    <a:p>
                      <a:endParaRPr lang="en-US" dirty="0"/>
                    </a:p>
                  </a:txBody>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26840510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1"/>
            <a:ext cx="8886850" cy="492443"/>
          </a:xfrm>
        </p:spPr>
        <p:txBody>
          <a:bodyPr/>
          <a:lstStyle/>
          <a:p>
            <a:r>
              <a:rPr lang="en-US" sz="3200" dirty="0"/>
              <a:t>Frequently Asked Questions (continue</a:t>
            </a:r>
            <a:r>
              <a:rPr lang="en-US" sz="2800" dirty="0"/>
              <a:t>)</a:t>
            </a:r>
          </a:p>
        </p:txBody>
      </p:sp>
      <p:sp>
        <p:nvSpPr>
          <p:cNvPr id="3" name="Content Placeholder 2"/>
          <p:cNvSpPr>
            <a:spLocks noGrp="1"/>
          </p:cNvSpPr>
          <p:nvPr>
            <p:ph idx="1"/>
          </p:nvPr>
        </p:nvSpPr>
        <p:spPr>
          <a:xfrm>
            <a:off x="1524000" y="838199"/>
            <a:ext cx="9829800" cy="5638801"/>
          </a:xfrm>
        </p:spPr>
        <p:txBody>
          <a:bodyPr>
            <a:normAutofit lnSpcReduction="10000"/>
          </a:bodyPr>
          <a:lstStyle/>
          <a:p>
            <a:pPr algn="just"/>
            <a:r>
              <a:rPr lang="en-US" b="0" dirty="0"/>
              <a:t>7</a:t>
            </a:r>
            <a:r>
              <a:rPr lang="en-US" b="0" dirty="0">
                <a:solidFill>
                  <a:schemeClr val="tx1"/>
                </a:solidFill>
              </a:rPr>
              <a:t>. Cancellation and re-invitation of tenders. Is there a cool-off period that employers must wait before re-advertising of cancelled tenders?</a:t>
            </a:r>
          </a:p>
          <a:p>
            <a:pPr algn="just"/>
            <a:r>
              <a:rPr lang="en-US" b="0" dirty="0"/>
              <a:t>8</a:t>
            </a:r>
            <a:r>
              <a:rPr lang="en-US" b="0" dirty="0">
                <a:solidFill>
                  <a:schemeClr val="tx1"/>
                </a:solidFill>
              </a:rPr>
              <a:t>. Can a client award a contract above a contractor’s tender value limit?</a:t>
            </a:r>
          </a:p>
          <a:p>
            <a:pPr algn="just"/>
            <a:r>
              <a:rPr lang="en-US" b="0" dirty="0"/>
              <a:t>9</a:t>
            </a:r>
            <a:r>
              <a:rPr lang="en-US" b="0" dirty="0">
                <a:solidFill>
                  <a:schemeClr val="tx1"/>
                </a:solidFill>
              </a:rPr>
              <a:t>. </a:t>
            </a:r>
            <a:r>
              <a:rPr lang="en-ZA" b="0" dirty="0">
                <a:solidFill>
                  <a:schemeClr val="tx1"/>
                </a:solidFill>
              </a:rPr>
              <a:t>Does the CIDB make any pronouncement on offers which are far lower than the estimate?</a:t>
            </a:r>
            <a:endParaRPr lang="en-US" b="0" dirty="0">
              <a:solidFill>
                <a:schemeClr val="tx1"/>
              </a:solidFill>
            </a:endParaRPr>
          </a:p>
          <a:p>
            <a:pPr algn="just"/>
            <a:r>
              <a:rPr lang="en-US" b="0" dirty="0"/>
              <a:t>10</a:t>
            </a:r>
            <a:r>
              <a:rPr lang="en-US" b="0" dirty="0">
                <a:solidFill>
                  <a:schemeClr val="tx1"/>
                </a:solidFill>
              </a:rPr>
              <a:t>. Is CIDB (Construction Industry Development Board) registration mandatory for foreign bidder?</a:t>
            </a:r>
          </a:p>
          <a:p>
            <a:pPr algn="just"/>
            <a:r>
              <a:rPr lang="en-US" b="0" dirty="0">
                <a:solidFill>
                  <a:schemeClr val="tx1"/>
                </a:solidFill>
              </a:rPr>
              <a:t>11. Is it acceptable for a contractor to tender individually and then tender separately for the same project, but as a joint venture? </a:t>
            </a:r>
          </a:p>
          <a:p>
            <a:pPr algn="just"/>
            <a:r>
              <a:rPr lang="en-US" b="0" dirty="0">
                <a:solidFill>
                  <a:schemeClr val="tx1"/>
                </a:solidFill>
              </a:rPr>
              <a:t>Are contractors allowed to subcontract/JV with their subsidiary companies or companies related to owners/directors? </a:t>
            </a:r>
          </a:p>
          <a:p>
            <a:endParaRPr lang="en-US" dirty="0">
              <a:solidFill>
                <a:schemeClr val="tx1"/>
              </a:solidFill>
            </a:endParaRPr>
          </a:p>
          <a:p>
            <a:endParaRPr lang="en-US"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233435134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F116D4-0B60-408F-BB53-008E8A96404E}"/>
              </a:ext>
            </a:extLst>
          </p:cNvPr>
          <p:cNvSpPr>
            <a:spLocks noGrp="1"/>
          </p:cNvSpPr>
          <p:nvPr>
            <p:ph type="sldNum" sz="quarter" idx="10"/>
          </p:nvPr>
        </p:nvSpPr>
        <p:spPr/>
        <p:txBody>
          <a:bodyPr/>
          <a:lstStyle/>
          <a:p>
            <a:fld id="{76524C09-5530-4B24-86D2-C27FFA207EF6}" type="slidenum">
              <a:rPr lang="en-US" smtClean="0"/>
              <a:t>61</a:t>
            </a:fld>
            <a:endParaRPr lang="en-US" dirty="0"/>
          </a:p>
        </p:txBody>
      </p:sp>
      <p:sp>
        <p:nvSpPr>
          <p:cNvPr id="3" name="Title 2">
            <a:extLst>
              <a:ext uri="{FF2B5EF4-FFF2-40B4-BE49-F238E27FC236}">
                <a16:creationId xmlns:a16="http://schemas.microsoft.com/office/drawing/2014/main" id="{7E19464C-D21E-2642-9348-4B31DCFAFBEB}"/>
              </a:ext>
            </a:extLst>
          </p:cNvPr>
          <p:cNvSpPr>
            <a:spLocks noGrp="1"/>
          </p:cNvSpPr>
          <p:nvPr>
            <p:ph type="title"/>
          </p:nvPr>
        </p:nvSpPr>
        <p:spPr>
          <a:xfrm>
            <a:off x="3815473" y="2594156"/>
            <a:ext cx="4561057" cy="830997"/>
          </a:xfrm>
        </p:spPr>
        <p:txBody>
          <a:bodyPr/>
          <a:lstStyle/>
          <a:p>
            <a:r>
              <a:rPr lang="en-GB" dirty="0"/>
              <a:t>THANK YOU</a:t>
            </a:r>
          </a:p>
        </p:txBody>
      </p:sp>
      <p:sp>
        <p:nvSpPr>
          <p:cNvPr id="12" name="TextBox 11">
            <a:extLst>
              <a:ext uri="{FF2B5EF4-FFF2-40B4-BE49-F238E27FC236}">
                <a16:creationId xmlns:a16="http://schemas.microsoft.com/office/drawing/2014/main" id="{D87D2D69-9FC0-4150-8100-B43F99CFD4A3}"/>
              </a:ext>
            </a:extLst>
          </p:cNvPr>
          <p:cNvSpPr txBox="1"/>
          <p:nvPr/>
        </p:nvSpPr>
        <p:spPr>
          <a:xfrm>
            <a:off x="7272867" y="5127205"/>
            <a:ext cx="4953000" cy="1073564"/>
          </a:xfrm>
          <a:prstGeom prst="rect">
            <a:avLst/>
          </a:prstGeom>
          <a:noFill/>
        </p:spPr>
        <p:txBody>
          <a:bodyPr wrap="square" lIns="0" tIns="0" rIns="0" bIns="0" rtlCol="0">
            <a:spAutoFit/>
          </a:bodyPr>
          <a:lstStyle/>
          <a:p>
            <a:pPr marL="342900" indent="-342900" algn="just">
              <a:lnSpc>
                <a:spcPct val="107000"/>
              </a:lnSpc>
              <a:buFont typeface="Symbol" panose="05050102010706020507" pitchFamily="18" charset="2"/>
              <a:buChar char=""/>
            </a:pPr>
            <a:r>
              <a:rPr lang="en-ZA" sz="2400" u="sng" dirty="0">
                <a:solidFill>
                  <a:srgbClr val="0563C1"/>
                </a:solidFill>
                <a:latin typeface="Arial" panose="020B0604020202020204" pitchFamily="34" charset="0"/>
                <a:ea typeface="Calibri" panose="020F0502020204030204" pitchFamily="34" charset="0"/>
                <a:hlinkClick r:id="rId2"/>
              </a:rPr>
              <a:t>Email: Edwards@cidb.org.za</a:t>
            </a:r>
          </a:p>
          <a:p>
            <a:pPr marL="342900" indent="-342900" algn="just">
              <a:lnSpc>
                <a:spcPct val="107000"/>
              </a:lnSpc>
              <a:buFont typeface="Symbol" panose="05050102010706020507" pitchFamily="18" charset="2"/>
              <a:buChar char=""/>
            </a:pPr>
            <a:r>
              <a:rPr lang="en-ZA" sz="2400" u="sng" dirty="0">
                <a:solidFill>
                  <a:srgbClr val="0563C1"/>
                </a:solidFill>
                <a:latin typeface="Arial" panose="020B0604020202020204" pitchFamily="34" charset="0"/>
                <a:ea typeface="Calibri" panose="020F0502020204030204" pitchFamily="34" charset="0"/>
                <a:hlinkClick r:id="rId2"/>
              </a:rPr>
              <a:t>Tel: 012 482 7248</a:t>
            </a:r>
          </a:p>
          <a:p>
            <a:pPr marL="342900" indent="-342900" algn="just">
              <a:lnSpc>
                <a:spcPct val="107000"/>
              </a:lnSpc>
              <a:buFont typeface="Symbol" panose="05050102010706020507" pitchFamily="18" charset="2"/>
              <a:buChar char=""/>
            </a:pPr>
            <a:endParaRPr lang="en-US" dirty="0">
              <a:solidFill>
                <a:srgbClr val="000000"/>
              </a:solidFill>
              <a:latin typeface="+mj-lt"/>
            </a:endParaRPr>
          </a:p>
        </p:txBody>
      </p:sp>
    </p:spTree>
    <p:extLst>
      <p:ext uri="{BB962C8B-B14F-4D97-AF65-F5344CB8AC3E}">
        <p14:creationId xmlns:p14="http://schemas.microsoft.com/office/powerpoint/2010/main" val="896222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53" y="0"/>
            <a:ext cx="9044848" cy="738664"/>
          </a:xfrm>
        </p:spPr>
        <p:txBody>
          <a:bodyPr/>
          <a:lstStyle/>
          <a:p>
            <a:r>
              <a:rPr lang="en-US" sz="2400" dirty="0"/>
              <a:t>Standard headings and sequencing of documents when soliciting tenders</a:t>
            </a:r>
          </a:p>
        </p:txBody>
      </p:sp>
      <p:graphicFrame>
        <p:nvGraphicFramePr>
          <p:cNvPr id="4" name="Content Placeholder 3"/>
          <p:cNvGraphicFramePr>
            <a:graphicFrameLocks noGrp="1"/>
          </p:cNvGraphicFramePr>
          <p:nvPr>
            <p:ph idx="1"/>
          </p:nvPr>
        </p:nvGraphicFramePr>
        <p:xfrm>
          <a:off x="1623154" y="1169582"/>
          <a:ext cx="8229601" cy="1478280"/>
        </p:xfrm>
        <a:graphic>
          <a:graphicData uri="http://schemas.openxmlformats.org/drawingml/2006/table">
            <a:tbl>
              <a:tblPr firstRow="1" bandRow="1">
                <a:tableStyleId>{5C22544A-7EE6-4342-B048-85BDC9FD1C3A}</a:tableStyleId>
              </a:tblPr>
              <a:tblGrid>
                <a:gridCol w="1527510">
                  <a:extLst>
                    <a:ext uri="{9D8B030D-6E8A-4147-A177-3AD203B41FA5}">
                      <a16:colId xmlns:a16="http://schemas.microsoft.com/office/drawing/2014/main" val="20000"/>
                    </a:ext>
                  </a:extLst>
                </a:gridCol>
                <a:gridCol w="3179254">
                  <a:extLst>
                    <a:ext uri="{9D8B030D-6E8A-4147-A177-3AD203B41FA5}">
                      <a16:colId xmlns:a16="http://schemas.microsoft.com/office/drawing/2014/main" val="20001"/>
                    </a:ext>
                  </a:extLst>
                </a:gridCol>
                <a:gridCol w="3522837">
                  <a:extLst>
                    <a:ext uri="{9D8B030D-6E8A-4147-A177-3AD203B41FA5}">
                      <a16:colId xmlns:a16="http://schemas.microsoft.com/office/drawing/2014/main" val="20002"/>
                    </a:ext>
                  </a:extLst>
                </a:gridCol>
              </a:tblGrid>
              <a:tr h="257390">
                <a:tc gridSpan="2">
                  <a:txBody>
                    <a:bodyPr/>
                    <a:lstStyle/>
                    <a:p>
                      <a:r>
                        <a:rPr lang="en-US" dirty="0"/>
                        <a:t>Part C3: Scope</a:t>
                      </a:r>
                      <a:r>
                        <a:rPr lang="en-US" baseline="0" dirty="0"/>
                        <a:t> of Work</a:t>
                      </a:r>
                      <a:r>
                        <a:rPr lang="en-US" dirty="0"/>
                        <a:t> </a:t>
                      </a:r>
                    </a:p>
                  </a:txBody>
                  <a:tcPr/>
                </a:tc>
                <a:tc hMerge="1">
                  <a:txBody>
                    <a:bodyPr/>
                    <a:lstStyle/>
                    <a:p>
                      <a:endParaRPr lang="en-US"/>
                    </a:p>
                  </a:txBody>
                  <a:tcPr/>
                </a:tc>
                <a:tc>
                  <a:txBody>
                    <a:bodyPr/>
                    <a:lstStyle/>
                    <a:p>
                      <a:endParaRPr lang="en-US" dirty="0"/>
                    </a:p>
                  </a:txBody>
                  <a:tcPr/>
                </a:tc>
                <a:extLst>
                  <a:ext uri="{0D108BD9-81ED-4DB2-BD59-A6C34878D82A}">
                    <a16:rowId xmlns:a16="http://schemas.microsoft.com/office/drawing/2014/main" val="10000"/>
                  </a:ext>
                </a:extLst>
              </a:tr>
              <a:tr h="370840">
                <a:tc>
                  <a:txBody>
                    <a:bodyPr/>
                    <a:lstStyle/>
                    <a:p>
                      <a:r>
                        <a:rPr lang="en-US" dirty="0"/>
                        <a:t>C3</a:t>
                      </a:r>
                    </a:p>
                  </a:txBody>
                  <a:tcPr/>
                </a:tc>
                <a:tc gridSpan="2">
                  <a:txBody>
                    <a:bodyPr/>
                    <a:lstStyle/>
                    <a:p>
                      <a:r>
                        <a:rPr lang="en-US" dirty="0"/>
                        <a:t>Scope</a:t>
                      </a:r>
                      <a:r>
                        <a:rPr lang="en-US" baseline="0" dirty="0"/>
                        <a:t> of Work</a:t>
                      </a:r>
                      <a:endParaRPr lang="en-US" dirty="0"/>
                    </a:p>
                  </a:txBody>
                  <a:tcPr/>
                </a:tc>
                <a:tc hMerge="1">
                  <a:txBody>
                    <a:bodyPr/>
                    <a:lstStyle/>
                    <a:p>
                      <a:endParaRPr lang="en-US" dirty="0"/>
                    </a:p>
                  </a:txBody>
                  <a:tcPr/>
                </a:tc>
                <a:extLst>
                  <a:ext uri="{0D108BD9-81ED-4DB2-BD59-A6C34878D82A}">
                    <a16:rowId xmlns:a16="http://schemas.microsoft.com/office/drawing/2014/main" val="10001"/>
                  </a:ext>
                </a:extLst>
              </a:tr>
              <a:tr h="370840">
                <a:tc gridSpan="3">
                  <a:txBody>
                    <a:bodyPr/>
                    <a:lstStyle/>
                    <a:p>
                      <a:r>
                        <a:rPr lang="en-US" dirty="0"/>
                        <a:t>Part C4:</a:t>
                      </a:r>
                      <a:r>
                        <a:rPr lang="en-US" baseline="0" dirty="0"/>
                        <a:t> Site information  </a:t>
                      </a:r>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370840">
                <a:tc>
                  <a:txBody>
                    <a:bodyPr/>
                    <a:lstStyle/>
                    <a:p>
                      <a:r>
                        <a:rPr lang="en-US" dirty="0"/>
                        <a:t>C4</a:t>
                      </a:r>
                    </a:p>
                  </a:txBody>
                  <a:tcPr/>
                </a:tc>
                <a:tc gridSpan="2">
                  <a:txBody>
                    <a:bodyPr/>
                    <a:lstStyle/>
                    <a:p>
                      <a:r>
                        <a:rPr lang="en-US" dirty="0"/>
                        <a:t>Site Information</a:t>
                      </a:r>
                      <a:r>
                        <a:rPr lang="en-US" baseline="0" dirty="0"/>
                        <a:t> </a:t>
                      </a:r>
                      <a:r>
                        <a:rPr lang="en-US" dirty="0"/>
                        <a:t> </a:t>
                      </a:r>
                    </a:p>
                  </a:txBody>
                  <a:tcPr/>
                </a:tc>
                <a:tc hMerge="1">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05467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53" y="1"/>
            <a:ext cx="8956713" cy="492443"/>
          </a:xfrm>
        </p:spPr>
        <p:txBody>
          <a:bodyPr/>
          <a:lstStyle/>
          <a:p>
            <a:r>
              <a:rPr lang="en-US" sz="3200" dirty="0"/>
              <a:t>Objectives of procurement documents</a:t>
            </a:r>
          </a:p>
        </p:txBody>
      </p:sp>
      <p:sp>
        <p:nvSpPr>
          <p:cNvPr id="3" name="Content Placeholder 2"/>
          <p:cNvSpPr>
            <a:spLocks noGrp="1"/>
          </p:cNvSpPr>
          <p:nvPr>
            <p:ph idx="1"/>
          </p:nvPr>
        </p:nvSpPr>
        <p:spPr>
          <a:xfrm>
            <a:off x="1623152" y="970157"/>
            <a:ext cx="9730648" cy="5430643"/>
          </a:xfrm>
        </p:spPr>
        <p:txBody>
          <a:bodyPr>
            <a:normAutofit/>
          </a:bodyPr>
          <a:lstStyle/>
          <a:p>
            <a:r>
              <a:rPr lang="en-US" b="0" dirty="0">
                <a:solidFill>
                  <a:schemeClr val="tx1"/>
                </a:solidFill>
              </a:rPr>
              <a:t>Procurement documents should in general:</a:t>
            </a:r>
          </a:p>
          <a:p>
            <a:endParaRPr lang="en-US" b="0" dirty="0">
              <a:solidFill>
                <a:schemeClr val="tx1"/>
              </a:solidFill>
            </a:endParaRPr>
          </a:p>
          <a:p>
            <a:pPr marL="457200" indent="-457200" algn="just">
              <a:buFont typeface="Arial" panose="020B0604020202020204" pitchFamily="34" charset="0"/>
              <a:buChar char="•"/>
            </a:pPr>
            <a:r>
              <a:rPr lang="en-US" b="0" dirty="0">
                <a:solidFill>
                  <a:schemeClr val="tx1"/>
                </a:solidFill>
              </a:rPr>
              <a:t>require tenderers to </a:t>
            </a:r>
            <a:r>
              <a:rPr lang="en-US" b="0" dirty="0">
                <a:solidFill>
                  <a:srgbClr val="FF0000"/>
                </a:solidFill>
              </a:rPr>
              <a:t>submit particulars </a:t>
            </a:r>
            <a:r>
              <a:rPr lang="en-US" b="0" dirty="0">
                <a:solidFill>
                  <a:schemeClr val="tx1"/>
                </a:solidFill>
              </a:rPr>
              <a:t>sufficient for the employer to </a:t>
            </a:r>
            <a:r>
              <a:rPr lang="en-US" b="0" dirty="0">
                <a:solidFill>
                  <a:srgbClr val="FF0000"/>
                </a:solidFill>
              </a:rPr>
              <a:t>evaluate their tenders </a:t>
            </a:r>
            <a:r>
              <a:rPr lang="en-US" b="0" dirty="0">
                <a:solidFill>
                  <a:schemeClr val="tx1"/>
                </a:solidFill>
              </a:rPr>
              <a:t>and to assess their status, capabilities and capacities to perform the contract</a:t>
            </a:r>
          </a:p>
          <a:p>
            <a:pPr marL="457200" indent="-457200" algn="just">
              <a:buFont typeface="Arial" panose="020B0604020202020204" pitchFamily="34" charset="0"/>
              <a:buChar char="•"/>
            </a:pPr>
            <a:r>
              <a:rPr lang="en-US" b="0" dirty="0">
                <a:solidFill>
                  <a:schemeClr val="tx1"/>
                </a:solidFill>
              </a:rPr>
              <a:t>set out in a </a:t>
            </a:r>
            <a:r>
              <a:rPr lang="en-US" b="0" dirty="0">
                <a:solidFill>
                  <a:srgbClr val="FF0000"/>
                </a:solidFill>
              </a:rPr>
              <a:t>clear and unambiguous </a:t>
            </a:r>
            <a:r>
              <a:rPr lang="en-US" b="0" dirty="0">
                <a:solidFill>
                  <a:schemeClr val="tx1"/>
                </a:solidFill>
              </a:rPr>
              <a:t>manner </a:t>
            </a:r>
            <a:r>
              <a:rPr lang="en-US" b="0" dirty="0">
                <a:solidFill>
                  <a:srgbClr val="FF0000"/>
                </a:solidFill>
              </a:rPr>
              <a:t>criteria</a:t>
            </a:r>
            <a:r>
              <a:rPr lang="en-US" b="0" dirty="0">
                <a:solidFill>
                  <a:schemeClr val="tx1"/>
                </a:solidFill>
              </a:rPr>
              <a:t> by which tenders </a:t>
            </a:r>
            <a:r>
              <a:rPr lang="en-US" b="0" dirty="0">
                <a:solidFill>
                  <a:srgbClr val="FF0000"/>
                </a:solidFill>
              </a:rPr>
              <a:t>are to be evaluated</a:t>
            </a:r>
          </a:p>
          <a:p>
            <a:pPr marL="457200" indent="-457200" algn="just">
              <a:buFont typeface="Arial" panose="020B0604020202020204" pitchFamily="34" charset="0"/>
              <a:buChar char="•"/>
            </a:pPr>
            <a:r>
              <a:rPr lang="en-US" b="0" dirty="0">
                <a:solidFill>
                  <a:schemeClr val="tx1"/>
                </a:solidFill>
              </a:rPr>
              <a:t>define the </a:t>
            </a:r>
            <a:r>
              <a:rPr lang="en-US" b="0" dirty="0">
                <a:solidFill>
                  <a:srgbClr val="FF0000"/>
                </a:solidFill>
              </a:rPr>
              <a:t>risks, liabilities and contractual obligations </a:t>
            </a:r>
            <a:r>
              <a:rPr lang="en-US" b="0" dirty="0">
                <a:solidFill>
                  <a:schemeClr val="tx1"/>
                </a:solidFill>
              </a:rPr>
              <a:t>of the parties to the contract</a:t>
            </a:r>
          </a:p>
          <a:p>
            <a:pPr marL="457200" indent="-457200" algn="just">
              <a:buFont typeface="Arial" panose="020B0604020202020204" pitchFamily="34" charset="0"/>
              <a:buChar char="•"/>
            </a:pPr>
            <a:r>
              <a:rPr lang="en-US" b="0" dirty="0">
                <a:solidFill>
                  <a:schemeClr val="tx1"/>
                </a:solidFill>
              </a:rPr>
              <a:t>define the </a:t>
            </a:r>
            <a:r>
              <a:rPr lang="en-US" b="0" dirty="0">
                <a:solidFill>
                  <a:srgbClr val="FF0000"/>
                </a:solidFill>
              </a:rPr>
              <a:t>nature, quality and quantity </a:t>
            </a:r>
            <a:r>
              <a:rPr lang="en-US" b="0" dirty="0">
                <a:solidFill>
                  <a:schemeClr val="tx1"/>
                </a:solidFill>
              </a:rPr>
              <a:t>of construction works to be provided in the performance of the contract</a:t>
            </a:r>
          </a:p>
          <a:p>
            <a:endParaRPr lang="en-US" dirty="0">
              <a:solidFill>
                <a:schemeClr val="tx1"/>
              </a:solidFill>
            </a:endParaRPr>
          </a:p>
        </p:txBody>
      </p:sp>
    </p:spTree>
    <p:extLst>
      <p:ext uri="{BB962C8B-B14F-4D97-AF65-F5344CB8AC3E}">
        <p14:creationId xmlns:p14="http://schemas.microsoft.com/office/powerpoint/2010/main" val="3599266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23152" y="1066800"/>
            <a:ext cx="9578248" cy="5105400"/>
          </a:xfrm>
        </p:spPr>
        <p:txBody>
          <a:bodyPr>
            <a:normAutofit/>
          </a:bodyPr>
          <a:lstStyle/>
          <a:p>
            <a:pPr algn="just"/>
            <a:r>
              <a:rPr lang="en-US" b="0" dirty="0">
                <a:solidFill>
                  <a:schemeClr val="tx1"/>
                </a:solidFill>
                <a:latin typeface="Arial" panose="020B0604020202020204" pitchFamily="34" charset="0"/>
                <a:cs typeface="Arial" panose="020B0604020202020204" pitchFamily="34" charset="0"/>
              </a:rPr>
              <a:t>Subject to regulation 6 read with regulation 25 of the Construction Industry Development Regulations, 2004 (as amended), contractor grading designations shall, </a:t>
            </a:r>
            <a:r>
              <a:rPr lang="en-US" b="0" dirty="0">
                <a:solidFill>
                  <a:srgbClr val="FF0000"/>
                </a:solidFill>
                <a:latin typeface="Arial" panose="020B0604020202020204" pitchFamily="34" charset="0"/>
                <a:cs typeface="Arial" panose="020B0604020202020204" pitchFamily="34" charset="0"/>
              </a:rPr>
              <a:t>where</a:t>
            </a:r>
            <a:r>
              <a:rPr lang="en-US" b="0" dirty="0">
                <a:solidFill>
                  <a:srgbClr val="C00000"/>
                </a:solidFill>
                <a:latin typeface="Arial" panose="020B0604020202020204" pitchFamily="34" charset="0"/>
                <a:cs typeface="Arial" panose="020B0604020202020204" pitchFamily="34" charset="0"/>
              </a:rPr>
              <a:t> </a:t>
            </a:r>
            <a:r>
              <a:rPr lang="en-US" b="0" dirty="0">
                <a:solidFill>
                  <a:srgbClr val="FF0000"/>
                </a:solidFill>
                <a:latin typeface="Arial" panose="020B0604020202020204" pitchFamily="34" charset="0"/>
                <a:cs typeface="Arial" panose="020B0604020202020204" pitchFamily="34" charset="0"/>
              </a:rPr>
              <a:t>appropriate, be described in all procurement documents </a:t>
            </a:r>
            <a:r>
              <a:rPr lang="en-US" b="0" dirty="0">
                <a:solidFill>
                  <a:schemeClr val="tx1"/>
                </a:solidFill>
                <a:latin typeface="Arial" panose="020B0604020202020204" pitchFamily="34" charset="0"/>
                <a:cs typeface="Arial" panose="020B0604020202020204" pitchFamily="34" charset="0"/>
              </a:rPr>
              <a:t>by:</a:t>
            </a:r>
          </a:p>
          <a:p>
            <a:pPr marL="457200" indent="-457200" algn="just">
              <a:buFont typeface="Arial" panose="020B0604020202020204" pitchFamily="34" charset="0"/>
              <a:buChar char="•"/>
            </a:pPr>
            <a:r>
              <a:rPr lang="en-US" b="0" dirty="0">
                <a:solidFill>
                  <a:schemeClr val="tx1"/>
                </a:solidFill>
                <a:latin typeface="Arial" panose="020B0604020202020204" pitchFamily="34" charset="0"/>
                <a:cs typeface="Arial" panose="020B0604020202020204" pitchFamily="34" charset="0"/>
              </a:rPr>
              <a:t>a three-digit alpha-numeric </a:t>
            </a:r>
          </a:p>
          <a:p>
            <a:pPr marL="457200" indent="-457200" algn="just">
              <a:buFont typeface="Arial" panose="020B0604020202020204" pitchFamily="34" charset="0"/>
              <a:buChar char="•"/>
            </a:pPr>
            <a:r>
              <a:rPr lang="en-US" b="0" dirty="0">
                <a:solidFill>
                  <a:schemeClr val="tx1"/>
                </a:solidFill>
                <a:latin typeface="Arial" panose="020B0604020202020204" pitchFamily="34" charset="0"/>
                <a:cs typeface="Arial" panose="020B0604020202020204" pitchFamily="34" charset="0"/>
              </a:rPr>
              <a:t>where the </a:t>
            </a:r>
            <a:r>
              <a:rPr lang="en-US" b="0" dirty="0">
                <a:solidFill>
                  <a:srgbClr val="FF0000"/>
                </a:solidFill>
                <a:latin typeface="Arial" panose="020B0604020202020204" pitchFamily="34" charset="0"/>
                <a:cs typeface="Arial" panose="020B0604020202020204" pitchFamily="34" charset="0"/>
              </a:rPr>
              <a:t>first character </a:t>
            </a:r>
            <a:r>
              <a:rPr lang="en-US" b="0" dirty="0">
                <a:solidFill>
                  <a:schemeClr val="tx1"/>
                </a:solidFill>
                <a:latin typeface="Arial" panose="020B0604020202020204" pitchFamily="34" charset="0"/>
                <a:cs typeface="Arial" panose="020B0604020202020204" pitchFamily="34" charset="0"/>
              </a:rPr>
              <a:t>is a </a:t>
            </a:r>
            <a:r>
              <a:rPr lang="en-US" b="0" dirty="0">
                <a:solidFill>
                  <a:srgbClr val="FF0000"/>
                </a:solidFill>
                <a:latin typeface="Arial" panose="020B0604020202020204" pitchFamily="34" charset="0"/>
                <a:cs typeface="Arial" panose="020B0604020202020204" pitchFamily="34" charset="0"/>
              </a:rPr>
              <a:t>number</a:t>
            </a:r>
            <a:r>
              <a:rPr lang="en-US" b="0" dirty="0">
                <a:solidFill>
                  <a:schemeClr val="tx1"/>
                </a:solidFill>
                <a:latin typeface="Arial" panose="020B0604020202020204" pitchFamily="34" charset="0"/>
                <a:cs typeface="Arial" panose="020B0604020202020204" pitchFamily="34" charset="0"/>
              </a:rPr>
              <a:t> representing the tender value designation and</a:t>
            </a:r>
          </a:p>
          <a:p>
            <a:pPr marL="457200" indent="-457200" algn="just">
              <a:buFont typeface="Arial" panose="020B0604020202020204" pitchFamily="34" charset="0"/>
              <a:buChar char="•"/>
            </a:pPr>
            <a:r>
              <a:rPr lang="en-US" b="0" dirty="0">
                <a:solidFill>
                  <a:schemeClr val="tx1"/>
                </a:solidFill>
                <a:latin typeface="Arial" panose="020B0604020202020204" pitchFamily="34" charset="0"/>
                <a:cs typeface="Arial" panose="020B0604020202020204" pitchFamily="34" charset="0"/>
              </a:rPr>
              <a:t>the </a:t>
            </a:r>
            <a:r>
              <a:rPr lang="en-US" b="0" dirty="0">
                <a:solidFill>
                  <a:srgbClr val="FF0000"/>
                </a:solidFill>
                <a:latin typeface="Arial" panose="020B0604020202020204" pitchFamily="34" charset="0"/>
                <a:cs typeface="Arial" panose="020B0604020202020204" pitchFamily="34" charset="0"/>
              </a:rPr>
              <a:t>next two characters </a:t>
            </a:r>
            <a:r>
              <a:rPr lang="en-US" b="0" dirty="0">
                <a:solidFill>
                  <a:schemeClr val="tx1"/>
                </a:solidFill>
                <a:latin typeface="Arial" panose="020B0604020202020204" pitchFamily="34" charset="0"/>
                <a:cs typeface="Arial" panose="020B0604020202020204" pitchFamily="34" charset="0"/>
              </a:rPr>
              <a:t>are </a:t>
            </a:r>
            <a:r>
              <a:rPr lang="en-US" b="0" dirty="0">
                <a:solidFill>
                  <a:srgbClr val="FF0000"/>
                </a:solidFill>
                <a:latin typeface="Arial" panose="020B0604020202020204" pitchFamily="34" charset="0"/>
                <a:cs typeface="Arial" panose="020B0604020202020204" pitchFamily="34" charset="0"/>
              </a:rPr>
              <a:t>capital letters </a:t>
            </a:r>
            <a:r>
              <a:rPr lang="en-US" b="0" dirty="0">
                <a:solidFill>
                  <a:schemeClr val="tx1"/>
                </a:solidFill>
                <a:latin typeface="Arial" panose="020B0604020202020204" pitchFamily="34" charset="0"/>
                <a:cs typeface="Arial" panose="020B0604020202020204" pitchFamily="34" charset="0"/>
              </a:rPr>
              <a:t>representing the designation for the </a:t>
            </a:r>
            <a:r>
              <a:rPr lang="en-US" b="0" dirty="0">
                <a:solidFill>
                  <a:srgbClr val="FF0000"/>
                </a:solidFill>
                <a:latin typeface="Arial" panose="020B0604020202020204" pitchFamily="34" charset="0"/>
                <a:cs typeface="Arial" panose="020B0604020202020204" pitchFamily="34" charset="0"/>
              </a:rPr>
              <a:t>class of engineering </a:t>
            </a:r>
            <a:r>
              <a:rPr lang="en-US" b="0" dirty="0">
                <a:solidFill>
                  <a:schemeClr val="tx1"/>
                </a:solidFill>
                <a:latin typeface="Arial" panose="020B0604020202020204" pitchFamily="34" charset="0"/>
                <a:cs typeface="Arial" panose="020B0604020202020204" pitchFamily="34" charset="0"/>
              </a:rPr>
              <a:t>and construction works.</a:t>
            </a:r>
          </a:p>
          <a:p>
            <a:endParaRPr lang="en-US" dirty="0">
              <a:solidFill>
                <a:schemeClr val="tx1"/>
              </a:solidFill>
            </a:endParaRPr>
          </a:p>
        </p:txBody>
      </p:sp>
      <p:sp>
        <p:nvSpPr>
          <p:cNvPr id="2" name="Rectangle 1"/>
          <p:cNvSpPr/>
          <p:nvPr/>
        </p:nvSpPr>
        <p:spPr>
          <a:xfrm>
            <a:off x="1623152" y="147935"/>
            <a:ext cx="8866428" cy="584775"/>
          </a:xfrm>
          <a:prstGeom prst="rect">
            <a:avLst/>
          </a:prstGeom>
        </p:spPr>
        <p:txBody>
          <a:bodyPr wrap="square">
            <a:spAutoFit/>
          </a:bodyPr>
          <a:lstStyle/>
          <a:p>
            <a:r>
              <a:rPr lang="en-US" sz="3200" b="1" dirty="0">
                <a:solidFill>
                  <a:srgbClr val="C00000"/>
                </a:solidFill>
                <a:latin typeface="Arial" panose="020B0604020202020204" pitchFamily="34" charset="0"/>
                <a:cs typeface="Arial" panose="020B0604020202020204" pitchFamily="34" charset="0"/>
              </a:rPr>
              <a:t>CIDB Contractor grading designations</a:t>
            </a:r>
          </a:p>
        </p:txBody>
      </p:sp>
    </p:spTree>
    <p:extLst>
      <p:ext uri="{BB962C8B-B14F-4D97-AF65-F5344CB8AC3E}">
        <p14:creationId xmlns:p14="http://schemas.microsoft.com/office/powerpoint/2010/main" val="28883214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842</TotalTime>
  <Words>5396</Words>
  <Application>Microsoft Office PowerPoint</Application>
  <PresentationFormat>Widescreen</PresentationFormat>
  <Paragraphs>597</Paragraphs>
  <Slides>61</Slides>
  <Notes>27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61</vt:i4>
      </vt:variant>
    </vt:vector>
  </HeadingPairs>
  <TitlesOfParts>
    <vt:vector size="69" baseType="lpstr">
      <vt:lpstr>Arial</vt:lpstr>
      <vt:lpstr>Arial Unicode MS</vt:lpstr>
      <vt:lpstr>Calibri</vt:lpstr>
      <vt:lpstr>Symbol</vt:lpstr>
      <vt:lpstr>Tahoma</vt:lpstr>
      <vt:lpstr>Times New Roman</vt:lpstr>
      <vt:lpstr>Wingdings</vt:lpstr>
      <vt:lpstr>Office Theme</vt:lpstr>
      <vt:lpstr>PowerPoint Presentation</vt:lpstr>
      <vt:lpstr> PRESENTATION OVERVIEW</vt:lpstr>
      <vt:lpstr>PowerPoint Presentation</vt:lpstr>
      <vt:lpstr>The CIDB </vt:lpstr>
      <vt:lpstr>Scope of CIDB mandate </vt:lpstr>
      <vt:lpstr>Standard headings and sequencing of documents when soliciting tenders</vt:lpstr>
      <vt:lpstr>Standard headings and sequencing of documents when soliciting tenders</vt:lpstr>
      <vt:lpstr>Objectives of procurement documents</vt:lpstr>
      <vt:lpstr>PowerPoint Presentation</vt:lpstr>
      <vt:lpstr>Tender data</vt:lpstr>
      <vt:lpstr>Tender data (continue)</vt:lpstr>
      <vt:lpstr>Tender data continue  </vt:lpstr>
      <vt:lpstr>Tender data continue</vt:lpstr>
      <vt:lpstr>PowerPoint Presentation</vt:lpstr>
      <vt:lpstr>Notice and invitation to tender in all Engineering and construction works contracts</vt:lpstr>
      <vt:lpstr>PowerPoint Presentation</vt:lpstr>
      <vt:lpstr>Examples of non-compliance tender advert  </vt:lpstr>
      <vt:lpstr>PowerPoint Presentation</vt:lpstr>
      <vt:lpstr>Construction procurement </vt:lpstr>
      <vt:lpstr>Conduct of the employer </vt:lpstr>
      <vt:lpstr>Conduct of the employer </vt:lpstr>
      <vt:lpstr>Conduct of tenderers  </vt:lpstr>
      <vt:lpstr>SFU relationship with SCM Regulations</vt:lpstr>
      <vt:lpstr>PowerPoint Presentation</vt:lpstr>
      <vt:lpstr>CIDB SFU</vt:lpstr>
      <vt:lpstr>CIDB SFU in construction procurement </vt:lpstr>
      <vt:lpstr>CIDB Standard for Uniformity </vt:lpstr>
      <vt:lpstr>Annex C: Standard conditions of tender </vt:lpstr>
      <vt:lpstr>Standard forms of contract </vt:lpstr>
      <vt:lpstr>Procurement documentation review team</vt:lpstr>
      <vt:lpstr>PowerPoint Presentation</vt:lpstr>
      <vt:lpstr> Definitions </vt:lpstr>
      <vt:lpstr> Definitions </vt:lpstr>
      <vt:lpstr>Requirements </vt:lpstr>
      <vt:lpstr>Dates on which Assessment of Best Practice Standards will commence </vt:lpstr>
      <vt:lpstr>Implementation dates for the Standard for Indirect Targeting for Enterprise Development through Construction Works </vt:lpstr>
      <vt:lpstr>PowerPoint Presentation</vt:lpstr>
      <vt:lpstr>a). Implementation dates for the standard for developing skills through infrastructure contracts, </vt:lpstr>
      <vt:lpstr>PowerPoint Presentation</vt:lpstr>
      <vt:lpstr>b). Implementation dates for the standard for developing skills through infrastructure contracts, for professional service contract </vt:lpstr>
      <vt:lpstr>PowerPoint Presentation</vt:lpstr>
      <vt:lpstr>Requirements  </vt:lpstr>
      <vt:lpstr> Functionality in different Contracting Strategies   </vt:lpstr>
      <vt:lpstr>Functionality in different Contracting Strategies cont… </vt:lpstr>
      <vt:lpstr> Functionality in different Contracting Strategies cont…   </vt:lpstr>
      <vt:lpstr>Functionality in different Contracting Strategies  </vt:lpstr>
      <vt:lpstr>Tender data   </vt:lpstr>
      <vt:lpstr> Case law: Awarding tenders after the validity period lapsed </vt:lpstr>
      <vt:lpstr> Case law: Awarding tenders after the validity period lapsed </vt:lpstr>
      <vt:lpstr>Standard conditions of tender   </vt:lpstr>
      <vt:lpstr>Standard conditions of tender   </vt:lpstr>
      <vt:lpstr>Standard conditions of tender   </vt:lpstr>
      <vt:lpstr>Applying the register contractors to public contracts  </vt:lpstr>
      <vt:lpstr>PowerPoint Presentation</vt:lpstr>
      <vt:lpstr>Tender value limits/threshold – effective date: 07 October 2019</vt:lpstr>
      <vt:lpstr>PowerPoint Presentation</vt:lpstr>
      <vt:lpstr>PowerPoint Presentation</vt:lpstr>
      <vt:lpstr>PowerPoint Presentation</vt:lpstr>
      <vt:lpstr>Frequently Asked Questions / Common Mistakes</vt:lpstr>
      <vt:lpstr>Frequently Asked Questions (continue)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munkhuu</dc:creator>
  <cp:lastModifiedBy>Edward Singo</cp:lastModifiedBy>
  <cp:revision>24</cp:revision>
  <dcterms:created xsi:type="dcterms:W3CDTF">2022-04-11T16:06:02Z</dcterms:created>
  <dcterms:modified xsi:type="dcterms:W3CDTF">2022-09-22T12:23:30Z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2022-04-11T00:00:00Z</vt:filetime>
  </property>
  <property fmtid="{D5CDD505-2E9C-101B-9397-08002B2CF9AE}" pid="3" name="LastSaved">
    <vt:filetime>2022-04-11T00:00:00Z</vt:filetime>
  </property>
</Properties>
</file>