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4"/>
    <p:sldMasterId id="2147483665" r:id="rId5"/>
  </p:sldMasterIdLst>
  <p:notesMasterIdLst>
    <p:notesMasterId r:id="rId9"/>
  </p:notesMasterIdLst>
  <p:sldIdLst>
    <p:sldId id="1074" r:id="rId6"/>
    <p:sldId id="1075" r:id="rId7"/>
    <p:sldId id="269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CC3C3"/>
    <a:srgbClr val="CDB6AA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6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microsoft.com/office/2018/10/relationships/authors" Target="author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2025/11/21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1.emf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5.e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084" y="1436689"/>
            <a:ext cx="5484283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9567" y="1436689"/>
            <a:ext cx="5484284" cy="5045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B1D21-8F46-4CD3-8F4E-2644BB9B8D0C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526C4-9BB4-4B85-B014-C0DCF9002EA8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9100642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43F263-A55F-4EFA-A98A-F8E04165B659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8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9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2702-9873-419A-9866-26FF1E78A88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13108657"/>
      </p:ext>
    </p:extLst>
  </p:cSld>
  <p:clrMapOvr>
    <a:masterClrMapping/>
  </p:clrMapOvr>
  <p:transition spd="slow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7E5557-5742-4DB5-B917-9F18E13C0E80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9790DB-73A8-442D-AE33-4717B71D347D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33182771"/>
      </p:ext>
    </p:extLst>
  </p:cSld>
  <p:clrMapOvr>
    <a:masterClrMapping/>
  </p:clrMapOvr>
  <p:transition spd="slow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E528B-E99C-4741-9F24-D3D668A1DF93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3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93CF2-09CB-4155-8804-ED99FD11A5C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537180252"/>
      </p:ext>
    </p:extLst>
  </p:cSld>
  <p:clrMapOvr>
    <a:masterClrMapping/>
  </p:clrMapOvr>
  <p:transition spd="slow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ABE4A9-7568-4FD0-9477-2F83B73A6239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E03A4-3DF1-431E-B9AD-23392BC2873A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71906849"/>
      </p:ext>
    </p:extLst>
  </p:cSld>
  <p:clrMapOvr>
    <a:masterClrMapping/>
  </p:clrMapOvr>
  <p:transition spd="slow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C9A43-3C69-4FEA-9CA6-1B0F405B3532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6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102400-CE11-40B9-9584-EF6BE6E60F2C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42771634"/>
      </p:ext>
    </p:extLst>
  </p:cSld>
  <p:clrMapOvr>
    <a:masterClrMapping/>
  </p:clrMapOvr>
  <p:transition spd="slow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2A153F-DF5B-4D3E-A4E4-48C635629353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B7073-D2CC-4ED7-8218-A64CF6EE2FE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22694950"/>
      </p:ext>
    </p:extLst>
  </p:cSld>
  <p:clrMapOvr>
    <a:masterClrMapping/>
  </p:clrMapOvr>
  <p:transition spd="slow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61967" y="166689"/>
            <a:ext cx="2791884" cy="63150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2084" y="166689"/>
            <a:ext cx="8176683" cy="63150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0B009-4F58-4A70-A280-8ED428FCB582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88D12-80AE-484E-A95E-337B46E60F21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82448703"/>
      </p:ext>
    </p:extLst>
  </p:cSld>
  <p:clrMapOvr>
    <a:masterClrMapping/>
  </p:clrMapOvr>
  <p:transition spd="slow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084" y="166688"/>
            <a:ext cx="8693149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82085" y="1436689"/>
            <a:ext cx="11171767" cy="5045075"/>
          </a:xfrm>
        </p:spPr>
        <p:txBody>
          <a:bodyPr/>
          <a:lstStyle/>
          <a:p>
            <a:pPr lvl="0"/>
            <a:endParaRPr lang="en-ZA" noProof="0" dirty="0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933C2D-5979-49FD-BAD2-7A936685609C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BBB323-4461-4C9E-A459-2A0F742B7FA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31253927"/>
      </p:ext>
    </p:extLst>
  </p:cSld>
  <p:clrMapOvr>
    <a:masterClrMapping/>
  </p:clrMapOvr>
  <p:transition spd="slow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2085" y="166689"/>
            <a:ext cx="11171767" cy="6315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3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31AD25-2820-4EDA-B656-77223533B484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4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30228-40A9-40E3-9CB9-DFEF4017E834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30034614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3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30BAC82-9DB7-9CA7-748B-B6106F432A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" y="4118011"/>
            <a:ext cx="12191990" cy="2464127"/>
          </a:xfrm>
          <a:prstGeom prst="rect">
            <a:avLst/>
          </a:prstGeom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8BE0A2D5-4897-AEFE-6F06-B6A2F82DFA4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85443" y="2396081"/>
            <a:ext cx="3937000" cy="3568700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6" imgW="270" imgH="270" progId="TCLayout.ActiveDocument.1">
                  <p:embed/>
                </p:oleObj>
              </mc:Choice>
              <mc:Fallback>
                <p:oleObj name="think-cell Slide" r:id="rId6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440238" y="1404737"/>
            <a:ext cx="72955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440238" y="2924226"/>
            <a:ext cx="7295501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39589" y="3527025"/>
            <a:ext cx="729615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5751479E-E24F-097C-9992-2F6EDD86852A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94413" y="4219860"/>
            <a:ext cx="2260600" cy="2044700"/>
          </a:xfrm>
          <a:prstGeom prst="rect">
            <a:avLst/>
          </a:prstGeom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69C941-D846-CAA6-9EF5-7B15E34B195A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000524" y="2500271"/>
            <a:ext cx="3294850" cy="3360318"/>
          </a:xfrm>
          <a:custGeom>
            <a:avLst/>
            <a:gdLst>
              <a:gd name="connsiteX0" fmla="*/ 1647425 w 3294850"/>
              <a:gd name="connsiteY0" fmla="*/ 0 h 3360318"/>
              <a:gd name="connsiteX1" fmla="*/ 3294850 w 3294850"/>
              <a:gd name="connsiteY1" fmla="*/ 1680159 h 3360318"/>
              <a:gd name="connsiteX2" fmla="*/ 1647425 w 3294850"/>
              <a:gd name="connsiteY2" fmla="*/ 3360318 h 3360318"/>
              <a:gd name="connsiteX3" fmla="*/ 1157531 w 3294850"/>
              <a:gd name="connsiteY3" fmla="*/ 3284782 h 3360318"/>
              <a:gd name="connsiteX4" fmla="*/ 1121439 w 3294850"/>
              <a:gd name="connsiteY4" fmla="*/ 3271309 h 3360318"/>
              <a:gd name="connsiteX5" fmla="*/ 1123633 w 3294850"/>
              <a:gd name="connsiteY5" fmla="*/ 3268653 h 3360318"/>
              <a:gd name="connsiteX6" fmla="*/ 1285660 w 3294850"/>
              <a:gd name="connsiteY6" fmla="*/ 2738764 h 3360318"/>
              <a:gd name="connsiteX7" fmla="*/ 336937 w 3294850"/>
              <a:gd name="connsiteY7" fmla="*/ 1791026 h 3360318"/>
              <a:gd name="connsiteX8" fmla="*/ 54816 w 3294850"/>
              <a:gd name="connsiteY8" fmla="*/ 1833635 h 3360318"/>
              <a:gd name="connsiteX9" fmla="*/ 8438 w 3294850"/>
              <a:gd name="connsiteY9" fmla="*/ 1850592 h 3360318"/>
              <a:gd name="connsiteX10" fmla="*/ 0 w 3294850"/>
              <a:gd name="connsiteY10" fmla="*/ 1680159 h 3360318"/>
              <a:gd name="connsiteX11" fmla="*/ 1647425 w 3294850"/>
              <a:gd name="connsiteY11" fmla="*/ 0 h 3360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360318">
                <a:moveTo>
                  <a:pt x="1647425" y="0"/>
                </a:moveTo>
                <a:cubicBezTo>
                  <a:pt x="2557273" y="0"/>
                  <a:pt x="3294850" y="752233"/>
                  <a:pt x="3294850" y="1680159"/>
                </a:cubicBezTo>
                <a:cubicBezTo>
                  <a:pt x="3294850" y="2608085"/>
                  <a:pt x="2557273" y="3360318"/>
                  <a:pt x="1647425" y="3360318"/>
                </a:cubicBezTo>
                <a:cubicBezTo>
                  <a:pt x="1476829" y="3360318"/>
                  <a:pt x="1312289" y="3333873"/>
                  <a:pt x="1157531" y="3284782"/>
                </a:cubicBezTo>
                <a:lnTo>
                  <a:pt x="1121439" y="3271309"/>
                </a:lnTo>
                <a:lnTo>
                  <a:pt x="1123633" y="3268653"/>
                </a:lnTo>
                <a:cubicBezTo>
                  <a:pt x="1225929" y="3117394"/>
                  <a:pt x="1285660" y="2935047"/>
                  <a:pt x="1285660" y="2738764"/>
                </a:cubicBezTo>
                <a:cubicBezTo>
                  <a:pt x="1285660" y="2215343"/>
                  <a:pt x="860902" y="1791026"/>
                  <a:pt x="336937" y="1791026"/>
                </a:cubicBezTo>
                <a:cubicBezTo>
                  <a:pt x="238694" y="1791026"/>
                  <a:pt x="143938" y="1805944"/>
                  <a:pt x="54816" y="1833635"/>
                </a:cubicBezTo>
                <a:lnTo>
                  <a:pt x="8438" y="1850592"/>
                </a:lnTo>
                <a:lnTo>
                  <a:pt x="0" y="1680159"/>
                </a:lnTo>
                <a:cubicBezTo>
                  <a:pt x="0" y="752233"/>
                  <a:pt x="737577" y="0"/>
                  <a:pt x="1647425" y="0"/>
                </a:cubicBezTo>
                <a:close/>
              </a:path>
            </a:pathLst>
          </a:custGeom>
          <a:solidFill>
            <a:schemeClr val="accent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 sz="3000">
                <a:solidFill>
                  <a:schemeClr val="bg1"/>
                </a:solidFill>
              </a:defRPr>
            </a:lvl1pPr>
            <a:lvl2pPr marL="457200" indent="0">
              <a:buNone/>
              <a:defRPr sz="3000">
                <a:solidFill>
                  <a:schemeClr val="bg1"/>
                </a:solidFill>
              </a:defRPr>
            </a:lvl2pPr>
            <a:lvl3pPr marL="914400" indent="0">
              <a:buNone/>
              <a:defRPr sz="3000">
                <a:solidFill>
                  <a:schemeClr val="bg1"/>
                </a:solidFill>
              </a:defRPr>
            </a:lvl3pPr>
            <a:lvl4pPr marL="1371600" indent="0">
              <a:buNone/>
              <a:defRPr sz="3000">
                <a:solidFill>
                  <a:schemeClr val="bg1"/>
                </a:solidFill>
              </a:defRPr>
            </a:lvl4pPr>
            <a:lvl5pPr marL="1828800" indent="0">
              <a:buNone/>
              <a:defRPr sz="3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9B1B5BA-3EE2-ED8A-DA67-E8E259990A5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69084" y="4283752"/>
            <a:ext cx="1916916" cy="1916915"/>
          </a:xfrm>
          <a:prstGeom prst="ellipse">
            <a:avLst/>
          </a:prstGeo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bg1"/>
                </a:solidFill>
              </a:defRPr>
            </a:lvl3pPr>
            <a:lvl4pPr marL="1371600" indent="0" algn="ctr">
              <a:buNone/>
              <a:defRPr>
                <a:solidFill>
                  <a:schemeClr val="bg1"/>
                </a:solidFill>
              </a:defRPr>
            </a:lvl4pPr>
            <a:lvl5pPr marL="1828800" indent="0" algn="ctr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Add </a:t>
            </a:r>
            <a:br>
              <a:rPr lang="en-GB" dirty="0"/>
            </a:br>
            <a:r>
              <a:rPr lang="en-GB" dirty="0"/>
              <a:t>text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0634911-A5D7-8BE2-2352-7421B9E94B8F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926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659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35C61B-929A-C0EC-5C58-CD9ED99EF73B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47291" y="1468981"/>
            <a:ext cx="3937000" cy="3568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E8E6140-30DC-D3CB-A911-288044C11DAB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92760"/>
            <a:ext cx="2260600" cy="2044700"/>
          </a:xfrm>
          <a:prstGeom prst="rect">
            <a:avLst/>
          </a:prstGeom>
        </p:spPr>
      </p:pic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solidFill>
              <a:schemeClr val="bg1"/>
            </a:solidFill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50"/>
          <p:cNvGrpSpPr>
            <a:grpSpLocks/>
          </p:cNvGrpSpPr>
          <p:nvPr/>
        </p:nvGrpSpPr>
        <p:grpSpPr bwMode="auto">
          <a:xfrm>
            <a:off x="-6350" y="0"/>
            <a:ext cx="12198351" cy="6858000"/>
            <a:chOff x="-3" y="0"/>
            <a:chExt cx="5763" cy="4320"/>
          </a:xfrm>
        </p:grpSpPr>
        <p:pic>
          <p:nvPicPr>
            <p:cNvPr id="5" name="Picture 148" descr="logo small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88" y="326"/>
              <a:ext cx="1352" cy="3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91"/>
            <p:cNvSpPr>
              <a:spLocks noChangeArrowheads="1"/>
            </p:cNvSpPr>
            <p:nvPr userDrawn="1"/>
          </p:nvSpPr>
          <p:spPr bwMode="auto">
            <a:xfrm>
              <a:off x="-3" y="0"/>
              <a:ext cx="5763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sz="1800" dirty="0"/>
            </a:p>
          </p:txBody>
        </p:sp>
        <p:pic>
          <p:nvPicPr>
            <p:cNvPr id="7" name="Picture 23" descr="dd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" y="0"/>
              <a:ext cx="115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Oval 101"/>
            <p:cNvSpPr>
              <a:spLocks noChangeArrowheads="1"/>
            </p:cNvSpPr>
            <p:nvPr userDrawn="1"/>
          </p:nvSpPr>
          <p:spPr bwMode="auto">
            <a:xfrm>
              <a:off x="232" y="819"/>
              <a:ext cx="1448" cy="14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9" name="Oval 102" descr="coolers"/>
            <p:cNvSpPr>
              <a:spLocks noChangeArrowheads="1"/>
            </p:cNvSpPr>
            <p:nvPr userDrawn="1"/>
          </p:nvSpPr>
          <p:spPr bwMode="auto">
            <a:xfrm>
              <a:off x="275" y="858"/>
              <a:ext cx="1362" cy="1369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0" name="Oval 103"/>
            <p:cNvSpPr>
              <a:spLocks noChangeArrowheads="1"/>
            </p:cNvSpPr>
            <p:nvPr userDrawn="1"/>
          </p:nvSpPr>
          <p:spPr bwMode="auto">
            <a:xfrm>
              <a:off x="217" y="772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1" name="Oval 104"/>
            <p:cNvSpPr>
              <a:spLocks noChangeArrowheads="1"/>
            </p:cNvSpPr>
            <p:nvPr userDrawn="1"/>
          </p:nvSpPr>
          <p:spPr bwMode="auto">
            <a:xfrm>
              <a:off x="162" y="772"/>
              <a:ext cx="1487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2" name="Oval 105"/>
            <p:cNvSpPr>
              <a:spLocks noChangeArrowheads="1"/>
            </p:cNvSpPr>
            <p:nvPr userDrawn="1"/>
          </p:nvSpPr>
          <p:spPr bwMode="auto">
            <a:xfrm>
              <a:off x="240" y="803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3" name="Oval 106"/>
            <p:cNvSpPr>
              <a:spLocks noChangeArrowheads="1"/>
            </p:cNvSpPr>
            <p:nvPr userDrawn="1"/>
          </p:nvSpPr>
          <p:spPr bwMode="auto">
            <a:xfrm>
              <a:off x="194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4" name="Oval 107"/>
            <p:cNvSpPr>
              <a:spLocks noChangeArrowheads="1"/>
            </p:cNvSpPr>
            <p:nvPr userDrawn="1"/>
          </p:nvSpPr>
          <p:spPr bwMode="auto">
            <a:xfrm>
              <a:off x="279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5" name="Oval 108"/>
            <p:cNvSpPr>
              <a:spLocks noChangeArrowheads="1"/>
            </p:cNvSpPr>
            <p:nvPr userDrawn="1"/>
          </p:nvSpPr>
          <p:spPr bwMode="auto">
            <a:xfrm>
              <a:off x="108" y="834"/>
              <a:ext cx="1486" cy="149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6" name="Oval 109"/>
            <p:cNvSpPr>
              <a:spLocks noChangeArrowheads="1"/>
            </p:cNvSpPr>
            <p:nvPr userDrawn="1"/>
          </p:nvSpPr>
          <p:spPr bwMode="auto">
            <a:xfrm>
              <a:off x="287" y="757"/>
              <a:ext cx="1486" cy="1486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7" name="Oval 110"/>
            <p:cNvSpPr>
              <a:spLocks noChangeArrowheads="1"/>
            </p:cNvSpPr>
            <p:nvPr userDrawn="1"/>
          </p:nvSpPr>
          <p:spPr bwMode="auto">
            <a:xfrm>
              <a:off x="614" y="422"/>
              <a:ext cx="739" cy="747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8" name="Oval 111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C7F6D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19" name="Oval 112"/>
            <p:cNvSpPr>
              <a:spLocks noChangeArrowheads="1"/>
            </p:cNvSpPr>
            <p:nvPr userDrawn="1"/>
          </p:nvSpPr>
          <p:spPr bwMode="auto">
            <a:xfrm>
              <a:off x="598" y="399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0" name="Oval 113"/>
            <p:cNvSpPr>
              <a:spLocks noChangeArrowheads="1"/>
            </p:cNvSpPr>
            <p:nvPr userDrawn="1"/>
          </p:nvSpPr>
          <p:spPr bwMode="auto">
            <a:xfrm>
              <a:off x="575" y="399"/>
              <a:ext cx="762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1" name="Oval 114"/>
            <p:cNvSpPr>
              <a:spLocks noChangeArrowheads="1"/>
            </p:cNvSpPr>
            <p:nvPr userDrawn="1"/>
          </p:nvSpPr>
          <p:spPr bwMode="auto">
            <a:xfrm>
              <a:off x="614" y="414"/>
              <a:ext cx="770" cy="771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2" name="Oval 115"/>
            <p:cNvSpPr>
              <a:spLocks noChangeArrowheads="1"/>
            </p:cNvSpPr>
            <p:nvPr userDrawn="1"/>
          </p:nvSpPr>
          <p:spPr bwMode="auto">
            <a:xfrm>
              <a:off x="590" y="391"/>
              <a:ext cx="763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3" name="Oval 116"/>
            <p:cNvSpPr>
              <a:spLocks noChangeArrowheads="1"/>
            </p:cNvSpPr>
            <p:nvPr userDrawn="1"/>
          </p:nvSpPr>
          <p:spPr bwMode="auto">
            <a:xfrm>
              <a:off x="629" y="445"/>
              <a:ext cx="708" cy="708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4" name="Oval 117"/>
            <p:cNvSpPr>
              <a:spLocks noChangeArrowheads="1"/>
            </p:cNvSpPr>
            <p:nvPr userDrawn="1"/>
          </p:nvSpPr>
          <p:spPr bwMode="auto">
            <a:xfrm>
              <a:off x="637" y="445"/>
              <a:ext cx="693" cy="693"/>
            </a:xfrm>
            <a:prstGeom prst="ellipse">
              <a:avLst/>
            </a:prstGeom>
            <a:noFill/>
            <a:ln w="0">
              <a:solidFill>
                <a:srgbClr val="83725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5" name="Oval 118" descr="face"/>
            <p:cNvSpPr>
              <a:spLocks noChangeArrowheads="1"/>
            </p:cNvSpPr>
            <p:nvPr userDrawn="1"/>
          </p:nvSpPr>
          <p:spPr bwMode="auto">
            <a:xfrm>
              <a:off x="633" y="445"/>
              <a:ext cx="700" cy="701"/>
            </a:xfrm>
            <a:prstGeom prst="ellipse">
              <a:avLst/>
            </a:prstGeom>
            <a:blipFill dpi="0" rotWithShape="1">
              <a:blip r:embed="rId5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6" name="Oval 119"/>
            <p:cNvSpPr>
              <a:spLocks noChangeArrowheads="1"/>
            </p:cNvSpPr>
            <p:nvPr userDrawn="1"/>
          </p:nvSpPr>
          <p:spPr bwMode="auto">
            <a:xfrm>
              <a:off x="637" y="391"/>
              <a:ext cx="770" cy="770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7" name="Oval 120"/>
            <p:cNvSpPr>
              <a:spLocks noChangeArrowheads="1"/>
            </p:cNvSpPr>
            <p:nvPr userDrawn="1"/>
          </p:nvSpPr>
          <p:spPr bwMode="auto">
            <a:xfrm>
              <a:off x="544" y="438"/>
              <a:ext cx="770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8" name="Oval 121"/>
            <p:cNvSpPr>
              <a:spLocks noChangeArrowheads="1"/>
            </p:cNvSpPr>
            <p:nvPr userDrawn="1"/>
          </p:nvSpPr>
          <p:spPr bwMode="auto">
            <a:xfrm>
              <a:off x="637" y="438"/>
              <a:ext cx="763" cy="762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29" name="Oval 122"/>
            <p:cNvSpPr>
              <a:spLocks noChangeArrowheads="1"/>
            </p:cNvSpPr>
            <p:nvPr userDrawn="1"/>
          </p:nvSpPr>
          <p:spPr bwMode="auto">
            <a:xfrm>
              <a:off x="264" y="2002"/>
              <a:ext cx="1213" cy="1205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0" name="Oval 123"/>
            <p:cNvSpPr>
              <a:spLocks noChangeArrowheads="1"/>
            </p:cNvSpPr>
            <p:nvPr userDrawn="1"/>
          </p:nvSpPr>
          <p:spPr bwMode="auto">
            <a:xfrm>
              <a:off x="303" y="2033"/>
              <a:ext cx="1135" cy="1143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1" name="Oval 124"/>
            <p:cNvSpPr>
              <a:spLocks noChangeArrowheads="1"/>
            </p:cNvSpPr>
            <p:nvPr userDrawn="1"/>
          </p:nvSpPr>
          <p:spPr bwMode="auto">
            <a:xfrm>
              <a:off x="248" y="1963"/>
              <a:ext cx="1245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2" name="Oval 125"/>
            <p:cNvSpPr>
              <a:spLocks noChangeArrowheads="1"/>
            </p:cNvSpPr>
            <p:nvPr userDrawn="1"/>
          </p:nvSpPr>
          <p:spPr bwMode="auto">
            <a:xfrm>
              <a:off x="209" y="1963"/>
              <a:ext cx="1237" cy="124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3" name="Oval 126"/>
            <p:cNvSpPr>
              <a:spLocks noChangeArrowheads="1"/>
            </p:cNvSpPr>
            <p:nvPr userDrawn="1"/>
          </p:nvSpPr>
          <p:spPr bwMode="auto">
            <a:xfrm>
              <a:off x="271" y="1986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4" name="Oval 127"/>
            <p:cNvSpPr>
              <a:spLocks noChangeArrowheads="1"/>
            </p:cNvSpPr>
            <p:nvPr userDrawn="1"/>
          </p:nvSpPr>
          <p:spPr bwMode="auto">
            <a:xfrm>
              <a:off x="232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5" name="Oval 128" descr="new smal workers"/>
            <p:cNvSpPr>
              <a:spLocks noChangeArrowheads="1"/>
            </p:cNvSpPr>
            <p:nvPr userDrawn="1"/>
          </p:nvSpPr>
          <p:spPr bwMode="auto">
            <a:xfrm>
              <a:off x="304" y="2033"/>
              <a:ext cx="1135" cy="1143"/>
            </a:xfrm>
            <a:prstGeom prst="ellipse">
              <a:avLst/>
            </a:prstGeom>
            <a:blipFill dpi="0" rotWithShape="1">
              <a:blip r:embed="rId6">
                <a:lum contrast="12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6" name="Oval 129"/>
            <p:cNvSpPr>
              <a:spLocks noChangeArrowheads="1"/>
            </p:cNvSpPr>
            <p:nvPr userDrawn="1"/>
          </p:nvSpPr>
          <p:spPr bwMode="auto">
            <a:xfrm>
              <a:off x="162" y="2017"/>
              <a:ext cx="1238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7" name="Oval 130"/>
            <p:cNvSpPr>
              <a:spLocks noChangeArrowheads="1"/>
            </p:cNvSpPr>
            <p:nvPr userDrawn="1"/>
          </p:nvSpPr>
          <p:spPr bwMode="auto">
            <a:xfrm>
              <a:off x="310" y="1947"/>
              <a:ext cx="1245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8" name="Oval 131"/>
            <p:cNvSpPr>
              <a:spLocks noChangeArrowheads="1"/>
            </p:cNvSpPr>
            <p:nvPr userDrawn="1"/>
          </p:nvSpPr>
          <p:spPr bwMode="auto">
            <a:xfrm>
              <a:off x="303" y="2017"/>
              <a:ext cx="1244" cy="124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39" name="Oval 132"/>
            <p:cNvSpPr>
              <a:spLocks noChangeArrowheads="1"/>
            </p:cNvSpPr>
            <p:nvPr userDrawn="1"/>
          </p:nvSpPr>
          <p:spPr bwMode="auto">
            <a:xfrm>
              <a:off x="614" y="2990"/>
              <a:ext cx="1003" cy="1011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0" name="Oval 133"/>
            <p:cNvSpPr>
              <a:spLocks noChangeArrowheads="1"/>
            </p:cNvSpPr>
            <p:nvPr userDrawn="1"/>
          </p:nvSpPr>
          <p:spPr bwMode="auto">
            <a:xfrm>
              <a:off x="645" y="3021"/>
              <a:ext cx="941" cy="949"/>
            </a:xfrm>
            <a:prstGeom prst="ellipse">
              <a:avLst/>
            </a:prstGeom>
            <a:solidFill>
              <a:srgbClr val="83725B"/>
            </a:solidFill>
            <a:ln w="9525">
              <a:solidFill>
                <a:srgbClr val="83725B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1" name="Oval 134"/>
            <p:cNvSpPr>
              <a:spLocks noChangeArrowheads="1"/>
            </p:cNvSpPr>
            <p:nvPr userDrawn="1"/>
          </p:nvSpPr>
          <p:spPr bwMode="auto">
            <a:xfrm>
              <a:off x="598" y="2959"/>
              <a:ext cx="1035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2" name="Oval 135"/>
            <p:cNvSpPr>
              <a:spLocks noChangeArrowheads="1"/>
            </p:cNvSpPr>
            <p:nvPr userDrawn="1"/>
          </p:nvSpPr>
          <p:spPr bwMode="auto">
            <a:xfrm>
              <a:off x="567" y="2959"/>
              <a:ext cx="1027" cy="1034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3" name="Oval 136"/>
            <p:cNvSpPr>
              <a:spLocks noChangeArrowheads="1"/>
            </p:cNvSpPr>
            <p:nvPr userDrawn="1"/>
          </p:nvSpPr>
          <p:spPr bwMode="auto">
            <a:xfrm>
              <a:off x="622" y="2982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4" name="Oval 137"/>
            <p:cNvSpPr>
              <a:spLocks noChangeArrowheads="1"/>
            </p:cNvSpPr>
            <p:nvPr userDrawn="1"/>
          </p:nvSpPr>
          <p:spPr bwMode="auto">
            <a:xfrm>
              <a:off x="583" y="2951"/>
              <a:ext cx="1034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5" name="Oval 138" descr="boom"/>
            <p:cNvSpPr>
              <a:spLocks noChangeArrowheads="1"/>
            </p:cNvSpPr>
            <p:nvPr userDrawn="1"/>
          </p:nvSpPr>
          <p:spPr bwMode="auto">
            <a:xfrm>
              <a:off x="638" y="3018"/>
              <a:ext cx="949" cy="957"/>
            </a:xfrm>
            <a:prstGeom prst="ellipse">
              <a:avLst/>
            </a:prstGeom>
            <a:blipFill dpi="0" rotWithShape="1">
              <a:blip r:embed="rId7">
                <a:lum contrast="6000"/>
              </a:blip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6" name="Oval 139"/>
            <p:cNvSpPr>
              <a:spLocks noChangeArrowheads="1"/>
            </p:cNvSpPr>
            <p:nvPr userDrawn="1"/>
          </p:nvSpPr>
          <p:spPr bwMode="auto">
            <a:xfrm>
              <a:off x="528" y="3005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7" name="Oval 140"/>
            <p:cNvSpPr>
              <a:spLocks noChangeArrowheads="1"/>
            </p:cNvSpPr>
            <p:nvPr userDrawn="1"/>
          </p:nvSpPr>
          <p:spPr bwMode="auto">
            <a:xfrm>
              <a:off x="645" y="3005"/>
              <a:ext cx="1035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  <p:sp>
          <p:nvSpPr>
            <p:cNvPr id="48" name="Oval 141"/>
            <p:cNvSpPr>
              <a:spLocks noChangeArrowheads="1"/>
            </p:cNvSpPr>
            <p:nvPr userDrawn="1"/>
          </p:nvSpPr>
          <p:spPr bwMode="auto">
            <a:xfrm>
              <a:off x="653" y="2951"/>
              <a:ext cx="1027" cy="1035"/>
            </a:xfrm>
            <a:prstGeom prst="ellipse">
              <a:avLst/>
            </a:prstGeom>
            <a:noFill/>
            <a:ln w="9525">
              <a:solidFill>
                <a:srgbClr val="83725B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 sz="1800" dirty="0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78818" y="3271839"/>
            <a:ext cx="7393516" cy="676275"/>
          </a:xfrm>
        </p:spPr>
        <p:txBody>
          <a:bodyPr anchor="b"/>
          <a:lstStyle>
            <a:lvl1pPr>
              <a:defRPr>
                <a:solidFill>
                  <a:srgbClr val="003896"/>
                </a:solidFill>
              </a:defRPr>
            </a:lvl1pPr>
          </a:lstStyle>
          <a:p>
            <a:r>
              <a:rPr lang="en-ZA"/>
              <a:t>Click to edit Master title style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078818" y="4092576"/>
            <a:ext cx="7393516" cy="2220913"/>
          </a:xfrm>
        </p:spPr>
        <p:txBody>
          <a:bodyPr/>
          <a:lstStyle>
            <a:lvl1pPr marL="0" indent="0">
              <a:buFontTx/>
              <a:buNone/>
              <a:defRPr sz="1800">
                <a:solidFill>
                  <a:srgbClr val="83725B"/>
                </a:solidFill>
              </a:defRPr>
            </a:lvl1pPr>
          </a:lstStyle>
          <a:p>
            <a:r>
              <a:rPr lang="en-ZA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55398861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E9B48F-7265-4764-A1BA-D38C99DF7783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86B232-EAE7-45B2-99B0-38A290B01042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761111866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6D650-4D0E-4C42-BE24-4DBF045E4CEB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5" name="Rectangle 3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6" name="Rectangle 3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71D24-B5D9-4745-B31F-809BAA44DEBE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0430622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2.xml"/><Relationship Id="rId13" Type="http://schemas.openxmlformats.org/officeDocument/2006/relationships/image" Target="../media/image3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12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9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8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0" imgW="270" imgH="270" progId="TCLayout.ActiveDocument.1">
                  <p:embed/>
                </p:oleObj>
              </mc:Choice>
              <mc:Fallback>
                <p:oleObj name="think-cell Slide" r:id="rId10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9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56DB893-999D-78A5-DBD6-5B38A7382F94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88" r:id="rId3"/>
    <p:sldLayoutId id="2147483689" r:id="rId4"/>
    <p:sldLayoutId id="2147483657" r:id="rId5"/>
    <p:sldLayoutId id="2147483655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43" descr="logo small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7151" y="341313"/>
            <a:ext cx="1564216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17" descr="topsolid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0121900" cy="969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2084" y="166688"/>
            <a:ext cx="8693149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82085" y="1436689"/>
            <a:ext cx="11171767" cy="504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ZA"/>
              <a:t>Click to edit Master text styles</a:t>
            </a:r>
          </a:p>
          <a:p>
            <a:pPr lvl="1"/>
            <a:r>
              <a:rPr lang="en-ZA"/>
              <a:t>Second level</a:t>
            </a:r>
          </a:p>
          <a:p>
            <a:pPr lvl="2"/>
            <a:r>
              <a:rPr lang="en-ZA"/>
              <a:t>Third level</a:t>
            </a:r>
          </a:p>
          <a:p>
            <a:pPr lvl="3"/>
            <a:r>
              <a:rPr lang="en-ZA"/>
              <a:t>Fourth level</a:t>
            </a:r>
          </a:p>
          <a:p>
            <a:pPr lvl="4"/>
            <a:r>
              <a:rPr lang="en-ZA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1" y="6453189"/>
            <a:ext cx="2317751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B87A43BC-FA68-401D-AAC5-EEBBF45D96B7}" type="datetime5">
              <a:rPr lang="en-US" smtClean="0"/>
              <a:t>21-Nov-25</a:t>
            </a:fld>
            <a:endParaRPr lang="en-ZA" dirty="0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76185" y="6453189"/>
            <a:ext cx="38396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endParaRPr lang="en-ZA" dirty="0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552518" y="6453189"/>
            <a:ext cx="2201333" cy="2682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3725B"/>
                </a:solidFill>
              </a:defRPr>
            </a:lvl1pPr>
          </a:lstStyle>
          <a:p>
            <a:pPr>
              <a:defRPr/>
            </a:pPr>
            <a:fld id="{67F45492-87A1-4311-8485-5EA684FF9A2B}" type="slidenum">
              <a:rPr lang="en-ZA"/>
              <a:pPr>
                <a:defRPr/>
              </a:pPr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0273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ransition spd="slow">
    <p:fade/>
  </p:transition>
  <p:hf hdr="0" ftr="0"/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266700" indent="-266700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2000">
          <a:solidFill>
            <a:srgbClr val="003896"/>
          </a:solidFill>
          <a:latin typeface="+mn-lt"/>
          <a:ea typeface="+mn-ea"/>
          <a:cs typeface="+mn-cs"/>
        </a:defRPr>
      </a:lvl1pPr>
      <a:lvl2pPr marL="717550" indent="-271463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>
          <a:solidFill>
            <a:srgbClr val="003896"/>
          </a:solidFill>
          <a:latin typeface="+mn-lt"/>
          <a:cs typeface="+mn-cs"/>
        </a:defRPr>
      </a:lvl2pPr>
      <a:lvl3pPr marL="107632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600">
          <a:solidFill>
            <a:srgbClr val="003896"/>
          </a:solidFill>
          <a:latin typeface="+mn-lt"/>
          <a:cs typeface="+mn-cs"/>
        </a:defRPr>
      </a:lvl3pPr>
      <a:lvl4pPr marL="1435100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4pPr>
      <a:lvl5pPr marL="1793875" indent="-179388" algn="l" rtl="0" eaLnBrk="0" fontAlgn="base" hangingPunct="0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5pPr>
      <a:lvl6pPr marL="22510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6pPr>
      <a:lvl7pPr marL="27082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7pPr>
      <a:lvl8pPr marL="31654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8pPr>
      <a:lvl9pPr marL="3622675" indent="-179388" algn="l" rtl="0" fontAlgn="base">
        <a:lnSpc>
          <a:spcPct val="90000"/>
        </a:lnSpc>
        <a:spcBef>
          <a:spcPct val="100000"/>
        </a:spcBef>
        <a:spcAft>
          <a:spcPct val="0"/>
        </a:spcAft>
        <a:buClr>
          <a:srgbClr val="8C7F6D"/>
        </a:buClr>
        <a:buChar char="•"/>
        <a:defRPr sz="1400">
          <a:solidFill>
            <a:srgbClr val="003896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D6738-B93A-69E8-37E5-EA85ED4AD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40238" y="1404737"/>
            <a:ext cx="7295501" cy="109553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Optic Ground Wire Cables </a:t>
            </a:r>
            <a:br>
              <a:rPr lang="en-US" b="1" dirty="0"/>
            </a:br>
            <a:br>
              <a:rPr lang="en-US" b="1" dirty="0"/>
            </a:br>
            <a:r>
              <a:rPr lang="en-US" b="1" dirty="0"/>
              <a:t>Low Risk Environmental Requirements</a:t>
            </a:r>
            <a:endParaRPr lang="en-Z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2B307B-A5B9-574F-6A2D-B498D4174CE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SHEQS &amp; Properties: Environmental Management </a:t>
            </a:r>
            <a:endParaRPr lang="en-ZA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C06AA4-2223-36D0-BD2F-43E24CBE6F8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ZA" b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415C86-3E47-DD98-4A5F-E938FBE04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302" y="2500271"/>
            <a:ext cx="3322608" cy="33226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4D1A00C-1CD9-7832-1144-BFF74631DF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128" y="4276578"/>
            <a:ext cx="1914310" cy="1920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05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67D88A-4F6E-960C-4BA2-CC175B39BB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Optic Ground Wire Cables</a:t>
            </a:r>
            <a:endParaRPr lang="en-ZA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8CCBD4-6056-21D4-79E5-703376DB6F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n-ZA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Environmental </a:t>
            </a:r>
            <a:r>
              <a:rPr lang="en-ZA" sz="2400" dirty="0">
                <a:solidFill>
                  <a:srgbClr val="002060"/>
                </a:solidFill>
                <a:ea typeface="Calibri" panose="020F0502020204030204" pitchFamily="34" charset="0"/>
              </a:rPr>
              <a:t>requirements for the </a:t>
            </a:r>
            <a:r>
              <a:rPr lang="en-US" sz="2400" dirty="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manufacture, supply and delivery of estimated quantities of Optic Ground Wire </a:t>
            </a:r>
            <a:r>
              <a:rPr lang="en-US" sz="2400">
                <a:solidFill>
                  <a:srgbClr val="002060"/>
                </a:solidFill>
                <a:effectLst/>
                <a:ea typeface="Calibri" panose="020F0502020204030204" pitchFamily="34" charset="0"/>
              </a:rPr>
              <a:t>(OPGW) Cables </a:t>
            </a:r>
            <a:endParaRPr lang="en-ZA" sz="2400" dirty="0">
              <a:solidFill>
                <a:srgbClr val="002060"/>
              </a:solidFill>
              <a:ea typeface="Times New Roman" panose="02020603050405020304" pitchFamily="18" charset="0"/>
            </a:endParaRPr>
          </a:p>
          <a:p>
            <a:pPr marL="0" lv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lv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ZA" sz="2400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ZA" sz="2400" b="1" dirty="0">
                <a:solidFill>
                  <a:srgbClr val="002060"/>
                </a:solidFill>
                <a:ea typeface="Calibri" panose="020F0502020204030204" pitchFamily="34" charset="0"/>
              </a:rPr>
              <a:t>The contract is rated a low category</a:t>
            </a:r>
            <a:endParaRPr lang="en-ZA" sz="2400" b="1" dirty="0">
              <a:solidFill>
                <a:srgbClr val="002060"/>
              </a:solidFill>
              <a:effectLst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822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ZA" b="1" dirty="0"/>
              <a:t>1. ENVIRONMENTAL POLICY</a:t>
            </a:r>
            <a:endParaRPr lang="en-GB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t">
              <a:buNone/>
            </a:pPr>
            <a:r>
              <a:rPr lang="en-ZA" sz="2400" b="1" dirty="0">
                <a:solidFill>
                  <a:srgbClr val="002060"/>
                </a:solidFill>
              </a:rPr>
              <a:t>1. Environmental Policy (or SHEQ Policy) </a:t>
            </a:r>
            <a:r>
              <a:rPr lang="en-US" sz="2400" b="1" dirty="0">
                <a:solidFill>
                  <a:srgbClr val="002060"/>
                </a:solidFill>
              </a:rPr>
              <a:t>must be NAMED &amp; SIGNED the by CEO or a Managing member of the contractor company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002060"/>
                </a:solidFill>
              </a:rPr>
              <a:t> </a:t>
            </a:r>
            <a:r>
              <a:rPr lang="en-US" sz="2400" dirty="0">
                <a:solidFill>
                  <a:srgbClr val="002060"/>
                </a:solidFill>
              </a:rPr>
              <a:t>Commitment to: (1) compliance to environmental compliance obligations; and (2)   environmental duty of care.</a:t>
            </a:r>
          </a:p>
          <a:p>
            <a:pPr marL="0" indent="0" fontAlgn="t">
              <a:buNone/>
            </a:pPr>
            <a:endParaRPr lang="en-US" sz="2400" b="1" dirty="0">
              <a:solidFill>
                <a:srgbClr val="002060"/>
              </a:solidFill>
            </a:endParaRPr>
          </a:p>
          <a:p>
            <a:pPr marL="0" indent="0" fontAlgn="t">
              <a:buNone/>
            </a:pPr>
            <a:r>
              <a:rPr lang="en-US" sz="2400" b="1" dirty="0">
                <a:solidFill>
                  <a:srgbClr val="002060"/>
                </a:solidFill>
              </a:rPr>
              <a:t>2. Environmental Management Plan for the Scope of work addressing the following as a minimum: 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Waste management (reduction, re-use, recycling, disposal).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Environmental induction.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Environmental incident management.</a:t>
            </a:r>
          </a:p>
          <a:p>
            <a:pPr fontAlgn="t">
              <a:buFont typeface="Arial" panose="020B0604020202020204" pitchFamily="34" charset="0"/>
              <a:buChar char="•"/>
            </a:pPr>
            <a:r>
              <a:rPr lang="en-ZA" sz="2400" dirty="0">
                <a:solidFill>
                  <a:srgbClr val="002060"/>
                </a:solidFill>
              </a:rPr>
              <a:t>Emergency planning for environmental incidents.</a:t>
            </a:r>
          </a:p>
          <a:p>
            <a:pPr marL="793750" lvl="1" indent="-342900" fontAlgn="t"/>
            <a:endParaRPr lang="en-ZA" sz="2400" dirty="0">
              <a:solidFill>
                <a:srgbClr val="002060"/>
              </a:solidFill>
            </a:endParaRPr>
          </a:p>
          <a:p>
            <a:pPr fontAlgn="t"/>
            <a:endParaRPr lang="en-US" sz="2400" dirty="0">
              <a:solidFill>
                <a:schemeClr val="accent4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95F064C-0D4B-461D-A461-6E2CF11F294C}" type="slidenum">
              <a:rPr lang="en-ZA" altLang="en-US" smtClean="0"/>
              <a:pPr>
                <a:defRPr/>
              </a:pPr>
              <a:t>3</a:t>
            </a:fld>
            <a:endParaRPr lang="en-ZA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pPr>
              <a:defRPr/>
            </a:pPr>
            <a:fld id="{FDDC633D-0B52-4A0F-B7F4-47471054D4CD}" type="datetime1">
              <a:rPr lang="en-ZA" altLang="en-US" smtClean="0"/>
              <a:pPr>
                <a:defRPr/>
              </a:pPr>
              <a:t>2025/11/21</a:t>
            </a:fld>
            <a:endParaRPr lang="en-ZA" altLang="en-US" dirty="0"/>
          </a:p>
        </p:txBody>
      </p:sp>
    </p:spTree>
    <p:extLst>
      <p:ext uri="{BB962C8B-B14F-4D97-AF65-F5344CB8AC3E}">
        <p14:creationId xmlns:p14="http://schemas.microsoft.com/office/powerpoint/2010/main" val="652089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heme/theme1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2.xml><?xml version="1.0" encoding="utf-8"?>
<a:theme xmlns:a="http://schemas.openxmlformats.org/drawingml/2006/main" name="Default Design">
  <a:themeElements>
    <a:clrScheme name="">
      <a:dk1>
        <a:srgbClr val="003896"/>
      </a:dk1>
      <a:lt1>
        <a:srgbClr val="FFFFFF"/>
      </a:lt1>
      <a:dk2>
        <a:srgbClr val="FFFFFF"/>
      </a:dk2>
      <a:lt2>
        <a:srgbClr val="DDDDDD"/>
      </a:lt2>
      <a:accent1>
        <a:srgbClr val="003896"/>
      </a:accent1>
      <a:accent2>
        <a:srgbClr val="83725B"/>
      </a:accent2>
      <a:accent3>
        <a:srgbClr val="FFFFFF"/>
      </a:accent3>
      <a:accent4>
        <a:srgbClr val="002E7F"/>
      </a:accent4>
      <a:accent5>
        <a:srgbClr val="AAAEC9"/>
      </a:accent5>
      <a:accent6>
        <a:srgbClr val="766752"/>
      </a:accent6>
      <a:hlink>
        <a:srgbClr val="83725B"/>
      </a:hlink>
      <a:folHlink>
        <a:srgbClr val="858705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3896"/>
        </a:dk1>
        <a:lt1>
          <a:srgbClr val="FFFFFF"/>
        </a:lt1>
        <a:dk2>
          <a:srgbClr val="FFFFFF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2E7F"/>
        </a:accent4>
        <a:accent5>
          <a:srgbClr val="DAEDEF"/>
        </a:accent5>
        <a:accent6>
          <a:srgbClr val="2D2D8A"/>
        </a:accent6>
        <a:hlink>
          <a:srgbClr val="83725B"/>
        </a:hlink>
        <a:folHlink>
          <a:srgbClr val="85870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Image" ma:contentTypeID="0x0101009148F5A04DDD49CBA7127AADA5FB792B00AADE34325A8B49CDA8BB4DB53328F21400B0A6D8BFE48B5B4C98C9B506E18E4C4F" ma:contentTypeVersion="2" ma:contentTypeDescription="Upload an image." ma:contentTypeScope="" ma:versionID="faf5921d99471c51c746d233a2595df0">
  <xsd:schema xmlns:xsd="http://www.w3.org/2001/XMLSchema" xmlns:xs="http://www.w3.org/2001/XMLSchema" xmlns:p="http://schemas.microsoft.com/office/2006/metadata/properties" xmlns:ns1="http://schemas.microsoft.com/sharepoint/v3" xmlns:ns2="9AA987DC-C9A7-4495-B0EB-A7EB0F9343F3" xmlns:ns3="http://schemas.microsoft.com/sharepoint/v3/fields" xmlns:ns4="b066638b-8533-4687-a48b-8877f492106b" targetNamespace="http://schemas.microsoft.com/office/2006/metadata/properties" ma:root="true" ma:fieldsID="83d4262b44be4079de954f019704b229" ns1:_="" ns2:_="" ns3:_="" ns4:_="">
    <xsd:import namespace="http://schemas.microsoft.com/sharepoint/v3"/>
    <xsd:import namespace="9AA987DC-C9A7-4495-B0EB-A7EB0F9343F3"/>
    <xsd:import namespace="http://schemas.microsoft.com/sharepoint/v3/fields"/>
    <xsd:import namespace="b066638b-8533-4687-a48b-8877f492106b"/>
    <xsd:element name="properties">
      <xsd:complexType>
        <xsd:sequence>
          <xsd:element name="documentManagement">
            <xsd:complexType>
              <xsd:all>
                <xsd:element ref="ns1:FileRef" minOccurs="0"/>
                <xsd:element ref="ns1:File_x0020_Type" minOccurs="0"/>
                <xsd:element ref="ns1:HTML_x0020_File_x0020_Type" minOccurs="0"/>
                <xsd:element ref="ns1:FSObjType" minOccurs="0"/>
                <xsd:element ref="ns2:ThumbnailExists" minOccurs="0"/>
                <xsd:element ref="ns2:PreviewExists" minOccurs="0"/>
                <xsd:element ref="ns2:ImageWidth" minOccurs="0"/>
                <xsd:element ref="ns2:ImageHeight" minOccurs="0"/>
                <xsd:element ref="ns2:ImageCreateDate" minOccurs="0"/>
                <xsd:element ref="ns3:wic_System_Copyright" minOccurs="0"/>
                <xsd:element ref="ns1:PublishingStartDate" minOccurs="0"/>
                <xsd:element ref="ns1:PublishingExpirationDate" minOccurs="0"/>
                <xsd:element ref="ns4:Gallery_x0020_Keywor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FileRef" ma:index="8" nillable="true" ma:displayName="URL Path" ma:hidden="true" ma:list="Docs" ma:internalName="FileRef" ma:readOnly="true" ma:showField="FullUrl">
      <xsd:simpleType>
        <xsd:restriction base="dms:Lookup"/>
      </xsd:simpleType>
    </xsd:element>
    <xsd:element name="File_x0020_Type" ma:index="9" nillable="true" ma:displayName="File Type" ma:hidden="true" ma:internalName="File_x0020_Type" ma:readOnly="true">
      <xsd:simpleType>
        <xsd:restriction base="dms:Text"/>
      </xsd:simpleType>
    </xsd:element>
    <xsd:element name="HTML_x0020_File_x0020_Type" ma:index="10" nillable="true" ma:displayName="HTML File Type" ma:hidden="true" ma:internalName="HTML_x0020_File_x0020_Type" ma:readOnly="true">
      <xsd:simpleType>
        <xsd:restriction base="dms:Text"/>
      </xsd:simpleType>
    </xsd:element>
    <xsd:element name="FSObjType" ma:index="11" nillable="true" ma:displayName="Item Type" ma:hidden="true" ma:list="Docs" ma:internalName="FSObjType" ma:readOnly="true" ma:showField="FSType">
      <xsd:simpleType>
        <xsd:restriction base="dms:Lookup"/>
      </xsd:simpleType>
    </xsd:element>
    <xsd:element name="PublishingStartDate" ma:index="27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28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A987DC-C9A7-4495-B0EB-A7EB0F9343F3" elementFormDefault="qualified">
    <xsd:import namespace="http://schemas.microsoft.com/office/2006/documentManagement/types"/>
    <xsd:import namespace="http://schemas.microsoft.com/office/infopath/2007/PartnerControls"/>
    <xsd:element name="ThumbnailExists" ma:index="18" nillable="true" ma:displayName="Thumbnail Exists" ma:default="FALSE" ma:hidden="true" ma:internalName="ThumbnailExists" ma:readOnly="true">
      <xsd:simpleType>
        <xsd:restriction base="dms:Boolean"/>
      </xsd:simpleType>
    </xsd:element>
    <xsd:element name="PreviewExists" ma:index="19" nillable="true" ma:displayName="Preview Exists" ma:default="FALSE" ma:hidden="true" ma:internalName="PreviewExists" ma:readOnly="true">
      <xsd:simpleType>
        <xsd:restriction base="dms:Boolean"/>
      </xsd:simpleType>
    </xsd:element>
    <xsd:element name="ImageWidth" ma:index="20" nillable="true" ma:displayName="Width" ma:internalName="ImageWidth" ma:readOnly="true">
      <xsd:simpleType>
        <xsd:restriction base="dms:Unknown"/>
      </xsd:simpleType>
    </xsd:element>
    <xsd:element name="ImageHeight" ma:index="22" nillable="true" ma:displayName="Height" ma:internalName="ImageHeight" ma:readOnly="true">
      <xsd:simpleType>
        <xsd:restriction base="dms:Unknown"/>
      </xsd:simpleType>
    </xsd:element>
    <xsd:element name="ImageCreateDate" ma:index="25" nillable="true" ma:displayName="Date Picture Taken" ma:format="DateTime" ma:hidden="true" ma:internalName="ImageCreateDat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wic_System_Copyright" ma:index="26" nillable="true" ma:displayName="Copyright" ma:internalName="wic_System_Copyright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66638b-8533-4687-a48b-8877f492106b" elementFormDefault="qualified">
    <xsd:import namespace="http://schemas.microsoft.com/office/2006/documentManagement/types"/>
    <xsd:import namespace="http://schemas.microsoft.com/office/infopath/2007/PartnerControls"/>
    <xsd:element name="Gallery_x0020_Keywords" ma:index="29" nillable="true" ma:displayName="Gallery Keywords" ma:internalName="Gallery_x0020_Keywords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4" ma:displayName="Author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 ma:index="23" ma:displayName="Comments"/>
        <xsd:element name="keywords" minOccurs="0" maxOccurs="1" type="xsd:string" ma:index="1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Gallery_x0020_Keywords xmlns="b066638b-8533-4687-a48b-8877f492106b" xsi:nil="true"/>
    <ImageCreateDate xmlns="9AA987DC-C9A7-4495-B0EB-A7EB0F9343F3" xsi:nil="true"/>
    <PublishingExpirationDate xmlns="http://schemas.microsoft.com/sharepoint/v3" xsi:nil="true"/>
    <PublishingStartDate xmlns="http://schemas.microsoft.com/sharepoint/v3" xsi:nil="true"/>
    <wic_System_Copyright xmlns="http://schemas.microsoft.com/sharepoint/v3/fields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4C14A18-89E5-4E51-A111-2EDA3AAE8F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9AA987DC-C9A7-4495-B0EB-A7EB0F9343F3"/>
    <ds:schemaRef ds:uri="http://schemas.microsoft.com/sharepoint/v3/fields"/>
    <ds:schemaRef ds:uri="b066638b-8533-4687-a48b-8877f492106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90325F2-1199-4A7E-B87D-734C0A3EB286}">
  <ds:schemaRefs>
    <ds:schemaRef ds:uri="http://purl.org/dc/terms/"/>
    <ds:schemaRef ds:uri="http://schemas.microsoft.com/office/2006/documentManagement/types"/>
    <ds:schemaRef ds:uri="b066638b-8533-4687-a48b-8877f492106b"/>
    <ds:schemaRef ds:uri="http://schemas.microsoft.com/sharepoint/v3/fields"/>
    <ds:schemaRef ds:uri="http://www.w3.org/XML/1998/namespace"/>
    <ds:schemaRef ds:uri="9AA987DC-C9A7-4495-B0EB-A7EB0F9343F3"/>
    <ds:schemaRef ds:uri="http://purl.org/dc/elements/1.1/"/>
    <ds:schemaRef ds:uri="http://schemas.microsoft.com/office/infopath/2007/PartnerControls"/>
    <ds:schemaRef ds:uri="http://schemas.microsoft.com/sharepoint/v3"/>
    <ds:schemaRef ds:uri="http://purl.org/dc/dcmitype/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EA031EA-53D5-474F-8205-0E1513F096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11508</TotalTime>
  <Words>141</Words>
  <Application>Microsoft Office PowerPoint</Application>
  <PresentationFormat>Widescreen</PresentationFormat>
  <Paragraphs>19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Courier New</vt:lpstr>
      <vt:lpstr>Times New Roman</vt:lpstr>
      <vt:lpstr>Wingdings</vt:lpstr>
      <vt:lpstr>Content Slide Master</vt:lpstr>
      <vt:lpstr>Default Design</vt:lpstr>
      <vt:lpstr>think-cell Slide</vt:lpstr>
      <vt:lpstr>Optic Ground Wire Cables   Low Risk Environmental Requirements</vt:lpstr>
      <vt:lpstr>Optic Ground Wire Cables</vt:lpstr>
      <vt:lpstr>1. ENVIRONMENTAL POLICY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 T</dc:creator>
  <cp:lastModifiedBy>Kebone Mogase</cp:lastModifiedBy>
  <cp:revision>144</cp:revision>
  <dcterms:created xsi:type="dcterms:W3CDTF">2020-01-06T09:48:40Z</dcterms:created>
  <dcterms:modified xsi:type="dcterms:W3CDTF">2025-11-21T11:29:21Z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0x0101009148F5A04DDD49CBA7127AADA5FB792B00AADE34325A8B49CDA8BB4DB53328F21400B0A6D8BFE48B5B4C98C9B506E18E4C4F</vt:lpwstr>
  </property>
</Properties>
</file>