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1"/>
  </p:notesMasterIdLst>
  <p:handoutMasterIdLst>
    <p:handoutMasterId r:id="rId22"/>
  </p:handoutMasterIdLst>
  <p:sldIdLst>
    <p:sldId id="306" r:id="rId3"/>
    <p:sldId id="336" r:id="rId4"/>
    <p:sldId id="316" r:id="rId5"/>
    <p:sldId id="317" r:id="rId6"/>
    <p:sldId id="341" r:id="rId7"/>
    <p:sldId id="342" r:id="rId8"/>
    <p:sldId id="318" r:id="rId9"/>
    <p:sldId id="319" r:id="rId10"/>
    <p:sldId id="323" r:id="rId11"/>
    <p:sldId id="332" r:id="rId12"/>
    <p:sldId id="333" r:id="rId13"/>
    <p:sldId id="329" r:id="rId14"/>
    <p:sldId id="331" r:id="rId15"/>
    <p:sldId id="334" r:id="rId16"/>
    <p:sldId id="340" r:id="rId17"/>
    <p:sldId id="310" r:id="rId18"/>
    <p:sldId id="335" r:id="rId19"/>
    <p:sldId id="308" r:id="rId20"/>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BB4004C-EA86-176F-B3D2-BEBA069F5769}" name="Stefanie Mpiyakhe" initials="SM" userId="S::stef@bravegroup.co.za::5232a352-55aa-490d-a92f-c050863fe62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96"/>
    <a:srgbClr val="598787"/>
    <a:srgbClr val="897966"/>
    <a:srgbClr val="0DB02B"/>
    <a:srgbClr val="CDB6AA"/>
    <a:srgbClr val="ACC3C3"/>
    <a:srgbClr val="E4BC7F"/>
    <a:srgbClr val="C2C382"/>
    <a:srgbClr val="CA9987"/>
    <a:srgbClr val="B49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92" autoAdjust="0"/>
    <p:restoredTop sz="95503" autoAdjust="0"/>
  </p:normalViewPr>
  <p:slideViewPr>
    <p:cSldViewPr>
      <p:cViewPr varScale="1">
        <p:scale>
          <a:sx n="78" d="100"/>
          <a:sy n="78" d="100"/>
        </p:scale>
        <p:origin x="403" y="72"/>
      </p:cViewPr>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66" d="100"/>
          <a:sy n="66" d="100"/>
        </p:scale>
        <p:origin x="198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13EEDA-7C55-580D-2AD3-8F3A1C4DA8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a:extLst>
              <a:ext uri="{FF2B5EF4-FFF2-40B4-BE49-F238E27FC236}">
                <a16:creationId xmlns:a16="http://schemas.microsoft.com/office/drawing/2014/main" id="{FB0EDCE1-64B7-595D-044E-BE7CC52391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AB3C32-6012-41BD-956B-060F42C73CFD}" type="datetimeFigureOut">
              <a:rPr lang="en-ZA" smtClean="0"/>
              <a:t>2025/09/09</a:t>
            </a:fld>
            <a:endParaRPr lang="en-ZA"/>
          </a:p>
        </p:txBody>
      </p:sp>
      <p:sp>
        <p:nvSpPr>
          <p:cNvPr id="4" name="Footer Placeholder 3">
            <a:extLst>
              <a:ext uri="{FF2B5EF4-FFF2-40B4-BE49-F238E27FC236}">
                <a16:creationId xmlns:a16="http://schemas.microsoft.com/office/drawing/2014/main" id="{B935F6AB-1729-0C8A-730C-290C3A454A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a:extLst>
              <a:ext uri="{FF2B5EF4-FFF2-40B4-BE49-F238E27FC236}">
                <a16:creationId xmlns:a16="http://schemas.microsoft.com/office/drawing/2014/main" id="{02A66B8B-8A09-A1FE-A098-03787A5E6E2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0171E50-1D6C-4DAE-9E11-4B5621AA6F52}" type="slidenum">
              <a:rPr lang="en-ZA" smtClean="0"/>
              <a:t>‹#›</a:t>
            </a:fld>
            <a:endParaRPr lang="en-ZA"/>
          </a:p>
        </p:txBody>
      </p:sp>
    </p:spTree>
    <p:extLst>
      <p:ext uri="{BB962C8B-B14F-4D97-AF65-F5344CB8AC3E}">
        <p14:creationId xmlns:p14="http://schemas.microsoft.com/office/powerpoint/2010/main" val="1406524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a:defRPr sz="1200"/>
            </a:lvl1pPr>
          </a:lstStyle>
          <a:p>
            <a:endParaRPr lang="en-ZA"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FE79EC-29B1-4A54-B46B-ADFA5C0A41D5}" type="datetimeFigureOut">
              <a:rPr lang="en-ZA" smtClean="0"/>
              <a:t>2025/09/09</a:t>
            </a:fld>
            <a:endParaRPr lang="en-ZA"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a:defRPr sz="1200"/>
            </a:lvl1pPr>
          </a:lstStyle>
          <a:p>
            <a:endParaRPr lang="en-ZA"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CA291F-663B-47B1-87DD-51E5B01DA0AE}" type="slidenum">
              <a:rPr lang="en-ZA" smtClean="0"/>
              <a:t>‹#›</a:t>
            </a:fld>
            <a:endParaRPr lang="en-ZA" dirty="0"/>
          </a:p>
        </p:txBody>
      </p:sp>
    </p:spTree>
    <p:extLst>
      <p:ext uri="{BB962C8B-B14F-4D97-AF65-F5344CB8AC3E}">
        <p14:creationId xmlns:p14="http://schemas.microsoft.com/office/powerpoint/2010/main" val="2385645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Master" Target="../slideMasters/slideMaster1.xml"/><Relationship Id="rId7" Type="http://schemas.openxmlformats.org/officeDocument/2006/relationships/image" Target="../media/image2.emf"/><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2.bin"/><Relationship Id="rId5" Type="http://schemas.openxmlformats.org/officeDocument/2006/relationships/image" Target="../media/image4.emf"/><Relationship Id="rId10" Type="http://schemas.openxmlformats.org/officeDocument/2006/relationships/image" Target="../media/image7.png"/><Relationship Id="rId4" Type="http://schemas.openxmlformats.org/officeDocument/2006/relationships/image" Target="../media/image3.jpeg"/><Relationship Id="rId9"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Master" Target="../slideMasters/slideMaster1.xml"/><Relationship Id="rId7" Type="http://schemas.openxmlformats.org/officeDocument/2006/relationships/image" Target="../media/image10.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2.emf"/><Relationship Id="rId5" Type="http://schemas.openxmlformats.org/officeDocument/2006/relationships/oleObject" Target="../embeddings/oleObject3.bin"/><Relationship Id="rId4" Type="http://schemas.openxmlformats.org/officeDocument/2006/relationships/image" Target="../media/image9.jpe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Master" Target="../slideMasters/slideMaster1.xml"/><Relationship Id="rId7" Type="http://schemas.openxmlformats.org/officeDocument/2006/relationships/image" Target="../media/image2.em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oleObject" Target="../embeddings/oleObject2.bin"/><Relationship Id="rId5" Type="http://schemas.openxmlformats.org/officeDocument/2006/relationships/image" Target="../media/image13.jpeg"/><Relationship Id="rId4" Type="http://schemas.openxmlformats.org/officeDocument/2006/relationships/image" Target="../media/image12.emf"/><Relationship Id="rId9" Type="http://schemas.openxmlformats.org/officeDocument/2006/relationships/image" Target="../media/image15.jpeg"/></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2.emf"/><Relationship Id="rId4" Type="http://schemas.openxmlformats.org/officeDocument/2006/relationships/oleObject" Target="../embeddings/oleObject5.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3" name="Picture 2" descr="A person spraying water with a nuclear power plant&#10;&#10;Description automatically generated">
            <a:extLst>
              <a:ext uri="{FF2B5EF4-FFF2-40B4-BE49-F238E27FC236}">
                <a16:creationId xmlns:a16="http://schemas.microsoft.com/office/drawing/2014/main" id="{F4DFF4CC-8DC4-7B7A-39C5-262F5C87F5B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4144544"/>
            <a:ext cx="12192000" cy="2464129"/>
          </a:xfrm>
          <a:prstGeom prst="rect">
            <a:avLst/>
          </a:prstGeom>
        </p:spPr>
      </p:pic>
      <p:pic>
        <p:nvPicPr>
          <p:cNvPr id="5" name="Picture 4">
            <a:extLst>
              <a:ext uri="{FF2B5EF4-FFF2-40B4-BE49-F238E27FC236}">
                <a16:creationId xmlns:a16="http://schemas.microsoft.com/office/drawing/2014/main" id="{E4196CC4-25DF-A9E8-CC97-02B440D449D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59" t="-705" r="-3001" b="-22840"/>
          <a:stretch/>
        </p:blipFill>
        <p:spPr>
          <a:xfrm>
            <a:off x="456260" y="2081012"/>
            <a:ext cx="4092879" cy="4408824"/>
          </a:xfrm>
          <a:prstGeom prst="rect">
            <a:avLst/>
          </a:prstGeom>
        </p:spPr>
      </p:pic>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4598126" y="1395121"/>
            <a:ext cx="7114448" cy="676275"/>
          </a:xfrm>
          <a:prstGeom prst="rect">
            <a:avLst/>
          </a:prstGeom>
        </p:spPr>
        <p:txBody>
          <a:bodyPr anchor="b">
            <a:normAutofit/>
          </a:bodyPr>
          <a:lstStyle>
            <a:lvl1pPr algn="r">
              <a:defRPr sz="2800">
                <a:solidFill>
                  <a:schemeClr val="tx1"/>
                </a:solidFill>
                <a:latin typeface="Gill Sans MT" panose="020B0502020104020203" pitchFamily="34" charset="0"/>
                <a:cs typeface="Arial" panose="020B0604020202020204" pitchFamily="34" charset="0"/>
              </a:defRPr>
            </a:lvl1pPr>
          </a:lstStyle>
          <a:p>
            <a:r>
              <a:rPr lang="en-US" noProof="0" dirty="0"/>
              <a:t>Title of presentation</a:t>
            </a:r>
            <a:endParaRPr lang="en-ZA" noProof="0" dirty="0"/>
          </a:p>
        </p:txBody>
      </p:sp>
      <p:sp>
        <p:nvSpPr>
          <p:cNvPr id="64" name="Rectangle 4"/>
          <p:cNvSpPr>
            <a:spLocks noGrp="1" noChangeArrowheads="1"/>
          </p:cNvSpPr>
          <p:nvPr>
            <p:ph type="subTitle" idx="1" hasCustomPrompt="1"/>
          </p:nvPr>
        </p:nvSpPr>
        <p:spPr>
          <a:xfrm>
            <a:off x="4598126" y="2925407"/>
            <a:ext cx="7123538" cy="365126"/>
          </a:xfrm>
          <a:prstGeom prst="rect">
            <a:avLst/>
          </a:prstGeom>
        </p:spPr>
        <p:txBody>
          <a:bodyPr>
            <a:noAutofit/>
          </a:bodyPr>
          <a:lstStyle>
            <a:lvl1pPr marL="0" indent="0" algn="r">
              <a:buFontTx/>
              <a:buNone/>
              <a:defRPr sz="2000" b="1">
                <a:solidFill>
                  <a:srgbClr val="83725B"/>
                </a:solidFill>
                <a:latin typeface="Gill Sans MT" panose="020B0502020104020203" pitchFamily="34" charset="0"/>
                <a:cs typeface="Arial" panose="020B0604020202020204" pitchFamily="34" charset="0"/>
              </a:defRPr>
            </a:lvl1pPr>
          </a:lstStyle>
          <a:p>
            <a:r>
              <a:rPr lang="en-US" noProof="0" dirty="0"/>
              <a:t>Presented by:</a:t>
            </a:r>
            <a:endParaRPr lang="en-ZA" noProof="0" dirty="0"/>
          </a:p>
        </p:txBody>
      </p:sp>
      <p:sp>
        <p:nvSpPr>
          <p:cNvPr id="69" name="Text Placeholder 68">
            <a:extLst>
              <a:ext uri="{FF2B5EF4-FFF2-40B4-BE49-F238E27FC236}">
                <a16:creationId xmlns:a16="http://schemas.microsoft.com/office/drawing/2014/main" id="{FC9B13AD-CB38-ECF0-A13D-FF807AEA7663}"/>
              </a:ext>
            </a:extLst>
          </p:cNvPr>
          <p:cNvSpPr>
            <a:spLocks noGrp="1"/>
          </p:cNvSpPr>
          <p:nvPr>
            <p:ph type="body" sz="quarter" idx="10" hasCustomPrompt="1"/>
          </p:nvPr>
        </p:nvSpPr>
        <p:spPr>
          <a:xfrm>
            <a:off x="4618050" y="3520201"/>
            <a:ext cx="7078528" cy="327025"/>
          </a:xfrm>
          <a:prstGeom prst="rect">
            <a:avLst/>
          </a:prstGeom>
        </p:spPr>
        <p:txBody>
          <a:bodyPr>
            <a:noAutofit/>
          </a:bodyPr>
          <a:lstStyle>
            <a:lvl1pPr marL="0" indent="0" algn="r">
              <a:buNone/>
              <a:defRPr sz="1800">
                <a:solidFill>
                  <a:schemeClr val="tx1"/>
                </a:solidFill>
                <a:latin typeface="Gill Sans MT" panose="020B0502020104020203" pitchFamily="34" charset="0"/>
              </a:defRPr>
            </a:lvl1pPr>
            <a:lvl2pPr algn="r">
              <a:defRPr>
                <a:solidFill>
                  <a:schemeClr val="bg1"/>
                </a:solidFill>
              </a:defRPr>
            </a:lvl2pPr>
            <a:lvl3pPr algn="r">
              <a:defRPr>
                <a:solidFill>
                  <a:schemeClr val="bg1"/>
                </a:solidFill>
              </a:defRPr>
            </a:lvl3pPr>
            <a:lvl4pPr algn="r">
              <a:defRPr>
                <a:solidFill>
                  <a:schemeClr val="bg1"/>
                </a:solidFill>
              </a:defRPr>
            </a:lvl4pPr>
            <a:lvl5pPr algn="r">
              <a:defRPr>
                <a:solidFill>
                  <a:schemeClr val="bg1"/>
                </a:solidFill>
              </a:defRPr>
            </a:lvl5pPr>
          </a:lstStyle>
          <a:p>
            <a:pPr lvl="0"/>
            <a:r>
              <a:rPr lang="en-GB" dirty="0"/>
              <a:t>Date:</a:t>
            </a:r>
            <a:endParaRPr lang="en-US" dirty="0"/>
          </a:p>
        </p:txBody>
      </p:sp>
      <p:pic>
        <p:nvPicPr>
          <p:cNvPr id="82" name="Picture 81">
            <a:extLst>
              <a:ext uri="{FF2B5EF4-FFF2-40B4-BE49-F238E27FC236}">
                <a16:creationId xmlns:a16="http://schemas.microsoft.com/office/drawing/2014/main" id="{5751479E-E24F-097C-9992-2F6EDD86852A}"/>
              </a:ext>
            </a:extLst>
          </p:cNvPr>
          <p:cNvPicPr>
            <a:picLocks noChangeAspect="1"/>
          </p:cNvPicPr>
          <p:nvPr userDrawn="1"/>
        </p:nvPicPr>
        <p:blipFill>
          <a:blip r:embed="rId8"/>
          <a:stretch>
            <a:fillRect/>
          </a:stretch>
        </p:blipFill>
        <p:spPr>
          <a:xfrm>
            <a:off x="94413" y="3934760"/>
            <a:ext cx="2260600" cy="2044700"/>
          </a:xfrm>
          <a:prstGeom prst="rect">
            <a:avLst/>
          </a:prstGeom>
        </p:spPr>
      </p:pic>
      <p:sp>
        <p:nvSpPr>
          <p:cNvPr id="102" name="Picture Placeholder 101">
            <a:extLst>
              <a:ext uri="{FF2B5EF4-FFF2-40B4-BE49-F238E27FC236}">
                <a16:creationId xmlns:a16="http://schemas.microsoft.com/office/drawing/2014/main" id="{C4067DE9-8827-ACDD-EA61-EE0F0A44163F}"/>
              </a:ext>
            </a:extLst>
          </p:cNvPr>
          <p:cNvSpPr>
            <a:spLocks noGrp="1"/>
          </p:cNvSpPr>
          <p:nvPr>
            <p:ph type="pic" sz="quarter" idx="14"/>
          </p:nvPr>
        </p:nvSpPr>
        <p:spPr>
          <a:xfrm>
            <a:off x="387349" y="4009372"/>
            <a:ext cx="1895476" cy="1895476"/>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txBody>
          <a:bodyPr anchor="ctr"/>
          <a:lstStyle>
            <a:lvl1pPr marL="0" indent="0" algn="ctr">
              <a:buNone/>
              <a:defRPr sz="1000">
                <a:solidFill>
                  <a:schemeClr val="bg1"/>
                </a:solidFill>
                <a:latin typeface="Gill Sans MT" panose="020B0502020104020203" pitchFamily="34" charset="0"/>
              </a:defRPr>
            </a:lvl1pPr>
          </a:lstStyle>
          <a:p>
            <a:endParaRPr lang="en-US" dirty="0"/>
          </a:p>
        </p:txBody>
      </p:sp>
      <p:sp>
        <p:nvSpPr>
          <p:cNvPr id="104" name="Picture Placeholder 103">
            <a:extLst>
              <a:ext uri="{FF2B5EF4-FFF2-40B4-BE49-F238E27FC236}">
                <a16:creationId xmlns:a16="http://schemas.microsoft.com/office/drawing/2014/main" id="{B5312EC4-EEAC-7185-C191-930CB9ED57C2}"/>
              </a:ext>
            </a:extLst>
          </p:cNvPr>
          <p:cNvSpPr>
            <a:spLocks noGrp="1"/>
          </p:cNvSpPr>
          <p:nvPr>
            <p:ph type="pic" sz="quarter" idx="13"/>
          </p:nvPr>
        </p:nvSpPr>
        <p:spPr>
          <a:xfrm>
            <a:off x="1000950" y="2204864"/>
            <a:ext cx="3294850" cy="3384376"/>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dpi="0" rotWithShape="1">
            <a:blip r:embed="rId10" cstate="screen">
              <a:extLst>
                <a:ext uri="{28A0092B-C50C-407E-A947-70E740481C1C}">
                  <a14:useLocalDpi xmlns:a14="http://schemas.microsoft.com/office/drawing/2010/main"/>
                </a:ext>
              </a:extLst>
            </a:blip>
            <a:srcRect/>
            <a:stretch>
              <a:fillRect/>
            </a:stretch>
          </a:blipFill>
          <a:ln>
            <a:noFill/>
          </a:ln>
        </p:spPr>
        <p:txBody>
          <a:bodyPr wrap="square" anchor="ctr">
            <a:noAutofit/>
          </a:bodyPr>
          <a:lstStyle>
            <a:lvl1pPr marL="0" indent="0" algn="ctr">
              <a:buNone/>
              <a:defRPr sz="1000">
                <a:solidFill>
                  <a:schemeClr val="bg1"/>
                </a:solidFill>
                <a:latin typeface="Gill Sans MT" panose="020B0502020104020203" pitchFamily="34" charset="0"/>
              </a:defRPr>
            </a:lvl1pPr>
          </a:lstStyle>
          <a:p>
            <a:endParaRPr lang="en-US" dirty="0"/>
          </a:p>
        </p:txBody>
      </p:sp>
      <p:sp>
        <p:nvSpPr>
          <p:cNvPr id="107" name="Rectangle 106">
            <a:extLst>
              <a:ext uri="{FF2B5EF4-FFF2-40B4-BE49-F238E27FC236}">
                <a16:creationId xmlns:a16="http://schemas.microsoft.com/office/drawing/2014/main" id="{70F73F9A-6527-43E5-9BDC-E6533EDAECC6}"/>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spTree>
    <p:extLst>
      <p:ext uri="{BB962C8B-B14F-4D97-AF65-F5344CB8AC3E}">
        <p14:creationId xmlns:p14="http://schemas.microsoft.com/office/powerpoint/2010/main" val="2941499931"/>
      </p:ext>
    </p:extLst>
  </p:cSld>
  <p:clrMapOvr>
    <a:masterClrMapping/>
  </p:clrMapOvr>
  <p:extLst>
    <p:ext uri="{DCECCB84-F9BA-43D5-87BE-67443E8EF086}">
      <p15:sldGuideLst xmlns:p15="http://schemas.microsoft.com/office/powerpoint/2012/main">
        <p15:guide id="1" orient="horz" pos="890" userDrawn="1">
          <p15:clr>
            <a:srgbClr val="FBAE40"/>
          </p15:clr>
        </p15:guide>
        <p15:guide id="2" pos="737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p:nvPr>
        </p:nvSpPr>
        <p:spPr>
          <a:xfrm>
            <a:off x="706438" y="2241800"/>
            <a:ext cx="6343001" cy="676275"/>
          </a:xfrm>
          <a:prstGeom prst="rect">
            <a:avLst/>
          </a:prstGeom>
        </p:spPr>
        <p:txBody>
          <a:bodyPr anchor="b">
            <a:normAutofit/>
          </a:bodyPr>
          <a:lstStyle>
            <a:lvl1pPr algn="l">
              <a:defRPr sz="2800">
                <a:solidFill>
                  <a:schemeClr val="tx1"/>
                </a:solidFill>
                <a:latin typeface="Gill Sans MT" panose="020B0502020104020203" pitchFamily="34" charset="0"/>
                <a:cs typeface="Arial" panose="020B0604020202020204" pitchFamily="34" charset="0"/>
              </a:defRPr>
            </a:lvl1pPr>
          </a:lstStyle>
          <a:p>
            <a:endParaRPr lang="en-ZA" noProof="0" dirty="0"/>
          </a:p>
        </p:txBody>
      </p:sp>
      <p:sp>
        <p:nvSpPr>
          <p:cNvPr id="11" name="Picture Placeholder 5">
            <a:extLst>
              <a:ext uri="{FF2B5EF4-FFF2-40B4-BE49-F238E27FC236}">
                <a16:creationId xmlns:a16="http://schemas.microsoft.com/office/drawing/2014/main" id="{53E77A3B-B320-4C09-0FDF-7F1B0E81B64C}"/>
              </a:ext>
            </a:extLst>
          </p:cNvPr>
          <p:cNvSpPr>
            <a:spLocks noGrp="1"/>
          </p:cNvSpPr>
          <p:nvPr>
            <p:ph type="pic" sz="quarter" idx="10" hasCustomPrompt="1"/>
          </p:nvPr>
        </p:nvSpPr>
        <p:spPr>
          <a:xfrm>
            <a:off x="0" y="4142874"/>
            <a:ext cx="12192000" cy="2451601"/>
          </a:xfrm>
          <a:prstGeom prst="rect">
            <a:avLst/>
          </a:prstGeom>
          <a:blipFill>
            <a:blip r:embed="rId6" cstate="screen">
              <a:extLst>
                <a:ext uri="{28A0092B-C50C-407E-A947-70E740481C1C}">
                  <a14:useLocalDpi xmlns:a14="http://schemas.microsoft.com/office/drawing/2010/main"/>
                </a:ext>
              </a:extLst>
            </a:blip>
            <a:stretch>
              <a:fillRect/>
            </a:stretch>
          </a:blipFill>
        </p:spPr>
        <p:txBody>
          <a:bodyPr anchor="ctr"/>
          <a:lstStyle>
            <a:lvl1pPr marL="0" indent="0" algn="ctr">
              <a:buNone/>
              <a:defRPr sz="1000">
                <a:solidFill>
                  <a:schemeClr val="bg1"/>
                </a:solidFill>
                <a:latin typeface="Gill Sans MT" panose="020B0502020104020203" pitchFamily="34" charset="0"/>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5EA9F132-5B21-E13F-3DD4-5A76269137FE}"/>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spTree>
    <p:extLst>
      <p:ext uri="{BB962C8B-B14F-4D97-AF65-F5344CB8AC3E}">
        <p14:creationId xmlns:p14="http://schemas.microsoft.com/office/powerpoint/2010/main" val="11425663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pter divsion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70AA778-541B-E885-5A78-44A4C7F4B690}"/>
              </a:ext>
            </a:extLst>
          </p:cNvPr>
          <p:cNvSpPr/>
          <p:nvPr userDrawn="1"/>
        </p:nvSpPr>
        <p:spPr>
          <a:xfrm>
            <a:off x="0" y="4142874"/>
            <a:ext cx="12192000" cy="2466974"/>
          </a:xfrm>
          <a:prstGeom prst="rect">
            <a:avLst/>
          </a:prstGeom>
          <a:solidFill>
            <a:schemeClr val="bg2"/>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sp>
        <p:nvSpPr>
          <p:cNvPr id="6" name="Picture Placeholder 5">
            <a:extLst>
              <a:ext uri="{FF2B5EF4-FFF2-40B4-BE49-F238E27FC236}">
                <a16:creationId xmlns:a16="http://schemas.microsoft.com/office/drawing/2014/main" id="{F447FC08-0CA1-C812-957B-303369CEC0B0}"/>
              </a:ext>
            </a:extLst>
          </p:cNvPr>
          <p:cNvSpPr>
            <a:spLocks noGrp="1"/>
          </p:cNvSpPr>
          <p:nvPr>
            <p:ph type="pic" sz="quarter" idx="10" hasCustomPrompt="1"/>
          </p:nvPr>
        </p:nvSpPr>
        <p:spPr>
          <a:xfrm>
            <a:off x="0" y="4142874"/>
            <a:ext cx="4114800" cy="2451601"/>
          </a:xfrm>
          <a:prstGeom prst="rect">
            <a:avLst/>
          </a:prstGeom>
          <a:blipFill>
            <a:blip r:embed="rId4" cstate="screen">
              <a:extLst>
                <a:ext uri="{28A0092B-C50C-407E-A947-70E740481C1C}">
                  <a14:useLocalDpi xmlns:a14="http://schemas.microsoft.com/office/drawing/2010/main"/>
                </a:ext>
              </a:extLst>
            </a:blip>
            <a:stretch>
              <a:fillRect l="-8874" r="1"/>
            </a:stretch>
          </a:blipFill>
        </p:spPr>
        <p:txBody>
          <a:bodyPr anchor="ctr"/>
          <a:lstStyle>
            <a:lvl1pPr marL="0" indent="0" algn="ctr">
              <a:buNone/>
              <a:defRPr sz="1000">
                <a:solidFill>
                  <a:schemeClr val="bg1"/>
                </a:solidFill>
                <a:latin typeface="Gill Sans MT" panose="020B0502020104020203" pitchFamily="34" charset="0"/>
              </a:defRPr>
            </a:lvl1pPr>
          </a:lstStyle>
          <a:p>
            <a:r>
              <a:rPr lang="en-US" dirty="0"/>
              <a:t>Insert </a:t>
            </a:r>
            <a:br>
              <a:rPr lang="en-US" dirty="0"/>
            </a:br>
            <a:r>
              <a:rPr lang="en-US" dirty="0"/>
              <a:t>visual</a:t>
            </a:r>
          </a:p>
        </p:txBody>
      </p:sp>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40206027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8" name="Object 7"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
        <p:nvSpPr>
          <p:cNvPr id="10" name="Rectangle 3">
            <a:extLst>
              <a:ext uri="{FF2B5EF4-FFF2-40B4-BE49-F238E27FC236}">
                <a16:creationId xmlns:a16="http://schemas.microsoft.com/office/drawing/2014/main" id="{CDD01BF2-A391-2350-F502-B39704CC06F8}"/>
              </a:ext>
            </a:extLst>
          </p:cNvPr>
          <p:cNvSpPr>
            <a:spLocks noGrp="1" noChangeArrowheads="1"/>
          </p:cNvSpPr>
          <p:nvPr>
            <p:ph type="ctrTitle"/>
          </p:nvPr>
        </p:nvSpPr>
        <p:spPr>
          <a:xfrm>
            <a:off x="706438" y="2241800"/>
            <a:ext cx="6343001" cy="676275"/>
          </a:xfrm>
          <a:prstGeom prst="rect">
            <a:avLst/>
          </a:prstGeom>
        </p:spPr>
        <p:txBody>
          <a:bodyPr anchor="b">
            <a:normAutofit/>
          </a:bodyPr>
          <a:lstStyle>
            <a:lvl1pPr algn="l">
              <a:defRPr sz="2800">
                <a:solidFill>
                  <a:schemeClr val="tx1"/>
                </a:solidFill>
                <a:latin typeface="Gill Sans MT" panose="020B0502020104020203" pitchFamily="34" charset="0"/>
                <a:cs typeface="Arial" panose="020B0604020202020204" pitchFamily="34" charset="0"/>
              </a:defRPr>
            </a:lvl1pPr>
          </a:lstStyle>
          <a:p>
            <a:endParaRPr lang="en-ZA" noProof="0" dirty="0"/>
          </a:p>
        </p:txBody>
      </p:sp>
      <p:sp>
        <p:nvSpPr>
          <p:cNvPr id="5" name="Picture Placeholder 5">
            <a:extLst>
              <a:ext uri="{FF2B5EF4-FFF2-40B4-BE49-F238E27FC236}">
                <a16:creationId xmlns:a16="http://schemas.microsoft.com/office/drawing/2014/main" id="{DBBB6FBC-E3C9-3B31-3EF0-38D626E1E1D4}"/>
              </a:ext>
            </a:extLst>
          </p:cNvPr>
          <p:cNvSpPr>
            <a:spLocks noGrp="1"/>
          </p:cNvSpPr>
          <p:nvPr>
            <p:ph type="pic" sz="quarter" idx="11" hasCustomPrompt="1"/>
          </p:nvPr>
        </p:nvSpPr>
        <p:spPr>
          <a:xfrm>
            <a:off x="4114800" y="4142874"/>
            <a:ext cx="4114800" cy="2451601"/>
          </a:xfrm>
          <a:prstGeom prst="rect">
            <a:avLst/>
          </a:prstGeom>
          <a:blipFill>
            <a:blip r:embed="rId7" cstate="screen">
              <a:extLst>
                <a:ext uri="{28A0092B-C50C-407E-A947-70E740481C1C}">
                  <a14:useLocalDpi xmlns:a14="http://schemas.microsoft.com/office/drawing/2010/main"/>
                </a:ext>
              </a:extLst>
            </a:blip>
            <a:stretch>
              <a:fillRect/>
            </a:stretch>
          </a:blipFill>
        </p:spPr>
        <p:txBody>
          <a:bodyPr anchor="ctr"/>
          <a:lstStyle>
            <a:lvl1pPr marL="0" indent="0" algn="ctr">
              <a:buNone/>
              <a:defRPr sz="1000">
                <a:solidFill>
                  <a:schemeClr val="bg1"/>
                </a:solidFill>
                <a:latin typeface="Gill Sans MT" panose="020B0502020104020203" pitchFamily="34" charset="0"/>
              </a:defRPr>
            </a:lvl1pPr>
          </a:lstStyle>
          <a:p>
            <a:r>
              <a:rPr lang="en-US" dirty="0"/>
              <a:t>Insert </a:t>
            </a:r>
            <a:br>
              <a:rPr lang="en-US" dirty="0"/>
            </a:br>
            <a:r>
              <a:rPr lang="en-US" dirty="0"/>
              <a:t>visual</a:t>
            </a:r>
          </a:p>
        </p:txBody>
      </p:sp>
      <p:sp>
        <p:nvSpPr>
          <p:cNvPr id="11" name="Picture Placeholder 5">
            <a:extLst>
              <a:ext uri="{FF2B5EF4-FFF2-40B4-BE49-F238E27FC236}">
                <a16:creationId xmlns:a16="http://schemas.microsoft.com/office/drawing/2014/main" id="{5AF0A9FC-BFA5-B482-1275-4088CD882898}"/>
              </a:ext>
            </a:extLst>
          </p:cNvPr>
          <p:cNvSpPr>
            <a:spLocks noGrp="1"/>
          </p:cNvSpPr>
          <p:nvPr>
            <p:ph type="pic" sz="quarter" idx="12" hasCustomPrompt="1"/>
          </p:nvPr>
        </p:nvSpPr>
        <p:spPr>
          <a:xfrm>
            <a:off x="8229600" y="4142874"/>
            <a:ext cx="3962400" cy="2451601"/>
          </a:xfrm>
          <a:prstGeom prst="rect">
            <a:avLst/>
          </a:prstGeom>
          <a:blipFill>
            <a:blip r:embed="rId8" cstate="screen">
              <a:extLst>
                <a:ext uri="{28A0092B-C50C-407E-A947-70E740481C1C}">
                  <a14:useLocalDpi xmlns:a14="http://schemas.microsoft.com/office/drawing/2010/main"/>
                </a:ext>
              </a:extLst>
            </a:blip>
            <a:stretch>
              <a:fillRect/>
            </a:stretch>
          </a:blipFill>
        </p:spPr>
        <p:txBody>
          <a:bodyPr anchor="ctr"/>
          <a:lstStyle>
            <a:lvl1pPr marL="0" indent="0" algn="ctr">
              <a:buNone/>
              <a:defRPr sz="1000">
                <a:solidFill>
                  <a:schemeClr val="bg1"/>
                </a:solidFill>
                <a:latin typeface="Gill Sans MT" panose="020B0502020104020203" pitchFamily="34" charset="0"/>
              </a:defRPr>
            </a:lvl1pPr>
          </a:lstStyle>
          <a:p>
            <a:r>
              <a:rPr lang="en-US" dirty="0"/>
              <a:t>Insert </a:t>
            </a:r>
            <a:br>
              <a:rPr lang="en-US" dirty="0"/>
            </a:br>
            <a:r>
              <a:rPr lang="en-US" dirty="0"/>
              <a:t>visual</a:t>
            </a:r>
          </a:p>
        </p:txBody>
      </p:sp>
      <p:sp>
        <p:nvSpPr>
          <p:cNvPr id="2" name="Rectangle 1">
            <a:extLst>
              <a:ext uri="{FF2B5EF4-FFF2-40B4-BE49-F238E27FC236}">
                <a16:creationId xmlns:a16="http://schemas.microsoft.com/office/drawing/2014/main" id="{C37B8CCE-72D0-1BBF-D066-4AF8ED0D6F84}"/>
              </a:ext>
            </a:extLst>
          </p:cNvPr>
          <p:cNvSpPr/>
          <p:nvPr userDrawn="1"/>
        </p:nvSpPr>
        <p:spPr>
          <a:xfrm>
            <a:off x="0" y="6574096"/>
            <a:ext cx="12192000" cy="90014"/>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spTree>
    <p:extLst>
      <p:ext uri="{BB962C8B-B14F-4D97-AF65-F5344CB8AC3E}">
        <p14:creationId xmlns:p14="http://schemas.microsoft.com/office/powerpoint/2010/main" val="13752871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clusion Chapter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7C3906-7D26-F847-D210-DC8F472D4016}"/>
              </a:ext>
            </a:extLst>
          </p:cNvPr>
          <p:cNvPicPr>
            <a:picLocks noChangeAspect="1"/>
          </p:cNvPicPr>
          <p:nvPr userDrawn="1"/>
        </p:nvPicPr>
        <p:blipFill>
          <a:blip r:embed="rId4"/>
          <a:stretch>
            <a:fillRect/>
          </a:stretch>
        </p:blipFill>
        <p:spPr>
          <a:xfrm>
            <a:off x="847291" y="1463747"/>
            <a:ext cx="3937000" cy="3568700"/>
          </a:xfrm>
          <a:prstGeom prst="rect">
            <a:avLst/>
          </a:prstGeom>
        </p:spPr>
      </p:pic>
      <p:sp>
        <p:nvSpPr>
          <p:cNvPr id="5" name="Picture Placeholder 4">
            <a:extLst>
              <a:ext uri="{FF2B5EF4-FFF2-40B4-BE49-F238E27FC236}">
                <a16:creationId xmlns:a16="http://schemas.microsoft.com/office/drawing/2014/main" id="{F87BD48D-91A6-B706-71D6-9D1F30170652}"/>
              </a:ext>
            </a:extLst>
          </p:cNvPr>
          <p:cNvSpPr>
            <a:spLocks noGrp="1"/>
          </p:cNvSpPr>
          <p:nvPr>
            <p:ph type="pic" sz="quarter" idx="13"/>
          </p:nvPr>
        </p:nvSpPr>
        <p:spPr>
          <a:xfrm>
            <a:off x="1343198" y="1600672"/>
            <a:ext cx="3294850" cy="3294850"/>
          </a:xfrm>
          <a:custGeom>
            <a:avLst/>
            <a:gdLst>
              <a:gd name="connsiteX0" fmla="*/ 1647425 w 3294850"/>
              <a:gd name="connsiteY0" fmla="*/ 0 h 3294850"/>
              <a:gd name="connsiteX1" fmla="*/ 3294850 w 3294850"/>
              <a:gd name="connsiteY1" fmla="*/ 1647425 h 3294850"/>
              <a:gd name="connsiteX2" fmla="*/ 1647425 w 3294850"/>
              <a:gd name="connsiteY2" fmla="*/ 3294850 h 3294850"/>
              <a:gd name="connsiteX3" fmla="*/ 1275376 w 3294850"/>
              <a:gd name="connsiteY3" fmla="*/ 3252665 h 3294850"/>
              <a:gd name="connsiteX4" fmla="*/ 1215764 w 3294850"/>
              <a:gd name="connsiteY4" fmla="*/ 3236539 h 3294850"/>
              <a:gd name="connsiteX5" fmla="*/ 1240067 w 3294850"/>
              <a:gd name="connsiteY5" fmla="*/ 3196535 h 3294850"/>
              <a:gd name="connsiteX6" fmla="*/ 1362162 w 3294850"/>
              <a:gd name="connsiteY6" fmla="*/ 2714346 h 3294850"/>
              <a:gd name="connsiteX7" fmla="*/ 350562 w 3294850"/>
              <a:gd name="connsiteY7" fmla="*/ 1702746 h 3294850"/>
              <a:gd name="connsiteX8" fmla="*/ 49743 w 3294850"/>
              <a:gd name="connsiteY8" fmla="*/ 1748226 h 3294850"/>
              <a:gd name="connsiteX9" fmla="*/ 5901 w 3294850"/>
              <a:gd name="connsiteY9" fmla="*/ 1764272 h 3294850"/>
              <a:gd name="connsiteX10" fmla="*/ 0 w 3294850"/>
              <a:gd name="connsiteY10" fmla="*/ 1647425 h 3294850"/>
              <a:gd name="connsiteX11" fmla="*/ 1647425 w 3294850"/>
              <a:gd name="connsiteY11" fmla="*/ 0 h 329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4850" h="3294850">
                <a:moveTo>
                  <a:pt x="1647425" y="0"/>
                </a:moveTo>
                <a:cubicBezTo>
                  <a:pt x="2557273" y="0"/>
                  <a:pt x="3294850" y="737577"/>
                  <a:pt x="3294850" y="1647425"/>
                </a:cubicBezTo>
                <a:cubicBezTo>
                  <a:pt x="3294850" y="2557273"/>
                  <a:pt x="2557273" y="3294850"/>
                  <a:pt x="1647425" y="3294850"/>
                </a:cubicBezTo>
                <a:cubicBezTo>
                  <a:pt x="1519478" y="3294850"/>
                  <a:pt x="1394938" y="3280265"/>
                  <a:pt x="1275376" y="3252665"/>
                </a:cubicBezTo>
                <a:lnTo>
                  <a:pt x="1215764" y="3236539"/>
                </a:lnTo>
                <a:lnTo>
                  <a:pt x="1240067" y="3196535"/>
                </a:lnTo>
                <a:cubicBezTo>
                  <a:pt x="1317933" y="3053198"/>
                  <a:pt x="1362162" y="2888937"/>
                  <a:pt x="1362162" y="2714346"/>
                </a:cubicBezTo>
                <a:cubicBezTo>
                  <a:pt x="1362162" y="2155655"/>
                  <a:pt x="909253" y="1702746"/>
                  <a:pt x="350562" y="1702746"/>
                </a:cubicBezTo>
                <a:cubicBezTo>
                  <a:pt x="245808" y="1702746"/>
                  <a:pt x="144772" y="1718669"/>
                  <a:pt x="49743" y="1748226"/>
                </a:cubicBezTo>
                <a:lnTo>
                  <a:pt x="5901" y="1764272"/>
                </a:lnTo>
                <a:lnTo>
                  <a:pt x="0" y="1647425"/>
                </a:lnTo>
                <a:cubicBezTo>
                  <a:pt x="0" y="737577"/>
                  <a:pt x="737577" y="0"/>
                  <a:pt x="1647425"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txBody>
          <a:bodyPr wrap="square" anchor="ctr">
            <a:noAutofit/>
          </a:bodyPr>
          <a:lstStyle>
            <a:lvl1pPr marL="0" indent="0" algn="ctr">
              <a:buNone/>
              <a:defRPr sz="1000">
                <a:solidFill>
                  <a:schemeClr val="bg1"/>
                </a:solidFill>
                <a:latin typeface="Gill Sans MT" panose="020B0502020104020203" pitchFamily="34" charset="0"/>
              </a:defRPr>
            </a:lvl1pPr>
          </a:lstStyle>
          <a:p>
            <a:endParaRPr lang="en-US" dirty="0"/>
          </a:p>
        </p:txBody>
      </p:sp>
      <p:sp>
        <p:nvSpPr>
          <p:cNvPr id="10" name="Oval 9">
            <a:extLst>
              <a:ext uri="{FF2B5EF4-FFF2-40B4-BE49-F238E27FC236}">
                <a16:creationId xmlns:a16="http://schemas.microsoft.com/office/drawing/2014/main" id="{35DBF5CF-E6CC-1A85-FDB1-B49B23179B88}"/>
              </a:ext>
            </a:extLst>
          </p:cNvPr>
          <p:cNvSpPr/>
          <p:nvPr userDrawn="1"/>
        </p:nvSpPr>
        <p:spPr>
          <a:xfrm>
            <a:off x="672308" y="3289585"/>
            <a:ext cx="2044699" cy="204469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474664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6" imgW="270" imgH="270" progId="TCLayout.ActiveDocument.1">
                  <p:embed/>
                </p:oleObj>
              </mc:Choice>
              <mc:Fallback>
                <p:oleObj name="think-cell Slide" r:id="rId6" imgW="270" imgH="270" progId="TCLayout.ActiveDocument.1">
                  <p:embed/>
                  <p:pic>
                    <p:nvPicPr>
                      <p:cNvPr id="7" name="Object 6" hidden="1"/>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63" name="Rectangle 3"/>
          <p:cNvSpPr>
            <a:spLocks noGrp="1" noChangeArrowheads="1"/>
          </p:cNvSpPr>
          <p:nvPr>
            <p:ph type="ctrTitle" hasCustomPrompt="1"/>
          </p:nvPr>
        </p:nvSpPr>
        <p:spPr>
          <a:xfrm>
            <a:off x="5392738" y="2867097"/>
            <a:ext cx="6343001" cy="676275"/>
          </a:xfrm>
          <a:prstGeom prst="rect">
            <a:avLst/>
          </a:prstGeom>
        </p:spPr>
        <p:txBody>
          <a:bodyPr anchor="b">
            <a:normAutofit/>
          </a:bodyPr>
          <a:lstStyle>
            <a:lvl1pPr algn="l">
              <a:defRPr sz="2800">
                <a:solidFill>
                  <a:schemeClr val="tx1"/>
                </a:solidFill>
                <a:latin typeface="Segoe Print" panose="02000600000000000000" pitchFamily="2" charset="0"/>
                <a:cs typeface="Arial" panose="020B0604020202020204" pitchFamily="34" charset="0"/>
              </a:defRPr>
            </a:lvl1pPr>
          </a:lstStyle>
          <a:p>
            <a:br>
              <a:rPr lang="en-US" noProof="0" dirty="0">
                <a:latin typeface="Segoe Print" panose="02000600000000000000" pitchFamily="2" charset="0"/>
              </a:rPr>
            </a:br>
            <a:endParaRPr lang="en-ZA" noProof="0" dirty="0"/>
          </a:p>
        </p:txBody>
      </p:sp>
      <p:sp>
        <p:nvSpPr>
          <p:cNvPr id="6" name="Rectangle 5">
            <a:extLst>
              <a:ext uri="{FF2B5EF4-FFF2-40B4-BE49-F238E27FC236}">
                <a16:creationId xmlns:a16="http://schemas.microsoft.com/office/drawing/2014/main" id="{F9736D61-2B9F-B39D-FA43-E377D86AA7B3}"/>
              </a:ext>
            </a:extLst>
          </p:cNvPr>
          <p:cNvSpPr/>
          <p:nvPr userDrawn="1"/>
        </p:nvSpPr>
        <p:spPr>
          <a:xfrm>
            <a:off x="0" y="6593974"/>
            <a:ext cx="12192000" cy="264026"/>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pic>
        <p:nvPicPr>
          <p:cNvPr id="9" name="Picture 8">
            <a:extLst>
              <a:ext uri="{FF2B5EF4-FFF2-40B4-BE49-F238E27FC236}">
                <a16:creationId xmlns:a16="http://schemas.microsoft.com/office/drawing/2014/main" id="{83438781-E333-E871-DE61-8750EF6EEC4A}"/>
              </a:ext>
            </a:extLst>
          </p:cNvPr>
          <p:cNvPicPr>
            <a:picLocks noChangeAspect="1"/>
          </p:cNvPicPr>
          <p:nvPr userDrawn="1"/>
        </p:nvPicPr>
        <p:blipFill>
          <a:blip r:embed="rId8"/>
          <a:stretch>
            <a:fillRect/>
          </a:stretch>
        </p:blipFill>
        <p:spPr>
          <a:xfrm>
            <a:off x="456407" y="3289584"/>
            <a:ext cx="2260600" cy="2044700"/>
          </a:xfrm>
          <a:prstGeom prst="rect">
            <a:avLst/>
          </a:prstGeom>
        </p:spPr>
      </p:pic>
      <p:sp>
        <p:nvSpPr>
          <p:cNvPr id="12" name="Picture Placeholder 101">
            <a:extLst>
              <a:ext uri="{FF2B5EF4-FFF2-40B4-BE49-F238E27FC236}">
                <a16:creationId xmlns:a16="http://schemas.microsoft.com/office/drawing/2014/main" id="{91337ABF-F7D0-C59B-528E-BFBECE53F82C}"/>
              </a:ext>
            </a:extLst>
          </p:cNvPr>
          <p:cNvSpPr>
            <a:spLocks noGrp="1" noRot="1" noMove="1" noResize="1" noEditPoints="1" noAdjustHandles="1" noChangeArrowheads="1" noChangeShapeType="1"/>
          </p:cNvSpPr>
          <p:nvPr>
            <p:ph type="pic" sz="quarter" idx="14"/>
          </p:nvPr>
        </p:nvSpPr>
        <p:spPr>
          <a:xfrm>
            <a:off x="746919" y="3361852"/>
            <a:ext cx="1895476" cy="1895476"/>
          </a:xfrm>
          <a:prstGeom prst="ellipse">
            <a:avLst/>
          </a:prstGeom>
          <a:blipFill dpi="0" rotWithShape="1">
            <a:blip r:embed="rId9" cstate="screen">
              <a:extLst>
                <a:ext uri="{28A0092B-C50C-407E-A947-70E740481C1C}">
                  <a14:useLocalDpi xmlns:a14="http://schemas.microsoft.com/office/drawing/2010/main"/>
                </a:ext>
              </a:extLst>
            </a:blip>
            <a:srcRect/>
            <a:stretch>
              <a:fillRect/>
            </a:stretch>
          </a:blipFill>
          <a:ln>
            <a:noFill/>
          </a:ln>
        </p:spPr>
        <p:txBody>
          <a:bodyPr anchor="ctr"/>
          <a:lstStyle>
            <a:lvl1pPr marL="0" indent="0" algn="ctr">
              <a:buNone/>
              <a:defRPr sz="1000">
                <a:solidFill>
                  <a:schemeClr val="bg1"/>
                </a:solidFill>
                <a:latin typeface="Gill Sans MT" panose="020B0502020104020203" pitchFamily="34" charset="0"/>
              </a:defRPr>
            </a:lvl1pPr>
          </a:lstStyle>
          <a:p>
            <a:endParaRPr lang="en-US" dirty="0"/>
          </a:p>
        </p:txBody>
      </p:sp>
    </p:spTree>
    <p:extLst>
      <p:ext uri="{BB962C8B-B14F-4D97-AF65-F5344CB8AC3E}">
        <p14:creationId xmlns:p14="http://schemas.microsoft.com/office/powerpoint/2010/main" val="40824138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493601"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D885025F-AE12-3830-1EF1-E77D292ACD49}"/>
              </a:ext>
            </a:extLst>
          </p:cNvPr>
          <p:cNvSpPr/>
          <p:nvPr userDrawn="1"/>
        </p:nvSpPr>
        <p:spPr>
          <a:xfrm>
            <a:off x="0" y="6176963"/>
            <a:ext cx="12192000"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2">
            <a:extLst>
              <a:ext uri="{FF2B5EF4-FFF2-40B4-BE49-F238E27FC236}">
                <a16:creationId xmlns:a16="http://schemas.microsoft.com/office/drawing/2014/main" id="{702056B2-5A9E-89D6-9B2E-41347DFECD02}"/>
              </a:ext>
            </a:extLst>
          </p:cNvPr>
          <p:cNvSpPr>
            <a:spLocks noGrp="1"/>
          </p:cNvSpPr>
          <p:nvPr>
            <p:ph idx="1" hasCustomPrompt="1"/>
          </p:nvPr>
        </p:nvSpPr>
        <p:spPr>
          <a:xfrm>
            <a:off x="361680" y="1223493"/>
            <a:ext cx="11520000" cy="4774083"/>
          </a:xfrm>
          <a:prstGeom prst="rect">
            <a:avLst/>
          </a:prstGeom>
        </p:spPr>
        <p:txBody>
          <a:bodyPr vert="horz" lIns="91440" tIns="45720" rIns="91440" bIns="45720" rtlCol="0">
            <a:no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Title Placeholder 1">
            <a:extLst>
              <a:ext uri="{FF2B5EF4-FFF2-40B4-BE49-F238E27FC236}">
                <a16:creationId xmlns:a16="http://schemas.microsoft.com/office/drawing/2014/main" id="{BF7C665B-490E-1124-8B70-301FB6713846}"/>
              </a:ext>
            </a:extLst>
          </p:cNvPr>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spTree>
    <p:extLst>
      <p:ext uri="{BB962C8B-B14F-4D97-AF65-F5344CB8AC3E}">
        <p14:creationId xmlns:p14="http://schemas.microsoft.com/office/powerpoint/2010/main" val="3056944269"/>
      </p:ext>
    </p:extLst>
  </p:cSld>
  <p:clrMapOvr>
    <a:masterClrMapping/>
  </p:clrMapOvr>
  <p:extLst>
    <p:ext uri="{DCECCB84-F9BA-43D5-87BE-67443E8EF086}">
      <p15:sldGuideLst xmlns:p15="http://schemas.microsoft.com/office/powerpoint/2012/main">
        <p15:guide id="1" orient="horz" pos="3793" userDrawn="1">
          <p15:clr>
            <a:srgbClr val="FBAE40"/>
          </p15:clr>
        </p15:guide>
        <p15:guide id="3" pos="7469" userDrawn="1">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493601"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D885025F-AE12-3830-1EF1-E77D292ACD49}"/>
              </a:ext>
            </a:extLst>
          </p:cNvPr>
          <p:cNvSpPr/>
          <p:nvPr userDrawn="1"/>
        </p:nvSpPr>
        <p:spPr>
          <a:xfrm>
            <a:off x="0" y="6176963"/>
            <a:ext cx="12192000"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2">
            <a:extLst>
              <a:ext uri="{FF2B5EF4-FFF2-40B4-BE49-F238E27FC236}">
                <a16:creationId xmlns:a16="http://schemas.microsoft.com/office/drawing/2014/main" id="{702056B2-5A9E-89D6-9B2E-41347DFECD02}"/>
              </a:ext>
            </a:extLst>
          </p:cNvPr>
          <p:cNvSpPr>
            <a:spLocks noGrp="1"/>
          </p:cNvSpPr>
          <p:nvPr>
            <p:ph idx="1"/>
          </p:nvPr>
        </p:nvSpPr>
        <p:spPr>
          <a:xfrm>
            <a:off x="361681" y="1223492"/>
            <a:ext cx="5616000" cy="4774083"/>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Title Placeholder 1">
            <a:extLst>
              <a:ext uri="{FF2B5EF4-FFF2-40B4-BE49-F238E27FC236}">
                <a16:creationId xmlns:a16="http://schemas.microsoft.com/office/drawing/2014/main" id="{BF7C665B-490E-1124-8B70-301FB6713846}"/>
              </a:ext>
            </a:extLst>
          </p:cNvPr>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sp>
        <p:nvSpPr>
          <p:cNvPr id="2" name="Text Placeholder 2">
            <a:extLst>
              <a:ext uri="{FF2B5EF4-FFF2-40B4-BE49-F238E27FC236}">
                <a16:creationId xmlns:a16="http://schemas.microsoft.com/office/drawing/2014/main" id="{E381232A-AC6C-4CAC-9DED-97D1BB351EB9}"/>
              </a:ext>
            </a:extLst>
          </p:cNvPr>
          <p:cNvSpPr>
            <a:spLocks noGrp="1"/>
          </p:cNvSpPr>
          <p:nvPr>
            <p:ph idx="10" hasCustomPrompt="1"/>
          </p:nvPr>
        </p:nvSpPr>
        <p:spPr>
          <a:xfrm>
            <a:off x="6225330" y="1223492"/>
            <a:ext cx="5616000" cy="4774083"/>
          </a:xfrm>
          <a:prstGeom prst="rect">
            <a:avLst/>
          </a:prstGeom>
        </p:spPr>
        <p:txBody>
          <a:bodyPr vert="horz" lIns="91440" tIns="45720" rIns="91440" bIns="45720" rtlCol="0">
            <a:no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Tree>
    <p:extLst>
      <p:ext uri="{BB962C8B-B14F-4D97-AF65-F5344CB8AC3E}">
        <p14:creationId xmlns:p14="http://schemas.microsoft.com/office/powerpoint/2010/main" val="4033452524"/>
      </p:ext>
    </p:extLst>
  </p:cSld>
  <p:clrMapOvr>
    <a:masterClrMapping/>
  </p:clrMapOvr>
  <p:extLst>
    <p:ext uri="{DCECCB84-F9BA-43D5-87BE-67443E8EF086}">
      <p15:sldGuideLst xmlns:p15="http://schemas.microsoft.com/office/powerpoint/2012/main">
        <p15:guide id="1" orient="horz" pos="3793" userDrawn="1">
          <p15:clr>
            <a:srgbClr val="FBAE40"/>
          </p15:clr>
        </p15:guide>
        <p15:guide id="2" pos="211" userDrawn="1">
          <p15:clr>
            <a:srgbClr val="FBAE40"/>
          </p15:clr>
        </p15:guide>
        <p15:guide id="3" pos="7469" userDrawn="1">
          <p15:clr>
            <a:srgbClr val="FBAE40"/>
          </p15:clr>
        </p15:guide>
        <p15:guide id="4"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Footer Placeholder 4">
            <a:extLst>
              <a:ext uri="{FF2B5EF4-FFF2-40B4-BE49-F238E27FC236}">
                <a16:creationId xmlns:a16="http://schemas.microsoft.com/office/drawing/2014/main" id="{206292CE-35FA-6E16-4E5E-A68EE9A5D682}"/>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Arial" panose="020B0604020202020204" pitchFamily="34" charset="0"/>
                <a:cs typeface="Arial" panose="020B0604020202020204" pitchFamily="34" charset="0"/>
              </a:defRPr>
            </a:lvl1pPr>
          </a:lstStyle>
          <a:p>
            <a:endParaRPr lang="en-ZA" dirty="0"/>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475168" y="6354808"/>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0393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userDrawn="1">
            <p:custDataLst>
              <p:tags r:id="rId1"/>
            </p:custDataLst>
            <p:extLst>
              <p:ext uri="{D42A27DB-BD31-4B8C-83A1-F6EECF244321}">
                <p14:modId xmlns:p14="http://schemas.microsoft.com/office/powerpoint/2010/main" val="27521923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8" name="Object 7"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Rectangle 6"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2" name="Title 1"/>
          <p:cNvSpPr>
            <a:spLocks noGrp="1"/>
          </p:cNvSpPr>
          <p:nvPr>
            <p:ph type="title"/>
          </p:nvPr>
        </p:nvSpPr>
        <p:spPr/>
        <p:txBody>
          <a:bodyPr>
            <a:noAutofit/>
          </a:bodyPr>
          <a:lstStyle>
            <a:lvl1pPr>
              <a:defRPr>
                <a:latin typeface="Gill Sans MT" panose="020B0502020104020203" pitchFamily="34" charset="0"/>
              </a:defRPr>
            </a:lvl1pPr>
          </a:lstStyle>
          <a:p>
            <a:r>
              <a:rPr lang="en-US" dirty="0"/>
              <a:t>Click to edit Master title style</a:t>
            </a:r>
            <a:endParaRPr lang="en-ZA" dirty="0"/>
          </a:p>
        </p:txBody>
      </p:sp>
      <p:sp>
        <p:nvSpPr>
          <p:cNvPr id="3" name="Content Placeholder 2"/>
          <p:cNvSpPr>
            <a:spLocks noGrp="1"/>
          </p:cNvSpPr>
          <p:nvPr>
            <p:ph idx="1"/>
          </p:nvPr>
        </p:nvSpPr>
        <p:spPr>
          <a:xfrm>
            <a:off x="361681" y="1223493"/>
            <a:ext cx="11502623" cy="4869332"/>
          </a:xfrm>
        </p:spPr>
        <p:txBody>
          <a:bodyPr/>
          <a:lstStyle>
            <a:lvl1pPr marL="285750" indent="-285750">
              <a:buFont typeface="Arial" panose="020B0604020202020204" pitchFamily="34" charset="0"/>
              <a:buChar char="•"/>
              <a:defRPr>
                <a:latin typeface="Gill Sans MT" panose="020B0502020104020203" pitchFamily="34" charset="0"/>
              </a:defRPr>
            </a:lvl1pPr>
            <a:lvl2pPr marL="742950" indent="-285750">
              <a:buFont typeface="Arial" panose="020B0604020202020204" pitchFamily="34" charset="0"/>
              <a:buChar char="•"/>
              <a:defRPr>
                <a:latin typeface="Gill Sans MT" panose="020B0502020104020203" pitchFamily="34" charset="0"/>
              </a:defRPr>
            </a:lvl2pPr>
            <a:lvl3pPr marL="1200150" indent="-285750">
              <a:buFont typeface="Arial" panose="020B0604020202020204" pitchFamily="34" charset="0"/>
              <a:buChar char="•"/>
              <a:defRPr>
                <a:latin typeface="Gill Sans MT" panose="020B0502020104020203" pitchFamily="34" charset="0"/>
              </a:defRPr>
            </a:lvl3pPr>
            <a:lvl4pPr marL="1657350" indent="-285750">
              <a:buFont typeface="Arial" panose="020B0604020202020204" pitchFamily="34" charset="0"/>
              <a:buChar char="•"/>
              <a:defRPr>
                <a:latin typeface="Gill Sans MT" panose="020B0502020104020203" pitchFamily="34" charset="0"/>
              </a:defRPr>
            </a:lvl4pPr>
            <a:lvl5pPr marL="2114550" indent="-285750">
              <a:buFont typeface="Arial" panose="020B0604020202020204" pitchFamily="34" charset="0"/>
              <a:buChar char="•"/>
              <a:defRPr>
                <a:latin typeface="Gill Sans MT" panose="020B050202010402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
        <p:nvSpPr>
          <p:cNvPr id="4" name="Footer Placeholder 4">
            <a:extLst>
              <a:ext uri="{FF2B5EF4-FFF2-40B4-BE49-F238E27FC236}">
                <a16:creationId xmlns:a16="http://schemas.microsoft.com/office/drawing/2014/main" id="{33A6B3C0-BE11-BB1E-37B2-3F2CECBAC164}"/>
              </a:ext>
            </a:extLst>
          </p:cNvPr>
          <p:cNvSpPr>
            <a:spLocks noGrp="1"/>
          </p:cNvSpPr>
          <p:nvPr>
            <p:ph type="ftr" sz="quarter" idx="3"/>
          </p:nvPr>
        </p:nvSpPr>
        <p:spPr>
          <a:xfrm>
            <a:off x="361680" y="6356350"/>
            <a:ext cx="10791424" cy="365125"/>
          </a:xfrm>
          <a:prstGeom prst="rect">
            <a:avLst/>
          </a:prstGeom>
        </p:spPr>
        <p:txBody>
          <a:bodyPr vert="horz" lIns="91440" tIns="45720" rIns="91440" bIns="45720" rtlCol="0" anchor="ctr"/>
          <a:lstStyle>
            <a:lvl1pPr algn="l" eaLnBrk="1">
              <a:defRPr sz="1000">
                <a:solidFill>
                  <a:schemeClr val="tx1">
                    <a:tint val="75000"/>
                  </a:schemeClr>
                </a:solidFill>
                <a:latin typeface="Gill Sans MT" panose="020B0502020104020203" pitchFamily="34" charset="0"/>
                <a:cs typeface="Arial" panose="020B0604020202020204" pitchFamily="34" charset="0"/>
              </a:defRPr>
            </a:lvl1pPr>
          </a:lstStyle>
          <a:p>
            <a:endParaRPr lang="en-ZA" dirty="0"/>
          </a:p>
        </p:txBody>
      </p:sp>
      <p:sp>
        <p:nvSpPr>
          <p:cNvPr id="9" name="Slide Number Placeholder 5">
            <a:extLst>
              <a:ext uri="{FF2B5EF4-FFF2-40B4-BE49-F238E27FC236}">
                <a16:creationId xmlns:a16="http://schemas.microsoft.com/office/drawing/2014/main" id="{9AA2B460-5729-C216-9BDA-BB746E74BCD5}"/>
              </a:ext>
            </a:extLst>
          </p:cNvPr>
          <p:cNvSpPr>
            <a:spLocks noGrp="1"/>
          </p:cNvSpPr>
          <p:nvPr>
            <p:ph type="sldNum" sz="quarter" idx="4"/>
          </p:nvPr>
        </p:nvSpPr>
        <p:spPr>
          <a:xfrm>
            <a:off x="11496600"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dirty="0"/>
          </a:p>
        </p:txBody>
      </p:sp>
    </p:spTree>
    <p:extLst>
      <p:ext uri="{BB962C8B-B14F-4D97-AF65-F5344CB8AC3E}">
        <p14:creationId xmlns:p14="http://schemas.microsoft.com/office/powerpoint/2010/main" val="2641936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
            </p:custDataLst>
            <p:extLst>
              <p:ext uri="{D42A27DB-BD31-4B8C-83A1-F6EECF244321}">
                <p14:modId xmlns:p14="http://schemas.microsoft.com/office/powerpoint/2010/main" val="1136565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7" name="Object 6"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5" name="Rectangle 64" hidden="1"/>
          <p:cNvSpPr/>
          <p:nvPr userDrawn="1">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Slide Number Placeholder 5">
            <a:extLst>
              <a:ext uri="{FF2B5EF4-FFF2-40B4-BE49-F238E27FC236}">
                <a16:creationId xmlns:a16="http://schemas.microsoft.com/office/drawing/2014/main" id="{8DDBAB9D-F630-EF72-1E01-F6D8D4E5B081}"/>
              </a:ext>
            </a:extLst>
          </p:cNvPr>
          <p:cNvSpPr>
            <a:spLocks noGrp="1"/>
          </p:cNvSpPr>
          <p:nvPr>
            <p:ph type="sldNum" sz="quarter" idx="4"/>
          </p:nvPr>
        </p:nvSpPr>
        <p:spPr>
          <a:xfrm>
            <a:off x="11397802"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B1497D-D85C-49F0-B0C9-9C5FED4EAE9E}" type="slidenum">
              <a:rPr lang="en-ZA" smtClean="0"/>
              <a:pPr/>
              <a:t>‹#›</a:t>
            </a:fld>
            <a:endParaRPr lang="en-ZA" dirty="0"/>
          </a:p>
        </p:txBody>
      </p:sp>
      <p:sp>
        <p:nvSpPr>
          <p:cNvPr id="4" name="Rectangle 3">
            <a:extLst>
              <a:ext uri="{FF2B5EF4-FFF2-40B4-BE49-F238E27FC236}">
                <a16:creationId xmlns:a16="http://schemas.microsoft.com/office/drawing/2014/main" id="{038ED6B3-A54B-E3D6-3B0D-0CE82331EF51}"/>
              </a:ext>
            </a:extLst>
          </p:cNvPr>
          <p:cNvSpPr/>
          <p:nvPr userDrawn="1"/>
        </p:nvSpPr>
        <p:spPr>
          <a:xfrm>
            <a:off x="0" y="6176963"/>
            <a:ext cx="12192000"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E3FC6414-CD2B-60FB-B9E3-BF116BC01EE5}"/>
              </a:ext>
            </a:extLst>
          </p:cNvPr>
          <p:cNvSpPr>
            <a:spLocks noGrp="1"/>
          </p:cNvSpPr>
          <p:nvPr>
            <p:ph type="title"/>
          </p:nvPr>
        </p:nvSpPr>
        <p:spPr>
          <a:xfrm>
            <a:off x="361681" y="205769"/>
            <a:ext cx="9511777" cy="666000"/>
          </a:xfrm>
        </p:spPr>
        <p:txBody>
          <a:bodyPr>
            <a:noAutofit/>
          </a:bodyPr>
          <a:lstStyle>
            <a:lvl1pPr>
              <a:defRPr>
                <a:latin typeface="Gill Sans MT" panose="020B0502020104020203" pitchFamily="34" charset="0"/>
              </a:defRPr>
            </a:lvl1pPr>
          </a:lstStyle>
          <a:p>
            <a:r>
              <a:rPr lang="en-US" dirty="0"/>
              <a:t>Click to edit Master title style</a:t>
            </a:r>
            <a:endParaRPr lang="en-ZA" dirty="0"/>
          </a:p>
        </p:txBody>
      </p:sp>
    </p:spTree>
    <p:extLst>
      <p:ext uri="{BB962C8B-B14F-4D97-AF65-F5344CB8AC3E}">
        <p14:creationId xmlns:p14="http://schemas.microsoft.com/office/powerpoint/2010/main" val="1349935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ags" Target="../tags/tag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heme" Target="../theme/theme1.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slideLayout" Target="../slideLayouts/slideLayout7.xml"/><Relationship Id="rId7" Type="http://schemas.openxmlformats.org/officeDocument/2006/relationships/tags" Target="../tags/tag12.xml"/><Relationship Id="rId12"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11" Type="http://schemas.openxmlformats.org/officeDocument/2006/relationships/image" Target="../media/image16.emf"/><Relationship Id="rId5" Type="http://schemas.openxmlformats.org/officeDocument/2006/relationships/slideLayout" Target="../slideLayouts/slideLayout9.xml"/><Relationship Id="rId10" Type="http://schemas.openxmlformats.org/officeDocument/2006/relationships/image" Target="../media/image2.emf"/><Relationship Id="rId4" Type="http://schemas.openxmlformats.org/officeDocument/2006/relationships/slideLayout" Target="../slideLayouts/slideLayout8.xml"/><Relationship Id="rId9" Type="http://schemas.openxmlformats.org/officeDocument/2006/relationships/oleObject" Target="../embeddings/oleObject4.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5D409B-C5D1-2BAD-D8D1-643632A66522}"/>
              </a:ext>
            </a:extLst>
          </p:cNvPr>
          <p:cNvPicPr>
            <a:picLocks noChangeAspect="1"/>
          </p:cNvPicPr>
          <p:nvPr userDrawn="1"/>
        </p:nvPicPr>
        <p:blipFill>
          <a:blip r:embed="rId8"/>
          <a:stretch>
            <a:fillRect/>
          </a:stretch>
        </p:blipFill>
        <p:spPr>
          <a:xfrm>
            <a:off x="9815492" y="531812"/>
            <a:ext cx="1841500" cy="381000"/>
          </a:xfrm>
          <a:prstGeom prst="rect">
            <a:avLst/>
          </a:prstGeom>
        </p:spPr>
      </p:pic>
      <p:graphicFrame>
        <p:nvGraphicFramePr>
          <p:cNvPr id="11" name="Object 10" hidden="1"/>
          <p:cNvGraphicFramePr>
            <a:graphicFrameLocks noChangeAspect="1"/>
          </p:cNvGraphicFramePr>
          <p:nvPr userDrawn="1">
            <p:custDataLst>
              <p:tags r:id="rId6"/>
            </p:custDataLst>
            <p:extLst>
              <p:ext uri="{D42A27DB-BD31-4B8C-83A1-F6EECF244321}">
                <p14:modId xmlns:p14="http://schemas.microsoft.com/office/powerpoint/2010/main" val="42412971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7"/>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0000"/>
              </a:lnSpc>
              <a:spcBef>
                <a:spcPct val="0"/>
              </a:spcBef>
              <a:spcAft>
                <a:spcPct val="0"/>
              </a:spcAft>
            </a:pPr>
            <a:endParaRPr lang="en-ZA" sz="2100" b="0" i="0" baseline="0" dirty="0">
              <a:latin typeface="Arial" panose="020B0604020202020204" pitchFamily="34" charset="0"/>
              <a:ea typeface="+mj-ea"/>
              <a:cs typeface="+mj-cs"/>
              <a:sym typeface="Arial" panose="020B0604020202020204" pitchFamily="34" charset="0"/>
            </a:endParaRPr>
          </a:p>
        </p:txBody>
      </p:sp>
    </p:spTree>
    <p:extLst>
      <p:ext uri="{BB962C8B-B14F-4D97-AF65-F5344CB8AC3E}">
        <p14:creationId xmlns:p14="http://schemas.microsoft.com/office/powerpoint/2010/main" val="2030761648"/>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7" r:id="rId3"/>
    <p:sldLayoutId id="2147483655" r:id="rId4"/>
  </p:sldLayoutIdLst>
  <p:hf hdr="0" dt="0"/>
  <p:txStyles>
    <p:titleStyle>
      <a:lvl1pPr algn="l" defTabSz="914400" rtl="0" eaLnBrk="1" latinLnBrk="0" hangingPunct="1">
        <a:lnSpc>
          <a:spcPct val="90000"/>
        </a:lnSpc>
        <a:spcBef>
          <a:spcPct val="0"/>
        </a:spcBef>
        <a:buNone/>
        <a:defRPr sz="21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7057F0-5F5E-786F-613E-0CBEA464107A}"/>
              </a:ext>
            </a:extLst>
          </p:cNvPr>
          <p:cNvSpPr/>
          <p:nvPr userDrawn="1"/>
        </p:nvSpPr>
        <p:spPr>
          <a:xfrm>
            <a:off x="0" y="0"/>
            <a:ext cx="12192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ill Sans MT" panose="020B0502020104020203" pitchFamily="34" charset="0"/>
            </a:endParaRPr>
          </a:p>
        </p:txBody>
      </p:sp>
      <p:graphicFrame>
        <p:nvGraphicFramePr>
          <p:cNvPr id="11" name="Object 10" hidden="1"/>
          <p:cNvGraphicFramePr>
            <a:graphicFrameLocks noChangeAspect="1"/>
          </p:cNvGraphicFramePr>
          <p:nvPr userDrawn="1">
            <p:custDataLst>
              <p:tags r:id="rId7"/>
            </p:custDataLst>
            <p:extLst>
              <p:ext uri="{D42A27DB-BD31-4B8C-83A1-F6EECF244321}">
                <p14:modId xmlns:p14="http://schemas.microsoft.com/office/powerpoint/2010/main" val="158947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11" name="Object 10" hidden="1"/>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10" name="Rectangle 9" hidden="1"/>
          <p:cNvSpPr/>
          <p:nvPr userDrawn="1">
            <p:custDataLst>
              <p:tags r:id="rId8"/>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lvl="0" indent="0" algn="ctr" eaLnBrk="1">
              <a:lnSpc>
                <a:spcPct val="90000"/>
              </a:lnSpc>
              <a:spcBef>
                <a:spcPct val="0"/>
              </a:spcBef>
              <a:spcAft>
                <a:spcPct val="0"/>
              </a:spcAft>
            </a:pPr>
            <a:endParaRPr lang="en-ZA" sz="2400" b="0" i="0" baseline="0" dirty="0">
              <a:latin typeface="Arial" panose="020B0604020202020204" pitchFamily="34" charset="0"/>
              <a:ea typeface="+mj-ea"/>
              <a:cs typeface="+mj-cs"/>
              <a:sym typeface="Arial" panose="020B0604020202020204" pitchFamily="34" charset="0"/>
            </a:endParaRPr>
          </a:p>
        </p:txBody>
      </p:sp>
      <p:sp>
        <p:nvSpPr>
          <p:cNvPr id="3" name="Text Placeholder 2"/>
          <p:cNvSpPr>
            <a:spLocks noGrp="1"/>
          </p:cNvSpPr>
          <p:nvPr>
            <p:ph type="body" idx="1"/>
          </p:nvPr>
        </p:nvSpPr>
        <p:spPr>
          <a:xfrm>
            <a:off x="361681" y="1223493"/>
            <a:ext cx="11502623" cy="5014026"/>
          </a:xfrm>
          <a:prstGeom prst="rect">
            <a:avLst/>
          </a:prstGeom>
        </p:spPr>
        <p:txBody>
          <a:bodyPr vert="horz" lIns="91440" tIns="45720" rIns="91440" bIns="45720" rtlCol="0">
            <a:normAutofit/>
          </a:bodyPr>
          <a:lstStyle/>
          <a:p>
            <a:pPr lvl="0"/>
            <a:r>
              <a:rPr lang="en-ZA" dirty="0"/>
              <a:t>Edit Master text styles</a:t>
            </a:r>
          </a:p>
          <a:p>
            <a:pPr lvl="1"/>
            <a:r>
              <a:rPr lang="en-ZA" dirty="0"/>
              <a:t>Second level</a:t>
            </a:r>
          </a:p>
          <a:p>
            <a:pPr lvl="2"/>
            <a:r>
              <a:rPr lang="en-ZA" dirty="0"/>
              <a:t>Third level</a:t>
            </a:r>
          </a:p>
          <a:p>
            <a:pPr lvl="3"/>
            <a:r>
              <a:rPr lang="en-ZA" dirty="0"/>
              <a:t>Fourth level</a:t>
            </a:r>
          </a:p>
          <a:p>
            <a:pPr lvl="4"/>
            <a:r>
              <a:rPr lang="en-ZA" dirty="0"/>
              <a:t>Fifth level</a:t>
            </a:r>
          </a:p>
        </p:txBody>
      </p:sp>
      <p:sp>
        <p:nvSpPr>
          <p:cNvPr id="6" name="Slide Number Placeholder 5"/>
          <p:cNvSpPr>
            <a:spLocks noGrp="1"/>
          </p:cNvSpPr>
          <p:nvPr>
            <p:ph type="sldNum" sz="quarter" idx="4"/>
          </p:nvPr>
        </p:nvSpPr>
        <p:spPr>
          <a:xfrm>
            <a:off x="11493601" y="6356350"/>
            <a:ext cx="347729" cy="365125"/>
          </a:xfrm>
          <a:prstGeom prst="rect">
            <a:avLst/>
          </a:prstGeom>
        </p:spPr>
        <p:txBody>
          <a:bodyPr vert="horz" lIns="91440" tIns="45720" rIns="91440" bIns="45720" rtlCol="0" anchor="ctr"/>
          <a:lstStyle>
            <a:lvl1pPr algn="r">
              <a:defRPr sz="1000">
                <a:solidFill>
                  <a:schemeClr val="tx1">
                    <a:tint val="75000"/>
                  </a:schemeClr>
                </a:solidFill>
                <a:latin typeface="Gill Sans MT" panose="020B0502020104020203" pitchFamily="34" charset="0"/>
                <a:cs typeface="Arial" panose="020B0604020202020204" pitchFamily="34" charset="0"/>
              </a:defRPr>
            </a:lvl1pPr>
          </a:lstStyle>
          <a:p>
            <a:fld id="{56B1497D-D85C-49F0-B0C9-9C5FED4EAE9E}" type="slidenum">
              <a:rPr lang="en-ZA" smtClean="0"/>
              <a:pPr/>
              <a:t>‹#›</a:t>
            </a:fld>
            <a:endParaRPr lang="en-ZA" dirty="0"/>
          </a:p>
        </p:txBody>
      </p:sp>
      <p:sp>
        <p:nvSpPr>
          <p:cNvPr id="2" name="Title Placeholder 1"/>
          <p:cNvSpPr>
            <a:spLocks noGrp="1"/>
          </p:cNvSpPr>
          <p:nvPr>
            <p:ph type="title"/>
          </p:nvPr>
        </p:nvSpPr>
        <p:spPr>
          <a:xfrm>
            <a:off x="361681" y="205769"/>
            <a:ext cx="9511777" cy="666000"/>
          </a:xfrm>
          <a:prstGeom prst="rect">
            <a:avLst/>
          </a:prstGeom>
        </p:spPr>
        <p:txBody>
          <a:bodyPr vert="horz" lIns="91440" tIns="45720" rIns="91440" bIns="45720" rtlCol="0" anchor="ctr">
            <a:noAutofit/>
          </a:bodyPr>
          <a:lstStyle/>
          <a:p>
            <a:r>
              <a:rPr lang="en-US" noProof="0" dirty="0"/>
              <a:t>Click to edit Master title style</a:t>
            </a:r>
            <a:endParaRPr lang="en-ZA" noProof="0" dirty="0"/>
          </a:p>
        </p:txBody>
      </p:sp>
      <p:pic>
        <p:nvPicPr>
          <p:cNvPr id="13" name="Picture 12">
            <a:extLst>
              <a:ext uri="{FF2B5EF4-FFF2-40B4-BE49-F238E27FC236}">
                <a16:creationId xmlns:a16="http://schemas.microsoft.com/office/drawing/2014/main" id="{2A1EFD3B-809C-B8A0-4D86-16532E5E7488}"/>
              </a:ext>
            </a:extLst>
          </p:cNvPr>
          <p:cNvPicPr>
            <a:picLocks noChangeAspect="1"/>
          </p:cNvPicPr>
          <p:nvPr userDrawn="1"/>
        </p:nvPicPr>
        <p:blipFill>
          <a:blip r:embed="rId11"/>
          <a:stretch>
            <a:fillRect/>
          </a:stretch>
        </p:blipFill>
        <p:spPr>
          <a:xfrm>
            <a:off x="10441904" y="312737"/>
            <a:ext cx="1422400" cy="368300"/>
          </a:xfrm>
          <a:prstGeom prst="rect">
            <a:avLst/>
          </a:prstGeom>
        </p:spPr>
      </p:pic>
      <p:pic>
        <p:nvPicPr>
          <p:cNvPr id="14" name="Picture 13">
            <a:extLst>
              <a:ext uri="{FF2B5EF4-FFF2-40B4-BE49-F238E27FC236}">
                <a16:creationId xmlns:a16="http://schemas.microsoft.com/office/drawing/2014/main" id="{39A3506A-6DD2-E9D5-DD05-B23171DA1339}"/>
              </a:ext>
            </a:extLst>
          </p:cNvPr>
          <p:cNvPicPr>
            <a:picLocks noChangeAspect="1"/>
          </p:cNvPicPr>
          <p:nvPr userDrawn="1"/>
        </p:nvPicPr>
        <p:blipFill>
          <a:blip r:embed="rId12"/>
          <a:stretch>
            <a:fillRect/>
          </a:stretch>
        </p:blipFill>
        <p:spPr>
          <a:xfrm>
            <a:off x="10037031" y="318311"/>
            <a:ext cx="241300" cy="368300"/>
          </a:xfrm>
          <a:prstGeom prst="rect">
            <a:avLst/>
          </a:prstGeom>
        </p:spPr>
      </p:pic>
    </p:spTree>
    <p:extLst>
      <p:ext uri="{BB962C8B-B14F-4D97-AF65-F5344CB8AC3E}">
        <p14:creationId xmlns:p14="http://schemas.microsoft.com/office/powerpoint/2010/main" val="4264861000"/>
      </p:ext>
    </p:extLst>
  </p:cSld>
  <p:clrMap bg1="lt1" tx1="dk1" bg2="lt2" tx2="dk2" accent1="accent1" accent2="accent2" accent3="accent3" accent4="accent4" accent5="accent5" accent6="accent6" hlink="hlink" folHlink="folHlink"/>
  <p:sldLayoutIdLst>
    <p:sldLayoutId id="2147483653" r:id="rId1"/>
    <p:sldLayoutId id="2147483660" r:id="rId2"/>
    <p:sldLayoutId id="2147483658" r:id="rId3"/>
    <p:sldLayoutId id="2147483654" r:id="rId4"/>
    <p:sldLayoutId id="2147483659" r:id="rId5"/>
  </p:sldLayoutIdLst>
  <p:txStyles>
    <p:titleStyle>
      <a:lvl1pPr algn="l" defTabSz="914400" rtl="0" eaLnBrk="1" latinLnBrk="0" hangingPunct="1">
        <a:lnSpc>
          <a:spcPct val="100000"/>
        </a:lnSpc>
        <a:spcBef>
          <a:spcPct val="0"/>
        </a:spcBef>
        <a:buNone/>
        <a:defRPr sz="2400" kern="1200">
          <a:solidFill>
            <a:schemeClr val="bg1"/>
          </a:solidFill>
          <a:latin typeface="+mj-lt"/>
          <a:ea typeface="+mj-ea"/>
          <a:cs typeface="+mj-cs"/>
        </a:defRPr>
      </a:lvl1pPr>
    </p:titleStyle>
    <p:bodyStyle>
      <a:lvl1pPr marL="228600" indent="-228600" algn="l" defTabSz="914400" rtl="0" eaLnBrk="1" latinLnBrk="0" hangingPunct="1">
        <a:lnSpc>
          <a:spcPct val="100000"/>
        </a:lnSpc>
        <a:spcBef>
          <a:spcPts val="200"/>
        </a:spcBef>
        <a:spcAft>
          <a:spcPts val="200"/>
        </a:spcAft>
        <a:buFont typeface="Arial" panose="020B0604020202020204" pitchFamily="34" charset="0"/>
        <a:buChar char="•"/>
        <a:defRPr sz="1600" kern="1200">
          <a:solidFill>
            <a:srgbClr val="1D3E88"/>
          </a:solidFill>
          <a:latin typeface="+mn-lt"/>
          <a:ea typeface="+mn-ea"/>
          <a:cs typeface="Arial" panose="020B0604020202020204" pitchFamily="34" charset="0"/>
        </a:defRPr>
      </a:lvl1pPr>
      <a:lvl2pPr marL="685800" indent="-228600" algn="l" defTabSz="914400" rtl="0" eaLnBrk="1" latinLnBrk="0" hangingPunct="1">
        <a:lnSpc>
          <a:spcPct val="100000"/>
        </a:lnSpc>
        <a:spcBef>
          <a:spcPts val="200"/>
        </a:spcBef>
        <a:spcAft>
          <a:spcPts val="200"/>
        </a:spcAft>
        <a:buClr>
          <a:srgbClr val="1D3E88"/>
        </a:buClr>
        <a:buFont typeface="Arial" panose="020B0604020202020204" pitchFamily="34" charset="0"/>
        <a:buChar char="•"/>
        <a:defRPr sz="1600" i="0" kern="1200">
          <a:solidFill>
            <a:srgbClr val="1D3E88"/>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200"/>
        </a:spcBef>
        <a:spcAft>
          <a:spcPts val="200"/>
        </a:spcAft>
        <a:buFont typeface="Arial" panose="020B0604020202020204" pitchFamily="34" charset="0"/>
        <a:buChar char="•"/>
        <a:defRPr sz="1600" kern="1200">
          <a:solidFill>
            <a:srgbClr val="1D3E88"/>
          </a:solidFill>
          <a:latin typeface="+mn-lt"/>
          <a:ea typeface="+mn-ea"/>
          <a:cs typeface="Arial" panose="020B0604020202020204" pitchFamily="34" charset="0"/>
        </a:defRPr>
      </a:lvl3pPr>
      <a:lvl4pPr marL="1600200" indent="-228600" algn="l" defTabSz="914400" rtl="0" eaLnBrk="1" latinLnBrk="0" hangingPunct="1">
        <a:lnSpc>
          <a:spcPct val="100000"/>
        </a:lnSpc>
        <a:spcBef>
          <a:spcPts val="200"/>
        </a:spcBef>
        <a:spcAft>
          <a:spcPts val="200"/>
        </a:spcAft>
        <a:buFont typeface="Arial" panose="020B0604020202020204" pitchFamily="34" charset="0"/>
        <a:buChar char="•"/>
        <a:defRPr sz="1600" kern="1200">
          <a:solidFill>
            <a:srgbClr val="1D3E88"/>
          </a:solidFill>
          <a:latin typeface="+mn-lt"/>
          <a:ea typeface="+mn-ea"/>
          <a:cs typeface="Arial" panose="020B0604020202020204" pitchFamily="34" charset="0"/>
        </a:defRPr>
      </a:lvl4pPr>
      <a:lvl5pPr marL="2057400" indent="-228600" algn="l" defTabSz="914400" rtl="0" eaLnBrk="1" latinLnBrk="0" hangingPunct="1">
        <a:lnSpc>
          <a:spcPct val="100000"/>
        </a:lnSpc>
        <a:spcBef>
          <a:spcPts val="200"/>
        </a:spcBef>
        <a:spcAft>
          <a:spcPts val="200"/>
        </a:spcAft>
        <a:buFont typeface="Arial" panose="020B0604020202020204" pitchFamily="34" charset="0"/>
        <a:buChar char="•"/>
        <a:defRPr sz="1600" kern="1200">
          <a:solidFill>
            <a:srgbClr val="1D3E88"/>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A4A3A4"/>
          </p15:clr>
        </p15:guide>
        <p15:guide id="3" pos="7469" userDrawn="1">
          <p15:clr>
            <a:srgbClr val="A4A3A4"/>
          </p15:clr>
        </p15:guide>
        <p15:guide id="4" pos="211" userDrawn="1">
          <p15:clr>
            <a:srgbClr val="A4A3A4"/>
          </p15:clr>
        </p15:guide>
        <p15:guide id="5" orient="horz" pos="3938"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emf"/></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31.png"/><Relationship Id="rId5" Type="http://schemas.openxmlformats.org/officeDocument/2006/relationships/hyperlink" Target="Environmental%20services%20project/Pricing%20Schedule/Environmental%20Services%20panel%20contracts%20-%20Resourse%20Schedule%20of%20rates-QS_24.01.24Rev01.xlsx" TargetMode="External"/><Relationship Id="rId4" Type="http://schemas.openxmlformats.org/officeDocument/2006/relationships/image" Target="../media/image18.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33.jpe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32.png"/><Relationship Id="rId5" Type="http://schemas.openxmlformats.org/officeDocument/2006/relationships/hyperlink" Target="Environmental%20services%20project/NEC/31012024_NEC%20Professional%20Contract%20Environmental%20services%20revf.pdf" TargetMode="Externa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38.png"/><Relationship Id="rId5" Type="http://schemas.openxmlformats.org/officeDocument/2006/relationships/hyperlink" Target="Environmental%20services%20project/SDL&amp;I/SDL%20Undertaking%20Annexure%20J.pdf" TargetMode="External"/><Relationship Id="rId4" Type="http://schemas.openxmlformats.org/officeDocument/2006/relationships/image" Target="../media/image18.emf"/></Relationships>
</file>

<file path=ppt/slides/_rels/slide1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tags" Target="../tags/tag36.xml"/><Relationship Id="rId5" Type="http://schemas.openxmlformats.org/officeDocument/2006/relationships/image" Target="../media/image41.png"/><Relationship Id="rId4" Type="http://schemas.openxmlformats.org/officeDocument/2006/relationships/image" Target="../media/image18.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tags" Target="../tags/tag37.xml"/><Relationship Id="rId5" Type="http://schemas.openxmlformats.org/officeDocument/2006/relationships/image" Target="../media/image20.jpeg"/><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oleObject" Target="../embeddings/oleObject7.bin"/><Relationship Id="rId7"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25.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18.emf"/><Relationship Id="rId9"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27.png"/><Relationship Id="rId4" Type="http://schemas.openxmlformats.org/officeDocument/2006/relationships/image" Target="../media/image18.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28.png"/><Relationship Id="rId2" Type="http://schemas.openxmlformats.org/officeDocument/2006/relationships/slideLayout" Target="../slideLayouts/slideLayout6.xml"/><Relationship Id="rId1" Type="http://schemas.openxmlformats.org/officeDocument/2006/relationships/tags" Target="../tags/tag27.xml"/><Relationship Id="rId6" Type="http://schemas.openxmlformats.org/officeDocument/2006/relationships/hyperlink" Target="http://www.eskom.co.za/" TargetMode="External"/><Relationship Id="rId5" Type="http://schemas.openxmlformats.org/officeDocument/2006/relationships/hyperlink" Target="mailto:mahlanbn@eskom.co.za" TargetMode="External"/><Relationship Id="rId4" Type="http://schemas.openxmlformats.org/officeDocument/2006/relationships/image" Target="../media/image1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tags" Target="../tags/tag28.xml"/><Relationship Id="rId6" Type="http://schemas.openxmlformats.org/officeDocument/2006/relationships/hyperlink" Target="https://www.eskom.co.za/tenders/" TargetMode="External"/><Relationship Id="rId5" Type="http://schemas.openxmlformats.org/officeDocument/2006/relationships/image" Target="../media/image29.jpeg"/><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18.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30.jpeg"/><Relationship Id="rId4"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CFD72804-CE9D-017B-0F28-F9D1DB9A86E6}"/>
              </a:ext>
            </a:extLst>
          </p:cNvPr>
          <p:cNvGraphicFramePr>
            <a:graphicFrameLocks noChangeAspect="1"/>
          </p:cNvGraphicFramePr>
          <p:nvPr>
            <p:custDataLst>
              <p:tags r:id="rId1"/>
            </p:custDataLst>
            <p:extLst>
              <p:ext uri="{D42A27DB-BD31-4B8C-83A1-F6EECF244321}">
                <p14:modId xmlns:p14="http://schemas.microsoft.com/office/powerpoint/2010/main" val="3599803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7C359801-A9D6-E487-745F-F833C03382B8}"/>
              </a:ext>
            </a:extLst>
          </p:cNvPr>
          <p:cNvSpPr>
            <a:spLocks noGrp="1"/>
          </p:cNvSpPr>
          <p:nvPr>
            <p:ph type="ctrTitle"/>
          </p:nvPr>
        </p:nvSpPr>
        <p:spPr>
          <a:xfrm>
            <a:off x="3719736" y="1124745"/>
            <a:ext cx="7976842" cy="946652"/>
          </a:xfrm>
        </p:spPr>
        <p:txBody>
          <a:bodyPr vert="horz">
            <a:normAutofit/>
          </a:bodyPr>
          <a:lstStyle/>
          <a:p>
            <a:br>
              <a:rPr lang="en-ZA" dirty="0"/>
            </a:br>
            <a:r>
              <a:rPr lang="en-ZA" dirty="0"/>
              <a:t> </a:t>
            </a:r>
            <a:r>
              <a:rPr lang="en-ZA" b="1" dirty="0"/>
              <a:t>E1740GXMPDUVR </a:t>
            </a:r>
            <a:r>
              <a:rPr lang="en-ZA" dirty="0">
                <a:solidFill>
                  <a:srgbClr val="003896"/>
                </a:solidFill>
                <a:latin typeface="Arial" panose="020B0604020202020204" pitchFamily="34" charset="0"/>
              </a:rPr>
              <a:t>GX Clarification Meeting </a:t>
            </a:r>
          </a:p>
        </p:txBody>
      </p:sp>
      <p:sp>
        <p:nvSpPr>
          <p:cNvPr id="6" name="Subtitle 5">
            <a:extLst>
              <a:ext uri="{FF2B5EF4-FFF2-40B4-BE49-F238E27FC236}">
                <a16:creationId xmlns:a16="http://schemas.microsoft.com/office/drawing/2014/main" id="{DE8583AC-FD0A-1361-C7C6-66D4AC11AF84}"/>
              </a:ext>
            </a:extLst>
          </p:cNvPr>
          <p:cNvSpPr>
            <a:spLocks noGrp="1"/>
          </p:cNvSpPr>
          <p:nvPr>
            <p:ph type="subTitle" idx="1"/>
          </p:nvPr>
        </p:nvSpPr>
        <p:spPr>
          <a:xfrm>
            <a:off x="4643136" y="2132856"/>
            <a:ext cx="7078528" cy="1296144"/>
          </a:xfrm>
        </p:spPr>
        <p:txBody>
          <a:bodyPr/>
          <a:lstStyle/>
          <a:p>
            <a:pPr marL="67945" marR="62230">
              <a:spcAft>
                <a:spcPts val="0"/>
              </a:spcAft>
            </a:pPr>
            <a:r>
              <a:rPr lang="en-US" sz="1800" dirty="0">
                <a:effectLst/>
                <a:latin typeface="Arial" panose="020B0604020202020204" pitchFamily="34" charset="0"/>
                <a:ea typeface="Arial MT"/>
                <a:cs typeface="Arial MT"/>
              </a:rPr>
              <a:t>Design, Manufacture. Installation and Commissioning of the new Sulphuric Acid Bulk Tank at Duvha Power Station for a period of 10 months.</a:t>
            </a:r>
            <a:endParaRPr lang="en-ZA" sz="1800" dirty="0">
              <a:effectLst/>
              <a:latin typeface="Arial MT"/>
              <a:ea typeface="Arial MT"/>
              <a:cs typeface="Arial MT"/>
            </a:endParaRPr>
          </a:p>
          <a:p>
            <a:endParaRPr lang="en-ZA" dirty="0"/>
          </a:p>
        </p:txBody>
      </p:sp>
      <p:sp>
        <p:nvSpPr>
          <p:cNvPr id="7" name="Text Placeholder 6">
            <a:extLst>
              <a:ext uri="{FF2B5EF4-FFF2-40B4-BE49-F238E27FC236}">
                <a16:creationId xmlns:a16="http://schemas.microsoft.com/office/drawing/2014/main" id="{12C187A2-076F-E0A8-4DB6-63165F3202A1}"/>
              </a:ext>
            </a:extLst>
          </p:cNvPr>
          <p:cNvSpPr>
            <a:spLocks noGrp="1"/>
          </p:cNvSpPr>
          <p:nvPr>
            <p:ph type="body" sz="quarter" idx="10"/>
          </p:nvPr>
        </p:nvSpPr>
        <p:spPr/>
        <p:txBody>
          <a:bodyPr/>
          <a:lstStyle/>
          <a:p>
            <a:r>
              <a:rPr lang="en-ZA" dirty="0">
                <a:latin typeface="Arial" panose="020B0604020202020204" pitchFamily="34" charset="0"/>
              </a:rPr>
              <a:t>09 September 2025</a:t>
            </a:r>
          </a:p>
        </p:txBody>
      </p:sp>
      <p:pic>
        <p:nvPicPr>
          <p:cNvPr id="1026" name="Picture 2">
            <a:extLst>
              <a:ext uri="{FF2B5EF4-FFF2-40B4-BE49-F238E27FC236}">
                <a16:creationId xmlns:a16="http://schemas.microsoft.com/office/drawing/2014/main" id="{EBEFD8CF-10B2-F507-4456-C2A137EE04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9536" y="2636912"/>
            <a:ext cx="2211355"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FDBEF25-7A2D-C118-8624-A9721C19A0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352" y="4077072"/>
            <a:ext cx="2061964" cy="1546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442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B86A6-EA4C-67D5-BD5C-7108198CC248}"/>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71F5A3A-636A-886B-ADD3-D9C775DCEE2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7819EB21-075B-2E74-0807-61989564A5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Picture Placeholder 2">
            <a:extLst>
              <a:ext uri="{FF2B5EF4-FFF2-40B4-BE49-F238E27FC236}">
                <a16:creationId xmlns:a16="http://schemas.microsoft.com/office/drawing/2014/main" id="{EC98CE26-E0B1-9D97-069D-5A0CAE3DE208}"/>
              </a:ext>
            </a:extLst>
          </p:cNvPr>
          <p:cNvSpPr>
            <a:spLocks noGrp="1"/>
          </p:cNvSpPr>
          <p:nvPr>
            <p:ph type="pic" sz="quarter" idx="10"/>
          </p:nvPr>
        </p:nvSpPr>
        <p:spPr/>
        <p:txBody>
          <a:bodyPr/>
          <a:lstStyle/>
          <a:p>
            <a:endParaRPr lang="en-ZA" dirty="0"/>
          </a:p>
        </p:txBody>
      </p:sp>
      <p:sp>
        <p:nvSpPr>
          <p:cNvPr id="2" name="TextBox 1">
            <a:extLst>
              <a:ext uri="{FF2B5EF4-FFF2-40B4-BE49-F238E27FC236}">
                <a16:creationId xmlns:a16="http://schemas.microsoft.com/office/drawing/2014/main" id="{A4BDEC79-AC71-578B-A000-97BA9600D245}"/>
              </a:ext>
            </a:extLst>
          </p:cNvPr>
          <p:cNvSpPr txBox="1"/>
          <p:nvPr/>
        </p:nvSpPr>
        <p:spPr>
          <a:xfrm>
            <a:off x="191344" y="404664"/>
            <a:ext cx="12000656" cy="2075440"/>
          </a:xfrm>
          <a:prstGeom prst="rect">
            <a:avLst/>
          </a:prstGeom>
          <a:noFill/>
        </p:spPr>
        <p:txBody>
          <a:bodyPr wrap="square" rtlCol="0">
            <a:spAutoFit/>
          </a:bodyPr>
          <a:lstStyle/>
          <a:p>
            <a:pPr>
              <a:buClr>
                <a:schemeClr val="bg1">
                  <a:lumMod val="50000"/>
                </a:schemeClr>
              </a:buClr>
            </a:pPr>
            <a:r>
              <a:rPr lang="en-ZA" sz="3200" dirty="0">
                <a:latin typeface="Arial" panose="020B0604020202020204" pitchFamily="34" charset="0"/>
                <a:cs typeface="Arial" panose="020B0604020202020204" pitchFamily="34" charset="0"/>
              </a:rPr>
              <a:t>Pricing </a:t>
            </a:r>
            <a:r>
              <a:rPr lang="en-ZA" sz="3200" dirty="0">
                <a:latin typeface="Arial" panose="020B0604020202020204" pitchFamily="34" charset="0"/>
                <a:cs typeface="Arial" panose="020B0604020202020204" pitchFamily="34" charset="0"/>
                <a:hlinkClick r:id="rId5" action="ppaction://hlinkfile"/>
              </a:rPr>
              <a:t>Schedule</a:t>
            </a:r>
            <a:endParaRPr lang="en-ZA" sz="3200" dirty="0">
              <a:latin typeface="Arial" panose="020B0604020202020204" pitchFamily="34" charset="0"/>
              <a:cs typeface="Arial" panose="020B0604020202020204" pitchFamily="34" charset="0"/>
            </a:endParaRPr>
          </a:p>
          <a:p>
            <a:pPr algn="just">
              <a:lnSpc>
                <a:spcPct val="115000"/>
              </a:lnSpc>
              <a:spcAft>
                <a:spcPts val="1000"/>
              </a:spcAft>
            </a:pP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7" name="Picture 6">
            <a:extLst>
              <a:ext uri="{FF2B5EF4-FFF2-40B4-BE49-F238E27FC236}">
                <a16:creationId xmlns:a16="http://schemas.microsoft.com/office/drawing/2014/main" id="{2D2BB6EC-14C6-3093-7A4A-6F78B82C094F}"/>
              </a:ext>
            </a:extLst>
          </p:cNvPr>
          <p:cNvPicPr>
            <a:picLocks noChangeAspect="1"/>
          </p:cNvPicPr>
          <p:nvPr/>
        </p:nvPicPr>
        <p:blipFill>
          <a:blip r:embed="rId6"/>
          <a:stretch>
            <a:fillRect/>
          </a:stretch>
        </p:blipFill>
        <p:spPr>
          <a:xfrm>
            <a:off x="2855640" y="1299545"/>
            <a:ext cx="3792265" cy="2831161"/>
          </a:xfrm>
          <a:prstGeom prst="rect">
            <a:avLst/>
          </a:prstGeom>
        </p:spPr>
      </p:pic>
    </p:spTree>
    <p:extLst>
      <p:ext uri="{BB962C8B-B14F-4D97-AF65-F5344CB8AC3E}">
        <p14:creationId xmlns:p14="http://schemas.microsoft.com/office/powerpoint/2010/main" val="1522859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6CB56-A737-EC48-7DAF-C1611C02E387}"/>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7A40E1F8-C7DA-F4E8-A96D-6A4F91ECFC5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271F5A3A-636A-886B-ADD3-D9C775DCEE2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449A58B1-6146-34B0-9E74-55006220A49E}"/>
              </a:ext>
            </a:extLst>
          </p:cNvPr>
          <p:cNvSpPr txBox="1"/>
          <p:nvPr/>
        </p:nvSpPr>
        <p:spPr>
          <a:xfrm>
            <a:off x="191344" y="404664"/>
            <a:ext cx="12000656" cy="2075440"/>
          </a:xfrm>
          <a:prstGeom prst="rect">
            <a:avLst/>
          </a:prstGeom>
          <a:noFill/>
        </p:spPr>
        <p:txBody>
          <a:bodyPr wrap="square" rtlCol="0">
            <a:spAutoFit/>
          </a:bodyPr>
          <a:lstStyle/>
          <a:p>
            <a:pPr>
              <a:buClr>
                <a:schemeClr val="bg1">
                  <a:lumMod val="50000"/>
                </a:schemeClr>
              </a:buClr>
            </a:pPr>
            <a:r>
              <a:rPr lang="en-ZA" sz="3200" dirty="0">
                <a:latin typeface="Arial" panose="020B0604020202020204" pitchFamily="34" charset="0"/>
                <a:cs typeface="Arial" panose="020B0604020202020204" pitchFamily="34" charset="0"/>
              </a:rPr>
              <a:t>NEC – Supply </a:t>
            </a:r>
            <a:r>
              <a:rPr lang="en-ZA" sz="3200" dirty="0">
                <a:latin typeface="Arial" panose="020B0604020202020204" pitchFamily="34" charset="0"/>
                <a:cs typeface="Arial" panose="020B0604020202020204" pitchFamily="34" charset="0"/>
                <a:hlinkClick r:id="rId5" action="ppaction://hlinkfile"/>
              </a:rPr>
              <a:t>Contract</a:t>
            </a:r>
            <a:r>
              <a:rPr lang="en-ZA" sz="3200" dirty="0">
                <a:latin typeface="Arial" panose="020B0604020202020204" pitchFamily="34" charset="0"/>
                <a:cs typeface="Arial" panose="020B0604020202020204" pitchFamily="34" charset="0"/>
              </a:rPr>
              <a:t> (SC3)</a:t>
            </a:r>
          </a:p>
          <a:p>
            <a:pPr algn="just">
              <a:lnSpc>
                <a:spcPct val="115000"/>
              </a:lnSpc>
              <a:spcAft>
                <a:spcPts val="1000"/>
              </a:spcAft>
            </a:pP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6" name="Picture 5">
            <a:extLst>
              <a:ext uri="{FF2B5EF4-FFF2-40B4-BE49-F238E27FC236}">
                <a16:creationId xmlns:a16="http://schemas.microsoft.com/office/drawing/2014/main" id="{21CA4504-B18C-909F-DC8A-37D2294A9910}"/>
              </a:ext>
            </a:extLst>
          </p:cNvPr>
          <p:cNvPicPr>
            <a:picLocks noChangeAspect="1"/>
          </p:cNvPicPr>
          <p:nvPr/>
        </p:nvPicPr>
        <p:blipFill>
          <a:blip r:embed="rId6"/>
          <a:stretch>
            <a:fillRect/>
          </a:stretch>
        </p:blipFill>
        <p:spPr>
          <a:xfrm>
            <a:off x="2927648" y="1268760"/>
            <a:ext cx="4680520" cy="2667618"/>
          </a:xfrm>
          <a:prstGeom prst="rect">
            <a:avLst/>
          </a:prstGeom>
        </p:spPr>
      </p:pic>
      <p:sp>
        <p:nvSpPr>
          <p:cNvPr id="8" name="Rectangle 14">
            <a:extLst>
              <a:ext uri="{FF2B5EF4-FFF2-40B4-BE49-F238E27FC236}">
                <a16:creationId xmlns:a16="http://schemas.microsoft.com/office/drawing/2014/main" id="{7730CC57-3039-E3EA-89E0-47F2E1FFB29A}"/>
              </a:ext>
            </a:extLst>
          </p:cNvPr>
          <p:cNvSpPr>
            <a:spLocks noChangeArrowheads="1"/>
          </p:cNvSpPr>
          <p:nvPr/>
        </p:nvSpPr>
        <p:spPr bwMode="gray">
          <a:xfrm>
            <a:off x="2927648" y="1268760"/>
            <a:ext cx="4680520" cy="2770866"/>
          </a:xfrm>
          <a:prstGeom prst="rect">
            <a:avLst/>
          </a:prstGeom>
          <a:solidFill>
            <a:schemeClr val="bg1">
              <a:alpha val="6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ZA" sz="1400" b="0" i="0" u="none" strike="noStrike" kern="1200" cap="none" spc="0" normalizeH="0" baseline="0" noProof="0" dirty="0">
              <a:ln>
                <a:noFill/>
              </a:ln>
              <a:solidFill>
                <a:srgbClr val="003896"/>
              </a:solidFill>
              <a:effectLst/>
              <a:uLnTx/>
              <a:uFillTx/>
              <a:latin typeface="Arial" pitchFamily="34" charset="0"/>
              <a:ea typeface="+mn-ea"/>
              <a:cs typeface="Arial" pitchFamily="34" charset="0"/>
            </a:endParaRPr>
          </a:p>
        </p:txBody>
      </p:sp>
      <p:pic>
        <p:nvPicPr>
          <p:cNvPr id="7172" name="Picture 4" descr="Image result for Contract document photos">
            <a:extLst>
              <a:ext uri="{FF2B5EF4-FFF2-40B4-BE49-F238E27FC236}">
                <a16:creationId xmlns:a16="http://schemas.microsoft.com/office/drawing/2014/main" id="{14542573-DDB6-25A1-44CA-02E290C78C8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4149080"/>
            <a:ext cx="12192000"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382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7819EB21-075B-2E74-0807-61989564A5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7819EB21-075B-2E74-0807-61989564A5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3E96394E-542C-8702-4B1D-6CEF7A36CE03}"/>
              </a:ext>
            </a:extLst>
          </p:cNvPr>
          <p:cNvSpPr txBox="1"/>
          <p:nvPr/>
        </p:nvSpPr>
        <p:spPr>
          <a:xfrm>
            <a:off x="191344" y="404664"/>
            <a:ext cx="12000656" cy="1699440"/>
          </a:xfrm>
          <a:prstGeom prst="rect">
            <a:avLst/>
          </a:prstGeom>
          <a:noFill/>
        </p:spPr>
        <p:txBody>
          <a:bodyPr wrap="square" rtlCol="0">
            <a:spAutoFit/>
          </a:bodyPr>
          <a:lstStyle/>
          <a:p>
            <a:pPr>
              <a:buClr>
                <a:schemeClr val="bg1">
                  <a:lumMod val="50000"/>
                </a:schemeClr>
              </a:buClr>
            </a:pPr>
            <a:r>
              <a:rPr lang="en-US" sz="3200" dirty="0">
                <a:latin typeface="Arial" panose="020B0604020202020204" pitchFamily="34" charset="0"/>
                <a:cs typeface="Arial" panose="020B0604020202020204" pitchFamily="34" charset="0"/>
              </a:rPr>
              <a:t>Occupational Health and Safety Requirements</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6" name="Picture 5">
            <a:extLst>
              <a:ext uri="{FF2B5EF4-FFF2-40B4-BE49-F238E27FC236}">
                <a16:creationId xmlns:a16="http://schemas.microsoft.com/office/drawing/2014/main" id="{9DCC5FB0-6B07-4FDE-D195-1921C3420600}"/>
              </a:ext>
            </a:extLst>
          </p:cNvPr>
          <p:cNvPicPr>
            <a:picLocks noChangeAspect="1"/>
          </p:cNvPicPr>
          <p:nvPr/>
        </p:nvPicPr>
        <p:blipFill>
          <a:blip r:embed="rId5"/>
          <a:stretch>
            <a:fillRect/>
          </a:stretch>
        </p:blipFill>
        <p:spPr>
          <a:xfrm>
            <a:off x="2711624" y="1052736"/>
            <a:ext cx="3926384" cy="2876092"/>
          </a:xfrm>
          <a:prstGeom prst="rect">
            <a:avLst/>
          </a:prstGeom>
        </p:spPr>
      </p:pic>
      <p:pic>
        <p:nvPicPr>
          <p:cNvPr id="6148" name="Picture 4" descr="5 Tips to Improve Occupational Safety in Your Workplace – Be Safe">
            <a:extLst>
              <a:ext uri="{FF2B5EF4-FFF2-40B4-BE49-F238E27FC236}">
                <a16:creationId xmlns:a16="http://schemas.microsoft.com/office/drawing/2014/main" id="{906C3505-B2FB-A104-4DE6-E3FD6EA8BC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928827"/>
            <a:ext cx="12192000" cy="2748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993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7819EB21-075B-2E74-0807-61989564A5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7819EB21-075B-2E74-0807-61989564A5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3E96394E-542C-8702-4B1D-6CEF7A36CE03}"/>
              </a:ext>
            </a:extLst>
          </p:cNvPr>
          <p:cNvSpPr txBox="1"/>
          <p:nvPr/>
        </p:nvSpPr>
        <p:spPr>
          <a:xfrm>
            <a:off x="191344" y="404664"/>
            <a:ext cx="12000656" cy="1699440"/>
          </a:xfrm>
          <a:prstGeom prst="rect">
            <a:avLst/>
          </a:prstGeom>
          <a:noFill/>
        </p:spPr>
        <p:txBody>
          <a:bodyPr wrap="square" rtlCol="0">
            <a:spAutoFit/>
          </a:bodyPr>
          <a:lstStyle/>
          <a:p>
            <a:pPr>
              <a:buClr>
                <a:schemeClr val="bg1">
                  <a:lumMod val="50000"/>
                </a:schemeClr>
              </a:buClr>
            </a:pPr>
            <a:r>
              <a:rPr lang="en-US" sz="3200" dirty="0">
                <a:latin typeface="Arial" panose="020B0604020202020204" pitchFamily="34" charset="0"/>
                <a:cs typeface="Arial" panose="020B0604020202020204" pitchFamily="34" charset="0"/>
              </a:rPr>
              <a:t>Quality Requirements</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8" name="Picture 7">
            <a:extLst>
              <a:ext uri="{FF2B5EF4-FFF2-40B4-BE49-F238E27FC236}">
                <a16:creationId xmlns:a16="http://schemas.microsoft.com/office/drawing/2014/main" id="{278CF6E5-422B-D54E-05F1-AED5AE4967EA}"/>
              </a:ext>
            </a:extLst>
          </p:cNvPr>
          <p:cNvPicPr>
            <a:picLocks noChangeAspect="1"/>
          </p:cNvPicPr>
          <p:nvPr/>
        </p:nvPicPr>
        <p:blipFill>
          <a:blip r:embed="rId5"/>
          <a:stretch>
            <a:fillRect/>
          </a:stretch>
        </p:blipFill>
        <p:spPr>
          <a:xfrm>
            <a:off x="2279576" y="1772816"/>
            <a:ext cx="5976664" cy="2321580"/>
          </a:xfrm>
          <a:prstGeom prst="rect">
            <a:avLst/>
          </a:prstGeom>
        </p:spPr>
      </p:pic>
      <p:pic>
        <p:nvPicPr>
          <p:cNvPr id="5122" name="Picture 2" descr="Image result for quality management">
            <a:extLst>
              <a:ext uri="{FF2B5EF4-FFF2-40B4-BE49-F238E27FC236}">
                <a16:creationId xmlns:a16="http://schemas.microsoft.com/office/drawing/2014/main" id="{E55CC012-94DC-56EE-81FB-3C447270C5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29000"/>
            <a:ext cx="12191999"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3117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B70B4-5C8E-1563-2A2F-B9A4F24761A5}"/>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C8B2C79D-3557-691A-561B-0DD96CD573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7819EB21-075B-2E74-0807-61989564A5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CE421F3F-C454-4094-E595-FD83B09E715D}"/>
              </a:ext>
            </a:extLst>
          </p:cNvPr>
          <p:cNvSpPr txBox="1"/>
          <p:nvPr/>
        </p:nvSpPr>
        <p:spPr>
          <a:xfrm>
            <a:off x="407368" y="343945"/>
            <a:ext cx="12000656" cy="1699440"/>
          </a:xfrm>
          <a:prstGeom prst="rect">
            <a:avLst/>
          </a:prstGeom>
          <a:noFill/>
        </p:spPr>
        <p:txBody>
          <a:bodyPr wrap="square" rtlCol="0">
            <a:spAutoFit/>
          </a:bodyPr>
          <a:lstStyle/>
          <a:p>
            <a:pPr>
              <a:buClr>
                <a:schemeClr val="bg1">
                  <a:lumMod val="50000"/>
                </a:schemeClr>
              </a:buClr>
            </a:pPr>
            <a:r>
              <a:rPr lang="en-US" sz="3200" dirty="0">
                <a:latin typeface="Arial" panose="020B0604020202020204" pitchFamily="34" charset="0"/>
                <a:cs typeface="Arial" panose="020B0604020202020204" pitchFamily="34" charset="0"/>
              </a:rPr>
              <a:t>SDL&amp;I </a:t>
            </a:r>
            <a:r>
              <a:rPr lang="en-US" sz="3200" dirty="0">
                <a:latin typeface="Arial" panose="020B0604020202020204" pitchFamily="34" charset="0"/>
                <a:cs typeface="Arial" panose="020B0604020202020204" pitchFamily="34" charset="0"/>
                <a:hlinkClick r:id="rId5" action="ppaction://hlinkfile"/>
              </a:rPr>
              <a:t>Undertaking</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6" name="Picture 5">
            <a:extLst>
              <a:ext uri="{FF2B5EF4-FFF2-40B4-BE49-F238E27FC236}">
                <a16:creationId xmlns:a16="http://schemas.microsoft.com/office/drawing/2014/main" id="{BB6F5042-F93D-C917-49E1-F35F66FA92EF}"/>
              </a:ext>
            </a:extLst>
          </p:cNvPr>
          <p:cNvPicPr>
            <a:picLocks noChangeAspect="1"/>
          </p:cNvPicPr>
          <p:nvPr/>
        </p:nvPicPr>
        <p:blipFill>
          <a:blip r:embed="rId6"/>
          <a:stretch>
            <a:fillRect/>
          </a:stretch>
        </p:blipFill>
        <p:spPr>
          <a:xfrm>
            <a:off x="4223792" y="1222225"/>
            <a:ext cx="3159051" cy="2892089"/>
          </a:xfrm>
          <a:prstGeom prst="rect">
            <a:avLst/>
          </a:prstGeom>
        </p:spPr>
      </p:pic>
      <p:sp>
        <p:nvSpPr>
          <p:cNvPr id="7" name="Rectangle 14">
            <a:extLst>
              <a:ext uri="{FF2B5EF4-FFF2-40B4-BE49-F238E27FC236}">
                <a16:creationId xmlns:a16="http://schemas.microsoft.com/office/drawing/2014/main" id="{95054FE7-B54A-9536-19B1-B0BD5C62573F}"/>
              </a:ext>
            </a:extLst>
          </p:cNvPr>
          <p:cNvSpPr>
            <a:spLocks noChangeArrowheads="1"/>
          </p:cNvSpPr>
          <p:nvPr/>
        </p:nvSpPr>
        <p:spPr bwMode="gray">
          <a:xfrm>
            <a:off x="4223792" y="1222225"/>
            <a:ext cx="3159051" cy="2892089"/>
          </a:xfrm>
          <a:prstGeom prst="rect">
            <a:avLst/>
          </a:prstGeom>
          <a:solidFill>
            <a:schemeClr val="bg1">
              <a:alpha val="6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ZA" sz="1400" b="0" i="0" u="none" strike="noStrike" kern="1200" cap="none" spc="0" normalizeH="0" baseline="0" noProof="0" dirty="0">
              <a:ln>
                <a:noFill/>
              </a:ln>
              <a:solidFill>
                <a:srgbClr val="003896"/>
              </a:solidFill>
              <a:effectLst/>
              <a:uLnTx/>
              <a:uFillTx/>
              <a:latin typeface="Arial" pitchFamily="34" charset="0"/>
              <a:ea typeface="+mn-ea"/>
              <a:cs typeface="Arial" pitchFamily="34" charset="0"/>
            </a:endParaRPr>
          </a:p>
        </p:txBody>
      </p:sp>
      <p:pic>
        <p:nvPicPr>
          <p:cNvPr id="4100" name="Picture 4" descr="Image result for supplier development photos">
            <a:extLst>
              <a:ext uri="{FF2B5EF4-FFF2-40B4-BE49-F238E27FC236}">
                <a16:creationId xmlns:a16="http://schemas.microsoft.com/office/drawing/2014/main" id="{84C667EE-BD5A-D89E-406F-5B056E27BF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3429000"/>
            <a:ext cx="12000656"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089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environmental photos">
            <a:extLst>
              <a:ext uri="{FF2B5EF4-FFF2-40B4-BE49-F238E27FC236}">
                <a16:creationId xmlns:a16="http://schemas.microsoft.com/office/drawing/2014/main" id="{AF15CF53-EB0B-8241-0501-5DE1DF840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18075"/>
            <a:ext cx="12192000" cy="36792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DD2D26C-B1A2-6FE8-9750-25021451C642}"/>
              </a:ext>
            </a:extLst>
          </p:cNvPr>
          <p:cNvSpPr txBox="1"/>
          <p:nvPr/>
        </p:nvSpPr>
        <p:spPr>
          <a:xfrm>
            <a:off x="407368" y="343945"/>
            <a:ext cx="12000656" cy="1699440"/>
          </a:xfrm>
          <a:prstGeom prst="rect">
            <a:avLst/>
          </a:prstGeom>
          <a:noFill/>
        </p:spPr>
        <p:txBody>
          <a:bodyPr wrap="square" rtlCol="0">
            <a:spAutoFit/>
          </a:bodyPr>
          <a:lstStyle/>
          <a:p>
            <a:pPr>
              <a:buClr>
                <a:schemeClr val="bg1">
                  <a:lumMod val="50000"/>
                </a:schemeClr>
              </a:buClr>
            </a:pPr>
            <a:r>
              <a:rPr lang="en-US" sz="32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Environmental</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spTree>
    <p:extLst>
      <p:ext uri="{BB962C8B-B14F-4D97-AF65-F5344CB8AC3E}">
        <p14:creationId xmlns:p14="http://schemas.microsoft.com/office/powerpoint/2010/main" val="1564193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E21BB58-20FA-DC00-EF1E-CB99F8C299F5}"/>
              </a:ext>
            </a:extLst>
          </p:cNvPr>
          <p:cNvGraphicFramePr>
            <a:graphicFrameLocks noChangeAspect="1"/>
          </p:cNvGraphicFramePr>
          <p:nvPr>
            <p:custDataLst>
              <p:tags r:id="rId1"/>
            </p:custDataLst>
            <p:extLst>
              <p:ext uri="{D42A27DB-BD31-4B8C-83A1-F6EECF244321}">
                <p14:modId xmlns:p14="http://schemas.microsoft.com/office/powerpoint/2010/main" val="37101121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icture Placeholder 8">
            <a:extLst>
              <a:ext uri="{FF2B5EF4-FFF2-40B4-BE49-F238E27FC236}">
                <a16:creationId xmlns:a16="http://schemas.microsoft.com/office/drawing/2014/main" id="{FB3E7071-C4B6-B2CD-829B-2955D23192A8}"/>
              </a:ext>
            </a:extLst>
          </p:cNvPr>
          <p:cNvSpPr>
            <a:spLocks noGrp="1"/>
          </p:cNvSpPr>
          <p:nvPr>
            <p:ph type="pic" sz="quarter" idx="10"/>
          </p:nvPr>
        </p:nvSpPr>
        <p:spPr/>
        <p:txBody>
          <a:bodyPr/>
          <a:lstStyle/>
          <a:p>
            <a:endParaRPr lang="en-ZA"/>
          </a:p>
        </p:txBody>
      </p:sp>
      <p:sp>
        <p:nvSpPr>
          <p:cNvPr id="10" name="Picture Placeholder 9">
            <a:extLst>
              <a:ext uri="{FF2B5EF4-FFF2-40B4-BE49-F238E27FC236}">
                <a16:creationId xmlns:a16="http://schemas.microsoft.com/office/drawing/2014/main" id="{400A7D28-A093-9170-0DE9-1C6DE5FE51E6}"/>
              </a:ext>
            </a:extLst>
          </p:cNvPr>
          <p:cNvSpPr>
            <a:spLocks noGrp="1"/>
          </p:cNvSpPr>
          <p:nvPr>
            <p:ph type="pic" sz="quarter" idx="11"/>
          </p:nvPr>
        </p:nvSpPr>
        <p:spPr/>
        <p:txBody>
          <a:bodyPr/>
          <a:lstStyle/>
          <a:p>
            <a:endParaRPr lang="en-ZA"/>
          </a:p>
        </p:txBody>
      </p:sp>
      <p:sp>
        <p:nvSpPr>
          <p:cNvPr id="11" name="Picture Placeholder 10">
            <a:extLst>
              <a:ext uri="{FF2B5EF4-FFF2-40B4-BE49-F238E27FC236}">
                <a16:creationId xmlns:a16="http://schemas.microsoft.com/office/drawing/2014/main" id="{3CE8E60E-D18C-BFD0-6007-95C224354B00}"/>
              </a:ext>
            </a:extLst>
          </p:cNvPr>
          <p:cNvSpPr>
            <a:spLocks noGrp="1"/>
          </p:cNvSpPr>
          <p:nvPr>
            <p:ph type="pic" sz="quarter" idx="12"/>
          </p:nvPr>
        </p:nvSpPr>
        <p:spPr/>
        <p:txBody>
          <a:bodyPr/>
          <a:lstStyle/>
          <a:p>
            <a:endParaRPr lang="en-ZA"/>
          </a:p>
        </p:txBody>
      </p:sp>
      <p:sp>
        <p:nvSpPr>
          <p:cNvPr id="2" name="TextBox 1">
            <a:extLst>
              <a:ext uri="{FF2B5EF4-FFF2-40B4-BE49-F238E27FC236}">
                <a16:creationId xmlns:a16="http://schemas.microsoft.com/office/drawing/2014/main" id="{CB18DD40-2837-759F-8ACB-8EE05DA80573}"/>
              </a:ext>
            </a:extLst>
          </p:cNvPr>
          <p:cNvSpPr txBox="1"/>
          <p:nvPr/>
        </p:nvSpPr>
        <p:spPr>
          <a:xfrm>
            <a:off x="191344" y="404664"/>
            <a:ext cx="12000656" cy="1699440"/>
          </a:xfrm>
          <a:prstGeom prst="rect">
            <a:avLst/>
          </a:prstGeom>
          <a:noFill/>
        </p:spPr>
        <p:txBody>
          <a:bodyPr wrap="square" rtlCol="0">
            <a:spAutoFit/>
          </a:bodyPr>
          <a:lstStyle/>
          <a:p>
            <a:pPr>
              <a:buClr>
                <a:schemeClr val="bg1">
                  <a:lumMod val="50000"/>
                </a:schemeClr>
              </a:buClr>
            </a:pPr>
            <a:r>
              <a:rPr lang="en-US" sz="3200" dirty="0">
                <a:latin typeface="Arial" panose="020B0604020202020204" pitchFamily="34" charset="0"/>
                <a:cs typeface="Arial" panose="020B0604020202020204" pitchFamily="34" charset="0"/>
              </a:rPr>
              <a:t>Questions</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pic>
        <p:nvPicPr>
          <p:cNvPr id="7" name="Picture 6">
            <a:extLst>
              <a:ext uri="{FF2B5EF4-FFF2-40B4-BE49-F238E27FC236}">
                <a16:creationId xmlns:a16="http://schemas.microsoft.com/office/drawing/2014/main" id="{C59AD98F-B66A-FA4C-517A-314CD201EAE0}"/>
              </a:ext>
            </a:extLst>
          </p:cNvPr>
          <p:cNvPicPr>
            <a:picLocks noChangeAspect="1"/>
          </p:cNvPicPr>
          <p:nvPr/>
        </p:nvPicPr>
        <p:blipFill>
          <a:blip r:embed="rId5"/>
          <a:stretch>
            <a:fillRect/>
          </a:stretch>
        </p:blipFill>
        <p:spPr>
          <a:xfrm>
            <a:off x="3935760" y="952367"/>
            <a:ext cx="2088232" cy="2809233"/>
          </a:xfrm>
          <a:prstGeom prst="rect">
            <a:avLst/>
          </a:prstGeom>
        </p:spPr>
      </p:pic>
    </p:spTree>
    <p:extLst>
      <p:ext uri="{BB962C8B-B14F-4D97-AF65-F5344CB8AC3E}">
        <p14:creationId xmlns:p14="http://schemas.microsoft.com/office/powerpoint/2010/main" val="1034503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68D75-5364-A65C-FFA4-5FA576E0D15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1395FC5B-6ABB-3947-1D47-D7053C64B18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5" name="think-cell data - do not delete" hidden="1">
                        <a:extLst>
                          <a:ext uri="{FF2B5EF4-FFF2-40B4-BE49-F238E27FC236}">
                            <a16:creationId xmlns:a16="http://schemas.microsoft.com/office/drawing/2014/main" id="{9E21BB58-20FA-DC00-EF1E-CB99F8C299F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Picture Placeholder 8">
            <a:extLst>
              <a:ext uri="{FF2B5EF4-FFF2-40B4-BE49-F238E27FC236}">
                <a16:creationId xmlns:a16="http://schemas.microsoft.com/office/drawing/2014/main" id="{E06846F8-A9CA-8ED4-9D46-AC9F44F44928}"/>
              </a:ext>
            </a:extLst>
          </p:cNvPr>
          <p:cNvSpPr>
            <a:spLocks noGrp="1"/>
          </p:cNvSpPr>
          <p:nvPr>
            <p:ph type="pic" sz="quarter" idx="10"/>
          </p:nvPr>
        </p:nvSpPr>
        <p:spPr/>
        <p:txBody>
          <a:bodyPr/>
          <a:lstStyle/>
          <a:p>
            <a:endParaRPr lang="en-ZA"/>
          </a:p>
        </p:txBody>
      </p:sp>
      <p:sp>
        <p:nvSpPr>
          <p:cNvPr id="11" name="Picture Placeholder 10">
            <a:extLst>
              <a:ext uri="{FF2B5EF4-FFF2-40B4-BE49-F238E27FC236}">
                <a16:creationId xmlns:a16="http://schemas.microsoft.com/office/drawing/2014/main" id="{B8BDA870-D610-22D0-C55A-009477888D16}"/>
              </a:ext>
            </a:extLst>
          </p:cNvPr>
          <p:cNvSpPr>
            <a:spLocks noGrp="1"/>
          </p:cNvSpPr>
          <p:nvPr>
            <p:ph type="pic" sz="quarter" idx="12"/>
          </p:nvPr>
        </p:nvSpPr>
        <p:spPr/>
        <p:txBody>
          <a:bodyPr/>
          <a:lstStyle/>
          <a:p>
            <a:endParaRPr lang="en-ZA"/>
          </a:p>
        </p:txBody>
      </p:sp>
      <p:sp>
        <p:nvSpPr>
          <p:cNvPr id="15" name="TextBox 14">
            <a:extLst>
              <a:ext uri="{FF2B5EF4-FFF2-40B4-BE49-F238E27FC236}">
                <a16:creationId xmlns:a16="http://schemas.microsoft.com/office/drawing/2014/main" id="{01F37D74-B237-A7F9-DD85-2F97A18FD251}"/>
              </a:ext>
            </a:extLst>
          </p:cNvPr>
          <p:cNvSpPr txBox="1"/>
          <p:nvPr/>
        </p:nvSpPr>
        <p:spPr>
          <a:xfrm>
            <a:off x="213135" y="1340768"/>
            <a:ext cx="10491377" cy="1815882"/>
          </a:xfrm>
          <a:prstGeom prst="rect">
            <a:avLst/>
          </a:prstGeom>
          <a:noFill/>
          <a:ln w="9525" cap="flat" cmpd="sng" algn="ctr">
            <a:noFill/>
            <a:prstDash val="solid"/>
          </a:ln>
          <a:effectLst/>
          <a:scene3d>
            <a:camera prst="orthographicFront">
              <a:rot lat="0" lon="0" rev="0"/>
            </a:camera>
            <a:lightRig rig="glow" dir="t">
              <a:rot lat="0" lon="0" rev="4800000"/>
            </a:lightRig>
          </a:scene3d>
          <a:sp3d prstMaterial="matte">
            <a:bevelT w="127000" h="63500"/>
          </a:sp3d>
        </p:spPr>
        <p:txBody>
          <a:bodyPr wrap="square" rtlCol="0">
            <a:spAutoFit/>
          </a:bodyPr>
          <a:lstStyle>
            <a:defPPr>
              <a:defRPr lang="en-ZA"/>
            </a:defPPr>
            <a:lvl1pPr marL="285750" indent="-285750" algn="just">
              <a:buFont typeface="Wingdings" panose="05000000000000000000" pitchFamily="2" charset="2"/>
              <a:buChar char="q"/>
              <a:defRPr sz="1400"/>
            </a:lvl1pPr>
          </a:lstStyle>
          <a:p>
            <a:pPr marL="285750" marR="0" lvl="0" indent="-285750" algn="l" defTabSz="914400" eaLnBrk="1" fontAlgn="base" latinLnBrk="0" hangingPunct="1">
              <a:lnSpc>
                <a:spcPct val="100000"/>
              </a:lnSpc>
              <a:spcBef>
                <a:spcPct val="0"/>
              </a:spcBef>
              <a:spcAft>
                <a:spcPct val="0"/>
              </a:spcAft>
              <a:buClrTx/>
              <a:buSzTx/>
              <a:buFontTx/>
              <a:buChar char="-"/>
              <a:tabLst/>
              <a:defRPr/>
            </a:pPr>
            <a:r>
              <a:rPr kumimoji="0" lang="en-US" sz="1400" b="0" i="0" u="none" strike="noStrike" kern="0" cap="none" spc="0" normalizeH="0" baseline="0" noProof="0" dirty="0">
                <a:ln>
                  <a:noFill/>
                </a:ln>
                <a:solidFill>
                  <a:srgbClr val="003896"/>
                </a:solidFill>
                <a:effectLst/>
                <a:uLnTx/>
                <a:uFillTx/>
                <a:latin typeface="Arial"/>
                <a:ea typeface="+mn-ea"/>
                <a:cs typeface="Arial"/>
              </a:rPr>
              <a:t>Tenderers are advised to visit the tender portals for additional information loaded pertaining to </a:t>
            </a:r>
            <a:r>
              <a:rPr lang="en-ZA" b="1" dirty="0"/>
              <a:t>E1740GXMPDUVR </a:t>
            </a:r>
            <a:r>
              <a:rPr lang="en-ZA" dirty="0"/>
              <a:t>	</a:t>
            </a:r>
          </a:p>
          <a:p>
            <a:pPr marL="0" marR="0" lvl="0" indent="0" algn="l" defTabSz="914400" eaLnBrk="1" fontAlgn="base" latinLnBrk="0" hangingPunct="1">
              <a:lnSpc>
                <a:spcPct val="100000"/>
              </a:lnSpc>
              <a:spcBef>
                <a:spcPct val="0"/>
              </a:spcBef>
              <a:spcAft>
                <a:spcPct val="0"/>
              </a:spcAft>
              <a:buClrTx/>
              <a:buSzTx/>
              <a:buFont typeface="Wingdings" panose="05000000000000000000" pitchFamily="2" charset="2"/>
              <a:buNone/>
              <a:tabLst/>
              <a:defRPr/>
            </a:pPr>
            <a:endParaRPr kumimoji="0" lang="en-US" sz="1400" b="0" i="0" u="none" strike="noStrike" kern="0" cap="none" spc="0" normalizeH="0" baseline="0" noProof="0" dirty="0">
              <a:ln>
                <a:noFill/>
              </a:ln>
              <a:solidFill>
                <a:srgbClr val="003896"/>
              </a:solidFill>
              <a:effectLst/>
              <a:uLnTx/>
              <a:uFillTx/>
              <a:latin typeface="Arial"/>
              <a:ea typeface="+mn-ea"/>
              <a:cs typeface="Arial"/>
            </a:endParaRPr>
          </a:p>
          <a:p>
            <a:pPr marL="285750" marR="0" lvl="0" indent="-285750" algn="l" defTabSz="914400" eaLnBrk="1" fontAlgn="base" latinLnBrk="0" hangingPunct="1">
              <a:lnSpc>
                <a:spcPct val="100000"/>
              </a:lnSpc>
              <a:spcBef>
                <a:spcPct val="0"/>
              </a:spcBef>
              <a:spcAft>
                <a:spcPct val="0"/>
              </a:spcAft>
              <a:buClrTx/>
              <a:buSzTx/>
              <a:buFont typeface="Wingdings" panose="05000000000000000000" pitchFamily="2" charset="2"/>
              <a:buChar char="q"/>
              <a:tabLst/>
              <a:defRPr/>
            </a:pPr>
            <a:r>
              <a:rPr kumimoji="0" lang="en-US" sz="1400" b="0" i="0" u="none" strike="noStrike" kern="0" cap="none" spc="0" normalizeH="0" baseline="0" noProof="0" dirty="0">
                <a:ln>
                  <a:noFill/>
                </a:ln>
                <a:solidFill>
                  <a:srgbClr val="003896"/>
                </a:solidFill>
                <a:effectLst/>
                <a:uLnTx/>
                <a:uFillTx/>
                <a:latin typeface="Arial"/>
                <a:ea typeface="+mn-ea"/>
                <a:cs typeface="Arial"/>
              </a:rPr>
              <a:t>Clarification Meeting Pack</a:t>
            </a:r>
          </a:p>
          <a:p>
            <a:pPr marL="285750" marR="0" lvl="0" indent="-285750" algn="l" defTabSz="914400" eaLnBrk="1" fontAlgn="base" latinLnBrk="0" hangingPunct="1">
              <a:lnSpc>
                <a:spcPct val="100000"/>
              </a:lnSpc>
              <a:spcBef>
                <a:spcPct val="0"/>
              </a:spcBef>
              <a:spcAft>
                <a:spcPct val="0"/>
              </a:spcAft>
              <a:buClrTx/>
              <a:buSzTx/>
              <a:buFont typeface="Wingdings" panose="05000000000000000000" pitchFamily="2" charset="2"/>
              <a:buChar char="q"/>
              <a:tabLst/>
              <a:defRPr/>
            </a:pPr>
            <a:endParaRPr kumimoji="0" lang="en-US" sz="1400" b="0" i="0" u="none" strike="noStrike" kern="0" cap="none" spc="0" normalizeH="0" baseline="0" noProof="0" dirty="0">
              <a:ln>
                <a:noFill/>
              </a:ln>
              <a:solidFill>
                <a:srgbClr val="003896"/>
              </a:solidFill>
              <a:effectLst/>
              <a:uLnTx/>
              <a:uFillTx/>
              <a:latin typeface="Arial"/>
              <a:ea typeface="+mn-ea"/>
              <a:cs typeface="Arial"/>
            </a:endParaRPr>
          </a:p>
          <a:p>
            <a:pPr marL="285750" marR="0" lvl="0" indent="-285750" algn="l" defTabSz="914400" eaLnBrk="1" fontAlgn="base" latinLnBrk="0" hangingPunct="1">
              <a:lnSpc>
                <a:spcPct val="100000"/>
              </a:lnSpc>
              <a:spcBef>
                <a:spcPct val="0"/>
              </a:spcBef>
              <a:spcAft>
                <a:spcPct val="0"/>
              </a:spcAft>
              <a:buClrTx/>
              <a:buSzTx/>
              <a:buFont typeface="Wingdings" panose="05000000000000000000" pitchFamily="2" charset="2"/>
              <a:buChar char="q"/>
              <a:tabLst/>
              <a:defRPr/>
            </a:pPr>
            <a:r>
              <a:rPr kumimoji="0" lang="en-US" sz="1400" b="0" i="0" u="none" strike="noStrike" kern="0" cap="none" spc="0" normalizeH="0" baseline="0" noProof="0" dirty="0">
                <a:ln>
                  <a:noFill/>
                </a:ln>
                <a:solidFill>
                  <a:srgbClr val="003896"/>
                </a:solidFill>
                <a:effectLst/>
                <a:uLnTx/>
                <a:uFillTx/>
                <a:latin typeface="Arial"/>
                <a:ea typeface="+mn-ea"/>
                <a:cs typeface="Arial"/>
              </a:rPr>
              <a:t>Clarification Questions and Responses</a:t>
            </a:r>
          </a:p>
          <a:p>
            <a:pPr marL="285750" marR="0" lvl="0" indent="-285750" algn="l" defTabSz="914400" eaLnBrk="1" fontAlgn="base" latinLnBrk="0" hangingPunct="1">
              <a:lnSpc>
                <a:spcPct val="100000"/>
              </a:lnSpc>
              <a:spcBef>
                <a:spcPct val="0"/>
              </a:spcBef>
              <a:spcAft>
                <a:spcPct val="0"/>
              </a:spcAft>
              <a:buClrTx/>
              <a:buSzTx/>
              <a:buFont typeface="Wingdings" panose="05000000000000000000" pitchFamily="2" charset="2"/>
              <a:buChar char="q"/>
              <a:tabLst/>
              <a:defRPr/>
            </a:pPr>
            <a:endParaRPr kumimoji="0" lang="en-US" sz="1400" b="0" i="0" u="none" strike="noStrike" kern="0" cap="none" spc="0" normalizeH="0" baseline="0" noProof="0" dirty="0">
              <a:ln>
                <a:noFill/>
              </a:ln>
              <a:solidFill>
                <a:srgbClr val="003896"/>
              </a:solidFill>
              <a:effectLst/>
              <a:uLnTx/>
              <a:uFillTx/>
              <a:latin typeface="Arial"/>
              <a:ea typeface="+mn-ea"/>
              <a:cs typeface="Arial"/>
            </a:endParaRPr>
          </a:p>
          <a:p>
            <a:pPr marL="285750" marR="0" lvl="0" indent="-285750" algn="l" defTabSz="914400" eaLnBrk="1" fontAlgn="base" latinLnBrk="0" hangingPunct="1">
              <a:lnSpc>
                <a:spcPct val="100000"/>
              </a:lnSpc>
              <a:spcBef>
                <a:spcPct val="0"/>
              </a:spcBef>
              <a:spcAft>
                <a:spcPct val="0"/>
              </a:spcAft>
              <a:buClrTx/>
              <a:buSzTx/>
              <a:buFont typeface="Wingdings" panose="05000000000000000000" pitchFamily="2" charset="2"/>
              <a:buChar char="q"/>
              <a:tabLst/>
              <a:defRPr/>
            </a:pPr>
            <a:r>
              <a:rPr kumimoji="0" lang="en-US" sz="1400" b="0" i="0" u="none" strike="noStrike" kern="0" cap="none" spc="0" normalizeH="0" baseline="0" noProof="0" dirty="0">
                <a:ln>
                  <a:noFill/>
                </a:ln>
                <a:solidFill>
                  <a:srgbClr val="003896"/>
                </a:solidFill>
                <a:effectLst/>
                <a:uLnTx/>
                <a:uFillTx/>
                <a:latin typeface="Arial"/>
                <a:ea typeface="+mn-ea"/>
                <a:cs typeface="Arial"/>
              </a:rPr>
              <a:t>Any other additional information related to the </a:t>
            </a:r>
            <a:r>
              <a:rPr lang="en-US" kern="0" dirty="0">
                <a:solidFill>
                  <a:srgbClr val="003896"/>
                </a:solidFill>
                <a:latin typeface="Arial"/>
                <a:cs typeface="Arial"/>
              </a:rPr>
              <a:t>ITT</a:t>
            </a:r>
            <a:r>
              <a:rPr kumimoji="0" lang="en-US" sz="1400" b="0" i="0" u="none" strike="noStrike" kern="0" cap="none" spc="0" normalizeH="0" baseline="0" noProof="0" dirty="0">
                <a:ln>
                  <a:noFill/>
                </a:ln>
                <a:solidFill>
                  <a:srgbClr val="003896"/>
                </a:solidFill>
                <a:effectLst/>
                <a:uLnTx/>
                <a:uFillTx/>
                <a:latin typeface="Arial"/>
                <a:ea typeface="+mn-ea"/>
                <a:cs typeface="Arial"/>
              </a:rPr>
              <a:t> </a:t>
            </a:r>
          </a:p>
          <a:p>
            <a:pPr marL="0" marR="0" lvl="0" indent="0" algn="l" defTabSz="914400" eaLnBrk="1" fontAlgn="base" latinLnBrk="0" hangingPunct="1">
              <a:lnSpc>
                <a:spcPct val="100000"/>
              </a:lnSpc>
              <a:spcBef>
                <a:spcPct val="0"/>
              </a:spcBef>
              <a:spcAft>
                <a:spcPct val="0"/>
              </a:spcAft>
              <a:buClrTx/>
              <a:buSzTx/>
              <a:buFont typeface="Wingdings" panose="05000000000000000000" pitchFamily="2" charset="2"/>
              <a:buNone/>
              <a:tabLst/>
              <a:defRPr/>
            </a:pPr>
            <a:endParaRPr kumimoji="0" lang="en-US" sz="1400" b="0" i="0" u="none" strike="noStrike" kern="0" cap="none" spc="0" normalizeH="0" baseline="0" noProof="0" dirty="0">
              <a:ln>
                <a:noFill/>
              </a:ln>
              <a:solidFill>
                <a:srgbClr val="003896"/>
              </a:solidFill>
              <a:effectLst/>
              <a:uLnTx/>
              <a:uFillTx/>
              <a:latin typeface="Arial"/>
              <a:ea typeface="+mn-ea"/>
              <a:cs typeface="Arial"/>
            </a:endParaRPr>
          </a:p>
        </p:txBody>
      </p:sp>
      <p:pic>
        <p:nvPicPr>
          <p:cNvPr id="2" name="Picture 4">
            <a:extLst>
              <a:ext uri="{FF2B5EF4-FFF2-40B4-BE49-F238E27FC236}">
                <a16:creationId xmlns:a16="http://schemas.microsoft.com/office/drawing/2014/main" id="{854D70C0-0D31-8A17-F5E1-5AA8081F61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217758"/>
            <a:ext cx="4114800" cy="245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7826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9590A9F-A83A-CD55-7000-2FE5599D8E05}"/>
              </a:ext>
            </a:extLst>
          </p:cNvPr>
          <p:cNvSpPr>
            <a:spLocks noGrp="1"/>
          </p:cNvSpPr>
          <p:nvPr>
            <p:ph type="pic" sz="quarter" idx="13"/>
          </p:nvPr>
        </p:nvSpPr>
        <p:spPr/>
        <p:txBody>
          <a:bodyPr/>
          <a:lstStyle/>
          <a:p>
            <a:endParaRPr lang="en-ZA"/>
          </a:p>
        </p:txBody>
      </p:sp>
      <p:sp>
        <p:nvSpPr>
          <p:cNvPr id="2" name="Title 1">
            <a:extLst>
              <a:ext uri="{FF2B5EF4-FFF2-40B4-BE49-F238E27FC236}">
                <a16:creationId xmlns:a16="http://schemas.microsoft.com/office/drawing/2014/main" id="{D09551E3-C15D-8427-B976-ADF32CD77373}"/>
              </a:ext>
            </a:extLst>
          </p:cNvPr>
          <p:cNvSpPr>
            <a:spLocks noGrp="1"/>
          </p:cNvSpPr>
          <p:nvPr>
            <p:ph type="ctrTitle"/>
          </p:nvPr>
        </p:nvSpPr>
        <p:spPr/>
        <p:txBody>
          <a:bodyPr/>
          <a:lstStyle/>
          <a:p>
            <a:r>
              <a:rPr lang="en-US" dirty="0">
                <a:latin typeface="+mj-lt"/>
              </a:rPr>
              <a:t>Thank you</a:t>
            </a:r>
            <a:endParaRPr lang="en-ZA" dirty="0">
              <a:latin typeface="+mj-lt"/>
            </a:endParaRPr>
          </a:p>
        </p:txBody>
      </p:sp>
      <p:sp>
        <p:nvSpPr>
          <p:cNvPr id="4" name="Picture Placeholder 3">
            <a:extLst>
              <a:ext uri="{FF2B5EF4-FFF2-40B4-BE49-F238E27FC236}">
                <a16:creationId xmlns:a16="http://schemas.microsoft.com/office/drawing/2014/main" id="{F93146D4-1AC0-228A-7039-DE08F1B3772F}"/>
              </a:ext>
            </a:extLst>
          </p:cNvPr>
          <p:cNvSpPr>
            <a:spLocks noGrp="1"/>
          </p:cNvSpPr>
          <p:nvPr>
            <p:ph type="pic" sz="quarter" idx="14"/>
          </p:nvPr>
        </p:nvSpPr>
        <p:spPr/>
        <p:txBody>
          <a:bodyPr/>
          <a:lstStyle/>
          <a:p>
            <a:endParaRPr lang="en-ZA"/>
          </a:p>
        </p:txBody>
      </p:sp>
    </p:spTree>
    <p:extLst>
      <p:ext uri="{BB962C8B-B14F-4D97-AF65-F5344CB8AC3E}">
        <p14:creationId xmlns:p14="http://schemas.microsoft.com/office/powerpoint/2010/main" val="1316763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AC0FB-588A-30BD-7CD7-F975763B6CC4}"/>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93B912C8-CA25-0ECD-85F2-203EF4823A5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5" name="think-cell data - do not delete" hidden="1">
                        <a:extLst>
                          <a:ext uri="{FF2B5EF4-FFF2-40B4-BE49-F238E27FC236}">
                            <a16:creationId xmlns:a16="http://schemas.microsoft.com/office/drawing/2014/main" id="{9E21BB58-20FA-DC00-EF1E-CB99F8C299F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27ACFC50-6B14-076F-6201-90C3B491EF9C}"/>
              </a:ext>
            </a:extLst>
          </p:cNvPr>
          <p:cNvSpPr txBox="1"/>
          <p:nvPr/>
        </p:nvSpPr>
        <p:spPr>
          <a:xfrm>
            <a:off x="191344" y="404664"/>
            <a:ext cx="12000656" cy="1699440"/>
          </a:xfrm>
          <a:prstGeom prst="rect">
            <a:avLst/>
          </a:prstGeom>
          <a:noFill/>
        </p:spPr>
        <p:txBody>
          <a:bodyPr wrap="square" rtlCol="0">
            <a:spAutoFit/>
          </a:bodyPr>
          <a:lstStyle/>
          <a:p>
            <a:pPr>
              <a:buClr>
                <a:schemeClr val="bg1">
                  <a:lumMod val="50000"/>
                </a:schemeClr>
              </a:buClr>
            </a:pPr>
            <a:r>
              <a:rPr lang="en-US" sz="3200" dirty="0">
                <a:latin typeface="Arial" panose="020B0604020202020204" pitchFamily="34" charset="0"/>
                <a:cs typeface="Arial" panose="020B0604020202020204" pitchFamily="34" charset="0"/>
              </a:rPr>
              <a:t>Important Message</a:t>
            </a:r>
            <a:endParaRPr lang="en-US" sz="1400" b="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endParaRPr lang="en-ZA" sz="1400" b="1" dirty="0">
              <a:solidFill>
                <a:schemeClr val="accent1"/>
              </a:solidFill>
              <a:effectLst/>
              <a:latin typeface="Arial" panose="020B0604020202020204" pitchFamily="34" charset="0"/>
              <a:ea typeface="Calibri" panose="020F0502020204030204" pitchFamily="34" charset="0"/>
            </a:endParaRPr>
          </a:p>
          <a:p>
            <a:pPr lvl="0" algn="just"/>
            <a:endParaRPr lang="en-ZA" sz="1600" dirty="0">
              <a:solidFill>
                <a:schemeClr val="accent1"/>
              </a:solidFill>
              <a:effectLst/>
              <a:latin typeface="Arial" panose="020B0604020202020204" pitchFamily="34" charset="0"/>
              <a:ea typeface="Calibri" panose="020F0502020204030204" pitchFamily="34" charset="0"/>
            </a:endParaRPr>
          </a:p>
          <a:p>
            <a:pPr>
              <a:buClr>
                <a:schemeClr val="bg1">
                  <a:lumMod val="50000"/>
                </a:schemeClr>
              </a:buClr>
            </a:pPr>
            <a:endParaRPr lang="en-ZA" sz="3200" dirty="0"/>
          </a:p>
        </p:txBody>
      </p:sp>
      <p:sp>
        <p:nvSpPr>
          <p:cNvPr id="3" name="Text Placeholder 2">
            <a:extLst>
              <a:ext uri="{FF2B5EF4-FFF2-40B4-BE49-F238E27FC236}">
                <a16:creationId xmlns:a16="http://schemas.microsoft.com/office/drawing/2014/main" id="{55013FD4-8420-3345-6A5C-BF8E0207CCC7}"/>
              </a:ext>
            </a:extLst>
          </p:cNvPr>
          <p:cNvSpPr txBox="1">
            <a:spLocks/>
          </p:cNvSpPr>
          <p:nvPr/>
        </p:nvSpPr>
        <p:spPr>
          <a:xfrm>
            <a:off x="1294904" y="1304977"/>
            <a:ext cx="2280816" cy="351816"/>
          </a:xfrm>
          <a:prstGeom prst="rect">
            <a:avLst/>
          </a:prstGeom>
        </p:spPr>
        <p:txBody>
          <a:bodyPr/>
          <a:lst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MUTE MICROPHONE</a:t>
            </a:r>
          </a:p>
        </p:txBody>
      </p:sp>
      <p:pic>
        <p:nvPicPr>
          <p:cNvPr id="4" name="Picture 3">
            <a:extLst>
              <a:ext uri="{FF2B5EF4-FFF2-40B4-BE49-F238E27FC236}">
                <a16:creationId xmlns:a16="http://schemas.microsoft.com/office/drawing/2014/main" id="{7ACED808-D994-45B6-DDF0-F851A54B4C45}"/>
              </a:ext>
            </a:extLst>
          </p:cNvPr>
          <p:cNvPicPr>
            <a:picLocks noChangeAspect="1"/>
          </p:cNvPicPr>
          <p:nvPr/>
        </p:nvPicPr>
        <p:blipFill>
          <a:blip r:embed="rId5"/>
          <a:stretch>
            <a:fillRect/>
          </a:stretch>
        </p:blipFill>
        <p:spPr>
          <a:xfrm>
            <a:off x="1294904" y="2039148"/>
            <a:ext cx="1874519" cy="1800199"/>
          </a:xfrm>
          <a:prstGeom prst="rect">
            <a:avLst/>
          </a:prstGeom>
          <a:noFill/>
        </p:spPr>
      </p:pic>
      <p:sp>
        <p:nvSpPr>
          <p:cNvPr id="6" name="Text Placeholder 4">
            <a:extLst>
              <a:ext uri="{FF2B5EF4-FFF2-40B4-BE49-F238E27FC236}">
                <a16:creationId xmlns:a16="http://schemas.microsoft.com/office/drawing/2014/main" id="{1E7CF2A1-08BC-D9B8-8E1A-054159BB3B49}"/>
              </a:ext>
            </a:extLst>
          </p:cNvPr>
          <p:cNvSpPr txBox="1">
            <a:spLocks/>
          </p:cNvSpPr>
          <p:nvPr/>
        </p:nvSpPr>
        <p:spPr>
          <a:xfrm>
            <a:off x="4966360" y="1304977"/>
            <a:ext cx="2557487" cy="351816"/>
          </a:xfrm>
          <a:prstGeom prst="rect">
            <a:avLst/>
          </a:prstGeom>
        </p:spPr>
        <p:txBody>
          <a:bodyPr/>
          <a:lst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SWITCH OFF VIDEO</a:t>
            </a:r>
          </a:p>
        </p:txBody>
      </p:sp>
      <p:pic>
        <p:nvPicPr>
          <p:cNvPr id="8" name="Picture 7">
            <a:extLst>
              <a:ext uri="{FF2B5EF4-FFF2-40B4-BE49-F238E27FC236}">
                <a16:creationId xmlns:a16="http://schemas.microsoft.com/office/drawing/2014/main" id="{0DB42F0D-C845-84B7-4C0E-23D004075E32}"/>
              </a:ext>
            </a:extLst>
          </p:cNvPr>
          <p:cNvPicPr>
            <a:picLocks noChangeAspect="1"/>
          </p:cNvPicPr>
          <p:nvPr/>
        </p:nvPicPr>
        <p:blipFill>
          <a:blip r:embed="rId6"/>
          <a:stretch>
            <a:fillRect/>
          </a:stretch>
        </p:blipFill>
        <p:spPr>
          <a:xfrm>
            <a:off x="5291599" y="2132857"/>
            <a:ext cx="1545069" cy="1800199"/>
          </a:xfrm>
          <a:prstGeom prst="rect">
            <a:avLst/>
          </a:prstGeom>
        </p:spPr>
      </p:pic>
      <p:pic>
        <p:nvPicPr>
          <p:cNvPr id="12" name="Picture 11">
            <a:extLst>
              <a:ext uri="{FF2B5EF4-FFF2-40B4-BE49-F238E27FC236}">
                <a16:creationId xmlns:a16="http://schemas.microsoft.com/office/drawing/2014/main" id="{541B365E-00EB-C13E-E03D-A48F1329A34B}"/>
              </a:ext>
            </a:extLst>
          </p:cNvPr>
          <p:cNvPicPr>
            <a:picLocks noChangeAspect="1"/>
          </p:cNvPicPr>
          <p:nvPr/>
        </p:nvPicPr>
        <p:blipFill>
          <a:blip r:embed="rId7"/>
          <a:stretch>
            <a:fillRect/>
          </a:stretch>
        </p:blipFill>
        <p:spPr>
          <a:xfrm>
            <a:off x="9041104" y="2024873"/>
            <a:ext cx="1446055" cy="1589903"/>
          </a:xfrm>
          <a:prstGeom prst="rect">
            <a:avLst/>
          </a:prstGeom>
        </p:spPr>
      </p:pic>
      <p:sp>
        <p:nvSpPr>
          <p:cNvPr id="13" name="Text Placeholder 4">
            <a:extLst>
              <a:ext uri="{FF2B5EF4-FFF2-40B4-BE49-F238E27FC236}">
                <a16:creationId xmlns:a16="http://schemas.microsoft.com/office/drawing/2014/main" id="{940A026A-2712-881A-0596-3E49FCBCEE8E}"/>
              </a:ext>
            </a:extLst>
          </p:cNvPr>
          <p:cNvSpPr txBox="1">
            <a:spLocks/>
          </p:cNvSpPr>
          <p:nvPr/>
        </p:nvSpPr>
        <p:spPr>
          <a:xfrm>
            <a:off x="8764458" y="1309865"/>
            <a:ext cx="3024336" cy="351816"/>
          </a:xfrm>
          <a:prstGeom prst="rect">
            <a:avLst/>
          </a:prstGeom>
        </p:spPr>
        <p:txBody>
          <a:bodyPr/>
          <a:lstStyle>
            <a:lvl1pPr marL="228600" indent="-228600" algn="l" defTabSz="914400" rtl="0" eaLnBrk="1" latinLnBrk="0" hangingPunct="1">
              <a:lnSpc>
                <a:spcPct val="90000"/>
              </a:lnSpc>
              <a:spcBef>
                <a:spcPts val="1000"/>
              </a:spcBef>
              <a:buClr>
                <a:schemeClr val="bg1">
                  <a:lumMod val="50000"/>
                </a:schemeClr>
              </a:buClr>
              <a:buFont typeface="Wingdings" panose="05000000000000000000" pitchFamily="2" charset="2"/>
              <a:buChar char="§"/>
              <a:defRPr sz="1400" kern="1200">
                <a:solidFill>
                  <a:srgbClr val="1D3E8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bg1">
                  <a:lumMod val="50000"/>
                </a:schemeClr>
              </a:buClr>
              <a:buFont typeface="Calibri" panose="020F0502020204030204" pitchFamily="34" charset="0"/>
              <a:buChar char="-"/>
              <a:defRPr sz="1400" kern="1200">
                <a:solidFill>
                  <a:srgbClr val="1D3E8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bg1">
                  <a:lumMod val="50000"/>
                </a:schemeClr>
              </a:buClr>
              <a:buFont typeface="Arial" panose="020B0604020202020204" pitchFamily="34" charset="0"/>
              <a:buChar char="•"/>
              <a:defRPr sz="1400" kern="1200">
                <a:solidFill>
                  <a:srgbClr val="1D3E8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bg1">
                  <a:lumMod val="50000"/>
                </a:schemeClr>
              </a:buClr>
              <a:buFont typeface="Courier New" panose="02070309020205020404" pitchFamily="49" charset="0"/>
              <a:buChar char="o"/>
              <a:defRPr sz="1400" kern="1200">
                <a:solidFill>
                  <a:srgbClr val="1D3E8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bg1">
                  <a:lumMod val="50000"/>
                </a:schemeClr>
              </a:buClr>
              <a:buFont typeface="Wingdings" panose="05000000000000000000" pitchFamily="2" charset="2"/>
              <a:buChar char="Ø"/>
              <a:defRPr sz="1400" kern="1200">
                <a:solidFill>
                  <a:srgbClr val="1D3E8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Raise hand to ask a question</a:t>
            </a:r>
          </a:p>
        </p:txBody>
      </p:sp>
      <p:pic>
        <p:nvPicPr>
          <p:cNvPr id="2050" name="Picture 2">
            <a:extLst>
              <a:ext uri="{FF2B5EF4-FFF2-40B4-BE49-F238E27FC236}">
                <a16:creationId xmlns:a16="http://schemas.microsoft.com/office/drawing/2014/main" id="{C3104C16-A66D-6C32-3A6D-144FED883B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146114"/>
            <a:ext cx="3935759" cy="24378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2CF4FBF0-C439-F98E-4C71-2C7E895675D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5403" y="4146114"/>
            <a:ext cx="4210995" cy="24378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E428B150-1249-D224-8B65-73BC1911F7F7}"/>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86042" y="4146114"/>
            <a:ext cx="4005958" cy="2437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7391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515C2184-BEAD-5EC5-64E0-41E1A9B81246}"/>
              </a:ext>
            </a:extLst>
          </p:cNvPr>
          <p:cNvGraphicFramePr>
            <a:graphicFrameLocks noChangeAspect="1"/>
          </p:cNvGraphicFramePr>
          <p:nvPr>
            <p:custDataLst>
              <p:tags r:id="rId1"/>
            </p:custDataLst>
            <p:extLst>
              <p:ext uri="{D42A27DB-BD31-4B8C-83A1-F6EECF244321}">
                <p14:modId xmlns:p14="http://schemas.microsoft.com/office/powerpoint/2010/main" val="35417990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9" name="Picture 15">
            <a:extLst>
              <a:ext uri="{FF2B5EF4-FFF2-40B4-BE49-F238E27FC236}">
                <a16:creationId xmlns:a16="http://schemas.microsoft.com/office/drawing/2014/main" id="{8EDD38C9-F137-4BE4-F785-6E161928677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1745"/>
          <a:stretch/>
        </p:blipFill>
        <p:spPr bwMode="auto">
          <a:xfrm>
            <a:off x="7844187" y="3366406"/>
            <a:ext cx="4347813" cy="349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a:extLst>
              <a:ext uri="{FF2B5EF4-FFF2-40B4-BE49-F238E27FC236}">
                <a16:creationId xmlns:a16="http://schemas.microsoft.com/office/drawing/2014/main" id="{D138A084-ADA7-70D2-7834-4E3D4F93AC1E}"/>
              </a:ext>
            </a:extLst>
          </p:cNvPr>
          <p:cNvSpPr>
            <a:spLocks noGrp="1"/>
          </p:cNvSpPr>
          <p:nvPr>
            <p:ph type="title"/>
          </p:nvPr>
        </p:nvSpPr>
        <p:spPr/>
        <p:txBody>
          <a:bodyPr vert="horz"/>
          <a:lstStyle/>
          <a:p>
            <a:r>
              <a:rPr lang="en-ZA" dirty="0"/>
              <a:t>Agenda</a:t>
            </a:r>
          </a:p>
        </p:txBody>
      </p:sp>
      <p:graphicFrame>
        <p:nvGraphicFramePr>
          <p:cNvPr id="8" name="Table 7">
            <a:extLst>
              <a:ext uri="{FF2B5EF4-FFF2-40B4-BE49-F238E27FC236}">
                <a16:creationId xmlns:a16="http://schemas.microsoft.com/office/drawing/2014/main" id="{6DA1C24F-EA34-AFBD-3CE0-8EBBC029B0B6}"/>
              </a:ext>
            </a:extLst>
          </p:cNvPr>
          <p:cNvGraphicFramePr>
            <a:graphicFrameLocks noGrp="1"/>
          </p:cNvGraphicFramePr>
          <p:nvPr>
            <p:extLst>
              <p:ext uri="{D42A27DB-BD31-4B8C-83A1-F6EECF244321}">
                <p14:modId xmlns:p14="http://schemas.microsoft.com/office/powerpoint/2010/main" val="3337780838"/>
              </p:ext>
            </p:extLst>
          </p:nvPr>
        </p:nvGraphicFramePr>
        <p:xfrm>
          <a:off x="1838502" y="1098186"/>
          <a:ext cx="8127999" cy="4505446"/>
        </p:xfrm>
        <a:graphic>
          <a:graphicData uri="http://schemas.openxmlformats.org/drawingml/2006/table">
            <a:tbl>
              <a:tblPr firstRow="1" bandRow="1">
                <a:tableStyleId>{5C22544A-7EE6-4342-B048-85BDC9FD1C3A}</a:tableStyleId>
              </a:tblPr>
              <a:tblGrid>
                <a:gridCol w="2880320">
                  <a:extLst>
                    <a:ext uri="{9D8B030D-6E8A-4147-A177-3AD203B41FA5}">
                      <a16:colId xmlns:a16="http://schemas.microsoft.com/office/drawing/2014/main" val="4287503101"/>
                    </a:ext>
                  </a:extLst>
                </a:gridCol>
                <a:gridCol w="2736304">
                  <a:extLst>
                    <a:ext uri="{9D8B030D-6E8A-4147-A177-3AD203B41FA5}">
                      <a16:colId xmlns:a16="http://schemas.microsoft.com/office/drawing/2014/main" val="1856295531"/>
                    </a:ext>
                  </a:extLst>
                </a:gridCol>
                <a:gridCol w="2511375">
                  <a:extLst>
                    <a:ext uri="{9D8B030D-6E8A-4147-A177-3AD203B41FA5}">
                      <a16:colId xmlns:a16="http://schemas.microsoft.com/office/drawing/2014/main" val="2270823234"/>
                    </a:ext>
                  </a:extLst>
                </a:gridCol>
              </a:tblGrid>
              <a:tr h="370840">
                <a:tc>
                  <a:txBody>
                    <a:bodyPr/>
                    <a:lstStyle/>
                    <a:p>
                      <a:pPr marL="342900" indent="-342900">
                        <a:buAutoNum type="arabicPeriod"/>
                      </a:pPr>
                      <a:r>
                        <a:rPr lang="en-ZA" sz="1200" dirty="0">
                          <a:latin typeface="Arial" panose="020B0604020202020204" pitchFamily="34" charset="0"/>
                          <a:cs typeface="Arial" panose="020B0604020202020204" pitchFamily="34" charset="0"/>
                        </a:rPr>
                        <a:t>Opening and Introductions</a:t>
                      </a:r>
                    </a:p>
                  </a:txBody>
                  <a:tcPr/>
                </a:tc>
                <a:tc>
                  <a:txBody>
                    <a:bodyPr/>
                    <a:lstStyle/>
                    <a:p>
                      <a:r>
                        <a:rPr lang="en-ZA" sz="1200" dirty="0">
                          <a:latin typeface="Arial" panose="020B0604020202020204" pitchFamily="34" charset="0"/>
                          <a:cs typeface="Arial" panose="020B0604020202020204" pitchFamily="34" charset="0"/>
                        </a:rPr>
                        <a:t>Nokuthula Ntshingila</a:t>
                      </a:r>
                    </a:p>
                    <a:p>
                      <a:endParaRPr lang="en-ZA" sz="1200" dirty="0">
                        <a:latin typeface="Arial" panose="020B0604020202020204" pitchFamily="34" charset="0"/>
                        <a:cs typeface="Arial" panose="020B0604020202020204" pitchFamily="34" charset="0"/>
                      </a:endParaRPr>
                    </a:p>
                  </a:txBody>
                  <a:tcPr/>
                </a:tc>
                <a:tc>
                  <a:txBody>
                    <a:bodyPr/>
                    <a:lstStyle/>
                    <a:p>
                      <a:pPr algn="r"/>
                      <a:r>
                        <a:rPr lang="en-ZA" sz="1200" dirty="0">
                          <a:latin typeface="Arial" panose="020B0604020202020204" pitchFamily="34" charset="0"/>
                          <a:cs typeface="Arial" panose="020B0604020202020204" pitchFamily="34" charset="0"/>
                        </a:rPr>
                        <a:t>13:30 – 13:40</a:t>
                      </a:r>
                    </a:p>
                    <a:p>
                      <a:pPr algn="r"/>
                      <a:endParaRPr lang="en-ZA"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74837021"/>
                  </a:ext>
                </a:extLst>
              </a:tr>
              <a:tr h="370840">
                <a:tc>
                  <a:txBody>
                    <a:bodyPr/>
                    <a:lstStyle/>
                    <a:p>
                      <a:pPr marL="342900" indent="-342900" algn="l" defTabSz="914400" rtl="0" eaLnBrk="1" latinLnBrk="0" hangingPunct="1">
                        <a:buFont typeface="+mj-lt"/>
                        <a:buAutoNum type="arabicPeriod" startAt="2"/>
                      </a:pPr>
                      <a:r>
                        <a:rPr lang="en-ZA" sz="1200" b="1" kern="1200" dirty="0">
                          <a:solidFill>
                            <a:schemeClr val="accent1"/>
                          </a:solidFill>
                          <a:latin typeface="Arial" panose="020B0604020202020204" pitchFamily="34" charset="0"/>
                          <a:ea typeface="+mn-ea"/>
                          <a:cs typeface="Arial" panose="020B0604020202020204" pitchFamily="34" charset="0"/>
                        </a:rPr>
                        <a:t>Safety and Meeting Rules</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Nokuthula Ntshingila</a:t>
                      </a:r>
                    </a:p>
                  </a:txBody>
                  <a:tcPr/>
                </a:tc>
                <a:tc>
                  <a:txBody>
                    <a:bodyPr/>
                    <a:lstStyle/>
                    <a:p>
                      <a:pPr algn="r"/>
                      <a:r>
                        <a:rPr lang="en-ZA" sz="1200" dirty="0">
                          <a:solidFill>
                            <a:schemeClr val="accent1"/>
                          </a:solidFill>
                          <a:latin typeface="Arial" panose="020B0604020202020204" pitchFamily="34" charset="0"/>
                          <a:cs typeface="Arial" panose="020B0604020202020204" pitchFamily="34" charset="0"/>
                        </a:rPr>
                        <a:t>11:00 – 11:10</a:t>
                      </a:r>
                    </a:p>
                  </a:txBody>
                  <a:tcPr/>
                </a:tc>
                <a:extLst>
                  <a:ext uri="{0D108BD9-81ED-4DB2-BD59-A6C34878D82A}">
                    <a16:rowId xmlns:a16="http://schemas.microsoft.com/office/drawing/2014/main" val="4194065981"/>
                  </a:ext>
                </a:extLst>
              </a:tr>
              <a:tr h="370840">
                <a:tc>
                  <a:txBody>
                    <a:bodyPr/>
                    <a:lstStyle/>
                    <a:p>
                      <a:pPr marL="342900" indent="-342900" algn="l" defTabSz="914400" rtl="0" eaLnBrk="1" latinLnBrk="0" hangingPunct="1">
                        <a:buFont typeface="+mj-lt"/>
                        <a:buAutoNum type="arabicPeriod" startAt="3"/>
                      </a:pPr>
                      <a:r>
                        <a:rPr lang="en-ZA" sz="1200" b="1" kern="1200" dirty="0">
                          <a:solidFill>
                            <a:schemeClr val="accent1"/>
                          </a:solidFill>
                          <a:latin typeface="Arial" panose="020B0604020202020204" pitchFamily="34" charset="0"/>
                          <a:ea typeface="+mn-ea"/>
                          <a:cs typeface="Arial" panose="020B0604020202020204" pitchFamily="34" charset="0"/>
                        </a:rPr>
                        <a:t>Commercial</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Nokuthula Ntshingila</a:t>
                      </a:r>
                    </a:p>
                  </a:txBody>
                  <a:tcPr/>
                </a:tc>
                <a:tc>
                  <a:txBody>
                    <a:bodyPr/>
                    <a:lstStyle/>
                    <a:p>
                      <a:pPr algn="r"/>
                      <a:r>
                        <a:rPr lang="en-ZA" sz="1200" dirty="0">
                          <a:solidFill>
                            <a:schemeClr val="accent1"/>
                          </a:solidFill>
                          <a:latin typeface="Arial" panose="020B0604020202020204" pitchFamily="34" charset="0"/>
                          <a:cs typeface="Arial" panose="020B0604020202020204" pitchFamily="34" charset="0"/>
                        </a:rPr>
                        <a:t>11:10 – 11:25</a:t>
                      </a:r>
                    </a:p>
                  </a:txBody>
                  <a:tcPr/>
                </a:tc>
                <a:extLst>
                  <a:ext uri="{0D108BD9-81ED-4DB2-BD59-A6C34878D82A}">
                    <a16:rowId xmlns:a16="http://schemas.microsoft.com/office/drawing/2014/main" val="1765412303"/>
                  </a:ext>
                </a:extLst>
              </a:tr>
              <a:tr h="339846">
                <a:tc>
                  <a:txBody>
                    <a:bodyPr/>
                    <a:lstStyle/>
                    <a:p>
                      <a:pPr marL="342900" indent="-342900" algn="l" defTabSz="914400" rtl="0" eaLnBrk="1" latinLnBrk="0" hangingPunct="1">
                        <a:buFont typeface="+mj-lt"/>
                        <a:buAutoNum type="arabicPeriod" startAt="4"/>
                      </a:pPr>
                      <a:r>
                        <a:rPr lang="en-ZA" sz="1200" b="1" kern="1200" dirty="0">
                          <a:solidFill>
                            <a:schemeClr val="accent1"/>
                          </a:solidFill>
                          <a:latin typeface="Arial" panose="020B0604020202020204" pitchFamily="34" charset="0"/>
                          <a:ea typeface="+mn-ea"/>
                          <a:cs typeface="Arial" panose="020B0604020202020204" pitchFamily="34" charset="0"/>
                        </a:rPr>
                        <a:t>Technical</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Jean Pierre</a:t>
                      </a:r>
                    </a:p>
                  </a:txBody>
                  <a:tcPr/>
                </a:tc>
                <a:tc>
                  <a:txBody>
                    <a:bodyPr/>
                    <a:lstStyle/>
                    <a:p>
                      <a:pPr algn="r"/>
                      <a:r>
                        <a:rPr lang="en-ZA" sz="1200" dirty="0">
                          <a:solidFill>
                            <a:schemeClr val="accent1"/>
                          </a:solidFill>
                          <a:latin typeface="Arial" panose="020B0604020202020204" pitchFamily="34" charset="0"/>
                          <a:cs typeface="Arial" panose="020B0604020202020204" pitchFamily="34" charset="0"/>
                        </a:rPr>
                        <a:t>11:25 – 11;45</a:t>
                      </a:r>
                    </a:p>
                  </a:txBody>
                  <a:tcPr/>
                </a:tc>
                <a:extLst>
                  <a:ext uri="{0D108BD9-81ED-4DB2-BD59-A6C34878D82A}">
                    <a16:rowId xmlns:a16="http://schemas.microsoft.com/office/drawing/2014/main" val="3213919196"/>
                  </a:ext>
                </a:extLst>
              </a:tr>
              <a:tr h="370840">
                <a:tc>
                  <a:txBody>
                    <a:bodyPr/>
                    <a:lstStyle/>
                    <a:p>
                      <a:pPr marL="342900" indent="-342900" algn="l" defTabSz="914400" rtl="0" eaLnBrk="1" latinLnBrk="0" hangingPunct="1">
                        <a:buFont typeface="+mj-lt"/>
                        <a:buAutoNum type="arabicPeriod" startAt="10"/>
                      </a:pPr>
                      <a:r>
                        <a:rPr lang="en-ZA" sz="1200" b="1" kern="1200" dirty="0">
                          <a:solidFill>
                            <a:schemeClr val="accent1"/>
                          </a:solidFill>
                          <a:latin typeface="Arial" panose="020B0604020202020204" pitchFamily="34" charset="0"/>
                          <a:ea typeface="+mn-ea"/>
                          <a:cs typeface="Arial" panose="020B0604020202020204" pitchFamily="34" charset="0"/>
                        </a:rPr>
                        <a:t>Occupational Health and Safety</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Florah Somo</a:t>
                      </a: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11:45 -12;00</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84333392"/>
                  </a:ext>
                </a:extLst>
              </a:tr>
              <a:tr h="370840">
                <a:tc>
                  <a:txBody>
                    <a:bodyPr/>
                    <a:lstStyle/>
                    <a:p>
                      <a:pPr marL="342900" indent="-342900" algn="l" defTabSz="914400" rtl="0" eaLnBrk="1" latinLnBrk="0" hangingPunct="1">
                        <a:buFont typeface="+mj-lt"/>
                        <a:buAutoNum type="arabicPeriod" startAt="9"/>
                      </a:pPr>
                      <a:r>
                        <a:rPr lang="en-ZA" sz="1200" b="1" kern="1200" dirty="0">
                          <a:solidFill>
                            <a:schemeClr val="accent1"/>
                          </a:solidFill>
                          <a:latin typeface="Arial" panose="020B0604020202020204" pitchFamily="34" charset="0"/>
                          <a:ea typeface="+mn-ea"/>
                          <a:cs typeface="Arial" panose="020B0604020202020204" pitchFamily="34" charset="0"/>
                        </a:rPr>
                        <a:t>Quality</a:t>
                      </a:r>
                    </a:p>
                  </a:txBody>
                  <a:tcPr/>
                </a:tc>
                <a:tc>
                  <a:txBody>
                    <a:bodyPr/>
                    <a:lstStyle/>
                    <a:p>
                      <a:r>
                        <a:rPr lang="en-US" sz="1200" dirty="0">
                          <a:solidFill>
                            <a:schemeClr val="accent1"/>
                          </a:solidFill>
                          <a:latin typeface="Arial" panose="020B0604020202020204" pitchFamily="34" charset="0"/>
                          <a:cs typeface="Arial" panose="020B0604020202020204" pitchFamily="34" charset="0"/>
                        </a:rPr>
                        <a:t>Tintswalo Baloyi</a:t>
                      </a:r>
                      <a:endParaRPr lang="en-ZA" sz="1200" dirty="0">
                        <a:solidFill>
                          <a:schemeClr val="accent1"/>
                        </a:solidFill>
                        <a:latin typeface="Arial" panose="020B0604020202020204" pitchFamily="34" charset="0"/>
                        <a:cs typeface="Arial" panose="020B0604020202020204" pitchFamily="34" charset="0"/>
                      </a:endParaRP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12;00 -12;10</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464225345"/>
                  </a:ext>
                </a:extLst>
              </a:tr>
              <a:tr h="370840">
                <a:tc>
                  <a:txBody>
                    <a:bodyPr/>
                    <a:lstStyle/>
                    <a:p>
                      <a:pPr marL="342900" indent="-342900" algn="l" defTabSz="914400" rtl="0" eaLnBrk="1" latinLnBrk="0" hangingPunct="1">
                        <a:buFont typeface="+mj-lt"/>
                        <a:buAutoNum type="arabicPeriod" startAt="10"/>
                      </a:pPr>
                      <a:r>
                        <a:rPr lang="en-ZA" sz="1200" b="1" kern="1200" dirty="0">
                          <a:solidFill>
                            <a:schemeClr val="accent1"/>
                          </a:solidFill>
                          <a:latin typeface="Arial" panose="020B0604020202020204" pitchFamily="34" charset="0"/>
                          <a:ea typeface="+mn-ea"/>
                          <a:cs typeface="Arial" panose="020B0604020202020204" pitchFamily="34" charset="0"/>
                        </a:rPr>
                        <a:t>SDL&amp;I Undertaking</a:t>
                      </a:r>
                    </a:p>
                  </a:txBody>
                  <a:tcPr/>
                </a:tc>
                <a:tc>
                  <a:txBody>
                    <a:bodyPr/>
                    <a:lstStyle/>
                    <a:p>
                      <a:r>
                        <a:rPr lang="en-US" sz="1200" dirty="0">
                          <a:solidFill>
                            <a:schemeClr val="accent1"/>
                          </a:solidFill>
                          <a:latin typeface="Arial" panose="020B0604020202020204" pitchFamily="34" charset="0"/>
                          <a:cs typeface="Arial" panose="020B0604020202020204" pitchFamily="34" charset="0"/>
                        </a:rPr>
                        <a:t>Thabitha Makua</a:t>
                      </a:r>
                      <a:endParaRPr lang="en-ZA" sz="1200" dirty="0">
                        <a:solidFill>
                          <a:schemeClr val="accent1"/>
                        </a:solidFill>
                        <a:latin typeface="Arial" panose="020B0604020202020204" pitchFamily="34" charset="0"/>
                        <a:cs typeface="Arial" panose="020B0604020202020204" pitchFamily="34" charset="0"/>
                      </a:endParaRP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12:10–12:25</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78330739"/>
                  </a:ext>
                </a:extLst>
              </a:tr>
              <a:tr h="370840">
                <a:tc>
                  <a:txBody>
                    <a:bodyPr/>
                    <a:lstStyle/>
                    <a:p>
                      <a:pPr marL="342900" indent="-342900" algn="l" defTabSz="914400" rtl="0" eaLnBrk="1" latinLnBrk="0" hangingPunct="1">
                        <a:buFont typeface="+mj-lt"/>
                        <a:buAutoNum type="arabicPeriod" startAt="10"/>
                      </a:pPr>
                      <a:r>
                        <a:rPr lang="en-ZA" sz="1200" b="1" kern="1200" dirty="0">
                          <a:solidFill>
                            <a:schemeClr val="accent1"/>
                          </a:solidFill>
                          <a:latin typeface="Arial" panose="020B0604020202020204" pitchFamily="34" charset="0"/>
                          <a:ea typeface="+mn-ea"/>
                          <a:cs typeface="Arial" panose="020B0604020202020204" pitchFamily="34" charset="0"/>
                        </a:rPr>
                        <a:t>Pricing/ NEC</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Siki Letsoalo/ Nokwazi Base</a:t>
                      </a: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12;25 -12:40</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76594685"/>
                  </a:ext>
                </a:extLst>
              </a:tr>
              <a:tr h="370840">
                <a:tc>
                  <a:txBody>
                    <a:bodyPr/>
                    <a:lstStyle/>
                    <a:p>
                      <a:pPr marL="342900" indent="-342900" algn="l" defTabSz="914400" rtl="0" eaLnBrk="1" latinLnBrk="0" hangingPunct="1">
                        <a:buFont typeface="+mj-lt"/>
                        <a:buAutoNum type="arabicPeriod" startAt="11"/>
                      </a:pPr>
                      <a:r>
                        <a:rPr lang="en-ZA" sz="1200" b="1" kern="1200" dirty="0">
                          <a:solidFill>
                            <a:schemeClr val="accent1"/>
                          </a:solidFill>
                          <a:latin typeface="Arial" panose="020B0604020202020204" pitchFamily="34" charset="0"/>
                          <a:ea typeface="+mn-ea"/>
                          <a:cs typeface="Arial" panose="020B0604020202020204" pitchFamily="34" charset="0"/>
                        </a:rPr>
                        <a:t>Environmental</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Benson Mahlangu</a:t>
                      </a: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12;40-12:50</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89127542"/>
                  </a:ext>
                </a:extLst>
              </a:tr>
              <a:tr h="370840">
                <a:tc>
                  <a:txBody>
                    <a:bodyPr/>
                    <a:lstStyle/>
                    <a:p>
                      <a:pPr marL="342900" indent="-342900" algn="l" defTabSz="914400" rtl="0" eaLnBrk="1" latinLnBrk="0" hangingPunct="1">
                        <a:buFont typeface="+mj-lt"/>
                        <a:buAutoNum type="arabicPeriod" startAt="12"/>
                      </a:pPr>
                      <a:r>
                        <a:rPr lang="en-ZA" sz="1200" b="1" kern="1200" dirty="0">
                          <a:solidFill>
                            <a:schemeClr val="accent1"/>
                          </a:solidFill>
                          <a:latin typeface="Arial" panose="020B0604020202020204" pitchFamily="34" charset="0"/>
                          <a:ea typeface="+mn-ea"/>
                          <a:cs typeface="Arial" panose="020B0604020202020204" pitchFamily="34" charset="0"/>
                        </a:rPr>
                        <a:t>Questions</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All</a:t>
                      </a:r>
                    </a:p>
                  </a:txBody>
                  <a:tcPr/>
                </a:tc>
                <a:tc>
                  <a:txBody>
                    <a:bodyPr/>
                    <a:lstStyle/>
                    <a:p>
                      <a:pPr algn="r"/>
                      <a:r>
                        <a:rPr lang="en-US" sz="1200" dirty="0">
                          <a:solidFill>
                            <a:schemeClr val="accent1"/>
                          </a:solidFill>
                          <a:latin typeface="Arial" panose="020B0604020202020204" pitchFamily="34" charset="0"/>
                          <a:cs typeface="Arial" panose="020B0604020202020204" pitchFamily="34" charset="0"/>
                        </a:rPr>
                        <a:t>12:50–13:00</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408048117"/>
                  </a:ext>
                </a:extLst>
              </a:tr>
              <a:tr h="370840">
                <a:tc>
                  <a:txBody>
                    <a:bodyPr/>
                    <a:lstStyle/>
                    <a:p>
                      <a:pPr marL="342900" indent="-342900" algn="l" defTabSz="914400" rtl="0" eaLnBrk="1" latinLnBrk="0" hangingPunct="1">
                        <a:buFont typeface="+mj-lt"/>
                        <a:buAutoNum type="arabicPeriod" startAt="13"/>
                      </a:pPr>
                      <a:r>
                        <a:rPr lang="en-ZA" sz="1200" b="1" kern="1200" dirty="0">
                          <a:solidFill>
                            <a:schemeClr val="accent1"/>
                          </a:solidFill>
                          <a:latin typeface="Arial" panose="020B0604020202020204" pitchFamily="34" charset="0"/>
                          <a:ea typeface="+mn-ea"/>
                          <a:cs typeface="Arial" panose="020B0604020202020204" pitchFamily="34" charset="0"/>
                        </a:rPr>
                        <a:t>Closing</a:t>
                      </a:r>
                    </a:p>
                  </a:txBody>
                  <a:tcPr/>
                </a:tc>
                <a:tc>
                  <a:txBody>
                    <a:bodyPr/>
                    <a:lstStyle/>
                    <a:p>
                      <a:r>
                        <a:rPr lang="en-ZA" sz="1200" dirty="0">
                          <a:solidFill>
                            <a:schemeClr val="accent1"/>
                          </a:solidFill>
                          <a:latin typeface="Arial" panose="020B0604020202020204" pitchFamily="34" charset="0"/>
                          <a:cs typeface="Arial" panose="020B0604020202020204" pitchFamily="34" charset="0"/>
                        </a:rPr>
                        <a:t>Nokuthula Ntshingila</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200" dirty="0">
                          <a:solidFill>
                            <a:schemeClr val="accent1"/>
                          </a:solidFill>
                          <a:latin typeface="Arial" panose="020B0604020202020204" pitchFamily="34" charset="0"/>
                          <a:cs typeface="Arial" panose="020B0604020202020204" pitchFamily="34" charset="0"/>
                        </a:rPr>
                        <a:t>Closing</a:t>
                      </a: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53070351"/>
                  </a:ext>
                </a:extLst>
              </a:tr>
              <a:tr h="370840">
                <a:tc>
                  <a:txBody>
                    <a:bodyPr/>
                    <a:lstStyle/>
                    <a:p>
                      <a:pPr marL="342900" indent="-342900" algn="l" defTabSz="914400" rtl="0" eaLnBrk="1" latinLnBrk="0" hangingPunct="1">
                        <a:buFont typeface="+mj-lt"/>
                        <a:buAutoNum type="arabicPeriod" startAt="13"/>
                      </a:pPr>
                      <a:endParaRPr lang="en-ZA" sz="1200" b="1" kern="1200" dirty="0">
                        <a:solidFill>
                          <a:schemeClr val="accent1"/>
                        </a:solidFill>
                        <a:latin typeface="Arial" panose="020B0604020202020204" pitchFamily="34" charset="0"/>
                        <a:ea typeface="+mn-ea"/>
                        <a:cs typeface="Arial" panose="020B0604020202020204" pitchFamily="34" charset="0"/>
                      </a:endParaRPr>
                    </a:p>
                  </a:txBody>
                  <a:tcPr/>
                </a:tc>
                <a:tc>
                  <a:txBody>
                    <a:bodyPr/>
                    <a:lstStyle/>
                    <a:p>
                      <a:endParaRPr lang="en-ZA" sz="1200" dirty="0">
                        <a:solidFill>
                          <a:schemeClr val="accent1"/>
                        </a:solidFill>
                        <a:latin typeface="Arial" panose="020B0604020202020204" pitchFamily="34" charset="0"/>
                        <a:cs typeface="Arial" panose="020B0604020202020204" pitchFamily="34" charset="0"/>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ZA" sz="1200" dirty="0">
                        <a:solidFill>
                          <a:schemeClr val="accent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27833118"/>
                  </a:ext>
                </a:extLst>
              </a:tr>
            </a:tbl>
          </a:graphicData>
        </a:graphic>
      </p:graphicFrame>
    </p:spTree>
    <p:extLst>
      <p:ext uri="{BB962C8B-B14F-4D97-AF65-F5344CB8AC3E}">
        <p14:creationId xmlns:p14="http://schemas.microsoft.com/office/powerpoint/2010/main" val="204080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BB56D3D-60AC-24EE-66D1-827D4447C2EE}"/>
              </a:ext>
            </a:extLst>
          </p:cNvPr>
          <p:cNvGraphicFramePr>
            <a:graphicFrameLocks noChangeAspect="1"/>
          </p:cNvGraphicFramePr>
          <p:nvPr>
            <p:custDataLst>
              <p:tags r:id="rId1"/>
            </p:custDataLst>
            <p:extLst>
              <p:ext uri="{D42A27DB-BD31-4B8C-83A1-F6EECF244321}">
                <p14:modId xmlns:p14="http://schemas.microsoft.com/office/powerpoint/2010/main" val="22007751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868EAD8E-1055-3226-7F72-B97202C0E372}"/>
              </a:ext>
            </a:extLst>
          </p:cNvPr>
          <p:cNvSpPr>
            <a:spLocks noGrp="1"/>
          </p:cNvSpPr>
          <p:nvPr>
            <p:ph type="title"/>
          </p:nvPr>
        </p:nvSpPr>
        <p:spPr/>
        <p:txBody>
          <a:bodyPr vert="horz"/>
          <a:lstStyle/>
          <a:p>
            <a:r>
              <a:rPr lang="en-ZA" dirty="0"/>
              <a:t>Contacts and Submission Deadline</a:t>
            </a:r>
          </a:p>
        </p:txBody>
      </p:sp>
      <p:sp>
        <p:nvSpPr>
          <p:cNvPr id="5" name="Content Placeholder 5">
            <a:extLst>
              <a:ext uri="{FF2B5EF4-FFF2-40B4-BE49-F238E27FC236}">
                <a16:creationId xmlns:a16="http://schemas.microsoft.com/office/drawing/2014/main" id="{AFFACB67-B773-116E-72B1-0A90D3D889CE}"/>
              </a:ext>
            </a:extLst>
          </p:cNvPr>
          <p:cNvSpPr>
            <a:spLocks noGrp="1"/>
          </p:cNvSpPr>
          <p:nvPr>
            <p:ph idx="1"/>
          </p:nvPr>
        </p:nvSpPr>
        <p:spPr>
          <a:xfrm>
            <a:off x="382587" y="1052736"/>
            <a:ext cx="8437885" cy="5261099"/>
          </a:xfrm>
        </p:spPr>
        <p:txBody>
          <a:bodyPr>
            <a:normAutofit/>
          </a:bodyPr>
          <a:lstStyle/>
          <a:p>
            <a:pPr marL="0" indent="0">
              <a:lnSpc>
                <a:spcPct val="100000"/>
              </a:lnSpc>
              <a:spcBef>
                <a:spcPct val="0"/>
              </a:spcBef>
              <a:buNone/>
            </a:pPr>
            <a:endParaRPr lang="en-US" sz="1600" b="1" kern="1200" dirty="0">
              <a:solidFill>
                <a:schemeClr val="tx1"/>
              </a:solidFill>
              <a:latin typeface="Arial" charset="0"/>
              <a:cs typeface="Arial" charset="0"/>
            </a:endParaRPr>
          </a:p>
          <a:p>
            <a:r>
              <a:rPr lang="en-US" sz="1600" b="1" kern="1200" dirty="0">
                <a:solidFill>
                  <a:schemeClr val="accent1"/>
                </a:solidFill>
                <a:latin typeface="Arial" charset="0"/>
                <a:cs typeface="Arial" charset="0"/>
              </a:rPr>
              <a:t>Eskom Contact for </a:t>
            </a:r>
            <a:r>
              <a:rPr lang="en-ZA" b="1" dirty="0"/>
              <a:t>E1740GXMPDUVR: </a:t>
            </a:r>
            <a:r>
              <a:rPr lang="en-ZA" dirty="0"/>
              <a:t>	</a:t>
            </a:r>
          </a:p>
          <a:p>
            <a:pPr marL="0" indent="0">
              <a:lnSpc>
                <a:spcPct val="100000"/>
              </a:lnSpc>
              <a:spcBef>
                <a:spcPct val="0"/>
              </a:spcBef>
              <a:buNone/>
            </a:pPr>
            <a:endParaRPr lang="en-US" altLang="en-US" sz="1600" b="1" kern="1200" dirty="0">
              <a:solidFill>
                <a:schemeClr val="accent1"/>
              </a:solidFill>
              <a:latin typeface="Arial" charset="0"/>
              <a:cs typeface="Arial" charset="0"/>
            </a:endParaRPr>
          </a:p>
          <a:p>
            <a:pPr marL="0" indent="0">
              <a:lnSpc>
                <a:spcPct val="100000"/>
              </a:lnSpc>
              <a:spcBef>
                <a:spcPct val="0"/>
              </a:spcBef>
              <a:buNone/>
            </a:pPr>
            <a:endParaRPr lang="en-US" sz="1400" kern="1200" dirty="0">
              <a:solidFill>
                <a:schemeClr val="accent1"/>
              </a:solidFill>
              <a:latin typeface="Arial" charset="0"/>
              <a:cs typeface="Arial" charset="0"/>
            </a:endParaRPr>
          </a:p>
          <a:p>
            <a:pPr marL="0" indent="0">
              <a:lnSpc>
                <a:spcPct val="100000"/>
              </a:lnSpc>
              <a:spcBef>
                <a:spcPct val="0"/>
              </a:spcBef>
              <a:buNone/>
            </a:pPr>
            <a:r>
              <a:rPr lang="en-US" sz="1400" kern="1200" dirty="0">
                <a:solidFill>
                  <a:schemeClr val="accent1"/>
                </a:solidFill>
                <a:latin typeface="Arial" charset="0"/>
                <a:cs typeface="Arial" charset="0"/>
              </a:rPr>
              <a:t>Name: Nokuthula Ntshingila(Ms.)</a:t>
            </a:r>
          </a:p>
          <a:p>
            <a:pPr marL="0" indent="0">
              <a:lnSpc>
                <a:spcPct val="100000"/>
              </a:lnSpc>
              <a:spcBef>
                <a:spcPct val="0"/>
              </a:spcBef>
              <a:buNone/>
            </a:pPr>
            <a:r>
              <a:rPr lang="en-US" sz="1400" kern="1200" dirty="0">
                <a:solidFill>
                  <a:schemeClr val="accent1"/>
                </a:solidFill>
                <a:latin typeface="Arial" charset="0"/>
                <a:cs typeface="Arial" charset="0"/>
              </a:rPr>
              <a:t>Email: </a:t>
            </a:r>
            <a:r>
              <a:rPr lang="en-US" sz="1400" b="1" u="sng" kern="1200" dirty="0">
                <a:solidFill>
                  <a:schemeClr val="accent1"/>
                </a:solidFill>
                <a:latin typeface="Arial" charset="0"/>
                <a:cs typeface="Arial" charset="0"/>
              </a:rPr>
              <a:t>NtshinNo</a:t>
            </a:r>
            <a:r>
              <a:rPr lang="en-US" sz="1400" b="1" u="sng" kern="1200" dirty="0">
                <a:solidFill>
                  <a:schemeClr val="accent1"/>
                </a:solidFill>
                <a:latin typeface="Arial" charset="0"/>
                <a:cs typeface="Arial" charset="0"/>
                <a:hlinkClick r:id="rId5">
                  <a:extLst>
                    <a:ext uri="{A12FA001-AC4F-418D-AE19-62706E023703}">
                      <ahyp:hlinkClr xmlns:ahyp="http://schemas.microsoft.com/office/drawing/2018/hyperlinkcolor" val="tx"/>
                    </a:ext>
                  </a:extLst>
                </a:hlinkClick>
              </a:rPr>
              <a:t>@eskom.co.za</a:t>
            </a:r>
            <a:endParaRPr lang="en-US" sz="1400" b="1" u="sng" kern="1200" dirty="0">
              <a:solidFill>
                <a:schemeClr val="accent1"/>
              </a:solidFill>
              <a:latin typeface="Arial" charset="0"/>
              <a:cs typeface="Arial" charset="0"/>
            </a:endParaRPr>
          </a:p>
          <a:p>
            <a:pPr marL="0" indent="0">
              <a:lnSpc>
                <a:spcPct val="100000"/>
              </a:lnSpc>
              <a:spcBef>
                <a:spcPct val="0"/>
              </a:spcBef>
              <a:buNone/>
            </a:pPr>
            <a:endParaRPr lang="en-US" sz="1400" kern="1200" dirty="0">
              <a:solidFill>
                <a:schemeClr val="accent1"/>
              </a:solidFill>
              <a:latin typeface="Arial" charset="0"/>
              <a:cs typeface="Arial" charset="0"/>
            </a:endParaRPr>
          </a:p>
          <a:p>
            <a:pPr marL="0" indent="0">
              <a:lnSpc>
                <a:spcPct val="100000"/>
              </a:lnSpc>
              <a:spcBef>
                <a:spcPct val="0"/>
              </a:spcBef>
              <a:buNone/>
            </a:pPr>
            <a:r>
              <a:rPr lang="en-US" sz="1600" b="1" kern="1200" dirty="0">
                <a:solidFill>
                  <a:schemeClr val="accent1"/>
                </a:solidFill>
                <a:latin typeface="Arial" charset="0"/>
                <a:cs typeface="Arial" charset="0"/>
              </a:rPr>
              <a:t>Timelines / Deadlines:</a:t>
            </a:r>
          </a:p>
          <a:p>
            <a:pPr marL="0" indent="0">
              <a:lnSpc>
                <a:spcPct val="100000"/>
              </a:lnSpc>
              <a:spcBef>
                <a:spcPct val="0"/>
              </a:spcBef>
              <a:buNone/>
            </a:pPr>
            <a:endParaRPr lang="en-US" sz="1400" kern="1200" dirty="0">
              <a:solidFill>
                <a:schemeClr val="accent1"/>
              </a:solidFill>
              <a:latin typeface="Arial" charset="0"/>
              <a:cs typeface="Arial" charset="0"/>
            </a:endParaRPr>
          </a:p>
          <a:p>
            <a:pPr marL="0" indent="0">
              <a:lnSpc>
                <a:spcPct val="100000"/>
              </a:lnSpc>
              <a:spcBef>
                <a:spcPct val="0"/>
              </a:spcBef>
              <a:buNone/>
            </a:pPr>
            <a:r>
              <a:rPr lang="en-US" sz="1400" kern="1200" dirty="0">
                <a:solidFill>
                  <a:schemeClr val="accent1"/>
                </a:solidFill>
                <a:latin typeface="Arial" charset="0"/>
                <a:cs typeface="Arial" charset="0"/>
              </a:rPr>
              <a:t>Clarification queries closing date: </a:t>
            </a:r>
            <a:r>
              <a:rPr lang="en-US" sz="1400" dirty="0">
                <a:solidFill>
                  <a:schemeClr val="accent1"/>
                </a:solidFill>
                <a:latin typeface="Arial" charset="0"/>
                <a:cs typeface="Arial" charset="0"/>
              </a:rPr>
              <a:t>17 September</a:t>
            </a:r>
            <a:r>
              <a:rPr lang="en-US" sz="1400" kern="1200" dirty="0">
                <a:solidFill>
                  <a:schemeClr val="accent1"/>
                </a:solidFill>
                <a:latin typeface="Arial" charset="0"/>
                <a:cs typeface="Arial" charset="0"/>
              </a:rPr>
              <a:t> 2025 (3 working days before closing date)</a:t>
            </a:r>
          </a:p>
          <a:p>
            <a:pPr marL="0" indent="0">
              <a:lnSpc>
                <a:spcPct val="100000"/>
              </a:lnSpc>
              <a:spcBef>
                <a:spcPct val="0"/>
              </a:spcBef>
              <a:buNone/>
            </a:pPr>
            <a:r>
              <a:rPr lang="en-US" sz="1400" kern="1200" dirty="0">
                <a:solidFill>
                  <a:schemeClr val="accent1"/>
                </a:solidFill>
                <a:latin typeface="Arial" charset="0"/>
                <a:cs typeface="Arial" charset="0"/>
              </a:rPr>
              <a:t>Tender closing date: </a:t>
            </a:r>
            <a:r>
              <a:rPr lang="en-US" sz="1400" dirty="0">
                <a:solidFill>
                  <a:schemeClr val="accent1"/>
                </a:solidFill>
                <a:latin typeface="Arial" charset="0"/>
                <a:cs typeface="Arial" charset="0"/>
              </a:rPr>
              <a:t>23</a:t>
            </a:r>
            <a:r>
              <a:rPr lang="en-US" sz="1400" kern="1200" dirty="0">
                <a:solidFill>
                  <a:schemeClr val="accent1"/>
                </a:solidFill>
                <a:latin typeface="Arial" charset="0"/>
                <a:cs typeface="Arial" charset="0"/>
              </a:rPr>
              <a:t> September 2025</a:t>
            </a:r>
          </a:p>
          <a:p>
            <a:pPr marL="0" indent="0">
              <a:lnSpc>
                <a:spcPct val="100000"/>
              </a:lnSpc>
              <a:spcBef>
                <a:spcPct val="0"/>
              </a:spcBef>
              <a:buNone/>
            </a:pPr>
            <a:r>
              <a:rPr lang="en-US" sz="1400" dirty="0">
                <a:solidFill>
                  <a:schemeClr val="accent1"/>
                </a:solidFill>
                <a:latin typeface="Arial" charset="0"/>
                <a:cs typeface="Arial" charset="0"/>
              </a:rPr>
              <a:t>Tender </a:t>
            </a:r>
            <a:r>
              <a:rPr lang="en-US" sz="1400" kern="1200" dirty="0">
                <a:solidFill>
                  <a:schemeClr val="accent1"/>
                </a:solidFill>
                <a:latin typeface="Arial" charset="0"/>
                <a:cs typeface="Arial" charset="0"/>
              </a:rPr>
              <a:t>closing time: 10h00 South African Standard Time</a:t>
            </a:r>
          </a:p>
          <a:p>
            <a:pPr marL="0" indent="0">
              <a:lnSpc>
                <a:spcPct val="100000"/>
              </a:lnSpc>
              <a:spcBef>
                <a:spcPct val="0"/>
              </a:spcBef>
              <a:buNone/>
            </a:pPr>
            <a:endParaRPr lang="en-US" sz="1400" kern="1200" dirty="0">
              <a:solidFill>
                <a:schemeClr val="accent1"/>
              </a:solidFill>
              <a:latin typeface="Arial" charset="0"/>
              <a:cs typeface="Arial" charset="0"/>
            </a:endParaRPr>
          </a:p>
          <a:p>
            <a:pPr marL="0" indent="0">
              <a:spcBef>
                <a:spcPct val="0"/>
              </a:spcBef>
              <a:buNone/>
            </a:pPr>
            <a:r>
              <a:rPr lang="en-US" sz="1400" dirty="0">
                <a:solidFill>
                  <a:schemeClr val="accent1"/>
                </a:solidFill>
                <a:latin typeface="Arial" charset="0"/>
                <a:cs typeface="Arial" charset="0"/>
              </a:rPr>
              <a:t>The link to Upload Docs</a:t>
            </a:r>
          </a:p>
          <a:p>
            <a:pPr marL="0" indent="0">
              <a:spcBef>
                <a:spcPct val="0"/>
              </a:spcBef>
              <a:buNone/>
            </a:pPr>
            <a:r>
              <a:rPr lang="en-US" sz="1800" u="sng" dirty="0">
                <a:solidFill>
                  <a:srgbClr val="467886"/>
                </a:solidFill>
                <a:latin typeface="Aptos" panose="020B0004020202020204" pitchFamily="34" charset="0"/>
                <a:ea typeface="Aptos" panose="020B0004020202020204" pitchFamily="34" charset="0"/>
                <a:cs typeface="Aptos" panose="020B0004020202020204" pitchFamily="34" charset="0"/>
                <a:hlinkClick r:id="rId6"/>
              </a:rPr>
              <a:t>www.eskom.co.za</a:t>
            </a:r>
            <a:endParaRPr lang="en-ZA" sz="1800" dirty="0">
              <a:latin typeface="Aptos" panose="020B0004020202020204" pitchFamily="34" charset="0"/>
              <a:ea typeface="Aptos" panose="020B0004020202020204" pitchFamily="34" charset="0"/>
              <a:cs typeface="Aptos" panose="020B0004020202020204" pitchFamily="34" charset="0"/>
            </a:endParaRPr>
          </a:p>
        </p:txBody>
      </p:sp>
      <p:pic>
        <p:nvPicPr>
          <p:cNvPr id="7" name="Picture 6">
            <a:extLst>
              <a:ext uri="{FF2B5EF4-FFF2-40B4-BE49-F238E27FC236}">
                <a16:creationId xmlns:a16="http://schemas.microsoft.com/office/drawing/2014/main" id="{79C00663-64C2-CD16-3461-A77F5E252343}"/>
              </a:ext>
            </a:extLst>
          </p:cNvPr>
          <p:cNvPicPr>
            <a:picLocks noChangeAspect="1"/>
          </p:cNvPicPr>
          <p:nvPr/>
        </p:nvPicPr>
        <p:blipFill>
          <a:blip r:embed="rId7"/>
          <a:stretch>
            <a:fillRect/>
          </a:stretch>
        </p:blipFill>
        <p:spPr>
          <a:xfrm>
            <a:off x="9511664" y="4221088"/>
            <a:ext cx="2680336" cy="1908051"/>
          </a:xfrm>
          <a:prstGeom prst="rect">
            <a:avLst/>
          </a:prstGeom>
        </p:spPr>
      </p:pic>
      <p:sp>
        <p:nvSpPr>
          <p:cNvPr id="6" name="Rectangle 14">
            <a:extLst>
              <a:ext uri="{FF2B5EF4-FFF2-40B4-BE49-F238E27FC236}">
                <a16:creationId xmlns:a16="http://schemas.microsoft.com/office/drawing/2014/main" id="{69342D1D-81BF-9E58-A8BE-D1739B4E1C89}"/>
              </a:ext>
            </a:extLst>
          </p:cNvPr>
          <p:cNvSpPr>
            <a:spLocks noChangeArrowheads="1"/>
          </p:cNvSpPr>
          <p:nvPr/>
        </p:nvSpPr>
        <p:spPr bwMode="gray">
          <a:xfrm>
            <a:off x="9419850" y="4180693"/>
            <a:ext cx="2772150" cy="1988840"/>
          </a:xfrm>
          <a:prstGeom prst="rect">
            <a:avLst/>
          </a:prstGeom>
          <a:solidFill>
            <a:schemeClr val="bg1">
              <a:alpha val="6509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ZA" sz="1400" b="0" i="0" u="none" strike="noStrike" kern="1200" cap="none" spc="0" normalizeH="0" baseline="0" noProof="0">
              <a:ln>
                <a:noFill/>
              </a:ln>
              <a:solidFill>
                <a:srgbClr val="003896"/>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9479158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3772AE-034F-35F5-466B-901B135B8EC6}"/>
              </a:ext>
            </a:extLst>
          </p:cNvPr>
          <p:cNvSpPr>
            <a:spLocks noGrp="1"/>
          </p:cNvSpPr>
          <p:nvPr>
            <p:ph idx="1"/>
          </p:nvPr>
        </p:nvSpPr>
        <p:spPr>
          <a:xfrm>
            <a:off x="361680" y="1223492"/>
            <a:ext cx="10558855" cy="4774083"/>
          </a:xfrm>
        </p:spPr>
        <p:txBody>
          <a:bodyPr/>
          <a:lstStyle/>
          <a:p>
            <a:r>
              <a:rPr lang="en-US" dirty="0"/>
              <a:t>For Electronic Tenders</a:t>
            </a:r>
          </a:p>
          <a:p>
            <a:endParaRPr lang="en-US" dirty="0"/>
          </a:p>
          <a:p>
            <a:r>
              <a:rPr lang="en-US" dirty="0"/>
              <a:t>Tenderer must upload via Eskom Tender Bulletin site under E-Tendering</a:t>
            </a:r>
          </a:p>
          <a:p>
            <a:r>
              <a:rPr lang="en-US" dirty="0"/>
              <a:t>All documents must be submitted in PDF and Excell format where required</a:t>
            </a:r>
          </a:p>
          <a:p>
            <a:r>
              <a:rPr lang="en-US" dirty="0"/>
              <a:t>The limit of the size to be uploaded is 50MB per file, total submission of 900MB</a:t>
            </a:r>
          </a:p>
          <a:p>
            <a:r>
              <a:rPr lang="en-US" dirty="0"/>
              <a:t>No Price is required in this submission</a:t>
            </a:r>
          </a:p>
          <a:p>
            <a:endParaRPr lang="en-ZA" dirty="0"/>
          </a:p>
        </p:txBody>
      </p:sp>
      <p:sp>
        <p:nvSpPr>
          <p:cNvPr id="3" name="Title 2">
            <a:extLst>
              <a:ext uri="{FF2B5EF4-FFF2-40B4-BE49-F238E27FC236}">
                <a16:creationId xmlns:a16="http://schemas.microsoft.com/office/drawing/2014/main" id="{6DFCD9D5-F142-3AC4-A0FE-FBAD69C32162}"/>
              </a:ext>
            </a:extLst>
          </p:cNvPr>
          <p:cNvSpPr>
            <a:spLocks noGrp="1"/>
          </p:cNvSpPr>
          <p:nvPr>
            <p:ph type="title"/>
          </p:nvPr>
        </p:nvSpPr>
        <p:spPr/>
        <p:txBody>
          <a:bodyPr/>
          <a:lstStyle/>
          <a:p>
            <a:r>
              <a:rPr lang="en-US" dirty="0"/>
              <a:t>Commercial</a:t>
            </a:r>
            <a:endParaRPr lang="en-ZA" dirty="0"/>
          </a:p>
        </p:txBody>
      </p:sp>
    </p:spTree>
    <p:extLst>
      <p:ext uri="{BB962C8B-B14F-4D97-AF65-F5344CB8AC3E}">
        <p14:creationId xmlns:p14="http://schemas.microsoft.com/office/powerpoint/2010/main" val="2976263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1B289B-3CB2-0FCC-A98B-6A1A5E3C1A4F}"/>
              </a:ext>
            </a:extLst>
          </p:cNvPr>
          <p:cNvSpPr>
            <a:spLocks noGrp="1"/>
          </p:cNvSpPr>
          <p:nvPr>
            <p:ph idx="1"/>
          </p:nvPr>
        </p:nvSpPr>
        <p:spPr>
          <a:xfrm>
            <a:off x="361680" y="1223492"/>
            <a:ext cx="10846887" cy="4774083"/>
          </a:xfrm>
        </p:spPr>
        <p:txBody>
          <a:bodyPr>
            <a:normAutofit/>
          </a:bodyPr>
          <a:lstStyle/>
          <a:p>
            <a:pPr marL="342900" lvl="0" indent="-342900">
              <a:buFont typeface="Symbol" panose="05050102010706020507" pitchFamily="18" charset="2"/>
              <a:buChar char=""/>
            </a:pPr>
            <a:r>
              <a:rPr lang="en-US" dirty="0">
                <a:latin typeface="Aptos" panose="020B0004020202020204" pitchFamily="34" charset="0"/>
                <a:ea typeface="Times New Roman" panose="02020603050405020304" pitchFamily="18" charset="0"/>
                <a:cs typeface="Aptos" panose="020B0004020202020204" pitchFamily="34" charset="0"/>
              </a:rPr>
              <a:t>Please note that you may only upload tenders on Eskom’s tender portal only and not National Treasury e-portal.</a:t>
            </a:r>
            <a:endParaRPr lang="en-ZA" dirty="0">
              <a:latin typeface="Aptos" panose="020B0004020202020204" pitchFamily="34" charset="0"/>
              <a:ea typeface="Aptos" panose="020B0004020202020204" pitchFamily="34" charset="0"/>
              <a:cs typeface="Aptos" panose="020B0004020202020204" pitchFamily="34" charset="0"/>
            </a:endParaRPr>
          </a:p>
          <a:p>
            <a:pPr>
              <a:buNone/>
            </a:pPr>
            <a:r>
              <a:rPr lang="en-US" dirty="0">
                <a:latin typeface="Aptos" panose="020B0004020202020204" pitchFamily="34" charset="0"/>
                <a:ea typeface="Aptos" panose="020B0004020202020204" pitchFamily="34" charset="0"/>
                <a:cs typeface="Aptos" panose="020B0004020202020204" pitchFamily="34" charset="0"/>
              </a:rPr>
              <a:t> </a:t>
            </a:r>
            <a:endParaRPr lang="en-ZA" dirty="0">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US" dirty="0">
                <a:latin typeface="Aptos" panose="020B0004020202020204" pitchFamily="34" charset="0"/>
                <a:ea typeface="Times New Roman" panose="02020603050405020304" pitchFamily="18" charset="0"/>
                <a:cs typeface="Aptos" panose="020B0004020202020204" pitchFamily="34" charset="0"/>
              </a:rPr>
              <a:t>Tenderers are encouraged to watch the videos for ease of use and also to register for uploading tenders on the portal.</a:t>
            </a:r>
            <a:endParaRPr lang="en-ZA" dirty="0">
              <a:latin typeface="Aptos" panose="020B0004020202020204" pitchFamily="34" charset="0"/>
              <a:ea typeface="Aptos" panose="020B0004020202020204" pitchFamily="34" charset="0"/>
              <a:cs typeface="Aptos" panose="020B0004020202020204" pitchFamily="34" charset="0"/>
            </a:endParaRPr>
          </a:p>
          <a:p>
            <a:pPr marL="457200">
              <a:buNone/>
            </a:pPr>
            <a:r>
              <a:rPr lang="en-US" dirty="0">
                <a:latin typeface="Aptos" panose="020B0004020202020204" pitchFamily="34" charset="0"/>
                <a:ea typeface="Aptos" panose="020B0004020202020204" pitchFamily="34" charset="0"/>
                <a:cs typeface="Aptos" panose="020B0004020202020204" pitchFamily="34" charset="0"/>
              </a:rPr>
              <a:t> </a:t>
            </a:r>
            <a:endParaRPr lang="en-ZA" dirty="0">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US" dirty="0">
                <a:latin typeface="Aptos" panose="020B0004020202020204" pitchFamily="34" charset="0"/>
                <a:ea typeface="Times New Roman" panose="02020603050405020304" pitchFamily="18" charset="0"/>
                <a:cs typeface="Aptos" panose="020B0004020202020204" pitchFamily="34" charset="0"/>
              </a:rPr>
              <a:t>There are 4 videos available on the website, for you to access and watch.</a:t>
            </a:r>
            <a:endParaRPr lang="en-ZA" dirty="0">
              <a:latin typeface="Aptos" panose="020B0004020202020204" pitchFamily="34" charset="0"/>
              <a:ea typeface="Aptos" panose="020B0004020202020204" pitchFamily="34" charset="0"/>
              <a:cs typeface="Aptos" panose="020B0004020202020204" pitchFamily="34" charset="0"/>
            </a:endParaRPr>
          </a:p>
          <a:p>
            <a:pPr marL="457200">
              <a:buNone/>
            </a:pPr>
            <a:r>
              <a:rPr lang="en-US" dirty="0">
                <a:latin typeface="Aptos" panose="020B0004020202020204" pitchFamily="34" charset="0"/>
                <a:ea typeface="Aptos" panose="020B0004020202020204" pitchFamily="34" charset="0"/>
                <a:cs typeface="Aptos" panose="020B0004020202020204" pitchFamily="34" charset="0"/>
              </a:rPr>
              <a:t> </a:t>
            </a:r>
            <a:endParaRPr lang="en-ZA" dirty="0">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US" dirty="0">
                <a:latin typeface="Aptos" panose="020B0004020202020204" pitchFamily="34" charset="0"/>
                <a:ea typeface="Times New Roman" panose="02020603050405020304" pitchFamily="18" charset="0"/>
                <a:cs typeface="Aptos" panose="020B0004020202020204" pitchFamily="34" charset="0"/>
              </a:rPr>
              <a:t>Please do notify us if you have any technical issues and be mindful of time. All queries must be within the clarification period so do not leave this till the last minute and ensure that you provide the Eskom representative sufficient time to respond and assist where necessary.</a:t>
            </a:r>
            <a:endParaRPr lang="en-ZA" dirty="0">
              <a:latin typeface="Aptos" panose="020B0004020202020204" pitchFamily="34" charset="0"/>
              <a:ea typeface="Aptos" panose="020B0004020202020204" pitchFamily="34" charset="0"/>
              <a:cs typeface="Aptos" panose="020B0004020202020204" pitchFamily="34" charset="0"/>
            </a:endParaRPr>
          </a:p>
          <a:p>
            <a:pPr marL="457200">
              <a:buNone/>
            </a:pPr>
            <a:r>
              <a:rPr lang="en-US" dirty="0">
                <a:latin typeface="Aptos" panose="020B0004020202020204" pitchFamily="34" charset="0"/>
                <a:ea typeface="Aptos" panose="020B0004020202020204" pitchFamily="34" charset="0"/>
                <a:cs typeface="Aptos" panose="020B0004020202020204" pitchFamily="34" charset="0"/>
              </a:rPr>
              <a:t> </a:t>
            </a:r>
            <a:endParaRPr lang="en-ZA" dirty="0">
              <a:latin typeface="Aptos" panose="020B0004020202020204" pitchFamily="34" charset="0"/>
              <a:ea typeface="Aptos" panose="020B0004020202020204" pitchFamily="34" charset="0"/>
              <a:cs typeface="Aptos" panose="020B0004020202020204" pitchFamily="34" charset="0"/>
            </a:endParaRPr>
          </a:p>
          <a:p>
            <a:pPr marL="342900" lvl="0" indent="-342900">
              <a:buFont typeface="Symbol" panose="05050102010706020507" pitchFamily="18" charset="2"/>
              <a:buChar char=""/>
            </a:pPr>
            <a:r>
              <a:rPr lang="en-US" dirty="0">
                <a:latin typeface="Aptos" panose="020B0004020202020204" pitchFamily="34" charset="0"/>
                <a:ea typeface="Times New Roman" panose="02020603050405020304" pitchFamily="18" charset="0"/>
                <a:cs typeface="Aptos" panose="020B0004020202020204" pitchFamily="34" charset="0"/>
              </a:rPr>
              <a:t>No late tenders will be accepted, under no circumstances. </a:t>
            </a:r>
            <a:endParaRPr lang="en-ZA" dirty="0">
              <a:latin typeface="Aptos" panose="020B0004020202020204" pitchFamily="34" charset="0"/>
              <a:ea typeface="Aptos" panose="020B0004020202020204" pitchFamily="34" charset="0"/>
              <a:cs typeface="Aptos" panose="020B0004020202020204" pitchFamily="34" charset="0"/>
            </a:endParaRPr>
          </a:p>
          <a:p>
            <a:endParaRPr lang="en-ZA" dirty="0"/>
          </a:p>
        </p:txBody>
      </p:sp>
      <p:sp>
        <p:nvSpPr>
          <p:cNvPr id="3" name="Title 2">
            <a:extLst>
              <a:ext uri="{FF2B5EF4-FFF2-40B4-BE49-F238E27FC236}">
                <a16:creationId xmlns:a16="http://schemas.microsoft.com/office/drawing/2014/main" id="{9C2A3321-7871-5059-9642-CA61C161DC45}"/>
              </a:ext>
            </a:extLst>
          </p:cNvPr>
          <p:cNvSpPr>
            <a:spLocks noGrp="1"/>
          </p:cNvSpPr>
          <p:nvPr>
            <p:ph type="title"/>
          </p:nvPr>
        </p:nvSpPr>
        <p:spPr/>
        <p:txBody>
          <a:bodyPr/>
          <a:lstStyle/>
          <a:p>
            <a:r>
              <a:rPr lang="en-US" dirty="0"/>
              <a:t>Commercial</a:t>
            </a:r>
            <a:endParaRPr lang="en-ZA" dirty="0"/>
          </a:p>
        </p:txBody>
      </p:sp>
    </p:spTree>
    <p:extLst>
      <p:ext uri="{BB962C8B-B14F-4D97-AF65-F5344CB8AC3E}">
        <p14:creationId xmlns:p14="http://schemas.microsoft.com/office/powerpoint/2010/main" val="3815615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FC1B7A05-4D88-7E6A-313C-89E2DB211FBC}"/>
              </a:ext>
            </a:extLst>
          </p:cNvPr>
          <p:cNvGraphicFramePr>
            <a:graphicFrameLocks noChangeAspect="1"/>
          </p:cNvGraphicFramePr>
          <p:nvPr>
            <p:custDataLst>
              <p:tags r:id="rId1"/>
            </p:custDataLst>
            <p:extLst>
              <p:ext uri="{D42A27DB-BD31-4B8C-83A1-F6EECF244321}">
                <p14:modId xmlns:p14="http://schemas.microsoft.com/office/powerpoint/2010/main" val="1438587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78ECABF6-C53E-2717-4AD2-210D5A565B48}"/>
              </a:ext>
            </a:extLst>
          </p:cNvPr>
          <p:cNvSpPr>
            <a:spLocks noGrp="1"/>
          </p:cNvSpPr>
          <p:nvPr>
            <p:ph type="title"/>
          </p:nvPr>
        </p:nvSpPr>
        <p:spPr/>
        <p:txBody>
          <a:bodyPr vert="horz"/>
          <a:lstStyle/>
          <a:p>
            <a:r>
              <a:rPr lang="en-ZA" dirty="0"/>
              <a:t>Basic Compliance</a:t>
            </a:r>
          </a:p>
        </p:txBody>
      </p:sp>
      <p:pic>
        <p:nvPicPr>
          <p:cNvPr id="5" name="Picture 39" descr="Image result for checklist">
            <a:extLst>
              <a:ext uri="{FF2B5EF4-FFF2-40B4-BE49-F238E27FC236}">
                <a16:creationId xmlns:a16="http://schemas.microsoft.com/office/drawing/2014/main" id="{6E808469-368F-5759-53DE-3DA9EAE7E3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1255" y="3068960"/>
            <a:ext cx="4240745" cy="31051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5D88B92-8C5F-60CE-7E1C-F1036546C233}"/>
              </a:ext>
            </a:extLst>
          </p:cNvPr>
          <p:cNvSpPr/>
          <p:nvPr/>
        </p:nvSpPr>
        <p:spPr>
          <a:xfrm>
            <a:off x="479376" y="1196752"/>
            <a:ext cx="6120680" cy="4896544"/>
          </a:xfrm>
          <a:prstGeom prst="rect">
            <a:avLst/>
          </a:prstGeom>
          <a:noFill/>
          <a:ln w="25400">
            <a:solidFill>
              <a:srgbClr val="003896"/>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1" name="TextBox 10">
            <a:extLst>
              <a:ext uri="{FF2B5EF4-FFF2-40B4-BE49-F238E27FC236}">
                <a16:creationId xmlns:a16="http://schemas.microsoft.com/office/drawing/2014/main" id="{2DF68D68-748A-691B-8746-CEF0927C3C9C}"/>
              </a:ext>
            </a:extLst>
          </p:cNvPr>
          <p:cNvSpPr txBox="1"/>
          <p:nvPr/>
        </p:nvSpPr>
        <p:spPr>
          <a:xfrm>
            <a:off x="623392" y="1428187"/>
            <a:ext cx="2664296" cy="307777"/>
          </a:xfrm>
          <a:prstGeom prst="rect">
            <a:avLst/>
          </a:prstGeom>
          <a:noFill/>
        </p:spPr>
        <p:txBody>
          <a:bodyPr wrap="square" rtlCol="0">
            <a:spAutoFit/>
          </a:bodyPr>
          <a:lstStyle/>
          <a:p>
            <a:pPr>
              <a:buClr>
                <a:schemeClr val="bg1">
                  <a:lumMod val="50000"/>
                </a:schemeClr>
              </a:buClr>
            </a:pPr>
            <a:r>
              <a:rPr lang="en-ZA" sz="1400" b="1" dirty="0">
                <a:solidFill>
                  <a:schemeClr val="accent1"/>
                </a:solidFill>
                <a:latin typeface="Arial" panose="020B0604020202020204" pitchFamily="34" charset="0"/>
                <a:cs typeface="Arial" panose="020B0604020202020204" pitchFamily="34" charset="0"/>
              </a:rPr>
              <a:t>Basic Compliance</a:t>
            </a:r>
          </a:p>
        </p:txBody>
      </p:sp>
      <p:cxnSp>
        <p:nvCxnSpPr>
          <p:cNvPr id="13" name="Straight Connector 12">
            <a:extLst>
              <a:ext uri="{FF2B5EF4-FFF2-40B4-BE49-F238E27FC236}">
                <a16:creationId xmlns:a16="http://schemas.microsoft.com/office/drawing/2014/main" id="{6575B070-C4ED-E4E9-4C1C-FAAE711A3F43}"/>
              </a:ext>
            </a:extLst>
          </p:cNvPr>
          <p:cNvCxnSpPr>
            <a:cxnSpLocks/>
          </p:cNvCxnSpPr>
          <p:nvPr/>
        </p:nvCxnSpPr>
        <p:spPr>
          <a:xfrm>
            <a:off x="623392" y="1735964"/>
            <a:ext cx="5832648"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BA105E1-C17D-313E-5448-76AE5C7140A1}"/>
              </a:ext>
            </a:extLst>
          </p:cNvPr>
          <p:cNvSpPr txBox="1"/>
          <p:nvPr/>
        </p:nvSpPr>
        <p:spPr>
          <a:xfrm>
            <a:off x="623392" y="1901752"/>
            <a:ext cx="5112568" cy="3169073"/>
          </a:xfrm>
          <a:prstGeom prst="rect">
            <a:avLst/>
          </a:prstGeom>
          <a:noFill/>
        </p:spPr>
        <p:txBody>
          <a:bodyPr wrap="square" rtlCol="0">
            <a:spAutoFit/>
          </a:bodyPr>
          <a:lstStyle/>
          <a:p>
            <a:pPr>
              <a:buClr>
                <a:schemeClr val="bg1">
                  <a:lumMod val="50000"/>
                </a:schemeClr>
              </a:buClr>
            </a:pPr>
            <a:r>
              <a:rPr lang="en-ZA" sz="1400" dirty="0"/>
              <a:t>- </a:t>
            </a:r>
            <a:r>
              <a:rPr lang="en-ZA" sz="1400" dirty="0">
                <a:solidFill>
                  <a:schemeClr val="accent1"/>
                </a:solidFill>
                <a:latin typeface="Arial" panose="020B0604020202020204" pitchFamily="34" charset="0"/>
                <a:cs typeface="Arial" panose="020B0604020202020204" pitchFamily="34" charset="0"/>
              </a:rPr>
              <a:t>Basic compliance for this ITT are:</a:t>
            </a:r>
          </a:p>
          <a:p>
            <a:pPr>
              <a:buClr>
                <a:schemeClr val="bg1">
                  <a:lumMod val="50000"/>
                </a:schemeClr>
              </a:buClr>
            </a:pPr>
            <a:endParaRPr lang="en-ZA" sz="1400" dirty="0">
              <a:solidFill>
                <a:schemeClr val="accent1"/>
              </a:solidFill>
              <a:latin typeface="Arial" panose="020B0604020202020204" pitchFamily="34" charset="0"/>
              <a:cs typeface="Arial" panose="020B0604020202020204" pitchFamily="34" charset="0"/>
            </a:endParaRPr>
          </a:p>
          <a:p>
            <a:pPr marL="285750" indent="-285750">
              <a:buClr>
                <a:srgbClr val="003896"/>
              </a:buClr>
              <a:buFont typeface="Wingdings" panose="05000000000000000000" pitchFamily="2" charset="2"/>
              <a:buChar char="q"/>
            </a:pPr>
            <a:r>
              <a:rPr lang="en-ZA" sz="1400" dirty="0">
                <a:solidFill>
                  <a:schemeClr val="accent1"/>
                </a:solidFill>
                <a:latin typeface="Arial" panose="020B0604020202020204" pitchFamily="34" charset="0"/>
                <a:cs typeface="Arial" panose="020B0604020202020204" pitchFamily="34" charset="0"/>
              </a:rPr>
              <a:t>Meet the eligibility criteria for a tenderer</a:t>
            </a:r>
          </a:p>
          <a:p>
            <a:pPr>
              <a:buClr>
                <a:srgbClr val="003896"/>
              </a:buClr>
            </a:pPr>
            <a:endParaRPr lang="en-ZA" sz="1400" dirty="0">
              <a:solidFill>
                <a:schemeClr val="accent1"/>
              </a:solidFill>
              <a:latin typeface="Arial" panose="020B0604020202020204" pitchFamily="34" charset="0"/>
              <a:cs typeface="Arial" panose="020B0604020202020204" pitchFamily="34" charset="0"/>
            </a:endParaRPr>
          </a:p>
          <a:p>
            <a:pPr marL="285750" indent="-285750" algn="just">
              <a:lnSpc>
                <a:spcPct val="115000"/>
              </a:lnSpc>
              <a:spcAft>
                <a:spcPts val="1000"/>
              </a:spcAft>
              <a:buClr>
                <a:srgbClr val="003896"/>
              </a:buClr>
              <a:buFont typeface="Wingdings" panose="05000000000000000000" pitchFamily="2" charset="2"/>
              <a:buChar char="q"/>
            </a:pPr>
            <a:r>
              <a:rPr lang="en-US" sz="1400" dirty="0">
                <a:solidFill>
                  <a:schemeClr val="accent1"/>
                </a:solidFill>
                <a:latin typeface="Arial" panose="020B0604020202020204" pitchFamily="34" charset="0"/>
                <a:ea typeface="Calibri" panose="020F0502020204030204" pitchFamily="34" charset="0"/>
                <a:cs typeface="Arial" panose="020B0604020202020204" pitchFamily="34" charset="0"/>
              </a:rPr>
              <a:t>The tenderer must submit </a:t>
            </a:r>
            <a:r>
              <a:rPr lang="en-US" sz="1400" b="1" dirty="0">
                <a:solidFill>
                  <a:schemeClr val="accent1"/>
                </a:solidFill>
                <a:latin typeface="Arial" panose="020B0604020202020204" pitchFamily="34" charset="0"/>
                <a:ea typeface="Calibri" panose="020F0502020204030204" pitchFamily="34" charset="0"/>
                <a:cs typeface="Arial" panose="020B0604020202020204" pitchFamily="34" charset="0"/>
              </a:rPr>
              <a:t>online copies on the link</a:t>
            </a:r>
            <a:r>
              <a:rPr lang="en-US" sz="1400" dirty="0">
                <a:solidFill>
                  <a:schemeClr val="accent1"/>
                </a:solidFill>
                <a:latin typeface="Arial" panose="020B0604020202020204" pitchFamily="34" charset="0"/>
                <a:ea typeface="Calibri" panose="020F0502020204030204" pitchFamily="34" charset="0"/>
                <a:cs typeface="Arial" panose="020B0604020202020204" pitchFamily="34" charset="0"/>
              </a:rPr>
              <a:t> indicated below:</a:t>
            </a:r>
          </a:p>
          <a:p>
            <a:pPr marL="285750" indent="-285750" algn="just">
              <a:lnSpc>
                <a:spcPct val="115000"/>
              </a:lnSpc>
              <a:spcAft>
                <a:spcPts val="1000"/>
              </a:spcAft>
              <a:buClr>
                <a:srgbClr val="003896"/>
              </a:buClr>
              <a:buFont typeface="Wingdings" panose="05000000000000000000" pitchFamily="2" charset="2"/>
              <a:buChar char="q"/>
            </a:pPr>
            <a:r>
              <a:rPr lang="en-ZA" sz="1400" b="1" u="sng" dirty="0">
                <a:solidFill>
                  <a:srgbClr val="0000FF"/>
                </a:solidFill>
                <a:latin typeface="Arial" panose="020B0604020202020204" pitchFamily="34" charset="0"/>
                <a:ea typeface="Calibri" panose="020F0502020204030204" pitchFamily="34" charset="0"/>
                <a:cs typeface="Times New Roman" panose="02020603050405020304" pitchFamily="18" charset="0"/>
                <a:hlinkClick r:id="rId6" tooltip="https://www.eskom.co.za/tenders/"/>
              </a:rPr>
              <a:t>https://www.eskom.co.za/tenders/</a:t>
            </a:r>
            <a:endParaRPr lang="en-ZA" sz="14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15000"/>
              </a:lnSpc>
              <a:spcAft>
                <a:spcPts val="1000"/>
              </a:spcAft>
              <a:buClr>
                <a:srgbClr val="003896"/>
              </a:buClr>
              <a:buFont typeface="Wingdings" panose="05000000000000000000" pitchFamily="2" charset="2"/>
              <a:buChar char="q"/>
            </a:pPr>
            <a:r>
              <a:rPr lang="en-US" sz="1400" dirty="0">
                <a:solidFill>
                  <a:schemeClr val="accent1"/>
                </a:solidFill>
                <a:latin typeface="Arial" panose="020B0604020202020204" pitchFamily="34" charset="0"/>
                <a:cs typeface="Arial" panose="020B0604020202020204" pitchFamily="34" charset="0"/>
              </a:rPr>
              <a:t>Submission of the mandatory commercial and technical tender returnables as at stipulated deadline.</a:t>
            </a:r>
          </a:p>
          <a:p>
            <a:pPr marL="285750" lvl="0" indent="-285750">
              <a:lnSpc>
                <a:spcPct val="115000"/>
              </a:lnSpc>
              <a:spcAft>
                <a:spcPts val="1000"/>
              </a:spcAft>
              <a:buClr>
                <a:srgbClr val="003896"/>
              </a:buClr>
              <a:buFont typeface="Wingdings" panose="05000000000000000000" pitchFamily="2" charset="2"/>
              <a:buChar char="q"/>
            </a:pPr>
            <a:r>
              <a:rPr lang="en-US" sz="1400" dirty="0">
                <a:solidFill>
                  <a:schemeClr val="accent1"/>
                </a:solidFill>
                <a:latin typeface="Arial" panose="020B0604020202020204" pitchFamily="34" charset="0"/>
                <a:cs typeface="Arial" panose="020B0604020202020204" pitchFamily="34" charset="0"/>
              </a:rPr>
              <a:t>No hard copy submissions will be accepted.</a:t>
            </a:r>
            <a:endParaRPr lang="en-ZA" sz="1400" dirty="0">
              <a:solidFill>
                <a:schemeClr val="accent1"/>
              </a:solidFill>
              <a:latin typeface="Arial" panose="020B0604020202020204" pitchFamily="34" charset="0"/>
              <a:cs typeface="Arial" panose="020B0604020202020204" pitchFamily="34" charset="0"/>
            </a:endParaRPr>
          </a:p>
          <a:p>
            <a:pPr marL="285750" indent="-285750">
              <a:buClr>
                <a:schemeClr val="bg1">
                  <a:lumMod val="50000"/>
                </a:schemeClr>
              </a:buClr>
              <a:buFont typeface="Wingdings" panose="05000000000000000000" pitchFamily="2" charset="2"/>
              <a:buChar char="q"/>
            </a:pPr>
            <a:endParaRPr lang="en-ZA" sz="1400" dirty="0" err="1"/>
          </a:p>
        </p:txBody>
      </p:sp>
    </p:spTree>
    <p:extLst>
      <p:ext uri="{BB962C8B-B14F-4D97-AF65-F5344CB8AC3E}">
        <p14:creationId xmlns:p14="http://schemas.microsoft.com/office/powerpoint/2010/main" val="4124253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D78A854-4E59-AE18-E99C-50C19260652B}"/>
              </a:ext>
            </a:extLst>
          </p:cNvPr>
          <p:cNvGraphicFramePr>
            <a:graphicFrameLocks noChangeAspect="1"/>
          </p:cNvGraphicFramePr>
          <p:nvPr>
            <p:custDataLst>
              <p:tags r:id="rId1"/>
            </p:custDataLst>
            <p:extLst>
              <p:ext uri="{D42A27DB-BD31-4B8C-83A1-F6EECF244321}">
                <p14:modId xmlns:p14="http://schemas.microsoft.com/office/powerpoint/2010/main" val="30838886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a:extLst>
              <a:ext uri="{FF2B5EF4-FFF2-40B4-BE49-F238E27FC236}">
                <a16:creationId xmlns:a16="http://schemas.microsoft.com/office/drawing/2014/main" id="{E3E62FD0-322C-9588-F3F8-44A5359C3405}"/>
              </a:ext>
            </a:extLst>
          </p:cNvPr>
          <p:cNvSpPr>
            <a:spLocks noGrp="1"/>
          </p:cNvSpPr>
          <p:nvPr>
            <p:ph type="title"/>
          </p:nvPr>
        </p:nvSpPr>
        <p:spPr/>
        <p:txBody>
          <a:bodyPr vert="horz"/>
          <a:lstStyle/>
          <a:p>
            <a:r>
              <a:rPr lang="en-ZA" dirty="0"/>
              <a:t>Commercial</a:t>
            </a:r>
          </a:p>
        </p:txBody>
      </p:sp>
      <p:sp>
        <p:nvSpPr>
          <p:cNvPr id="4" name="Rectangle 3">
            <a:extLst>
              <a:ext uri="{FF2B5EF4-FFF2-40B4-BE49-F238E27FC236}">
                <a16:creationId xmlns:a16="http://schemas.microsoft.com/office/drawing/2014/main" id="{F6DEF01F-CA71-E686-6AAA-834191638ACA}"/>
              </a:ext>
            </a:extLst>
          </p:cNvPr>
          <p:cNvSpPr/>
          <p:nvPr/>
        </p:nvSpPr>
        <p:spPr>
          <a:xfrm>
            <a:off x="1487488" y="1196752"/>
            <a:ext cx="8136904" cy="4176464"/>
          </a:xfrm>
          <a:prstGeom prst="rect">
            <a:avLst/>
          </a:prstGeom>
          <a:noFill/>
          <a:ln w="25400">
            <a:solidFill>
              <a:srgbClr val="003896"/>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TextBox 5">
            <a:extLst>
              <a:ext uri="{FF2B5EF4-FFF2-40B4-BE49-F238E27FC236}">
                <a16:creationId xmlns:a16="http://schemas.microsoft.com/office/drawing/2014/main" id="{AD9DE1A0-F199-9FE7-0B34-4D7B5BB280EE}"/>
              </a:ext>
            </a:extLst>
          </p:cNvPr>
          <p:cNvSpPr txBox="1"/>
          <p:nvPr/>
        </p:nvSpPr>
        <p:spPr>
          <a:xfrm>
            <a:off x="1991544" y="2492896"/>
            <a:ext cx="7200800" cy="1200329"/>
          </a:xfrm>
          <a:prstGeom prst="rect">
            <a:avLst/>
          </a:prstGeom>
          <a:noFill/>
        </p:spPr>
        <p:txBody>
          <a:bodyPr wrap="square" rtlCol="0">
            <a:spAutoFit/>
          </a:bodyPr>
          <a:lstStyle/>
          <a:p>
            <a:pPr>
              <a:buClr>
                <a:schemeClr val="bg1">
                  <a:lumMod val="50000"/>
                </a:schemeClr>
              </a:buClr>
            </a:pPr>
            <a:r>
              <a:rPr lang="en-ZA" sz="2400" dirty="0">
                <a:solidFill>
                  <a:schemeClr val="accent1"/>
                </a:solidFill>
                <a:latin typeface="Arial" panose="020B0604020202020204" pitchFamily="34" charset="0"/>
                <a:cs typeface="Arial" panose="020B0604020202020204" pitchFamily="34" charset="0"/>
              </a:rPr>
              <a:t>Mandatory Returnables presented from the Invitation of Tender Document.</a:t>
            </a:r>
          </a:p>
          <a:p>
            <a:pPr marL="285750" indent="-285750">
              <a:buClr>
                <a:schemeClr val="bg1">
                  <a:lumMod val="50000"/>
                </a:schemeClr>
              </a:buClr>
              <a:buFont typeface="Wingdings" panose="05000000000000000000" pitchFamily="2" charset="2"/>
              <a:buChar char="q"/>
            </a:pPr>
            <a:endParaRPr lang="en-ZA" sz="2400" dirty="0" err="1"/>
          </a:p>
        </p:txBody>
      </p:sp>
    </p:spTree>
    <p:extLst>
      <p:ext uri="{BB962C8B-B14F-4D97-AF65-F5344CB8AC3E}">
        <p14:creationId xmlns:p14="http://schemas.microsoft.com/office/powerpoint/2010/main" val="810273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7819EB21-075B-2E74-0807-61989564A5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6" progId="TCLayout.ActiveDocument.1">
                  <p:embed/>
                </p:oleObj>
              </mc:Choice>
              <mc:Fallback>
                <p:oleObj name="think-cell Slide" r:id="rId3" imgW="425" imgH="426" progId="TCLayout.ActiveDocument.1">
                  <p:embed/>
                  <p:pic>
                    <p:nvPicPr>
                      <p:cNvPr id="4" name="think-cell data - do not delete" hidden="1">
                        <a:extLst>
                          <a:ext uri="{FF2B5EF4-FFF2-40B4-BE49-F238E27FC236}">
                            <a16:creationId xmlns:a16="http://schemas.microsoft.com/office/drawing/2014/main" id="{7819EB21-075B-2E74-0807-61989564A5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3E96394E-542C-8702-4B1D-6CEF7A36CE03}"/>
              </a:ext>
            </a:extLst>
          </p:cNvPr>
          <p:cNvSpPr txBox="1"/>
          <p:nvPr/>
        </p:nvSpPr>
        <p:spPr>
          <a:xfrm>
            <a:off x="191344" y="404664"/>
            <a:ext cx="12000656" cy="3108543"/>
          </a:xfrm>
          <a:prstGeom prst="rect">
            <a:avLst/>
          </a:prstGeom>
          <a:noFill/>
        </p:spPr>
        <p:txBody>
          <a:bodyPr wrap="square" rtlCol="0">
            <a:spAutoFit/>
          </a:bodyPr>
          <a:lstStyle/>
          <a:p>
            <a:pPr>
              <a:buClr>
                <a:schemeClr val="bg1">
                  <a:lumMod val="50000"/>
                </a:schemeClr>
              </a:buClr>
            </a:pPr>
            <a:r>
              <a:rPr lang="en-ZA" sz="3200" dirty="0">
                <a:latin typeface="Arial" panose="020B0604020202020204" pitchFamily="34" charset="0"/>
                <a:cs typeface="Arial" panose="020B0604020202020204" pitchFamily="34" charset="0"/>
              </a:rPr>
              <a:t>Functionality / Technical Requirements</a:t>
            </a:r>
          </a:p>
          <a:p>
            <a:pPr>
              <a:buClr>
                <a:schemeClr val="bg1">
                  <a:lumMod val="50000"/>
                </a:schemeClr>
              </a:buClr>
            </a:pPr>
            <a:endParaRPr lang="en-ZA" sz="1200" b="1" dirty="0">
              <a:solidFill>
                <a:schemeClr val="accent1"/>
              </a:solidFill>
              <a:latin typeface="Arial" panose="020B0604020202020204" pitchFamily="34" charset="0"/>
              <a:cs typeface="Times New Roman" panose="02020603050405020304" pitchFamily="18" charset="0"/>
            </a:endParaRPr>
          </a:p>
          <a:p>
            <a:pPr>
              <a:buClr>
                <a:schemeClr val="bg1">
                  <a:lumMod val="50000"/>
                </a:schemeClr>
              </a:buClr>
            </a:pPr>
            <a:r>
              <a:rPr lang="en-GB" sz="1200" b="1" dirty="0">
                <a:solidFill>
                  <a:schemeClr val="tx2">
                    <a:lumMod val="75000"/>
                  </a:schemeClr>
                </a:solidFill>
                <a:effectLst/>
                <a:latin typeface="Arial" panose="020B0604020202020204" pitchFamily="34" charset="0"/>
                <a:ea typeface="Times New Roman" panose="02020603050405020304" pitchFamily="18" charset="0"/>
              </a:rPr>
              <a:t>.</a:t>
            </a:r>
            <a:r>
              <a:rPr lang="en-GB" sz="1400" b="1" dirty="0">
                <a:solidFill>
                  <a:schemeClr val="tx2">
                    <a:lumMod val="75000"/>
                  </a:schemeClr>
                </a:solidFill>
                <a:effectLst/>
                <a:latin typeface="Arial" panose="020B0604020202020204" pitchFamily="34" charset="0"/>
                <a:ea typeface="Times New Roman" panose="02020603050405020304" pitchFamily="18" charset="0"/>
              </a:rPr>
              <a:t>Sco</a:t>
            </a:r>
            <a:r>
              <a:rPr lang="en-GB" sz="1400" b="1" dirty="0">
                <a:solidFill>
                  <a:schemeClr val="tx2">
                    <a:lumMod val="75000"/>
                  </a:schemeClr>
                </a:solidFill>
                <a:latin typeface="Arial" panose="020B0604020202020204" pitchFamily="34" charset="0"/>
                <a:ea typeface="Times New Roman" panose="02020603050405020304" pitchFamily="18" charset="0"/>
              </a:rPr>
              <a:t>pe of work document is attached in the tender advert</a:t>
            </a:r>
            <a:endParaRPr lang="en-GB" sz="1400" b="1" dirty="0">
              <a:solidFill>
                <a:schemeClr val="tx2">
                  <a:lumMod val="75000"/>
                </a:schemeClr>
              </a:solidFill>
              <a:effectLst/>
              <a:latin typeface="Arial" panose="020B0604020202020204" pitchFamily="34" charset="0"/>
              <a:ea typeface="Times New Roman" panose="02020603050405020304" pitchFamily="18" charset="0"/>
            </a:endParaRPr>
          </a:p>
          <a:p>
            <a:pPr>
              <a:buClr>
                <a:schemeClr val="bg1">
                  <a:lumMod val="50000"/>
                </a:schemeClr>
              </a:buClr>
            </a:pPr>
            <a:endParaRPr lang="en-ZA" sz="1400" b="1" dirty="0">
              <a:solidFill>
                <a:schemeClr val="tx2">
                  <a:lumMod val="75000"/>
                </a:schemeClr>
              </a:solidFill>
              <a:effectLst/>
              <a:latin typeface="Arial" panose="020B0604020202020204" pitchFamily="34" charset="0"/>
              <a:ea typeface="Times New Roman" panose="02020603050405020304" pitchFamily="18" charset="0"/>
            </a:endParaRPr>
          </a:p>
          <a:p>
            <a:pPr>
              <a:buClr>
                <a:schemeClr val="bg1">
                  <a:lumMod val="50000"/>
                </a:schemeClr>
              </a:buClr>
            </a:pPr>
            <a:r>
              <a:rPr lang="en-ZA" sz="1400" b="1" dirty="0">
                <a:solidFill>
                  <a:schemeClr val="accent1"/>
                </a:solidFill>
                <a:effectLst/>
                <a:latin typeface="Arial" panose="020B0604020202020204" pitchFamily="34" charset="0"/>
                <a:ea typeface="Calibri" panose="020F0502020204030204" pitchFamily="34" charset="0"/>
              </a:rPr>
              <a:t> </a:t>
            </a:r>
            <a:r>
              <a:rPr lang="en-ZA" sz="1400" b="0" i="0" u="none" strike="noStrike" baseline="0" dirty="0">
                <a:solidFill>
                  <a:srgbClr val="000000"/>
                </a:solidFill>
                <a:latin typeface="Arial" panose="020B0604020202020204" pitchFamily="34" charset="0"/>
              </a:rPr>
              <a:t>A two stage TES is set out. </a:t>
            </a:r>
          </a:p>
          <a:p>
            <a:endParaRPr lang="en-ZA" sz="1400" b="0" i="0" u="none" strike="noStrike" baseline="0" dirty="0">
              <a:solidFill>
                <a:srgbClr val="000000"/>
              </a:solidFill>
              <a:latin typeface="Arial" panose="020B0604020202020204" pitchFamily="34" charset="0"/>
            </a:endParaRPr>
          </a:p>
          <a:p>
            <a:r>
              <a:rPr lang="en-ZA" sz="1400" b="1" i="0" u="none" strike="noStrike" baseline="0" dirty="0">
                <a:solidFill>
                  <a:srgbClr val="000000"/>
                </a:solidFill>
                <a:latin typeface="Arial" panose="020B0604020202020204" pitchFamily="34" charset="0"/>
              </a:rPr>
              <a:t>Stage 1: </a:t>
            </a:r>
            <a:r>
              <a:rPr lang="en-ZA" sz="1400" b="0" i="0" u="none" strike="noStrike" baseline="0" dirty="0">
                <a:solidFill>
                  <a:srgbClr val="000000"/>
                </a:solidFill>
                <a:latin typeface="Arial" panose="020B0604020202020204" pitchFamily="34" charset="0"/>
              </a:rPr>
              <a:t>Mandatory Technical Evaluation Criteria 	</a:t>
            </a:r>
          </a:p>
          <a:p>
            <a:r>
              <a:rPr lang="en-ZA" sz="1400" b="1" i="0" u="none" strike="noStrike" baseline="0" dirty="0">
                <a:solidFill>
                  <a:srgbClr val="000000"/>
                </a:solidFill>
                <a:latin typeface="Arial" panose="020B0604020202020204" pitchFamily="34" charset="0"/>
              </a:rPr>
              <a:t>Stage 2: </a:t>
            </a:r>
            <a:r>
              <a:rPr lang="en-ZA" sz="1400" b="0" i="0" u="none" strike="noStrike" baseline="0" dirty="0">
                <a:solidFill>
                  <a:srgbClr val="000000"/>
                </a:solidFill>
                <a:latin typeface="Arial" panose="020B0604020202020204" pitchFamily="34" charset="0"/>
              </a:rPr>
              <a:t>Qualitative Technical Evaluation 	</a:t>
            </a:r>
          </a:p>
          <a:p>
            <a:endParaRPr lang="en-ZA" sz="1800" b="0" i="0" u="none" strike="noStrike" baseline="0" dirty="0">
              <a:solidFill>
                <a:srgbClr val="000000"/>
              </a:solidFill>
              <a:latin typeface="Arial" panose="020B0604020202020204" pitchFamily="34" charset="0"/>
            </a:endParaRPr>
          </a:p>
          <a:p>
            <a:r>
              <a:rPr lang="en-ZA" sz="1800" b="0" i="0" u="none" strike="noStrike" baseline="0" dirty="0">
                <a:solidFill>
                  <a:srgbClr val="000000"/>
                </a:solidFill>
                <a:latin typeface="Arial" panose="020B0604020202020204" pitchFamily="34" charset="0"/>
              </a:rPr>
              <a:t>	</a:t>
            </a:r>
          </a:p>
          <a:p>
            <a:pPr>
              <a:buClr>
                <a:schemeClr val="bg1">
                  <a:lumMod val="50000"/>
                </a:schemeClr>
              </a:buClr>
            </a:pPr>
            <a:endParaRPr lang="en-ZA" sz="3200" dirty="0"/>
          </a:p>
        </p:txBody>
      </p:sp>
      <p:graphicFrame>
        <p:nvGraphicFramePr>
          <p:cNvPr id="5" name="Table 4">
            <a:extLst>
              <a:ext uri="{FF2B5EF4-FFF2-40B4-BE49-F238E27FC236}">
                <a16:creationId xmlns:a16="http://schemas.microsoft.com/office/drawing/2014/main" id="{8509531D-31C2-9326-744B-9ED13652F820}"/>
              </a:ext>
            </a:extLst>
          </p:cNvPr>
          <p:cNvGraphicFramePr>
            <a:graphicFrameLocks noGrp="1"/>
          </p:cNvGraphicFramePr>
          <p:nvPr>
            <p:extLst>
              <p:ext uri="{D42A27DB-BD31-4B8C-83A1-F6EECF244321}">
                <p14:modId xmlns:p14="http://schemas.microsoft.com/office/powerpoint/2010/main" val="1774104356"/>
              </p:ext>
            </p:extLst>
          </p:nvPr>
        </p:nvGraphicFramePr>
        <p:xfrm>
          <a:off x="838200" y="3933056"/>
          <a:ext cx="10515600" cy="556323"/>
        </p:xfrm>
        <a:graphic>
          <a:graphicData uri="http://schemas.openxmlformats.org/drawingml/2006/table">
            <a:tbl>
              <a:tblPr>
                <a:tableStyleId>{5C22544A-7EE6-4342-B048-85BDC9FD1C3A}</a:tableStyleId>
              </a:tblPr>
              <a:tblGrid>
                <a:gridCol w="10515600">
                  <a:extLst>
                    <a:ext uri="{9D8B030D-6E8A-4147-A177-3AD203B41FA5}">
                      <a16:colId xmlns:a16="http://schemas.microsoft.com/office/drawing/2014/main" val="361611459"/>
                    </a:ext>
                  </a:extLst>
                </a:gridCol>
              </a:tblGrid>
              <a:tr h="556323">
                <a:tc>
                  <a:txBody>
                    <a:bodyPr/>
                    <a:lstStyle/>
                    <a:p>
                      <a:pPr algn="ctr" fontAlgn="b"/>
                      <a:endParaRPr lang="en-ZA" sz="1400" b="1" i="0" u="none" strike="noStrike" dirty="0">
                        <a:effectLst/>
                        <a:latin typeface="Arial" panose="020B0604020202020204" pitchFamily="34" charset="0"/>
                      </a:endParaRPr>
                    </a:p>
                  </a:txBody>
                  <a:tcPr marL="6545" marR="6545" marT="6545" marB="0" anchor="b"/>
                </a:tc>
                <a:extLst>
                  <a:ext uri="{0D108BD9-81ED-4DB2-BD59-A6C34878D82A}">
                    <a16:rowId xmlns:a16="http://schemas.microsoft.com/office/drawing/2014/main" val="1125229772"/>
                  </a:ext>
                </a:extLst>
              </a:tr>
            </a:tbl>
          </a:graphicData>
        </a:graphic>
      </p:graphicFrame>
      <p:pic>
        <p:nvPicPr>
          <p:cNvPr id="3" name="Picture 6">
            <a:extLst>
              <a:ext uri="{FF2B5EF4-FFF2-40B4-BE49-F238E27FC236}">
                <a16:creationId xmlns:a16="http://schemas.microsoft.com/office/drawing/2014/main" id="{27C92A09-BE92-9D26-6F7F-4F0B636852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996952"/>
            <a:ext cx="12192000" cy="3587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2693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Yvz9s1FQRQK70D8H52w3U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1NPUJZfVS7.d8Aqx0sFn4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6yJ7c7QzT92Xgk69G6qK3A"/>
</p:tagLst>
</file>

<file path=ppt/theme/theme1.xml><?xml version="1.0" encoding="utf-8"?>
<a:theme xmlns:a="http://schemas.openxmlformats.org/drawingml/2006/main" name="Office Theme">
  <a:themeElements>
    <a:clrScheme name="Eskom Custom Fonts">
      <a:dk1>
        <a:srgbClr val="003896"/>
      </a:dk1>
      <a:lt1>
        <a:srgbClr val="FFFFFF"/>
      </a:lt1>
      <a:dk2>
        <a:srgbClr val="83725B"/>
      </a:dk2>
      <a:lt2>
        <a:srgbClr val="DDDDDD"/>
      </a:lt2>
      <a:accent1>
        <a:srgbClr val="003896"/>
      </a:accent1>
      <a:accent2>
        <a:srgbClr val="9B6D56"/>
      </a:accent2>
      <a:accent3>
        <a:srgbClr val="96330F"/>
      </a:accent3>
      <a:accent4>
        <a:srgbClr val="C97A00"/>
      </a:accent4>
      <a:accent5>
        <a:srgbClr val="598787"/>
      </a:accent5>
      <a:accent6>
        <a:srgbClr val="858705"/>
      </a:accent6>
      <a:hlink>
        <a:srgbClr val="83725B"/>
      </a:hlink>
      <a:folHlink>
        <a:srgbClr val="C97A00"/>
      </a:folHlink>
    </a:clrScheme>
    <a:fontScheme name="Eskom Custom">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Eskom Widescreen_Without Visuals" id="{A8DDC17B-1581-4D7F-8C14-7723306C0474}" vid="{AABB89EC-0ED7-46E8-A361-2FD02679C18D}"/>
    </a:ext>
  </a:extLst>
</a:theme>
</file>

<file path=ppt/theme/theme2.xml><?xml version="1.0" encoding="utf-8"?>
<a:theme xmlns:a="http://schemas.openxmlformats.org/drawingml/2006/main" name="Content Slide Master">
  <a:themeElements>
    <a:clrScheme name="Eskom CI">
      <a:dk1>
        <a:sysClr val="windowText" lastClr="000000"/>
      </a:dk1>
      <a:lt1>
        <a:sysClr val="window" lastClr="FFFFFF"/>
      </a:lt1>
      <a:dk2>
        <a:srgbClr val="44546A"/>
      </a:dk2>
      <a:lt2>
        <a:srgbClr val="E7E6E6"/>
      </a:lt2>
      <a:accent1>
        <a:srgbClr val="003896"/>
      </a:accent1>
      <a:accent2>
        <a:srgbClr val="83725B"/>
      </a:accent2>
      <a:accent3>
        <a:srgbClr val="96330F"/>
      </a:accent3>
      <a:accent4>
        <a:srgbClr val="0DB017"/>
      </a:accent4>
      <a:accent5>
        <a:srgbClr val="C97A00"/>
      </a:accent5>
      <a:accent6>
        <a:srgbClr val="598787"/>
      </a:accent6>
      <a:hlink>
        <a:srgbClr val="0563C1"/>
      </a:hlink>
      <a:folHlink>
        <a:srgbClr val="000000"/>
      </a:folHlink>
    </a:clrScheme>
    <a:fontScheme name="Eskom Custom">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285750" indent="-285750">
          <a:buClr>
            <a:schemeClr val="bg1">
              <a:lumMod val="50000"/>
            </a:schemeClr>
          </a:buClr>
          <a:buFont typeface="Wingdings" panose="05000000000000000000" pitchFamily="2" charset="2"/>
          <a:buChar char="§"/>
          <a:defRPr sz="1400" dirty="0" err="1" smtClean="0"/>
        </a:defPPr>
      </a:lstStyle>
    </a:txDef>
  </a:objectDefaults>
  <a:extraClrSchemeLst/>
  <a:extLst>
    <a:ext uri="{05A4C25C-085E-4340-85A3-A5531E510DB2}">
      <thm15:themeFamily xmlns:thm15="http://schemas.microsoft.com/office/thememl/2012/main" name="Presentation1" id="{1E5B683E-D731-44A3-995F-FBDD736D6143}" vid="{6AEA1211-FEE5-49DA-A65B-5350B454C76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9674</TotalTime>
  <Words>539</Words>
  <Application>Microsoft Office PowerPoint</Application>
  <PresentationFormat>Widescreen</PresentationFormat>
  <Paragraphs>121</Paragraphs>
  <Slides>18</Slides>
  <Notes>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30" baseType="lpstr">
      <vt:lpstr>Aptos</vt:lpstr>
      <vt:lpstr>Arial</vt:lpstr>
      <vt:lpstr>Arial MT</vt:lpstr>
      <vt:lpstr>Calibri</vt:lpstr>
      <vt:lpstr>Courier New</vt:lpstr>
      <vt:lpstr>Gill Sans MT</vt:lpstr>
      <vt:lpstr>Segoe Print</vt:lpstr>
      <vt:lpstr>Symbol</vt:lpstr>
      <vt:lpstr>Wingdings</vt:lpstr>
      <vt:lpstr>Office Theme</vt:lpstr>
      <vt:lpstr>Content Slide Master</vt:lpstr>
      <vt:lpstr>think-cell Slide</vt:lpstr>
      <vt:lpstr>  E1740GXMPDUVR GX Clarification Meeting </vt:lpstr>
      <vt:lpstr>PowerPoint Presentation</vt:lpstr>
      <vt:lpstr>Agenda</vt:lpstr>
      <vt:lpstr>Contacts and Submission Deadline</vt:lpstr>
      <vt:lpstr>Commercial</vt:lpstr>
      <vt:lpstr>Commercial</vt:lpstr>
      <vt:lpstr>Basic Compliance</vt:lpstr>
      <vt:lpstr>Commercial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Saluja Sevraj - Office of the GE</Manager>
  <Company>Eskom Generation Division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Gx Power Point Template - White Wide Screen</dc:title>
  <dc:creator>Updated for Gx by Vanessa Bylsma</dc:creator>
  <cp:lastModifiedBy>Nokuthula Ntshingila</cp:lastModifiedBy>
  <cp:revision>108</cp:revision>
  <dcterms:created xsi:type="dcterms:W3CDTF">2020-01-06T09:48:40Z</dcterms:created>
  <dcterms:modified xsi:type="dcterms:W3CDTF">2025-09-09T08:56:23Z</dcterms:modified>
</cp:coreProperties>
</file>