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  <p:sldMasterId id="2147483686" r:id="rId6"/>
  </p:sldMasterIdLst>
  <p:notesMasterIdLst>
    <p:notesMasterId r:id="rId26"/>
  </p:notesMasterIdLst>
  <p:handoutMasterIdLst>
    <p:handoutMasterId r:id="rId27"/>
  </p:handoutMasterIdLst>
  <p:sldIdLst>
    <p:sldId id="257" r:id="rId7"/>
    <p:sldId id="258" r:id="rId8"/>
    <p:sldId id="300" r:id="rId9"/>
    <p:sldId id="301" r:id="rId10"/>
    <p:sldId id="358" r:id="rId11"/>
    <p:sldId id="442" r:id="rId12"/>
    <p:sldId id="359" r:id="rId13"/>
    <p:sldId id="342" r:id="rId14"/>
    <p:sldId id="354" r:id="rId15"/>
    <p:sldId id="360" r:id="rId16"/>
    <p:sldId id="361" r:id="rId17"/>
    <p:sldId id="346" r:id="rId18"/>
    <p:sldId id="443" r:id="rId19"/>
    <p:sldId id="444" r:id="rId20"/>
    <p:sldId id="441" r:id="rId21"/>
    <p:sldId id="362" r:id="rId22"/>
    <p:sldId id="439" r:id="rId23"/>
    <p:sldId id="445" r:id="rId24"/>
    <p:sldId id="34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rne Begemann" initials="M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47" autoAdjust="0"/>
    <p:restoredTop sz="94660"/>
  </p:normalViewPr>
  <p:slideViewPr>
    <p:cSldViewPr>
      <p:cViewPr varScale="1">
        <p:scale>
          <a:sx n="67" d="100"/>
          <a:sy n="67" d="100"/>
        </p:scale>
        <p:origin x="93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AAC86-D541-4586-853A-93A5800A67ED}" type="datetimeFigureOut">
              <a:rPr lang="en-ZA" smtClean="0"/>
              <a:t>2022/10/14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FABA8-F737-4195-92E9-D1B625F05DD1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69889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D6DFB-7B43-4250-8E0F-30A8C2112938}" type="datetimeFigureOut">
              <a:rPr lang="en-ZA" smtClean="0"/>
              <a:t>2022/10/14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13C17-3F1D-441E-9DD2-69150C22225D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121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5DF0439-F02F-49D4-827D-E3154B90308F}" type="slidenum">
              <a:rPr lang="en-ZA" altLang="en-US">
                <a:solidFill>
                  <a:prstClr val="black"/>
                </a:solidFill>
              </a:rPr>
              <a:pPr eaLnBrk="1" hangingPunct="1"/>
              <a:t>1</a:t>
            </a:fld>
            <a:endParaRPr lang="en-ZA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EA5B79-953B-4838-96E2-78D76C198C3E}" type="slidenum">
              <a:rPr lang="en-ZA" altLang="en-US">
                <a:solidFill>
                  <a:srgbClr val="000000"/>
                </a:solidFill>
              </a:rPr>
              <a:pPr eaLnBrk="1" hangingPunct="1"/>
              <a:t>16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669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EA5B79-953B-4838-96E2-78D76C198C3E}" type="slidenum">
              <a:rPr lang="en-ZA" altLang="en-US">
                <a:solidFill>
                  <a:srgbClr val="000000"/>
                </a:solidFill>
              </a:rPr>
              <a:pPr eaLnBrk="1" hangingPunct="1"/>
              <a:t>18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91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F3B3AD-8D05-4534-8B6D-C6507E9AAB33}" type="slidenum">
              <a:rPr lang="en-ZA" altLang="en-US">
                <a:solidFill>
                  <a:srgbClr val="000000"/>
                </a:solidFill>
              </a:rPr>
              <a:pPr eaLnBrk="1" hangingPunct="1"/>
              <a:t>19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12C7CD-891E-46B8-99B7-9A2D13CBE962}" type="slidenum">
              <a:rPr lang="en-ZA" altLang="en-US">
                <a:solidFill>
                  <a:srgbClr val="000000"/>
                </a:solidFill>
              </a:rPr>
              <a:pPr eaLnBrk="1" hangingPunct="1"/>
              <a:t>2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12C7CD-891E-46B8-99B7-9A2D13CBE962}" type="slidenum">
              <a:rPr lang="en-ZA" altLang="en-US">
                <a:solidFill>
                  <a:srgbClr val="000000"/>
                </a:solidFill>
              </a:rPr>
              <a:pPr eaLnBrk="1" hangingPunct="1"/>
              <a:t>5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817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12C7CD-891E-46B8-99B7-9A2D13CBE962}" type="slidenum">
              <a:rPr lang="en-ZA" altLang="en-US">
                <a:solidFill>
                  <a:srgbClr val="000000"/>
                </a:solidFill>
              </a:rPr>
              <a:pPr eaLnBrk="1" hangingPunct="1"/>
              <a:t>6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655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12C7CD-891E-46B8-99B7-9A2D13CBE962}" type="slidenum">
              <a:rPr lang="en-ZA" altLang="en-US">
                <a:solidFill>
                  <a:srgbClr val="000000"/>
                </a:solidFill>
              </a:rPr>
              <a:pPr eaLnBrk="1" hangingPunct="1"/>
              <a:t>7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13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EA5B79-953B-4838-96E2-78D76C198C3E}" type="slidenum">
              <a:rPr lang="en-ZA" altLang="en-US">
                <a:solidFill>
                  <a:srgbClr val="000000"/>
                </a:solidFill>
              </a:rPr>
              <a:pPr eaLnBrk="1" hangingPunct="1"/>
              <a:t>12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22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EA5B79-953B-4838-96E2-78D76C198C3E}" type="slidenum">
              <a:rPr lang="en-ZA" altLang="en-US">
                <a:solidFill>
                  <a:srgbClr val="000000"/>
                </a:solidFill>
              </a:rPr>
              <a:pPr eaLnBrk="1" hangingPunct="1"/>
              <a:t>13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05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EA5B79-953B-4838-96E2-78D76C198C3E}" type="slidenum">
              <a:rPr lang="en-ZA" altLang="en-US">
                <a:solidFill>
                  <a:srgbClr val="000000"/>
                </a:solidFill>
              </a:rPr>
              <a:pPr eaLnBrk="1" hangingPunct="1"/>
              <a:t>14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105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4773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EA5B79-953B-4838-96E2-78D76C198C3E}" type="slidenum">
              <a:rPr lang="en-ZA" altLang="en-US">
                <a:solidFill>
                  <a:srgbClr val="000000"/>
                </a:solidFill>
              </a:rPr>
              <a:pPr eaLnBrk="1" hangingPunct="1"/>
              <a:t>15</a:t>
            </a:fld>
            <a:endParaRPr lang="en-ZA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473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7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7" y="4092583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994535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3E7D4-7EDF-4316-9E43-CA8850DE874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851278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96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96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11D78-F002-4CE3-ACD2-7179320D73E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995427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4" y="166696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E3805-3837-4901-AD7C-0A7B2634863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52090283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7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7" y="4092583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2117000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20 May 2014</a:t>
            </a: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7857D-601F-43BB-96C8-1B46B8737E5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83511306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F839E-B3DC-476A-8D9F-23043BB1FAC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09411766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2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9" y="1436692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C18C8-C136-46A0-9569-6602B26788B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87664872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E3912-0470-4379-AFA6-40679290837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9350450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BE2C9-BCF0-4A54-8A10-16A46C75D10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1556157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C3805-3796-4E19-8D20-C6881871B79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7957278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564A8-7BA0-418D-97A7-F9708A6C578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61470042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64C45-D9D8-4896-8B40-7A30EBEBAE8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3429382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DBD19-E6A9-43AE-8B86-44A25698ADF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97730711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522C8-D54A-41CA-90F1-ADDFC262A03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64324922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96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96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1FA64-9AAB-4B40-AF35-7854D63F80C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08377237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4" y="166696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3B53A-A6BC-451F-803D-D01ED727228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0706309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56865ED6-80A7-465A-BC24-C2F7C99C9ED4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BDB52D-6B58-484F-9F13-DEBFF31B012D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62989022"/>
      </p:ext>
    </p:extLst>
  </p:cSld>
  <p:clrMapOvr>
    <a:masterClrMapping/>
  </p:clrMapOvr>
  <p:transition spd="slow">
    <p:fade/>
  </p:transition>
  <p:hf hdr="0" ft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7115609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09E05-94D8-4B8D-8C07-1D7906655C7E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DFE41-A0CD-4E67-91FA-A162FB8012F0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923476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F67CC-901E-4E12-A5C1-020413480624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FE4E5F-EB02-49B7-AEFA-74D4FC888979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21804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017A7-03D5-42E1-8FA3-960509F4BA8A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795815-EC9C-47CE-B4BD-2E25F6174D3D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7326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F038A-0A6A-4D80-8C21-DD7994CFC44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55454200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E1F0E-1912-403F-AD3B-C647F06FAA99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755EE0-8B8E-40FB-8ACC-9FBAB14ABE81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47348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7024-26F9-4202-8C35-8755DD467512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99C28D-F345-4B6F-9914-8FAA628ED4C4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17344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0DCD8-E9A2-4BBA-8A80-07BA394F612C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C0B77C-C12A-45AC-95BF-FD01AD149649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01285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6060F-5935-456C-9E69-002D26DEA1BE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9E55B4-1D96-4D61-9674-92DB9CAE4452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68035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DD1C5-EB98-4597-85AC-32EB43552750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85CF7C-D291-4C7E-A2AE-72278CE260C6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36869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B8231-992C-4EF8-A290-B126AC87B2C1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F9357A-3A33-45CA-8092-13198E5A3BD2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77125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17770-E8F3-4D98-9071-82E70ABA396A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19FD4D-5FFF-4960-A521-BB7A1C7BF4A8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688975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DB646-B48F-429F-942C-0D621776DD88}" type="datetime1">
              <a:rPr lang="en-ZA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795713" y="6453188"/>
            <a:ext cx="992187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C26BA0-A588-47A3-89AC-543E400F463C}" type="slidenum">
              <a:rPr lang="en-ZA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39475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2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9" y="1436692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E28E4-EA35-4E73-962C-7C092962595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2398332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FA9FF-802B-4283-82F9-AF3E3B4C70E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9632559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CC4F1-22CE-4763-90FD-A21FBE3C85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8288285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DAD12-50D8-42F7-8011-597CFF2FE8D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21010656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4BD90-9270-43DC-B579-A58A981EE58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147821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69BEE-0357-475C-81AD-F4C1F546080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5372436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3966FF-8ADC-4A68-BAC0-41626DFA67BB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  <p:pic>
        <p:nvPicPr>
          <p:cNvPr id="1032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07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E6D17-096A-42D4-8D02-EDD0D28CED56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  <p:pic>
        <p:nvPicPr>
          <p:cNvPr id="2056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38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F56AAC-1F47-44F7-BB61-8EEF5702B5A6}" type="datetime1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2022/10/14</a:t>
            </a:fld>
            <a:endParaRPr lang="en-ZA" dirty="0"/>
          </a:p>
        </p:txBody>
      </p:sp>
      <p:sp>
        <p:nvSpPr>
          <p:cNvPr id="8" name="Slide Number Placeholder 3"/>
          <p:cNvSpPr txBox="1">
            <a:spLocks noGrp="1"/>
          </p:cNvSpPr>
          <p:nvPr userDrawn="1"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FC4F4BA-AB16-4AF3-B536-1F9C715209E6}" type="slidenum">
              <a:rPr lang="en-ZA" altLang="en-US" sz="1000">
                <a:solidFill>
                  <a:srgbClr val="83725B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ZA" altLang="en-US" sz="1000" dirty="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24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13475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2636912"/>
            <a:ext cx="5545137" cy="676275"/>
          </a:xfrm>
        </p:spPr>
        <p:txBody>
          <a:bodyPr anchor="ctr"/>
          <a:lstStyle/>
          <a:p>
            <a:pPr algn="ctr" eaLnBrk="1" hangingPunct="1"/>
            <a:r>
              <a:rPr lang="en-US" altLang="en-US" sz="2800" dirty="0"/>
              <a:t>Enterprise Design &amp; Document Management System (EDDMS)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87824" y="3861048"/>
            <a:ext cx="554513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38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kern="0" dirty="0"/>
              <a:t>Technical Clarification Session</a:t>
            </a:r>
          </a:p>
          <a:p>
            <a:pPr algn="ctr" eaLnBrk="1" hangingPunct="1"/>
            <a:r>
              <a:rPr lang="en-US" altLang="en-US" kern="0" dirty="0"/>
              <a:t>13 October 2022</a:t>
            </a:r>
          </a:p>
        </p:txBody>
      </p:sp>
    </p:spTree>
    <p:extLst>
      <p:ext uri="{BB962C8B-B14F-4D97-AF65-F5344CB8AC3E}">
        <p14:creationId xmlns:p14="http://schemas.microsoft.com/office/powerpoint/2010/main" val="2240629400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QUALITY REQUIREMENTS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509E05-94D8-4B8D-8C07-1D7906655C7E}" type="datetime1">
              <a:rPr lang="en-ZA" smtClean="0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DFE41-A0CD-4E67-91FA-A162FB8012F0}" type="slidenum">
              <a:rPr lang="en-ZA" smtClean="0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ZA" dirty="0">
              <a:solidFill>
                <a:srgbClr val="003896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1B8C2-7AC1-4C06-B1D1-A892652A7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77" y="1306726"/>
            <a:ext cx="4395831" cy="2153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649174-916E-4A67-BCF8-ED796217F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924" y="1516304"/>
            <a:ext cx="4372584" cy="2091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080178-982D-43DE-AD08-2A6CE25A1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678" y="1716779"/>
            <a:ext cx="4372585" cy="2000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73DBB7-8112-4A74-9CFE-71B446D5E9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621" y="977512"/>
            <a:ext cx="1633870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82640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COMMERCIAL REQUIREMENTS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509E05-94D8-4B8D-8C07-1D7906655C7E}" type="datetime1">
              <a:rPr lang="en-ZA" smtClean="0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DFE41-A0CD-4E67-91FA-A162FB8012F0}" type="slidenum">
              <a:rPr lang="en-ZA" smtClean="0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ZA" dirty="0">
              <a:solidFill>
                <a:srgbClr val="003896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07CDB1-C432-42A0-8909-1278A0EFF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646" y="1268760"/>
            <a:ext cx="4772691" cy="466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D3ACBF-717A-4A46-A679-334D13518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21" y="977512"/>
            <a:ext cx="1633870" cy="3292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6FF3A4-E0C7-4BCA-8496-44A3BDF786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63" y="1735549"/>
            <a:ext cx="4742774" cy="2577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49760A-B494-4D1B-8F63-5BBF727304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46" y="1947127"/>
            <a:ext cx="4742774" cy="2018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B06A70-A50A-46C1-961F-255C580322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21" y="2137654"/>
            <a:ext cx="4742774" cy="2234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07518A-0C33-484C-907F-B5D6C79878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913" y="2360524"/>
            <a:ext cx="4738081" cy="23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68596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40370" y="166688"/>
            <a:ext cx="6519862" cy="666750"/>
          </a:xfrm>
        </p:spPr>
        <p:txBody>
          <a:bodyPr/>
          <a:lstStyle/>
          <a:p>
            <a:r>
              <a:rPr lang="en-ZA" altLang="en-US" sz="1800" dirty="0"/>
              <a:t>SCOPE OF WORK  - FUNCTIONAL REQUIREMENTS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76C250-04DD-454A-882F-2B8403185994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12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1522" name="Date Placeholder 3"/>
          <p:cNvSpPr txBox="1">
            <a:spLocks/>
          </p:cNvSpPr>
          <p:nvPr/>
        </p:nvSpPr>
        <p:spPr bwMode="auto">
          <a:xfrm>
            <a:off x="436563" y="6492875"/>
            <a:ext cx="1738312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83A727-72E5-44A8-8250-A3E97FAA6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47414"/>
            <a:ext cx="8779791" cy="523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517470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40370" y="166688"/>
            <a:ext cx="6519862" cy="666750"/>
          </a:xfrm>
        </p:spPr>
        <p:txBody>
          <a:bodyPr/>
          <a:lstStyle/>
          <a:p>
            <a:r>
              <a:rPr lang="en-ZA" altLang="en-US" sz="1800" dirty="0"/>
              <a:t>SCOPE OF WORK – CONCEPTUAL DESIGN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76C250-04DD-454A-882F-2B8403185994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13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1522" name="Date Placeholder 3"/>
          <p:cNvSpPr txBox="1">
            <a:spLocks/>
          </p:cNvSpPr>
          <p:nvPr/>
        </p:nvSpPr>
        <p:spPr bwMode="auto">
          <a:xfrm>
            <a:off x="436563" y="6492875"/>
            <a:ext cx="1738312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E25D2662-E9BB-4391-A19A-391792B14A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340768"/>
            <a:ext cx="9108504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4212796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40370" y="166688"/>
            <a:ext cx="6519862" cy="666750"/>
          </a:xfrm>
        </p:spPr>
        <p:txBody>
          <a:bodyPr/>
          <a:lstStyle/>
          <a:p>
            <a:r>
              <a:rPr lang="en-ZA" altLang="en-US" sz="1800" dirty="0"/>
              <a:t>SCOPE OF WORK – LICENSE OPTIONS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76C250-04DD-454A-882F-2B8403185994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14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1522" name="Date Placeholder 3"/>
          <p:cNvSpPr txBox="1">
            <a:spLocks/>
          </p:cNvSpPr>
          <p:nvPr/>
        </p:nvSpPr>
        <p:spPr bwMode="auto">
          <a:xfrm>
            <a:off x="436563" y="6492875"/>
            <a:ext cx="1738312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83FF16-22CF-4748-9ABC-18719736F490}"/>
              </a:ext>
            </a:extLst>
          </p:cNvPr>
          <p:cNvSpPr txBox="1"/>
          <p:nvPr/>
        </p:nvSpPr>
        <p:spPr>
          <a:xfrm>
            <a:off x="15184" y="1038143"/>
            <a:ext cx="412476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Option 1</a:t>
            </a:r>
            <a:r>
              <a:rPr lang="en-US" sz="1400" dirty="0"/>
              <a:t> – Eskom will provision the hosting platform at its own data centers</a:t>
            </a:r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b="1" dirty="0"/>
              <a:t>Option 2</a:t>
            </a:r>
            <a:r>
              <a:rPr lang="en-US" sz="1400" dirty="0"/>
              <a:t> – Software as a Service (SaaS)</a:t>
            </a:r>
          </a:p>
          <a:p>
            <a:endParaRPr lang="en-US" sz="1400" dirty="0"/>
          </a:p>
          <a:p>
            <a:r>
              <a:rPr lang="en-US" sz="1400" dirty="0"/>
              <a:t>2 (a) Service provider hosts the application (incl. storage) – within the borders of South Africa only</a:t>
            </a:r>
          </a:p>
          <a:p>
            <a:endParaRPr lang="en-US" sz="1400" dirty="0"/>
          </a:p>
          <a:p>
            <a:r>
              <a:rPr lang="en-US" sz="1400" dirty="0"/>
              <a:t>2 (b) On premise (Service provider manages hardware)</a:t>
            </a:r>
          </a:p>
          <a:p>
            <a:endParaRPr lang="en-US" sz="1400" dirty="0"/>
          </a:p>
          <a:p>
            <a:r>
              <a:rPr lang="en-US" sz="1400" dirty="0"/>
              <a:t>2 (c) Hybrid Model</a:t>
            </a:r>
            <a:endParaRPr lang="en-ZA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5CAF73-45A2-4784-8F07-16AF6ACDE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724" y="1102072"/>
            <a:ext cx="4970957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221046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40370" y="166688"/>
            <a:ext cx="6519862" cy="666750"/>
          </a:xfrm>
        </p:spPr>
        <p:txBody>
          <a:bodyPr/>
          <a:lstStyle/>
          <a:p>
            <a:r>
              <a:rPr lang="en-ZA" altLang="en-US" dirty="0"/>
              <a:t>SOLUTION IMPLEMENTATION STRATEGY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76C250-04DD-454A-882F-2B8403185994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15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1522" name="Date Placeholder 3"/>
          <p:cNvSpPr txBox="1">
            <a:spLocks/>
          </p:cNvSpPr>
          <p:nvPr/>
        </p:nvSpPr>
        <p:spPr bwMode="auto">
          <a:xfrm>
            <a:off x="436563" y="6492875"/>
            <a:ext cx="1738312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0D7524-40A1-48C4-BF36-117148FE3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82" y="957270"/>
            <a:ext cx="7516274" cy="563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164523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40370" y="166688"/>
            <a:ext cx="6519862" cy="666750"/>
          </a:xfrm>
        </p:spPr>
        <p:txBody>
          <a:bodyPr/>
          <a:lstStyle/>
          <a:p>
            <a:r>
              <a:rPr lang="en-ZA" altLang="en-US" dirty="0"/>
              <a:t>INTEGRATION REQUIREMENTS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76C250-04DD-454A-882F-2B8403185994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16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1522" name="Date Placeholder 3"/>
          <p:cNvSpPr txBox="1">
            <a:spLocks/>
          </p:cNvSpPr>
          <p:nvPr/>
        </p:nvSpPr>
        <p:spPr bwMode="auto">
          <a:xfrm>
            <a:off x="436563" y="6492875"/>
            <a:ext cx="1738312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9632950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Testing Requirements </a:t>
            </a:r>
            <a:endParaRPr lang="en-ZA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378825" cy="4896544"/>
          </a:xfrm>
        </p:spPr>
        <p:txBody>
          <a:bodyPr/>
          <a:lstStyle/>
          <a:p>
            <a:pPr>
              <a:defRPr/>
            </a:pPr>
            <a:r>
              <a:rPr lang="en-US" sz="1350" dirty="0"/>
              <a:t>Previous involvement in the end to end testing of a similar system and methodologies used</a:t>
            </a:r>
          </a:p>
          <a:p>
            <a:pPr lvl="1">
              <a:defRPr/>
            </a:pPr>
            <a:r>
              <a:rPr lang="en-US" sz="1050" dirty="0"/>
              <a:t>Provide reference customers and sites</a:t>
            </a:r>
          </a:p>
          <a:p>
            <a:pPr>
              <a:defRPr/>
            </a:pPr>
            <a:r>
              <a:rPr lang="en-US" sz="1350" dirty="0"/>
              <a:t>Resource model. It is a requirement that sufficient dedicated testers are allocated the project, independent of the development team. </a:t>
            </a:r>
          </a:p>
          <a:p>
            <a:pPr lvl="1">
              <a:defRPr/>
            </a:pPr>
            <a:r>
              <a:rPr lang="en-US" sz="1050" dirty="0"/>
              <a:t>Experienced Test Manger must be provided</a:t>
            </a:r>
          </a:p>
          <a:p>
            <a:pPr>
              <a:defRPr/>
            </a:pPr>
            <a:r>
              <a:rPr lang="en-US" sz="1350" dirty="0"/>
              <a:t>Resource Experience with Eskom’s Testing tools</a:t>
            </a:r>
          </a:p>
          <a:p>
            <a:pPr lvl="1">
              <a:defRPr/>
            </a:pPr>
            <a:r>
              <a:rPr lang="en-US" sz="1050" dirty="0"/>
              <a:t>Must be HP ALM, UFT and Load Runner </a:t>
            </a:r>
          </a:p>
          <a:p>
            <a:pPr>
              <a:defRPr/>
            </a:pPr>
            <a:r>
              <a:rPr lang="en-US" sz="1350" dirty="0"/>
              <a:t>Your testing approach specific to the project with refence to a methodology</a:t>
            </a:r>
          </a:p>
          <a:p>
            <a:pPr lvl="1">
              <a:defRPr/>
            </a:pPr>
            <a:r>
              <a:rPr lang="en-US" sz="1050" dirty="0"/>
              <a:t>Tenderer must provide approach</a:t>
            </a:r>
          </a:p>
          <a:p>
            <a:pPr>
              <a:defRPr/>
            </a:pPr>
            <a:r>
              <a:rPr lang="en-US" sz="1350" dirty="0"/>
              <a:t>Tenderer's proposed testing resources must have the required ISTQB(International Software Testing Qualifications Board) qualifications </a:t>
            </a:r>
            <a:r>
              <a:rPr lang="en-US" sz="1350" dirty="0" err="1"/>
              <a:t>acrredited</a:t>
            </a:r>
            <a:r>
              <a:rPr lang="en-US" sz="1350" dirty="0"/>
              <a:t> by SATQB(Southern African Software Testing Qualifications Board).  </a:t>
            </a:r>
          </a:p>
          <a:p>
            <a:pPr>
              <a:defRPr/>
            </a:pPr>
            <a:r>
              <a:rPr lang="en-US" sz="1050" dirty="0"/>
              <a:t>Provide Certificates of resources. Evidence required: CV's together with respective copies of acquired certificates.</a:t>
            </a:r>
            <a:endParaRPr lang="en-ZA" sz="1050" dirty="0"/>
          </a:p>
        </p:txBody>
      </p:sp>
      <p:sp>
        <p:nvSpPr>
          <p:cNvPr id="3789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29C1E2-1444-4778-9D01-B2AFCBD7C47D}" type="datetime1">
              <a:rPr lang="en-ZA" altLang="en-US">
                <a:solidFill>
                  <a:srgbClr val="83725B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2022/10/14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5060951" y="6453189"/>
            <a:ext cx="1322916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ADA3BD-02E2-4713-8AAB-E7148BBD4566}" type="slidenum">
              <a:rPr lang="en-ZA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ZA" altLang="en-US" dirty="0">
              <a:solidFill>
                <a:srgbClr val="83725B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40370" y="166688"/>
            <a:ext cx="6519862" cy="666750"/>
          </a:xfrm>
        </p:spPr>
        <p:txBody>
          <a:bodyPr/>
          <a:lstStyle/>
          <a:p>
            <a:r>
              <a:rPr lang="en-ZA" altLang="en-US" dirty="0"/>
              <a:t>TECHNICAL EVALUATION CRITERIA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76C250-04DD-454A-882F-2B8403185994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18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1522" name="Date Placeholder 3"/>
          <p:cNvSpPr txBox="1">
            <a:spLocks/>
          </p:cNvSpPr>
          <p:nvPr/>
        </p:nvSpPr>
        <p:spPr bwMode="auto">
          <a:xfrm>
            <a:off x="436563" y="6492875"/>
            <a:ext cx="1738312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22915451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4DC71BB-77F2-41AE-846E-4653B7511851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19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31749" name="Date Placeholder 3"/>
          <p:cNvSpPr txBox="1">
            <a:spLocks/>
          </p:cNvSpPr>
          <p:nvPr/>
        </p:nvSpPr>
        <p:spPr bwMode="auto">
          <a:xfrm>
            <a:off x="539750" y="6457950"/>
            <a:ext cx="1738313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2471738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512" y="166688"/>
            <a:ext cx="6519862" cy="666750"/>
          </a:xfrm>
        </p:spPr>
        <p:txBody>
          <a:bodyPr/>
          <a:lstStyle/>
          <a:p>
            <a:r>
              <a:rPr lang="en-ZA" alt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914148135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altLang="en-US" sz="2800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76685"/>
            <a:ext cx="8928992" cy="5733256"/>
          </a:xfrm>
        </p:spPr>
        <p:txBody>
          <a:bodyPr anchor="ctr"/>
          <a:lstStyle/>
          <a:p>
            <a:pPr marL="0" indent="0">
              <a:buNone/>
            </a:pPr>
            <a:r>
              <a:rPr lang="en-US" sz="1600" dirty="0"/>
              <a:t>Welcome &amp; Introduction		                10-mins		Violet Beetha</a:t>
            </a:r>
          </a:p>
          <a:p>
            <a:pPr marL="0" indent="0">
              <a:buNone/>
            </a:pPr>
            <a:r>
              <a:rPr lang="en-US" sz="1600" dirty="0"/>
              <a:t>Safety &amp; Evacuation			2-mins		Shaun Solomon</a:t>
            </a:r>
          </a:p>
          <a:p>
            <a:pPr marL="0" indent="0">
              <a:buNone/>
            </a:pPr>
            <a:r>
              <a:rPr lang="en-US" sz="1600" dirty="0"/>
              <a:t>Background				5-mins		Shaun Solomon</a:t>
            </a:r>
          </a:p>
          <a:p>
            <a:pPr marL="0" indent="0">
              <a:buNone/>
            </a:pPr>
            <a:r>
              <a:rPr lang="en-US" sz="1600" dirty="0"/>
              <a:t>Breakdown of Tender Documents                           5-mins                     Shaun Solomon</a:t>
            </a:r>
          </a:p>
          <a:p>
            <a:pPr marL="0" indent="0">
              <a:buNone/>
            </a:pPr>
            <a:r>
              <a:rPr lang="en-ZA" sz="1600" dirty="0"/>
              <a:t>SD&amp;L Requirements                                                10-mins                    </a:t>
            </a:r>
            <a:r>
              <a:rPr lang="en-ZA" sz="1600" dirty="0" err="1"/>
              <a:t>Rojane</a:t>
            </a:r>
            <a:r>
              <a:rPr lang="en-ZA" sz="1600" dirty="0"/>
              <a:t> </a:t>
            </a:r>
            <a:r>
              <a:rPr lang="en-ZA" sz="1600" dirty="0" err="1"/>
              <a:t>Qacha</a:t>
            </a:r>
            <a:endParaRPr lang="en-ZA" sz="1600" dirty="0"/>
          </a:p>
          <a:p>
            <a:pPr marL="0" indent="0">
              <a:buNone/>
            </a:pPr>
            <a:r>
              <a:rPr lang="en-ZA" sz="1600" dirty="0"/>
              <a:t>Safety Requirements			5-mins		Pumeza Mabunda</a:t>
            </a:r>
          </a:p>
          <a:p>
            <a:pPr marL="0" indent="0">
              <a:buNone/>
            </a:pPr>
            <a:r>
              <a:rPr lang="en-ZA" sz="1600" dirty="0"/>
              <a:t>Quality Requirements			5-mins                    </a:t>
            </a:r>
            <a:r>
              <a:rPr lang="en-ZA" sz="1600" dirty="0" err="1"/>
              <a:t>Feziwe</a:t>
            </a:r>
            <a:r>
              <a:rPr lang="en-ZA" sz="1600" dirty="0"/>
              <a:t> </a:t>
            </a:r>
            <a:r>
              <a:rPr lang="en-ZA" sz="1600" dirty="0" err="1"/>
              <a:t>Mogamisi</a:t>
            </a:r>
            <a:endParaRPr lang="en-ZA" sz="1600" dirty="0"/>
          </a:p>
          <a:p>
            <a:pPr marL="0" indent="0">
              <a:buNone/>
            </a:pPr>
            <a:r>
              <a:rPr lang="en-ZA" sz="1600" dirty="0"/>
              <a:t>Commercial Requirements		                5-mins		Violet Beetha</a:t>
            </a:r>
          </a:p>
          <a:p>
            <a:pPr marL="0" indent="0">
              <a:buNone/>
            </a:pPr>
            <a:r>
              <a:rPr lang="en-US" sz="1600" dirty="0"/>
              <a:t>Scope of Work (Dx &amp; Tx) + Integration &amp; Testing	20-mins	       </a:t>
            </a:r>
            <a:r>
              <a:rPr lang="en-US" sz="1200" dirty="0"/>
              <a:t>Nombali Mashile / Leigh-Ann / </a:t>
            </a:r>
            <a:r>
              <a:rPr lang="en-US" sz="1200" dirty="0" err="1"/>
              <a:t>Khulu</a:t>
            </a:r>
            <a:endParaRPr lang="en-US" sz="1200" dirty="0"/>
          </a:p>
          <a:p>
            <a:pPr marL="0" indent="0">
              <a:buNone/>
            </a:pPr>
            <a:r>
              <a:rPr lang="en-ZA" sz="1600" dirty="0"/>
              <a:t>Technical Evaluation Criteria		                10-mins		Nombali Mashile</a:t>
            </a:r>
          </a:p>
          <a:p>
            <a:pPr marL="0" indent="0">
              <a:buNone/>
            </a:pPr>
            <a:r>
              <a:rPr lang="en-ZA" sz="1600" dirty="0"/>
              <a:t>Question &amp; Answer Session		                 50-mins		All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50E23AF-CC5D-447A-8025-BCD803D25A0E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2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0499" name="Date Placeholder 3"/>
          <p:cNvSpPr txBox="1">
            <a:spLocks/>
          </p:cNvSpPr>
          <p:nvPr/>
        </p:nvSpPr>
        <p:spPr bwMode="auto">
          <a:xfrm>
            <a:off x="53975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1218956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About Eskom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7409" y="4671359"/>
            <a:ext cx="3615206" cy="19357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829" y="1181065"/>
            <a:ext cx="398604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Strategic </a:t>
            </a:r>
            <a:r>
              <a:rPr lang="en-US" b="1" dirty="0">
                <a:solidFill>
                  <a:srgbClr val="96330F"/>
                </a:solidFill>
              </a:rPr>
              <a:t>100% state-owned electricity utility</a:t>
            </a:r>
            <a:r>
              <a:rPr lang="en-US" dirty="0"/>
              <a:t>, strongly supported by the government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Supplies approximately </a:t>
            </a:r>
            <a:r>
              <a:rPr lang="en-US" b="1" dirty="0">
                <a:solidFill>
                  <a:srgbClr val="96330F"/>
                </a:solidFill>
              </a:rPr>
              <a:t>90%</a:t>
            </a:r>
            <a:r>
              <a:rPr lang="en-US" dirty="0"/>
              <a:t> of South Africa’s electricity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Performed </a:t>
            </a:r>
            <a:r>
              <a:rPr lang="en-ZA" b="1" dirty="0">
                <a:solidFill>
                  <a:srgbClr val="96330F"/>
                </a:solidFill>
              </a:rPr>
              <a:t>163 613 </a:t>
            </a:r>
            <a:r>
              <a:rPr lang="en-US" b="1" dirty="0">
                <a:solidFill>
                  <a:srgbClr val="96330F"/>
                </a:solidFill>
              </a:rPr>
              <a:t>household electrification connections</a:t>
            </a:r>
            <a:r>
              <a:rPr lang="en-US" dirty="0"/>
              <a:t> during the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at 31 March 2020: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96330F"/>
                </a:solidFill>
              </a:rPr>
              <a:t>6.7  million direct customers </a:t>
            </a:r>
            <a:r>
              <a:rPr lang="en-US" dirty="0"/>
              <a:t>(2019: 6.5 million)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30  (including 1 nuclear) operational power stations with a nominal </a:t>
            </a:r>
            <a:r>
              <a:rPr lang="en-US" b="1" dirty="0">
                <a:solidFill>
                  <a:srgbClr val="96330F"/>
                </a:solidFill>
              </a:rPr>
              <a:t>generating capacity of </a:t>
            </a:r>
            <a:r>
              <a:rPr lang="en-US" b="1" dirty="0">
                <a:solidFill>
                  <a:srgbClr val="C00000"/>
                </a:solidFill>
              </a:rPr>
              <a:t>45 017MW </a:t>
            </a:r>
            <a:endParaRPr lang="en-US" dirty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Total sales of </a:t>
            </a:r>
            <a:r>
              <a:rPr lang="en-ZA" b="1" dirty="0">
                <a:solidFill>
                  <a:srgbClr val="C00000"/>
                </a:solidFill>
              </a:rPr>
              <a:t>205 635GWh</a:t>
            </a:r>
            <a:endParaRPr lang="en-US" dirty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Approximately </a:t>
            </a:r>
            <a:r>
              <a:rPr lang="en-US" b="1" dirty="0">
                <a:solidFill>
                  <a:srgbClr val="96330F"/>
                </a:solidFill>
              </a:rPr>
              <a:t>391 784 km of cables and power lines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96330F"/>
                </a:solidFill>
              </a:rPr>
              <a:t>37 765 employees</a:t>
            </a:r>
            <a:r>
              <a:rPr lang="en-US" dirty="0"/>
              <a:t>, (2019: 39 292) inclusive of subsidiaries</a:t>
            </a:r>
          </a:p>
        </p:txBody>
      </p:sp>
      <p:sp>
        <p:nvSpPr>
          <p:cNvPr id="17" name="Slide Number Placeholder 4"/>
          <p:cNvSpPr txBox="1">
            <a:spLocks noGrp="1"/>
          </p:cNvSpPr>
          <p:nvPr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30191D81-08BB-4021-9D93-BA965ABE99D6}" type="slidenum">
              <a:rPr lang="en-ZA" sz="1000" b="0">
                <a:solidFill>
                  <a:srgbClr val="83725B"/>
                </a:solidFill>
              </a:rPr>
              <a:pPr algn="r" eaLnBrk="1" hangingPunct="1"/>
              <a:t>3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0273" y="1089432"/>
            <a:ext cx="4644001" cy="346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5044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dirty="0"/>
              <a:t>South African grid map</a:t>
            </a:r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7648575" y="3232150"/>
            <a:ext cx="180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8" name="Slide Number Placeholder 4"/>
          <p:cNvSpPr txBox="1">
            <a:spLocks noGrp="1"/>
          </p:cNvSpPr>
          <p:nvPr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30191D81-08BB-4021-9D93-BA965ABE99D6}" type="slidenum">
              <a:rPr lang="en-ZA" sz="1000" b="0">
                <a:solidFill>
                  <a:srgbClr val="83725B"/>
                </a:solidFill>
              </a:rPr>
              <a:pPr algn="r" eaLnBrk="1" hangingPunct="1"/>
              <a:t>4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80727"/>
            <a:ext cx="6986381" cy="574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043342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altLang="en-US" dirty="0"/>
              <a:t>Project Background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50E23AF-CC5D-447A-8025-BCD803D25A0E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5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0499" name="Date Placeholder 3"/>
          <p:cNvSpPr txBox="1">
            <a:spLocks/>
          </p:cNvSpPr>
          <p:nvPr/>
        </p:nvSpPr>
        <p:spPr bwMode="auto">
          <a:xfrm>
            <a:off x="53975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3C5DD2-227E-4959-97E2-EF4F84729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87" y="1130053"/>
            <a:ext cx="8378825" cy="5561259"/>
          </a:xfrm>
        </p:spPr>
        <p:txBody>
          <a:bodyPr/>
          <a:lstStyle/>
          <a:p>
            <a:r>
              <a:rPr lang="en-US" dirty="0"/>
              <a:t>Project Scope: Generation, Transmission and Distribution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r>
              <a:rPr lang="en-ZA" sz="1600" dirty="0"/>
              <a:t>Functionality required across business units for: -</a:t>
            </a:r>
          </a:p>
          <a:p>
            <a:pPr lvl="1"/>
            <a:r>
              <a:rPr lang="en-ZA" sz="1400" dirty="0"/>
              <a:t>Electrical, Mechanical and Civil Design – Projects</a:t>
            </a:r>
          </a:p>
          <a:p>
            <a:pPr lvl="1"/>
            <a:r>
              <a:rPr lang="en-ZA" sz="1400" dirty="0"/>
              <a:t>Plant operational maintenance</a:t>
            </a:r>
          </a:p>
          <a:p>
            <a:pPr lvl="1"/>
            <a:r>
              <a:rPr lang="en-ZA" sz="1400" dirty="0"/>
              <a:t>Plant production modifications</a:t>
            </a:r>
          </a:p>
          <a:p>
            <a:endParaRPr lang="en-ZA" dirty="0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319CE218-D831-4510-BB1E-9EF859FA5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10359"/>
            <a:ext cx="5837712" cy="336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3089570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altLang="en-US" dirty="0"/>
              <a:t>Current EDDMS Environment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50E23AF-CC5D-447A-8025-BCD803D25A0E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6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0499" name="Date Placeholder 3"/>
          <p:cNvSpPr txBox="1">
            <a:spLocks/>
          </p:cNvSpPr>
          <p:nvPr/>
        </p:nvSpPr>
        <p:spPr bwMode="auto">
          <a:xfrm>
            <a:off x="53975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3C5DD2-227E-4959-97E2-EF4F84729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87" y="1052736"/>
            <a:ext cx="8378825" cy="5561259"/>
          </a:xfrm>
        </p:spPr>
        <p:txBody>
          <a:bodyPr/>
          <a:lstStyle/>
          <a:p>
            <a:pPr algn="just"/>
            <a:r>
              <a:rPr lang="en-US" sz="1600" dirty="0"/>
              <a:t>Eskom operates 11-sites (Geographically dispersed) where the current Design base document management servers are located</a:t>
            </a:r>
          </a:p>
          <a:p>
            <a:pPr algn="just"/>
            <a:r>
              <a:rPr lang="en-US" sz="1600" dirty="0"/>
              <a:t>Each site has its own document management server and database (own folder structure and meta data)</a:t>
            </a:r>
          </a:p>
          <a:p>
            <a:r>
              <a:rPr lang="en-US" sz="1600" dirty="0"/>
              <a:t>2000-end users across 11-sites</a:t>
            </a:r>
          </a:p>
          <a:p>
            <a:r>
              <a:rPr lang="en-US" sz="1600" dirty="0"/>
              <a:t>End user profile: -</a:t>
            </a:r>
          </a:p>
          <a:p>
            <a:pPr lvl="1"/>
            <a:r>
              <a:rPr lang="en-US" sz="1600" dirty="0"/>
              <a:t>CAD view only (500); Baseline CAD (870)</a:t>
            </a:r>
          </a:p>
          <a:p>
            <a:pPr lvl="1"/>
            <a:r>
              <a:rPr lang="en-US" sz="1600" dirty="0"/>
              <a:t>Specialized Engineering tools: Substation Design (50), Civil &amp; Road Design (40), Structural design (15), Other</a:t>
            </a:r>
          </a:p>
          <a:p>
            <a:r>
              <a:rPr lang="en-US" sz="1600" dirty="0"/>
              <a:t>File Type: DGN</a:t>
            </a:r>
          </a:p>
          <a:p>
            <a:r>
              <a:rPr lang="en-US" sz="1600" dirty="0"/>
              <a:t>Number of Files: +/- 8 million across 11-sites</a:t>
            </a:r>
          </a:p>
          <a:p>
            <a:r>
              <a:rPr lang="en-US" sz="1600" dirty="0"/>
              <a:t>Disk Size: 20 TB (Smallest Average: 1Meg; Largest: 3GIG</a:t>
            </a:r>
          </a:p>
          <a:p>
            <a:r>
              <a:rPr lang="en-US" sz="1600" dirty="0"/>
              <a:t>Several third-party tools are integrated with the current solution including custom developed applications to meet Eskom’s specific needs</a:t>
            </a:r>
          </a:p>
          <a:p>
            <a:endParaRPr lang="en-US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53195966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altLang="en-US" dirty="0"/>
              <a:t>Breakdown of Tender Documents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50E23AF-CC5D-447A-8025-BCD803D25A0E}" type="slidenum">
              <a:rPr lang="en-ZA" altLang="en-US" smtClean="0">
                <a:solidFill>
                  <a:srgbClr val="83725B"/>
                </a:solidFill>
              </a:rPr>
              <a:pPr eaLnBrk="1" hangingPunct="1"/>
              <a:t>7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20499" name="Date Placeholder 3"/>
          <p:cNvSpPr txBox="1">
            <a:spLocks/>
          </p:cNvSpPr>
          <p:nvPr/>
        </p:nvSpPr>
        <p:spPr bwMode="auto">
          <a:xfrm>
            <a:off x="53975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000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956376" y="6093296"/>
            <a:ext cx="1080120" cy="6926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16851-E703-415F-9AAD-DBCFBB760B4D}"/>
              </a:ext>
            </a:extLst>
          </p:cNvPr>
          <p:cNvSpPr txBox="1"/>
          <p:nvPr/>
        </p:nvSpPr>
        <p:spPr>
          <a:xfrm>
            <a:off x="6156176" y="1268760"/>
            <a:ext cx="2662908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Quality Returnable</a:t>
            </a:r>
          </a:p>
          <a:p>
            <a:endParaRPr lang="en-US" sz="1000" dirty="0"/>
          </a:p>
          <a:p>
            <a:r>
              <a:rPr lang="en-US" sz="1000" dirty="0"/>
              <a:t>List of Quality Returnable</a:t>
            </a:r>
          </a:p>
          <a:p>
            <a:endParaRPr lang="en-US" sz="1000" dirty="0"/>
          </a:p>
          <a:p>
            <a:r>
              <a:rPr lang="en-US" sz="1000" dirty="0"/>
              <a:t>Commercial Document</a:t>
            </a:r>
          </a:p>
          <a:p>
            <a:endParaRPr lang="en-US" sz="1000" dirty="0"/>
          </a:p>
          <a:p>
            <a:r>
              <a:rPr lang="en-US" sz="1000" dirty="0"/>
              <a:t>Commercial Document – Contract Terms</a:t>
            </a:r>
          </a:p>
          <a:p>
            <a:endParaRPr lang="en-ZA" sz="1000" dirty="0"/>
          </a:p>
          <a:p>
            <a:r>
              <a:rPr lang="en-ZA" sz="1000" dirty="0"/>
              <a:t>Technical Document – Integration</a:t>
            </a:r>
          </a:p>
          <a:p>
            <a:endParaRPr lang="en-ZA" sz="1000" dirty="0"/>
          </a:p>
          <a:p>
            <a:r>
              <a:rPr lang="en-ZA" sz="1000" dirty="0"/>
              <a:t>Technical Doc Requirement – Transmission</a:t>
            </a:r>
          </a:p>
          <a:p>
            <a:endParaRPr lang="en-ZA" sz="1000" dirty="0"/>
          </a:p>
          <a:p>
            <a:r>
              <a:rPr lang="en-ZA" sz="1000" dirty="0"/>
              <a:t>Commercial Document – Foreign Supplier</a:t>
            </a:r>
          </a:p>
          <a:p>
            <a:endParaRPr lang="en-ZA" sz="1000" dirty="0"/>
          </a:p>
          <a:p>
            <a:r>
              <a:rPr lang="en-ZA" sz="1000" dirty="0"/>
              <a:t>Quality Supporting Document</a:t>
            </a:r>
          </a:p>
          <a:p>
            <a:endParaRPr lang="en-ZA" sz="1000" dirty="0"/>
          </a:p>
          <a:p>
            <a:r>
              <a:rPr lang="en-ZA" sz="1000" dirty="0"/>
              <a:t>Technical Document – Integration</a:t>
            </a:r>
          </a:p>
          <a:p>
            <a:endParaRPr lang="en-ZA" sz="1000" dirty="0"/>
          </a:p>
          <a:p>
            <a:r>
              <a:rPr lang="en-ZA" sz="1000" dirty="0"/>
              <a:t>Commercial Document – Tax Information</a:t>
            </a:r>
          </a:p>
          <a:p>
            <a:endParaRPr lang="en-ZA" sz="1000" dirty="0"/>
          </a:p>
          <a:p>
            <a:r>
              <a:rPr lang="en-ZA" sz="1000" dirty="0"/>
              <a:t>SD&amp;LI Requirements</a:t>
            </a:r>
          </a:p>
          <a:p>
            <a:endParaRPr lang="en-ZA" sz="1000" dirty="0"/>
          </a:p>
          <a:p>
            <a:r>
              <a:rPr lang="en-ZA" sz="1000" dirty="0"/>
              <a:t>Commercial Document - Pricing Schedule</a:t>
            </a:r>
          </a:p>
          <a:p>
            <a:endParaRPr lang="en-ZA" sz="1000" dirty="0"/>
          </a:p>
          <a:p>
            <a:r>
              <a:rPr lang="en-ZA" sz="1000" dirty="0"/>
              <a:t>Technical Document – Evaluation Criteria</a:t>
            </a:r>
          </a:p>
          <a:p>
            <a:endParaRPr lang="en-ZA" sz="1000" dirty="0"/>
          </a:p>
          <a:p>
            <a:r>
              <a:rPr lang="en-ZA" sz="1000" dirty="0"/>
              <a:t>Commercial Document – RFP Document</a:t>
            </a:r>
          </a:p>
          <a:p>
            <a:endParaRPr lang="en-ZA" sz="1000" dirty="0"/>
          </a:p>
          <a:p>
            <a:r>
              <a:rPr lang="en-ZA" sz="1000" dirty="0"/>
              <a:t>Requirement – Distribution</a:t>
            </a:r>
          </a:p>
          <a:p>
            <a:endParaRPr lang="en-ZA" sz="1000" dirty="0"/>
          </a:p>
          <a:p>
            <a:r>
              <a:rPr lang="en-ZA" sz="1000" dirty="0"/>
              <a:t>Quality </a:t>
            </a:r>
            <a:r>
              <a:rPr lang="en-ZA" sz="1000" dirty="0" err="1"/>
              <a:t>Returnables</a:t>
            </a:r>
            <a:endParaRPr lang="en-ZA" sz="1000" dirty="0"/>
          </a:p>
          <a:p>
            <a:endParaRPr lang="en-ZA" sz="1000" dirty="0"/>
          </a:p>
          <a:p>
            <a:r>
              <a:rPr lang="en-ZA" sz="1000" dirty="0"/>
              <a:t>SHE </a:t>
            </a:r>
            <a:r>
              <a:rPr lang="en-ZA" sz="1000" dirty="0" err="1"/>
              <a:t>Returnables</a:t>
            </a:r>
            <a:endParaRPr lang="en-ZA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B2F674-026C-4008-A958-3B8DAA5A3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052971"/>
            <a:ext cx="5923382" cy="535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97037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SD&amp;LI REQUIREMENTS</a:t>
            </a:r>
            <a:endParaRPr lang="en-Z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453188"/>
            <a:ext cx="1738313" cy="268287"/>
          </a:xfrm>
          <a:prstGeom prst="rect">
            <a:avLst/>
          </a:prstGeom>
        </p:spPr>
        <p:txBody>
          <a:bodyPr/>
          <a:lstStyle/>
          <a:p>
            <a:fld id="{7CE51681-DCE4-4B32-B8C5-3B57EC9B4860}" type="slidenum">
              <a:rPr lang="en-GB" altLang="en-US" smtClean="0"/>
              <a:pPr/>
              <a:t>8</a:t>
            </a:fld>
            <a:endParaRPr lang="en-GB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503910-9A19-47B6-AD19-75577E8F6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340768"/>
            <a:ext cx="4601217" cy="2191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4699B7-E02F-493D-AA53-17E2CE396ABA}"/>
              </a:ext>
            </a:extLst>
          </p:cNvPr>
          <p:cNvSpPr txBox="1"/>
          <p:nvPr/>
        </p:nvSpPr>
        <p:spPr>
          <a:xfrm>
            <a:off x="251520" y="1029564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Document Reference</a:t>
            </a:r>
            <a:endParaRPr lang="en-ZA" sz="1200" i="1" dirty="0"/>
          </a:p>
        </p:txBody>
      </p:sp>
    </p:spTree>
    <p:extLst>
      <p:ext uri="{BB962C8B-B14F-4D97-AF65-F5344CB8AC3E}">
        <p14:creationId xmlns:p14="http://schemas.microsoft.com/office/powerpoint/2010/main" val="2016691471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SAFETY REQUIREMENTS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509E05-94D8-4B8D-8C07-1D7906655C7E}" type="datetime1">
              <a:rPr lang="en-ZA" smtClean="0"/>
              <a:pPr>
                <a:defRPr/>
              </a:pPr>
              <a:t>2022/10/14</a:t>
            </a:fld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DFE41-A0CD-4E67-91FA-A162FB8012F0}" type="slidenum">
              <a:rPr lang="en-ZA" smtClean="0">
                <a:solidFill>
                  <a:srgbClr val="00389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ZA" dirty="0">
              <a:solidFill>
                <a:srgbClr val="003896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B766D0-5942-4911-824A-A020E25D1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25" y="1340768"/>
            <a:ext cx="4296375" cy="181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796543-C91A-47D6-A6B5-5E7F9DF77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25" y="1011555"/>
            <a:ext cx="1633870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79055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3C8631C35AE34CBA10B82325235576" ma:contentTypeVersion="14" ma:contentTypeDescription="Create a new document." ma:contentTypeScope="" ma:versionID="f4863b8f08d4328850dba8b117656564">
  <xsd:schema xmlns:xsd="http://www.w3.org/2001/XMLSchema" xmlns:xs="http://www.w3.org/2001/XMLSchema" xmlns:p="http://schemas.microsoft.com/office/2006/metadata/properties" xmlns:ns3="de8a0d97-43cd-4f1b-bb02-12dca3d4d4d6" xmlns:ns4="8c0621de-ee91-41c9-baf5-e3ceed139f7d" targetNamespace="http://schemas.microsoft.com/office/2006/metadata/properties" ma:root="true" ma:fieldsID="b81b27966f86ccb59bce7772ad94528d" ns3:_="" ns4:_="">
    <xsd:import namespace="de8a0d97-43cd-4f1b-bb02-12dca3d4d4d6"/>
    <xsd:import namespace="8c0621de-ee91-41c9-baf5-e3ceed139f7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8a0d97-43cd-4f1b-bb02-12dca3d4d4d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0621de-ee91-41c9-baf5-e3ceed139f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82BB5C-C844-4707-9337-9CD8B8C897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C632D5-B0EC-4279-8616-7753C16384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8a0d97-43cd-4f1b-bb02-12dca3d4d4d6"/>
    <ds:schemaRef ds:uri="8c0621de-ee91-41c9-baf5-e3ceed139f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4C64D3-EFDE-4B4A-9F0B-C548C3FC7A20}">
  <ds:schemaRefs>
    <ds:schemaRef ds:uri="http://purl.org/dc/dcmitype/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c0621de-ee91-41c9-baf5-e3ceed139f7d"/>
    <ds:schemaRef ds:uri="de8a0d97-43cd-4f1b-bb02-12dca3d4d4d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6161</TotalTime>
  <Words>718</Words>
  <Application>Microsoft Office PowerPoint</Application>
  <PresentationFormat>On-screen Show (4:3)</PresentationFormat>
  <Paragraphs>150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Default Design</vt:lpstr>
      <vt:lpstr>1_Default Design</vt:lpstr>
      <vt:lpstr>2_Default Design</vt:lpstr>
      <vt:lpstr>Enterprise Design &amp; Document Management System (EDDMS)</vt:lpstr>
      <vt:lpstr>Agenda</vt:lpstr>
      <vt:lpstr>About Eskom</vt:lpstr>
      <vt:lpstr>South African grid map</vt:lpstr>
      <vt:lpstr>Project Background</vt:lpstr>
      <vt:lpstr>Current EDDMS Environment</vt:lpstr>
      <vt:lpstr>Breakdown of Tender Documents</vt:lpstr>
      <vt:lpstr>SD&amp;LI REQUIREMENTS</vt:lpstr>
      <vt:lpstr>SAFETY REQUIREMENTS</vt:lpstr>
      <vt:lpstr>QUALITY REQUIREMENTS</vt:lpstr>
      <vt:lpstr>COMMERCIAL REQUIREMENTS</vt:lpstr>
      <vt:lpstr>SCOPE OF WORK  - FUNCTIONAL REQUIREMENTS</vt:lpstr>
      <vt:lpstr>SCOPE OF WORK – CONCEPTUAL DESIGN</vt:lpstr>
      <vt:lpstr>SCOPE OF WORK – LICENSE OPTIONS</vt:lpstr>
      <vt:lpstr>SOLUTION IMPLEMENTATION STRATEGY</vt:lpstr>
      <vt:lpstr>INTEGRATION REQUIREMENTS</vt:lpstr>
      <vt:lpstr>Testing Requirements </vt:lpstr>
      <vt:lpstr>TECHNICAL EVALUATION CRITERIA</vt:lpstr>
      <vt:lpstr>Questions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</dc:title>
  <dc:creator>Latetia Venter</dc:creator>
  <cp:lastModifiedBy>Violet Beetha</cp:lastModifiedBy>
  <cp:revision>140</cp:revision>
  <dcterms:created xsi:type="dcterms:W3CDTF">2019-04-29T10:11:28Z</dcterms:created>
  <dcterms:modified xsi:type="dcterms:W3CDTF">2022-10-14T12:06:31Z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0x010100933C8631C35AE34CBA10B82325235576</vt:lpwstr>
  </property>
</Properties>
</file>