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9"/>
  </p:notesMasterIdLst>
  <p:handoutMasterIdLst>
    <p:handoutMasterId r:id="rId30"/>
  </p:handoutMasterIdLst>
  <p:sldIdLst>
    <p:sldId id="291" r:id="rId6"/>
    <p:sldId id="281" r:id="rId7"/>
    <p:sldId id="288" r:id="rId8"/>
    <p:sldId id="304" r:id="rId9"/>
    <p:sldId id="312" r:id="rId10"/>
    <p:sldId id="314" r:id="rId11"/>
    <p:sldId id="316" r:id="rId12"/>
    <p:sldId id="298" r:id="rId13"/>
    <p:sldId id="305" r:id="rId14"/>
    <p:sldId id="297" r:id="rId15"/>
    <p:sldId id="301" r:id="rId16"/>
    <p:sldId id="307" r:id="rId17"/>
    <p:sldId id="300" r:id="rId18"/>
    <p:sldId id="308" r:id="rId19"/>
    <p:sldId id="299" r:id="rId20"/>
    <p:sldId id="309" r:id="rId21"/>
    <p:sldId id="296" r:id="rId22"/>
    <p:sldId id="310" r:id="rId23"/>
    <p:sldId id="303" r:id="rId24"/>
    <p:sldId id="311" r:id="rId25"/>
    <p:sldId id="315" r:id="rId26"/>
    <p:sldId id="292" r:id="rId27"/>
    <p:sldId id="295" r:id="rId28"/>
  </p:sldIdLst>
  <p:sldSz cx="9144000" cy="6858000" type="screen4x3"/>
  <p:notesSz cx="10020300" cy="6888163"/>
  <p:defaultTextStyle>
    <a:defPPr>
      <a:defRPr lang="en-Z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96330F"/>
    <a:srgbClr val="83725B"/>
    <a:srgbClr val="B2B2B2"/>
    <a:srgbClr val="C0C0C0"/>
    <a:srgbClr val="EAEAEA"/>
    <a:srgbClr val="C97A00"/>
    <a:srgbClr val="8587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94660"/>
  </p:normalViewPr>
  <p:slideViewPr>
    <p:cSldViewPr snapToObjects="1">
      <p:cViewPr varScale="1">
        <p:scale>
          <a:sx n="81" d="100"/>
          <a:sy n="81" d="100"/>
        </p:scale>
        <p:origin x="1642" y="62"/>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vl1pPr>
          </a:lstStyle>
          <a:p>
            <a:pPr>
              <a:defRPr/>
            </a:pPr>
            <a:endParaRPr lang="en-GB"/>
          </a:p>
        </p:txBody>
      </p:sp>
      <p:sp>
        <p:nvSpPr>
          <p:cNvPr id="537603" name="Rectangle 3"/>
          <p:cNvSpPr>
            <a:spLocks noGrp="1" noChangeArrowheads="1"/>
          </p:cNvSpPr>
          <p:nvPr>
            <p:ph type="dt" sz="quarter"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vl1pPr>
          </a:lstStyle>
          <a:p>
            <a:pPr>
              <a:defRPr/>
            </a:pPr>
            <a:endParaRPr lang="en-GB"/>
          </a:p>
        </p:txBody>
      </p:sp>
      <p:sp>
        <p:nvSpPr>
          <p:cNvPr id="537604" name="Rectangle 4"/>
          <p:cNvSpPr>
            <a:spLocks noGrp="1" noChangeArrowheads="1"/>
          </p:cNvSpPr>
          <p:nvPr>
            <p:ph type="ftr" sz="quarter" idx="2"/>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vl1pPr>
          </a:lstStyle>
          <a:p>
            <a:pPr>
              <a:defRPr/>
            </a:pPr>
            <a:endParaRPr lang="en-GB"/>
          </a:p>
        </p:txBody>
      </p:sp>
      <p:sp>
        <p:nvSpPr>
          <p:cNvPr id="537605" name="Rectangle 5"/>
          <p:cNvSpPr>
            <a:spLocks noGrp="1" noChangeArrowheads="1"/>
          </p:cNvSpPr>
          <p:nvPr>
            <p:ph type="sldNum" sz="quarter" idx="3"/>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pPr>
              <a:defRPr/>
            </a:pPr>
            <a:fld id="{B5D2D664-703C-4AD7-8FF5-B6A829A22234}" type="slidenum">
              <a:rPr lang="en-GB"/>
              <a:pPr>
                <a:defRPr/>
              </a:pPr>
              <a:t>‹#›</a:t>
            </a:fld>
            <a:endParaRPr lang="en-GB"/>
          </a:p>
        </p:txBody>
      </p:sp>
    </p:spTree>
    <p:extLst>
      <p:ext uri="{BB962C8B-B14F-4D97-AF65-F5344CB8AC3E}">
        <p14:creationId xmlns:p14="http://schemas.microsoft.com/office/powerpoint/2010/main" val="1852204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defTabSz="966788">
              <a:defRPr sz="1300"/>
            </a:lvl1pPr>
          </a:lstStyle>
          <a:p>
            <a:pPr>
              <a:defRPr/>
            </a:pPr>
            <a:endParaRPr lang="en-ZA"/>
          </a:p>
        </p:txBody>
      </p:sp>
      <p:sp>
        <p:nvSpPr>
          <p:cNvPr id="528387" name="Rectangle 3"/>
          <p:cNvSpPr>
            <a:spLocks noGrp="1" noChangeArrowheads="1"/>
          </p:cNvSpPr>
          <p:nvPr>
            <p:ph type="dt" idx="1"/>
          </p:nvPr>
        </p:nvSpPr>
        <p:spPr bwMode="auto">
          <a:xfrm>
            <a:off x="5676900" y="0"/>
            <a:ext cx="4341813" cy="34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lvl1pPr algn="r" defTabSz="966788">
              <a:defRPr sz="1300"/>
            </a:lvl1pPr>
          </a:lstStyle>
          <a:p>
            <a:pPr>
              <a:defRPr/>
            </a:pPr>
            <a:endParaRPr lang="en-ZA"/>
          </a:p>
        </p:txBody>
      </p:sp>
      <p:sp>
        <p:nvSpPr>
          <p:cNvPr id="33796" name="Rectangle 4"/>
          <p:cNvSpPr>
            <a:spLocks noGrp="1" noRot="1" noChangeAspect="1" noChangeArrowheads="1" noTextEdit="1"/>
          </p:cNvSpPr>
          <p:nvPr>
            <p:ph type="sldImg" idx="2"/>
          </p:nvPr>
        </p:nvSpPr>
        <p:spPr bwMode="auto">
          <a:xfrm>
            <a:off x="3287713" y="515938"/>
            <a:ext cx="3446462" cy="2584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1001713" y="3271838"/>
            <a:ext cx="8016875" cy="310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defTabSz="966788">
              <a:defRPr sz="1300"/>
            </a:lvl1pPr>
          </a:lstStyle>
          <a:p>
            <a:pPr>
              <a:defRPr/>
            </a:pPr>
            <a:endParaRPr lang="en-ZA"/>
          </a:p>
        </p:txBody>
      </p:sp>
      <p:sp>
        <p:nvSpPr>
          <p:cNvPr id="528391" name="Rectangle 7"/>
          <p:cNvSpPr>
            <a:spLocks noGrp="1" noChangeArrowheads="1"/>
          </p:cNvSpPr>
          <p:nvPr>
            <p:ph type="sldNum" sz="quarter" idx="5"/>
          </p:nvPr>
        </p:nvSpPr>
        <p:spPr bwMode="auto">
          <a:xfrm>
            <a:off x="5676900" y="6542088"/>
            <a:ext cx="43418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16" tIns="48308" rIns="96616" bIns="48308" numCol="1" anchor="b" anchorCtr="0" compatLnSpc="1">
            <a:prstTxWarp prst="textNoShape">
              <a:avLst/>
            </a:prstTxWarp>
          </a:bodyPr>
          <a:lstStyle>
            <a:lvl1pPr algn="r" defTabSz="966788">
              <a:defRPr sz="1300"/>
            </a:lvl1pPr>
          </a:lstStyle>
          <a:p>
            <a:pPr>
              <a:defRPr/>
            </a:pPr>
            <a:fld id="{53F514B0-DCC3-4770-9789-9AB125DF3059}" type="slidenum">
              <a:rPr lang="en-ZA"/>
              <a:pPr>
                <a:defRPr/>
              </a:pPr>
              <a:t>‹#›</a:t>
            </a:fld>
            <a:endParaRPr lang="en-ZA"/>
          </a:p>
        </p:txBody>
      </p:sp>
    </p:spTree>
    <p:extLst>
      <p:ext uri="{BB962C8B-B14F-4D97-AF65-F5344CB8AC3E}">
        <p14:creationId xmlns:p14="http://schemas.microsoft.com/office/powerpoint/2010/main" val="2845093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endParaRPr lang="en-US" altLang="en-US"/>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317703975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DF7F98D4-4229-444F-964B-26B09C4B281D}" type="slidenum">
              <a:rPr lang="en-ZA"/>
              <a:pPr>
                <a:defRPr/>
              </a:pPr>
              <a:t>‹#›</a:t>
            </a:fld>
            <a:endParaRPr lang="en-ZA"/>
          </a:p>
        </p:txBody>
      </p:sp>
    </p:spTree>
    <p:extLst>
      <p:ext uri="{BB962C8B-B14F-4D97-AF65-F5344CB8AC3E}">
        <p14:creationId xmlns:p14="http://schemas.microsoft.com/office/powerpoint/2010/main" val="3805807851"/>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C8FA62C-F830-46AA-9F5D-2A77E5A02EB2}" type="slidenum">
              <a:rPr lang="en-ZA"/>
              <a:pPr>
                <a:defRPr/>
              </a:pPr>
              <a:t>‹#›</a:t>
            </a:fld>
            <a:endParaRPr lang="en-ZA"/>
          </a:p>
        </p:txBody>
      </p:sp>
    </p:spTree>
    <p:extLst>
      <p:ext uri="{BB962C8B-B14F-4D97-AF65-F5344CB8AC3E}">
        <p14:creationId xmlns:p14="http://schemas.microsoft.com/office/powerpoint/2010/main" val="4129540560"/>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r>
              <a:rPr lang="en-US"/>
              <a:t>2017/02/07</a:t>
            </a:r>
            <a:endParaRPr lang="en-ZA"/>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76331048-D90A-430E-96B1-6DB480279ED2}" type="slidenum">
              <a:rPr lang="en-ZA"/>
              <a:pPr>
                <a:defRPr/>
              </a:pPr>
              <a:t>‹#›</a:t>
            </a:fld>
            <a:endParaRPr lang="en-ZA"/>
          </a:p>
        </p:txBody>
      </p:sp>
    </p:spTree>
    <p:extLst>
      <p:ext uri="{BB962C8B-B14F-4D97-AF65-F5344CB8AC3E}">
        <p14:creationId xmlns:p14="http://schemas.microsoft.com/office/powerpoint/2010/main" val="358796872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AAA294FF-9BB9-4EE7-BBDD-374D2EE6265C}" type="slidenum">
              <a:rPr lang="en-ZA"/>
              <a:pPr>
                <a:defRPr/>
              </a:pPr>
              <a:t>‹#›</a:t>
            </a:fld>
            <a:endParaRPr lang="en-ZA"/>
          </a:p>
        </p:txBody>
      </p:sp>
    </p:spTree>
    <p:extLst>
      <p:ext uri="{BB962C8B-B14F-4D97-AF65-F5344CB8AC3E}">
        <p14:creationId xmlns:p14="http://schemas.microsoft.com/office/powerpoint/2010/main" val="2271103915"/>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2017/02/07</a:t>
            </a:r>
            <a:endParaRPr lang="en-ZA"/>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97FFC21E-2320-4424-B6A0-4F677B21A884}" type="slidenum">
              <a:rPr lang="en-ZA"/>
              <a:pPr>
                <a:defRPr/>
              </a:pPr>
              <a:t>‹#›</a:t>
            </a:fld>
            <a:endParaRPr lang="en-ZA"/>
          </a:p>
        </p:txBody>
      </p:sp>
    </p:spTree>
    <p:extLst>
      <p:ext uri="{BB962C8B-B14F-4D97-AF65-F5344CB8AC3E}">
        <p14:creationId xmlns:p14="http://schemas.microsoft.com/office/powerpoint/2010/main" val="81822167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r>
              <a:rPr lang="en-US"/>
              <a:t>2017/02/07</a:t>
            </a: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7C8EA7BB-FCF0-4BEA-8D46-B7E251D02D18}" type="slidenum">
              <a:rPr lang="en-ZA"/>
              <a:pPr>
                <a:defRPr/>
              </a:pPr>
              <a:t>‹#›</a:t>
            </a:fld>
            <a:endParaRPr lang="en-ZA"/>
          </a:p>
        </p:txBody>
      </p:sp>
    </p:spTree>
    <p:extLst>
      <p:ext uri="{BB962C8B-B14F-4D97-AF65-F5344CB8AC3E}">
        <p14:creationId xmlns:p14="http://schemas.microsoft.com/office/powerpoint/2010/main" val="1324988125"/>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r>
              <a:rPr lang="en-US"/>
              <a:t>2017/02/07</a:t>
            </a:r>
            <a:endParaRPr lang="en-ZA"/>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pPr>
              <a:defRPr/>
            </a:pPr>
            <a:fld id="{B7980BA3-F13E-47A3-9EB1-A51AA6588BB2}" type="slidenum">
              <a:rPr lang="en-ZA"/>
              <a:pPr>
                <a:defRPr/>
              </a:pPr>
              <a:t>‹#›</a:t>
            </a:fld>
            <a:endParaRPr lang="en-ZA"/>
          </a:p>
        </p:txBody>
      </p:sp>
    </p:spTree>
    <p:extLst>
      <p:ext uri="{BB962C8B-B14F-4D97-AF65-F5344CB8AC3E}">
        <p14:creationId xmlns:p14="http://schemas.microsoft.com/office/powerpoint/2010/main" val="1465408129"/>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r>
              <a:rPr lang="en-US"/>
              <a:t>2017/02/07</a:t>
            </a:r>
            <a:endParaRPr lang="en-ZA"/>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pPr>
              <a:defRPr/>
            </a:pPr>
            <a:fld id="{8ACBAF20-F498-4F11-9A8E-2C86028BD176}" type="slidenum">
              <a:rPr lang="en-ZA"/>
              <a:pPr>
                <a:defRPr/>
              </a:pPr>
              <a:t>‹#›</a:t>
            </a:fld>
            <a:endParaRPr lang="en-ZA"/>
          </a:p>
        </p:txBody>
      </p:sp>
    </p:spTree>
    <p:extLst>
      <p:ext uri="{BB962C8B-B14F-4D97-AF65-F5344CB8AC3E}">
        <p14:creationId xmlns:p14="http://schemas.microsoft.com/office/powerpoint/2010/main" val="981612817"/>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a:t>2017/02/07</a:t>
            </a:r>
            <a:endParaRPr lang="en-ZA"/>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pPr>
              <a:defRPr/>
            </a:pPr>
            <a:fld id="{134F8A8A-58B4-41F6-8395-DC3686EAC8C1}" type="slidenum">
              <a:rPr lang="en-ZA"/>
              <a:pPr>
                <a:defRPr/>
              </a:pPr>
              <a:t>‹#›</a:t>
            </a:fld>
            <a:endParaRPr lang="en-ZA"/>
          </a:p>
        </p:txBody>
      </p:sp>
    </p:spTree>
    <p:extLst>
      <p:ext uri="{BB962C8B-B14F-4D97-AF65-F5344CB8AC3E}">
        <p14:creationId xmlns:p14="http://schemas.microsoft.com/office/powerpoint/2010/main" val="1137833647"/>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2017/02/07</a:t>
            </a: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58D23F8A-D13E-436D-B166-F51F3F2B72A3}" type="slidenum">
              <a:rPr lang="en-ZA"/>
              <a:pPr>
                <a:defRPr/>
              </a:pPr>
              <a:t>‹#›</a:t>
            </a:fld>
            <a:endParaRPr lang="en-ZA"/>
          </a:p>
        </p:txBody>
      </p:sp>
    </p:spTree>
    <p:extLst>
      <p:ext uri="{BB962C8B-B14F-4D97-AF65-F5344CB8AC3E}">
        <p14:creationId xmlns:p14="http://schemas.microsoft.com/office/powerpoint/2010/main" val="2592198613"/>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a:t>2017/02/07</a:t>
            </a:r>
            <a:endParaRPr lang="en-ZA"/>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6A73705E-2176-4075-98D4-84D3783F0457}" type="slidenum">
              <a:rPr lang="en-ZA"/>
              <a:pPr>
                <a:defRPr/>
              </a:pPr>
              <a:t>‹#›</a:t>
            </a:fld>
            <a:endParaRPr lang="en-ZA"/>
          </a:p>
        </p:txBody>
      </p:sp>
    </p:spTree>
    <p:extLst>
      <p:ext uri="{BB962C8B-B14F-4D97-AF65-F5344CB8AC3E}">
        <p14:creationId xmlns:p14="http://schemas.microsoft.com/office/powerpoint/2010/main" val="2423696437"/>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r>
              <a:rPr lang="en-US"/>
              <a:t>2017/02/07</a:t>
            </a:r>
            <a:endParaRPr lang="en-ZA"/>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A5B23574-C3EE-4A6B-8CB3-D5256AECCE04}"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Lst>
  <p:transition spd="slow">
    <p:fade/>
  </p:transition>
  <p:hf hdr="0" ftr="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8435" name="Group 162"/>
          <p:cNvGrpSpPr>
            <a:grpSpLocks/>
          </p:cNvGrpSpPr>
          <p:nvPr/>
        </p:nvGrpSpPr>
        <p:grpSpPr bwMode="auto">
          <a:xfrm>
            <a:off x="-4763" y="0"/>
            <a:ext cx="9148763" cy="6858000"/>
            <a:chOff x="-3" y="0"/>
            <a:chExt cx="5763" cy="4320"/>
          </a:xfrm>
        </p:grpSpPr>
        <p:pic>
          <p:nvPicPr>
            <p:cNvPr id="18491"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92"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pic>
          <p:nvPicPr>
            <p:cNvPr id="18493"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436" name="Group 155"/>
          <p:cNvGrpSpPr>
            <a:grpSpLocks/>
          </p:cNvGrpSpPr>
          <p:nvPr/>
        </p:nvGrpSpPr>
        <p:grpSpPr bwMode="auto">
          <a:xfrm>
            <a:off x="257175" y="1201738"/>
            <a:ext cx="2482850" cy="2444750"/>
            <a:chOff x="162" y="757"/>
            <a:chExt cx="1564" cy="1540"/>
          </a:xfrm>
        </p:grpSpPr>
        <p:sp>
          <p:nvSpPr>
            <p:cNvPr id="18486"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7"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8"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9"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90"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dirty="0"/>
          </a:p>
        </p:txBody>
      </p:sp>
      <p:grpSp>
        <p:nvGrpSpPr>
          <p:cNvPr id="18440" name="Group 156"/>
          <p:cNvGrpSpPr>
            <a:grpSpLocks/>
          </p:cNvGrpSpPr>
          <p:nvPr/>
        </p:nvGrpSpPr>
        <p:grpSpPr bwMode="auto">
          <a:xfrm>
            <a:off x="171450" y="1201738"/>
            <a:ext cx="2643188" cy="2493962"/>
            <a:chOff x="108" y="757"/>
            <a:chExt cx="1665" cy="1571"/>
          </a:xfrm>
        </p:grpSpPr>
        <p:sp>
          <p:nvSpPr>
            <p:cNvPr id="18483"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4"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5"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8441" name="Group 146"/>
          <p:cNvGrpSpPr>
            <a:grpSpLocks/>
          </p:cNvGrpSpPr>
          <p:nvPr/>
        </p:nvGrpSpPr>
        <p:grpSpPr bwMode="auto">
          <a:xfrm>
            <a:off x="912813" y="620713"/>
            <a:ext cx="1284287" cy="1260475"/>
            <a:chOff x="575" y="391"/>
            <a:chExt cx="809" cy="794"/>
          </a:xfrm>
        </p:grpSpPr>
        <p:sp>
          <p:nvSpPr>
            <p:cNvPr id="18475"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6"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7"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8"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9"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0"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1"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82"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8442" name="Oval 118"/>
          <p:cNvSpPr>
            <a:spLocks noChangeArrowheads="1"/>
          </p:cNvSpPr>
          <p:nvPr/>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600" dirty="0">
              <a:solidFill>
                <a:schemeClr val="tx1"/>
              </a:solidFill>
            </a:endParaRPr>
          </a:p>
        </p:txBody>
      </p:sp>
      <p:grpSp>
        <p:nvGrpSpPr>
          <p:cNvPr id="18443" name="Group 145"/>
          <p:cNvGrpSpPr>
            <a:grpSpLocks/>
          </p:cNvGrpSpPr>
          <p:nvPr/>
        </p:nvGrpSpPr>
        <p:grpSpPr bwMode="auto">
          <a:xfrm>
            <a:off x="863600" y="620713"/>
            <a:ext cx="1370013" cy="1284287"/>
            <a:chOff x="544" y="391"/>
            <a:chExt cx="863" cy="809"/>
          </a:xfrm>
        </p:grpSpPr>
        <p:sp>
          <p:nvSpPr>
            <p:cNvPr id="18472"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3"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4"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8444" name="Group 157"/>
          <p:cNvGrpSpPr>
            <a:grpSpLocks/>
          </p:cNvGrpSpPr>
          <p:nvPr/>
        </p:nvGrpSpPr>
        <p:grpSpPr bwMode="auto">
          <a:xfrm>
            <a:off x="331788" y="3090863"/>
            <a:ext cx="2074862" cy="2038350"/>
            <a:chOff x="209" y="1947"/>
            <a:chExt cx="1307" cy="1284"/>
          </a:xfrm>
        </p:grpSpPr>
        <p:sp>
          <p:nvSpPr>
            <p:cNvPr id="18466"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7"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8"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9"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0"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71"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844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eaLnBrk="1" hangingPunct="1">
              <a:lnSpc>
                <a:spcPct val="100000"/>
              </a:lnSpc>
              <a:spcBef>
                <a:spcPct val="0"/>
              </a:spcBef>
              <a:buClrTx/>
              <a:buFontTx/>
              <a:buNone/>
            </a:pPr>
            <a:endParaRPr lang="en-US" altLang="en-US" sz="1000" dirty="0">
              <a:solidFill>
                <a:srgbClr val="C0C0C0"/>
              </a:solidFill>
            </a:endParaRPr>
          </a:p>
        </p:txBody>
      </p:sp>
      <p:grpSp>
        <p:nvGrpSpPr>
          <p:cNvPr id="18446" name="Group 158"/>
          <p:cNvGrpSpPr>
            <a:grpSpLocks/>
          </p:cNvGrpSpPr>
          <p:nvPr/>
        </p:nvGrpSpPr>
        <p:grpSpPr bwMode="auto">
          <a:xfrm>
            <a:off x="257175" y="3090863"/>
            <a:ext cx="2211388" cy="2087562"/>
            <a:chOff x="162" y="1947"/>
            <a:chExt cx="1393" cy="1315"/>
          </a:xfrm>
        </p:grpSpPr>
        <p:sp>
          <p:nvSpPr>
            <p:cNvPr id="18463"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4"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5"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grpSp>
        <p:nvGrpSpPr>
          <p:cNvPr id="18447" name="Group 159"/>
          <p:cNvGrpSpPr>
            <a:grpSpLocks/>
          </p:cNvGrpSpPr>
          <p:nvPr/>
        </p:nvGrpSpPr>
        <p:grpSpPr bwMode="auto">
          <a:xfrm>
            <a:off x="900113" y="4684713"/>
            <a:ext cx="1717675" cy="1692275"/>
            <a:chOff x="567" y="2951"/>
            <a:chExt cx="1082" cy="1066"/>
          </a:xfrm>
        </p:grpSpPr>
        <p:sp>
          <p:nvSpPr>
            <p:cNvPr id="18457"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8"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9"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0"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1"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62"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dirty="0">
              <a:solidFill>
                <a:srgbClr val="C0C0C0"/>
              </a:solidFill>
            </a:endParaRPr>
          </a:p>
        </p:txBody>
      </p:sp>
      <p:grpSp>
        <p:nvGrpSpPr>
          <p:cNvPr id="18451" name="Group 160"/>
          <p:cNvGrpSpPr>
            <a:grpSpLocks/>
          </p:cNvGrpSpPr>
          <p:nvPr/>
        </p:nvGrpSpPr>
        <p:grpSpPr bwMode="auto">
          <a:xfrm>
            <a:off x="838200" y="4684713"/>
            <a:ext cx="1828800" cy="1728787"/>
            <a:chOff x="528" y="2951"/>
            <a:chExt cx="1152" cy="1089"/>
          </a:xfrm>
        </p:grpSpPr>
        <p:sp>
          <p:nvSpPr>
            <p:cNvPr id="18454"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5"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sp>
          <p:nvSpPr>
            <p:cNvPr id="18456"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800" dirty="0">
                <a:solidFill>
                  <a:schemeClr val="tx1"/>
                </a:solidFill>
              </a:endParaRPr>
            </a:p>
          </p:txBody>
        </p:sp>
      </p:grpSp>
      <p:sp>
        <p:nvSpPr>
          <p:cNvPr id="18452" name="Rectangle 2"/>
          <p:cNvSpPr>
            <a:spLocks noGrp="1" noChangeArrowheads="1"/>
          </p:cNvSpPr>
          <p:nvPr>
            <p:ph type="ctrTitle"/>
          </p:nvPr>
        </p:nvSpPr>
        <p:spPr>
          <a:xfrm>
            <a:off x="3059113" y="1427955"/>
            <a:ext cx="5545137" cy="2651126"/>
          </a:xfrm>
        </p:spPr>
        <p:txBody>
          <a:bodyPr/>
          <a:lstStyle/>
          <a:p>
            <a:r>
              <a:rPr lang="en-ZA" sz="3600" b="1" dirty="0"/>
              <a:t>ENGINEERING RESOURCE SERVICES FOR MEDUPI POWER STATION.</a:t>
            </a:r>
            <a:endParaRPr lang="en-ZA" sz="3600" dirty="0"/>
          </a:p>
        </p:txBody>
      </p:sp>
      <p:sp>
        <p:nvSpPr>
          <p:cNvPr id="18453" name="Rectangle 3"/>
          <p:cNvSpPr>
            <a:spLocks noGrp="1" noChangeArrowheads="1"/>
          </p:cNvSpPr>
          <p:nvPr>
            <p:ph type="subTitle" idx="1"/>
          </p:nvPr>
        </p:nvSpPr>
        <p:spPr>
          <a:xfrm>
            <a:off x="3059113" y="3933825"/>
            <a:ext cx="5545137" cy="2220913"/>
          </a:xfrm>
        </p:spPr>
        <p:txBody>
          <a:bodyPr/>
          <a:lstStyle/>
          <a:p>
            <a:pPr eaLnBrk="1" hangingPunct="1"/>
            <a:endParaRPr lang="en-US" altLang="en-US" dirty="0"/>
          </a:p>
          <a:p>
            <a:pPr eaLnBrk="1" hangingPunct="1"/>
            <a:r>
              <a:rPr lang="en-US" altLang="en-US" dirty="0"/>
              <a:t>Division: Generation, Medupi Power Station</a:t>
            </a:r>
          </a:p>
          <a:p>
            <a:pPr eaLnBrk="1" hangingPunct="1"/>
            <a:r>
              <a:rPr lang="en-US" altLang="en-US" dirty="0"/>
              <a:t>Date: 2022-09-13</a:t>
            </a:r>
          </a:p>
          <a:p>
            <a:pPr eaLnBrk="1" hangingPunct="1"/>
            <a:r>
              <a:rPr lang="en-US" altLang="en-US" dirty="0"/>
              <a:t>Time: 14h00</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SHEQ</a:t>
            </a:r>
          </a:p>
        </p:txBody>
      </p:sp>
    </p:spTree>
    <p:extLst>
      <p:ext uri="{BB962C8B-B14F-4D97-AF65-F5344CB8AC3E}">
        <p14:creationId xmlns:p14="http://schemas.microsoft.com/office/powerpoint/2010/main" val="220624440"/>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OCCUPATIONAL HEALTH &amp; SAFETY</a:t>
            </a:r>
          </a:p>
        </p:txBody>
      </p:sp>
    </p:spTree>
    <p:extLst>
      <p:ext uri="{BB962C8B-B14F-4D97-AF65-F5344CB8AC3E}">
        <p14:creationId xmlns:p14="http://schemas.microsoft.com/office/powerpoint/2010/main" val="3618657747"/>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12</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r>
              <a:rPr lang="en-US" altLang="en-US" dirty="0"/>
              <a:t>OHS REQUIREMENTS</a:t>
            </a:r>
          </a:p>
        </p:txBody>
      </p:sp>
      <p:sp>
        <p:nvSpPr>
          <p:cNvPr id="19461" name="Rectangle 3"/>
          <p:cNvSpPr>
            <a:spLocks noGrp="1" noChangeArrowheads="1"/>
          </p:cNvSpPr>
          <p:nvPr>
            <p:ph type="body" idx="1"/>
          </p:nvPr>
        </p:nvSpPr>
        <p:spPr>
          <a:xfrm>
            <a:off x="457200" y="980728"/>
            <a:ext cx="8686799" cy="5616624"/>
          </a:xfrm>
        </p:spPr>
        <p:txBody>
          <a:bodyPr/>
          <a:lstStyle/>
          <a:p>
            <a:pPr marL="0" indent="0">
              <a:buNone/>
            </a:pPr>
            <a:endParaRPr lang="en-ZA" dirty="0"/>
          </a:p>
          <a:p>
            <a:pPr marL="0" indent="0">
              <a:buNone/>
            </a:pPr>
            <a:r>
              <a:rPr lang="en-US" dirty="0"/>
              <a:t>• 	Annexure B</a:t>
            </a:r>
          </a:p>
          <a:p>
            <a:pPr marL="0" indent="0">
              <a:buNone/>
            </a:pPr>
            <a:r>
              <a:rPr lang="en-US" dirty="0"/>
              <a:t>•	Health and Safety plan/OHS manual</a:t>
            </a:r>
          </a:p>
          <a:p>
            <a:pPr marL="0" indent="0">
              <a:buNone/>
            </a:pPr>
            <a:r>
              <a:rPr lang="en-US" dirty="0"/>
              <a:t>•	H&amp;S costing</a:t>
            </a:r>
          </a:p>
          <a:p>
            <a:pPr marL="0" indent="0">
              <a:buNone/>
            </a:pPr>
            <a:r>
              <a:rPr lang="en-US" dirty="0"/>
              <a:t>•	Baseline SHE risk assessment</a:t>
            </a:r>
          </a:p>
          <a:p>
            <a:pPr marL="0" indent="0">
              <a:buNone/>
            </a:pPr>
            <a:r>
              <a:rPr lang="en-US" dirty="0"/>
              <a:t>•	Valid letter of good standing or equivalent (LOGs)</a:t>
            </a:r>
          </a:p>
          <a:p>
            <a:pPr marL="0" indent="0">
              <a:buNone/>
            </a:pPr>
            <a:r>
              <a:rPr lang="en-US" dirty="0"/>
              <a:t>•	SHE policy (must be signed)</a:t>
            </a:r>
          </a:p>
          <a:p>
            <a:pPr marL="0" indent="0">
              <a:buNone/>
            </a:pPr>
            <a:r>
              <a:rPr lang="en-US" dirty="0"/>
              <a:t>•	Proof of SHE competency</a:t>
            </a:r>
          </a:p>
          <a:p>
            <a:pPr marL="0" indent="0">
              <a:buNone/>
            </a:pPr>
            <a:r>
              <a:rPr lang="en-ZA" dirty="0"/>
              <a:t>				</a:t>
            </a:r>
          </a:p>
          <a:p>
            <a:pPr marL="0" indent="0">
              <a:buNone/>
            </a:pPr>
            <a:endParaRPr lang="en-ZA" sz="1600"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QUALITY MANAGEMENT</a:t>
            </a:r>
          </a:p>
        </p:txBody>
      </p:sp>
    </p:spTree>
    <p:extLst>
      <p:ext uri="{BB962C8B-B14F-4D97-AF65-F5344CB8AC3E}">
        <p14:creationId xmlns:p14="http://schemas.microsoft.com/office/powerpoint/2010/main" val="1134696946"/>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14</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QUALITY MANAGEMENT REQUIREMENTS</a:t>
            </a:r>
          </a:p>
        </p:txBody>
      </p:sp>
      <p:sp>
        <p:nvSpPr>
          <p:cNvPr id="19461" name="Rectangle 3"/>
          <p:cNvSpPr>
            <a:spLocks noGrp="1" noChangeArrowheads="1"/>
          </p:cNvSpPr>
          <p:nvPr>
            <p:ph type="body" idx="1"/>
          </p:nvPr>
        </p:nvSpPr>
        <p:spPr>
          <a:xfrm>
            <a:off x="436563" y="1052736"/>
            <a:ext cx="8378825" cy="5429027"/>
          </a:xfrm>
        </p:spPr>
        <p:txBody>
          <a:bodyPr/>
          <a:lstStyle/>
          <a:p>
            <a:endParaRPr lang="en-ZA" dirty="0"/>
          </a:p>
          <a:p>
            <a:pPr marL="0" indent="0">
              <a:buNone/>
            </a:pPr>
            <a:endParaRPr lang="en-ZA" dirty="0"/>
          </a:p>
        </p:txBody>
      </p:sp>
      <p:sp>
        <p:nvSpPr>
          <p:cNvPr id="4" name="Rectangle 3"/>
          <p:cNvSpPr/>
          <p:nvPr/>
        </p:nvSpPr>
        <p:spPr>
          <a:xfrm>
            <a:off x="436563" y="1582341"/>
            <a:ext cx="8023869" cy="3908762"/>
          </a:xfrm>
          <a:prstGeom prst="rect">
            <a:avLst/>
          </a:prstGeom>
        </p:spPr>
        <p:txBody>
          <a:bodyPr wrap="square">
            <a:spAutoFit/>
          </a:bodyPr>
          <a:lstStyle/>
          <a:p>
            <a:pPr marL="285750" indent="-285750">
              <a:buFont typeface="Arial" panose="020B0604020202020204" pitchFamily="34" charset="0"/>
              <a:buChar char="•"/>
            </a:pPr>
            <a:r>
              <a:rPr lang="en-ZA" sz="2000" dirty="0"/>
              <a:t>240-105658000 (QM 58) - Specifying Eskom supplier quality requirements. Tenderer to comply with the selected requirements as per category 2.</a:t>
            </a:r>
          </a:p>
          <a:p>
            <a:endParaRPr lang="en-ZA" sz="2000" dirty="0"/>
          </a:p>
          <a:p>
            <a:pPr marL="285750" indent="-285750">
              <a:buFont typeface="Arial" panose="020B0604020202020204" pitchFamily="34" charset="0"/>
              <a:buChar char="•"/>
            </a:pPr>
            <a:r>
              <a:rPr lang="en-ZA" sz="2000" dirty="0"/>
              <a:t>240-68099512 FORM A: Tender &amp; Contract Quality Requirements For QM 58 and  Quality Requirements For ISO 9001 Standard - Tenderer to complete and sign form A  (Section A &amp; E)</a:t>
            </a:r>
          </a:p>
          <a:p>
            <a:endParaRPr lang="en-ZA" sz="2000" dirty="0"/>
          </a:p>
          <a:p>
            <a:pPr marL="285750" indent="-285750">
              <a:buFont typeface="Arial" panose="020B0604020202020204" pitchFamily="34" charset="0"/>
              <a:buChar char="•"/>
            </a:pPr>
            <a:r>
              <a:rPr lang="en-ZA" sz="2000" dirty="0"/>
              <a:t>240-12248626 List of Tender Returnable Document - Tenderer to submit all tender returnable for section A, B and C, D &amp; E as per list (category 2)				</a:t>
            </a:r>
            <a:r>
              <a:rPr lang="en-ZA" sz="2400" dirty="0"/>
              <a:t>				</a:t>
            </a:r>
            <a:r>
              <a:rPr lang="en-ZA" dirty="0"/>
              <a:t>	</a:t>
            </a:r>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ENVIROMENTAL MANAGEMENT</a:t>
            </a:r>
          </a:p>
        </p:txBody>
      </p:sp>
    </p:spTree>
    <p:extLst>
      <p:ext uri="{BB962C8B-B14F-4D97-AF65-F5344CB8AC3E}">
        <p14:creationId xmlns:p14="http://schemas.microsoft.com/office/powerpoint/2010/main" val="4262691352"/>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16</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ENVIRONMENTAL REQUIREMENTS</a:t>
            </a:r>
          </a:p>
        </p:txBody>
      </p:sp>
      <p:sp>
        <p:nvSpPr>
          <p:cNvPr id="19461" name="Rectangle 3"/>
          <p:cNvSpPr>
            <a:spLocks noGrp="1" noChangeArrowheads="1"/>
          </p:cNvSpPr>
          <p:nvPr>
            <p:ph type="body" idx="1"/>
          </p:nvPr>
        </p:nvSpPr>
        <p:spPr/>
        <p:txBody>
          <a:bodyPr/>
          <a:lstStyle/>
          <a:p>
            <a:endParaRPr lang="en-US" dirty="0"/>
          </a:p>
          <a:p>
            <a:pPr lvl="0"/>
            <a:r>
              <a:rPr lang="en-ZA" dirty="0"/>
              <a:t>Medupi Power Station Environmental Management Plan for Operation and maintenance</a:t>
            </a:r>
          </a:p>
          <a:p>
            <a:pPr lvl="0"/>
            <a:r>
              <a:rPr lang="en-ZA" dirty="0"/>
              <a:t>Medupi Power Station Waste Management Work Instruction 240-101861550</a:t>
            </a:r>
          </a:p>
          <a:p>
            <a:r>
              <a:rPr lang="en-US" dirty="0"/>
              <a:t>Signed Environmental pro-forma</a:t>
            </a:r>
          </a:p>
          <a:p>
            <a:pPr marL="0" indent="0">
              <a:buNone/>
            </a:pPr>
            <a:r>
              <a:rPr lang="en-ZA" dirty="0"/>
              <a:t>				</a:t>
            </a:r>
          </a:p>
          <a:p>
            <a:pPr marL="0" indent="0">
              <a:buNone/>
            </a:pPr>
            <a:endParaRPr lang="en-ZA" dirty="0"/>
          </a:p>
          <a:p>
            <a:pPr marL="0" indent="0">
              <a:buNone/>
            </a:pPr>
            <a:r>
              <a:rPr lang="en-ZA" dirty="0"/>
              <a:t>									</a:t>
            </a:r>
          </a:p>
          <a:p>
            <a:endParaRPr lang="en-ZA"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SD &amp; L</a:t>
            </a:r>
          </a:p>
        </p:txBody>
      </p:sp>
    </p:spTree>
    <p:extLst>
      <p:ext uri="{BB962C8B-B14F-4D97-AF65-F5344CB8AC3E}">
        <p14:creationId xmlns:p14="http://schemas.microsoft.com/office/powerpoint/2010/main" val="4006481482"/>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18</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SD &amp; L REQUIREMENTS</a:t>
            </a:r>
          </a:p>
        </p:txBody>
      </p:sp>
      <p:sp>
        <p:nvSpPr>
          <p:cNvPr id="19461" name="Rectangle 3"/>
          <p:cNvSpPr>
            <a:spLocks noGrp="1" noChangeArrowheads="1"/>
          </p:cNvSpPr>
          <p:nvPr>
            <p:ph type="body" idx="1"/>
          </p:nvPr>
        </p:nvSpPr>
        <p:spPr>
          <a:xfrm>
            <a:off x="107504" y="980728"/>
            <a:ext cx="8856983" cy="5501035"/>
          </a:xfrm>
        </p:spPr>
        <p:txBody>
          <a:bodyPr/>
          <a:lstStyle/>
          <a:p>
            <a:pPr marL="0" indent="0" eaLnBrk="1" hangingPunct="1">
              <a:buNone/>
            </a:pPr>
            <a:endParaRPr lang="en-US" altLang="en-US" dirty="0"/>
          </a:p>
          <a:p>
            <a:pPr marL="0" indent="0" eaLnBrk="1" hangingPunct="1">
              <a:buNone/>
            </a:pPr>
            <a:r>
              <a:rPr lang="en-US" altLang="en-US" dirty="0"/>
              <a:t>Skills Development Targets:</a:t>
            </a:r>
          </a:p>
          <a:p>
            <a:pPr marL="0" indent="0" algn="just">
              <a:buNone/>
            </a:pPr>
            <a:endParaRPr lang="en-US" altLang="en-US" dirty="0"/>
          </a:p>
          <a:p>
            <a:endParaRPr lang="en-US" altLang="en-US" dirty="0"/>
          </a:p>
        </p:txBody>
      </p:sp>
      <p:graphicFrame>
        <p:nvGraphicFramePr>
          <p:cNvPr id="4" name="Table 3">
            <a:extLst>
              <a:ext uri="{FF2B5EF4-FFF2-40B4-BE49-F238E27FC236}">
                <a16:creationId xmlns:a16="http://schemas.microsoft.com/office/drawing/2014/main" id="{13622517-8A0D-4BD3-B057-72405B77FAB1}"/>
              </a:ext>
            </a:extLst>
          </p:cNvPr>
          <p:cNvGraphicFramePr>
            <a:graphicFrameLocks noGrp="1"/>
          </p:cNvGraphicFramePr>
          <p:nvPr>
            <p:extLst>
              <p:ext uri="{D42A27DB-BD31-4B8C-83A1-F6EECF244321}">
                <p14:modId xmlns:p14="http://schemas.microsoft.com/office/powerpoint/2010/main" val="2164258094"/>
              </p:ext>
            </p:extLst>
          </p:nvPr>
        </p:nvGraphicFramePr>
        <p:xfrm>
          <a:off x="312420" y="2276872"/>
          <a:ext cx="6768148" cy="1656184"/>
        </p:xfrm>
        <a:graphic>
          <a:graphicData uri="http://schemas.openxmlformats.org/drawingml/2006/table">
            <a:tbl>
              <a:tblPr firstRow="1" firstCol="1" bandRow="1">
                <a:tableStyleId>{5C22544A-7EE6-4342-B048-85BDC9FD1C3A}</a:tableStyleId>
              </a:tblPr>
              <a:tblGrid>
                <a:gridCol w="1779873">
                  <a:extLst>
                    <a:ext uri="{9D8B030D-6E8A-4147-A177-3AD203B41FA5}">
                      <a16:colId xmlns:a16="http://schemas.microsoft.com/office/drawing/2014/main" val="2886302691"/>
                    </a:ext>
                  </a:extLst>
                </a:gridCol>
                <a:gridCol w="1054862">
                  <a:extLst>
                    <a:ext uri="{9D8B030D-6E8A-4147-A177-3AD203B41FA5}">
                      <a16:colId xmlns:a16="http://schemas.microsoft.com/office/drawing/2014/main" val="810145913"/>
                    </a:ext>
                  </a:extLst>
                </a:gridCol>
                <a:gridCol w="1120998">
                  <a:extLst>
                    <a:ext uri="{9D8B030D-6E8A-4147-A177-3AD203B41FA5}">
                      <a16:colId xmlns:a16="http://schemas.microsoft.com/office/drawing/2014/main" val="1252976140"/>
                    </a:ext>
                  </a:extLst>
                </a:gridCol>
                <a:gridCol w="1172253">
                  <a:extLst>
                    <a:ext uri="{9D8B030D-6E8A-4147-A177-3AD203B41FA5}">
                      <a16:colId xmlns:a16="http://schemas.microsoft.com/office/drawing/2014/main" val="2487725743"/>
                    </a:ext>
                  </a:extLst>
                </a:gridCol>
                <a:gridCol w="1640162">
                  <a:extLst>
                    <a:ext uri="{9D8B030D-6E8A-4147-A177-3AD203B41FA5}">
                      <a16:colId xmlns:a16="http://schemas.microsoft.com/office/drawing/2014/main" val="3498139339"/>
                    </a:ext>
                  </a:extLst>
                </a:gridCol>
              </a:tblGrid>
              <a:tr h="691276">
                <a:tc>
                  <a:txBody>
                    <a:bodyPr/>
                    <a:lstStyle/>
                    <a:p>
                      <a:pPr algn="just"/>
                      <a:r>
                        <a:rPr lang="en-US" sz="1600" dirty="0">
                          <a:effectLst/>
                        </a:rPr>
                        <a:t>Skills Category</a:t>
                      </a:r>
                      <a:endParaRPr lang="en-Z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dirty="0">
                          <a:effectLst/>
                        </a:rPr>
                        <a:t>Eskom Target</a:t>
                      </a:r>
                      <a:endParaRPr lang="en-Z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a:effectLst/>
                        </a:rPr>
                        <a:t>Entry</a:t>
                      </a:r>
                      <a:endParaRPr lang="en-Z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a:effectLst/>
                        </a:rPr>
                        <a:t>output</a:t>
                      </a:r>
                      <a:endParaRPr lang="en-Z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a:effectLst/>
                        </a:rPr>
                        <a:t>Tenderers Proposal</a:t>
                      </a:r>
                      <a:endParaRPr lang="en-Z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09822817"/>
                  </a:ext>
                </a:extLst>
              </a:tr>
              <a:tr h="964908">
                <a:tc>
                  <a:txBody>
                    <a:bodyPr/>
                    <a:lstStyle/>
                    <a:p>
                      <a:pPr algn="just"/>
                      <a:r>
                        <a:rPr lang="en-US" sz="1600">
                          <a:effectLst/>
                        </a:rPr>
                        <a:t>WIL</a:t>
                      </a:r>
                      <a:endParaRPr lang="en-Z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600" dirty="0">
                          <a:effectLst/>
                        </a:rPr>
                        <a:t>5 per annum</a:t>
                      </a:r>
                      <a:endParaRPr lang="en-Z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a:effectLst/>
                        </a:rPr>
                        <a:t>N2/Grade 12 or Equivalent</a:t>
                      </a:r>
                      <a:endParaRPr lang="en-Z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1600">
                          <a:effectLst/>
                        </a:rPr>
                        <a:t>On a job training</a:t>
                      </a:r>
                      <a:endParaRPr lang="en-ZA"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dirty="0">
                          <a:effectLst/>
                        </a:rPr>
                        <a:t> </a:t>
                      </a:r>
                      <a:endParaRPr lang="en-ZA"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34874980"/>
                  </a:ext>
                </a:extLst>
              </a:tr>
            </a:tbl>
          </a:graphicData>
        </a:graphic>
      </p:graphicFrame>
    </p:spTree>
    <p:extLst>
      <p:ext uri="{BB962C8B-B14F-4D97-AF65-F5344CB8AC3E}">
        <p14:creationId xmlns:p14="http://schemas.microsoft.com/office/powerpoint/2010/main" val="2838879066"/>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FINANCIAL</a:t>
            </a:r>
          </a:p>
        </p:txBody>
      </p:sp>
    </p:spTree>
    <p:extLst>
      <p:ext uri="{BB962C8B-B14F-4D97-AF65-F5344CB8AC3E}">
        <p14:creationId xmlns:p14="http://schemas.microsoft.com/office/powerpoint/2010/main" val="2959722557"/>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2</a:t>
            </a:fld>
            <a:endParaRPr lang="en-ZA" altLang="en-US" sz="1000" dirty="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INTRODUCTION</a:t>
            </a:r>
          </a:p>
        </p:txBody>
      </p:sp>
      <p:sp>
        <p:nvSpPr>
          <p:cNvPr id="19461" name="Rectangle 3"/>
          <p:cNvSpPr>
            <a:spLocks noGrp="1" noChangeArrowheads="1"/>
          </p:cNvSpPr>
          <p:nvPr>
            <p:ph type="body" idx="1"/>
          </p:nvPr>
        </p:nvSpPr>
        <p:spPr>
          <a:xfrm>
            <a:off x="436563" y="1124744"/>
            <a:ext cx="8378825" cy="5357019"/>
          </a:xfrm>
        </p:spPr>
        <p:txBody>
          <a:bodyPr/>
          <a:lstStyle/>
          <a:p>
            <a:pPr eaLnBrk="1" hangingPunct="1"/>
            <a:r>
              <a:rPr lang="en-US" altLang="en-US" dirty="0"/>
              <a:t>Eskom takes pleasure for the interest shown on the published Tender</a:t>
            </a:r>
          </a:p>
          <a:p>
            <a:pPr algn="just" eaLnBrk="1" hangingPunct="1"/>
            <a:r>
              <a:rPr lang="en-US" altLang="en-US" dirty="0"/>
              <a:t>The objective of this clarification meeting is to give interested tenderers an opportunity to ask questions and to ensure that they fully understand Eskom’s requirements in terms of:</a:t>
            </a:r>
          </a:p>
          <a:p>
            <a:pPr lvl="1" algn="just"/>
            <a:r>
              <a:rPr lang="en-US" altLang="en-US" dirty="0"/>
              <a:t>Scope of Work</a:t>
            </a:r>
          </a:p>
          <a:p>
            <a:pPr lvl="1"/>
            <a:r>
              <a:rPr lang="en-US" altLang="en-US" dirty="0"/>
              <a:t>Tender Returnables</a:t>
            </a:r>
          </a:p>
          <a:p>
            <a:pPr marL="338137" indent="-342900"/>
            <a:r>
              <a:rPr lang="en-US" altLang="en-US" dirty="0"/>
              <a:t>Stakeholders involved:</a:t>
            </a:r>
          </a:p>
          <a:p>
            <a:pPr marL="788987" lvl="1" indent="-342900"/>
            <a:r>
              <a:rPr lang="en-US" altLang="en-US" sz="1600" dirty="0"/>
              <a:t>Commercial</a:t>
            </a:r>
          </a:p>
          <a:p>
            <a:pPr marL="788987" lvl="1" indent="-342900"/>
            <a:r>
              <a:rPr lang="en-US" altLang="en-US" sz="1600" dirty="0"/>
              <a:t>Technical</a:t>
            </a:r>
          </a:p>
          <a:p>
            <a:pPr marL="788987" lvl="1" indent="-342900"/>
            <a:r>
              <a:rPr lang="en-US" altLang="en-US" sz="1600" dirty="0"/>
              <a:t>SHEQ</a:t>
            </a:r>
          </a:p>
          <a:p>
            <a:pPr marL="788987" lvl="1" indent="-342900"/>
            <a:r>
              <a:rPr lang="en-US" altLang="en-US" sz="1600" dirty="0"/>
              <a:t>Finance </a:t>
            </a:r>
          </a:p>
          <a:p>
            <a:pPr marL="788987" lvl="1" indent="-342900"/>
            <a:r>
              <a:rPr lang="en-US" altLang="en-US" sz="1600" dirty="0"/>
              <a:t>SD&amp;L</a:t>
            </a: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20</a:t>
            </a:fld>
            <a:endParaRPr lang="en-ZA" altLang="en-US" sz="100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FINANCIAL ANALYSIS / EVALUATION</a:t>
            </a:r>
          </a:p>
        </p:txBody>
      </p:sp>
      <p:sp>
        <p:nvSpPr>
          <p:cNvPr id="19461" name="Rectangle 3"/>
          <p:cNvSpPr>
            <a:spLocks noGrp="1" noChangeArrowheads="1"/>
          </p:cNvSpPr>
          <p:nvPr>
            <p:ph type="body" idx="1"/>
          </p:nvPr>
        </p:nvSpPr>
        <p:spPr>
          <a:xfrm>
            <a:off x="436563" y="1124744"/>
            <a:ext cx="8378825" cy="5357019"/>
          </a:xfrm>
        </p:spPr>
        <p:txBody>
          <a:bodyPr/>
          <a:lstStyle/>
          <a:p>
            <a:pPr algn="just"/>
            <a:r>
              <a:rPr lang="en-US" dirty="0"/>
              <a:t>Audited Financial Statements of the tenderer for the previous two financial years, or to the extent that such statements are not available, for the last year. </a:t>
            </a:r>
          </a:p>
          <a:p>
            <a:pPr algn="just"/>
            <a:r>
              <a:rPr lang="en-US" dirty="0"/>
              <a:t>Tenderers must note that in the case of a joint venture or special purpose vehicle (SPV) especially formed for this tender, audited financial statements for each participant in the JV / SPV is required.</a:t>
            </a:r>
          </a:p>
          <a:p>
            <a:pPr algn="just"/>
            <a:r>
              <a:rPr lang="en-US" dirty="0"/>
              <a:t>Start-up enterprises formed within the last 12 months are not required to send in statements, but if successful with their tender will be required to send statements for the first year when once available.	</a:t>
            </a:r>
          </a:p>
          <a:p>
            <a:pPr eaLnBrk="1" hangingPunct="1"/>
            <a:endParaRPr lang="en-US" altLang="en-US"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PRICE AND PREFERENCE SCORING</a:t>
            </a:r>
          </a:p>
        </p:txBody>
      </p:sp>
      <p:sp>
        <p:nvSpPr>
          <p:cNvPr id="3" name="Content Placeholder 2"/>
          <p:cNvSpPr>
            <a:spLocks noGrp="1"/>
          </p:cNvSpPr>
          <p:nvPr>
            <p:ph idx="1"/>
          </p:nvPr>
        </p:nvSpPr>
        <p:spPr>
          <a:xfrm>
            <a:off x="436563" y="980728"/>
            <a:ext cx="8378825" cy="5501035"/>
          </a:xfrm>
        </p:spPr>
        <p:txBody>
          <a:bodyPr/>
          <a:lstStyle/>
          <a:p>
            <a:endParaRPr lang="en-US" dirty="0"/>
          </a:p>
          <a:p>
            <a:r>
              <a:rPr lang="en-US" dirty="0"/>
              <a:t>Prices will be scored out of 90 and B-BBEE status will be scored out of 10 in accordance with PPPFA scoring system.</a:t>
            </a:r>
          </a:p>
          <a:p>
            <a:r>
              <a:rPr lang="en-US" dirty="0"/>
              <a:t>NEC:</a:t>
            </a:r>
          </a:p>
          <a:p>
            <a:pPr lvl="1"/>
            <a:r>
              <a:rPr lang="en-US" dirty="0"/>
              <a:t>Contract Data</a:t>
            </a:r>
          </a:p>
          <a:p>
            <a:pPr lvl="1"/>
            <a:r>
              <a:rPr lang="en-US" dirty="0"/>
              <a:t>Price List</a:t>
            </a:r>
            <a:endParaRPr lang="en-ZA" dirty="0"/>
          </a:p>
        </p:txBody>
      </p:sp>
      <p:sp>
        <p:nvSpPr>
          <p:cNvPr id="4" name="Date Placeholder 3"/>
          <p:cNvSpPr>
            <a:spLocks noGrp="1"/>
          </p:cNvSpPr>
          <p:nvPr>
            <p:ph type="dt" sz="half" idx="10"/>
          </p:nvPr>
        </p:nvSpPr>
        <p:spPr/>
        <p:txBody>
          <a:bodyPr/>
          <a:lstStyle/>
          <a:p>
            <a:pPr>
              <a:defRPr/>
            </a:pPr>
            <a:r>
              <a:rPr lang="en-US"/>
              <a:t>2017/02/07</a:t>
            </a:r>
            <a:endParaRPr lang="en-ZA"/>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21</a:t>
            </a:fld>
            <a:endParaRPr lang="en-ZA"/>
          </a:p>
        </p:txBody>
      </p:sp>
    </p:spTree>
    <p:extLst>
      <p:ext uri="{BB962C8B-B14F-4D97-AF65-F5344CB8AC3E}">
        <p14:creationId xmlns:p14="http://schemas.microsoft.com/office/powerpoint/2010/main" val="1867677023"/>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p:txBody>
          <a:bodyPr/>
          <a:lstStyle/>
          <a:p>
            <a:pPr eaLnBrk="1" hangingPunct="1"/>
            <a:r>
              <a:rPr lang="en-US" altLang="en-US" sz="4000" dirty="0"/>
              <a:t>Conclusion</a:t>
            </a: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73075" y="1268413"/>
            <a:ext cx="7843838" cy="4997450"/>
          </a:xfrm>
        </p:spPr>
        <p:txBody>
          <a:bodyPr/>
          <a:lstStyle/>
          <a:p>
            <a:pPr marL="0" indent="0">
              <a:buFontTx/>
              <a:buNone/>
              <a:defRPr/>
            </a:pPr>
            <a:r>
              <a:rPr lang="en-US" dirty="0"/>
              <a:t>.</a:t>
            </a:r>
          </a:p>
          <a:p>
            <a:pPr marL="625475" lvl="2" indent="-266700">
              <a:defRPr/>
            </a:pPr>
            <a:endParaRPr lang="en-US" dirty="0"/>
          </a:p>
          <a:p>
            <a:pPr marL="358775" lvl="2" indent="0">
              <a:buFontTx/>
              <a:buNone/>
              <a:defRPr/>
            </a:pPr>
            <a:endParaRPr lang="en-US" dirty="0"/>
          </a:p>
          <a:p>
            <a:pPr marL="625475" lvl="2" indent="-266700">
              <a:defRPr/>
            </a:pPr>
            <a:endParaRPr lang="en-US" dirty="0"/>
          </a:p>
          <a:p>
            <a:pPr marL="625475" lvl="2" indent="-266700">
              <a:defRPr/>
            </a:pPr>
            <a:endParaRPr lang="en-US" dirty="0"/>
          </a:p>
          <a:p>
            <a:pPr>
              <a:defRPr/>
            </a:pPr>
            <a:endParaRPr lang="en-ZA" dirty="0"/>
          </a:p>
        </p:txBody>
      </p:sp>
      <p:sp>
        <p:nvSpPr>
          <p:cNvPr id="32771" name="Date Placeholder 2"/>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2017/06/22</a:t>
            </a:r>
          </a:p>
        </p:txBody>
      </p:sp>
      <p:sp>
        <p:nvSpPr>
          <p:cNvPr id="32772" name="Slide Number Placeholder 3"/>
          <p:cNvSpPr>
            <a:spLocks noGrp="1"/>
          </p:cNvSpPr>
          <p:nvPr>
            <p:ph type="sldNum" sz="quarter" idx="11"/>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12FF1661-0B77-4B5B-9D5C-476C3274C327}" type="slidenum">
              <a:rPr lang="en-ZA" altLang="en-US" sz="1000" smtClean="0">
                <a:solidFill>
                  <a:srgbClr val="83725B"/>
                </a:solidFill>
              </a:rPr>
              <a:pPr eaLnBrk="1" hangingPunct="1">
                <a:lnSpc>
                  <a:spcPct val="100000"/>
                </a:lnSpc>
                <a:spcBef>
                  <a:spcPct val="0"/>
                </a:spcBef>
                <a:buClrTx/>
                <a:buFontTx/>
                <a:buNone/>
              </a:pPr>
              <a:t>23</a:t>
            </a:fld>
            <a:endParaRPr lang="en-ZA" altLang="en-US" sz="1000">
              <a:solidFill>
                <a:srgbClr val="83725B"/>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599" y="2132856"/>
            <a:ext cx="2828925" cy="294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COMMERCIAL</a:t>
            </a: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4</a:t>
            </a:fld>
            <a:endParaRPr lang="en-ZA" altLang="en-US" sz="1000" dirty="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BASIC TENDER INFORMATION</a:t>
            </a:r>
          </a:p>
        </p:txBody>
      </p:sp>
      <p:sp>
        <p:nvSpPr>
          <p:cNvPr id="19461" name="Rectangle 3"/>
          <p:cNvSpPr>
            <a:spLocks noGrp="1" noChangeArrowheads="1"/>
          </p:cNvSpPr>
          <p:nvPr>
            <p:ph type="body" idx="1"/>
          </p:nvPr>
        </p:nvSpPr>
        <p:spPr>
          <a:xfrm>
            <a:off x="436563" y="1124744"/>
            <a:ext cx="8378825" cy="5328444"/>
          </a:xfrm>
        </p:spPr>
        <p:txBody>
          <a:bodyPr/>
          <a:lstStyle/>
          <a:p>
            <a:r>
              <a:rPr lang="en-US" altLang="en-US" dirty="0"/>
              <a:t>Tender Title: </a:t>
            </a:r>
            <a:r>
              <a:rPr lang="en-US" altLang="en-US" b="1" dirty="0"/>
              <a:t>Engineering resource services for </a:t>
            </a:r>
            <a:r>
              <a:rPr lang="en-ZA" b="1" dirty="0"/>
              <a:t>Medupi Power Station </a:t>
            </a:r>
            <a:r>
              <a:rPr lang="en-US" altLang="en-US" dirty="0"/>
              <a:t>for a period of 36 Months.</a:t>
            </a:r>
          </a:p>
          <a:p>
            <a:r>
              <a:rPr lang="en-US" altLang="en-US" dirty="0"/>
              <a:t>Tender Reference number: LPMED0006GX-R</a:t>
            </a:r>
          </a:p>
          <a:p>
            <a:r>
              <a:rPr lang="en-US" altLang="en-US" dirty="0"/>
              <a:t>Tender closing date &amp; Time: 2022-09-22 @ 14h00</a:t>
            </a:r>
          </a:p>
          <a:p>
            <a:r>
              <a:rPr lang="en-US" altLang="en-US" dirty="0"/>
              <a:t>Tender validity: 24 weeks</a:t>
            </a:r>
          </a:p>
          <a:p>
            <a:r>
              <a:rPr lang="en-US" altLang="en-US" dirty="0"/>
              <a:t>Tender Representative: Jessica Maboya</a:t>
            </a:r>
          </a:p>
          <a:p>
            <a:r>
              <a:rPr lang="en-US" altLang="en-US" dirty="0"/>
              <a:t>Tender Box address:</a:t>
            </a:r>
          </a:p>
          <a:p>
            <a:pPr marL="804862" lvl="2" indent="0">
              <a:lnSpc>
                <a:spcPct val="100000"/>
              </a:lnSpc>
              <a:spcBef>
                <a:spcPts val="0"/>
              </a:spcBef>
              <a:buNone/>
            </a:pPr>
            <a:r>
              <a:rPr lang="en-US" altLang="en-US" sz="1400" b="1" dirty="0">
                <a:solidFill>
                  <a:srgbClr val="FF0000"/>
                </a:solidFill>
              </a:rPr>
              <a:t>ESKOM HOLDINGS SOC LIMITED</a:t>
            </a:r>
          </a:p>
          <a:p>
            <a:pPr marL="804862" lvl="2" indent="0">
              <a:lnSpc>
                <a:spcPct val="100000"/>
              </a:lnSpc>
              <a:spcBef>
                <a:spcPts val="0"/>
              </a:spcBef>
              <a:buNone/>
            </a:pPr>
            <a:r>
              <a:rPr lang="en-US" altLang="en-US" sz="1400" b="1" dirty="0">
                <a:solidFill>
                  <a:srgbClr val="FF0000"/>
                </a:solidFill>
              </a:rPr>
              <a:t>GENERATION DIVISION</a:t>
            </a:r>
          </a:p>
          <a:p>
            <a:pPr marL="804862" lvl="2" indent="0">
              <a:lnSpc>
                <a:spcPct val="100000"/>
              </a:lnSpc>
              <a:spcBef>
                <a:spcPts val="0"/>
              </a:spcBef>
              <a:buNone/>
            </a:pPr>
            <a:r>
              <a:rPr lang="en-US" altLang="en-US" sz="1400" b="1" dirty="0">
                <a:solidFill>
                  <a:srgbClr val="FF0000"/>
                </a:solidFill>
              </a:rPr>
              <a:t>MATIMBA POWER STATION</a:t>
            </a:r>
          </a:p>
          <a:p>
            <a:pPr marL="804862" lvl="2" indent="0">
              <a:lnSpc>
                <a:spcPct val="100000"/>
              </a:lnSpc>
              <a:spcBef>
                <a:spcPts val="0"/>
              </a:spcBef>
              <a:buNone/>
            </a:pPr>
            <a:r>
              <a:rPr lang="en-US" altLang="en-US" sz="1400" b="1" dirty="0">
                <a:solidFill>
                  <a:srgbClr val="FF0000"/>
                </a:solidFill>
              </a:rPr>
              <a:t>MAIN SECURITY GATE, THE TENDER BOX</a:t>
            </a:r>
          </a:p>
          <a:p>
            <a:pPr marL="804862" lvl="2" indent="0">
              <a:lnSpc>
                <a:spcPct val="100000"/>
              </a:lnSpc>
              <a:spcBef>
                <a:spcPts val="0"/>
              </a:spcBef>
              <a:buNone/>
            </a:pPr>
            <a:r>
              <a:rPr lang="en-US" altLang="en-US" sz="1400" b="1" dirty="0">
                <a:solidFill>
                  <a:srgbClr val="FF0000"/>
                </a:solidFill>
              </a:rPr>
              <a:t>NELSON MANDELA AVENUE</a:t>
            </a:r>
          </a:p>
          <a:p>
            <a:pPr marL="804862" lvl="2" indent="0">
              <a:lnSpc>
                <a:spcPct val="100000"/>
              </a:lnSpc>
              <a:spcBef>
                <a:spcPts val="0"/>
              </a:spcBef>
              <a:buNone/>
            </a:pPr>
            <a:r>
              <a:rPr lang="en-US" altLang="en-US" sz="1400" b="1" dirty="0">
                <a:solidFill>
                  <a:srgbClr val="FF0000"/>
                </a:solidFill>
              </a:rPr>
              <a:t>LEPHALALE</a:t>
            </a:r>
          </a:p>
          <a:p>
            <a:pPr marL="804862" lvl="2" indent="0">
              <a:lnSpc>
                <a:spcPct val="100000"/>
              </a:lnSpc>
              <a:spcBef>
                <a:spcPts val="0"/>
              </a:spcBef>
              <a:buNone/>
            </a:pPr>
            <a:r>
              <a:rPr lang="en-US" altLang="en-US" sz="1400" b="1" dirty="0">
                <a:solidFill>
                  <a:srgbClr val="FF0000"/>
                </a:solidFill>
              </a:rPr>
              <a:t>0555</a:t>
            </a:r>
          </a:p>
          <a:p>
            <a:pPr marL="804862" lvl="2" indent="0">
              <a:lnSpc>
                <a:spcPct val="100000"/>
              </a:lnSpc>
              <a:spcBef>
                <a:spcPts val="0"/>
              </a:spcBef>
              <a:buNone/>
            </a:pPr>
            <a:r>
              <a:rPr lang="en-US" altLang="en-US" sz="1400" b="1" dirty="0">
                <a:solidFill>
                  <a:srgbClr val="FF0000"/>
                </a:solidFill>
              </a:rPr>
              <a:t>CONFIDENTIAL TENDER NO.LPMED0006GX-R</a:t>
            </a:r>
          </a:p>
          <a:p>
            <a:pPr marL="804862" lvl="2" indent="0">
              <a:buNone/>
            </a:pPr>
            <a:endParaRPr lang="en-US" altLang="en-US" dirty="0"/>
          </a:p>
          <a:p>
            <a:pPr eaLnBrk="1" hangingPunct="1"/>
            <a:endParaRPr lang="en-US" altLang="en-US"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EVALUATION PROCESS &amp; CRITERIA </a:t>
            </a:r>
            <a:endParaRPr lang="en-ZA" dirty="0"/>
          </a:p>
        </p:txBody>
      </p:sp>
      <p:sp>
        <p:nvSpPr>
          <p:cNvPr id="3" name="Content Placeholder 2"/>
          <p:cNvSpPr>
            <a:spLocks noGrp="1"/>
          </p:cNvSpPr>
          <p:nvPr>
            <p:ph idx="1"/>
          </p:nvPr>
        </p:nvSpPr>
        <p:spPr>
          <a:xfrm>
            <a:off x="436563" y="1052736"/>
            <a:ext cx="8378825" cy="5429027"/>
          </a:xfrm>
        </p:spPr>
        <p:txBody>
          <a:bodyPr/>
          <a:lstStyle/>
          <a:p>
            <a:r>
              <a:rPr lang="en-GB" dirty="0"/>
              <a:t>The tender will be evaluated as follows:</a:t>
            </a:r>
          </a:p>
          <a:p>
            <a:pPr lvl="1"/>
            <a:r>
              <a:rPr lang="en-GB" b="1" dirty="0"/>
              <a:t>Basic Compliance </a:t>
            </a:r>
          </a:p>
          <a:p>
            <a:pPr lvl="2"/>
            <a:r>
              <a:rPr lang="en-GB" dirty="0"/>
              <a:t>1 Copy, 1 Original; Complete Tender &amp; Submission of Mandatory returnables </a:t>
            </a:r>
          </a:p>
          <a:p>
            <a:pPr lvl="1"/>
            <a:r>
              <a:rPr lang="en-GB" b="1" dirty="0"/>
              <a:t>Prequalification criteria</a:t>
            </a:r>
            <a:endParaRPr lang="en-ZA" b="1" dirty="0"/>
          </a:p>
          <a:p>
            <a:pPr lvl="1"/>
            <a:r>
              <a:rPr lang="en-GB" b="1" dirty="0"/>
              <a:t>Functionality</a:t>
            </a:r>
          </a:p>
          <a:p>
            <a:pPr lvl="2"/>
            <a:r>
              <a:rPr lang="en-GB" dirty="0"/>
              <a:t>Technical (100% scoring with 70% threshold)</a:t>
            </a:r>
          </a:p>
          <a:p>
            <a:pPr lvl="1"/>
            <a:r>
              <a:rPr lang="en-GB" b="1" dirty="0"/>
              <a:t>Financial Evaluation / Analysis</a:t>
            </a:r>
            <a:endParaRPr lang="en-ZA" b="1" dirty="0"/>
          </a:p>
          <a:p>
            <a:pPr lvl="1"/>
            <a:r>
              <a:rPr lang="en-GB" b="1" dirty="0"/>
              <a:t>Price  &amp; Preference scoring 90/10</a:t>
            </a:r>
            <a:endParaRPr lang="en-ZA" b="1" dirty="0"/>
          </a:p>
          <a:p>
            <a:pPr lvl="1"/>
            <a:r>
              <a:rPr lang="en-GB" b="1" dirty="0"/>
              <a:t>Objective Criteria</a:t>
            </a:r>
          </a:p>
          <a:p>
            <a:pPr lvl="2"/>
            <a:r>
              <a:rPr lang="en-GB" dirty="0"/>
              <a:t>SHEQ Requirements</a:t>
            </a:r>
          </a:p>
          <a:p>
            <a:pPr lvl="2"/>
            <a:r>
              <a:rPr lang="en-GB" dirty="0"/>
              <a:t>SD &amp; L Requirements</a:t>
            </a:r>
            <a:endParaRPr lang="en-ZA" dirty="0"/>
          </a:p>
          <a:p>
            <a:endParaRPr lang="en-ZA" dirty="0"/>
          </a:p>
        </p:txBody>
      </p:sp>
      <p:sp>
        <p:nvSpPr>
          <p:cNvPr id="4" name="Date Placeholder 3"/>
          <p:cNvSpPr>
            <a:spLocks noGrp="1"/>
          </p:cNvSpPr>
          <p:nvPr>
            <p:ph type="dt" sz="half" idx="10"/>
          </p:nvPr>
        </p:nvSpPr>
        <p:spPr/>
        <p:txBody>
          <a:bodyPr/>
          <a:lstStyle/>
          <a:p>
            <a:pPr>
              <a:defRPr/>
            </a:pPr>
            <a:r>
              <a:rPr lang="en-US" dirty="0"/>
              <a:t>2017/08/07</a:t>
            </a:r>
            <a:endParaRPr lang="en-ZA" dirty="0"/>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5</a:t>
            </a:fld>
            <a:endParaRPr lang="en-ZA" dirty="0"/>
          </a:p>
        </p:txBody>
      </p:sp>
    </p:spTree>
    <p:extLst>
      <p:ext uri="{BB962C8B-B14F-4D97-AF65-F5344CB8AC3E}">
        <p14:creationId xmlns:p14="http://schemas.microsoft.com/office/powerpoint/2010/main" val="2090181500"/>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COMPLIANCE</a:t>
            </a:r>
            <a:endParaRPr lang="en-ZA" dirty="0"/>
          </a:p>
        </p:txBody>
      </p:sp>
      <p:sp>
        <p:nvSpPr>
          <p:cNvPr id="3" name="Content Placeholder 2"/>
          <p:cNvSpPr>
            <a:spLocks noGrp="1"/>
          </p:cNvSpPr>
          <p:nvPr>
            <p:ph idx="1"/>
          </p:nvPr>
        </p:nvSpPr>
        <p:spPr>
          <a:xfrm>
            <a:off x="436563" y="1052736"/>
            <a:ext cx="8378825" cy="5668739"/>
          </a:xfrm>
        </p:spPr>
        <p:txBody>
          <a:bodyPr/>
          <a:lstStyle/>
          <a:p>
            <a:pPr marL="0" indent="0">
              <a:buNone/>
            </a:pPr>
            <a:r>
              <a:rPr lang="en-US" dirty="0"/>
              <a:t>Basic compliance for this invitation to tender are:</a:t>
            </a:r>
            <a:endParaRPr lang="en-ZA" dirty="0"/>
          </a:p>
          <a:p>
            <a:pPr lvl="1"/>
            <a:r>
              <a:rPr lang="en-US" dirty="0"/>
              <a:t>Submit one copy of the original tender to Eskom</a:t>
            </a:r>
            <a:endParaRPr lang="en-ZA" dirty="0"/>
          </a:p>
          <a:p>
            <a:pPr lvl="1"/>
            <a:r>
              <a:rPr lang="en-US" dirty="0"/>
              <a:t>Submit a complete tender with commercial, financial, technical, SD &amp; L and SHEQ information with clearly marked dividers for the following:</a:t>
            </a:r>
          </a:p>
          <a:p>
            <a:pPr lvl="2"/>
            <a:r>
              <a:rPr lang="en-US" dirty="0"/>
              <a:t>Commercial Returnables (Including completed NEC document)</a:t>
            </a:r>
          </a:p>
          <a:p>
            <a:pPr lvl="2"/>
            <a:r>
              <a:rPr lang="en-US" dirty="0"/>
              <a:t>Price Schedule</a:t>
            </a:r>
          </a:p>
          <a:p>
            <a:pPr lvl="2"/>
            <a:r>
              <a:rPr lang="en-US" dirty="0"/>
              <a:t>Technical</a:t>
            </a:r>
          </a:p>
          <a:p>
            <a:pPr lvl="2"/>
            <a:r>
              <a:rPr lang="en-US" dirty="0"/>
              <a:t>SD &amp; L</a:t>
            </a:r>
          </a:p>
          <a:p>
            <a:pPr lvl="2"/>
            <a:r>
              <a:rPr lang="en-US" dirty="0"/>
              <a:t>SHEQ</a:t>
            </a:r>
          </a:p>
          <a:p>
            <a:pPr marL="1449387" lvl="3" indent="-285750"/>
            <a:r>
              <a:rPr lang="en-US" dirty="0"/>
              <a:t>Safety and Health.</a:t>
            </a:r>
          </a:p>
          <a:p>
            <a:pPr marL="1449387" lvl="3" indent="-285750"/>
            <a:r>
              <a:rPr lang="en-US" dirty="0"/>
              <a:t>Environmental.</a:t>
            </a:r>
          </a:p>
          <a:p>
            <a:pPr marL="1449387" lvl="3" indent="-285750"/>
            <a:r>
              <a:rPr lang="en-US" dirty="0"/>
              <a:t>Quality.</a:t>
            </a:r>
          </a:p>
          <a:p>
            <a:pPr lvl="1"/>
            <a:endParaRPr lang="en-ZA" dirty="0"/>
          </a:p>
          <a:p>
            <a:endParaRPr lang="en-ZA" dirty="0"/>
          </a:p>
        </p:txBody>
      </p:sp>
      <p:sp>
        <p:nvSpPr>
          <p:cNvPr id="4" name="Date Placeholder 3"/>
          <p:cNvSpPr>
            <a:spLocks noGrp="1"/>
          </p:cNvSpPr>
          <p:nvPr>
            <p:ph type="dt" sz="half" idx="10"/>
          </p:nvPr>
        </p:nvSpPr>
        <p:spPr/>
        <p:txBody>
          <a:bodyPr/>
          <a:lstStyle/>
          <a:p>
            <a:pPr>
              <a:defRPr/>
            </a:pPr>
            <a:r>
              <a:rPr lang="en-US" dirty="0"/>
              <a:t>2017/02/07</a:t>
            </a:r>
            <a:endParaRPr lang="en-ZA" dirty="0"/>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6</a:t>
            </a:fld>
            <a:endParaRPr lang="en-ZA" dirty="0"/>
          </a:p>
        </p:txBody>
      </p:sp>
    </p:spTree>
    <p:extLst>
      <p:ext uri="{BB962C8B-B14F-4D97-AF65-F5344CB8AC3E}">
        <p14:creationId xmlns:p14="http://schemas.microsoft.com/office/powerpoint/2010/main" val="122407653"/>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PREQUALIFICATION CRITERIA</a:t>
            </a:r>
            <a:endParaRPr lang="en-ZA" dirty="0"/>
          </a:p>
        </p:txBody>
      </p:sp>
      <p:sp>
        <p:nvSpPr>
          <p:cNvPr id="3" name="Content Placeholder 2"/>
          <p:cNvSpPr>
            <a:spLocks noGrp="1"/>
          </p:cNvSpPr>
          <p:nvPr>
            <p:ph idx="1"/>
          </p:nvPr>
        </p:nvSpPr>
        <p:spPr>
          <a:xfrm>
            <a:off x="107504" y="980728"/>
            <a:ext cx="8928991" cy="5544616"/>
          </a:xfrm>
        </p:spPr>
        <p:txBody>
          <a:bodyPr/>
          <a:lstStyle/>
          <a:p>
            <a:endParaRPr lang="en-ZA" dirty="0"/>
          </a:p>
          <a:p>
            <a:r>
              <a:rPr lang="en-ZA" dirty="0"/>
              <a:t>30% subcontracting is not feasible; however, tenderers are encouraged to utilise Local-to-site Suppliers whenever there are opportunities.</a:t>
            </a:r>
          </a:p>
          <a:p>
            <a:r>
              <a:rPr lang="en-US" dirty="0"/>
              <a:t>SBD 6.2 Declaration Form and Annex C (Local Content Declaration-Summary Schedule) are a tender returnable and will be mandatory for contract award. </a:t>
            </a:r>
          </a:p>
          <a:p>
            <a:r>
              <a:rPr lang="en-US" dirty="0"/>
              <a:t>SBD 4 tender returnable.</a:t>
            </a:r>
            <a:endParaRPr lang="en-ZA" dirty="0"/>
          </a:p>
          <a:p>
            <a:endParaRPr lang="en-ZA" dirty="0"/>
          </a:p>
          <a:p>
            <a:pPr marL="0" indent="0">
              <a:buNone/>
            </a:pPr>
            <a:r>
              <a:rPr lang="en-ZA" b="1" dirty="0">
                <a:solidFill>
                  <a:srgbClr val="FF0000"/>
                </a:solidFill>
              </a:rPr>
              <a:t>No Pre-Qualification requirements are applicable for this scope.</a:t>
            </a:r>
          </a:p>
        </p:txBody>
      </p:sp>
      <p:sp>
        <p:nvSpPr>
          <p:cNvPr id="4" name="Date Placeholder 3"/>
          <p:cNvSpPr>
            <a:spLocks noGrp="1"/>
          </p:cNvSpPr>
          <p:nvPr>
            <p:ph type="dt" sz="half" idx="10"/>
          </p:nvPr>
        </p:nvSpPr>
        <p:spPr/>
        <p:txBody>
          <a:bodyPr/>
          <a:lstStyle/>
          <a:p>
            <a:pPr>
              <a:defRPr/>
            </a:pPr>
            <a:r>
              <a:rPr lang="en-US" dirty="0"/>
              <a:t>2017/02/07</a:t>
            </a:r>
            <a:endParaRPr lang="en-ZA" dirty="0"/>
          </a:p>
        </p:txBody>
      </p:sp>
      <p:sp>
        <p:nvSpPr>
          <p:cNvPr id="5" name="Slide Number Placeholder 4"/>
          <p:cNvSpPr>
            <a:spLocks noGrp="1"/>
          </p:cNvSpPr>
          <p:nvPr>
            <p:ph type="sldNum" sz="quarter" idx="12"/>
          </p:nvPr>
        </p:nvSpPr>
        <p:spPr/>
        <p:txBody>
          <a:bodyPr/>
          <a:lstStyle/>
          <a:p>
            <a:pPr>
              <a:defRPr/>
            </a:pPr>
            <a:fld id="{AAA294FF-9BB9-4EE7-BBDD-374D2EE6265C}" type="slidenum">
              <a:rPr lang="en-ZA" smtClean="0"/>
              <a:pPr>
                <a:defRPr/>
              </a:pPr>
              <a:t>7</a:t>
            </a:fld>
            <a:endParaRPr lang="en-ZA" dirty="0"/>
          </a:p>
        </p:txBody>
      </p:sp>
    </p:spTree>
    <p:extLst>
      <p:ext uri="{BB962C8B-B14F-4D97-AF65-F5344CB8AC3E}">
        <p14:creationId xmlns:p14="http://schemas.microsoft.com/office/powerpoint/2010/main" val="2501999081"/>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p:txBody>
          <a:bodyPr/>
          <a:lstStyle/>
          <a:p>
            <a:pPr eaLnBrk="1" hangingPunct="1"/>
            <a:r>
              <a:rPr lang="en-US" altLang="en-US" sz="4000" dirty="0"/>
              <a:t>TECHNICAL</a:t>
            </a:r>
          </a:p>
        </p:txBody>
      </p:sp>
    </p:spTree>
    <p:extLst>
      <p:ext uri="{BB962C8B-B14F-4D97-AF65-F5344CB8AC3E}">
        <p14:creationId xmlns:p14="http://schemas.microsoft.com/office/powerpoint/2010/main" val="1101593369"/>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dirty="0">
                <a:solidFill>
                  <a:srgbClr val="83725B"/>
                </a:solidFill>
              </a:rPr>
              <a:t>2017/02/07</a:t>
            </a:r>
          </a:p>
        </p:txBody>
      </p:sp>
      <p:sp>
        <p:nvSpPr>
          <p:cNvPr id="19459"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4DAD78F5-1233-44E4-9A96-E70A7B2C6FB0}" type="slidenum">
              <a:rPr lang="en-ZA" altLang="en-US" sz="1000" smtClean="0">
                <a:solidFill>
                  <a:srgbClr val="83725B"/>
                </a:solidFill>
              </a:rPr>
              <a:pPr eaLnBrk="1" hangingPunct="1">
                <a:lnSpc>
                  <a:spcPct val="100000"/>
                </a:lnSpc>
                <a:spcBef>
                  <a:spcPct val="0"/>
                </a:spcBef>
                <a:buClrTx/>
                <a:buFontTx/>
                <a:buNone/>
              </a:pPr>
              <a:t>9</a:t>
            </a:fld>
            <a:endParaRPr lang="en-ZA" altLang="en-US" sz="1000" dirty="0">
              <a:solidFill>
                <a:srgbClr val="83725B"/>
              </a:solidFill>
            </a:endParaRPr>
          </a:p>
        </p:txBody>
      </p:sp>
      <p:sp>
        <p:nvSpPr>
          <p:cNvPr id="19460" name="Rectangle 2"/>
          <p:cNvSpPr>
            <a:spLocks noGrp="1" noChangeArrowheads="1"/>
          </p:cNvSpPr>
          <p:nvPr>
            <p:ph type="title"/>
          </p:nvPr>
        </p:nvSpPr>
        <p:spPr/>
        <p:txBody>
          <a:bodyPr/>
          <a:lstStyle/>
          <a:p>
            <a:pPr eaLnBrk="1" hangingPunct="1"/>
            <a:r>
              <a:rPr lang="en-US" altLang="en-US" dirty="0"/>
              <a:t>TECHNICAL	REQUIREMENTS</a:t>
            </a:r>
          </a:p>
        </p:txBody>
      </p:sp>
      <p:sp>
        <p:nvSpPr>
          <p:cNvPr id="2" name="Rectangle 1"/>
          <p:cNvSpPr/>
          <p:nvPr/>
        </p:nvSpPr>
        <p:spPr>
          <a:xfrm>
            <a:off x="323528" y="1052736"/>
            <a:ext cx="8064896" cy="4585871"/>
          </a:xfrm>
          <a:prstGeom prst="rect">
            <a:avLst/>
          </a:prstGeom>
        </p:spPr>
        <p:txBody>
          <a:bodyPr wrap="square">
            <a:spAutoFit/>
          </a:bodyPr>
          <a:lstStyle/>
          <a:p>
            <a:pPr marL="285750" indent="-285750">
              <a:buFont typeface="Arial" pitchFamily="34" charset="0"/>
              <a:buChar char="•"/>
            </a:pPr>
            <a:r>
              <a:rPr lang="en-US" altLang="en-US" sz="2400" dirty="0"/>
              <a:t>Scope of work </a:t>
            </a:r>
            <a:r>
              <a:rPr lang="en-GB" sz="2400" dirty="0"/>
              <a:t>unique identifier 240-123582422, ‘</a:t>
            </a:r>
            <a:r>
              <a:rPr lang="en-US" sz="2400" dirty="0"/>
              <a:t>Medupi Power Station Engineering Human Resource Capacity Service Contract Scope of Work’.</a:t>
            </a:r>
          </a:p>
          <a:p>
            <a:endParaRPr lang="en-GB" sz="2400" dirty="0"/>
          </a:p>
          <a:p>
            <a:pPr marL="285750" indent="-285750">
              <a:buFont typeface="Arial" pitchFamily="34" charset="0"/>
              <a:buChar char="•"/>
            </a:pPr>
            <a:r>
              <a:rPr lang="en-US" altLang="en-US" sz="2400" dirty="0"/>
              <a:t>Technical Functionality (Attached)</a:t>
            </a:r>
          </a:p>
          <a:p>
            <a:endParaRPr lang="en-US" altLang="en-US" sz="2400" dirty="0"/>
          </a:p>
          <a:p>
            <a:endParaRPr lang="en-US" altLang="en-US" sz="2400" dirty="0"/>
          </a:p>
          <a:p>
            <a:r>
              <a:rPr lang="en-US" altLang="en-US" sz="2000" dirty="0">
                <a:solidFill>
                  <a:srgbClr val="FF0000"/>
                </a:solidFill>
              </a:rPr>
              <a:t>Note: Proposals will be required to meet a </a:t>
            </a:r>
            <a:r>
              <a:rPr lang="en-US" altLang="en-US" sz="2000" b="1" dirty="0">
                <a:solidFill>
                  <a:srgbClr val="FF0000"/>
                </a:solidFill>
              </a:rPr>
              <a:t>70% </a:t>
            </a:r>
            <a:r>
              <a:rPr lang="en-US" altLang="en-US" sz="2000" dirty="0">
                <a:solidFill>
                  <a:srgbClr val="FF0000"/>
                </a:solidFill>
              </a:rPr>
              <a:t>functionality qualifying score in order to be evaluated further and proposals that fail to achieve the minimum qualifying score for functionality will be disqualified. A weighted score-card approach will be used to evaluate technical compliance of tenders against the specification</a:t>
            </a:r>
          </a:p>
          <a:p>
            <a:endParaRPr lang="en-US" altLang="en-US" sz="2400" dirty="0"/>
          </a:p>
        </p:txBody>
      </p:sp>
    </p:spTree>
    <p:extLst>
      <p:ext uri="{BB962C8B-B14F-4D97-AF65-F5344CB8AC3E}">
        <p14:creationId xmlns:p14="http://schemas.microsoft.com/office/powerpoint/2010/main" val="2838879066"/>
      </p:ext>
    </p:extLst>
  </p:cSld>
  <p:clrMapOvr>
    <a:masterClrMapping/>
  </p:clrMapOvr>
  <p:transition spd="slow">
    <p:fade/>
  </p:transition>
</p:sld>
</file>

<file path=ppt/theme/theme1.xml><?xml version="1.0" encoding="utf-8"?>
<a:theme xmlns:a="http://schemas.openxmlformats.org/drawingml/2006/main" name="Clarification Meeting Presentatio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Vic Pretorius</DisplayName>
        <AccountId>47</AccountId>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69b1b3ef-f17b-48c7-a7c8-8ad8b283852f" ContentTypeId="0x0101000D8B3899A4805C44A2FA507CBAF83E58" PreviousValue="false"/>
</file>

<file path=customXml/item4.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A9C866-F84E-4B7A-90D2-1590EA6EFE17}">
  <ds:schemaRefs>
    <ds:schemaRef ds:uri="http://schemas.microsoft.com/office/2006/documentManagement/types"/>
    <ds:schemaRef ds:uri="http://schemas.microsoft.com/office/2006/metadata/properties"/>
    <ds:schemaRef ds:uri="http://www.w3.org/XML/1998/namespace"/>
    <ds:schemaRef ds:uri="http://purl.org/dc/dcmitype/"/>
    <ds:schemaRef ds:uri="http://purl.org/dc/elements/1.1/"/>
    <ds:schemaRef ds:uri="http://purl.org/dc/terms/"/>
    <ds:schemaRef ds:uri="2c7ddca0-f18f-4514-89ec-cfc256175ba5"/>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DE91D45-6C4F-4399-9B6A-D398D837D764}">
  <ds:schemaRefs>
    <ds:schemaRef ds:uri="http://schemas.microsoft.com/sharepoint/v3/contenttype/forms"/>
  </ds:schemaRefs>
</ds:datastoreItem>
</file>

<file path=customXml/itemProps3.xml><?xml version="1.0" encoding="utf-8"?>
<ds:datastoreItem xmlns:ds="http://schemas.openxmlformats.org/officeDocument/2006/customXml" ds:itemID="{0BD5548A-49CC-4DD3-97A6-ADDB7AC43877}">
  <ds:schemaRefs>
    <ds:schemaRef ds:uri="Microsoft.SharePoint.Taxonomy.ContentTypeSync"/>
  </ds:schemaRefs>
</ds:datastoreItem>
</file>

<file path=customXml/itemProps4.xml><?xml version="1.0" encoding="utf-8"?>
<ds:datastoreItem xmlns:ds="http://schemas.openxmlformats.org/officeDocument/2006/customXml" ds:itemID="{A5974E60-4E64-4BF8-809A-803CB3F566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Clarification Meeting Presentation</Template>
  <TotalTime>7798</TotalTime>
  <Words>828</Words>
  <Application>Microsoft Office PowerPoint</Application>
  <PresentationFormat>On-screen Show (4:3)</PresentationFormat>
  <Paragraphs>155</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Times New Roman</vt:lpstr>
      <vt:lpstr>Clarification Meeting Presentation</vt:lpstr>
      <vt:lpstr>ENGINEERING RESOURCE SERVICES FOR MEDUPI POWER STATION.</vt:lpstr>
      <vt:lpstr>INTRODUCTION</vt:lpstr>
      <vt:lpstr>COMMERCIAL</vt:lpstr>
      <vt:lpstr>BASIC TENDER INFORMATION</vt:lpstr>
      <vt:lpstr>EVALUATION PROCESS &amp; CRITERIA </vt:lpstr>
      <vt:lpstr>BASIC COMPLIANCE</vt:lpstr>
      <vt:lpstr>PREQUALIFICATION CRITERIA</vt:lpstr>
      <vt:lpstr>TECHNICAL</vt:lpstr>
      <vt:lpstr>TECHNICAL REQUIREMENTS</vt:lpstr>
      <vt:lpstr>SHEQ</vt:lpstr>
      <vt:lpstr>OCCUPATIONAL HEALTH &amp; SAFETY</vt:lpstr>
      <vt:lpstr>OHS REQUIREMENTS</vt:lpstr>
      <vt:lpstr>QUALITY MANAGEMENT</vt:lpstr>
      <vt:lpstr>QUALITY MANAGEMENT REQUIREMENTS</vt:lpstr>
      <vt:lpstr>ENVIROMENTAL MANAGEMENT</vt:lpstr>
      <vt:lpstr>ENVIRONMENTAL REQUIREMENTS</vt:lpstr>
      <vt:lpstr>SD &amp; L</vt:lpstr>
      <vt:lpstr>SD &amp; L REQUIREMENTS</vt:lpstr>
      <vt:lpstr>FINANCIAL</vt:lpstr>
      <vt:lpstr>FINANCIAL ANALYSIS / EVALUATION</vt:lpstr>
      <vt:lpstr>PRICE AND PREFERENCE SCORING</vt:lpstr>
      <vt:lpstr>Conclusion</vt:lpstr>
      <vt:lpstr>PowerPoint Presentation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MAINTENANCE OF FIRE EMERGENCY EQUIPMENT TENDER</dc:title>
  <dc:creator>Ndumiso Mncube</dc:creator>
  <cp:lastModifiedBy>Jessica Maboya</cp:lastModifiedBy>
  <cp:revision>69</cp:revision>
  <dcterms:created xsi:type="dcterms:W3CDTF">2017-02-03T05:13:34Z</dcterms:created>
  <dcterms:modified xsi:type="dcterms:W3CDTF">2022-09-12T08:20:18Z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