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60" r:id="rId2"/>
    <p:sldId id="267" r:id="rId3"/>
    <p:sldId id="269" r:id="rId4"/>
    <p:sldId id="270" r:id="rId5"/>
    <p:sldId id="275" r:id="rId6"/>
    <p:sldId id="274" r:id="rId7"/>
    <p:sldId id="273" r:id="rId8"/>
    <p:sldId id="268" r:id="rId9"/>
    <p:sldId id="276" r:id="rId10"/>
    <p:sldId id="277" r:id="rId11"/>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B5E97B9-95CF-4530-BC2B-504EBCA06361}">
          <p14:sldIdLst>
            <p14:sldId id="260"/>
            <p14:sldId id="267"/>
            <p14:sldId id="269"/>
            <p14:sldId id="270"/>
            <p14:sldId id="275"/>
            <p14:sldId id="274"/>
            <p14:sldId id="273"/>
            <p14:sldId id="268"/>
            <p14:sldId id="276"/>
            <p14:sldId id="277"/>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15620"/>
    <p:restoredTop sz="89869" autoAdjust="0"/>
  </p:normalViewPr>
  <p:slideViewPr>
    <p:cSldViewPr>
      <p:cViewPr varScale="1">
        <p:scale>
          <a:sx n="90" d="100"/>
          <a:sy n="90" d="100"/>
        </p:scale>
        <p:origin x="1944" y="78"/>
      </p:cViewPr>
      <p:guideLst>
        <p:guide orient="horz" pos="2160"/>
        <p:guide pos="2880"/>
      </p:guideLst>
    </p:cSldViewPr>
  </p:slideViewPr>
  <p:notesTextViewPr>
    <p:cViewPr>
      <p:scale>
        <a:sx n="1" d="1"/>
        <a:sy n="1" d="1"/>
      </p:scale>
      <p:origin x="0" y="0"/>
    </p:cViewPr>
  </p:notesTextViewPr>
  <p:sorterViewPr>
    <p:cViewPr>
      <p:scale>
        <a:sx n="100" d="100"/>
        <a:sy n="100" d="100"/>
      </p:scale>
      <p:origin x="0" y="90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ndiswa" userId="d38e5b65-efee-4d80-8bf7-06339b009efd" providerId="ADAL" clId="{EC1959C9-09C6-4D5A-9724-A233910380F0}"/>
    <pc:docChg chg="modSld">
      <pc:chgData name="Sandiswa" userId="d38e5b65-efee-4d80-8bf7-06339b009efd" providerId="ADAL" clId="{EC1959C9-09C6-4D5A-9724-A233910380F0}" dt="2023-01-17T09:17:53.622" v="5" actId="20577"/>
      <pc:docMkLst>
        <pc:docMk/>
      </pc:docMkLst>
      <pc:sldChg chg="modSp mod">
        <pc:chgData name="Sandiswa" userId="d38e5b65-efee-4d80-8bf7-06339b009efd" providerId="ADAL" clId="{EC1959C9-09C6-4D5A-9724-A233910380F0}" dt="2023-01-17T09:14:02.916" v="1" actId="20577"/>
        <pc:sldMkLst>
          <pc:docMk/>
          <pc:sldMk cId="2727785995" sldId="267"/>
        </pc:sldMkLst>
        <pc:spChg chg="mod">
          <ac:chgData name="Sandiswa" userId="d38e5b65-efee-4d80-8bf7-06339b009efd" providerId="ADAL" clId="{EC1959C9-09C6-4D5A-9724-A233910380F0}" dt="2023-01-17T09:14:02.916" v="1" actId="20577"/>
          <ac:spMkLst>
            <pc:docMk/>
            <pc:sldMk cId="2727785995" sldId="267"/>
            <ac:spMk id="3" creationId="{00000000-0000-0000-0000-000000000000}"/>
          </ac:spMkLst>
        </pc:spChg>
      </pc:sldChg>
      <pc:sldChg chg="modSp mod">
        <pc:chgData name="Sandiswa" userId="d38e5b65-efee-4d80-8bf7-06339b009efd" providerId="ADAL" clId="{EC1959C9-09C6-4D5A-9724-A233910380F0}" dt="2023-01-17T09:17:53.622" v="5" actId="20577"/>
        <pc:sldMkLst>
          <pc:docMk/>
          <pc:sldMk cId="3965748474" sldId="273"/>
        </pc:sldMkLst>
        <pc:spChg chg="mod">
          <ac:chgData name="Sandiswa" userId="d38e5b65-efee-4d80-8bf7-06339b009efd" providerId="ADAL" clId="{EC1959C9-09C6-4D5A-9724-A233910380F0}" dt="2023-01-17T09:17:53.622" v="5" actId="20577"/>
          <ac:spMkLst>
            <pc:docMk/>
            <pc:sldMk cId="3965748474" sldId="273"/>
            <ac:spMk id="7" creationId="{7832E8D9-BFD5-4C64-85B5-00BF9339DD9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6661" tIns="48331" rIns="96661" bIns="48331" rtlCol="0"/>
          <a:lstStyle>
            <a:lvl1pPr algn="l">
              <a:defRPr sz="1300"/>
            </a:lvl1pPr>
          </a:lstStyle>
          <a:p>
            <a:endParaRPr lang="en-ZA" dirty="0"/>
          </a:p>
        </p:txBody>
      </p:sp>
      <p:sp>
        <p:nvSpPr>
          <p:cNvPr id="3" name="Date Placeholder 2"/>
          <p:cNvSpPr>
            <a:spLocks noGrp="1"/>
          </p:cNvSpPr>
          <p:nvPr>
            <p:ph type="dt" idx="1"/>
          </p:nvPr>
        </p:nvSpPr>
        <p:spPr>
          <a:xfrm>
            <a:off x="3850443" y="0"/>
            <a:ext cx="2945659" cy="496332"/>
          </a:xfrm>
          <a:prstGeom prst="rect">
            <a:avLst/>
          </a:prstGeom>
        </p:spPr>
        <p:txBody>
          <a:bodyPr vert="horz" lIns="96661" tIns="48331" rIns="96661" bIns="48331" rtlCol="0"/>
          <a:lstStyle>
            <a:lvl1pPr algn="r">
              <a:defRPr sz="1300"/>
            </a:lvl1pPr>
          </a:lstStyle>
          <a:p>
            <a:fld id="{7FBB5D7B-525C-4788-9C09-AE0A496FC4AE}" type="datetimeFigureOut">
              <a:rPr lang="en-ZA" smtClean="0"/>
              <a:t>2023/01/17</a:t>
            </a:fld>
            <a:endParaRPr lang="en-ZA"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6661" tIns="48331" rIns="96661" bIns="48331" rtlCol="0" anchor="ctr"/>
          <a:lstStyle/>
          <a:p>
            <a:endParaRPr lang="en-ZA" dirty="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6661" tIns="48331" rIns="96661" bIns="4833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6" name="Footer Placeholder 5"/>
          <p:cNvSpPr>
            <a:spLocks noGrp="1"/>
          </p:cNvSpPr>
          <p:nvPr>
            <p:ph type="ftr" sz="quarter" idx="4"/>
          </p:nvPr>
        </p:nvSpPr>
        <p:spPr>
          <a:xfrm>
            <a:off x="0" y="9428584"/>
            <a:ext cx="2945659" cy="496332"/>
          </a:xfrm>
          <a:prstGeom prst="rect">
            <a:avLst/>
          </a:prstGeom>
        </p:spPr>
        <p:txBody>
          <a:bodyPr vert="horz" lIns="96661" tIns="48331" rIns="96661" bIns="48331" rtlCol="0" anchor="b"/>
          <a:lstStyle>
            <a:lvl1pPr algn="l">
              <a:defRPr sz="1300"/>
            </a:lvl1pPr>
          </a:lstStyle>
          <a:p>
            <a:endParaRPr lang="en-ZA" dirty="0"/>
          </a:p>
        </p:txBody>
      </p:sp>
      <p:sp>
        <p:nvSpPr>
          <p:cNvPr id="7" name="Slide Number Placeholder 6"/>
          <p:cNvSpPr>
            <a:spLocks noGrp="1"/>
          </p:cNvSpPr>
          <p:nvPr>
            <p:ph type="sldNum" sz="quarter" idx="5"/>
          </p:nvPr>
        </p:nvSpPr>
        <p:spPr>
          <a:xfrm>
            <a:off x="3850443" y="9428584"/>
            <a:ext cx="2945659" cy="496332"/>
          </a:xfrm>
          <a:prstGeom prst="rect">
            <a:avLst/>
          </a:prstGeom>
        </p:spPr>
        <p:txBody>
          <a:bodyPr vert="horz" lIns="96661" tIns="48331" rIns="96661" bIns="48331" rtlCol="0" anchor="b"/>
          <a:lstStyle>
            <a:lvl1pPr algn="r">
              <a:defRPr sz="1300"/>
            </a:lvl1pPr>
          </a:lstStyle>
          <a:p>
            <a:fld id="{BD298C8D-F809-490C-9297-32930E7AF3AC}" type="slidenum">
              <a:rPr lang="en-ZA" smtClean="0"/>
              <a:t>‹#›</a:t>
            </a:fld>
            <a:endParaRPr lang="en-ZA" dirty="0"/>
          </a:p>
        </p:txBody>
      </p:sp>
    </p:spTree>
    <p:extLst>
      <p:ext uri="{BB962C8B-B14F-4D97-AF65-F5344CB8AC3E}">
        <p14:creationId xmlns:p14="http://schemas.microsoft.com/office/powerpoint/2010/main" val="2023101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7"/>
          <p:cNvSpPr>
            <a:spLocks noGrp="1" noChangeArrowheads="1"/>
          </p:cNvSpPr>
          <p:nvPr>
            <p:ph type="sldNum" sz="quarter" idx="5"/>
          </p:nvPr>
        </p:nvSpPr>
        <p:spPr>
          <a:noFill/>
        </p:spPr>
        <p:txBody>
          <a:bodyPr/>
          <a:lstStyle/>
          <a:p>
            <a:pPr defTabSz="999232"/>
            <a:fld id="{85562442-CEF0-481F-AA28-84A6FD55D8B4}" type="slidenum">
              <a:rPr lang="en-ZA" smtClean="0">
                <a:solidFill>
                  <a:prstClr val="black"/>
                </a:solidFill>
              </a:rPr>
              <a:pPr defTabSz="999232"/>
              <a:t>1</a:t>
            </a:fld>
            <a:endParaRPr lang="en-ZA" dirty="0">
              <a:solidFill>
                <a:prstClr val="black"/>
              </a:solidFill>
            </a:endParaRPr>
          </a:p>
        </p:txBody>
      </p:sp>
      <p:sp>
        <p:nvSpPr>
          <p:cNvPr id="67587" name="Rectangle 2"/>
          <p:cNvSpPr>
            <a:spLocks noGrp="1" noRot="1" noChangeAspect="1" noChangeArrowheads="1" noTextEdit="1"/>
          </p:cNvSpPr>
          <p:nvPr>
            <p:ph type="sldImg"/>
          </p:nvPr>
        </p:nvSpPr>
        <p:spPr>
          <a:ln/>
        </p:spPr>
      </p:sp>
      <p:sp>
        <p:nvSpPr>
          <p:cNvPr id="67588" name="Rectangle 3"/>
          <p:cNvSpPr>
            <a:spLocks noGrp="1" noChangeArrowheads="1"/>
          </p:cNvSpPr>
          <p:nvPr>
            <p:ph type="body" idx="1"/>
          </p:nvPr>
        </p:nvSpPr>
        <p:spPr>
          <a:noFill/>
          <a:ln/>
        </p:spPr>
        <p:txBody>
          <a:bodyPr/>
          <a:lstStyle/>
          <a:p>
            <a:pPr eaLnBrk="1" hangingPunct="1"/>
            <a:endParaRPr lang="en-GB" dirty="0">
              <a:latin typeface="Arial" pitchFamily="34" charset="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Master" Target="../slideMasters/slideMaster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50"/>
          <p:cNvGrpSpPr>
            <a:grpSpLocks/>
          </p:cNvGrpSpPr>
          <p:nvPr userDrawn="1"/>
        </p:nvGrpSpPr>
        <p:grpSpPr bwMode="auto">
          <a:xfrm>
            <a:off x="-4763" y="0"/>
            <a:ext cx="9148763" cy="6858000"/>
            <a:chOff x="-3" y="0"/>
            <a:chExt cx="5763" cy="4320"/>
          </a:xfrm>
        </p:grpSpPr>
        <p:pic>
          <p:nvPicPr>
            <p:cNvPr id="5" name="Picture 148" descr="logo small"/>
            <p:cNvPicPr>
              <a:picLocks noChangeAspect="1" noChangeArrowheads="1"/>
            </p:cNvPicPr>
            <p:nvPr userDrawn="1"/>
          </p:nvPicPr>
          <p:blipFill>
            <a:blip r:embed="rId2" cstate="print"/>
            <a:srcRect/>
            <a:stretch>
              <a:fillRect/>
            </a:stretch>
          </p:blipFill>
          <p:spPr bwMode="auto">
            <a:xfrm>
              <a:off x="4088" y="326"/>
              <a:ext cx="1352" cy="343"/>
            </a:xfrm>
            <a:prstGeom prst="rect">
              <a:avLst/>
            </a:prstGeom>
            <a:noFill/>
            <a:ln w="9525">
              <a:noFill/>
              <a:miter lim="800000"/>
              <a:headEnd/>
              <a:tailEnd/>
            </a:ln>
          </p:spPr>
        </p:pic>
        <p:sp>
          <p:nvSpPr>
            <p:cNvPr id="6" name="Rectangle 91"/>
            <p:cNvSpPr>
              <a:spLocks noChangeArrowheads="1"/>
            </p:cNvSpPr>
            <p:nvPr userDrawn="1"/>
          </p:nvSpPr>
          <p:spPr bwMode="auto">
            <a:xfrm>
              <a:off x="-3" y="0"/>
              <a:ext cx="5763" cy="4320"/>
            </a:xfrm>
            <a:prstGeom prst="rect">
              <a:avLst/>
            </a:prstGeom>
            <a:noFill/>
            <a:ln w="9525">
              <a:noFill/>
              <a:miter lim="800000"/>
              <a:headEnd/>
              <a:tailEnd/>
            </a:ln>
          </p:spPr>
          <p:txBody>
            <a:bodyPr wrap="none" anchor="ctr"/>
            <a:lstStyle/>
            <a:p>
              <a:pPr fontAlgn="base">
                <a:spcBef>
                  <a:spcPct val="0"/>
                </a:spcBef>
                <a:spcAft>
                  <a:spcPct val="0"/>
                </a:spcAft>
                <a:defRPr/>
              </a:pPr>
              <a:endParaRPr lang="en-US" dirty="0">
                <a:solidFill>
                  <a:srgbClr val="003896"/>
                </a:solidFill>
              </a:endParaRPr>
            </a:p>
          </p:txBody>
        </p:sp>
        <p:pic>
          <p:nvPicPr>
            <p:cNvPr id="7" name="Picture 23" descr="dd"/>
            <p:cNvPicPr>
              <a:picLocks noChangeAspect="1" noChangeArrowheads="1"/>
            </p:cNvPicPr>
            <p:nvPr userDrawn="1"/>
          </p:nvPicPr>
          <p:blipFill>
            <a:blip r:embed="rId3" cstate="print"/>
            <a:srcRect/>
            <a:stretch>
              <a:fillRect/>
            </a:stretch>
          </p:blipFill>
          <p:spPr bwMode="auto">
            <a:xfrm>
              <a:off x="-3" y="0"/>
              <a:ext cx="1150" cy="4320"/>
            </a:xfrm>
            <a:prstGeom prst="rect">
              <a:avLst/>
            </a:prstGeom>
            <a:noFill/>
            <a:ln w="9525">
              <a:noFill/>
              <a:miter lim="800000"/>
              <a:headEnd/>
              <a:tailEnd/>
            </a:ln>
          </p:spPr>
        </p:pic>
        <p:sp>
          <p:nvSpPr>
            <p:cNvPr id="8" name="Oval 101"/>
            <p:cNvSpPr>
              <a:spLocks noChangeArrowheads="1"/>
            </p:cNvSpPr>
            <p:nvPr userDrawn="1"/>
          </p:nvSpPr>
          <p:spPr bwMode="auto">
            <a:xfrm>
              <a:off x="232" y="819"/>
              <a:ext cx="1448" cy="1447"/>
            </a:xfrm>
            <a:prstGeom prst="ellipse">
              <a:avLst/>
            </a:prstGeom>
            <a:solidFill>
              <a:srgbClr val="83725B"/>
            </a:solidFill>
            <a:ln w="9525">
              <a:solidFill>
                <a:srgbClr val="83725B"/>
              </a:solidFill>
              <a:round/>
              <a:headEnd/>
              <a:tailEnd/>
            </a:ln>
          </p:spPr>
          <p:txBody>
            <a:bodyPr/>
            <a:lstStyle/>
            <a:p>
              <a:pPr fontAlgn="base">
                <a:spcBef>
                  <a:spcPct val="0"/>
                </a:spcBef>
                <a:spcAft>
                  <a:spcPct val="0"/>
                </a:spcAft>
                <a:defRPr/>
              </a:pPr>
              <a:endParaRPr lang="en-US" dirty="0">
                <a:solidFill>
                  <a:srgbClr val="003896"/>
                </a:solidFill>
              </a:endParaRPr>
            </a:p>
          </p:txBody>
        </p:sp>
        <p:sp>
          <p:nvSpPr>
            <p:cNvPr id="9" name="Oval 102" descr="coolers"/>
            <p:cNvSpPr>
              <a:spLocks noChangeArrowheads="1"/>
            </p:cNvSpPr>
            <p:nvPr userDrawn="1"/>
          </p:nvSpPr>
          <p:spPr bwMode="auto">
            <a:xfrm>
              <a:off x="275" y="858"/>
              <a:ext cx="1362" cy="1369"/>
            </a:xfrm>
            <a:prstGeom prst="ellipse">
              <a:avLst/>
            </a:prstGeom>
            <a:blipFill dpi="0" rotWithShape="1">
              <a:blip r:embed="rId4" cstate="print"/>
              <a:srcRect/>
              <a:stretch>
                <a:fillRect/>
              </a:stretch>
            </a:blipFill>
            <a:ln w="9525">
              <a:noFill/>
              <a:round/>
              <a:headEnd/>
              <a:tailEnd/>
            </a:ln>
          </p:spPr>
          <p:txBody>
            <a:bodyPr/>
            <a:lstStyle/>
            <a:p>
              <a:pPr fontAlgn="base">
                <a:spcBef>
                  <a:spcPct val="0"/>
                </a:spcBef>
                <a:spcAft>
                  <a:spcPct val="0"/>
                </a:spcAft>
                <a:defRPr/>
              </a:pPr>
              <a:endParaRPr lang="en-US" dirty="0">
                <a:solidFill>
                  <a:srgbClr val="003896"/>
                </a:solidFill>
              </a:endParaRPr>
            </a:p>
          </p:txBody>
        </p:sp>
        <p:sp>
          <p:nvSpPr>
            <p:cNvPr id="10" name="Oval 103"/>
            <p:cNvSpPr>
              <a:spLocks noChangeArrowheads="1"/>
            </p:cNvSpPr>
            <p:nvPr userDrawn="1"/>
          </p:nvSpPr>
          <p:spPr bwMode="auto">
            <a:xfrm>
              <a:off x="217" y="772"/>
              <a:ext cx="1486" cy="1494"/>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11" name="Oval 104"/>
            <p:cNvSpPr>
              <a:spLocks noChangeArrowheads="1"/>
            </p:cNvSpPr>
            <p:nvPr userDrawn="1"/>
          </p:nvSpPr>
          <p:spPr bwMode="auto">
            <a:xfrm>
              <a:off x="162" y="772"/>
              <a:ext cx="1487" cy="1494"/>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12" name="Oval 105"/>
            <p:cNvSpPr>
              <a:spLocks noChangeArrowheads="1"/>
            </p:cNvSpPr>
            <p:nvPr userDrawn="1"/>
          </p:nvSpPr>
          <p:spPr bwMode="auto">
            <a:xfrm>
              <a:off x="240" y="803"/>
              <a:ext cx="1486" cy="1494"/>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13" name="Oval 106"/>
            <p:cNvSpPr>
              <a:spLocks noChangeArrowheads="1"/>
            </p:cNvSpPr>
            <p:nvPr userDrawn="1"/>
          </p:nvSpPr>
          <p:spPr bwMode="auto">
            <a:xfrm>
              <a:off x="194" y="757"/>
              <a:ext cx="1486" cy="1486"/>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14" name="Oval 107"/>
            <p:cNvSpPr>
              <a:spLocks noChangeArrowheads="1"/>
            </p:cNvSpPr>
            <p:nvPr userDrawn="1"/>
          </p:nvSpPr>
          <p:spPr bwMode="auto">
            <a:xfrm>
              <a:off x="279" y="834"/>
              <a:ext cx="1486" cy="1494"/>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15" name="Oval 108"/>
            <p:cNvSpPr>
              <a:spLocks noChangeArrowheads="1"/>
            </p:cNvSpPr>
            <p:nvPr userDrawn="1"/>
          </p:nvSpPr>
          <p:spPr bwMode="auto">
            <a:xfrm>
              <a:off x="108" y="834"/>
              <a:ext cx="1486" cy="1494"/>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16" name="Oval 109"/>
            <p:cNvSpPr>
              <a:spLocks noChangeArrowheads="1"/>
            </p:cNvSpPr>
            <p:nvPr userDrawn="1"/>
          </p:nvSpPr>
          <p:spPr bwMode="auto">
            <a:xfrm>
              <a:off x="287" y="757"/>
              <a:ext cx="1486" cy="1486"/>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17" name="Oval 110"/>
            <p:cNvSpPr>
              <a:spLocks noChangeArrowheads="1"/>
            </p:cNvSpPr>
            <p:nvPr userDrawn="1"/>
          </p:nvSpPr>
          <p:spPr bwMode="auto">
            <a:xfrm>
              <a:off x="614" y="422"/>
              <a:ext cx="739" cy="747"/>
            </a:xfrm>
            <a:prstGeom prst="ellipse">
              <a:avLst/>
            </a:prstGeom>
            <a:solidFill>
              <a:srgbClr val="83725B"/>
            </a:solid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18" name="Oval 111"/>
            <p:cNvSpPr>
              <a:spLocks noChangeArrowheads="1"/>
            </p:cNvSpPr>
            <p:nvPr userDrawn="1"/>
          </p:nvSpPr>
          <p:spPr bwMode="auto">
            <a:xfrm>
              <a:off x="629" y="445"/>
              <a:ext cx="708" cy="708"/>
            </a:xfrm>
            <a:prstGeom prst="ellipse">
              <a:avLst/>
            </a:prstGeom>
            <a:solidFill>
              <a:srgbClr val="8C7F6D"/>
            </a:solid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19" name="Oval 112"/>
            <p:cNvSpPr>
              <a:spLocks noChangeArrowheads="1"/>
            </p:cNvSpPr>
            <p:nvPr userDrawn="1"/>
          </p:nvSpPr>
          <p:spPr bwMode="auto">
            <a:xfrm>
              <a:off x="598" y="399"/>
              <a:ext cx="770" cy="770"/>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20" name="Oval 113"/>
            <p:cNvSpPr>
              <a:spLocks noChangeArrowheads="1"/>
            </p:cNvSpPr>
            <p:nvPr userDrawn="1"/>
          </p:nvSpPr>
          <p:spPr bwMode="auto">
            <a:xfrm>
              <a:off x="575" y="399"/>
              <a:ext cx="762" cy="770"/>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21" name="Oval 114"/>
            <p:cNvSpPr>
              <a:spLocks noChangeArrowheads="1"/>
            </p:cNvSpPr>
            <p:nvPr userDrawn="1"/>
          </p:nvSpPr>
          <p:spPr bwMode="auto">
            <a:xfrm>
              <a:off x="614" y="414"/>
              <a:ext cx="770" cy="771"/>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22" name="Oval 115"/>
            <p:cNvSpPr>
              <a:spLocks noChangeArrowheads="1"/>
            </p:cNvSpPr>
            <p:nvPr userDrawn="1"/>
          </p:nvSpPr>
          <p:spPr bwMode="auto">
            <a:xfrm>
              <a:off x="590" y="391"/>
              <a:ext cx="763" cy="770"/>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23" name="Oval 116"/>
            <p:cNvSpPr>
              <a:spLocks noChangeArrowheads="1"/>
            </p:cNvSpPr>
            <p:nvPr userDrawn="1"/>
          </p:nvSpPr>
          <p:spPr bwMode="auto">
            <a:xfrm>
              <a:off x="629" y="445"/>
              <a:ext cx="708" cy="708"/>
            </a:xfrm>
            <a:prstGeom prst="ellipse">
              <a:avLst/>
            </a:prstGeom>
            <a:solidFill>
              <a:srgbClr val="83725B"/>
            </a:solid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24" name="Oval 117"/>
            <p:cNvSpPr>
              <a:spLocks noChangeArrowheads="1"/>
            </p:cNvSpPr>
            <p:nvPr userDrawn="1"/>
          </p:nvSpPr>
          <p:spPr bwMode="auto">
            <a:xfrm>
              <a:off x="637" y="445"/>
              <a:ext cx="693" cy="693"/>
            </a:xfrm>
            <a:prstGeom prst="ellipse">
              <a:avLst/>
            </a:prstGeom>
            <a:noFill/>
            <a:ln w="0">
              <a:solidFill>
                <a:srgbClr val="83725B"/>
              </a:solidFill>
              <a:round/>
              <a:headEnd/>
              <a:tailEnd/>
            </a:ln>
          </p:spPr>
          <p:txBody>
            <a:bodyPr/>
            <a:lstStyle/>
            <a:p>
              <a:pPr fontAlgn="base">
                <a:spcBef>
                  <a:spcPct val="0"/>
                </a:spcBef>
                <a:spcAft>
                  <a:spcPct val="0"/>
                </a:spcAft>
                <a:defRPr/>
              </a:pPr>
              <a:endParaRPr lang="en-US" dirty="0">
                <a:solidFill>
                  <a:srgbClr val="003896"/>
                </a:solidFill>
              </a:endParaRPr>
            </a:p>
          </p:txBody>
        </p:sp>
        <p:sp>
          <p:nvSpPr>
            <p:cNvPr id="25" name="Oval 118" descr="face"/>
            <p:cNvSpPr>
              <a:spLocks noChangeArrowheads="1"/>
            </p:cNvSpPr>
            <p:nvPr userDrawn="1"/>
          </p:nvSpPr>
          <p:spPr bwMode="auto">
            <a:xfrm>
              <a:off x="633" y="445"/>
              <a:ext cx="700" cy="701"/>
            </a:xfrm>
            <a:prstGeom prst="ellipse">
              <a:avLst/>
            </a:prstGeom>
            <a:blipFill dpi="0" rotWithShape="1">
              <a:blip r:embed="rId5" cstate="print">
                <a:lum contrast="6000"/>
              </a:blip>
              <a:srcRect/>
              <a:stretch>
                <a:fillRect/>
              </a:stretch>
            </a:blipFill>
            <a:ln w="9525">
              <a:noFill/>
              <a:round/>
              <a:headEnd/>
              <a:tailEnd/>
            </a:ln>
          </p:spPr>
          <p:txBody>
            <a:bodyPr/>
            <a:lstStyle/>
            <a:p>
              <a:pPr fontAlgn="base">
                <a:spcBef>
                  <a:spcPct val="0"/>
                </a:spcBef>
                <a:spcAft>
                  <a:spcPct val="0"/>
                </a:spcAft>
                <a:defRPr/>
              </a:pPr>
              <a:endParaRPr lang="en-US" dirty="0">
                <a:solidFill>
                  <a:srgbClr val="003896"/>
                </a:solidFill>
              </a:endParaRPr>
            </a:p>
          </p:txBody>
        </p:sp>
        <p:sp>
          <p:nvSpPr>
            <p:cNvPr id="26" name="Oval 119"/>
            <p:cNvSpPr>
              <a:spLocks noChangeArrowheads="1"/>
            </p:cNvSpPr>
            <p:nvPr userDrawn="1"/>
          </p:nvSpPr>
          <p:spPr bwMode="auto">
            <a:xfrm>
              <a:off x="637" y="391"/>
              <a:ext cx="770" cy="770"/>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27" name="Oval 120"/>
            <p:cNvSpPr>
              <a:spLocks noChangeArrowheads="1"/>
            </p:cNvSpPr>
            <p:nvPr userDrawn="1"/>
          </p:nvSpPr>
          <p:spPr bwMode="auto">
            <a:xfrm>
              <a:off x="544" y="438"/>
              <a:ext cx="770" cy="762"/>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28" name="Oval 121"/>
            <p:cNvSpPr>
              <a:spLocks noChangeArrowheads="1"/>
            </p:cNvSpPr>
            <p:nvPr userDrawn="1"/>
          </p:nvSpPr>
          <p:spPr bwMode="auto">
            <a:xfrm>
              <a:off x="637" y="438"/>
              <a:ext cx="763" cy="762"/>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29" name="Oval 122"/>
            <p:cNvSpPr>
              <a:spLocks noChangeArrowheads="1"/>
            </p:cNvSpPr>
            <p:nvPr userDrawn="1"/>
          </p:nvSpPr>
          <p:spPr bwMode="auto">
            <a:xfrm>
              <a:off x="264" y="2002"/>
              <a:ext cx="1213" cy="1205"/>
            </a:xfrm>
            <a:prstGeom prst="ellipse">
              <a:avLst/>
            </a:prstGeom>
            <a:solidFill>
              <a:srgbClr val="83725B"/>
            </a:solid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30" name="Oval 123"/>
            <p:cNvSpPr>
              <a:spLocks noChangeArrowheads="1"/>
            </p:cNvSpPr>
            <p:nvPr userDrawn="1"/>
          </p:nvSpPr>
          <p:spPr bwMode="auto">
            <a:xfrm>
              <a:off x="303" y="2033"/>
              <a:ext cx="1135" cy="1143"/>
            </a:xfrm>
            <a:prstGeom prst="ellipse">
              <a:avLst/>
            </a:prstGeom>
            <a:solidFill>
              <a:srgbClr val="83725B"/>
            </a:solid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31" name="Oval 124"/>
            <p:cNvSpPr>
              <a:spLocks noChangeArrowheads="1"/>
            </p:cNvSpPr>
            <p:nvPr userDrawn="1"/>
          </p:nvSpPr>
          <p:spPr bwMode="auto">
            <a:xfrm>
              <a:off x="248" y="1963"/>
              <a:ext cx="1245" cy="1244"/>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32" name="Oval 125"/>
            <p:cNvSpPr>
              <a:spLocks noChangeArrowheads="1"/>
            </p:cNvSpPr>
            <p:nvPr userDrawn="1"/>
          </p:nvSpPr>
          <p:spPr bwMode="auto">
            <a:xfrm>
              <a:off x="209" y="1963"/>
              <a:ext cx="1237" cy="1244"/>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33" name="Oval 126"/>
            <p:cNvSpPr>
              <a:spLocks noChangeArrowheads="1"/>
            </p:cNvSpPr>
            <p:nvPr userDrawn="1"/>
          </p:nvSpPr>
          <p:spPr bwMode="auto">
            <a:xfrm>
              <a:off x="271" y="1986"/>
              <a:ext cx="1245" cy="1245"/>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34" name="Oval 127"/>
            <p:cNvSpPr>
              <a:spLocks noChangeArrowheads="1"/>
            </p:cNvSpPr>
            <p:nvPr userDrawn="1"/>
          </p:nvSpPr>
          <p:spPr bwMode="auto">
            <a:xfrm>
              <a:off x="232" y="1947"/>
              <a:ext cx="1245" cy="1245"/>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35" name="Oval 128" descr="new smal workers"/>
            <p:cNvSpPr>
              <a:spLocks noChangeArrowheads="1"/>
            </p:cNvSpPr>
            <p:nvPr userDrawn="1"/>
          </p:nvSpPr>
          <p:spPr bwMode="auto">
            <a:xfrm>
              <a:off x="304" y="2033"/>
              <a:ext cx="1135" cy="1143"/>
            </a:xfrm>
            <a:prstGeom prst="ellipse">
              <a:avLst/>
            </a:prstGeom>
            <a:blipFill dpi="0" rotWithShape="1">
              <a:blip r:embed="rId6" cstate="print">
                <a:lum contrast="12000"/>
              </a:blip>
              <a:srcRect/>
              <a:stretch>
                <a:fillRect/>
              </a:stretch>
            </a:blipFill>
            <a:ln w="0">
              <a:noFill/>
              <a:round/>
              <a:headEnd/>
              <a:tailEnd/>
            </a:ln>
          </p:spPr>
          <p:txBody>
            <a:bodyPr/>
            <a:lstStyle/>
            <a:p>
              <a:pPr fontAlgn="base">
                <a:spcBef>
                  <a:spcPct val="0"/>
                </a:spcBef>
                <a:spcAft>
                  <a:spcPct val="0"/>
                </a:spcAft>
                <a:defRPr/>
              </a:pPr>
              <a:endParaRPr lang="en-US" dirty="0">
                <a:solidFill>
                  <a:srgbClr val="003896"/>
                </a:solidFill>
              </a:endParaRPr>
            </a:p>
          </p:txBody>
        </p:sp>
        <p:sp>
          <p:nvSpPr>
            <p:cNvPr id="36" name="Oval 129"/>
            <p:cNvSpPr>
              <a:spLocks noChangeArrowheads="1"/>
            </p:cNvSpPr>
            <p:nvPr userDrawn="1"/>
          </p:nvSpPr>
          <p:spPr bwMode="auto">
            <a:xfrm>
              <a:off x="162" y="2017"/>
              <a:ext cx="1238" cy="1245"/>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37" name="Oval 130"/>
            <p:cNvSpPr>
              <a:spLocks noChangeArrowheads="1"/>
            </p:cNvSpPr>
            <p:nvPr userDrawn="1"/>
          </p:nvSpPr>
          <p:spPr bwMode="auto">
            <a:xfrm>
              <a:off x="310" y="1947"/>
              <a:ext cx="1245" cy="1245"/>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38" name="Oval 131"/>
            <p:cNvSpPr>
              <a:spLocks noChangeArrowheads="1"/>
            </p:cNvSpPr>
            <p:nvPr userDrawn="1"/>
          </p:nvSpPr>
          <p:spPr bwMode="auto">
            <a:xfrm>
              <a:off x="303" y="2017"/>
              <a:ext cx="1244" cy="1245"/>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39" name="Oval 132"/>
            <p:cNvSpPr>
              <a:spLocks noChangeArrowheads="1"/>
            </p:cNvSpPr>
            <p:nvPr userDrawn="1"/>
          </p:nvSpPr>
          <p:spPr bwMode="auto">
            <a:xfrm>
              <a:off x="614" y="2990"/>
              <a:ext cx="1003" cy="1011"/>
            </a:xfrm>
            <a:prstGeom prst="ellipse">
              <a:avLst/>
            </a:prstGeom>
            <a:solidFill>
              <a:srgbClr val="83725B"/>
            </a:solid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40" name="Oval 133"/>
            <p:cNvSpPr>
              <a:spLocks noChangeArrowheads="1"/>
            </p:cNvSpPr>
            <p:nvPr userDrawn="1"/>
          </p:nvSpPr>
          <p:spPr bwMode="auto">
            <a:xfrm>
              <a:off x="645" y="3021"/>
              <a:ext cx="941" cy="949"/>
            </a:xfrm>
            <a:prstGeom prst="ellipse">
              <a:avLst/>
            </a:prstGeom>
            <a:solidFill>
              <a:srgbClr val="83725B"/>
            </a:solid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41" name="Oval 134"/>
            <p:cNvSpPr>
              <a:spLocks noChangeArrowheads="1"/>
            </p:cNvSpPr>
            <p:nvPr userDrawn="1"/>
          </p:nvSpPr>
          <p:spPr bwMode="auto">
            <a:xfrm>
              <a:off x="598" y="2959"/>
              <a:ext cx="1035" cy="1034"/>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42" name="Oval 135"/>
            <p:cNvSpPr>
              <a:spLocks noChangeArrowheads="1"/>
            </p:cNvSpPr>
            <p:nvPr userDrawn="1"/>
          </p:nvSpPr>
          <p:spPr bwMode="auto">
            <a:xfrm>
              <a:off x="567" y="2959"/>
              <a:ext cx="1027" cy="1034"/>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43" name="Oval 136"/>
            <p:cNvSpPr>
              <a:spLocks noChangeArrowheads="1"/>
            </p:cNvSpPr>
            <p:nvPr userDrawn="1"/>
          </p:nvSpPr>
          <p:spPr bwMode="auto">
            <a:xfrm>
              <a:off x="622" y="2982"/>
              <a:ext cx="1027" cy="1035"/>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44" name="Oval 137"/>
            <p:cNvSpPr>
              <a:spLocks noChangeArrowheads="1"/>
            </p:cNvSpPr>
            <p:nvPr userDrawn="1"/>
          </p:nvSpPr>
          <p:spPr bwMode="auto">
            <a:xfrm>
              <a:off x="583" y="2951"/>
              <a:ext cx="1034" cy="1035"/>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45" name="Oval 138" descr="boom"/>
            <p:cNvSpPr>
              <a:spLocks noChangeArrowheads="1"/>
            </p:cNvSpPr>
            <p:nvPr userDrawn="1"/>
          </p:nvSpPr>
          <p:spPr bwMode="auto">
            <a:xfrm>
              <a:off x="638" y="3018"/>
              <a:ext cx="949" cy="957"/>
            </a:xfrm>
            <a:prstGeom prst="ellipse">
              <a:avLst/>
            </a:prstGeom>
            <a:blipFill dpi="0" rotWithShape="1">
              <a:blip r:embed="rId7" cstate="print">
                <a:lum contrast="6000"/>
              </a:blip>
              <a:srcRect/>
              <a:stretch>
                <a:fillRect/>
              </a:stretch>
            </a:blipFill>
            <a:ln w="9525">
              <a:no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46" name="Oval 139"/>
            <p:cNvSpPr>
              <a:spLocks noChangeArrowheads="1"/>
            </p:cNvSpPr>
            <p:nvPr userDrawn="1"/>
          </p:nvSpPr>
          <p:spPr bwMode="auto">
            <a:xfrm>
              <a:off x="528" y="3005"/>
              <a:ext cx="1027" cy="1035"/>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47" name="Oval 140"/>
            <p:cNvSpPr>
              <a:spLocks noChangeArrowheads="1"/>
            </p:cNvSpPr>
            <p:nvPr userDrawn="1"/>
          </p:nvSpPr>
          <p:spPr bwMode="auto">
            <a:xfrm>
              <a:off x="645" y="3005"/>
              <a:ext cx="1035" cy="1035"/>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sp>
          <p:nvSpPr>
            <p:cNvPr id="48" name="Oval 141"/>
            <p:cNvSpPr>
              <a:spLocks noChangeArrowheads="1"/>
            </p:cNvSpPr>
            <p:nvPr userDrawn="1"/>
          </p:nvSpPr>
          <p:spPr bwMode="auto">
            <a:xfrm>
              <a:off x="653" y="2951"/>
              <a:ext cx="1027" cy="1035"/>
            </a:xfrm>
            <a:prstGeom prst="ellipse">
              <a:avLst/>
            </a:prstGeom>
            <a:noFill/>
            <a:ln w="9525">
              <a:solidFill>
                <a:srgbClr val="83725B"/>
              </a:solidFill>
              <a:miter lim="800000"/>
              <a:headEnd/>
              <a:tailEnd/>
            </a:ln>
          </p:spPr>
          <p:txBody>
            <a:bodyPr/>
            <a:lstStyle/>
            <a:p>
              <a:pPr fontAlgn="base">
                <a:spcBef>
                  <a:spcPct val="0"/>
                </a:spcBef>
                <a:spcAft>
                  <a:spcPct val="0"/>
                </a:spcAft>
                <a:defRPr/>
              </a:pPr>
              <a:endParaRPr lang="en-US" dirty="0">
                <a:solidFill>
                  <a:srgbClr val="003896"/>
                </a:solidFill>
              </a:endParaRPr>
            </a:p>
          </p:txBody>
        </p:sp>
      </p:grpSp>
      <p:sp>
        <p:nvSpPr>
          <p:cNvPr id="3075" name="Rectangle 3"/>
          <p:cNvSpPr>
            <a:spLocks noGrp="1" noChangeArrowheads="1"/>
          </p:cNvSpPr>
          <p:nvPr>
            <p:ph type="ctrTitle"/>
          </p:nvPr>
        </p:nvSpPr>
        <p:spPr>
          <a:xfrm>
            <a:off x="3059113" y="3271838"/>
            <a:ext cx="5545137" cy="676275"/>
          </a:xfrm>
        </p:spPr>
        <p:txBody>
          <a:bodyPr anchor="b"/>
          <a:lstStyle>
            <a:lvl1pPr>
              <a:defRPr>
                <a:solidFill>
                  <a:srgbClr val="003896"/>
                </a:solidFill>
              </a:defRPr>
            </a:lvl1pPr>
          </a:lstStyle>
          <a:p>
            <a:r>
              <a:rPr lang="en-ZA"/>
              <a:t>Click to edit Master title style</a:t>
            </a:r>
          </a:p>
        </p:txBody>
      </p:sp>
      <p:sp>
        <p:nvSpPr>
          <p:cNvPr id="3076" name="Rectangle 4"/>
          <p:cNvSpPr>
            <a:spLocks noGrp="1" noChangeArrowheads="1"/>
          </p:cNvSpPr>
          <p:nvPr>
            <p:ph type="subTitle" idx="1"/>
          </p:nvPr>
        </p:nvSpPr>
        <p:spPr>
          <a:xfrm>
            <a:off x="3059113" y="4092575"/>
            <a:ext cx="5545137" cy="2220913"/>
          </a:xfrm>
        </p:spPr>
        <p:txBody>
          <a:bodyPr/>
          <a:lstStyle>
            <a:lvl1pPr marL="0" indent="0">
              <a:buFontTx/>
              <a:buNone/>
              <a:defRPr sz="1800">
                <a:solidFill>
                  <a:srgbClr val="83725B"/>
                </a:solidFill>
              </a:defRPr>
            </a:lvl1pPr>
          </a:lstStyle>
          <a:p>
            <a:r>
              <a:rPr lang="en-ZA"/>
              <a:t>Click to edit Master subtitle style</a:t>
            </a:r>
          </a:p>
        </p:txBody>
      </p:sp>
    </p:spTree>
    <p:extLst>
      <p:ext uri="{BB962C8B-B14F-4D97-AF65-F5344CB8AC3E}">
        <p14:creationId xmlns:p14="http://schemas.microsoft.com/office/powerpoint/2010/main" val="3470328503"/>
      </p:ext>
    </p:extLst>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a:ln/>
        </p:spPr>
        <p:txBody>
          <a:bodyPr/>
          <a:lstStyle>
            <a:lvl1pPr>
              <a:defRPr/>
            </a:lvl1pPr>
          </a:lstStyle>
          <a:p>
            <a:pPr>
              <a:defRPr/>
            </a:pPr>
            <a:fld id="{2F623BE6-6E4E-4CC9-82DE-DE8A80278E75}" type="datetime1">
              <a:rPr lang="en-ZA"/>
              <a:pPr>
                <a:defRPr/>
              </a:pPr>
              <a:t>2023/01/17</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r>
              <a:rPr lang="en-GB" dirty="0"/>
              <a:t>As at 2 December 2010</a:t>
            </a:r>
          </a:p>
        </p:txBody>
      </p:sp>
      <p:sp>
        <p:nvSpPr>
          <p:cNvPr id="6" name="Rectangle 39"/>
          <p:cNvSpPr>
            <a:spLocks noGrp="1" noChangeArrowheads="1"/>
          </p:cNvSpPr>
          <p:nvPr>
            <p:ph type="sldNum" sz="quarter" idx="12"/>
          </p:nvPr>
        </p:nvSpPr>
        <p:spPr>
          <a:ln/>
        </p:spPr>
        <p:txBody>
          <a:bodyPr/>
          <a:lstStyle>
            <a:lvl1pPr>
              <a:defRPr/>
            </a:lvl1pPr>
          </a:lstStyle>
          <a:p>
            <a:pPr>
              <a:defRPr/>
            </a:pPr>
            <a:fld id="{C890BE80-65AA-4B35-8FE3-A461C41032CC}" type="slidenum">
              <a:rPr lang="en-ZA"/>
              <a:pPr>
                <a:defRPr/>
              </a:pPr>
              <a:t>‹#›</a:t>
            </a:fld>
            <a:endParaRPr lang="en-ZA" dirty="0"/>
          </a:p>
        </p:txBody>
      </p:sp>
    </p:spTree>
    <p:extLst>
      <p:ext uri="{BB962C8B-B14F-4D97-AF65-F5344CB8AC3E}">
        <p14:creationId xmlns:p14="http://schemas.microsoft.com/office/powerpoint/2010/main" val="3941259966"/>
      </p:ext>
    </p:extLst>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1475" y="166688"/>
            <a:ext cx="2093913" cy="63150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36563" y="166688"/>
            <a:ext cx="6132512" cy="63150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a:ln/>
        </p:spPr>
        <p:txBody>
          <a:bodyPr/>
          <a:lstStyle>
            <a:lvl1pPr>
              <a:defRPr/>
            </a:lvl1pPr>
          </a:lstStyle>
          <a:p>
            <a:pPr>
              <a:defRPr/>
            </a:pPr>
            <a:fld id="{4155188C-3D5E-4200-AB91-D634BEFF537D}" type="datetime1">
              <a:rPr lang="en-ZA"/>
              <a:pPr>
                <a:defRPr/>
              </a:pPr>
              <a:t>2023/01/17</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r>
              <a:rPr lang="en-GB" dirty="0"/>
              <a:t>As at 2 December 2010</a:t>
            </a:r>
          </a:p>
        </p:txBody>
      </p:sp>
      <p:sp>
        <p:nvSpPr>
          <p:cNvPr id="6" name="Rectangle 39"/>
          <p:cNvSpPr>
            <a:spLocks noGrp="1" noChangeArrowheads="1"/>
          </p:cNvSpPr>
          <p:nvPr>
            <p:ph type="sldNum" sz="quarter" idx="12"/>
          </p:nvPr>
        </p:nvSpPr>
        <p:spPr>
          <a:ln/>
        </p:spPr>
        <p:txBody>
          <a:bodyPr/>
          <a:lstStyle>
            <a:lvl1pPr>
              <a:defRPr/>
            </a:lvl1pPr>
          </a:lstStyle>
          <a:p>
            <a:pPr>
              <a:defRPr/>
            </a:pPr>
            <a:fld id="{03949BA6-49F5-4E75-ADD4-3CB321517F93}" type="slidenum">
              <a:rPr lang="en-ZA"/>
              <a:pPr>
                <a:defRPr/>
              </a:pPr>
              <a:t>‹#›</a:t>
            </a:fld>
            <a:endParaRPr lang="en-ZA" dirty="0"/>
          </a:p>
        </p:txBody>
      </p:sp>
    </p:spTree>
    <p:extLst>
      <p:ext uri="{BB962C8B-B14F-4D97-AF65-F5344CB8AC3E}">
        <p14:creationId xmlns:p14="http://schemas.microsoft.com/office/powerpoint/2010/main" val="2734670495"/>
      </p:ext>
    </p:extLst>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36563" y="166688"/>
            <a:ext cx="6519862" cy="666750"/>
          </a:xfrm>
        </p:spPr>
        <p:txBody>
          <a:bodyPr/>
          <a:lstStyle/>
          <a:p>
            <a:r>
              <a:rPr lang="en-US"/>
              <a:t>Click to edit Master title style</a:t>
            </a:r>
          </a:p>
        </p:txBody>
      </p:sp>
      <p:sp>
        <p:nvSpPr>
          <p:cNvPr id="3" name="Content Placeholder 2"/>
          <p:cNvSpPr>
            <a:spLocks noGrp="1"/>
          </p:cNvSpPr>
          <p:nvPr>
            <p:ph sz="half" idx="1"/>
          </p:nvPr>
        </p:nvSpPr>
        <p:spPr>
          <a:xfrm>
            <a:off x="436563" y="1436688"/>
            <a:ext cx="4113212" cy="504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702175" y="1436688"/>
            <a:ext cx="4113213" cy="24463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702175" y="4035425"/>
            <a:ext cx="4113213" cy="2446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37"/>
          <p:cNvSpPr>
            <a:spLocks noGrp="1" noChangeArrowheads="1"/>
          </p:cNvSpPr>
          <p:nvPr>
            <p:ph type="dt" sz="half" idx="10"/>
          </p:nvPr>
        </p:nvSpPr>
        <p:spPr>
          <a:ln/>
        </p:spPr>
        <p:txBody>
          <a:bodyPr/>
          <a:lstStyle>
            <a:lvl1pPr>
              <a:defRPr/>
            </a:lvl1pPr>
          </a:lstStyle>
          <a:p>
            <a:pPr>
              <a:defRPr/>
            </a:pPr>
            <a:fld id="{35BA9A4B-0BA4-4E24-AE87-3A6613CA1DF5}" type="datetime1">
              <a:rPr lang="en-ZA"/>
              <a:pPr>
                <a:defRPr/>
              </a:pPr>
              <a:t>2023/01/17</a:t>
            </a:fld>
            <a:endParaRPr lang="en-ZA" dirty="0"/>
          </a:p>
        </p:txBody>
      </p:sp>
      <p:sp>
        <p:nvSpPr>
          <p:cNvPr id="7" name="Rectangle 38"/>
          <p:cNvSpPr>
            <a:spLocks noGrp="1" noChangeArrowheads="1"/>
          </p:cNvSpPr>
          <p:nvPr>
            <p:ph type="ftr" sz="quarter" idx="11"/>
          </p:nvPr>
        </p:nvSpPr>
        <p:spPr>
          <a:ln/>
        </p:spPr>
        <p:txBody>
          <a:bodyPr/>
          <a:lstStyle>
            <a:lvl1pPr>
              <a:defRPr/>
            </a:lvl1pPr>
          </a:lstStyle>
          <a:p>
            <a:pPr>
              <a:defRPr/>
            </a:pPr>
            <a:r>
              <a:rPr lang="en-GB" dirty="0"/>
              <a:t>As at 2 December 2010</a:t>
            </a:r>
          </a:p>
        </p:txBody>
      </p:sp>
      <p:sp>
        <p:nvSpPr>
          <p:cNvPr id="8" name="Rectangle 39"/>
          <p:cNvSpPr>
            <a:spLocks noGrp="1" noChangeArrowheads="1"/>
          </p:cNvSpPr>
          <p:nvPr>
            <p:ph type="sldNum" sz="quarter" idx="12"/>
          </p:nvPr>
        </p:nvSpPr>
        <p:spPr>
          <a:ln/>
        </p:spPr>
        <p:txBody>
          <a:bodyPr/>
          <a:lstStyle>
            <a:lvl1pPr>
              <a:defRPr/>
            </a:lvl1pPr>
          </a:lstStyle>
          <a:p>
            <a:pPr>
              <a:defRPr/>
            </a:pPr>
            <a:fld id="{5E315BA3-8E04-44BA-94F6-084D77F5F3E3}" type="slidenum">
              <a:rPr lang="en-ZA"/>
              <a:pPr>
                <a:defRPr/>
              </a:pPr>
              <a:t>‹#›</a:t>
            </a:fld>
            <a:endParaRPr lang="en-ZA" dirty="0"/>
          </a:p>
        </p:txBody>
      </p:sp>
    </p:spTree>
    <p:extLst>
      <p:ext uri="{BB962C8B-B14F-4D97-AF65-F5344CB8AC3E}">
        <p14:creationId xmlns:p14="http://schemas.microsoft.com/office/powerpoint/2010/main" val="1173226292"/>
      </p:ext>
    </p:extLst>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436563" y="166688"/>
            <a:ext cx="6519862" cy="666750"/>
          </a:xfrm>
        </p:spPr>
        <p:txBody>
          <a:bodyPr/>
          <a:lstStyle/>
          <a:p>
            <a:r>
              <a:rPr lang="en-US"/>
              <a:t>Click to edit Master title style</a:t>
            </a:r>
          </a:p>
        </p:txBody>
      </p:sp>
      <p:sp>
        <p:nvSpPr>
          <p:cNvPr id="3" name="Chart Placeholder 2"/>
          <p:cNvSpPr>
            <a:spLocks noGrp="1"/>
          </p:cNvSpPr>
          <p:nvPr>
            <p:ph type="chart" idx="1"/>
          </p:nvPr>
        </p:nvSpPr>
        <p:spPr>
          <a:xfrm>
            <a:off x="436563" y="1436688"/>
            <a:ext cx="8378825" cy="5045075"/>
          </a:xfrm>
        </p:spPr>
        <p:txBody>
          <a:bodyPr/>
          <a:lstStyle/>
          <a:p>
            <a:pPr lvl="0"/>
            <a:endParaRPr lang="en-US" noProof="0" dirty="0"/>
          </a:p>
        </p:txBody>
      </p:sp>
      <p:sp>
        <p:nvSpPr>
          <p:cNvPr id="4" name="Rectangle 37"/>
          <p:cNvSpPr>
            <a:spLocks noGrp="1" noChangeArrowheads="1"/>
          </p:cNvSpPr>
          <p:nvPr>
            <p:ph type="dt" sz="half" idx="10"/>
          </p:nvPr>
        </p:nvSpPr>
        <p:spPr>
          <a:ln/>
        </p:spPr>
        <p:txBody>
          <a:bodyPr/>
          <a:lstStyle>
            <a:lvl1pPr>
              <a:defRPr/>
            </a:lvl1pPr>
          </a:lstStyle>
          <a:p>
            <a:pPr>
              <a:defRPr/>
            </a:pPr>
            <a:fld id="{0CE6CA91-BA70-4E41-BD9A-3970BB1C82D7}" type="datetime1">
              <a:rPr lang="en-ZA"/>
              <a:pPr>
                <a:defRPr/>
              </a:pPr>
              <a:t>2023/01/17</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r>
              <a:rPr lang="en-GB" dirty="0"/>
              <a:t>As at 2 December 2010</a:t>
            </a:r>
          </a:p>
        </p:txBody>
      </p:sp>
      <p:sp>
        <p:nvSpPr>
          <p:cNvPr id="6" name="Rectangle 39"/>
          <p:cNvSpPr>
            <a:spLocks noGrp="1" noChangeArrowheads="1"/>
          </p:cNvSpPr>
          <p:nvPr>
            <p:ph type="sldNum" sz="quarter" idx="12"/>
          </p:nvPr>
        </p:nvSpPr>
        <p:spPr>
          <a:ln/>
        </p:spPr>
        <p:txBody>
          <a:bodyPr/>
          <a:lstStyle>
            <a:lvl1pPr>
              <a:defRPr/>
            </a:lvl1pPr>
          </a:lstStyle>
          <a:p>
            <a:pPr>
              <a:defRPr/>
            </a:pPr>
            <a:fld id="{974C5155-1B51-49AE-9E3B-A55171923E06}" type="slidenum">
              <a:rPr lang="en-ZA"/>
              <a:pPr>
                <a:defRPr/>
              </a:pPr>
              <a:t>‹#›</a:t>
            </a:fld>
            <a:endParaRPr lang="en-ZA" dirty="0"/>
          </a:p>
        </p:txBody>
      </p:sp>
    </p:spTree>
    <p:extLst>
      <p:ext uri="{BB962C8B-B14F-4D97-AF65-F5344CB8AC3E}">
        <p14:creationId xmlns:p14="http://schemas.microsoft.com/office/powerpoint/2010/main" val="2548684308"/>
      </p:ext>
    </p:extLst>
  </p:cSld>
  <p:clrMapOvr>
    <a:masterClrMapping/>
  </p:clrMapOvr>
  <p:transitio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36563" y="166688"/>
            <a:ext cx="6519862" cy="666750"/>
          </a:xfrm>
        </p:spPr>
        <p:txBody>
          <a:bodyPr/>
          <a:lstStyle/>
          <a:p>
            <a:r>
              <a:rPr lang="en-US"/>
              <a:t>Click to edit Master title style</a:t>
            </a:r>
          </a:p>
        </p:txBody>
      </p:sp>
      <p:sp>
        <p:nvSpPr>
          <p:cNvPr id="3" name="Text Placeholder 2"/>
          <p:cNvSpPr>
            <a:spLocks noGrp="1"/>
          </p:cNvSpPr>
          <p:nvPr>
            <p:ph type="body" sz="half" idx="1"/>
          </p:nvPr>
        </p:nvSpPr>
        <p:spPr>
          <a:xfrm>
            <a:off x="436563" y="1436688"/>
            <a:ext cx="4113212" cy="504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1436688"/>
            <a:ext cx="4113213" cy="50450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7"/>
          <p:cNvSpPr>
            <a:spLocks noGrp="1" noChangeArrowheads="1"/>
          </p:cNvSpPr>
          <p:nvPr>
            <p:ph type="dt" sz="half" idx="10"/>
          </p:nvPr>
        </p:nvSpPr>
        <p:spPr>
          <a:ln/>
        </p:spPr>
        <p:txBody>
          <a:bodyPr/>
          <a:lstStyle>
            <a:lvl1pPr>
              <a:defRPr/>
            </a:lvl1pPr>
          </a:lstStyle>
          <a:p>
            <a:pPr>
              <a:defRPr/>
            </a:pPr>
            <a:fld id="{CD6CA566-0050-47F2-B0BB-87F834F6EB28}" type="datetime1">
              <a:rPr lang="en-ZA"/>
              <a:pPr>
                <a:defRPr/>
              </a:pPr>
              <a:t>2023/01/17</a:t>
            </a:fld>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r>
              <a:rPr lang="en-GB" dirty="0"/>
              <a:t>As at 2 December 2010</a:t>
            </a:r>
          </a:p>
        </p:txBody>
      </p:sp>
      <p:sp>
        <p:nvSpPr>
          <p:cNvPr id="7" name="Rectangle 39"/>
          <p:cNvSpPr>
            <a:spLocks noGrp="1" noChangeArrowheads="1"/>
          </p:cNvSpPr>
          <p:nvPr>
            <p:ph type="sldNum" sz="quarter" idx="12"/>
          </p:nvPr>
        </p:nvSpPr>
        <p:spPr>
          <a:ln/>
        </p:spPr>
        <p:txBody>
          <a:bodyPr/>
          <a:lstStyle>
            <a:lvl1pPr>
              <a:defRPr/>
            </a:lvl1pPr>
          </a:lstStyle>
          <a:p>
            <a:pPr>
              <a:defRPr/>
            </a:pPr>
            <a:fld id="{58AF544E-0A3F-48B4-9A8B-A2E84A96B35D}" type="slidenum">
              <a:rPr lang="en-ZA"/>
              <a:pPr>
                <a:defRPr/>
              </a:pPr>
              <a:t>‹#›</a:t>
            </a:fld>
            <a:endParaRPr lang="en-ZA" dirty="0"/>
          </a:p>
        </p:txBody>
      </p:sp>
    </p:spTree>
    <p:extLst>
      <p:ext uri="{BB962C8B-B14F-4D97-AF65-F5344CB8AC3E}">
        <p14:creationId xmlns:p14="http://schemas.microsoft.com/office/powerpoint/2010/main" val="3740362590"/>
      </p:ext>
    </p:extLst>
  </p:cSld>
  <p:clrMapOvr>
    <a:masterClrMapping/>
  </p:clrMapOvr>
  <p:transitio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36563" y="166688"/>
            <a:ext cx="6519862" cy="666750"/>
          </a:xfrm>
        </p:spPr>
        <p:txBody>
          <a:bodyPr/>
          <a:lstStyle/>
          <a:p>
            <a:r>
              <a:rPr lang="en-US"/>
              <a:t>Click to edit Master title style</a:t>
            </a:r>
          </a:p>
        </p:txBody>
      </p:sp>
      <p:sp>
        <p:nvSpPr>
          <p:cNvPr id="3" name="Table Placeholder 2"/>
          <p:cNvSpPr>
            <a:spLocks noGrp="1"/>
          </p:cNvSpPr>
          <p:nvPr>
            <p:ph type="tbl" idx="1"/>
          </p:nvPr>
        </p:nvSpPr>
        <p:spPr>
          <a:xfrm>
            <a:off x="436563" y="1436688"/>
            <a:ext cx="8378825" cy="5045075"/>
          </a:xfrm>
        </p:spPr>
        <p:txBody>
          <a:bodyPr/>
          <a:lstStyle/>
          <a:p>
            <a:pPr lvl="0"/>
            <a:endParaRPr lang="en-US" noProof="0" dirty="0"/>
          </a:p>
        </p:txBody>
      </p:sp>
      <p:sp>
        <p:nvSpPr>
          <p:cNvPr id="4" name="Rectangle 37"/>
          <p:cNvSpPr>
            <a:spLocks noGrp="1" noChangeArrowheads="1"/>
          </p:cNvSpPr>
          <p:nvPr>
            <p:ph type="dt" sz="half" idx="10"/>
          </p:nvPr>
        </p:nvSpPr>
        <p:spPr>
          <a:ln/>
        </p:spPr>
        <p:txBody>
          <a:bodyPr/>
          <a:lstStyle>
            <a:lvl1pPr>
              <a:defRPr/>
            </a:lvl1pPr>
          </a:lstStyle>
          <a:p>
            <a:pPr>
              <a:defRPr/>
            </a:pPr>
            <a:fld id="{A649F057-283A-4B04-A0ED-B1B5442EBCDE}" type="datetime1">
              <a:rPr lang="en-ZA"/>
              <a:pPr>
                <a:defRPr/>
              </a:pPr>
              <a:t>2023/01/17</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r>
              <a:rPr lang="en-GB" dirty="0"/>
              <a:t>As at 2 December 2010</a:t>
            </a:r>
          </a:p>
        </p:txBody>
      </p:sp>
      <p:sp>
        <p:nvSpPr>
          <p:cNvPr id="6" name="Rectangle 39"/>
          <p:cNvSpPr>
            <a:spLocks noGrp="1" noChangeArrowheads="1"/>
          </p:cNvSpPr>
          <p:nvPr>
            <p:ph type="sldNum" sz="quarter" idx="12"/>
          </p:nvPr>
        </p:nvSpPr>
        <p:spPr>
          <a:ln/>
        </p:spPr>
        <p:txBody>
          <a:bodyPr/>
          <a:lstStyle>
            <a:lvl1pPr>
              <a:defRPr/>
            </a:lvl1pPr>
          </a:lstStyle>
          <a:p>
            <a:pPr>
              <a:defRPr/>
            </a:pPr>
            <a:fld id="{6A69593D-DF8C-44C1-9775-AB8B90EA4D72}" type="slidenum">
              <a:rPr lang="en-ZA"/>
              <a:pPr>
                <a:defRPr/>
              </a:pPr>
              <a:t>‹#›</a:t>
            </a:fld>
            <a:endParaRPr lang="en-ZA" dirty="0"/>
          </a:p>
        </p:txBody>
      </p:sp>
    </p:spTree>
    <p:extLst>
      <p:ext uri="{BB962C8B-B14F-4D97-AF65-F5344CB8AC3E}">
        <p14:creationId xmlns:p14="http://schemas.microsoft.com/office/powerpoint/2010/main" val="2817187218"/>
      </p:ext>
    </p:extLst>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7"/>
          <p:cNvSpPr>
            <a:spLocks noGrp="1" noChangeArrowheads="1"/>
          </p:cNvSpPr>
          <p:nvPr>
            <p:ph type="dt" sz="half" idx="10"/>
          </p:nvPr>
        </p:nvSpPr>
        <p:spPr>
          <a:ln/>
        </p:spPr>
        <p:txBody>
          <a:bodyPr/>
          <a:lstStyle>
            <a:lvl1pPr>
              <a:defRPr/>
            </a:lvl1pPr>
          </a:lstStyle>
          <a:p>
            <a:pPr>
              <a:defRPr/>
            </a:pPr>
            <a:fld id="{C4F46CAB-1DBE-44ED-94AC-06F7B1054E8F}" type="datetime1">
              <a:rPr lang="en-ZA"/>
              <a:pPr>
                <a:defRPr/>
              </a:pPr>
              <a:t>2023/01/17</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r>
              <a:rPr lang="en-GB" dirty="0"/>
              <a:t>As at 2 December 2010</a:t>
            </a:r>
          </a:p>
        </p:txBody>
      </p:sp>
      <p:sp>
        <p:nvSpPr>
          <p:cNvPr id="6" name="Rectangle 39"/>
          <p:cNvSpPr>
            <a:spLocks noGrp="1" noChangeArrowheads="1"/>
          </p:cNvSpPr>
          <p:nvPr>
            <p:ph type="sldNum" sz="quarter" idx="12"/>
          </p:nvPr>
        </p:nvSpPr>
        <p:spPr>
          <a:ln/>
        </p:spPr>
        <p:txBody>
          <a:bodyPr/>
          <a:lstStyle>
            <a:lvl1pPr>
              <a:defRPr/>
            </a:lvl1pPr>
          </a:lstStyle>
          <a:p>
            <a:pPr>
              <a:defRPr/>
            </a:pPr>
            <a:fld id="{F474BC9C-C21D-4D38-866D-530A40B40701}" type="slidenum">
              <a:rPr lang="en-ZA"/>
              <a:pPr>
                <a:defRPr/>
              </a:pPr>
              <a:t>‹#›</a:t>
            </a:fld>
            <a:endParaRPr lang="en-ZA" dirty="0"/>
          </a:p>
        </p:txBody>
      </p:sp>
    </p:spTree>
    <p:extLst>
      <p:ext uri="{BB962C8B-B14F-4D97-AF65-F5344CB8AC3E}">
        <p14:creationId xmlns:p14="http://schemas.microsoft.com/office/powerpoint/2010/main" val="2118761818"/>
      </p:ext>
    </p:extLst>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7"/>
          <p:cNvSpPr>
            <a:spLocks noGrp="1" noChangeArrowheads="1"/>
          </p:cNvSpPr>
          <p:nvPr>
            <p:ph type="dt" sz="half" idx="10"/>
          </p:nvPr>
        </p:nvSpPr>
        <p:spPr>
          <a:ln/>
        </p:spPr>
        <p:txBody>
          <a:bodyPr/>
          <a:lstStyle>
            <a:lvl1pPr>
              <a:defRPr/>
            </a:lvl1pPr>
          </a:lstStyle>
          <a:p>
            <a:pPr>
              <a:defRPr/>
            </a:pPr>
            <a:fld id="{66AC3728-3DFB-4AC1-9251-5189ADC4CB4D}" type="datetime1">
              <a:rPr lang="en-ZA"/>
              <a:pPr>
                <a:defRPr/>
              </a:pPr>
              <a:t>2023/01/17</a:t>
            </a:fld>
            <a:endParaRPr lang="en-ZA" dirty="0"/>
          </a:p>
        </p:txBody>
      </p:sp>
      <p:sp>
        <p:nvSpPr>
          <p:cNvPr id="5" name="Rectangle 38"/>
          <p:cNvSpPr>
            <a:spLocks noGrp="1" noChangeArrowheads="1"/>
          </p:cNvSpPr>
          <p:nvPr>
            <p:ph type="ftr" sz="quarter" idx="11"/>
          </p:nvPr>
        </p:nvSpPr>
        <p:spPr>
          <a:ln/>
        </p:spPr>
        <p:txBody>
          <a:bodyPr/>
          <a:lstStyle>
            <a:lvl1pPr>
              <a:defRPr/>
            </a:lvl1pPr>
          </a:lstStyle>
          <a:p>
            <a:pPr>
              <a:defRPr/>
            </a:pPr>
            <a:r>
              <a:rPr lang="en-GB" dirty="0"/>
              <a:t>As at 2 December 2010</a:t>
            </a:r>
          </a:p>
        </p:txBody>
      </p:sp>
      <p:sp>
        <p:nvSpPr>
          <p:cNvPr id="6" name="Rectangle 39"/>
          <p:cNvSpPr>
            <a:spLocks noGrp="1" noChangeArrowheads="1"/>
          </p:cNvSpPr>
          <p:nvPr>
            <p:ph type="sldNum" sz="quarter" idx="12"/>
          </p:nvPr>
        </p:nvSpPr>
        <p:spPr>
          <a:ln/>
        </p:spPr>
        <p:txBody>
          <a:bodyPr/>
          <a:lstStyle>
            <a:lvl1pPr>
              <a:defRPr/>
            </a:lvl1pPr>
          </a:lstStyle>
          <a:p>
            <a:pPr>
              <a:defRPr/>
            </a:pPr>
            <a:fld id="{731A04C9-EDA6-4BC8-9934-6FB9246DA894}" type="slidenum">
              <a:rPr lang="en-ZA"/>
              <a:pPr>
                <a:defRPr/>
              </a:pPr>
              <a:t>‹#›</a:t>
            </a:fld>
            <a:endParaRPr lang="en-ZA" dirty="0"/>
          </a:p>
        </p:txBody>
      </p:sp>
    </p:spTree>
    <p:extLst>
      <p:ext uri="{BB962C8B-B14F-4D97-AF65-F5344CB8AC3E}">
        <p14:creationId xmlns:p14="http://schemas.microsoft.com/office/powerpoint/2010/main" val="859188681"/>
      </p:ext>
    </p:extLst>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36563" y="1436688"/>
            <a:ext cx="4113212"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02175" y="1436688"/>
            <a:ext cx="4113213" cy="50450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7"/>
          <p:cNvSpPr>
            <a:spLocks noGrp="1" noChangeArrowheads="1"/>
          </p:cNvSpPr>
          <p:nvPr>
            <p:ph type="dt" sz="half" idx="10"/>
          </p:nvPr>
        </p:nvSpPr>
        <p:spPr>
          <a:ln/>
        </p:spPr>
        <p:txBody>
          <a:bodyPr/>
          <a:lstStyle>
            <a:lvl1pPr>
              <a:defRPr/>
            </a:lvl1pPr>
          </a:lstStyle>
          <a:p>
            <a:pPr>
              <a:defRPr/>
            </a:pPr>
            <a:fld id="{2B0CC376-496F-40A6-A184-30A9EBC264A4}" type="datetime1">
              <a:rPr lang="en-ZA"/>
              <a:pPr>
                <a:defRPr/>
              </a:pPr>
              <a:t>2023/01/17</a:t>
            </a:fld>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r>
              <a:rPr lang="en-GB" dirty="0"/>
              <a:t>As at 2 December 2010</a:t>
            </a:r>
          </a:p>
        </p:txBody>
      </p:sp>
      <p:sp>
        <p:nvSpPr>
          <p:cNvPr id="7" name="Rectangle 39"/>
          <p:cNvSpPr>
            <a:spLocks noGrp="1" noChangeArrowheads="1"/>
          </p:cNvSpPr>
          <p:nvPr>
            <p:ph type="sldNum" sz="quarter" idx="12"/>
          </p:nvPr>
        </p:nvSpPr>
        <p:spPr>
          <a:ln/>
        </p:spPr>
        <p:txBody>
          <a:bodyPr/>
          <a:lstStyle>
            <a:lvl1pPr>
              <a:defRPr/>
            </a:lvl1pPr>
          </a:lstStyle>
          <a:p>
            <a:pPr>
              <a:defRPr/>
            </a:pPr>
            <a:fld id="{BF358701-617B-4336-93B6-D79748045032}" type="slidenum">
              <a:rPr lang="en-ZA"/>
              <a:pPr>
                <a:defRPr/>
              </a:pPr>
              <a:t>‹#›</a:t>
            </a:fld>
            <a:endParaRPr lang="en-ZA" dirty="0"/>
          </a:p>
        </p:txBody>
      </p:sp>
    </p:spTree>
    <p:extLst>
      <p:ext uri="{BB962C8B-B14F-4D97-AF65-F5344CB8AC3E}">
        <p14:creationId xmlns:p14="http://schemas.microsoft.com/office/powerpoint/2010/main" val="4161903736"/>
      </p:ext>
    </p:extLst>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7"/>
          <p:cNvSpPr>
            <a:spLocks noGrp="1" noChangeArrowheads="1"/>
          </p:cNvSpPr>
          <p:nvPr>
            <p:ph type="dt" sz="half" idx="10"/>
          </p:nvPr>
        </p:nvSpPr>
        <p:spPr>
          <a:ln/>
        </p:spPr>
        <p:txBody>
          <a:bodyPr/>
          <a:lstStyle>
            <a:lvl1pPr>
              <a:defRPr/>
            </a:lvl1pPr>
          </a:lstStyle>
          <a:p>
            <a:pPr>
              <a:defRPr/>
            </a:pPr>
            <a:fld id="{97081B14-4013-4772-A70F-A3F99E2ACEEC}" type="datetime1">
              <a:rPr lang="en-ZA"/>
              <a:pPr>
                <a:defRPr/>
              </a:pPr>
              <a:t>2023/01/17</a:t>
            </a:fld>
            <a:endParaRPr lang="en-ZA" dirty="0"/>
          </a:p>
        </p:txBody>
      </p:sp>
      <p:sp>
        <p:nvSpPr>
          <p:cNvPr id="8" name="Rectangle 38"/>
          <p:cNvSpPr>
            <a:spLocks noGrp="1" noChangeArrowheads="1"/>
          </p:cNvSpPr>
          <p:nvPr>
            <p:ph type="ftr" sz="quarter" idx="11"/>
          </p:nvPr>
        </p:nvSpPr>
        <p:spPr>
          <a:ln/>
        </p:spPr>
        <p:txBody>
          <a:bodyPr/>
          <a:lstStyle>
            <a:lvl1pPr>
              <a:defRPr/>
            </a:lvl1pPr>
          </a:lstStyle>
          <a:p>
            <a:pPr>
              <a:defRPr/>
            </a:pPr>
            <a:r>
              <a:rPr lang="en-GB" dirty="0"/>
              <a:t>As at 2 December 2010</a:t>
            </a:r>
          </a:p>
        </p:txBody>
      </p:sp>
      <p:sp>
        <p:nvSpPr>
          <p:cNvPr id="9" name="Rectangle 39"/>
          <p:cNvSpPr>
            <a:spLocks noGrp="1" noChangeArrowheads="1"/>
          </p:cNvSpPr>
          <p:nvPr>
            <p:ph type="sldNum" sz="quarter" idx="12"/>
          </p:nvPr>
        </p:nvSpPr>
        <p:spPr>
          <a:ln/>
        </p:spPr>
        <p:txBody>
          <a:bodyPr/>
          <a:lstStyle>
            <a:lvl1pPr>
              <a:defRPr/>
            </a:lvl1pPr>
          </a:lstStyle>
          <a:p>
            <a:pPr>
              <a:defRPr/>
            </a:pPr>
            <a:fld id="{0855EEEA-0CB9-4B0F-93D0-32604463E5FD}" type="slidenum">
              <a:rPr lang="en-ZA"/>
              <a:pPr>
                <a:defRPr/>
              </a:pPr>
              <a:t>‹#›</a:t>
            </a:fld>
            <a:endParaRPr lang="en-ZA" dirty="0"/>
          </a:p>
        </p:txBody>
      </p:sp>
    </p:spTree>
    <p:extLst>
      <p:ext uri="{BB962C8B-B14F-4D97-AF65-F5344CB8AC3E}">
        <p14:creationId xmlns:p14="http://schemas.microsoft.com/office/powerpoint/2010/main" val="1260312496"/>
      </p:ext>
    </p:extLst>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7"/>
          <p:cNvSpPr>
            <a:spLocks noGrp="1" noChangeArrowheads="1"/>
          </p:cNvSpPr>
          <p:nvPr>
            <p:ph type="dt" sz="half" idx="10"/>
          </p:nvPr>
        </p:nvSpPr>
        <p:spPr>
          <a:ln/>
        </p:spPr>
        <p:txBody>
          <a:bodyPr/>
          <a:lstStyle>
            <a:lvl1pPr>
              <a:defRPr/>
            </a:lvl1pPr>
          </a:lstStyle>
          <a:p>
            <a:pPr>
              <a:defRPr/>
            </a:pPr>
            <a:fld id="{D3CC94DF-24B1-4440-A120-F0A58282FAB6}" type="datetime1">
              <a:rPr lang="en-ZA"/>
              <a:pPr>
                <a:defRPr/>
              </a:pPr>
              <a:t>2023/01/17</a:t>
            </a:fld>
            <a:endParaRPr lang="en-ZA" dirty="0"/>
          </a:p>
        </p:txBody>
      </p:sp>
      <p:sp>
        <p:nvSpPr>
          <p:cNvPr id="4" name="Rectangle 38"/>
          <p:cNvSpPr>
            <a:spLocks noGrp="1" noChangeArrowheads="1"/>
          </p:cNvSpPr>
          <p:nvPr>
            <p:ph type="ftr" sz="quarter" idx="11"/>
          </p:nvPr>
        </p:nvSpPr>
        <p:spPr>
          <a:ln/>
        </p:spPr>
        <p:txBody>
          <a:bodyPr/>
          <a:lstStyle>
            <a:lvl1pPr>
              <a:defRPr/>
            </a:lvl1pPr>
          </a:lstStyle>
          <a:p>
            <a:pPr>
              <a:defRPr/>
            </a:pPr>
            <a:r>
              <a:rPr lang="en-GB" dirty="0"/>
              <a:t>As at 2 December 2010</a:t>
            </a:r>
          </a:p>
        </p:txBody>
      </p:sp>
      <p:sp>
        <p:nvSpPr>
          <p:cNvPr id="5" name="Rectangle 39"/>
          <p:cNvSpPr>
            <a:spLocks noGrp="1" noChangeArrowheads="1"/>
          </p:cNvSpPr>
          <p:nvPr>
            <p:ph type="sldNum" sz="quarter" idx="12"/>
          </p:nvPr>
        </p:nvSpPr>
        <p:spPr>
          <a:ln/>
        </p:spPr>
        <p:txBody>
          <a:bodyPr/>
          <a:lstStyle>
            <a:lvl1pPr>
              <a:defRPr/>
            </a:lvl1pPr>
          </a:lstStyle>
          <a:p>
            <a:pPr>
              <a:defRPr/>
            </a:pPr>
            <a:fld id="{1E07890B-746D-486D-AC7B-3BF883B5F391}" type="slidenum">
              <a:rPr lang="en-ZA"/>
              <a:pPr>
                <a:defRPr/>
              </a:pPr>
              <a:t>‹#›</a:t>
            </a:fld>
            <a:endParaRPr lang="en-ZA" dirty="0"/>
          </a:p>
        </p:txBody>
      </p:sp>
    </p:spTree>
    <p:extLst>
      <p:ext uri="{BB962C8B-B14F-4D97-AF65-F5344CB8AC3E}">
        <p14:creationId xmlns:p14="http://schemas.microsoft.com/office/powerpoint/2010/main" val="1377554963"/>
      </p:ext>
    </p:extLst>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7"/>
          <p:cNvSpPr>
            <a:spLocks noGrp="1" noChangeArrowheads="1"/>
          </p:cNvSpPr>
          <p:nvPr>
            <p:ph type="dt" sz="half" idx="10"/>
          </p:nvPr>
        </p:nvSpPr>
        <p:spPr>
          <a:ln/>
        </p:spPr>
        <p:txBody>
          <a:bodyPr/>
          <a:lstStyle>
            <a:lvl1pPr>
              <a:defRPr/>
            </a:lvl1pPr>
          </a:lstStyle>
          <a:p>
            <a:pPr>
              <a:defRPr/>
            </a:pPr>
            <a:fld id="{D53EE281-A4DE-4084-89EB-7FD263CA9136}" type="datetime1">
              <a:rPr lang="en-ZA"/>
              <a:pPr>
                <a:defRPr/>
              </a:pPr>
              <a:t>2023/01/17</a:t>
            </a:fld>
            <a:endParaRPr lang="en-ZA" dirty="0"/>
          </a:p>
        </p:txBody>
      </p:sp>
      <p:sp>
        <p:nvSpPr>
          <p:cNvPr id="3" name="Rectangle 38"/>
          <p:cNvSpPr>
            <a:spLocks noGrp="1" noChangeArrowheads="1"/>
          </p:cNvSpPr>
          <p:nvPr>
            <p:ph type="ftr" sz="quarter" idx="11"/>
          </p:nvPr>
        </p:nvSpPr>
        <p:spPr>
          <a:ln/>
        </p:spPr>
        <p:txBody>
          <a:bodyPr/>
          <a:lstStyle>
            <a:lvl1pPr>
              <a:defRPr/>
            </a:lvl1pPr>
          </a:lstStyle>
          <a:p>
            <a:pPr>
              <a:defRPr/>
            </a:pPr>
            <a:r>
              <a:rPr lang="en-GB" dirty="0"/>
              <a:t>As at 2 December 2010</a:t>
            </a:r>
          </a:p>
        </p:txBody>
      </p:sp>
      <p:sp>
        <p:nvSpPr>
          <p:cNvPr id="4" name="Rectangle 39"/>
          <p:cNvSpPr>
            <a:spLocks noGrp="1" noChangeArrowheads="1"/>
          </p:cNvSpPr>
          <p:nvPr>
            <p:ph type="sldNum" sz="quarter" idx="12"/>
          </p:nvPr>
        </p:nvSpPr>
        <p:spPr>
          <a:ln/>
        </p:spPr>
        <p:txBody>
          <a:bodyPr/>
          <a:lstStyle>
            <a:lvl1pPr>
              <a:defRPr/>
            </a:lvl1pPr>
          </a:lstStyle>
          <a:p>
            <a:pPr>
              <a:defRPr/>
            </a:pPr>
            <a:fld id="{CA7CD995-E7A2-4949-8E01-4C4C581AD743}" type="slidenum">
              <a:rPr lang="en-ZA"/>
              <a:pPr>
                <a:defRPr/>
              </a:pPr>
              <a:t>‹#›</a:t>
            </a:fld>
            <a:endParaRPr lang="en-ZA" dirty="0"/>
          </a:p>
        </p:txBody>
      </p:sp>
    </p:spTree>
    <p:extLst>
      <p:ext uri="{BB962C8B-B14F-4D97-AF65-F5344CB8AC3E}">
        <p14:creationId xmlns:p14="http://schemas.microsoft.com/office/powerpoint/2010/main" val="1122660589"/>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fld id="{4E60B6C4-BDBB-4ADA-97F4-E38B16F58C47}" type="datetime1">
              <a:rPr lang="en-ZA"/>
              <a:pPr>
                <a:defRPr/>
              </a:pPr>
              <a:t>2023/01/17</a:t>
            </a:fld>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r>
              <a:rPr lang="en-GB" dirty="0"/>
              <a:t>As at 2 December 2010</a:t>
            </a:r>
          </a:p>
        </p:txBody>
      </p:sp>
      <p:sp>
        <p:nvSpPr>
          <p:cNvPr id="7" name="Rectangle 39"/>
          <p:cNvSpPr>
            <a:spLocks noGrp="1" noChangeArrowheads="1"/>
          </p:cNvSpPr>
          <p:nvPr>
            <p:ph type="sldNum" sz="quarter" idx="12"/>
          </p:nvPr>
        </p:nvSpPr>
        <p:spPr>
          <a:ln/>
        </p:spPr>
        <p:txBody>
          <a:bodyPr/>
          <a:lstStyle>
            <a:lvl1pPr>
              <a:defRPr/>
            </a:lvl1pPr>
          </a:lstStyle>
          <a:p>
            <a:pPr>
              <a:defRPr/>
            </a:pPr>
            <a:fld id="{5018D5DF-532D-4BBD-A0DF-8AA59A6AD983}" type="slidenum">
              <a:rPr lang="en-ZA"/>
              <a:pPr>
                <a:defRPr/>
              </a:pPr>
              <a:t>‹#›</a:t>
            </a:fld>
            <a:endParaRPr lang="en-ZA" dirty="0"/>
          </a:p>
        </p:txBody>
      </p:sp>
    </p:spTree>
    <p:extLst>
      <p:ext uri="{BB962C8B-B14F-4D97-AF65-F5344CB8AC3E}">
        <p14:creationId xmlns:p14="http://schemas.microsoft.com/office/powerpoint/2010/main" val="2373405491"/>
      </p:ext>
    </p:extLst>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7"/>
          <p:cNvSpPr>
            <a:spLocks noGrp="1" noChangeArrowheads="1"/>
          </p:cNvSpPr>
          <p:nvPr>
            <p:ph type="dt" sz="half" idx="10"/>
          </p:nvPr>
        </p:nvSpPr>
        <p:spPr>
          <a:ln/>
        </p:spPr>
        <p:txBody>
          <a:bodyPr/>
          <a:lstStyle>
            <a:lvl1pPr>
              <a:defRPr/>
            </a:lvl1pPr>
          </a:lstStyle>
          <a:p>
            <a:pPr>
              <a:defRPr/>
            </a:pPr>
            <a:fld id="{760AD5AC-DE3E-4E86-A344-920E70D45F17}" type="datetime1">
              <a:rPr lang="en-ZA"/>
              <a:pPr>
                <a:defRPr/>
              </a:pPr>
              <a:t>2023/01/17</a:t>
            </a:fld>
            <a:endParaRPr lang="en-ZA" dirty="0"/>
          </a:p>
        </p:txBody>
      </p:sp>
      <p:sp>
        <p:nvSpPr>
          <p:cNvPr id="6" name="Rectangle 38"/>
          <p:cNvSpPr>
            <a:spLocks noGrp="1" noChangeArrowheads="1"/>
          </p:cNvSpPr>
          <p:nvPr>
            <p:ph type="ftr" sz="quarter" idx="11"/>
          </p:nvPr>
        </p:nvSpPr>
        <p:spPr>
          <a:ln/>
        </p:spPr>
        <p:txBody>
          <a:bodyPr/>
          <a:lstStyle>
            <a:lvl1pPr>
              <a:defRPr/>
            </a:lvl1pPr>
          </a:lstStyle>
          <a:p>
            <a:pPr>
              <a:defRPr/>
            </a:pPr>
            <a:r>
              <a:rPr lang="en-GB" dirty="0"/>
              <a:t>As at 2 December 2010</a:t>
            </a:r>
          </a:p>
        </p:txBody>
      </p:sp>
      <p:sp>
        <p:nvSpPr>
          <p:cNvPr id="7" name="Rectangle 39"/>
          <p:cNvSpPr>
            <a:spLocks noGrp="1" noChangeArrowheads="1"/>
          </p:cNvSpPr>
          <p:nvPr>
            <p:ph type="sldNum" sz="quarter" idx="12"/>
          </p:nvPr>
        </p:nvSpPr>
        <p:spPr>
          <a:ln/>
        </p:spPr>
        <p:txBody>
          <a:bodyPr/>
          <a:lstStyle>
            <a:lvl1pPr>
              <a:defRPr/>
            </a:lvl1pPr>
          </a:lstStyle>
          <a:p>
            <a:pPr>
              <a:defRPr/>
            </a:pPr>
            <a:fld id="{2FF30E77-C6A7-4F1F-ACA6-E035EE703391}" type="slidenum">
              <a:rPr lang="en-ZA"/>
              <a:pPr>
                <a:defRPr/>
              </a:pPr>
              <a:t>‹#›</a:t>
            </a:fld>
            <a:endParaRPr lang="en-ZA" dirty="0"/>
          </a:p>
        </p:txBody>
      </p:sp>
    </p:spTree>
    <p:extLst>
      <p:ext uri="{BB962C8B-B14F-4D97-AF65-F5344CB8AC3E}">
        <p14:creationId xmlns:p14="http://schemas.microsoft.com/office/powerpoint/2010/main" val="3189576062"/>
      </p:ext>
    </p:extLst>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7170" name="Picture 43" descr="logo small"/>
          <p:cNvPicPr>
            <a:picLocks noChangeAspect="1" noChangeArrowheads="1"/>
          </p:cNvPicPr>
          <p:nvPr userDrawn="1"/>
        </p:nvPicPr>
        <p:blipFill>
          <a:blip r:embed="rId17" cstate="print"/>
          <a:srcRect/>
          <a:stretch>
            <a:fillRect/>
          </a:stretch>
        </p:blipFill>
        <p:spPr bwMode="auto">
          <a:xfrm>
            <a:off x="7662863" y="341313"/>
            <a:ext cx="1173162" cy="295275"/>
          </a:xfrm>
          <a:prstGeom prst="rect">
            <a:avLst/>
          </a:prstGeom>
          <a:noFill/>
          <a:ln w="9525">
            <a:noFill/>
            <a:miter lim="800000"/>
            <a:headEnd/>
            <a:tailEnd/>
          </a:ln>
        </p:spPr>
      </p:pic>
      <p:pic>
        <p:nvPicPr>
          <p:cNvPr id="7171" name="Picture 17" descr="topsolid"/>
          <p:cNvPicPr>
            <a:picLocks noChangeAspect="1" noChangeArrowheads="1"/>
          </p:cNvPicPr>
          <p:nvPr userDrawn="1"/>
        </p:nvPicPr>
        <p:blipFill>
          <a:blip r:embed="rId18" cstate="print"/>
          <a:srcRect/>
          <a:stretch>
            <a:fillRect/>
          </a:stretch>
        </p:blipFill>
        <p:spPr bwMode="auto">
          <a:xfrm>
            <a:off x="0" y="0"/>
            <a:ext cx="7591425" cy="969963"/>
          </a:xfrm>
          <a:prstGeom prst="rect">
            <a:avLst/>
          </a:prstGeom>
          <a:noFill/>
          <a:ln w="9525">
            <a:noFill/>
            <a:miter lim="800000"/>
            <a:headEnd/>
            <a:tailEnd/>
          </a:ln>
        </p:spPr>
      </p:pic>
      <p:sp>
        <p:nvSpPr>
          <p:cNvPr id="7172" name="Rectangle 2"/>
          <p:cNvSpPr>
            <a:spLocks noGrp="1" noChangeArrowheads="1"/>
          </p:cNvSpPr>
          <p:nvPr>
            <p:ph type="title"/>
          </p:nvPr>
        </p:nvSpPr>
        <p:spPr bwMode="auto">
          <a:xfrm>
            <a:off x="436563" y="166688"/>
            <a:ext cx="6519862" cy="6667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ZA"/>
              <a:t>Click to edit Master title style</a:t>
            </a:r>
          </a:p>
        </p:txBody>
      </p:sp>
      <p:sp>
        <p:nvSpPr>
          <p:cNvPr id="7173" name="Rectangle 3"/>
          <p:cNvSpPr>
            <a:spLocks noGrp="1" noChangeArrowheads="1"/>
          </p:cNvSpPr>
          <p:nvPr>
            <p:ph type="body" idx="1"/>
          </p:nvPr>
        </p:nvSpPr>
        <p:spPr bwMode="auto">
          <a:xfrm>
            <a:off x="436563" y="1436688"/>
            <a:ext cx="8378825" cy="50450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ZA"/>
              <a:t>Click to edit Master text styles</a:t>
            </a:r>
          </a:p>
          <a:p>
            <a:pPr lvl="1"/>
            <a:r>
              <a:rPr lang="en-ZA"/>
              <a:t>Second level</a:t>
            </a:r>
          </a:p>
          <a:p>
            <a:pPr lvl="2"/>
            <a:r>
              <a:rPr lang="en-ZA"/>
              <a:t>Third level</a:t>
            </a:r>
          </a:p>
          <a:p>
            <a:pPr lvl="3"/>
            <a:r>
              <a:rPr lang="en-ZA"/>
              <a:t>Fourth level</a:t>
            </a:r>
          </a:p>
          <a:p>
            <a:pPr lvl="4"/>
            <a:r>
              <a:rPr lang="en-ZA"/>
              <a:t>Fifth level</a:t>
            </a:r>
          </a:p>
        </p:txBody>
      </p:sp>
      <p:sp>
        <p:nvSpPr>
          <p:cNvPr id="1061" name="Rectangle 37"/>
          <p:cNvSpPr>
            <a:spLocks noGrp="1" noChangeArrowheads="1"/>
          </p:cNvSpPr>
          <p:nvPr>
            <p:ph type="dt" sz="half" idx="2"/>
          </p:nvPr>
        </p:nvSpPr>
        <p:spPr bwMode="auto">
          <a:xfrm>
            <a:off x="457200" y="6453188"/>
            <a:ext cx="1738313"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defRPr sz="1000">
                <a:solidFill>
                  <a:srgbClr val="83725B"/>
                </a:solidFill>
                <a:latin typeface="Arial" charset="0"/>
                <a:cs typeface="Arial" charset="0"/>
              </a:defRPr>
            </a:lvl1pPr>
          </a:lstStyle>
          <a:p>
            <a:pPr fontAlgn="base">
              <a:spcBef>
                <a:spcPct val="0"/>
              </a:spcBef>
              <a:spcAft>
                <a:spcPct val="0"/>
              </a:spcAft>
              <a:defRPr/>
            </a:pPr>
            <a:fld id="{8C4121B2-830F-4633-A40D-1317E4AC0A18}" type="datetime1">
              <a:rPr lang="en-ZA"/>
              <a:pPr fontAlgn="base">
                <a:spcBef>
                  <a:spcPct val="0"/>
                </a:spcBef>
                <a:spcAft>
                  <a:spcPct val="0"/>
                </a:spcAft>
                <a:defRPr/>
              </a:pPr>
              <a:t>2023/01/17</a:t>
            </a:fld>
            <a:endParaRPr lang="en-ZA" dirty="0"/>
          </a:p>
        </p:txBody>
      </p:sp>
      <p:sp>
        <p:nvSpPr>
          <p:cNvPr id="1062" name="Rectangle 38"/>
          <p:cNvSpPr>
            <a:spLocks noGrp="1" noChangeArrowheads="1"/>
          </p:cNvSpPr>
          <p:nvPr>
            <p:ph type="ftr" sz="quarter" idx="3"/>
          </p:nvPr>
        </p:nvSpPr>
        <p:spPr bwMode="auto">
          <a:xfrm>
            <a:off x="3132138" y="6453188"/>
            <a:ext cx="2879725"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ctr">
              <a:defRPr sz="1000">
                <a:solidFill>
                  <a:srgbClr val="83725B"/>
                </a:solidFill>
                <a:latin typeface="Arial" charset="0"/>
                <a:cs typeface="Arial" charset="0"/>
              </a:defRPr>
            </a:lvl1pPr>
          </a:lstStyle>
          <a:p>
            <a:pPr fontAlgn="base">
              <a:spcBef>
                <a:spcPct val="0"/>
              </a:spcBef>
              <a:spcAft>
                <a:spcPct val="0"/>
              </a:spcAft>
              <a:defRPr/>
            </a:pPr>
            <a:r>
              <a:rPr lang="en-GB" dirty="0"/>
              <a:t>As at 2 December 2010</a:t>
            </a:r>
          </a:p>
        </p:txBody>
      </p:sp>
      <p:sp>
        <p:nvSpPr>
          <p:cNvPr id="1063" name="Rectangle 39"/>
          <p:cNvSpPr>
            <a:spLocks noGrp="1" noChangeArrowheads="1"/>
          </p:cNvSpPr>
          <p:nvPr>
            <p:ph type="sldNum" sz="quarter" idx="4"/>
          </p:nvPr>
        </p:nvSpPr>
        <p:spPr bwMode="auto">
          <a:xfrm>
            <a:off x="7164388" y="6453188"/>
            <a:ext cx="1651000" cy="268287"/>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r">
              <a:defRPr sz="1000">
                <a:solidFill>
                  <a:srgbClr val="83725B"/>
                </a:solidFill>
                <a:latin typeface="Arial" charset="0"/>
                <a:cs typeface="Arial" charset="0"/>
              </a:defRPr>
            </a:lvl1pPr>
          </a:lstStyle>
          <a:p>
            <a:pPr fontAlgn="base">
              <a:spcBef>
                <a:spcPct val="0"/>
              </a:spcBef>
              <a:spcAft>
                <a:spcPct val="0"/>
              </a:spcAft>
              <a:defRPr/>
            </a:pPr>
            <a:fld id="{143EE8D1-B599-49D5-9140-0552424251C7}" type="slidenum">
              <a:rPr lang="en-ZA"/>
              <a:pPr fontAlgn="base">
                <a:spcBef>
                  <a:spcPct val="0"/>
                </a:spcBef>
                <a:spcAft>
                  <a:spcPct val="0"/>
                </a:spcAft>
                <a:defRPr/>
              </a:pPr>
              <a:t>‹#›</a:t>
            </a:fld>
            <a:endParaRPr lang="en-ZA" dirty="0"/>
          </a:p>
        </p:txBody>
      </p:sp>
    </p:spTree>
    <p:extLst>
      <p:ext uri="{BB962C8B-B14F-4D97-AF65-F5344CB8AC3E}">
        <p14:creationId xmlns:p14="http://schemas.microsoft.com/office/powerpoint/2010/main" val="400263943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ransition spd="slow">
    <p:fade/>
  </p:transition>
  <p:hf hdr="0" ftr="0"/>
  <p:txStyles>
    <p:titleStyle>
      <a:lvl1pPr algn="l" rtl="0" eaLnBrk="0" fontAlgn="base" hangingPunct="0">
        <a:lnSpc>
          <a:spcPct val="85000"/>
        </a:lnSpc>
        <a:spcBef>
          <a:spcPct val="0"/>
        </a:spcBef>
        <a:spcAft>
          <a:spcPct val="0"/>
        </a:spcAft>
        <a:defRPr sz="2400">
          <a:solidFill>
            <a:schemeClr val="bg1"/>
          </a:solidFill>
          <a:latin typeface="+mj-lt"/>
          <a:ea typeface="+mj-ea"/>
          <a:cs typeface="+mj-cs"/>
        </a:defRPr>
      </a:lvl1pPr>
      <a:lvl2pPr algn="l" rtl="0" eaLnBrk="0" fontAlgn="base" hangingPunct="0">
        <a:lnSpc>
          <a:spcPct val="85000"/>
        </a:lnSpc>
        <a:spcBef>
          <a:spcPct val="0"/>
        </a:spcBef>
        <a:spcAft>
          <a:spcPct val="0"/>
        </a:spcAft>
        <a:defRPr sz="2400">
          <a:solidFill>
            <a:schemeClr val="bg1"/>
          </a:solidFill>
          <a:latin typeface="Arial" charset="0"/>
          <a:cs typeface="Arial" charset="0"/>
        </a:defRPr>
      </a:lvl2pPr>
      <a:lvl3pPr algn="l" rtl="0" eaLnBrk="0" fontAlgn="base" hangingPunct="0">
        <a:lnSpc>
          <a:spcPct val="85000"/>
        </a:lnSpc>
        <a:spcBef>
          <a:spcPct val="0"/>
        </a:spcBef>
        <a:spcAft>
          <a:spcPct val="0"/>
        </a:spcAft>
        <a:defRPr sz="2400">
          <a:solidFill>
            <a:schemeClr val="bg1"/>
          </a:solidFill>
          <a:latin typeface="Arial" charset="0"/>
          <a:cs typeface="Arial" charset="0"/>
        </a:defRPr>
      </a:lvl3pPr>
      <a:lvl4pPr algn="l" rtl="0" eaLnBrk="0" fontAlgn="base" hangingPunct="0">
        <a:lnSpc>
          <a:spcPct val="85000"/>
        </a:lnSpc>
        <a:spcBef>
          <a:spcPct val="0"/>
        </a:spcBef>
        <a:spcAft>
          <a:spcPct val="0"/>
        </a:spcAft>
        <a:defRPr sz="2400">
          <a:solidFill>
            <a:schemeClr val="bg1"/>
          </a:solidFill>
          <a:latin typeface="Arial" charset="0"/>
          <a:cs typeface="Arial" charset="0"/>
        </a:defRPr>
      </a:lvl4pPr>
      <a:lvl5pPr algn="l" rtl="0" eaLnBrk="0" fontAlgn="base" hangingPunct="0">
        <a:lnSpc>
          <a:spcPct val="85000"/>
        </a:lnSpc>
        <a:spcBef>
          <a:spcPct val="0"/>
        </a:spcBef>
        <a:spcAft>
          <a:spcPct val="0"/>
        </a:spcAft>
        <a:defRPr sz="2400">
          <a:solidFill>
            <a:schemeClr val="bg1"/>
          </a:solidFill>
          <a:latin typeface="Arial" charset="0"/>
          <a:cs typeface="Arial" charset="0"/>
        </a:defRPr>
      </a:lvl5pPr>
      <a:lvl6pPr marL="457200" algn="l" rtl="0" fontAlgn="base">
        <a:lnSpc>
          <a:spcPct val="85000"/>
        </a:lnSpc>
        <a:spcBef>
          <a:spcPct val="0"/>
        </a:spcBef>
        <a:spcAft>
          <a:spcPct val="0"/>
        </a:spcAft>
        <a:defRPr sz="2400">
          <a:solidFill>
            <a:schemeClr val="bg1"/>
          </a:solidFill>
          <a:latin typeface="Arial" charset="0"/>
          <a:cs typeface="Arial" charset="0"/>
        </a:defRPr>
      </a:lvl6pPr>
      <a:lvl7pPr marL="914400" algn="l" rtl="0" fontAlgn="base">
        <a:lnSpc>
          <a:spcPct val="85000"/>
        </a:lnSpc>
        <a:spcBef>
          <a:spcPct val="0"/>
        </a:spcBef>
        <a:spcAft>
          <a:spcPct val="0"/>
        </a:spcAft>
        <a:defRPr sz="2400">
          <a:solidFill>
            <a:schemeClr val="bg1"/>
          </a:solidFill>
          <a:latin typeface="Arial" charset="0"/>
          <a:cs typeface="Arial" charset="0"/>
        </a:defRPr>
      </a:lvl7pPr>
      <a:lvl8pPr marL="1371600" algn="l" rtl="0" fontAlgn="base">
        <a:lnSpc>
          <a:spcPct val="85000"/>
        </a:lnSpc>
        <a:spcBef>
          <a:spcPct val="0"/>
        </a:spcBef>
        <a:spcAft>
          <a:spcPct val="0"/>
        </a:spcAft>
        <a:defRPr sz="2400">
          <a:solidFill>
            <a:schemeClr val="bg1"/>
          </a:solidFill>
          <a:latin typeface="Arial" charset="0"/>
          <a:cs typeface="Arial" charset="0"/>
        </a:defRPr>
      </a:lvl8pPr>
      <a:lvl9pPr marL="1828800" algn="l" rtl="0" fontAlgn="base">
        <a:lnSpc>
          <a:spcPct val="85000"/>
        </a:lnSpc>
        <a:spcBef>
          <a:spcPct val="0"/>
        </a:spcBef>
        <a:spcAft>
          <a:spcPct val="0"/>
        </a:spcAft>
        <a:defRPr sz="2400">
          <a:solidFill>
            <a:schemeClr val="bg1"/>
          </a:solidFill>
          <a:latin typeface="Arial" charset="0"/>
          <a:cs typeface="Arial" charset="0"/>
        </a:defRPr>
      </a:lvl9pPr>
    </p:titleStyle>
    <p:bodyStyle>
      <a:lvl1pPr marL="266700" indent="-266700" algn="l" rtl="0" eaLnBrk="0" fontAlgn="base" hangingPunct="0">
        <a:lnSpc>
          <a:spcPct val="90000"/>
        </a:lnSpc>
        <a:spcBef>
          <a:spcPct val="100000"/>
        </a:spcBef>
        <a:spcAft>
          <a:spcPct val="0"/>
        </a:spcAft>
        <a:buClr>
          <a:srgbClr val="8C7F6D"/>
        </a:buClr>
        <a:buChar char="•"/>
        <a:defRPr sz="2000">
          <a:solidFill>
            <a:srgbClr val="003896"/>
          </a:solidFill>
          <a:latin typeface="+mn-lt"/>
          <a:ea typeface="+mn-ea"/>
          <a:cs typeface="+mn-cs"/>
        </a:defRPr>
      </a:lvl1pPr>
      <a:lvl2pPr marL="717550" indent="-271463" algn="l" rtl="0" eaLnBrk="0" fontAlgn="base" hangingPunct="0">
        <a:lnSpc>
          <a:spcPct val="90000"/>
        </a:lnSpc>
        <a:spcBef>
          <a:spcPct val="100000"/>
        </a:spcBef>
        <a:spcAft>
          <a:spcPct val="0"/>
        </a:spcAft>
        <a:buClr>
          <a:srgbClr val="8C7F6D"/>
        </a:buClr>
        <a:buChar char="•"/>
        <a:defRPr sz="2800">
          <a:solidFill>
            <a:srgbClr val="003896"/>
          </a:solidFill>
          <a:latin typeface="+mn-lt"/>
          <a:cs typeface="+mn-cs"/>
        </a:defRPr>
      </a:lvl2pPr>
      <a:lvl3pPr marL="1076325" indent="-179388" algn="l" rtl="0" eaLnBrk="0" fontAlgn="base" hangingPunct="0">
        <a:lnSpc>
          <a:spcPct val="90000"/>
        </a:lnSpc>
        <a:spcBef>
          <a:spcPct val="100000"/>
        </a:spcBef>
        <a:spcAft>
          <a:spcPct val="0"/>
        </a:spcAft>
        <a:buClr>
          <a:srgbClr val="8C7F6D"/>
        </a:buClr>
        <a:buChar char="•"/>
        <a:defRPr sz="1600">
          <a:solidFill>
            <a:srgbClr val="003896"/>
          </a:solidFill>
          <a:latin typeface="+mn-lt"/>
          <a:cs typeface="+mn-cs"/>
        </a:defRPr>
      </a:lvl3pPr>
      <a:lvl4pPr marL="1435100"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4pPr>
      <a:lvl5pPr marL="1793875" indent="-179388" algn="l" rtl="0" eaLnBrk="0" fontAlgn="base" hangingPunct="0">
        <a:lnSpc>
          <a:spcPct val="90000"/>
        </a:lnSpc>
        <a:spcBef>
          <a:spcPct val="100000"/>
        </a:spcBef>
        <a:spcAft>
          <a:spcPct val="0"/>
        </a:spcAft>
        <a:buClr>
          <a:srgbClr val="8C7F6D"/>
        </a:buClr>
        <a:buChar char="•"/>
        <a:defRPr sz="1400">
          <a:solidFill>
            <a:srgbClr val="003896"/>
          </a:solidFill>
          <a:latin typeface="+mn-lt"/>
          <a:cs typeface="+mn-cs"/>
        </a:defRPr>
      </a:lvl5pPr>
      <a:lvl6pPr marL="22510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fontAlgn="base">
        <a:lnSpc>
          <a:spcPct val="90000"/>
        </a:lnSpc>
        <a:spcBef>
          <a:spcPct val="100000"/>
        </a:spcBef>
        <a:spcAft>
          <a:spcPct val="0"/>
        </a:spcAft>
        <a:buClr>
          <a:srgbClr val="8C7F6D"/>
        </a:buClr>
        <a:buChar char="•"/>
        <a:defRPr sz="1400">
          <a:solidFill>
            <a:srgbClr val="003896"/>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ctrTitle"/>
          </p:nvPr>
        </p:nvSpPr>
        <p:spPr>
          <a:xfrm>
            <a:off x="2707018" y="4149080"/>
            <a:ext cx="5753414" cy="1224136"/>
          </a:xfrm>
        </p:spPr>
        <p:txBody>
          <a:bodyPr/>
          <a:lstStyle/>
          <a:p>
            <a:pPr algn="l"/>
            <a:br>
              <a:rPr lang="en-US" sz="2800" b="1" i="1" kern="1200" dirty="0">
                <a:solidFill>
                  <a:srgbClr val="1F497D"/>
                </a:solidFill>
                <a:latin typeface="Arial" charset="0"/>
                <a:cs typeface="Arial" charset="0"/>
              </a:rPr>
            </a:br>
            <a:br>
              <a:rPr lang="en-US" sz="2800" b="1" i="1" kern="1200" dirty="0">
                <a:solidFill>
                  <a:schemeClr val="tx1"/>
                </a:solidFill>
                <a:latin typeface="Arial" charset="0"/>
                <a:cs typeface="Arial" charset="0"/>
              </a:rPr>
            </a:br>
            <a:r>
              <a:rPr lang="en-US" sz="2800" b="0" i="0" u="none" strike="noStrike" baseline="0" dirty="0">
                <a:solidFill>
                  <a:schemeClr val="tx1"/>
                </a:solidFill>
                <a:latin typeface="Arial" panose="020B0604020202020204" pitchFamily="34" charset="0"/>
              </a:rPr>
              <a:t> </a:t>
            </a:r>
            <a:r>
              <a:rPr lang="en-US" sz="2800" b="1" i="0" u="none" strike="noStrike" baseline="0" dirty="0">
                <a:solidFill>
                  <a:schemeClr val="tx1"/>
                </a:solidFill>
                <a:latin typeface="Arial" panose="020B0604020202020204" pitchFamily="34" charset="0"/>
              </a:rPr>
              <a:t>SUBSTATION FACILITIES AND BUILDING MAINTENANCE TRANSMISSION IN WESTERN GRID FOR 36 MONTHS </a:t>
            </a:r>
            <a:br>
              <a:rPr lang="en-US" sz="2800" b="1" i="0" u="none" strike="noStrike" baseline="0" dirty="0">
                <a:solidFill>
                  <a:schemeClr val="tx1"/>
                </a:solidFill>
                <a:latin typeface="Arial" panose="020B0604020202020204" pitchFamily="34" charset="0"/>
              </a:rPr>
            </a:br>
            <a:br>
              <a:rPr lang="en-US" sz="2800" b="1" i="0" u="none" strike="noStrike" baseline="0" dirty="0">
                <a:solidFill>
                  <a:schemeClr val="tx1"/>
                </a:solidFill>
                <a:latin typeface="Arial" panose="020B0604020202020204" pitchFamily="34" charset="0"/>
              </a:rPr>
            </a:br>
            <a:r>
              <a:rPr lang="en-US" sz="2800" b="1" i="0" u="none" strike="noStrike" baseline="0" dirty="0">
                <a:solidFill>
                  <a:schemeClr val="tx1"/>
                </a:solidFill>
                <a:latin typeface="Arial" panose="020B0604020202020204" pitchFamily="34" charset="0"/>
              </a:rPr>
              <a:t>Tender no. WCTX1078SL</a:t>
            </a:r>
            <a:br>
              <a:rPr lang="en-US" sz="2800" b="1" i="0" u="none" strike="noStrike" baseline="0" dirty="0">
                <a:solidFill>
                  <a:schemeClr val="tx1"/>
                </a:solidFill>
                <a:latin typeface="Arial" panose="020B0604020202020204" pitchFamily="34" charset="0"/>
              </a:rPr>
            </a:br>
            <a:br>
              <a:rPr lang="en-ZA" sz="2800" dirty="0">
                <a:solidFill>
                  <a:schemeClr val="tx1"/>
                </a:solidFill>
              </a:rPr>
            </a:br>
            <a:br>
              <a:rPr lang="en-ZA" sz="1800" dirty="0">
                <a:effectLst/>
                <a:latin typeface="Arial" panose="020B0604020202020204" pitchFamily="34" charset="0"/>
                <a:ea typeface="Calibri" panose="020F0502020204030204" pitchFamily="34" charset="0"/>
              </a:rPr>
            </a:br>
            <a:r>
              <a:rPr lang="en-US" b="1" kern="1200" dirty="0">
                <a:solidFill>
                  <a:srgbClr val="1F497D"/>
                </a:solidFill>
                <a:latin typeface="Arial" charset="0"/>
                <a:cs typeface="Arial" charset="0"/>
              </a:rPr>
              <a:t>THE PROCUREMENT PROCESS</a:t>
            </a:r>
            <a:br>
              <a:rPr lang="en-US" b="1" kern="1200" dirty="0">
                <a:solidFill>
                  <a:srgbClr val="1F497D"/>
                </a:solidFill>
                <a:latin typeface="Arial" charset="0"/>
                <a:cs typeface="Arial" charset="0"/>
              </a:rPr>
            </a:br>
            <a:br>
              <a:rPr lang="en-US" b="1" kern="1200" dirty="0">
                <a:solidFill>
                  <a:srgbClr val="1F497D"/>
                </a:solidFill>
                <a:latin typeface="Arial" charset="0"/>
                <a:cs typeface="Arial" charset="0"/>
              </a:rPr>
            </a:br>
            <a:r>
              <a:rPr lang="en-US" sz="2800" b="1" kern="1200" dirty="0">
                <a:solidFill>
                  <a:srgbClr val="1F497D"/>
                </a:solidFill>
                <a:latin typeface="Arial" charset="0"/>
                <a:cs typeface="Arial" charset="0"/>
              </a:rPr>
              <a:t> </a:t>
            </a:r>
            <a:br>
              <a:rPr lang="en-US" sz="2800" b="1" kern="1200" dirty="0">
                <a:solidFill>
                  <a:srgbClr val="1F497D"/>
                </a:solidFill>
                <a:latin typeface="Arial" charset="0"/>
                <a:cs typeface="Arial" charset="0"/>
              </a:rPr>
            </a:br>
            <a:r>
              <a:rPr lang="en-US" sz="2800" b="1" kern="1200" dirty="0">
                <a:solidFill>
                  <a:srgbClr val="1F497D"/>
                </a:solidFill>
                <a:latin typeface="Arial" charset="0"/>
                <a:cs typeface="Arial" charset="0"/>
              </a:rPr>
              <a:t>by Sandi Bokveldt-Lize</a:t>
            </a:r>
            <a:br>
              <a:rPr lang="en-US" sz="2800" b="1" kern="1200" dirty="0">
                <a:solidFill>
                  <a:srgbClr val="1F497D"/>
                </a:solidFill>
                <a:latin typeface="Arial" charset="0"/>
                <a:cs typeface="Arial" charset="0"/>
              </a:rPr>
            </a:br>
            <a:endParaRPr lang="en-US" sz="2800" b="1" dirty="0"/>
          </a:p>
        </p:txBody>
      </p:sp>
    </p:spTree>
    <p:extLst>
      <p:ext uri="{BB962C8B-B14F-4D97-AF65-F5344CB8AC3E}">
        <p14:creationId xmlns:p14="http://schemas.microsoft.com/office/powerpoint/2010/main" val="189404999"/>
      </p:ext>
    </p:extLst>
  </p:cSld>
  <p:clrMapOvr>
    <a:masterClrMapping/>
  </p:clrMapOvr>
  <p:transition spd="slow">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DC8A1A8-C97A-4F81-B147-96C518297E59}"/>
              </a:ext>
            </a:extLst>
          </p:cNvPr>
          <p:cNvSpPr>
            <a:spLocks noGrp="1"/>
          </p:cNvSpPr>
          <p:nvPr>
            <p:ph type="dt" sz="half" idx="10"/>
          </p:nvPr>
        </p:nvSpPr>
        <p:spPr/>
        <p:txBody>
          <a:bodyPr/>
          <a:lstStyle/>
          <a:p>
            <a:pPr>
              <a:defRPr/>
            </a:pPr>
            <a:fld id="{D53EE281-A4DE-4084-89EB-7FD263CA9136}" type="datetime1">
              <a:rPr lang="en-ZA" smtClean="0"/>
              <a:pPr>
                <a:defRPr/>
              </a:pPr>
              <a:t>2023/01/17</a:t>
            </a:fld>
            <a:endParaRPr lang="en-ZA" dirty="0"/>
          </a:p>
        </p:txBody>
      </p:sp>
      <p:sp>
        <p:nvSpPr>
          <p:cNvPr id="3" name="Slide Number Placeholder 2">
            <a:extLst>
              <a:ext uri="{FF2B5EF4-FFF2-40B4-BE49-F238E27FC236}">
                <a16:creationId xmlns:a16="http://schemas.microsoft.com/office/drawing/2014/main" id="{03B1C340-E0DD-48B8-81AD-AAC8329CAD0A}"/>
              </a:ext>
            </a:extLst>
          </p:cNvPr>
          <p:cNvSpPr>
            <a:spLocks noGrp="1"/>
          </p:cNvSpPr>
          <p:nvPr>
            <p:ph type="sldNum" sz="quarter" idx="12"/>
          </p:nvPr>
        </p:nvSpPr>
        <p:spPr/>
        <p:txBody>
          <a:bodyPr/>
          <a:lstStyle/>
          <a:p>
            <a:pPr>
              <a:defRPr/>
            </a:pPr>
            <a:fld id="{CA7CD995-E7A2-4949-8E01-4C4C581AD743}" type="slidenum">
              <a:rPr lang="en-ZA" smtClean="0"/>
              <a:pPr>
                <a:defRPr/>
              </a:pPr>
              <a:t>10</a:t>
            </a:fld>
            <a:endParaRPr lang="en-ZA" dirty="0"/>
          </a:p>
        </p:txBody>
      </p:sp>
      <p:sp>
        <p:nvSpPr>
          <p:cNvPr id="5" name="TextBox 4">
            <a:extLst>
              <a:ext uri="{FF2B5EF4-FFF2-40B4-BE49-F238E27FC236}">
                <a16:creationId xmlns:a16="http://schemas.microsoft.com/office/drawing/2014/main" id="{932139A2-78DE-40EF-A778-A9DD5FE2632C}"/>
              </a:ext>
            </a:extLst>
          </p:cNvPr>
          <p:cNvSpPr txBox="1"/>
          <p:nvPr/>
        </p:nvSpPr>
        <p:spPr>
          <a:xfrm>
            <a:off x="179512" y="1124744"/>
            <a:ext cx="8352928" cy="4801314"/>
          </a:xfrm>
          <a:prstGeom prst="rect">
            <a:avLst/>
          </a:prstGeom>
          <a:noFill/>
        </p:spPr>
        <p:txBody>
          <a:bodyPr wrap="square">
            <a:spAutoFit/>
          </a:bodyPr>
          <a:lstStyle/>
          <a:p>
            <a:pPr marL="0" indent="0">
              <a:buNone/>
            </a:pPr>
            <a:r>
              <a:rPr lang="en-US" dirty="0">
                <a:solidFill>
                  <a:schemeClr val="tx1">
                    <a:lumMod val="75000"/>
                  </a:schemeClr>
                </a:solidFill>
              </a:rPr>
              <a:t>FINANCIAL STATEMENT</a:t>
            </a:r>
            <a:r>
              <a:rPr lang="en-US" dirty="0">
                <a:solidFill>
                  <a:srgbClr val="0070C0"/>
                </a:solidFill>
              </a:rPr>
              <a:t>:</a:t>
            </a:r>
          </a:p>
          <a:p>
            <a:pPr marL="0" indent="0">
              <a:buNone/>
            </a:pPr>
            <a:endParaRPr lang="en-US" dirty="0">
              <a:solidFill>
                <a:srgbClr val="0070C0"/>
              </a:solidFill>
            </a:endParaRPr>
          </a:p>
          <a:p>
            <a:r>
              <a:rPr lang="en-US" dirty="0"/>
              <a:t>Audited Financial Statements of the </a:t>
            </a:r>
            <a:r>
              <a:rPr lang="en-US" i="1" dirty="0"/>
              <a:t>tenderer</a:t>
            </a:r>
            <a:r>
              <a:rPr lang="en-US" dirty="0"/>
              <a:t> for the previous 18 months, or to the extent that such statements are not available, for the last year. Tenderers must note that in the case of a joint venture or special purpose vehicle (SPV) especially formed for this tender, audited financial statements for each participant in the JV / SPV is required. Start-up enterprises formed within the last 12 months are not required to send in statements, but if successful with their tender will be required to send statements for the first year when once available.</a:t>
            </a:r>
            <a:endParaRPr lang="en-US" b="1" dirty="0">
              <a:solidFill>
                <a:srgbClr val="FF0000"/>
              </a:solidFill>
            </a:endParaRPr>
          </a:p>
          <a:p>
            <a:endParaRPr lang="en-ZA" b="1" dirty="0">
              <a:solidFill>
                <a:srgbClr val="FF0000"/>
              </a:solidFill>
            </a:endParaRPr>
          </a:p>
          <a:p>
            <a:pPr marL="0" indent="0">
              <a:buNone/>
            </a:pPr>
            <a:endParaRPr lang="en-US" b="1" dirty="0">
              <a:solidFill>
                <a:srgbClr val="FF0000"/>
              </a:solidFill>
            </a:endParaRPr>
          </a:p>
          <a:p>
            <a:pPr marL="0" indent="0">
              <a:buNone/>
            </a:pPr>
            <a:endParaRPr lang="en-US" b="1" dirty="0">
              <a:solidFill>
                <a:srgbClr val="FF0000"/>
              </a:solidFill>
            </a:endParaRPr>
          </a:p>
          <a:p>
            <a:pPr marL="0" indent="0">
              <a:buNone/>
            </a:pPr>
            <a:endParaRPr lang="en-US" b="1" dirty="0">
              <a:solidFill>
                <a:srgbClr val="FF0000"/>
              </a:solidFill>
            </a:endParaRPr>
          </a:p>
          <a:p>
            <a:pPr marL="0" indent="0">
              <a:buNone/>
            </a:pPr>
            <a:endParaRPr lang="en-US" b="1" dirty="0">
              <a:solidFill>
                <a:srgbClr val="FF0000"/>
              </a:solidFill>
            </a:endParaRPr>
          </a:p>
          <a:p>
            <a:pPr marL="0" indent="0">
              <a:buNone/>
            </a:pPr>
            <a:endParaRPr lang="en-US" b="1" dirty="0">
              <a:solidFill>
                <a:srgbClr val="FF0000"/>
              </a:solidFill>
            </a:endParaRPr>
          </a:p>
          <a:p>
            <a:r>
              <a:rPr lang="en-US" b="1" dirty="0">
                <a:solidFill>
                  <a:srgbClr val="FF0000"/>
                </a:solidFill>
              </a:rPr>
              <a:t>				</a:t>
            </a:r>
            <a:r>
              <a:rPr lang="en-US" sz="1800" b="1" dirty="0"/>
              <a:t>Thank You</a:t>
            </a:r>
            <a:endParaRPr lang="en-ZA" sz="1800" b="1" dirty="0"/>
          </a:p>
          <a:p>
            <a:pPr marL="0" indent="0">
              <a:buNone/>
            </a:pPr>
            <a:endParaRPr lang="en-ZA" b="1" dirty="0">
              <a:solidFill>
                <a:srgbClr val="FF0000"/>
              </a:solidFill>
            </a:endParaRPr>
          </a:p>
        </p:txBody>
      </p:sp>
    </p:spTree>
    <p:extLst>
      <p:ext uri="{BB962C8B-B14F-4D97-AF65-F5344CB8AC3E}">
        <p14:creationId xmlns:p14="http://schemas.microsoft.com/office/powerpoint/2010/main" val="2500756433"/>
      </p:ext>
    </p:extLst>
  </p:cSld>
  <p:clrMapOvr>
    <a:masterClrMapping/>
  </p:clrMapOvr>
  <p:transition spd="slow">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6562" y="166688"/>
            <a:ext cx="6799733" cy="666750"/>
          </a:xfrm>
        </p:spPr>
        <p:txBody>
          <a:bodyPr/>
          <a:lstStyle/>
          <a:p>
            <a:pPr algn="ctr"/>
            <a:r>
              <a:rPr lang="en-US" sz="2800" b="1" dirty="0"/>
              <a:t>TENDER PHASE   </a:t>
            </a:r>
          </a:p>
        </p:txBody>
      </p:sp>
      <p:sp>
        <p:nvSpPr>
          <p:cNvPr id="3" name="Text Placeholder 2"/>
          <p:cNvSpPr>
            <a:spLocks noGrp="1"/>
          </p:cNvSpPr>
          <p:nvPr>
            <p:ph type="body" sz="half" idx="1"/>
          </p:nvPr>
        </p:nvSpPr>
        <p:spPr>
          <a:xfrm>
            <a:off x="107504" y="980728"/>
            <a:ext cx="9036496" cy="5877272"/>
          </a:xfrm>
        </p:spPr>
        <p:txBody>
          <a:bodyPr/>
          <a:lstStyle/>
          <a:p>
            <a:pPr algn="just"/>
            <a:endParaRPr lang="en-US" sz="400" i="1" dirty="0">
              <a:solidFill>
                <a:schemeClr val="tx1"/>
              </a:solidFill>
            </a:endParaRPr>
          </a:p>
          <a:p>
            <a:pPr marL="0" indent="0">
              <a:buNone/>
            </a:pPr>
            <a:r>
              <a:rPr lang="en-US" sz="2400" b="1" dirty="0"/>
              <a:t>              </a:t>
            </a:r>
            <a:r>
              <a:rPr lang="en-US" sz="4000" b="1" dirty="0"/>
              <a:t>- </a:t>
            </a:r>
            <a:r>
              <a:rPr lang="en-US" b="1" dirty="0"/>
              <a:t>Clarification Meeting with Contractors 17/01/23 @ 10am</a:t>
            </a:r>
          </a:p>
          <a:p>
            <a:pPr marL="0" indent="0">
              <a:buNone/>
            </a:pPr>
            <a:r>
              <a:rPr lang="en-US" b="1" dirty="0"/>
              <a:t>	    -  Currently tender is out and will close  on the 31/01/23</a:t>
            </a:r>
          </a:p>
          <a:p>
            <a:pPr marL="0" indent="0">
              <a:buNone/>
            </a:pPr>
            <a:r>
              <a:rPr lang="en-US" b="1" dirty="0"/>
              <a:t>	    @ 10h:00 	        	        	   </a:t>
            </a:r>
          </a:p>
          <a:p>
            <a:pPr marL="0" indent="0">
              <a:buNone/>
            </a:pPr>
            <a:r>
              <a:rPr lang="en-US" b="1" dirty="0"/>
              <a:t>               -  Closing time for clarification and queries is 5 working days 	      before the deadline for tender submission   </a:t>
            </a:r>
          </a:p>
          <a:p>
            <a:pPr marL="0" indent="0">
              <a:buNone/>
            </a:pPr>
            <a:r>
              <a:rPr lang="en-US" b="1" dirty="0"/>
              <a:t>                -  All queries to be directed to the Procurement Practitioner </a:t>
            </a:r>
          </a:p>
          <a:p>
            <a:pPr marL="0" indent="0">
              <a:buNone/>
            </a:pPr>
            <a:r>
              <a:rPr lang="en-US" b="1" dirty="0"/>
              <a:t>	    - No CD will be accepted by Eskom .		</a:t>
            </a:r>
          </a:p>
          <a:p>
            <a:pPr marL="0" indent="0">
              <a:buNone/>
            </a:pPr>
            <a:endParaRPr lang="en-US" b="1" dirty="0"/>
          </a:p>
          <a:p>
            <a:pPr marL="0" indent="0" algn="just">
              <a:buNone/>
            </a:pPr>
            <a:r>
              <a:rPr lang="en-US" sz="2400" b="1" dirty="0"/>
              <a:t>               </a:t>
            </a:r>
          </a:p>
          <a:p>
            <a:pPr marL="0" indent="0" algn="just">
              <a:buNone/>
            </a:pPr>
            <a:r>
              <a:rPr lang="en-US" sz="2400" dirty="0"/>
              <a:t>                    </a:t>
            </a:r>
          </a:p>
          <a:p>
            <a:pPr marL="0" indent="0" algn="just">
              <a:buNone/>
            </a:pPr>
            <a:endParaRPr lang="en-US" sz="2400" dirty="0"/>
          </a:p>
          <a:p>
            <a:pPr marL="0" indent="0" algn="just">
              <a:buNone/>
            </a:pPr>
            <a:endParaRPr lang="en-US" sz="1800" b="1" dirty="0"/>
          </a:p>
          <a:p>
            <a:pPr algn="just"/>
            <a:endParaRPr lang="en-US" dirty="0"/>
          </a:p>
          <a:p>
            <a:pPr algn="just"/>
            <a:endParaRPr lang="en-US" dirty="0"/>
          </a:p>
          <a:p>
            <a:pPr algn="just"/>
            <a:endParaRPr lang="en-US" dirty="0"/>
          </a:p>
          <a:p>
            <a:pPr marL="1614487" lvl="4" indent="0" algn="just">
              <a:buNone/>
            </a:pPr>
            <a:r>
              <a:rPr lang="en-US" dirty="0"/>
              <a:t>                                 </a:t>
            </a:r>
          </a:p>
          <a:p>
            <a:pPr algn="just"/>
            <a:endParaRPr lang="en-US" dirty="0"/>
          </a:p>
          <a:p>
            <a:pPr algn="just"/>
            <a:endParaRPr lang="en-ZA" dirty="0"/>
          </a:p>
        </p:txBody>
      </p:sp>
      <p:sp>
        <p:nvSpPr>
          <p:cNvPr id="6" name="Slide Number Placeholder 5"/>
          <p:cNvSpPr>
            <a:spLocks noGrp="1"/>
          </p:cNvSpPr>
          <p:nvPr>
            <p:ph type="sldNum" sz="quarter" idx="12"/>
          </p:nvPr>
        </p:nvSpPr>
        <p:spPr/>
        <p:txBody>
          <a:bodyPr/>
          <a:lstStyle/>
          <a:p>
            <a:pPr>
              <a:defRPr/>
            </a:pPr>
            <a:fld id="{58AF544E-0A3F-48B4-9A8B-A2E84A96B35D}" type="slidenum">
              <a:rPr lang="en-ZA" smtClean="0"/>
              <a:pPr>
                <a:defRPr/>
              </a:pPr>
              <a:t>2</a:t>
            </a:fld>
            <a:endParaRPr lang="en-ZA" dirty="0"/>
          </a:p>
        </p:txBody>
      </p:sp>
      <p:sp>
        <p:nvSpPr>
          <p:cNvPr id="4" name="Rectangle 3"/>
          <p:cNvSpPr/>
          <p:nvPr/>
        </p:nvSpPr>
        <p:spPr>
          <a:xfrm rot="16200000">
            <a:off x="-1377993" y="3075057"/>
            <a:ext cx="4398960" cy="707886"/>
          </a:xfrm>
          <a:prstGeom prst="rect">
            <a:avLst/>
          </a:prstGeom>
          <a:noFill/>
        </p:spPr>
        <p:txBody>
          <a:bodyPr wrap="none" lIns="91440" tIns="45720" rIns="91440" bIns="45720">
            <a:spAutoFit/>
          </a:bodyPr>
          <a:lstStyle/>
          <a:p>
            <a:pPr algn="ctr"/>
            <a:r>
              <a:rPr lang="en-US" sz="4000" b="1" i="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TENDER PERIOD</a:t>
            </a:r>
          </a:p>
        </p:txBody>
      </p:sp>
    </p:spTree>
    <p:extLst>
      <p:ext uri="{BB962C8B-B14F-4D97-AF65-F5344CB8AC3E}">
        <p14:creationId xmlns:p14="http://schemas.microsoft.com/office/powerpoint/2010/main" val="2727785995"/>
      </p:ext>
    </p:extLst>
  </p:cSld>
  <p:clrMapOvr>
    <a:masterClrMapping/>
  </p:clrMapOvr>
  <p:transition spd="slow">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66688"/>
            <a:ext cx="7056784" cy="666750"/>
          </a:xfrm>
        </p:spPr>
        <p:txBody>
          <a:bodyPr/>
          <a:lstStyle/>
          <a:p>
            <a:pPr algn="ctr"/>
            <a:r>
              <a:rPr lang="en-US" sz="2800" b="1" dirty="0"/>
              <a:t>TENDER OPENING &amp; RECEIVING   </a:t>
            </a:r>
            <a:endParaRPr lang="en-ZA" sz="2800" b="1" dirty="0"/>
          </a:p>
        </p:txBody>
      </p:sp>
      <p:sp>
        <p:nvSpPr>
          <p:cNvPr id="3" name="Text Placeholder 2"/>
          <p:cNvSpPr>
            <a:spLocks noGrp="1"/>
          </p:cNvSpPr>
          <p:nvPr>
            <p:ph type="body" sz="half" idx="1"/>
          </p:nvPr>
        </p:nvSpPr>
        <p:spPr>
          <a:xfrm>
            <a:off x="107504" y="1124745"/>
            <a:ext cx="8928992" cy="5123656"/>
          </a:xfrm>
        </p:spPr>
        <p:txBody>
          <a:bodyPr/>
          <a:lstStyle/>
          <a:p>
            <a:pPr marL="0" indent="0" algn="just">
              <a:buNone/>
            </a:pPr>
            <a:endParaRPr lang="en-US" b="1" dirty="0"/>
          </a:p>
          <a:p>
            <a:pPr>
              <a:buFont typeface="Wingdings" panose="05000000000000000000" pitchFamily="2" charset="2"/>
              <a:buChar char="v"/>
            </a:pPr>
            <a:endParaRPr lang="en-US" b="1" dirty="0"/>
          </a:p>
          <a:p>
            <a:pPr marL="0" indent="0">
              <a:buNone/>
            </a:pPr>
            <a:r>
              <a:rPr lang="en-US" b="1" dirty="0"/>
              <a:t> </a:t>
            </a:r>
            <a:r>
              <a:rPr lang="en-US" b="1" dirty="0">
                <a:solidFill>
                  <a:schemeClr val="bg1"/>
                </a:solidFill>
              </a:rPr>
              <a:t>fj</a:t>
            </a:r>
            <a:endParaRPr lang="en-US" b="1" dirty="0"/>
          </a:p>
        </p:txBody>
      </p:sp>
      <p:sp>
        <p:nvSpPr>
          <p:cNvPr id="5" name="Date Placeholder 4"/>
          <p:cNvSpPr>
            <a:spLocks noGrp="1"/>
          </p:cNvSpPr>
          <p:nvPr>
            <p:ph type="dt" sz="half" idx="10"/>
          </p:nvPr>
        </p:nvSpPr>
        <p:spPr/>
        <p:txBody>
          <a:bodyPr/>
          <a:lstStyle/>
          <a:p>
            <a:pPr>
              <a:defRPr/>
            </a:pPr>
            <a:fld id="{CD6CA566-0050-47F2-B0BB-87F834F6EB28}" type="datetime1">
              <a:rPr lang="en-ZA" smtClean="0"/>
              <a:pPr>
                <a:defRPr/>
              </a:pPr>
              <a:t>2023/01/17</a:t>
            </a:fld>
            <a:endParaRPr lang="en-ZA" dirty="0"/>
          </a:p>
        </p:txBody>
      </p:sp>
      <p:sp>
        <p:nvSpPr>
          <p:cNvPr id="6" name="Slide Number Placeholder 5"/>
          <p:cNvSpPr>
            <a:spLocks noGrp="1"/>
          </p:cNvSpPr>
          <p:nvPr>
            <p:ph type="sldNum" sz="quarter" idx="12"/>
          </p:nvPr>
        </p:nvSpPr>
        <p:spPr/>
        <p:txBody>
          <a:bodyPr/>
          <a:lstStyle/>
          <a:p>
            <a:pPr>
              <a:defRPr/>
            </a:pPr>
            <a:fld id="{58AF544E-0A3F-48B4-9A8B-A2E84A96B35D}" type="slidenum">
              <a:rPr lang="en-ZA" smtClean="0"/>
              <a:pPr>
                <a:defRPr/>
              </a:pPr>
              <a:t>3</a:t>
            </a:fld>
            <a:endParaRPr lang="en-ZA" dirty="0"/>
          </a:p>
        </p:txBody>
      </p:sp>
      <p:graphicFrame>
        <p:nvGraphicFramePr>
          <p:cNvPr id="7" name="Table 6"/>
          <p:cNvGraphicFramePr>
            <a:graphicFrameLocks noGrp="1"/>
          </p:cNvGraphicFramePr>
          <p:nvPr>
            <p:extLst>
              <p:ext uri="{D42A27DB-BD31-4B8C-83A1-F6EECF244321}">
                <p14:modId xmlns:p14="http://schemas.microsoft.com/office/powerpoint/2010/main" val="3059762903"/>
              </p:ext>
            </p:extLst>
          </p:nvPr>
        </p:nvGraphicFramePr>
        <p:xfrm>
          <a:off x="1043608" y="1916832"/>
          <a:ext cx="2664296" cy="1809368"/>
        </p:xfrm>
        <a:graphic>
          <a:graphicData uri="http://schemas.openxmlformats.org/drawingml/2006/table">
            <a:tbl>
              <a:tblPr firstRow="1" bandRow="1">
                <a:tableStyleId>{5C22544A-7EE6-4342-B048-85BDC9FD1C3A}</a:tableStyleId>
              </a:tblPr>
              <a:tblGrid>
                <a:gridCol w="2664296">
                  <a:extLst>
                    <a:ext uri="{9D8B030D-6E8A-4147-A177-3AD203B41FA5}">
                      <a16:colId xmlns:a16="http://schemas.microsoft.com/office/drawing/2014/main" val="20000"/>
                    </a:ext>
                  </a:extLst>
                </a:gridCol>
              </a:tblGrid>
              <a:tr h="1809368">
                <a:tc>
                  <a:txBody>
                    <a:bodyPr/>
                    <a:lstStyle/>
                    <a:p>
                      <a:r>
                        <a:rPr lang="en-US" dirty="0"/>
                        <a:t>Tender</a:t>
                      </a:r>
                      <a:r>
                        <a:rPr lang="en-US" baseline="0" dirty="0"/>
                        <a:t> closes at 10:00 on stipulated date .</a:t>
                      </a:r>
                    </a:p>
                    <a:p>
                      <a:endParaRPr lang="en-US" baseline="0" dirty="0"/>
                    </a:p>
                    <a:p>
                      <a:r>
                        <a:rPr lang="en-US" baseline="0" dirty="0"/>
                        <a:t>No late tenders are accepted. </a:t>
                      </a:r>
                    </a:p>
                    <a:p>
                      <a:endParaRPr lang="en-ZA" dirty="0"/>
                    </a:p>
                  </a:txBody>
                  <a:tcPr/>
                </a:tc>
                <a:extLst>
                  <a:ext uri="{0D108BD9-81ED-4DB2-BD59-A6C34878D82A}">
                    <a16:rowId xmlns:a16="http://schemas.microsoft.com/office/drawing/2014/main" val="10000"/>
                  </a:ext>
                </a:extLst>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2287808477"/>
              </p:ext>
            </p:extLst>
          </p:nvPr>
        </p:nvGraphicFramePr>
        <p:xfrm>
          <a:off x="4572000" y="1916832"/>
          <a:ext cx="2736304" cy="1800200"/>
        </p:xfrm>
        <a:graphic>
          <a:graphicData uri="http://schemas.openxmlformats.org/drawingml/2006/table">
            <a:tbl>
              <a:tblPr firstRow="1" bandRow="1">
                <a:tableStyleId>{5C22544A-7EE6-4342-B048-85BDC9FD1C3A}</a:tableStyleId>
              </a:tblPr>
              <a:tblGrid>
                <a:gridCol w="2736304">
                  <a:extLst>
                    <a:ext uri="{9D8B030D-6E8A-4147-A177-3AD203B41FA5}">
                      <a16:colId xmlns:a16="http://schemas.microsoft.com/office/drawing/2014/main" val="20000"/>
                    </a:ext>
                  </a:extLst>
                </a:gridCol>
              </a:tblGrid>
              <a:tr h="1800200">
                <a:tc>
                  <a:txBody>
                    <a:bodyPr/>
                    <a:lstStyle/>
                    <a:p>
                      <a:r>
                        <a:rPr lang="en-US" dirty="0"/>
                        <a:t>Tenders are recorded</a:t>
                      </a:r>
                      <a:r>
                        <a:rPr lang="en-US" baseline="0" dirty="0"/>
                        <a:t> and verified for responsiveness or non-responsiveness (Tender in duplicate).  </a:t>
                      </a:r>
                    </a:p>
                  </a:txBody>
                  <a:tcPr/>
                </a:tc>
                <a:extLst>
                  <a:ext uri="{0D108BD9-81ED-4DB2-BD59-A6C34878D82A}">
                    <a16:rowId xmlns:a16="http://schemas.microsoft.com/office/drawing/2014/main" val="10000"/>
                  </a:ext>
                </a:extLst>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708329159"/>
              </p:ext>
            </p:extLst>
          </p:nvPr>
        </p:nvGraphicFramePr>
        <p:xfrm>
          <a:off x="1259632" y="4509120"/>
          <a:ext cx="6120680" cy="1152128"/>
        </p:xfrm>
        <a:graphic>
          <a:graphicData uri="http://schemas.openxmlformats.org/drawingml/2006/table">
            <a:tbl>
              <a:tblPr firstRow="1" bandRow="1">
                <a:tableStyleId>{5C22544A-7EE6-4342-B048-85BDC9FD1C3A}</a:tableStyleId>
              </a:tblPr>
              <a:tblGrid>
                <a:gridCol w="6120680">
                  <a:extLst>
                    <a:ext uri="{9D8B030D-6E8A-4147-A177-3AD203B41FA5}">
                      <a16:colId xmlns:a16="http://schemas.microsoft.com/office/drawing/2014/main" val="20000"/>
                    </a:ext>
                  </a:extLst>
                </a:gridCol>
              </a:tblGrid>
              <a:tr h="1152128">
                <a:tc>
                  <a:txBody>
                    <a:bodyPr/>
                    <a:lstStyle/>
                    <a:p>
                      <a:r>
                        <a:rPr lang="en-US" dirty="0"/>
                        <a:t>Tender</a:t>
                      </a:r>
                      <a:r>
                        <a:rPr lang="en-US" baseline="0" dirty="0"/>
                        <a:t>s that are eligible for further evaluations are forwarded to the Procurement Practitioner </a:t>
                      </a:r>
                      <a:endParaRPr lang="en-ZA" dirty="0"/>
                    </a:p>
                  </a:txBody>
                  <a:tcPr/>
                </a:tc>
                <a:extLst>
                  <a:ext uri="{0D108BD9-81ED-4DB2-BD59-A6C34878D82A}">
                    <a16:rowId xmlns:a16="http://schemas.microsoft.com/office/drawing/2014/main" val="10000"/>
                  </a:ext>
                </a:extLst>
              </a:tr>
            </a:tbl>
          </a:graphicData>
        </a:graphic>
      </p:graphicFrame>
      <p:sp>
        <p:nvSpPr>
          <p:cNvPr id="10" name="Right Arrow 9"/>
          <p:cNvSpPr/>
          <p:nvPr/>
        </p:nvSpPr>
        <p:spPr>
          <a:xfrm>
            <a:off x="3923928" y="2420888"/>
            <a:ext cx="432048" cy="3600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1" name="Down Arrow 10"/>
          <p:cNvSpPr/>
          <p:nvPr/>
        </p:nvSpPr>
        <p:spPr>
          <a:xfrm>
            <a:off x="5652120" y="3789040"/>
            <a:ext cx="432048" cy="50405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3784450903"/>
      </p:ext>
    </p:extLst>
  </p:cSld>
  <p:clrMapOvr>
    <a:masterClrMapping/>
  </p:clrMapOvr>
  <p:transition spd="slow">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66688"/>
            <a:ext cx="6984775" cy="666750"/>
          </a:xfrm>
        </p:spPr>
        <p:txBody>
          <a:bodyPr/>
          <a:lstStyle/>
          <a:p>
            <a:pPr algn="ctr"/>
            <a:r>
              <a:rPr lang="en-ZA" sz="2800" b="1" dirty="0"/>
              <a:t>TENDER EVALUATION PROCESS </a:t>
            </a:r>
          </a:p>
        </p:txBody>
      </p:sp>
      <p:sp>
        <p:nvSpPr>
          <p:cNvPr id="3" name="Text Placeholder 2"/>
          <p:cNvSpPr>
            <a:spLocks noGrp="1"/>
          </p:cNvSpPr>
          <p:nvPr>
            <p:ph type="body" sz="half" idx="1"/>
          </p:nvPr>
        </p:nvSpPr>
        <p:spPr>
          <a:xfrm>
            <a:off x="251520" y="1052736"/>
            <a:ext cx="8640960" cy="5400600"/>
          </a:xfrm>
        </p:spPr>
        <p:txBody>
          <a:bodyPr/>
          <a:lstStyle/>
          <a:p>
            <a:pPr marL="0" indent="0">
              <a:buNone/>
            </a:pPr>
            <a:r>
              <a:rPr lang="en-US" b="1" dirty="0"/>
              <a:t>STEP 1: BASIC COMPLIANCE (COMMERCIAL COMPLIANCE)</a:t>
            </a:r>
          </a:p>
          <a:p>
            <a:pPr lvl="0">
              <a:buFont typeface="Wingdings" panose="05000000000000000000" pitchFamily="2" charset="2"/>
              <a:buChar char="v"/>
            </a:pPr>
            <a:r>
              <a:rPr lang="en-US" dirty="0"/>
              <a:t>Meet the eligibility criteria for a tenderer</a:t>
            </a:r>
            <a:endParaRPr lang="en-ZA" dirty="0"/>
          </a:p>
          <a:p>
            <a:pPr lvl="0">
              <a:buFont typeface="Wingdings" panose="05000000000000000000" pitchFamily="2" charset="2"/>
              <a:buChar char="v"/>
            </a:pPr>
            <a:r>
              <a:rPr lang="en-US" dirty="0"/>
              <a:t>Submit one (1) hard copy of the original tender to Eskom</a:t>
            </a:r>
            <a:endParaRPr lang="en-ZA" dirty="0"/>
          </a:p>
          <a:p>
            <a:pPr lvl="0">
              <a:buFont typeface="Wingdings" panose="05000000000000000000" pitchFamily="2" charset="2"/>
              <a:buChar char="v"/>
            </a:pPr>
            <a:r>
              <a:rPr lang="en-US" dirty="0"/>
              <a:t>Submit a complete original tender with commercial, financial and technical information </a:t>
            </a:r>
            <a:endParaRPr lang="en-ZA" dirty="0"/>
          </a:p>
          <a:p>
            <a:pPr lvl="0">
              <a:buFont typeface="Wingdings" panose="05000000000000000000" pitchFamily="2" charset="2"/>
              <a:buChar char="v"/>
            </a:pPr>
            <a:r>
              <a:rPr lang="en-US" dirty="0"/>
              <a:t>Submission of the mandatory commercial tender </a:t>
            </a:r>
            <a:r>
              <a:rPr lang="en-US" dirty="0" err="1"/>
              <a:t>returnables</a:t>
            </a:r>
            <a:r>
              <a:rPr lang="en-US" dirty="0"/>
              <a:t> as at stipulated deadlines.</a:t>
            </a:r>
            <a:endParaRPr lang="en-ZA" dirty="0"/>
          </a:p>
          <a:p>
            <a:pPr lvl="0">
              <a:buFont typeface="Wingdings" panose="05000000000000000000" pitchFamily="2" charset="2"/>
              <a:buChar char="v"/>
            </a:pPr>
            <a:r>
              <a:rPr lang="en-US" dirty="0"/>
              <a:t>Central Supplier Database (CSD) number (MAA………)</a:t>
            </a:r>
          </a:p>
          <a:p>
            <a:pPr marL="0" indent="0">
              <a:buNone/>
            </a:pPr>
            <a:r>
              <a:rPr lang="en-ZA" dirty="0">
                <a:solidFill>
                  <a:srgbClr val="FF0000"/>
                </a:solidFill>
              </a:rPr>
              <a:t>If the relevant documentation/information as stipulated in the enquiry is not submitted; said tenders will be disqualified</a:t>
            </a:r>
            <a:r>
              <a:rPr lang="en-ZA" dirty="0"/>
              <a:t>. </a:t>
            </a:r>
            <a:endParaRPr lang="en-US" b="1" dirty="0"/>
          </a:p>
          <a:p>
            <a:pPr lvl="0">
              <a:buFont typeface="Wingdings" panose="05000000000000000000" pitchFamily="2" charset="2"/>
              <a:buChar char="v"/>
            </a:pPr>
            <a:endParaRPr lang="en-US" dirty="0"/>
          </a:p>
          <a:p>
            <a:pPr lvl="0">
              <a:buFont typeface="Wingdings" panose="05000000000000000000" pitchFamily="2" charset="2"/>
              <a:buChar char="v"/>
            </a:pPr>
            <a:endParaRPr lang="en-ZA" dirty="0"/>
          </a:p>
          <a:p>
            <a:pPr marL="0" indent="0">
              <a:buNone/>
            </a:pPr>
            <a:br>
              <a:rPr lang="en-US" b="1" dirty="0">
                <a:solidFill>
                  <a:schemeClr val="bg1">
                    <a:lumMod val="50000"/>
                  </a:schemeClr>
                </a:solidFill>
              </a:rPr>
            </a:br>
            <a:br>
              <a:rPr lang="en-US" b="1" dirty="0">
                <a:solidFill>
                  <a:schemeClr val="bg1">
                    <a:lumMod val="50000"/>
                  </a:schemeClr>
                </a:solidFill>
              </a:rPr>
            </a:br>
            <a:br>
              <a:rPr lang="en-US" b="1" dirty="0">
                <a:solidFill>
                  <a:schemeClr val="bg1">
                    <a:lumMod val="50000"/>
                  </a:schemeClr>
                </a:solidFill>
              </a:rPr>
            </a:br>
            <a:br>
              <a:rPr lang="en-US" b="1" dirty="0">
                <a:solidFill>
                  <a:schemeClr val="bg1">
                    <a:lumMod val="50000"/>
                  </a:schemeClr>
                </a:solidFill>
              </a:rPr>
            </a:br>
            <a:endParaRPr lang="en-US" b="1" dirty="0">
              <a:solidFill>
                <a:schemeClr val="bg1">
                  <a:lumMod val="50000"/>
                </a:schemeClr>
              </a:solidFill>
            </a:endParaRPr>
          </a:p>
          <a:p>
            <a:pPr marL="0" indent="0">
              <a:buNone/>
            </a:pPr>
            <a:endParaRPr lang="en-US" b="1" dirty="0"/>
          </a:p>
          <a:p>
            <a:pPr marL="0" indent="0">
              <a:buNone/>
            </a:pPr>
            <a:endParaRPr lang="en-US" b="1" dirty="0"/>
          </a:p>
          <a:p>
            <a:pPr marL="0" indent="0">
              <a:buNone/>
            </a:pPr>
            <a:endParaRPr lang="en-US" b="1" dirty="0"/>
          </a:p>
          <a:p>
            <a:pPr marL="0" indent="0">
              <a:buNone/>
            </a:pPr>
            <a:endParaRPr lang="en-US" b="1" dirty="0"/>
          </a:p>
          <a:p>
            <a:pPr marL="0" indent="0">
              <a:buNone/>
            </a:pPr>
            <a:endParaRPr lang="en-US" sz="1800" dirty="0"/>
          </a:p>
          <a:p>
            <a:pPr marL="0" indent="0">
              <a:buNone/>
            </a:pPr>
            <a:endParaRPr lang="en-US" dirty="0"/>
          </a:p>
          <a:p>
            <a:pPr>
              <a:buFont typeface="Arial" panose="020B0604020202020204" pitchFamily="34" charset="0"/>
              <a:buChar char="•"/>
            </a:pPr>
            <a:endParaRPr lang="en-ZA" dirty="0"/>
          </a:p>
        </p:txBody>
      </p:sp>
      <p:sp>
        <p:nvSpPr>
          <p:cNvPr id="5" name="Date Placeholder 4"/>
          <p:cNvSpPr>
            <a:spLocks noGrp="1"/>
          </p:cNvSpPr>
          <p:nvPr>
            <p:ph type="dt" sz="half" idx="10"/>
          </p:nvPr>
        </p:nvSpPr>
        <p:spPr/>
        <p:txBody>
          <a:bodyPr/>
          <a:lstStyle/>
          <a:p>
            <a:pPr>
              <a:defRPr/>
            </a:pPr>
            <a:fld id="{CD6CA566-0050-47F2-B0BB-87F834F6EB28}" type="datetime1">
              <a:rPr lang="en-ZA" smtClean="0"/>
              <a:pPr>
                <a:defRPr/>
              </a:pPr>
              <a:t>2023/01/17</a:t>
            </a:fld>
            <a:endParaRPr lang="en-ZA" dirty="0"/>
          </a:p>
        </p:txBody>
      </p:sp>
      <p:sp>
        <p:nvSpPr>
          <p:cNvPr id="6" name="Slide Number Placeholder 5"/>
          <p:cNvSpPr>
            <a:spLocks noGrp="1"/>
          </p:cNvSpPr>
          <p:nvPr>
            <p:ph type="sldNum" sz="quarter" idx="12"/>
          </p:nvPr>
        </p:nvSpPr>
        <p:spPr/>
        <p:txBody>
          <a:bodyPr/>
          <a:lstStyle/>
          <a:p>
            <a:pPr>
              <a:defRPr/>
            </a:pPr>
            <a:fld id="{58AF544E-0A3F-48B4-9A8B-A2E84A96B35D}" type="slidenum">
              <a:rPr lang="en-ZA" smtClean="0"/>
              <a:pPr>
                <a:defRPr/>
              </a:pPr>
              <a:t>4</a:t>
            </a:fld>
            <a:endParaRPr lang="en-ZA" dirty="0"/>
          </a:p>
        </p:txBody>
      </p:sp>
    </p:spTree>
    <p:extLst>
      <p:ext uri="{BB962C8B-B14F-4D97-AF65-F5344CB8AC3E}">
        <p14:creationId xmlns:p14="http://schemas.microsoft.com/office/powerpoint/2010/main" val="2489815784"/>
      </p:ext>
    </p:extLst>
  </p:cSld>
  <p:clrMapOvr>
    <a:masterClrMapping/>
  </p:clrMapOvr>
  <p:transition spd="slow">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66688"/>
            <a:ext cx="6984775" cy="666750"/>
          </a:xfrm>
        </p:spPr>
        <p:txBody>
          <a:bodyPr/>
          <a:lstStyle/>
          <a:p>
            <a:pPr algn="ctr"/>
            <a:r>
              <a:rPr lang="en-ZA" sz="2800" b="1" dirty="0"/>
              <a:t>TENDER EVALUATION PROCESS cont.. </a:t>
            </a:r>
          </a:p>
        </p:txBody>
      </p:sp>
      <p:sp>
        <p:nvSpPr>
          <p:cNvPr id="3" name="Text Placeholder 2"/>
          <p:cNvSpPr>
            <a:spLocks noGrp="1"/>
          </p:cNvSpPr>
          <p:nvPr>
            <p:ph type="body" sz="half" idx="1"/>
          </p:nvPr>
        </p:nvSpPr>
        <p:spPr>
          <a:xfrm>
            <a:off x="251520" y="1052736"/>
            <a:ext cx="8640960" cy="5400600"/>
          </a:xfrm>
        </p:spPr>
        <p:txBody>
          <a:bodyPr/>
          <a:lstStyle/>
          <a:p>
            <a:pPr>
              <a:buFont typeface="Wingdings" panose="05000000000000000000" pitchFamily="2" charset="2"/>
              <a:buChar char="v"/>
            </a:pPr>
            <a:r>
              <a:rPr lang="en-US" b="1" dirty="0"/>
              <a:t>STEP 2:</a:t>
            </a:r>
            <a:r>
              <a:rPr lang="en-US" dirty="0"/>
              <a:t> </a:t>
            </a:r>
            <a:r>
              <a:rPr lang="en-US" b="1" dirty="0"/>
              <a:t>PRE-QUALIFICATION CRITERIA (AS PROVIDED FOR IN THE PPPFA)</a:t>
            </a:r>
          </a:p>
          <a:p>
            <a:pPr>
              <a:buFont typeface="Wingdings" panose="05000000000000000000" pitchFamily="2" charset="2"/>
              <a:buChar char="v"/>
            </a:pPr>
            <a:r>
              <a:rPr lang="en-ZA" dirty="0"/>
              <a:t>BBBEE status and/or level required: Level 1 &amp; 2 only will apply to this tender</a:t>
            </a:r>
            <a:endParaRPr lang="en-US" dirty="0"/>
          </a:p>
          <a:p>
            <a:pPr marL="0" indent="0">
              <a:buNone/>
            </a:pPr>
            <a:r>
              <a:rPr lang="en-US" b="1" dirty="0"/>
              <a:t>STEP 3. MANDATORY REQUIREMENTS</a:t>
            </a:r>
            <a:endParaRPr lang="en-ZA" sz="1800" b="0" i="0" u="none" strike="noStrike" baseline="0" dirty="0">
              <a:solidFill>
                <a:srgbClr val="000000"/>
              </a:solidFill>
              <a:latin typeface="Arial" panose="020B0604020202020204" pitchFamily="34" charset="0"/>
            </a:endParaRPr>
          </a:p>
          <a:p>
            <a:r>
              <a:rPr lang="en-US" sz="1800" b="1" i="0" u="none" strike="noStrike" baseline="0" dirty="0">
                <a:solidFill>
                  <a:schemeClr val="tx1"/>
                </a:solidFill>
                <a:latin typeface="Arial" panose="020B0604020202020204" pitchFamily="34" charset="0"/>
              </a:rPr>
              <a:t>CIBD level 7 GB or </a:t>
            </a:r>
            <a:r>
              <a:rPr lang="en-US" sz="1800" b="0" i="0" u="none" strike="noStrike" baseline="0" dirty="0">
                <a:solidFill>
                  <a:schemeClr val="tx1"/>
                </a:solidFill>
                <a:latin typeface="Arial" panose="020B0604020202020204" pitchFamily="34" charset="0"/>
              </a:rPr>
              <a:t>higher) </a:t>
            </a:r>
          </a:p>
          <a:p>
            <a:r>
              <a:rPr lang="en-US" sz="1800" b="0" i="0" u="none" strike="noStrike" baseline="0" dirty="0">
                <a:solidFill>
                  <a:schemeClr val="tx1"/>
                </a:solidFill>
                <a:latin typeface="Arial" panose="020B0604020202020204" pitchFamily="34" charset="0"/>
              </a:rPr>
              <a:t>It is estimated that tenderers must have a Valid Construction Industry Development Board (CIDB) contractor grading of 7 GB </a:t>
            </a:r>
            <a:r>
              <a:rPr lang="en-US" sz="1800" b="1" i="0" u="none" strike="noStrike" baseline="0" dirty="0">
                <a:solidFill>
                  <a:schemeClr val="tx1"/>
                </a:solidFill>
                <a:latin typeface="Arial" panose="020B0604020202020204" pitchFamily="34" charset="0"/>
              </a:rPr>
              <a:t>or higher </a:t>
            </a:r>
            <a:r>
              <a:rPr lang="en-US" sz="1800" b="0" i="0" u="none" strike="noStrike" baseline="0" dirty="0">
                <a:solidFill>
                  <a:schemeClr val="tx1"/>
                </a:solidFill>
                <a:latin typeface="Arial" panose="020B0604020202020204" pitchFamily="34" charset="0"/>
              </a:rPr>
              <a:t>proof of registration must be supplied. </a:t>
            </a:r>
          </a:p>
          <a:p>
            <a:r>
              <a:rPr lang="en-US" sz="1800" b="1" i="1" u="none" strike="noStrike" baseline="0" dirty="0">
                <a:solidFill>
                  <a:schemeClr val="tx1"/>
                </a:solidFill>
                <a:latin typeface="Arial" panose="020B0604020202020204" pitchFamily="34" charset="0"/>
              </a:rPr>
              <a:t>That only those tenderers who are registered with the Construction Industry Development Board, or are capable of being so registered within twenty-one (21) working days from the closing date for submission of tenders in a contractor grading designation as stipulated in the tender data. </a:t>
            </a:r>
            <a:endParaRPr lang="en-US" sz="1800" b="0" i="0" u="none" strike="noStrike" baseline="0" dirty="0">
              <a:solidFill>
                <a:schemeClr val="tx1"/>
              </a:solidFill>
              <a:latin typeface="Arial" panose="020B0604020202020204" pitchFamily="34" charset="0"/>
            </a:endParaRPr>
          </a:p>
          <a:p>
            <a:endParaRPr lang="en-ZA" sz="1800" b="0" i="0" u="none" strike="noStrike" baseline="0" dirty="0">
              <a:solidFill>
                <a:srgbClr val="000000"/>
              </a:solidFill>
              <a:latin typeface="Arial" panose="020B0604020202020204" pitchFamily="34" charset="0"/>
            </a:endParaRPr>
          </a:p>
          <a:p>
            <a:pPr marL="0" indent="0">
              <a:buNone/>
            </a:pPr>
            <a:r>
              <a:rPr lang="en-US" sz="1800" b="0" i="0" u="none" strike="noStrike" baseline="0" dirty="0">
                <a:solidFill>
                  <a:srgbClr val="000000"/>
                </a:solidFill>
                <a:latin typeface="Arial" panose="020B0604020202020204" pitchFamily="34" charset="0"/>
              </a:rPr>
              <a:t> 	</a:t>
            </a:r>
          </a:p>
          <a:p>
            <a:pPr lvl="0">
              <a:buFont typeface="Wingdings" panose="05000000000000000000" pitchFamily="2" charset="2"/>
              <a:buChar char="v"/>
            </a:pPr>
            <a:endParaRPr lang="en-ZA" dirty="0"/>
          </a:p>
          <a:p>
            <a:pPr marL="0" indent="0">
              <a:buNone/>
            </a:pPr>
            <a:r>
              <a:rPr lang="en-US" dirty="0">
                <a:solidFill>
                  <a:srgbClr val="FF0000"/>
                </a:solidFill>
              </a:rPr>
              <a:t>. </a:t>
            </a:r>
            <a:br>
              <a:rPr lang="en-US" dirty="0">
                <a:solidFill>
                  <a:schemeClr val="accent1"/>
                </a:solidFill>
              </a:rPr>
            </a:br>
            <a:endParaRPr lang="en-US" b="1" dirty="0"/>
          </a:p>
          <a:p>
            <a:pPr marL="0" indent="0">
              <a:buNone/>
            </a:pPr>
            <a:endParaRPr lang="en-US" b="1" dirty="0"/>
          </a:p>
          <a:p>
            <a:pPr marL="0" indent="0">
              <a:buNone/>
            </a:pPr>
            <a:endParaRPr lang="en-US" sz="1800" dirty="0"/>
          </a:p>
          <a:p>
            <a:pPr marL="0" indent="0">
              <a:buNone/>
            </a:pPr>
            <a:endParaRPr lang="en-US" dirty="0"/>
          </a:p>
          <a:p>
            <a:pPr>
              <a:buFont typeface="Arial" panose="020B0604020202020204" pitchFamily="34" charset="0"/>
              <a:buChar char="•"/>
            </a:pPr>
            <a:endParaRPr lang="en-ZA" dirty="0"/>
          </a:p>
        </p:txBody>
      </p:sp>
      <p:sp>
        <p:nvSpPr>
          <p:cNvPr id="5" name="Date Placeholder 4"/>
          <p:cNvSpPr>
            <a:spLocks noGrp="1"/>
          </p:cNvSpPr>
          <p:nvPr>
            <p:ph type="dt" sz="half" idx="10"/>
          </p:nvPr>
        </p:nvSpPr>
        <p:spPr/>
        <p:txBody>
          <a:bodyPr/>
          <a:lstStyle/>
          <a:p>
            <a:pPr>
              <a:defRPr/>
            </a:pPr>
            <a:fld id="{CD6CA566-0050-47F2-B0BB-87F834F6EB28}" type="datetime1">
              <a:rPr lang="en-ZA"/>
              <a:pPr>
                <a:defRPr/>
              </a:pPr>
              <a:t>2023/01/17</a:t>
            </a:fld>
            <a:endParaRPr lang="en-ZA" dirty="0"/>
          </a:p>
          <a:p>
            <a:pPr>
              <a:defRPr/>
            </a:pPr>
            <a:endParaRPr lang="en-ZA" dirty="0"/>
          </a:p>
        </p:txBody>
      </p:sp>
      <p:sp>
        <p:nvSpPr>
          <p:cNvPr id="6" name="Slide Number Placeholder 5"/>
          <p:cNvSpPr>
            <a:spLocks noGrp="1"/>
          </p:cNvSpPr>
          <p:nvPr>
            <p:ph type="sldNum" sz="quarter" idx="12"/>
          </p:nvPr>
        </p:nvSpPr>
        <p:spPr/>
        <p:txBody>
          <a:bodyPr/>
          <a:lstStyle/>
          <a:p>
            <a:pPr>
              <a:defRPr/>
            </a:pPr>
            <a:fld id="{58AF544E-0A3F-48B4-9A8B-A2E84A96B35D}" type="slidenum">
              <a:rPr lang="en-ZA" smtClean="0"/>
              <a:pPr>
                <a:defRPr/>
              </a:pPr>
              <a:t>5</a:t>
            </a:fld>
            <a:endParaRPr lang="en-ZA" dirty="0"/>
          </a:p>
        </p:txBody>
      </p:sp>
    </p:spTree>
    <p:extLst>
      <p:ext uri="{BB962C8B-B14F-4D97-AF65-F5344CB8AC3E}">
        <p14:creationId xmlns:p14="http://schemas.microsoft.com/office/powerpoint/2010/main" val="776274711"/>
      </p:ext>
    </p:extLst>
  </p:cSld>
  <p:clrMapOvr>
    <a:masterClrMapping/>
  </p:clrMapOvr>
  <p:transition spd="slow">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66688"/>
            <a:ext cx="6984775" cy="617909"/>
          </a:xfrm>
        </p:spPr>
        <p:txBody>
          <a:bodyPr/>
          <a:lstStyle/>
          <a:p>
            <a:pPr algn="ctr"/>
            <a:r>
              <a:rPr lang="en-ZA" sz="2800" b="1" dirty="0"/>
              <a:t>TENDER EVALUATION PROCESS cont..</a:t>
            </a:r>
          </a:p>
        </p:txBody>
      </p:sp>
      <p:sp>
        <p:nvSpPr>
          <p:cNvPr id="3" name="Text Placeholder 2"/>
          <p:cNvSpPr>
            <a:spLocks noGrp="1"/>
          </p:cNvSpPr>
          <p:nvPr>
            <p:ph type="body" sz="half" idx="1"/>
          </p:nvPr>
        </p:nvSpPr>
        <p:spPr>
          <a:xfrm>
            <a:off x="251520" y="1052379"/>
            <a:ext cx="8640960" cy="5400600"/>
          </a:xfrm>
        </p:spPr>
        <p:txBody>
          <a:bodyPr/>
          <a:lstStyle/>
          <a:p>
            <a:r>
              <a:rPr lang="en-US" sz="1800" b="1" i="0" u="none" strike="noStrike" baseline="0" dirty="0">
                <a:solidFill>
                  <a:schemeClr val="tx1"/>
                </a:solidFill>
                <a:latin typeface="Arial" panose="020B0604020202020204" pitchFamily="34" charset="0"/>
              </a:rPr>
              <a:t>Step 4 – Local Content and Production (Annexure C &amp; SBD 6.2) </a:t>
            </a:r>
            <a:endParaRPr lang="en-US" sz="1800" b="0" i="0" u="none" strike="noStrike" baseline="0" dirty="0">
              <a:solidFill>
                <a:schemeClr val="tx1"/>
              </a:solidFill>
              <a:latin typeface="Arial" panose="020B0604020202020204" pitchFamily="34" charset="0"/>
            </a:endParaRPr>
          </a:p>
          <a:p>
            <a:r>
              <a:rPr lang="en-ZA" sz="1800" b="1" i="0" u="none" strike="noStrike" baseline="0" dirty="0">
                <a:solidFill>
                  <a:schemeClr val="tx1"/>
                </a:solidFill>
                <a:latin typeface="Arial" panose="020B0604020202020204" pitchFamily="34" charset="0"/>
              </a:rPr>
              <a:t>Designated Sectors </a:t>
            </a:r>
            <a:endParaRPr lang="en-ZA" sz="1800" b="0" i="0" u="none" strike="noStrike" baseline="0" dirty="0">
              <a:solidFill>
                <a:schemeClr val="tx1"/>
              </a:solidFill>
              <a:latin typeface="Arial" panose="020B0604020202020204" pitchFamily="34" charset="0"/>
            </a:endParaRPr>
          </a:p>
          <a:p>
            <a:r>
              <a:rPr lang="en-US" sz="1800" b="0" i="0" u="none" strike="noStrike" baseline="0" dirty="0">
                <a:solidFill>
                  <a:schemeClr val="tx1"/>
                </a:solidFill>
                <a:latin typeface="Arial" panose="020B0604020202020204" pitchFamily="34" charset="0"/>
              </a:rPr>
              <a:t>The following materials are identified as designated materials and the thresholds the tenderers must meet in order to be evaluated further. 	</a:t>
            </a:r>
            <a:r>
              <a:rPr lang="en-ZA" sz="1800" b="1" i="0" u="none" strike="noStrike" baseline="0" dirty="0">
                <a:solidFill>
                  <a:schemeClr val="tx1"/>
                </a:solidFill>
                <a:latin typeface="Arial" panose="020B0604020202020204" pitchFamily="34" charset="0"/>
              </a:rPr>
              <a:t> </a:t>
            </a:r>
            <a:endParaRPr lang="en-ZA" sz="1800" b="0" i="0" u="none" strike="noStrike" baseline="0" dirty="0">
              <a:solidFill>
                <a:schemeClr val="tx1"/>
              </a:solidFill>
              <a:latin typeface="Arial" panose="020B0604020202020204" pitchFamily="34" charset="0"/>
            </a:endParaRPr>
          </a:p>
          <a:p>
            <a:r>
              <a:rPr lang="en-ZA" sz="1800" b="0" i="0" u="none" strike="noStrike" baseline="0" dirty="0">
                <a:solidFill>
                  <a:schemeClr val="tx1"/>
                </a:solidFill>
                <a:latin typeface="Arial" panose="020B0604020202020204" pitchFamily="34" charset="0"/>
              </a:rPr>
              <a:t> </a:t>
            </a:r>
            <a:r>
              <a:rPr lang="en-ZA" sz="1800" b="1" i="0" u="none" strike="noStrike" baseline="0" dirty="0">
                <a:solidFill>
                  <a:schemeClr val="tx1"/>
                </a:solidFill>
                <a:latin typeface="Arial" panose="020B0604020202020204" pitchFamily="34" charset="0"/>
              </a:rPr>
              <a:t>Local Content Threshold </a:t>
            </a:r>
            <a:r>
              <a:rPr lang="en-ZA" sz="1800" b="0" i="0" u="none" strike="noStrike" baseline="0" dirty="0">
                <a:solidFill>
                  <a:schemeClr val="tx1"/>
                </a:solidFill>
                <a:latin typeface="Arial" panose="020B0604020202020204" pitchFamily="34" charset="0"/>
              </a:rPr>
              <a:t> </a:t>
            </a:r>
          </a:p>
          <a:p>
            <a:r>
              <a:rPr lang="en-ZA" sz="1800" b="0" i="0" u="none" strike="noStrike" baseline="0" dirty="0">
                <a:solidFill>
                  <a:schemeClr val="tx1"/>
                </a:solidFill>
                <a:latin typeface="Arial" panose="020B0604020202020204" pitchFamily="34" charset="0"/>
              </a:rPr>
              <a:t>Cement – 100%</a:t>
            </a:r>
          </a:p>
          <a:p>
            <a:r>
              <a:rPr lang="en-ZA" sz="1800" b="0" i="0" u="none" strike="noStrike" baseline="0" dirty="0">
                <a:solidFill>
                  <a:schemeClr val="tx1"/>
                </a:solidFill>
                <a:latin typeface="Arial" panose="020B0604020202020204" pitchFamily="34" charset="0"/>
              </a:rPr>
              <a:t>Steel – 100%</a:t>
            </a:r>
          </a:p>
          <a:p>
            <a:r>
              <a:rPr lang="en-ZA" sz="1800" b="0" i="0" u="none" strike="noStrike" baseline="0" dirty="0">
                <a:solidFill>
                  <a:schemeClr val="tx1"/>
                </a:solidFill>
                <a:latin typeface="Arial" panose="020B0604020202020204" pitchFamily="34" charset="0"/>
              </a:rPr>
              <a:t>Cable – 100%  </a:t>
            </a:r>
            <a:endParaRPr lang="en-US" b="1" dirty="0">
              <a:solidFill>
                <a:schemeClr val="tx1"/>
              </a:solidFill>
            </a:endParaRPr>
          </a:p>
          <a:p>
            <a:pPr marL="0" indent="0">
              <a:buNone/>
            </a:pPr>
            <a:r>
              <a:rPr lang="en-US" sz="1600" dirty="0">
                <a:solidFill>
                  <a:srgbClr val="FF0000"/>
                </a:solidFill>
              </a:rPr>
              <a:t>NB: Also refer to the detailed list of tender </a:t>
            </a:r>
            <a:r>
              <a:rPr lang="en-US" sz="1600" dirty="0" err="1">
                <a:solidFill>
                  <a:srgbClr val="FF0000"/>
                </a:solidFill>
              </a:rPr>
              <a:t>returnables</a:t>
            </a:r>
            <a:r>
              <a:rPr lang="en-US" sz="1600" dirty="0">
                <a:solidFill>
                  <a:srgbClr val="FF0000"/>
                </a:solidFill>
              </a:rPr>
              <a:t> in the commercial pack and Invitation to tender for other mandatory requirements</a:t>
            </a:r>
            <a:endParaRPr lang="en-US" sz="1600" b="1" dirty="0"/>
          </a:p>
          <a:p>
            <a:pPr marL="0" indent="0">
              <a:buNone/>
            </a:pPr>
            <a:endParaRPr lang="en-US" sz="1600" b="1" dirty="0"/>
          </a:p>
          <a:p>
            <a:pPr marL="0" indent="0">
              <a:buNone/>
            </a:pPr>
            <a:endParaRPr lang="en-US" b="1" dirty="0"/>
          </a:p>
          <a:p>
            <a:pPr marL="0" indent="0">
              <a:buNone/>
            </a:pPr>
            <a:endParaRPr lang="en-US" b="1" dirty="0"/>
          </a:p>
          <a:p>
            <a:pPr marL="0" indent="0">
              <a:buNone/>
            </a:pPr>
            <a:endParaRPr lang="en-US" b="1" dirty="0"/>
          </a:p>
          <a:p>
            <a:pPr marL="0" indent="0">
              <a:buNone/>
            </a:pPr>
            <a:endParaRPr lang="en-US" b="1" dirty="0"/>
          </a:p>
          <a:p>
            <a:pPr marL="0" indent="0">
              <a:buNone/>
            </a:pPr>
            <a:endParaRPr lang="en-US" b="1" dirty="0"/>
          </a:p>
          <a:p>
            <a:pPr marL="0" indent="0">
              <a:buNone/>
            </a:pPr>
            <a:endParaRPr lang="en-US" b="1" dirty="0"/>
          </a:p>
          <a:p>
            <a:pPr marL="0" indent="0">
              <a:buNone/>
            </a:pPr>
            <a:endParaRPr lang="en-US" b="1" dirty="0"/>
          </a:p>
          <a:p>
            <a:pPr>
              <a:buFont typeface="Wingdings" panose="05000000000000000000" pitchFamily="2" charset="2"/>
              <a:buChar char="v"/>
            </a:pPr>
            <a:r>
              <a:rPr lang="en-US" dirty="0">
                <a:solidFill>
                  <a:schemeClr val="tx1"/>
                </a:solidFill>
              </a:rPr>
              <a:t>Evaluation will be conducted as per the SD&amp;L undertaking. </a:t>
            </a:r>
          </a:p>
          <a:p>
            <a:pPr marL="0" indent="0">
              <a:buNone/>
            </a:pPr>
            <a:r>
              <a:rPr lang="en-US" b="1" dirty="0"/>
              <a:t>STEP 5:FUNCTIONALITY / TECHNICAL EVALUATION </a:t>
            </a:r>
          </a:p>
          <a:p>
            <a:pPr>
              <a:buFont typeface="Wingdings" panose="05000000000000000000" pitchFamily="2" charset="2"/>
              <a:buChar char="v"/>
            </a:pPr>
            <a:r>
              <a:rPr lang="en-US" b="1" dirty="0">
                <a:solidFill>
                  <a:srgbClr val="FF0000"/>
                </a:solidFill>
              </a:rPr>
              <a:t>Minimum threshold stipulated to be met (as detailed on the Invitation to Tender).</a:t>
            </a:r>
          </a:p>
          <a:p>
            <a:pPr>
              <a:buFont typeface="Wingdings" panose="05000000000000000000" pitchFamily="2" charset="2"/>
              <a:buChar char="v"/>
            </a:pPr>
            <a:r>
              <a:rPr lang="en-US" b="1" dirty="0">
                <a:solidFill>
                  <a:srgbClr val="FF0000"/>
                </a:solidFill>
              </a:rPr>
              <a:t>Failure to meet minimum threshold = Tenderer will be disqualified from further evaluations. </a:t>
            </a:r>
          </a:p>
          <a:p>
            <a:pPr marL="0" indent="0">
              <a:buNone/>
            </a:pPr>
            <a:r>
              <a:rPr lang="en-US" dirty="0"/>
              <a:t> </a:t>
            </a:r>
            <a:r>
              <a:rPr lang="en-US" sz="1800" b="1" dirty="0"/>
              <a:t>STEP 6: </a:t>
            </a:r>
            <a:r>
              <a:rPr lang="en-US" b="1" dirty="0"/>
              <a:t>PRICE &amp; PREFERENCE (</a:t>
            </a:r>
            <a:r>
              <a:rPr lang="en-US" sz="1600" b="1" dirty="0"/>
              <a:t>80/20 PREFERENCE POINTS SYSTEM) </a:t>
            </a:r>
          </a:p>
          <a:p>
            <a:pPr marL="0" indent="0">
              <a:buNone/>
            </a:pPr>
            <a:endParaRPr lang="en-ZA" sz="1600" b="1" dirty="0"/>
          </a:p>
          <a:p>
            <a:pPr marL="0" indent="0">
              <a:buNone/>
            </a:pPr>
            <a:endParaRPr lang="en-US" b="1" dirty="0"/>
          </a:p>
          <a:p>
            <a:pPr marL="0" indent="0">
              <a:buNone/>
            </a:pPr>
            <a:endParaRPr lang="en-US" b="1" dirty="0"/>
          </a:p>
          <a:p>
            <a:pPr marL="0" indent="0">
              <a:buNone/>
            </a:pPr>
            <a:endParaRPr lang="en-US" b="1" dirty="0"/>
          </a:p>
          <a:p>
            <a:pPr marL="0" indent="0">
              <a:buNone/>
            </a:pPr>
            <a:endParaRPr lang="en-US" b="1" dirty="0"/>
          </a:p>
          <a:p>
            <a:pPr marL="0" indent="0">
              <a:buNone/>
            </a:pPr>
            <a:endParaRPr lang="en-US" sz="1800" dirty="0"/>
          </a:p>
          <a:p>
            <a:pPr marL="0" indent="0">
              <a:buNone/>
            </a:pPr>
            <a:endParaRPr lang="en-US" dirty="0"/>
          </a:p>
          <a:p>
            <a:pPr>
              <a:buFont typeface="Arial" panose="020B0604020202020204" pitchFamily="34" charset="0"/>
              <a:buChar char="•"/>
            </a:pPr>
            <a:endParaRPr lang="en-ZA" dirty="0"/>
          </a:p>
        </p:txBody>
      </p:sp>
      <p:sp>
        <p:nvSpPr>
          <p:cNvPr id="5" name="Date Placeholder 4"/>
          <p:cNvSpPr>
            <a:spLocks noGrp="1"/>
          </p:cNvSpPr>
          <p:nvPr>
            <p:ph type="dt" sz="half" idx="10"/>
          </p:nvPr>
        </p:nvSpPr>
        <p:spPr/>
        <p:txBody>
          <a:bodyPr/>
          <a:lstStyle/>
          <a:p>
            <a:pPr>
              <a:defRPr/>
            </a:pPr>
            <a:fld id="{CD6CA566-0050-47F2-B0BB-87F834F6EB28}" type="datetime1">
              <a:rPr lang="en-ZA" b="1" smtClean="0"/>
              <a:pPr>
                <a:defRPr/>
              </a:pPr>
              <a:t>2023/01/17</a:t>
            </a:fld>
            <a:endParaRPr lang="en-ZA" b="1" dirty="0"/>
          </a:p>
        </p:txBody>
      </p:sp>
      <p:sp>
        <p:nvSpPr>
          <p:cNvPr id="6" name="Slide Number Placeholder 5"/>
          <p:cNvSpPr>
            <a:spLocks noGrp="1"/>
          </p:cNvSpPr>
          <p:nvPr>
            <p:ph type="sldNum" sz="quarter" idx="12"/>
          </p:nvPr>
        </p:nvSpPr>
        <p:spPr/>
        <p:txBody>
          <a:bodyPr/>
          <a:lstStyle/>
          <a:p>
            <a:pPr>
              <a:defRPr/>
            </a:pPr>
            <a:fld id="{58AF544E-0A3F-48B4-9A8B-A2E84A96B35D}" type="slidenum">
              <a:rPr lang="en-ZA" smtClean="0"/>
              <a:pPr>
                <a:defRPr/>
              </a:pPr>
              <a:t>6</a:t>
            </a:fld>
            <a:endParaRPr lang="en-ZA" dirty="0"/>
          </a:p>
        </p:txBody>
      </p:sp>
    </p:spTree>
    <p:extLst>
      <p:ext uri="{BB962C8B-B14F-4D97-AF65-F5344CB8AC3E}">
        <p14:creationId xmlns:p14="http://schemas.microsoft.com/office/powerpoint/2010/main" val="3935740276"/>
      </p:ext>
    </p:extLst>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66688"/>
            <a:ext cx="6984775" cy="666750"/>
          </a:xfrm>
        </p:spPr>
        <p:txBody>
          <a:bodyPr/>
          <a:lstStyle/>
          <a:p>
            <a:pPr algn="ctr"/>
            <a:r>
              <a:rPr lang="en-ZA" sz="2800" b="1" dirty="0"/>
              <a:t>TENDER EVALUATION PROCESS cont.. </a:t>
            </a:r>
          </a:p>
        </p:txBody>
      </p:sp>
      <p:sp>
        <p:nvSpPr>
          <p:cNvPr id="3" name="Text Placeholder 2"/>
          <p:cNvSpPr>
            <a:spLocks noGrp="1"/>
          </p:cNvSpPr>
          <p:nvPr>
            <p:ph type="body" sz="half" idx="1"/>
          </p:nvPr>
        </p:nvSpPr>
        <p:spPr>
          <a:xfrm>
            <a:off x="251520" y="1052736"/>
            <a:ext cx="8640960" cy="5400600"/>
          </a:xfrm>
        </p:spPr>
        <p:txBody>
          <a:bodyPr/>
          <a:lstStyle/>
          <a:p>
            <a:endParaRPr lang="en-US" b="1" dirty="0">
              <a:solidFill>
                <a:srgbClr val="FF0000"/>
              </a:solidFill>
            </a:endParaRPr>
          </a:p>
          <a:p>
            <a:endParaRPr lang="en-ZA" b="1" dirty="0">
              <a:solidFill>
                <a:srgbClr val="FF0000"/>
              </a:solidFill>
            </a:endParaRPr>
          </a:p>
          <a:p>
            <a:endParaRPr lang="en-ZA" b="1" dirty="0">
              <a:solidFill>
                <a:srgbClr val="FF0000"/>
              </a:solidFill>
            </a:endParaRPr>
          </a:p>
          <a:p>
            <a:endParaRPr lang="en-ZA" b="1" dirty="0">
              <a:solidFill>
                <a:srgbClr val="FF0000"/>
              </a:solidFill>
            </a:endParaRPr>
          </a:p>
          <a:p>
            <a:pPr>
              <a:buFont typeface="Wingdings" panose="05000000000000000000" pitchFamily="2" charset="2"/>
              <a:buChar char="v"/>
            </a:pPr>
            <a:br>
              <a:rPr lang="en-US" b="1" dirty="0">
                <a:solidFill>
                  <a:srgbClr val="FF0000"/>
                </a:solidFill>
              </a:rPr>
            </a:br>
            <a:endParaRPr lang="en-US" dirty="0">
              <a:solidFill>
                <a:srgbClr val="FF0000"/>
              </a:solidFill>
            </a:endParaRPr>
          </a:p>
          <a:p>
            <a:pPr marL="0" indent="0">
              <a:buNone/>
            </a:pPr>
            <a:endParaRPr lang="en-US" b="1" dirty="0"/>
          </a:p>
          <a:p>
            <a:pPr marL="0" indent="0">
              <a:buNone/>
            </a:pPr>
            <a:endParaRPr lang="en-US" b="1" dirty="0"/>
          </a:p>
          <a:p>
            <a:pPr marL="0" indent="0">
              <a:buNone/>
            </a:pPr>
            <a:endParaRPr lang="en-US" b="1" dirty="0"/>
          </a:p>
          <a:p>
            <a:pPr marL="0" indent="0">
              <a:buNone/>
            </a:pPr>
            <a:endParaRPr lang="en-US" b="1" dirty="0"/>
          </a:p>
          <a:p>
            <a:pPr marL="0" indent="0">
              <a:buNone/>
            </a:pPr>
            <a:endParaRPr lang="en-US" sz="1800" dirty="0"/>
          </a:p>
          <a:p>
            <a:pPr marL="0" indent="0">
              <a:buNone/>
            </a:pPr>
            <a:endParaRPr lang="en-US" dirty="0"/>
          </a:p>
          <a:p>
            <a:pPr>
              <a:buFont typeface="Arial" panose="020B0604020202020204" pitchFamily="34" charset="0"/>
              <a:buChar char="•"/>
            </a:pPr>
            <a:endParaRPr lang="en-ZA" dirty="0"/>
          </a:p>
        </p:txBody>
      </p:sp>
      <p:sp>
        <p:nvSpPr>
          <p:cNvPr id="5" name="Date Placeholder 4"/>
          <p:cNvSpPr>
            <a:spLocks noGrp="1"/>
          </p:cNvSpPr>
          <p:nvPr>
            <p:ph type="dt" sz="half" idx="10"/>
          </p:nvPr>
        </p:nvSpPr>
        <p:spPr/>
        <p:txBody>
          <a:bodyPr/>
          <a:lstStyle/>
          <a:p>
            <a:pPr>
              <a:defRPr/>
            </a:pPr>
            <a:fld id="{CD6CA566-0050-47F2-B0BB-87F834F6EB28}" type="datetime1">
              <a:rPr lang="en-ZA" smtClean="0"/>
              <a:pPr>
                <a:defRPr/>
              </a:pPr>
              <a:t>2023/01/17</a:t>
            </a:fld>
            <a:endParaRPr lang="en-ZA" dirty="0"/>
          </a:p>
        </p:txBody>
      </p:sp>
      <p:sp>
        <p:nvSpPr>
          <p:cNvPr id="6" name="Slide Number Placeholder 5"/>
          <p:cNvSpPr>
            <a:spLocks noGrp="1"/>
          </p:cNvSpPr>
          <p:nvPr>
            <p:ph type="sldNum" sz="quarter" idx="12"/>
          </p:nvPr>
        </p:nvSpPr>
        <p:spPr/>
        <p:txBody>
          <a:bodyPr/>
          <a:lstStyle/>
          <a:p>
            <a:pPr>
              <a:defRPr/>
            </a:pPr>
            <a:fld id="{58AF544E-0A3F-48B4-9A8B-A2E84A96B35D}" type="slidenum">
              <a:rPr lang="en-ZA" smtClean="0"/>
              <a:pPr>
                <a:defRPr/>
              </a:pPr>
              <a:t>7</a:t>
            </a:fld>
            <a:endParaRPr lang="en-ZA" dirty="0"/>
          </a:p>
        </p:txBody>
      </p:sp>
      <p:sp>
        <p:nvSpPr>
          <p:cNvPr id="7" name="TextBox 6">
            <a:extLst>
              <a:ext uri="{FF2B5EF4-FFF2-40B4-BE49-F238E27FC236}">
                <a16:creationId xmlns:a16="http://schemas.microsoft.com/office/drawing/2014/main" id="{7832E8D9-BFD5-4C64-85B5-00BF9339DD97}"/>
              </a:ext>
            </a:extLst>
          </p:cNvPr>
          <p:cNvSpPr txBox="1"/>
          <p:nvPr/>
        </p:nvSpPr>
        <p:spPr>
          <a:xfrm>
            <a:off x="107504" y="1265226"/>
            <a:ext cx="8496944" cy="5078313"/>
          </a:xfrm>
          <a:prstGeom prst="rect">
            <a:avLst/>
          </a:prstGeom>
          <a:noFill/>
        </p:spPr>
        <p:txBody>
          <a:bodyPr wrap="square">
            <a:spAutoFit/>
          </a:bodyPr>
          <a:lstStyle/>
          <a:p>
            <a:r>
              <a:rPr lang="en-US" sz="1800" b="1" dirty="0">
                <a:effectLst/>
                <a:latin typeface="Arial" panose="020B0604020202020204" pitchFamily="34" charset="0"/>
                <a:ea typeface="Times New Roman" panose="02020603050405020304" pitchFamily="18" charset="0"/>
              </a:rPr>
              <a:t>Step 5 – Subcontracting Requirements</a:t>
            </a:r>
            <a:r>
              <a:rPr lang="en-US" sz="1800" dirty="0">
                <a:effectLst/>
                <a:latin typeface="Arial" panose="020B0604020202020204" pitchFamily="34" charset="0"/>
                <a:ea typeface="Times New Roman" panose="02020603050405020304" pitchFamily="18" charset="0"/>
              </a:rPr>
              <a:t> – see all tender returnable under SDL &amp; I undertaking</a:t>
            </a:r>
          </a:p>
          <a:p>
            <a:endParaRPr lang="en-US" dirty="0">
              <a:latin typeface="Arial" panose="020B0604020202020204" pitchFamily="34" charset="0"/>
            </a:endParaRPr>
          </a:p>
          <a:p>
            <a:pPr>
              <a:buFont typeface="Wingdings" panose="05000000000000000000" pitchFamily="2" charset="2"/>
              <a:buChar char="v"/>
            </a:pPr>
            <a:r>
              <a:rPr lang="en-US" sz="1800" b="1" i="0" u="none" strike="noStrike" baseline="0" dirty="0">
                <a:latin typeface="Arial" panose="020B0604020202020204" pitchFamily="34" charset="0"/>
              </a:rPr>
              <a:t>Step 6 – Functionality - Technical Evaluation </a:t>
            </a:r>
            <a:r>
              <a:rPr lang="en-US" sz="1800" b="0" i="0" u="none" strike="noStrike" baseline="0" dirty="0">
                <a:latin typeface="Arial" panose="020B0604020202020204" pitchFamily="34" charset="0"/>
              </a:rPr>
              <a:t>	</a:t>
            </a:r>
          </a:p>
          <a:p>
            <a:r>
              <a:rPr lang="en-US" sz="1800" b="0" i="0" u="none" strike="noStrike" baseline="0" dirty="0">
                <a:latin typeface="Arial" panose="020B0604020202020204" pitchFamily="34" charset="0"/>
              </a:rPr>
              <a:t>The scoring for each tender will be done as per the scoring table shown below. This table is as per the requirements of Tender Engineering Evaluation Procedure [1]. The minimum weighted average required for the tender to be considered for further evaluation is 70%. See attached tender technical evaluation strategy. </a:t>
            </a:r>
          </a:p>
          <a:p>
            <a:endParaRPr lang="en-US" sz="1800" b="0" i="0" u="none" strike="noStrike" baseline="0" dirty="0">
              <a:latin typeface="Arial" panose="020B0604020202020204" pitchFamily="34" charset="0"/>
            </a:endParaRPr>
          </a:p>
          <a:p>
            <a:r>
              <a:rPr lang="en-US" sz="1800" b="0" i="0" u="none" strike="noStrike" baseline="0" dirty="0">
                <a:latin typeface="Arial" panose="020B0604020202020204" pitchFamily="34" charset="0"/>
              </a:rPr>
              <a:t>Tenderers who do not meet Eskom's minimum technical requirements of 70% will result in the tenderer not being evaluated further</a:t>
            </a:r>
            <a:r>
              <a:rPr lang="en-US" sz="1800" b="0" i="0" u="none" strike="noStrike" baseline="0" dirty="0">
                <a:solidFill>
                  <a:srgbClr val="000000"/>
                </a:solidFill>
                <a:latin typeface="Arial" panose="020B0604020202020204" pitchFamily="34" charset="0"/>
              </a:rPr>
              <a:t>. 	</a:t>
            </a:r>
          </a:p>
          <a:p>
            <a:pPr>
              <a:buFont typeface="Wingdings" panose="05000000000000000000" pitchFamily="2" charset="2"/>
              <a:buChar char="v"/>
            </a:pPr>
            <a:endParaRPr lang="en-US" dirty="0"/>
          </a:p>
          <a:p>
            <a:pPr>
              <a:buFont typeface="Wingdings" panose="05000000000000000000" pitchFamily="2" charset="2"/>
              <a:buChar char="v"/>
            </a:pPr>
            <a:r>
              <a:rPr lang="en-US" dirty="0">
                <a:solidFill>
                  <a:schemeClr val="tx1"/>
                </a:solidFill>
              </a:rPr>
              <a:t>Price and preference evaluation is conducted according to the preference system applicable to a particular tender. Either 90/10 or preference point system will be applied. </a:t>
            </a:r>
          </a:p>
          <a:p>
            <a:pPr>
              <a:buFont typeface="Wingdings" panose="05000000000000000000" pitchFamily="2" charset="2"/>
              <a:buChar char="v"/>
            </a:pPr>
            <a:r>
              <a:rPr lang="en-US" dirty="0">
                <a:solidFill>
                  <a:schemeClr val="tx1"/>
                </a:solidFill>
              </a:rPr>
              <a:t>Contractors to ensure valid BBBEE Certificate is submitted in order to obtain BEE points. </a:t>
            </a:r>
          </a:p>
          <a:p>
            <a:endParaRPr lang="en-ZA" dirty="0"/>
          </a:p>
        </p:txBody>
      </p:sp>
    </p:spTree>
    <p:extLst>
      <p:ext uri="{BB962C8B-B14F-4D97-AF65-F5344CB8AC3E}">
        <p14:creationId xmlns:p14="http://schemas.microsoft.com/office/powerpoint/2010/main" val="3965748474"/>
      </p:ext>
    </p:extLst>
  </p:cSld>
  <p:clrMapOvr>
    <a:masterClrMapping/>
  </p:clrMapOvr>
  <p:transition spd="slow">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half" idx="1"/>
          </p:nvPr>
        </p:nvSpPr>
        <p:spPr>
          <a:xfrm>
            <a:off x="0" y="980728"/>
            <a:ext cx="8892479" cy="5501035"/>
          </a:xfrm>
        </p:spPr>
        <p:txBody>
          <a:bodyPr/>
          <a:lstStyle/>
          <a:p>
            <a:pPr marL="0" indent="0">
              <a:buNone/>
            </a:pPr>
            <a:endParaRPr lang="en-US" dirty="0"/>
          </a:p>
          <a:p>
            <a:pPr marL="0" indent="0">
              <a:buNone/>
            </a:pPr>
            <a:endParaRPr lang="en-US" dirty="0"/>
          </a:p>
        </p:txBody>
      </p:sp>
      <p:sp>
        <p:nvSpPr>
          <p:cNvPr id="5" name="Date Placeholder 4"/>
          <p:cNvSpPr>
            <a:spLocks noGrp="1"/>
          </p:cNvSpPr>
          <p:nvPr>
            <p:ph type="dt" sz="half" idx="10"/>
          </p:nvPr>
        </p:nvSpPr>
        <p:spPr/>
        <p:txBody>
          <a:bodyPr/>
          <a:lstStyle/>
          <a:p>
            <a:pPr>
              <a:defRPr/>
            </a:pPr>
            <a:endParaRPr lang="en-ZA" dirty="0"/>
          </a:p>
          <a:p>
            <a:pPr>
              <a:defRPr/>
            </a:pPr>
            <a:fld id="{CD6CA566-0050-47F2-B0BB-87F834F6EB28}" type="datetime1">
              <a:rPr lang="en-ZA" smtClean="0"/>
              <a:pPr>
                <a:defRPr/>
              </a:pPr>
              <a:t>2023/01/17</a:t>
            </a:fld>
            <a:endParaRPr lang="en-ZA" dirty="0"/>
          </a:p>
        </p:txBody>
      </p:sp>
      <p:sp>
        <p:nvSpPr>
          <p:cNvPr id="6" name="Slide Number Placeholder 5"/>
          <p:cNvSpPr>
            <a:spLocks noGrp="1"/>
          </p:cNvSpPr>
          <p:nvPr>
            <p:ph type="sldNum" sz="quarter" idx="12"/>
          </p:nvPr>
        </p:nvSpPr>
        <p:spPr/>
        <p:txBody>
          <a:bodyPr/>
          <a:lstStyle/>
          <a:p>
            <a:pPr>
              <a:defRPr/>
            </a:pPr>
            <a:fld id="{58AF544E-0A3F-48B4-9A8B-A2E84A96B35D}" type="slidenum">
              <a:rPr lang="en-ZA" smtClean="0"/>
              <a:pPr>
                <a:defRPr/>
              </a:pPr>
              <a:t>8</a:t>
            </a:fld>
            <a:endParaRPr lang="en-ZA" dirty="0"/>
          </a:p>
        </p:txBody>
      </p:sp>
      <p:sp>
        <p:nvSpPr>
          <p:cNvPr id="7" name="TextBox 6">
            <a:extLst>
              <a:ext uri="{FF2B5EF4-FFF2-40B4-BE49-F238E27FC236}">
                <a16:creationId xmlns:a16="http://schemas.microsoft.com/office/drawing/2014/main" id="{A570B7B1-41A5-4DB0-80E3-D391F0B2F328}"/>
              </a:ext>
            </a:extLst>
          </p:cNvPr>
          <p:cNvSpPr txBox="1"/>
          <p:nvPr/>
        </p:nvSpPr>
        <p:spPr>
          <a:xfrm>
            <a:off x="251521" y="889844"/>
            <a:ext cx="8712967" cy="5649752"/>
          </a:xfrm>
          <a:prstGeom prst="rect">
            <a:avLst/>
          </a:prstGeom>
          <a:noFill/>
        </p:spPr>
        <p:txBody>
          <a:bodyPr wrap="square">
            <a:spAutoFit/>
          </a:bodyPr>
          <a:lstStyle/>
          <a:p>
            <a:pPr>
              <a:buFont typeface="Wingdings" panose="05000000000000000000" pitchFamily="2" charset="2"/>
              <a:buChar char="v"/>
            </a:pPr>
            <a:endParaRPr lang="en-US" dirty="0">
              <a:solidFill>
                <a:schemeClr val="tx1"/>
              </a:solidFill>
            </a:endParaRPr>
          </a:p>
          <a:p>
            <a:pPr>
              <a:buFont typeface="Wingdings" panose="05000000000000000000" pitchFamily="2" charset="2"/>
              <a:buChar char="v"/>
            </a:pPr>
            <a:r>
              <a:rPr lang="en-US" sz="1800" b="1" dirty="0">
                <a:effectLst/>
                <a:latin typeface="Arial" panose="020B0604020202020204" pitchFamily="34" charset="0"/>
                <a:ea typeface="Times New Roman" panose="02020603050405020304" pitchFamily="18" charset="0"/>
              </a:rPr>
              <a:t>Step 7 – Price and Preference (90/10 Preference Points System</a:t>
            </a:r>
          </a:p>
          <a:p>
            <a:pPr>
              <a:buFont typeface="Wingdings" panose="05000000000000000000" pitchFamily="2" charset="2"/>
              <a:buChar char="v"/>
            </a:pPr>
            <a:r>
              <a:rPr lang="en-US" dirty="0">
                <a:solidFill>
                  <a:schemeClr val="tx1"/>
                </a:solidFill>
              </a:rPr>
              <a:t>Price and preference evaluation is conducted according to the preference system applicable to a particular tender. Either 90/10 or preference point system will be applied. </a:t>
            </a:r>
          </a:p>
          <a:p>
            <a:pPr>
              <a:buFont typeface="Wingdings" panose="05000000000000000000" pitchFamily="2" charset="2"/>
              <a:buChar char="v"/>
            </a:pPr>
            <a:r>
              <a:rPr lang="en-US" dirty="0">
                <a:solidFill>
                  <a:schemeClr val="tx1"/>
                </a:solidFill>
              </a:rPr>
              <a:t>Contractors to ensure valid BBBEE Certificate is submitted in order to obtain BEE points. </a:t>
            </a:r>
          </a:p>
          <a:p>
            <a:endParaRPr lang="en-US" dirty="0">
              <a:solidFill>
                <a:schemeClr val="tx1"/>
              </a:solidFill>
            </a:endParaRPr>
          </a:p>
          <a:p>
            <a:pPr marL="0" indent="0">
              <a:buNone/>
            </a:pPr>
            <a:r>
              <a:rPr lang="en-US" b="1" dirty="0"/>
              <a:t>CONTRACTUAL REQUIREMENTS </a:t>
            </a:r>
          </a:p>
          <a:p>
            <a:pPr marL="0" indent="0">
              <a:buNone/>
            </a:pPr>
            <a:r>
              <a:rPr lang="en-US" b="1" dirty="0"/>
              <a:t> </a:t>
            </a:r>
          </a:p>
          <a:p>
            <a:pPr marL="0" indent="0">
              <a:buNone/>
            </a:pPr>
            <a:r>
              <a:rPr lang="en-US" dirty="0">
                <a:solidFill>
                  <a:schemeClr val="accent1"/>
                </a:solidFill>
              </a:rPr>
              <a:t>1.1 Contractual requirements for Commercial as stipulated on the Invitation to Tender; as follows: </a:t>
            </a:r>
          </a:p>
          <a:p>
            <a:pPr marL="0" indent="0">
              <a:buNone/>
            </a:pPr>
            <a:endParaRPr lang="en-US" dirty="0">
              <a:solidFill>
                <a:schemeClr val="accent1"/>
              </a:solidFill>
            </a:endParaRPr>
          </a:p>
          <a:p>
            <a:pPr marL="742950" lvl="1" indent="-285750" algn="just">
              <a:lnSpc>
                <a:spcPct val="115000"/>
              </a:lnSpc>
              <a:buFont typeface="Wingdings" panose="05000000000000000000" pitchFamily="2" charset="2"/>
              <a:buChar char=""/>
            </a:pPr>
            <a:r>
              <a:rPr lang="en-ZA" sz="1800" dirty="0">
                <a:effectLst/>
                <a:latin typeface="Arial" panose="020B0604020202020204" pitchFamily="34" charset="0"/>
                <a:ea typeface="Calibri" panose="020F0502020204030204" pitchFamily="34" charset="0"/>
                <a:cs typeface="Times New Roman" panose="02020603050405020304" pitchFamily="18" charset="0"/>
              </a:rPr>
              <a:t>Health and Safety compliance </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gn="just">
              <a:lnSpc>
                <a:spcPct val="115000"/>
              </a:lnSpc>
              <a:buFont typeface="Wingdings" panose="05000000000000000000" pitchFamily="2" charset="2"/>
              <a:buChar char=""/>
            </a:pPr>
            <a:r>
              <a:rPr lang="en-ZA" sz="1800" dirty="0">
                <a:effectLst/>
                <a:latin typeface="Arial" panose="020B0604020202020204" pitchFamily="34" charset="0"/>
                <a:ea typeface="Calibri" panose="020F0502020204030204" pitchFamily="34" charset="0"/>
                <a:cs typeface="Times New Roman" panose="02020603050405020304" pitchFamily="18" charset="0"/>
              </a:rPr>
              <a:t>Environmental compliance </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gn="just">
              <a:lnSpc>
                <a:spcPct val="115000"/>
              </a:lnSpc>
              <a:buFont typeface="Wingdings" panose="05000000000000000000" pitchFamily="2" charset="2"/>
              <a:buChar char=""/>
            </a:pPr>
            <a:r>
              <a:rPr lang="en-ZA" sz="1800" dirty="0">
                <a:effectLst/>
                <a:latin typeface="Arial" panose="020B0604020202020204" pitchFamily="34" charset="0"/>
                <a:ea typeface="Calibri" panose="020F0502020204030204" pitchFamily="34" charset="0"/>
                <a:cs typeface="Times New Roman" panose="02020603050405020304" pitchFamily="18" charset="0"/>
              </a:rPr>
              <a:t>Quality compliance</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gn="just">
              <a:lnSpc>
                <a:spcPct val="115000"/>
              </a:lnSpc>
              <a:spcAft>
                <a:spcPts val="1000"/>
              </a:spcAft>
              <a:buFont typeface="Wingdings" panose="05000000000000000000" pitchFamily="2" charset="2"/>
              <a:buChar char=""/>
            </a:pPr>
            <a:r>
              <a:rPr lang="en-ZA" sz="1800" dirty="0">
                <a:effectLst/>
                <a:latin typeface="Arial" panose="020B0604020202020204" pitchFamily="34" charset="0"/>
                <a:ea typeface="Calibri" panose="020F0502020204030204" pitchFamily="34" charset="0"/>
                <a:cs typeface="Times New Roman" panose="02020603050405020304" pitchFamily="18" charset="0"/>
              </a:rPr>
              <a:t>SDL&amp;I</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dirty="0">
              <a:solidFill>
                <a:schemeClr val="accent1"/>
              </a:solidFill>
            </a:endParaRPr>
          </a:p>
          <a:p>
            <a:pPr marL="0" indent="0">
              <a:buNone/>
            </a:pPr>
            <a:endParaRPr lang="en-US" dirty="0">
              <a:solidFill>
                <a:schemeClr val="accent1"/>
              </a:solidFill>
            </a:endParaRPr>
          </a:p>
        </p:txBody>
      </p:sp>
    </p:spTree>
    <p:extLst>
      <p:ext uri="{BB962C8B-B14F-4D97-AF65-F5344CB8AC3E}">
        <p14:creationId xmlns:p14="http://schemas.microsoft.com/office/powerpoint/2010/main" val="4232674232"/>
      </p:ext>
    </p:extLst>
  </p:cSld>
  <p:clrMapOvr>
    <a:masterClrMapping/>
  </p:clrMapOvr>
  <p:transition spd="slow">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ZA" b="1" dirty="0"/>
              <a:t>TENDER EVALUATION PROCESS </a:t>
            </a:r>
            <a:r>
              <a:rPr lang="en-ZA" b="1" dirty="0" err="1"/>
              <a:t>cont</a:t>
            </a:r>
            <a:r>
              <a:rPr lang="en-ZA" b="1" dirty="0"/>
              <a:t>……</a:t>
            </a:r>
            <a:endParaRPr lang="en-ZA" dirty="0"/>
          </a:p>
        </p:txBody>
      </p:sp>
      <p:sp>
        <p:nvSpPr>
          <p:cNvPr id="4" name="Content Placeholder 3"/>
          <p:cNvSpPr>
            <a:spLocks noGrp="1"/>
          </p:cNvSpPr>
          <p:nvPr>
            <p:ph sz="half" idx="2"/>
          </p:nvPr>
        </p:nvSpPr>
        <p:spPr>
          <a:xfrm>
            <a:off x="436563" y="1124744"/>
            <a:ext cx="8378825" cy="5357019"/>
          </a:xfrm>
        </p:spPr>
        <p:txBody>
          <a:bodyPr/>
          <a:lstStyle/>
          <a:p>
            <a:pPr marL="0" indent="0">
              <a:buNone/>
            </a:pPr>
            <a:r>
              <a:rPr lang="en-US" b="1" dirty="0">
                <a:solidFill>
                  <a:srgbClr val="FF0000"/>
                </a:solidFill>
              </a:rPr>
              <a:t>NOTE: </a:t>
            </a:r>
            <a:br>
              <a:rPr lang="en-US" b="1" dirty="0">
                <a:solidFill>
                  <a:srgbClr val="FF0000"/>
                </a:solidFill>
              </a:rPr>
            </a:br>
            <a:r>
              <a:rPr lang="en-ZA" b="1" dirty="0">
                <a:solidFill>
                  <a:srgbClr val="FF0000"/>
                </a:solidFill>
              </a:rPr>
              <a:t>Contractual requirements are not evaluation criteria. They are required to be met and assessed after the evaluation and ranking of the tenders. Proof that the highest ranked tenderer is able to meet </a:t>
            </a:r>
            <a:r>
              <a:rPr lang="en-US" b="1" dirty="0">
                <a:solidFill>
                  <a:srgbClr val="FF0000"/>
                </a:solidFill>
              </a:rPr>
              <a:t> </a:t>
            </a:r>
            <a:r>
              <a:rPr lang="en-ZA" b="1" dirty="0">
                <a:solidFill>
                  <a:srgbClr val="FF0000"/>
                </a:solidFill>
              </a:rPr>
              <a:t>the contractual requirements, must be submitted prior to order award. Tenderers will be afforded an opportunity to correct and resubmit their corrections within 5 working days. </a:t>
            </a:r>
          </a:p>
          <a:p>
            <a:pPr marL="0" indent="0">
              <a:buNone/>
            </a:pPr>
            <a:r>
              <a:rPr lang="en-US" b="1" dirty="0">
                <a:solidFill>
                  <a:srgbClr val="FF0000"/>
                </a:solidFill>
              </a:rPr>
              <a:t>Failure to meet “Contractual Requirements “by the stipulated deadlines, may result in the tenderer being regarded as non-responsive and ineligible for contract award.</a:t>
            </a:r>
          </a:p>
          <a:p>
            <a:pPr marL="0" indent="0">
              <a:buNone/>
            </a:pPr>
            <a:endParaRPr lang="en-US" b="1" dirty="0">
              <a:solidFill>
                <a:srgbClr val="FF0000"/>
              </a:solidFill>
            </a:endParaRPr>
          </a:p>
          <a:p>
            <a:pPr marL="0" indent="0">
              <a:buNone/>
            </a:pPr>
            <a:endParaRPr lang="en-US" b="1" dirty="0">
              <a:solidFill>
                <a:srgbClr val="FF0000"/>
              </a:solidFill>
            </a:endParaRPr>
          </a:p>
          <a:p>
            <a:pPr marL="0" indent="0">
              <a:buNone/>
            </a:pPr>
            <a:endParaRPr lang="en-US" b="1" dirty="0">
              <a:solidFill>
                <a:srgbClr val="FF0000"/>
              </a:solidFill>
            </a:endParaRPr>
          </a:p>
          <a:p>
            <a:pPr marL="0" indent="0">
              <a:buNone/>
            </a:pPr>
            <a:endParaRPr lang="en-US" b="1" dirty="0">
              <a:solidFill>
                <a:srgbClr val="FF0000"/>
              </a:solidFill>
            </a:endParaRPr>
          </a:p>
          <a:p>
            <a:endParaRPr lang="en-US" b="1" dirty="0"/>
          </a:p>
          <a:p>
            <a:endParaRPr lang="en-US" b="1" dirty="0"/>
          </a:p>
          <a:p>
            <a:endParaRPr lang="en-US" b="1" dirty="0"/>
          </a:p>
          <a:p>
            <a:endParaRPr lang="en-ZA" dirty="0"/>
          </a:p>
        </p:txBody>
      </p:sp>
      <p:sp>
        <p:nvSpPr>
          <p:cNvPr id="5" name="Date Placeholder 4"/>
          <p:cNvSpPr>
            <a:spLocks noGrp="1"/>
          </p:cNvSpPr>
          <p:nvPr>
            <p:ph type="dt" sz="half" idx="10"/>
          </p:nvPr>
        </p:nvSpPr>
        <p:spPr/>
        <p:txBody>
          <a:bodyPr/>
          <a:lstStyle/>
          <a:p>
            <a:pPr>
              <a:defRPr/>
            </a:pPr>
            <a:fld id="{CD6CA566-0050-47F2-B0BB-87F834F6EB28}" type="datetime1">
              <a:rPr lang="en-ZA" smtClean="0"/>
              <a:pPr>
                <a:defRPr/>
              </a:pPr>
              <a:t>2023/01/17</a:t>
            </a:fld>
            <a:endParaRPr lang="en-ZA" dirty="0"/>
          </a:p>
        </p:txBody>
      </p:sp>
      <p:sp>
        <p:nvSpPr>
          <p:cNvPr id="6" name="Slide Number Placeholder 5"/>
          <p:cNvSpPr>
            <a:spLocks noGrp="1"/>
          </p:cNvSpPr>
          <p:nvPr>
            <p:ph type="sldNum" sz="quarter" idx="12"/>
          </p:nvPr>
        </p:nvSpPr>
        <p:spPr/>
        <p:txBody>
          <a:bodyPr/>
          <a:lstStyle/>
          <a:p>
            <a:pPr>
              <a:defRPr/>
            </a:pPr>
            <a:fld id="{58AF544E-0A3F-48B4-9A8B-A2E84A96B35D}" type="slidenum">
              <a:rPr lang="en-ZA" smtClean="0"/>
              <a:pPr>
                <a:defRPr/>
              </a:pPr>
              <a:t>9</a:t>
            </a:fld>
            <a:endParaRPr lang="en-ZA" dirty="0"/>
          </a:p>
        </p:txBody>
      </p:sp>
    </p:spTree>
    <p:extLst>
      <p:ext uri="{BB962C8B-B14F-4D97-AF65-F5344CB8AC3E}">
        <p14:creationId xmlns:p14="http://schemas.microsoft.com/office/powerpoint/2010/main" val="1013321446"/>
      </p:ext>
    </p:extLst>
  </p:cSld>
  <p:clrMapOvr>
    <a:masterClrMapping/>
  </p:clrMapOvr>
  <p:transition spd="slow">
    <p:fade/>
  </p:transition>
</p:sld>
</file>

<file path=ppt/theme/theme1.xml><?xml version="1.0" encoding="utf-8"?>
<a:theme xmlns:a="http://schemas.openxmlformats.org/drawingml/2006/main" name="4_Default Design">
  <a:themeElements>
    <a:clrScheme name="">
      <a:dk1>
        <a:srgbClr val="003896"/>
      </a:dk1>
      <a:lt1>
        <a:srgbClr val="FFFFFF"/>
      </a:lt1>
      <a:dk2>
        <a:srgbClr val="FFFFFF"/>
      </a:dk2>
      <a:lt2>
        <a:srgbClr val="DDDDDD"/>
      </a:lt2>
      <a:accent1>
        <a:srgbClr val="003896"/>
      </a:accent1>
      <a:accent2>
        <a:srgbClr val="83725B"/>
      </a:accent2>
      <a:accent3>
        <a:srgbClr val="FFFFFF"/>
      </a:accent3>
      <a:accent4>
        <a:srgbClr val="002E7F"/>
      </a:accent4>
      <a:accent5>
        <a:srgbClr val="AAAEC9"/>
      </a:accent5>
      <a:accent6>
        <a:srgbClr val="766752"/>
      </a:accent6>
      <a:hlink>
        <a:srgbClr val="83725B"/>
      </a:hlink>
      <a:folHlink>
        <a:srgbClr val="858705"/>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15">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99CC00"/>
        </a:folHlink>
      </a:clrScheme>
      <a:clrMap bg1="lt1" tx1="dk1" bg2="lt2" tx2="dk2" accent1="accent1" accent2="accent2" accent3="accent3" accent4="accent4" accent5="accent5" accent6="accent6" hlink="hlink" folHlink="folHlink"/>
    </a:extraClrScheme>
    <a:extraClrScheme>
      <a:clrScheme name="Default Design 16">
        <a:dk1>
          <a:srgbClr val="003896"/>
        </a:dk1>
        <a:lt1>
          <a:srgbClr val="FFFFFF"/>
        </a:lt1>
        <a:dk2>
          <a:srgbClr val="FFFFFF"/>
        </a:dk2>
        <a:lt2>
          <a:srgbClr val="808080"/>
        </a:lt2>
        <a:accent1>
          <a:srgbClr val="BBE0E3"/>
        </a:accent1>
        <a:accent2>
          <a:srgbClr val="333399"/>
        </a:accent2>
        <a:accent3>
          <a:srgbClr val="FFFFFF"/>
        </a:accent3>
        <a:accent4>
          <a:srgbClr val="002E7F"/>
        </a:accent4>
        <a:accent5>
          <a:srgbClr val="DAEDEF"/>
        </a:accent5>
        <a:accent6>
          <a:srgbClr val="2D2D8A"/>
        </a:accent6>
        <a:hlink>
          <a:srgbClr val="83725B"/>
        </a:hlink>
        <a:folHlink>
          <a:srgbClr val="85870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1710</TotalTime>
  <Words>992</Words>
  <Application>Microsoft Office PowerPoint</Application>
  <PresentationFormat>On-screen Show (4:3)</PresentationFormat>
  <Paragraphs>156</Paragraphs>
  <Slides>10</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Wingdings</vt:lpstr>
      <vt:lpstr>4_Default Design</vt:lpstr>
      <vt:lpstr>   SUBSTATION FACILITIES AND BUILDING MAINTENANCE TRANSMISSION IN WESTERN GRID FOR 36 MONTHS   Tender no. WCTX1078SL   THE PROCUREMENT PROCESS    by Sandi Bokveldt-Lize </vt:lpstr>
      <vt:lpstr>TENDER PHASE   </vt:lpstr>
      <vt:lpstr>TENDER OPENING &amp; RECEIVING   </vt:lpstr>
      <vt:lpstr>TENDER EVALUATION PROCESS </vt:lpstr>
      <vt:lpstr>TENDER EVALUATION PROCESS cont.. </vt:lpstr>
      <vt:lpstr>TENDER EVALUATION PROCESS cont..</vt:lpstr>
      <vt:lpstr>TENDER EVALUATION PROCESS cont.. </vt:lpstr>
      <vt:lpstr>PowerPoint Presentation</vt:lpstr>
      <vt:lpstr>TENDER EVALUATION PROCESS cont……</vt:lpstr>
      <vt:lpstr>PowerPoint Presentation</vt:lpstr>
    </vt:vector>
  </TitlesOfParts>
  <Company>Eskom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Tjabadi</dc:creator>
  <cp:lastModifiedBy>Sandiswa</cp:lastModifiedBy>
  <cp:revision>114</cp:revision>
  <cp:lastPrinted>2018-10-16T07:10:53Z</cp:lastPrinted>
  <dcterms:created xsi:type="dcterms:W3CDTF">2012-09-05T08:13:53Z</dcterms:created>
  <dcterms:modified xsi:type="dcterms:W3CDTF">2023-01-17T09:17:59Z</dcterms:modified>
</cp:coreProperties>
</file>