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91" r:id="rId2"/>
    <p:sldId id="292" r:id="rId3"/>
    <p:sldId id="281" r:id="rId4"/>
    <p:sldId id="294" r:id="rId5"/>
    <p:sldId id="288" r:id="rId6"/>
  </p:sldIdLst>
  <p:sldSz cx="9144000" cy="6858000" type="screen4x3"/>
  <p:notesSz cx="10020300" cy="6888163"/>
  <p:defaultTextStyle>
    <a:defPPr>
      <a:defRPr lang="en-Z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253">
          <p15:clr>
            <a:srgbClr val="A4A3A4"/>
          </p15:clr>
        </p15:guide>
        <p15:guide id="2" orient="horz" pos="890">
          <p15:clr>
            <a:srgbClr val="A4A3A4"/>
          </p15:clr>
        </p15:guide>
        <p15:guide id="3" orient="horz" pos="3657">
          <p15:clr>
            <a:srgbClr val="A4A3A4"/>
          </p15:clr>
        </p15:guide>
        <p15:guide id="4" orient="horz" pos="1752">
          <p15:clr>
            <a:srgbClr val="A4A3A4"/>
          </p15:clr>
        </p15:guide>
        <p15:guide id="5" orient="horz" pos="4156">
          <p15:clr>
            <a:srgbClr val="A4A3A4"/>
          </p15:clr>
        </p15:guide>
        <p15:guide id="6" orient="horz" pos="3475">
          <p15:clr>
            <a:srgbClr val="A4A3A4"/>
          </p15:clr>
        </p15:guide>
        <p15:guide id="7" pos="5556">
          <p15:clr>
            <a:srgbClr val="A4A3A4"/>
          </p15:clr>
        </p15:guide>
        <p15:guide id="8" pos="5420">
          <p15:clr>
            <a:srgbClr val="A4A3A4"/>
          </p15:clr>
        </p15:guide>
        <p15:guide id="9" pos="340">
          <p15:clr>
            <a:srgbClr val="A4A3A4"/>
          </p15:clr>
        </p15:guide>
        <p15:guide id="10" pos="576">
          <p15:clr>
            <a:srgbClr val="A4A3A4"/>
          </p15:clr>
        </p15:guide>
        <p15:guide id="11" pos="410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330F"/>
    <a:srgbClr val="83725B"/>
    <a:srgbClr val="003896"/>
    <a:srgbClr val="B2B2B2"/>
    <a:srgbClr val="C0C0C0"/>
    <a:srgbClr val="EAEAEA"/>
    <a:srgbClr val="C97A00"/>
    <a:srgbClr val="8587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09" autoAdjust="0"/>
    <p:restoredTop sz="94671" autoAdjust="0"/>
  </p:normalViewPr>
  <p:slideViewPr>
    <p:cSldViewPr snapToObjects="1">
      <p:cViewPr varScale="1">
        <p:scale>
          <a:sx n="62" d="100"/>
          <a:sy n="62" d="100"/>
        </p:scale>
        <p:origin x="1296" y="56"/>
      </p:cViewPr>
      <p:guideLst>
        <p:guide orient="horz" pos="1253"/>
        <p:guide orient="horz" pos="890"/>
        <p:guide orient="horz" pos="3657"/>
        <p:guide orient="horz" pos="1752"/>
        <p:guide orient="horz" pos="4156"/>
        <p:guide orient="horz" pos="3475"/>
        <p:guide pos="5556"/>
        <p:guide pos="5420"/>
        <p:guide pos="340"/>
        <p:guide pos="576"/>
        <p:guide pos="410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41813" cy="34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37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76900" y="0"/>
            <a:ext cx="4341813" cy="34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37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42088"/>
            <a:ext cx="4341813" cy="344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37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76900" y="6542088"/>
            <a:ext cx="4341813" cy="344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365EAA9D-6842-44EC-81ED-308F26E29B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14997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41813" cy="34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28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76900" y="0"/>
            <a:ext cx="4341813" cy="34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87713" y="515938"/>
            <a:ext cx="3446462" cy="2584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28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001713" y="3271838"/>
            <a:ext cx="8016875" cy="310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noProof="0"/>
              <a:t>Click to edit Master text styles</a:t>
            </a:r>
          </a:p>
          <a:p>
            <a:pPr lvl="1"/>
            <a:r>
              <a:rPr lang="en-ZA" noProof="0"/>
              <a:t>Second level</a:t>
            </a:r>
          </a:p>
          <a:p>
            <a:pPr lvl="2"/>
            <a:r>
              <a:rPr lang="en-ZA" noProof="0"/>
              <a:t>Third level</a:t>
            </a:r>
          </a:p>
          <a:p>
            <a:pPr lvl="3"/>
            <a:r>
              <a:rPr lang="en-ZA" noProof="0"/>
              <a:t>Fourth level</a:t>
            </a:r>
          </a:p>
          <a:p>
            <a:pPr lvl="4"/>
            <a:r>
              <a:rPr lang="en-ZA" noProof="0"/>
              <a:t>Fifth level</a:t>
            </a:r>
          </a:p>
        </p:txBody>
      </p:sp>
      <p:sp>
        <p:nvSpPr>
          <p:cNvPr id="528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42088"/>
            <a:ext cx="4341813" cy="344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28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76900" y="6542088"/>
            <a:ext cx="4341813" cy="344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2CF3DBF0-B8E1-49A3-8675-7092D3549296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052781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926840823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7A2C4C-278E-4C6E-95DE-9053947BFDCD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15510250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6BAC6-F07B-40D4-886E-A6D5B05DA1DC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11441102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51275" y="6453188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E663E2-18DE-4FE8-A79B-20A96484D2A4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70646610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7FD126-4138-40CC-A02A-D7EBB09575C6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43638947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04946F-FA3F-467B-AA30-F744D4240C6B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22454152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B56DA-FE9C-427B-84DD-5E92E1C8E71D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21309103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CCC10D-FCF5-4279-92A0-6AF02171F839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36946246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27F6F2-7A4D-4E0F-8889-8E1C2C524600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57863246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EE70A-48E0-47E1-ABB8-0222D9A52E48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63403517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82BA2-CBF6-47CC-A86D-7DB0B6C1147B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98204327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ADCBB-96D4-4123-B6EF-C5046789EBC6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68352348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7" descr="topsolid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6E2B7D8D-1B16-40CD-8C26-2639A376678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  <p:sldLayoutId id="2147484068" r:id="rId12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MatshaTB@eskom.co.za" TargetMode="External"/><Relationship Id="rId2" Type="http://schemas.openxmlformats.org/officeDocument/2006/relationships/hyperlink" Target="http://www.eskom.co.za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305911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grpSp>
        <p:nvGrpSpPr>
          <p:cNvPr id="14339" name="Group 162"/>
          <p:cNvGrpSpPr>
            <a:grpSpLocks/>
          </p:cNvGrpSpPr>
          <p:nvPr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14395" name="Picture 23" descr="dd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96" name="Rectangle 91"/>
            <p:cNvSpPr>
              <a:spLocks noChangeArrowheads="1"/>
            </p:cNvSpPr>
            <p:nvPr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pic>
          <p:nvPicPr>
            <p:cNvPr id="14397" name="Picture 161" descr="logo smal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340" name="Group 155"/>
          <p:cNvGrpSpPr>
            <a:grpSpLocks/>
          </p:cNvGrpSpPr>
          <p:nvPr/>
        </p:nvGrpSpPr>
        <p:grpSpPr bwMode="auto">
          <a:xfrm>
            <a:off x="257175" y="1201738"/>
            <a:ext cx="2482850" cy="2444750"/>
            <a:chOff x="162" y="757"/>
            <a:chExt cx="1564" cy="1540"/>
          </a:xfrm>
        </p:grpSpPr>
        <p:sp>
          <p:nvSpPr>
            <p:cNvPr id="14390" name="Oval 101"/>
            <p:cNvSpPr>
              <a:spLocks noChangeArrowheads="1"/>
            </p:cNvSpPr>
            <p:nvPr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4391" name="Oval 103"/>
            <p:cNvSpPr>
              <a:spLocks noChangeArrowheads="1"/>
            </p:cNvSpPr>
            <p:nvPr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4392" name="Oval 104"/>
            <p:cNvSpPr>
              <a:spLocks noChangeArrowheads="1"/>
            </p:cNvSpPr>
            <p:nvPr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4393" name="Oval 105"/>
            <p:cNvSpPr>
              <a:spLocks noChangeArrowheads="1"/>
            </p:cNvSpPr>
            <p:nvPr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4394" name="Oval 106"/>
            <p:cNvSpPr>
              <a:spLocks noChangeArrowheads="1"/>
            </p:cNvSpPr>
            <p:nvPr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</p:grpSp>
      <p:sp>
        <p:nvSpPr>
          <p:cNvPr id="19462" name="Oval 102"/>
          <p:cNvSpPr>
            <a:spLocks noChangeArrowheads="1"/>
          </p:cNvSpPr>
          <p:nvPr/>
        </p:nvSpPr>
        <p:spPr bwMode="auto">
          <a:xfrm>
            <a:off x="436563" y="1362075"/>
            <a:ext cx="2162175" cy="2173288"/>
          </a:xfrm>
          <a:prstGeom prst="ellips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66" b="-166"/>
            </a:stretch>
          </a:blipFill>
          <a:ln>
            <a:noFill/>
          </a:ln>
        </p:spPr>
        <p:txBody>
          <a:bodyPr anchor="ctr"/>
          <a:lstStyle/>
          <a:p>
            <a:pPr algn="ctr">
              <a:defRPr/>
            </a:pPr>
            <a:endParaRPr lang="en-ZA" sz="1000" dirty="0"/>
          </a:p>
        </p:txBody>
      </p:sp>
      <p:grpSp>
        <p:nvGrpSpPr>
          <p:cNvPr id="14344" name="Group 156"/>
          <p:cNvGrpSpPr>
            <a:grpSpLocks/>
          </p:cNvGrpSpPr>
          <p:nvPr/>
        </p:nvGrpSpPr>
        <p:grpSpPr bwMode="auto">
          <a:xfrm>
            <a:off x="171450" y="1201738"/>
            <a:ext cx="2643188" cy="2493962"/>
            <a:chOff x="108" y="757"/>
            <a:chExt cx="1665" cy="1571"/>
          </a:xfrm>
        </p:grpSpPr>
        <p:sp>
          <p:nvSpPr>
            <p:cNvPr id="14387" name="Oval 107"/>
            <p:cNvSpPr>
              <a:spLocks noChangeArrowheads="1"/>
            </p:cNvSpPr>
            <p:nvPr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4388" name="Oval 108"/>
            <p:cNvSpPr>
              <a:spLocks noChangeArrowheads="1"/>
            </p:cNvSpPr>
            <p:nvPr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4389" name="Oval 109"/>
            <p:cNvSpPr>
              <a:spLocks noChangeArrowheads="1"/>
            </p:cNvSpPr>
            <p:nvPr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14345" name="Group 146"/>
          <p:cNvGrpSpPr>
            <a:grpSpLocks/>
          </p:cNvGrpSpPr>
          <p:nvPr/>
        </p:nvGrpSpPr>
        <p:grpSpPr bwMode="auto">
          <a:xfrm>
            <a:off x="912813" y="620713"/>
            <a:ext cx="1284287" cy="1260475"/>
            <a:chOff x="575" y="391"/>
            <a:chExt cx="809" cy="794"/>
          </a:xfrm>
        </p:grpSpPr>
        <p:sp>
          <p:nvSpPr>
            <p:cNvPr id="14379" name="Oval 147"/>
            <p:cNvSpPr>
              <a:spLocks noChangeArrowheads="1"/>
            </p:cNvSpPr>
            <p:nvPr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4380" name="Oval 148"/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4381" name="Oval 149"/>
            <p:cNvSpPr>
              <a:spLocks noChangeArrowheads="1"/>
            </p:cNvSpPr>
            <p:nvPr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4382" name="Oval 150"/>
            <p:cNvSpPr>
              <a:spLocks noChangeArrowheads="1"/>
            </p:cNvSpPr>
            <p:nvPr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4383" name="Oval 151"/>
            <p:cNvSpPr>
              <a:spLocks noChangeArrowheads="1"/>
            </p:cNvSpPr>
            <p:nvPr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4384" name="Oval 152"/>
            <p:cNvSpPr>
              <a:spLocks noChangeArrowheads="1"/>
            </p:cNvSpPr>
            <p:nvPr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4385" name="Oval 153"/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4386" name="Oval 154"/>
            <p:cNvSpPr>
              <a:spLocks noChangeArrowheads="1"/>
            </p:cNvSpPr>
            <p:nvPr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</p:grpSp>
      <p:sp>
        <p:nvSpPr>
          <p:cNvPr id="14346" name="Oval 118"/>
          <p:cNvSpPr>
            <a:spLocks noChangeArrowheads="1"/>
          </p:cNvSpPr>
          <p:nvPr/>
        </p:nvSpPr>
        <p:spPr bwMode="auto">
          <a:xfrm>
            <a:off x="1004888" y="706438"/>
            <a:ext cx="1111250" cy="1112837"/>
          </a:xfrm>
          <a:prstGeom prst="ellipse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600">
              <a:solidFill>
                <a:schemeClr val="tx1"/>
              </a:solidFill>
            </a:endParaRPr>
          </a:p>
        </p:txBody>
      </p:sp>
      <p:grpSp>
        <p:nvGrpSpPr>
          <p:cNvPr id="14347" name="Group 145"/>
          <p:cNvGrpSpPr>
            <a:grpSpLocks/>
          </p:cNvGrpSpPr>
          <p:nvPr/>
        </p:nvGrpSpPr>
        <p:grpSpPr bwMode="auto">
          <a:xfrm>
            <a:off x="863600" y="620713"/>
            <a:ext cx="1370013" cy="1284287"/>
            <a:chOff x="544" y="391"/>
            <a:chExt cx="863" cy="809"/>
          </a:xfrm>
        </p:grpSpPr>
        <p:sp>
          <p:nvSpPr>
            <p:cNvPr id="14376" name="Oval 119"/>
            <p:cNvSpPr>
              <a:spLocks noChangeArrowheads="1"/>
            </p:cNvSpPr>
            <p:nvPr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4377" name="Oval 120"/>
            <p:cNvSpPr>
              <a:spLocks noChangeArrowheads="1"/>
            </p:cNvSpPr>
            <p:nvPr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4378" name="Oval 121"/>
            <p:cNvSpPr>
              <a:spLocks noChangeArrowheads="1"/>
            </p:cNvSpPr>
            <p:nvPr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14348" name="Group 157"/>
          <p:cNvGrpSpPr>
            <a:grpSpLocks/>
          </p:cNvGrpSpPr>
          <p:nvPr/>
        </p:nvGrpSpPr>
        <p:grpSpPr bwMode="auto">
          <a:xfrm>
            <a:off x="331788" y="3090863"/>
            <a:ext cx="2074862" cy="2038350"/>
            <a:chOff x="209" y="1947"/>
            <a:chExt cx="1307" cy="1284"/>
          </a:xfrm>
        </p:grpSpPr>
        <p:sp>
          <p:nvSpPr>
            <p:cNvPr id="14370" name="Oval 122"/>
            <p:cNvSpPr>
              <a:spLocks noChangeArrowheads="1"/>
            </p:cNvSpPr>
            <p:nvPr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4371" name="Oval 123"/>
            <p:cNvSpPr>
              <a:spLocks noChangeArrowheads="1"/>
            </p:cNvSpPr>
            <p:nvPr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4372" name="Oval 124"/>
            <p:cNvSpPr>
              <a:spLocks noChangeArrowheads="1"/>
            </p:cNvSpPr>
            <p:nvPr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4373" name="Oval 125"/>
            <p:cNvSpPr>
              <a:spLocks noChangeArrowheads="1"/>
            </p:cNvSpPr>
            <p:nvPr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4374" name="Oval 126"/>
            <p:cNvSpPr>
              <a:spLocks noChangeArrowheads="1"/>
            </p:cNvSpPr>
            <p:nvPr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4375" name="Oval 127"/>
            <p:cNvSpPr>
              <a:spLocks noChangeArrowheads="1"/>
            </p:cNvSpPr>
            <p:nvPr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</p:grpSp>
      <p:sp>
        <p:nvSpPr>
          <p:cNvPr id="14349" name="Oval 128"/>
          <p:cNvSpPr>
            <a:spLocks noChangeArrowheads="1"/>
          </p:cNvSpPr>
          <p:nvPr/>
        </p:nvSpPr>
        <p:spPr bwMode="auto">
          <a:xfrm>
            <a:off x="482600" y="3227388"/>
            <a:ext cx="1801813" cy="1814512"/>
          </a:xfrm>
          <a:prstGeom prst="ellipse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000">
              <a:solidFill>
                <a:srgbClr val="C0C0C0"/>
              </a:solidFill>
            </a:endParaRPr>
          </a:p>
        </p:txBody>
      </p:sp>
      <p:grpSp>
        <p:nvGrpSpPr>
          <p:cNvPr id="14350" name="Group 158"/>
          <p:cNvGrpSpPr>
            <a:grpSpLocks/>
          </p:cNvGrpSpPr>
          <p:nvPr/>
        </p:nvGrpSpPr>
        <p:grpSpPr bwMode="auto">
          <a:xfrm>
            <a:off x="257175" y="3090863"/>
            <a:ext cx="2211388" cy="2087562"/>
            <a:chOff x="162" y="1947"/>
            <a:chExt cx="1393" cy="1315"/>
          </a:xfrm>
        </p:grpSpPr>
        <p:sp>
          <p:nvSpPr>
            <p:cNvPr id="14367" name="Oval 129"/>
            <p:cNvSpPr>
              <a:spLocks noChangeArrowheads="1"/>
            </p:cNvSpPr>
            <p:nvPr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4368" name="Oval 130"/>
            <p:cNvSpPr>
              <a:spLocks noChangeArrowheads="1"/>
            </p:cNvSpPr>
            <p:nvPr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4369" name="Oval 131"/>
            <p:cNvSpPr>
              <a:spLocks noChangeArrowheads="1"/>
            </p:cNvSpPr>
            <p:nvPr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14351" name="Group 159"/>
          <p:cNvGrpSpPr>
            <a:grpSpLocks/>
          </p:cNvGrpSpPr>
          <p:nvPr/>
        </p:nvGrpSpPr>
        <p:grpSpPr bwMode="auto">
          <a:xfrm>
            <a:off x="900113" y="4684713"/>
            <a:ext cx="1717675" cy="1692275"/>
            <a:chOff x="567" y="2951"/>
            <a:chExt cx="1082" cy="1066"/>
          </a:xfrm>
        </p:grpSpPr>
        <p:sp>
          <p:nvSpPr>
            <p:cNvPr id="14361" name="Oval 132"/>
            <p:cNvSpPr>
              <a:spLocks noChangeArrowheads="1"/>
            </p:cNvSpPr>
            <p:nvPr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4362" name="Oval 133"/>
            <p:cNvSpPr>
              <a:spLocks noChangeArrowheads="1"/>
            </p:cNvSpPr>
            <p:nvPr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4363" name="Oval 134"/>
            <p:cNvSpPr>
              <a:spLocks noChangeArrowheads="1"/>
            </p:cNvSpPr>
            <p:nvPr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4364" name="Oval 135"/>
            <p:cNvSpPr>
              <a:spLocks noChangeArrowheads="1"/>
            </p:cNvSpPr>
            <p:nvPr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4365" name="Oval 136"/>
            <p:cNvSpPr>
              <a:spLocks noChangeArrowheads="1"/>
            </p:cNvSpPr>
            <p:nvPr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4366" name="Oval 137"/>
            <p:cNvSpPr>
              <a:spLocks noChangeArrowheads="1"/>
            </p:cNvSpPr>
            <p:nvPr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</p:grpSp>
      <p:sp>
        <p:nvSpPr>
          <p:cNvPr id="19471" name="Oval 138"/>
          <p:cNvSpPr>
            <a:spLocks noChangeArrowheads="1"/>
          </p:cNvSpPr>
          <p:nvPr/>
        </p:nvSpPr>
        <p:spPr bwMode="auto">
          <a:xfrm>
            <a:off x="1014413" y="4791075"/>
            <a:ext cx="1506537" cy="1519238"/>
          </a:xfrm>
          <a:prstGeom prst="ellipse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19" r="-219"/>
            </a:stretch>
          </a:blipFill>
          <a:ln>
            <a:noFill/>
          </a:ln>
        </p:spPr>
        <p:txBody>
          <a:bodyPr anchor="ctr"/>
          <a:lstStyle/>
          <a:p>
            <a:pPr algn="ctr">
              <a:defRPr/>
            </a:pPr>
            <a:endParaRPr lang="en-ZA" sz="900" dirty="0">
              <a:solidFill>
                <a:srgbClr val="C0C0C0"/>
              </a:solidFill>
            </a:endParaRPr>
          </a:p>
        </p:txBody>
      </p:sp>
      <p:grpSp>
        <p:nvGrpSpPr>
          <p:cNvPr id="14355" name="Group 160"/>
          <p:cNvGrpSpPr>
            <a:grpSpLocks/>
          </p:cNvGrpSpPr>
          <p:nvPr/>
        </p:nvGrpSpPr>
        <p:grpSpPr bwMode="auto">
          <a:xfrm>
            <a:off x="838200" y="4684713"/>
            <a:ext cx="1828800" cy="1728787"/>
            <a:chOff x="528" y="2951"/>
            <a:chExt cx="1152" cy="1089"/>
          </a:xfrm>
        </p:grpSpPr>
        <p:sp>
          <p:nvSpPr>
            <p:cNvPr id="14358" name="Oval 139"/>
            <p:cNvSpPr>
              <a:spLocks noChangeArrowheads="1"/>
            </p:cNvSpPr>
            <p:nvPr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4359" name="Oval 140"/>
            <p:cNvSpPr>
              <a:spLocks noChangeArrowheads="1"/>
            </p:cNvSpPr>
            <p:nvPr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4360" name="Oval 141"/>
            <p:cNvSpPr>
              <a:spLocks noChangeArrowheads="1"/>
            </p:cNvSpPr>
            <p:nvPr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</p:grpSp>
      <p:sp>
        <p:nvSpPr>
          <p:cNvPr id="1435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SUPPLY OF LABOUR TO PERFORM SITE, PROPERTY, CONSERVATION AND RISK MANAGEMENT SERVICES AND ACTIVITIES AT MEDUPI GROOTVALLEI CONSERVATION AREA IN LEPHALALE</a:t>
            </a:r>
            <a:b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A PERIOD OF FIVE (5) YEARS</a:t>
            </a:r>
            <a:b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ZA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 </a:t>
            </a:r>
            <a:endParaRPr lang="en-Z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35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27 July 2022</a:t>
            </a:r>
          </a:p>
          <a:p>
            <a:pPr eaLnBrk="1" hangingPunct="1"/>
            <a:r>
              <a:rPr lang="en-GB" altLang="en-US" dirty="0"/>
              <a:t>Tender no. </a:t>
            </a:r>
            <a:r>
              <a:rPr lang="en-ZA" sz="18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MWP1471CX</a:t>
            </a:r>
          </a:p>
          <a:p>
            <a:pPr eaLnBrk="1" hangingPunct="1"/>
            <a:r>
              <a:rPr lang="en-ZA" altLang="en-US" b="1" dirty="0">
                <a:latin typeface="Arial" panose="020B0604020202020204" pitchFamily="34" charset="0"/>
              </a:rPr>
              <a:t>Thembekile Matshaya</a:t>
            </a:r>
            <a:endParaRPr lang="en-US" altLang="en-US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Tender No: </a:t>
            </a:r>
            <a:r>
              <a:rPr lang="en-GB" altLang="en-US" dirty="0"/>
              <a:t>MWP1471CX</a:t>
            </a:r>
            <a:br>
              <a:rPr lang="en-GB" altLang="en-US" dirty="0"/>
            </a:br>
            <a:r>
              <a:rPr lang="en-US" altLang="en-US" dirty="0"/>
              <a:t>Closing date  08 August 2022 @ 10</a:t>
            </a:r>
            <a:r>
              <a:rPr lang="en-US" altLang="en-US" dirty="0">
                <a:sym typeface="Wingdings" pitchFamily="2" charset="2"/>
              </a:rPr>
              <a:t>:00 AM</a:t>
            </a:r>
            <a:endParaRPr lang="en-ZA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/>
              <a:t>The tender documents are supplied to you: Free of charge</a:t>
            </a:r>
          </a:p>
          <a:p>
            <a:pPr eaLnBrk="1" hangingPunct="1">
              <a:defRPr/>
            </a:pPr>
            <a:r>
              <a:rPr lang="en-GB" dirty="0"/>
              <a:t>“What's out on tender “  on      </a:t>
            </a:r>
            <a:r>
              <a:rPr lang="en-GB" dirty="0">
                <a:hlinkClick r:id="rId2"/>
              </a:rPr>
              <a:t>www.eskom.co.za</a:t>
            </a:r>
            <a:endParaRPr lang="en-GB" dirty="0"/>
          </a:p>
          <a:p>
            <a:pPr eaLnBrk="1" hangingPunct="1">
              <a:defRPr/>
            </a:pPr>
            <a:r>
              <a:rPr lang="en-GB" dirty="0"/>
              <a:t>National Treasury – e-tenders</a:t>
            </a:r>
            <a:endParaRPr lang="en-ZA" dirty="0"/>
          </a:p>
          <a:p>
            <a:pPr marL="0" indent="0" eaLnBrk="1" hangingPunct="1">
              <a:buFontTx/>
              <a:buNone/>
              <a:defRPr/>
            </a:pPr>
            <a:endParaRPr lang="en-US" altLang="en-US" dirty="0"/>
          </a:p>
          <a:p>
            <a:pPr marL="0" indent="0" eaLnBrk="1" hangingPunct="1">
              <a:buFontTx/>
              <a:buNone/>
              <a:defRPr/>
            </a:pPr>
            <a:r>
              <a:rPr lang="en-US" altLang="en-US" dirty="0"/>
              <a:t>Contact person </a:t>
            </a:r>
          </a:p>
          <a:p>
            <a:pPr eaLnBrk="1" hangingPunct="1">
              <a:defRPr/>
            </a:pPr>
            <a:r>
              <a:rPr lang="en-GB" b="1" dirty="0"/>
              <a:t>Thembekile Matshaya</a:t>
            </a:r>
          </a:p>
          <a:p>
            <a:pPr eaLnBrk="1" hangingPunct="1">
              <a:defRPr/>
            </a:pPr>
            <a:r>
              <a:rPr lang="en-GB" b="1" dirty="0">
                <a:hlinkClick r:id="rId3"/>
              </a:rPr>
              <a:t>MatshaTB@eskom.co.za</a:t>
            </a:r>
            <a:endParaRPr lang="en-GB" b="1" dirty="0"/>
          </a:p>
          <a:p>
            <a:pPr eaLnBrk="1" hangingPunct="1">
              <a:defRPr/>
            </a:pPr>
            <a:endParaRPr lang="en-GB" b="1" dirty="0"/>
          </a:p>
          <a:p>
            <a:pPr>
              <a:defRPr/>
            </a:pPr>
            <a:endParaRPr lang="en-ZA" dirty="0"/>
          </a:p>
        </p:txBody>
      </p:sp>
      <p:sp>
        <p:nvSpPr>
          <p:cNvPr id="1638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000">
              <a:solidFill>
                <a:srgbClr val="83725B"/>
              </a:solidFill>
            </a:endParaRPr>
          </a:p>
        </p:txBody>
      </p:sp>
      <p:sp>
        <p:nvSpPr>
          <p:cNvPr id="1638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fld id="{613695E5-6647-422F-BCFD-F4E49B184B25}" type="slidenum">
              <a:rPr lang="en-ZA" altLang="en-US" sz="1000" smtClean="0">
                <a:solidFill>
                  <a:srgbClr val="83725B"/>
                </a:solidFill>
              </a:rPr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ZA" altLang="en-US" sz="1000">
              <a:solidFill>
                <a:srgbClr val="83725B"/>
              </a:solidFill>
            </a:endParaRPr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000">
              <a:solidFill>
                <a:srgbClr val="83725B"/>
              </a:solidFill>
            </a:endParaRP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fld id="{913F08BC-2885-481C-9AD8-C929BCB1EF69}" type="slidenum">
              <a:rPr lang="en-ZA" altLang="en-US" sz="1000" smtClean="0">
                <a:solidFill>
                  <a:srgbClr val="83725B"/>
                </a:solidFill>
              </a:rPr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ZA" altLang="en-US" sz="1000">
              <a:solidFill>
                <a:srgbClr val="83725B"/>
              </a:solidFill>
            </a:endParaRPr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Tender No: </a:t>
            </a:r>
            <a:r>
              <a:rPr lang="en-GB" altLang="en-US" dirty="0"/>
              <a:t>MWP1471CX</a:t>
            </a:r>
            <a:br>
              <a:rPr lang="en-GB" altLang="en-US" dirty="0"/>
            </a:br>
            <a:r>
              <a:rPr lang="en-US" altLang="en-US" dirty="0"/>
              <a:t>Closing date  08 August 2022 @ 10</a:t>
            </a:r>
            <a:r>
              <a:rPr lang="en-US" altLang="en-US" dirty="0">
                <a:sym typeface="Wingdings" pitchFamily="2" charset="2"/>
              </a:rPr>
              <a:t>:00 AM</a:t>
            </a:r>
            <a:endParaRPr lang="en-US" altLang="en-US" dirty="0"/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06462"/>
            <a:ext cx="8378825" cy="540285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dirty="0"/>
              <a:t>Address: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FontTx/>
              <a:buNone/>
              <a:defRPr/>
            </a:pPr>
            <a:r>
              <a:rPr lang="en-GB" b="1" dirty="0"/>
              <a:t>   Eskom, Megawatt Park</a:t>
            </a:r>
            <a:endParaRPr lang="en-ZA" dirty="0"/>
          </a:p>
          <a:p>
            <a:pPr marL="0" indent="0">
              <a:lnSpc>
                <a:spcPct val="100000"/>
              </a:lnSpc>
              <a:spcBef>
                <a:spcPts val="600"/>
              </a:spcBef>
              <a:buFontTx/>
              <a:buNone/>
              <a:defRPr/>
            </a:pPr>
            <a:r>
              <a:rPr lang="en-GB" b="1" dirty="0"/>
              <a:t>   </a:t>
            </a:r>
            <a:r>
              <a:rPr lang="en-US" b="1" dirty="0"/>
              <a:t>Tender Office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FontTx/>
              <a:buNone/>
              <a:defRPr/>
            </a:pPr>
            <a:r>
              <a:rPr lang="en-US" b="1" dirty="0"/>
              <a:t>   Retail Centre 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FontTx/>
              <a:buNone/>
              <a:defRPr/>
            </a:pPr>
            <a:r>
              <a:rPr lang="en-US" b="1" dirty="0"/>
              <a:t>   Northside</a:t>
            </a:r>
          </a:p>
          <a:p>
            <a:pPr marL="0" indent="0">
              <a:spcBef>
                <a:spcPts val="600"/>
              </a:spcBef>
              <a:buFontTx/>
              <a:buNone/>
              <a:defRPr/>
            </a:pPr>
            <a:r>
              <a:rPr lang="en-GB" b="1" dirty="0"/>
              <a:t>  1 Maxwell drive </a:t>
            </a:r>
            <a:endParaRPr lang="en-ZA" dirty="0"/>
          </a:p>
          <a:p>
            <a:pPr marL="0" indent="0">
              <a:spcBef>
                <a:spcPts val="600"/>
              </a:spcBef>
              <a:buFontTx/>
              <a:buNone/>
              <a:defRPr/>
            </a:pPr>
            <a:r>
              <a:rPr lang="en-GB" b="1" dirty="0"/>
              <a:t>  </a:t>
            </a:r>
            <a:r>
              <a:rPr lang="en-GB" b="1" dirty="0" err="1"/>
              <a:t>Sunninghill</a:t>
            </a:r>
            <a:r>
              <a:rPr lang="en-GB" b="1" dirty="0"/>
              <a:t>	      </a:t>
            </a:r>
            <a:endParaRPr lang="en-ZA" dirty="0"/>
          </a:p>
          <a:p>
            <a:pPr>
              <a:spcBef>
                <a:spcPts val="600"/>
              </a:spcBef>
              <a:defRPr/>
            </a:pPr>
            <a:r>
              <a:rPr lang="en-GB" dirty="0"/>
              <a:t>The tender shall be submitted as an original hard copy, 1 copy and </a:t>
            </a:r>
          </a:p>
          <a:p>
            <a:pPr marL="0" indent="0">
              <a:spcBef>
                <a:spcPts val="600"/>
              </a:spcBef>
              <a:buFontTx/>
              <a:buNone/>
              <a:defRPr/>
            </a:pPr>
            <a:r>
              <a:rPr lang="en-GB" dirty="0"/>
              <a:t>    a USB </a:t>
            </a:r>
          </a:p>
          <a:p>
            <a:pPr>
              <a:defRPr/>
            </a:pPr>
            <a:r>
              <a:rPr lang="en-GB" dirty="0"/>
              <a:t>A two-envelope procedure is required</a:t>
            </a:r>
          </a:p>
          <a:p>
            <a:pPr>
              <a:defRPr/>
            </a:pPr>
            <a:r>
              <a:rPr lang="en-US" dirty="0"/>
              <a:t>The closing date and time for clarification of queries is </a:t>
            </a: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02 August 2022 @12h00 midday </a:t>
            </a:r>
          </a:p>
          <a:p>
            <a:pPr>
              <a:defRPr/>
            </a:pPr>
            <a:r>
              <a:rPr lang="en-US" altLang="en-US" dirty="0"/>
              <a:t>Prices </a:t>
            </a:r>
            <a:r>
              <a:rPr lang="en-US" altLang="en-US" b="1" dirty="0"/>
              <a:t>will not be read out</a:t>
            </a:r>
          </a:p>
          <a:p>
            <a:pPr eaLnBrk="1" hangingPunct="1">
              <a:defRPr/>
            </a:pPr>
            <a:endParaRPr lang="en-US" altLang="en-US" dirty="0"/>
          </a:p>
        </p:txBody>
      </p: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000">
              <a:solidFill>
                <a:srgbClr val="83725B"/>
              </a:solidFill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fld id="{25DD35C1-0A5C-4248-978B-D57BF0AB8E3C}" type="slidenum">
              <a:rPr lang="en-ZA" altLang="en-US" sz="1000" smtClean="0">
                <a:solidFill>
                  <a:srgbClr val="83725B"/>
                </a:solidFill>
              </a:rPr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ZA" altLang="en-US" sz="1000">
              <a:solidFill>
                <a:srgbClr val="83725B"/>
              </a:solidFill>
            </a:endParaRPr>
          </a:p>
        </p:txBody>
      </p:sp>
      <p:sp>
        <p:nvSpPr>
          <p:cNvPr id="18436" name="Slide Number Placeholder 4"/>
          <p:cNvSpPr txBox="1">
            <a:spLocks noGrp="1"/>
          </p:cNvSpPr>
          <p:nvPr/>
        </p:nvSpPr>
        <p:spPr bwMode="auto">
          <a:xfrm>
            <a:off x="7164388" y="6453188"/>
            <a:ext cx="1651000" cy="2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fld id="{0E4A063C-3329-4466-A1AC-FC322354FB10}" type="slidenum">
              <a:rPr lang="en-ZA" altLang="en-US" sz="1000">
                <a:solidFill>
                  <a:srgbClr val="83725B"/>
                </a:solidFill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ZA" altLang="en-US" sz="1000">
              <a:solidFill>
                <a:srgbClr val="83725B"/>
              </a:solidFill>
            </a:endParaRPr>
          </a:p>
        </p:txBody>
      </p:sp>
      <p:sp>
        <p:nvSpPr>
          <p:cNvPr id="1843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8150" y="166688"/>
            <a:ext cx="6519863" cy="666750"/>
          </a:xfrm>
        </p:spPr>
        <p:txBody>
          <a:bodyPr/>
          <a:lstStyle/>
          <a:p>
            <a:pPr eaLnBrk="1" hangingPunct="1"/>
            <a:r>
              <a:rPr lang="en-US" altLang="en-US"/>
              <a:t>Evaluation method</a:t>
            </a:r>
          </a:p>
        </p:txBody>
      </p:sp>
      <p:sp>
        <p:nvSpPr>
          <p:cNvPr id="18438" name="Rectangle 4"/>
          <p:cNvSpPr>
            <a:spLocks noChangeArrowheads="1"/>
          </p:cNvSpPr>
          <p:nvPr/>
        </p:nvSpPr>
        <p:spPr bwMode="auto">
          <a:xfrm>
            <a:off x="323850" y="1052512"/>
            <a:ext cx="7777163" cy="5112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66700" indent="-2667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en-US" sz="1800" b="1" dirty="0">
                <a:solidFill>
                  <a:schemeClr val="tx1"/>
                </a:solidFill>
              </a:rPr>
              <a:t>The evaluations will be conducted as follows:</a:t>
            </a:r>
            <a:endParaRPr lang="en-ZA" altLang="en-US" sz="18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GB" altLang="en-US" sz="18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</a:pPr>
            <a:r>
              <a:rPr lang="en-US" altLang="en-US" sz="1800" dirty="0">
                <a:solidFill>
                  <a:schemeClr val="tx1"/>
                </a:solidFill>
              </a:rPr>
              <a:t>Step 1 – Basic Compliance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</a:pPr>
            <a:endParaRPr lang="en-US" altLang="en-US" sz="18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</a:pPr>
            <a:r>
              <a:rPr lang="en-US" altLang="en-US" sz="1800" dirty="0">
                <a:solidFill>
                  <a:schemeClr val="tx1"/>
                </a:solidFill>
              </a:rPr>
              <a:t>Step 2 - Mandatory Requirements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</a:pPr>
            <a:endParaRPr lang="en-US" altLang="en-US" sz="18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</a:pPr>
            <a:r>
              <a:rPr lang="en-US" altLang="en-US" sz="1800" dirty="0">
                <a:solidFill>
                  <a:schemeClr val="tx1"/>
                </a:solidFill>
              </a:rPr>
              <a:t>Step 3 – Functionality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en-US" altLang="en-US" sz="1800" dirty="0">
                <a:solidFill>
                  <a:schemeClr val="tx1"/>
                </a:solidFill>
              </a:rPr>
              <a:t>    The score will be calculated out of 100% and the threshold is 70%, and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en-US" altLang="en-US" sz="1800" dirty="0">
                <a:solidFill>
                  <a:schemeClr val="tx1"/>
                </a:solidFill>
              </a:rPr>
              <a:t>    gatekeeper criteria must be met. 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</a:pPr>
            <a:endParaRPr lang="en-US" altLang="en-US" sz="18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</a:pPr>
            <a:r>
              <a:rPr lang="en-US" altLang="en-US" sz="1800" dirty="0">
                <a:solidFill>
                  <a:schemeClr val="tx1"/>
                </a:solidFill>
              </a:rPr>
              <a:t>Step 3 – Price and Preference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en-US" altLang="en-US" sz="1800" dirty="0">
                <a:solidFill>
                  <a:schemeClr val="tx1"/>
                </a:solidFill>
              </a:rPr>
              <a:t>    Price points will be calculated out of 80 for price. A maximum of 20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en-US" altLang="en-US" sz="1800" dirty="0">
                <a:solidFill>
                  <a:schemeClr val="tx1"/>
                </a:solidFill>
              </a:rPr>
              <a:t>    points will be allocated to the B-BBEE level contribution. 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</a:pPr>
            <a:endParaRPr lang="en-US" altLang="en-US" sz="18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</a:pPr>
            <a:r>
              <a:rPr lang="en-US" altLang="en-US" sz="1800" dirty="0">
                <a:solidFill>
                  <a:schemeClr val="tx1"/>
                </a:solidFill>
              </a:rPr>
              <a:t>Step 4 – Contractual Obligations 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en-US" altLang="en-US" sz="1800" dirty="0">
                <a:solidFill>
                  <a:schemeClr val="tx1"/>
                </a:solidFill>
              </a:rPr>
              <a:t>    SHEQ 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en-US" altLang="en-US" sz="1800" dirty="0">
                <a:solidFill>
                  <a:schemeClr val="tx1"/>
                </a:solidFill>
              </a:rPr>
              <a:t>    SDL&amp;I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en-US" altLang="en-US" sz="1800" dirty="0">
                <a:solidFill>
                  <a:schemeClr val="tx1"/>
                </a:solidFill>
              </a:rPr>
              <a:t>    Financial Analysis.</a:t>
            </a:r>
            <a:endParaRPr lang="en-ZA" altLang="en-US" sz="18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en-US" sz="1800" dirty="0">
                <a:solidFill>
                  <a:schemeClr val="tx1"/>
                </a:solidFill>
              </a:rPr>
              <a:t> </a:t>
            </a:r>
            <a:endParaRPr lang="en-ZA" altLang="en-US" sz="18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GB" altLang="en-US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GB" altLang="en-US" b="1" dirty="0"/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b="1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sz="4000" dirty="0"/>
              <a:t>Thank you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 dirty="0"/>
          </a:p>
        </p:txBody>
      </p:sp>
      <p:pic>
        <p:nvPicPr>
          <p:cNvPr id="20484" name="Picture 5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6213475"/>
            <a:ext cx="31972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3698</TotalTime>
  <Words>281</Words>
  <Application>Microsoft Office PowerPoint</Application>
  <PresentationFormat>On-screen Show (4:3)</PresentationFormat>
  <Paragraphs>51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Default Design</vt:lpstr>
      <vt:lpstr>THE SUPPLY OF LABOUR TO PERFORM SITE, PROPERTY, CONSERVATION AND RISK MANAGEMENT SERVICES AND ACTIVITIES AT MEDUPI GROOTVALLEI CONSERVATION AREA IN LEPHALALE FOR A PERIOD OF FIVE (5) YEARS .  </vt:lpstr>
      <vt:lpstr>Tender No: MWP1471CX Closing date  08 August 2022 @ 10:00 AM</vt:lpstr>
      <vt:lpstr>Tender No: MWP1471CX Closing date  08 August 2022 @ 10:00 AM</vt:lpstr>
      <vt:lpstr>Evaluation method</vt:lpstr>
      <vt:lpstr>Thank you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TCH bonisa</dc:creator>
  <cp:lastModifiedBy>Thembekile Matshaya</cp:lastModifiedBy>
  <cp:revision>307</cp:revision>
  <dcterms:created xsi:type="dcterms:W3CDTF">2009-06-02T18:15:51Z</dcterms:created>
  <dcterms:modified xsi:type="dcterms:W3CDTF">2022-07-26T16:53:24Z</dcterms:modified>
</cp:coreProperties>
</file>