
<file path=[Content_Types].xml><?xml version="1.0" encoding="utf-8"?>
<Types xmlns="http://schemas.openxmlformats.org/package/2006/content-types">
  <Default Extension="bin" ContentType="application/vnd.openxmlformats-officedocument.oleObject"/>
  <Default Extension="docx" ContentType="application/vnd.openxmlformats-officedocument.wordprocessingml.documen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4"/>
    <p:sldMasterId id="2147483662" r:id="rId5"/>
    <p:sldMasterId id="2147483667" r:id="rId6"/>
  </p:sldMasterIdLst>
  <p:notesMasterIdLst>
    <p:notesMasterId r:id="rId17"/>
  </p:notesMasterIdLst>
  <p:sldIdLst>
    <p:sldId id="308" r:id="rId7"/>
    <p:sldId id="1112" r:id="rId8"/>
    <p:sldId id="1132" r:id="rId9"/>
    <p:sldId id="405" r:id="rId10"/>
    <p:sldId id="1094" r:id="rId11"/>
    <p:sldId id="1091" r:id="rId12"/>
    <p:sldId id="1085" r:id="rId13"/>
    <p:sldId id="1131" r:id="rId14"/>
    <p:sldId id="1130" r:id="rId15"/>
    <p:sldId id="298" r:id="rId16"/>
  </p:sldIdLst>
  <p:sldSz cx="12192000" cy="6858000"/>
  <p:notesSz cx="6858000" cy="9144000"/>
  <p:custDataLst>
    <p:tags r:id="rId1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BB4004C-EA86-176F-B3D2-BEBA069F5769}" name="Stefanie Mpiyakhe" initials="SM" userId="S::stef@bravegroup.co.za::5232a352-55aa-490d-a92f-c050863fe62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B6D56"/>
    <a:srgbClr val="CDB6AA"/>
    <a:srgbClr val="ACC3C3"/>
    <a:srgbClr val="E4BC7F"/>
    <a:srgbClr val="C2C382"/>
    <a:srgbClr val="CA9987"/>
    <a:srgbClr val="B49180"/>
    <a:srgbClr val="82A5A5"/>
    <a:srgbClr val="D69B40"/>
    <a:srgbClr val="A3A5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35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0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51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microsoft.com/office/2018/10/relationships/authors" Target="authors.xml"/><Relationship Id="rId10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6D6BA6D-CE53-4AC6-A89A-1A3114A0054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ZA"/>
        </a:p>
      </dgm:t>
    </dgm:pt>
    <dgm:pt modelId="{F14DAE22-BA6E-47E1-A0EF-07F2AF9137F2}">
      <dgm:prSet/>
      <dgm:spPr/>
      <dgm:t>
        <a:bodyPr/>
        <a:lstStyle/>
        <a:p>
          <a:pPr>
            <a:lnSpc>
              <a:spcPct val="150000"/>
            </a:lnSpc>
          </a:pPr>
          <a:r>
            <a:rPr lang="en-US" b="1" dirty="0"/>
            <a:t>1. Copy  of the Category 1 Quality requirement </a:t>
          </a:r>
          <a:endParaRPr lang="en-ZA" dirty="0"/>
        </a:p>
      </dgm:t>
    </dgm:pt>
    <dgm:pt modelId="{59314753-C8A0-42D1-BA73-AF7B4EC91365}" type="parTrans" cxnId="{990F8E64-FB63-4A1B-A257-4AC7DE193AD0}">
      <dgm:prSet/>
      <dgm:spPr/>
      <dgm:t>
        <a:bodyPr/>
        <a:lstStyle/>
        <a:p>
          <a:endParaRPr lang="en-ZA"/>
        </a:p>
      </dgm:t>
    </dgm:pt>
    <dgm:pt modelId="{E7BDEF14-D579-434B-851D-D1C25F412E6C}" type="sibTrans" cxnId="{990F8E64-FB63-4A1B-A257-4AC7DE193AD0}">
      <dgm:prSet/>
      <dgm:spPr/>
      <dgm:t>
        <a:bodyPr/>
        <a:lstStyle/>
        <a:p>
          <a:endParaRPr lang="en-ZA"/>
        </a:p>
      </dgm:t>
    </dgm:pt>
    <dgm:pt modelId="{58987A9B-BEEE-465B-87A1-27FA793A6511}">
      <dgm:prSet/>
      <dgm:spPr/>
      <dgm:t>
        <a:bodyPr/>
        <a:lstStyle/>
        <a:p>
          <a:pPr>
            <a:lnSpc>
              <a:spcPct val="150000"/>
            </a:lnSpc>
          </a:pPr>
          <a:r>
            <a:rPr lang="en-US" b="1" dirty="0"/>
            <a:t>2. Category1 Quality Requirement - Explanation</a:t>
          </a:r>
          <a:endParaRPr lang="en-ZA" dirty="0"/>
        </a:p>
      </dgm:t>
    </dgm:pt>
    <dgm:pt modelId="{AC7065B9-78AC-451B-9FFB-C97C33184A0D}" type="parTrans" cxnId="{390919D4-C443-41CA-B5C0-BEE889D8A6D5}">
      <dgm:prSet/>
      <dgm:spPr/>
      <dgm:t>
        <a:bodyPr/>
        <a:lstStyle/>
        <a:p>
          <a:endParaRPr lang="en-ZA"/>
        </a:p>
      </dgm:t>
    </dgm:pt>
    <dgm:pt modelId="{DA8B4B31-08AF-4329-80AD-4734D0AFED0B}" type="sibTrans" cxnId="{390919D4-C443-41CA-B5C0-BEE889D8A6D5}">
      <dgm:prSet/>
      <dgm:spPr/>
      <dgm:t>
        <a:bodyPr/>
        <a:lstStyle/>
        <a:p>
          <a:endParaRPr lang="en-ZA"/>
        </a:p>
      </dgm:t>
    </dgm:pt>
    <dgm:pt modelId="{7092B671-2841-45CF-AA34-73712323A302}">
      <dgm:prSet/>
      <dgm:spPr/>
      <dgm:t>
        <a:bodyPr/>
        <a:lstStyle/>
        <a:p>
          <a:pPr>
            <a:lnSpc>
              <a:spcPct val="150000"/>
            </a:lnSpc>
          </a:pPr>
          <a:r>
            <a:rPr lang="en-US" b="1" dirty="0"/>
            <a:t>3. Completion of : </a:t>
          </a:r>
          <a:r>
            <a:rPr lang="en-US" dirty="0"/>
            <a:t>C: Contract Quality Plan (CQP/PQP), D: Quality Control Plan / Inspection and Test Plan (QCP / ITP) and E:Form A</a:t>
          </a:r>
          <a:endParaRPr lang="en-ZA" dirty="0"/>
        </a:p>
      </dgm:t>
    </dgm:pt>
    <dgm:pt modelId="{BED47C88-27F6-4D41-AC34-01267B77D379}" type="parTrans" cxnId="{F36C7567-03E0-4D03-8254-70AE8EB885DC}">
      <dgm:prSet/>
      <dgm:spPr/>
      <dgm:t>
        <a:bodyPr/>
        <a:lstStyle/>
        <a:p>
          <a:endParaRPr lang="en-ZA"/>
        </a:p>
      </dgm:t>
    </dgm:pt>
    <dgm:pt modelId="{DBF01246-9DE2-4CEA-8136-FBC5E22E5E47}" type="sibTrans" cxnId="{F36C7567-03E0-4D03-8254-70AE8EB885DC}">
      <dgm:prSet/>
      <dgm:spPr/>
      <dgm:t>
        <a:bodyPr/>
        <a:lstStyle/>
        <a:p>
          <a:endParaRPr lang="en-ZA"/>
        </a:p>
      </dgm:t>
    </dgm:pt>
    <dgm:pt modelId="{F2B677DF-4657-4AA8-93BC-2D66DAA8DAEA}">
      <dgm:prSet/>
      <dgm:spPr/>
      <dgm:t>
        <a:bodyPr/>
        <a:lstStyle/>
        <a:p>
          <a:pPr>
            <a:lnSpc>
              <a:spcPct val="150000"/>
            </a:lnSpc>
          </a:pPr>
          <a:r>
            <a:rPr lang="en-US" b="1" dirty="0"/>
            <a:t>4. Templates</a:t>
          </a:r>
          <a:r>
            <a:rPr lang="en-US" dirty="0"/>
            <a:t>: C: Contract Quality Plan (CQP/PQP), D: Quality Control Plan  (QCP / ITP)</a:t>
          </a:r>
          <a:endParaRPr lang="en-ZA" dirty="0"/>
        </a:p>
      </dgm:t>
    </dgm:pt>
    <dgm:pt modelId="{8AE03598-4828-43D0-96DA-3D626B012337}" type="parTrans" cxnId="{FB15D3C7-6138-4258-B9DF-604F9F8A9128}">
      <dgm:prSet/>
      <dgm:spPr/>
      <dgm:t>
        <a:bodyPr/>
        <a:lstStyle/>
        <a:p>
          <a:endParaRPr lang="en-ZA"/>
        </a:p>
      </dgm:t>
    </dgm:pt>
    <dgm:pt modelId="{3CAB08E1-61FF-4521-9A0C-4C77FACB54E6}" type="sibTrans" cxnId="{FB15D3C7-6138-4258-B9DF-604F9F8A9128}">
      <dgm:prSet/>
      <dgm:spPr/>
      <dgm:t>
        <a:bodyPr/>
        <a:lstStyle/>
        <a:p>
          <a:endParaRPr lang="en-ZA"/>
        </a:p>
      </dgm:t>
    </dgm:pt>
    <dgm:pt modelId="{2CB5CA79-C88C-4086-9EAB-0D404F962350}" type="pres">
      <dgm:prSet presAssocID="{86D6BA6D-CE53-4AC6-A89A-1A3114A00541}" presName="Name0" presStyleCnt="0">
        <dgm:presLayoutVars>
          <dgm:chMax val="7"/>
          <dgm:chPref val="7"/>
          <dgm:dir/>
        </dgm:presLayoutVars>
      </dgm:prSet>
      <dgm:spPr/>
    </dgm:pt>
    <dgm:pt modelId="{1A59666B-B463-4042-A9E3-F2F6B1BC1D29}" type="pres">
      <dgm:prSet presAssocID="{86D6BA6D-CE53-4AC6-A89A-1A3114A00541}" presName="Name1" presStyleCnt="0"/>
      <dgm:spPr/>
    </dgm:pt>
    <dgm:pt modelId="{15E4AAE8-8680-418F-BC97-553F9B2B45A2}" type="pres">
      <dgm:prSet presAssocID="{86D6BA6D-CE53-4AC6-A89A-1A3114A00541}" presName="cycle" presStyleCnt="0"/>
      <dgm:spPr/>
    </dgm:pt>
    <dgm:pt modelId="{CA773E43-52D3-4047-A6D0-DDC7D13738EF}" type="pres">
      <dgm:prSet presAssocID="{86D6BA6D-CE53-4AC6-A89A-1A3114A00541}" presName="srcNode" presStyleLbl="node1" presStyleIdx="0" presStyleCnt="4"/>
      <dgm:spPr/>
    </dgm:pt>
    <dgm:pt modelId="{D10A933E-1CF9-422F-853A-DE93D2DBD223}" type="pres">
      <dgm:prSet presAssocID="{86D6BA6D-CE53-4AC6-A89A-1A3114A00541}" presName="conn" presStyleLbl="parChTrans1D2" presStyleIdx="0" presStyleCnt="1"/>
      <dgm:spPr/>
    </dgm:pt>
    <dgm:pt modelId="{5FDF80A9-9D5A-44EB-9D3D-FCA755EF3294}" type="pres">
      <dgm:prSet presAssocID="{86D6BA6D-CE53-4AC6-A89A-1A3114A00541}" presName="extraNode" presStyleLbl="node1" presStyleIdx="0" presStyleCnt="4"/>
      <dgm:spPr/>
    </dgm:pt>
    <dgm:pt modelId="{8D8F6741-8BDD-4418-AB00-ECEA073C79CE}" type="pres">
      <dgm:prSet presAssocID="{86D6BA6D-CE53-4AC6-A89A-1A3114A00541}" presName="dstNode" presStyleLbl="node1" presStyleIdx="0" presStyleCnt="4"/>
      <dgm:spPr/>
    </dgm:pt>
    <dgm:pt modelId="{9028CF00-BD65-4197-9797-88F68477B874}" type="pres">
      <dgm:prSet presAssocID="{F14DAE22-BA6E-47E1-A0EF-07F2AF9137F2}" presName="text_1" presStyleLbl="node1" presStyleIdx="0" presStyleCnt="4">
        <dgm:presLayoutVars>
          <dgm:bulletEnabled val="1"/>
        </dgm:presLayoutVars>
      </dgm:prSet>
      <dgm:spPr/>
    </dgm:pt>
    <dgm:pt modelId="{E2E09E2B-5B9F-4024-8826-2C2E8CD3D2F3}" type="pres">
      <dgm:prSet presAssocID="{F14DAE22-BA6E-47E1-A0EF-07F2AF9137F2}" presName="accent_1" presStyleCnt="0"/>
      <dgm:spPr/>
    </dgm:pt>
    <dgm:pt modelId="{A4C530D0-9A4D-49F9-8567-6D64D09D6693}" type="pres">
      <dgm:prSet presAssocID="{F14DAE22-BA6E-47E1-A0EF-07F2AF9137F2}" presName="accentRepeatNode" presStyleLbl="solidFgAcc1" presStyleIdx="0" presStyleCnt="4"/>
      <dgm:spPr/>
    </dgm:pt>
    <dgm:pt modelId="{2913A111-6030-4ABF-9765-892C7F1786F4}" type="pres">
      <dgm:prSet presAssocID="{58987A9B-BEEE-465B-87A1-27FA793A6511}" presName="text_2" presStyleLbl="node1" presStyleIdx="1" presStyleCnt="4">
        <dgm:presLayoutVars>
          <dgm:bulletEnabled val="1"/>
        </dgm:presLayoutVars>
      </dgm:prSet>
      <dgm:spPr/>
    </dgm:pt>
    <dgm:pt modelId="{9A1F308A-77F4-4AE3-8266-CE56C32E1589}" type="pres">
      <dgm:prSet presAssocID="{58987A9B-BEEE-465B-87A1-27FA793A6511}" presName="accent_2" presStyleCnt="0"/>
      <dgm:spPr/>
    </dgm:pt>
    <dgm:pt modelId="{D066A9DB-A669-4211-84CB-6718A46A3446}" type="pres">
      <dgm:prSet presAssocID="{58987A9B-BEEE-465B-87A1-27FA793A6511}" presName="accentRepeatNode" presStyleLbl="solidFgAcc1" presStyleIdx="1" presStyleCnt="4"/>
      <dgm:spPr/>
    </dgm:pt>
    <dgm:pt modelId="{888E967D-3AA5-46D0-9032-4B22128629A3}" type="pres">
      <dgm:prSet presAssocID="{7092B671-2841-45CF-AA34-73712323A302}" presName="text_3" presStyleLbl="node1" presStyleIdx="2" presStyleCnt="4">
        <dgm:presLayoutVars>
          <dgm:bulletEnabled val="1"/>
        </dgm:presLayoutVars>
      </dgm:prSet>
      <dgm:spPr/>
    </dgm:pt>
    <dgm:pt modelId="{73A639CA-6EA3-405E-9836-0F65067414C9}" type="pres">
      <dgm:prSet presAssocID="{7092B671-2841-45CF-AA34-73712323A302}" presName="accent_3" presStyleCnt="0"/>
      <dgm:spPr/>
    </dgm:pt>
    <dgm:pt modelId="{E0B4159A-AFC9-4A84-834E-130139CD1EB7}" type="pres">
      <dgm:prSet presAssocID="{7092B671-2841-45CF-AA34-73712323A302}" presName="accentRepeatNode" presStyleLbl="solidFgAcc1" presStyleIdx="2" presStyleCnt="4"/>
      <dgm:spPr/>
    </dgm:pt>
    <dgm:pt modelId="{B6C7FB70-5870-4209-B7B5-E98682206D9A}" type="pres">
      <dgm:prSet presAssocID="{F2B677DF-4657-4AA8-93BC-2D66DAA8DAEA}" presName="text_4" presStyleLbl="node1" presStyleIdx="3" presStyleCnt="4">
        <dgm:presLayoutVars>
          <dgm:bulletEnabled val="1"/>
        </dgm:presLayoutVars>
      </dgm:prSet>
      <dgm:spPr/>
    </dgm:pt>
    <dgm:pt modelId="{C4EA8202-DB65-4A24-9272-135F8C4C0183}" type="pres">
      <dgm:prSet presAssocID="{F2B677DF-4657-4AA8-93BC-2D66DAA8DAEA}" presName="accent_4" presStyleCnt="0"/>
      <dgm:spPr/>
    </dgm:pt>
    <dgm:pt modelId="{288042E3-97C7-464E-9BA6-253EFA7C83AB}" type="pres">
      <dgm:prSet presAssocID="{F2B677DF-4657-4AA8-93BC-2D66DAA8DAEA}" presName="accentRepeatNode" presStyleLbl="solidFgAcc1" presStyleIdx="3" presStyleCnt="4"/>
      <dgm:spPr/>
    </dgm:pt>
  </dgm:ptLst>
  <dgm:cxnLst>
    <dgm:cxn modelId="{423F7F30-833D-498E-9954-EB7511A262E0}" type="presOf" srcId="{58987A9B-BEEE-465B-87A1-27FA793A6511}" destId="{2913A111-6030-4ABF-9765-892C7F1786F4}" srcOrd="0" destOrd="0" presId="urn:microsoft.com/office/officeart/2008/layout/VerticalCurvedList"/>
    <dgm:cxn modelId="{5FDB013E-5260-4060-8C5D-602165DFF02C}" type="presOf" srcId="{F14DAE22-BA6E-47E1-A0EF-07F2AF9137F2}" destId="{9028CF00-BD65-4197-9797-88F68477B874}" srcOrd="0" destOrd="0" presId="urn:microsoft.com/office/officeart/2008/layout/VerticalCurvedList"/>
    <dgm:cxn modelId="{990F8E64-FB63-4A1B-A257-4AC7DE193AD0}" srcId="{86D6BA6D-CE53-4AC6-A89A-1A3114A00541}" destId="{F14DAE22-BA6E-47E1-A0EF-07F2AF9137F2}" srcOrd="0" destOrd="0" parTransId="{59314753-C8A0-42D1-BA73-AF7B4EC91365}" sibTransId="{E7BDEF14-D579-434B-851D-D1C25F412E6C}"/>
    <dgm:cxn modelId="{F36C7567-03E0-4D03-8254-70AE8EB885DC}" srcId="{86D6BA6D-CE53-4AC6-A89A-1A3114A00541}" destId="{7092B671-2841-45CF-AA34-73712323A302}" srcOrd="2" destOrd="0" parTransId="{BED47C88-27F6-4D41-AC34-01267B77D379}" sibTransId="{DBF01246-9DE2-4CEA-8136-FBC5E22E5E47}"/>
    <dgm:cxn modelId="{23C8A151-B23B-4DD7-8EE3-E7EA04D8D911}" type="presOf" srcId="{7092B671-2841-45CF-AA34-73712323A302}" destId="{888E967D-3AA5-46D0-9032-4B22128629A3}" srcOrd="0" destOrd="0" presId="urn:microsoft.com/office/officeart/2008/layout/VerticalCurvedList"/>
    <dgm:cxn modelId="{FB22B49B-EA64-4F5F-BA78-61083D79BEA1}" type="presOf" srcId="{86D6BA6D-CE53-4AC6-A89A-1A3114A00541}" destId="{2CB5CA79-C88C-4086-9EAB-0D404F962350}" srcOrd="0" destOrd="0" presId="urn:microsoft.com/office/officeart/2008/layout/VerticalCurvedList"/>
    <dgm:cxn modelId="{FB15D3C7-6138-4258-B9DF-604F9F8A9128}" srcId="{86D6BA6D-CE53-4AC6-A89A-1A3114A00541}" destId="{F2B677DF-4657-4AA8-93BC-2D66DAA8DAEA}" srcOrd="3" destOrd="0" parTransId="{8AE03598-4828-43D0-96DA-3D626B012337}" sibTransId="{3CAB08E1-61FF-4521-9A0C-4C77FACB54E6}"/>
    <dgm:cxn modelId="{390919D4-C443-41CA-B5C0-BEE889D8A6D5}" srcId="{86D6BA6D-CE53-4AC6-A89A-1A3114A00541}" destId="{58987A9B-BEEE-465B-87A1-27FA793A6511}" srcOrd="1" destOrd="0" parTransId="{AC7065B9-78AC-451B-9FFB-C97C33184A0D}" sibTransId="{DA8B4B31-08AF-4329-80AD-4734D0AFED0B}"/>
    <dgm:cxn modelId="{07E312EA-2021-45D9-9385-E0BF02890877}" type="presOf" srcId="{E7BDEF14-D579-434B-851D-D1C25F412E6C}" destId="{D10A933E-1CF9-422F-853A-DE93D2DBD223}" srcOrd="0" destOrd="0" presId="urn:microsoft.com/office/officeart/2008/layout/VerticalCurvedList"/>
    <dgm:cxn modelId="{F27D73FA-C4B2-4421-BD1F-67877F40317C}" type="presOf" srcId="{F2B677DF-4657-4AA8-93BC-2D66DAA8DAEA}" destId="{B6C7FB70-5870-4209-B7B5-E98682206D9A}" srcOrd="0" destOrd="0" presId="urn:microsoft.com/office/officeart/2008/layout/VerticalCurvedList"/>
    <dgm:cxn modelId="{A035C809-81EA-421A-822A-419E71154C80}" type="presParOf" srcId="{2CB5CA79-C88C-4086-9EAB-0D404F962350}" destId="{1A59666B-B463-4042-A9E3-F2F6B1BC1D29}" srcOrd="0" destOrd="0" presId="urn:microsoft.com/office/officeart/2008/layout/VerticalCurvedList"/>
    <dgm:cxn modelId="{06C21BA5-6419-46E0-9BD9-504931073A68}" type="presParOf" srcId="{1A59666B-B463-4042-A9E3-F2F6B1BC1D29}" destId="{15E4AAE8-8680-418F-BC97-553F9B2B45A2}" srcOrd="0" destOrd="0" presId="urn:microsoft.com/office/officeart/2008/layout/VerticalCurvedList"/>
    <dgm:cxn modelId="{A56447E4-CDA4-4ACD-AFD2-5AB0D6CCF721}" type="presParOf" srcId="{15E4AAE8-8680-418F-BC97-553F9B2B45A2}" destId="{CA773E43-52D3-4047-A6D0-DDC7D13738EF}" srcOrd="0" destOrd="0" presId="urn:microsoft.com/office/officeart/2008/layout/VerticalCurvedList"/>
    <dgm:cxn modelId="{2DE29EE0-1D5C-4C00-8467-579BD0774511}" type="presParOf" srcId="{15E4AAE8-8680-418F-BC97-553F9B2B45A2}" destId="{D10A933E-1CF9-422F-853A-DE93D2DBD223}" srcOrd="1" destOrd="0" presId="urn:microsoft.com/office/officeart/2008/layout/VerticalCurvedList"/>
    <dgm:cxn modelId="{76507A94-034E-4A0C-9C9C-0E9A260DCD5A}" type="presParOf" srcId="{15E4AAE8-8680-418F-BC97-553F9B2B45A2}" destId="{5FDF80A9-9D5A-44EB-9D3D-FCA755EF3294}" srcOrd="2" destOrd="0" presId="urn:microsoft.com/office/officeart/2008/layout/VerticalCurvedList"/>
    <dgm:cxn modelId="{DA09DBA6-D817-419C-A403-950E26DC7477}" type="presParOf" srcId="{15E4AAE8-8680-418F-BC97-553F9B2B45A2}" destId="{8D8F6741-8BDD-4418-AB00-ECEA073C79CE}" srcOrd="3" destOrd="0" presId="urn:microsoft.com/office/officeart/2008/layout/VerticalCurvedList"/>
    <dgm:cxn modelId="{B1D7178E-2D40-4714-91F7-048C07EC165A}" type="presParOf" srcId="{1A59666B-B463-4042-A9E3-F2F6B1BC1D29}" destId="{9028CF00-BD65-4197-9797-88F68477B874}" srcOrd="1" destOrd="0" presId="urn:microsoft.com/office/officeart/2008/layout/VerticalCurvedList"/>
    <dgm:cxn modelId="{51C7DA01-6D1C-4B69-94F3-077C894B930C}" type="presParOf" srcId="{1A59666B-B463-4042-A9E3-F2F6B1BC1D29}" destId="{E2E09E2B-5B9F-4024-8826-2C2E8CD3D2F3}" srcOrd="2" destOrd="0" presId="urn:microsoft.com/office/officeart/2008/layout/VerticalCurvedList"/>
    <dgm:cxn modelId="{9AC49482-68BA-4581-ACDD-63A22009CF24}" type="presParOf" srcId="{E2E09E2B-5B9F-4024-8826-2C2E8CD3D2F3}" destId="{A4C530D0-9A4D-49F9-8567-6D64D09D6693}" srcOrd="0" destOrd="0" presId="urn:microsoft.com/office/officeart/2008/layout/VerticalCurvedList"/>
    <dgm:cxn modelId="{535A5F37-1041-4729-90C0-B247B75865DC}" type="presParOf" srcId="{1A59666B-B463-4042-A9E3-F2F6B1BC1D29}" destId="{2913A111-6030-4ABF-9765-892C7F1786F4}" srcOrd="3" destOrd="0" presId="urn:microsoft.com/office/officeart/2008/layout/VerticalCurvedList"/>
    <dgm:cxn modelId="{DB039068-F3DE-4BE9-AD2F-4FAD83FEFD60}" type="presParOf" srcId="{1A59666B-B463-4042-A9E3-F2F6B1BC1D29}" destId="{9A1F308A-77F4-4AE3-8266-CE56C32E1589}" srcOrd="4" destOrd="0" presId="urn:microsoft.com/office/officeart/2008/layout/VerticalCurvedList"/>
    <dgm:cxn modelId="{BC479B90-919F-4ACB-92F6-A9B497E72C1D}" type="presParOf" srcId="{9A1F308A-77F4-4AE3-8266-CE56C32E1589}" destId="{D066A9DB-A669-4211-84CB-6718A46A3446}" srcOrd="0" destOrd="0" presId="urn:microsoft.com/office/officeart/2008/layout/VerticalCurvedList"/>
    <dgm:cxn modelId="{734245E5-0B3C-421C-A3B7-014B328F3F95}" type="presParOf" srcId="{1A59666B-B463-4042-A9E3-F2F6B1BC1D29}" destId="{888E967D-3AA5-46D0-9032-4B22128629A3}" srcOrd="5" destOrd="0" presId="urn:microsoft.com/office/officeart/2008/layout/VerticalCurvedList"/>
    <dgm:cxn modelId="{7DE3EC6E-C6C6-4CD7-8DE3-53625292B58C}" type="presParOf" srcId="{1A59666B-B463-4042-A9E3-F2F6B1BC1D29}" destId="{73A639CA-6EA3-405E-9836-0F65067414C9}" srcOrd="6" destOrd="0" presId="urn:microsoft.com/office/officeart/2008/layout/VerticalCurvedList"/>
    <dgm:cxn modelId="{EC91EF16-432D-42D2-AC4D-897A7CE81D83}" type="presParOf" srcId="{73A639CA-6EA3-405E-9836-0F65067414C9}" destId="{E0B4159A-AFC9-4A84-834E-130139CD1EB7}" srcOrd="0" destOrd="0" presId="urn:microsoft.com/office/officeart/2008/layout/VerticalCurvedList"/>
    <dgm:cxn modelId="{7ADC832C-2930-454B-8B62-1929C69C16D0}" type="presParOf" srcId="{1A59666B-B463-4042-A9E3-F2F6B1BC1D29}" destId="{B6C7FB70-5870-4209-B7B5-E98682206D9A}" srcOrd="7" destOrd="0" presId="urn:microsoft.com/office/officeart/2008/layout/VerticalCurvedList"/>
    <dgm:cxn modelId="{7DE94BCF-127A-4424-9961-2EC6E9400249}" type="presParOf" srcId="{1A59666B-B463-4042-A9E3-F2F6B1BC1D29}" destId="{C4EA8202-DB65-4A24-9272-135F8C4C0183}" srcOrd="8" destOrd="0" presId="urn:microsoft.com/office/officeart/2008/layout/VerticalCurvedList"/>
    <dgm:cxn modelId="{1C273671-0B93-4855-B601-1AAF1D5F7AD3}" type="presParOf" srcId="{C4EA8202-DB65-4A24-9272-135F8C4C0183}" destId="{288042E3-97C7-464E-9BA6-253EFA7C83A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0A933E-1CF9-422F-853A-DE93D2DBD223}">
      <dsp:nvSpPr>
        <dsp:cNvPr id="0" name=""/>
        <dsp:cNvSpPr/>
      </dsp:nvSpPr>
      <dsp:spPr>
        <a:xfrm>
          <a:off x="-5704306" y="-873152"/>
          <a:ext cx="6791380" cy="6791380"/>
        </a:xfrm>
        <a:prstGeom prst="blockArc">
          <a:avLst>
            <a:gd name="adj1" fmla="val 18900000"/>
            <a:gd name="adj2" fmla="val 2700000"/>
            <a:gd name="adj3" fmla="val 318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28CF00-BD65-4197-9797-88F68477B874}">
      <dsp:nvSpPr>
        <dsp:cNvPr id="0" name=""/>
        <dsp:cNvSpPr/>
      </dsp:nvSpPr>
      <dsp:spPr>
        <a:xfrm>
          <a:off x="569033" y="387865"/>
          <a:ext cx="10532051" cy="77613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16057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1. Copy  of the Category 1 Quality requirement </a:t>
          </a:r>
          <a:endParaRPr lang="en-ZA" sz="1600" kern="1200" dirty="0"/>
        </a:p>
      </dsp:txBody>
      <dsp:txXfrm>
        <a:off x="569033" y="387865"/>
        <a:ext cx="10532051" cy="776134"/>
      </dsp:txXfrm>
    </dsp:sp>
    <dsp:sp modelId="{A4C530D0-9A4D-49F9-8567-6D64D09D6693}">
      <dsp:nvSpPr>
        <dsp:cNvPr id="0" name=""/>
        <dsp:cNvSpPr/>
      </dsp:nvSpPr>
      <dsp:spPr>
        <a:xfrm>
          <a:off x="83949" y="290848"/>
          <a:ext cx="970167" cy="97016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13A111-6030-4ABF-9765-892C7F1786F4}">
      <dsp:nvSpPr>
        <dsp:cNvPr id="0" name=""/>
        <dsp:cNvSpPr/>
      </dsp:nvSpPr>
      <dsp:spPr>
        <a:xfrm>
          <a:off x="1014009" y="1552268"/>
          <a:ext cx="10087075" cy="77613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16057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2. Category1 Quality Requirement - Explanation</a:t>
          </a:r>
          <a:endParaRPr lang="en-ZA" sz="1600" kern="1200" dirty="0"/>
        </a:p>
      </dsp:txBody>
      <dsp:txXfrm>
        <a:off x="1014009" y="1552268"/>
        <a:ext cx="10087075" cy="776134"/>
      </dsp:txXfrm>
    </dsp:sp>
    <dsp:sp modelId="{D066A9DB-A669-4211-84CB-6718A46A3446}">
      <dsp:nvSpPr>
        <dsp:cNvPr id="0" name=""/>
        <dsp:cNvSpPr/>
      </dsp:nvSpPr>
      <dsp:spPr>
        <a:xfrm>
          <a:off x="528925" y="1455251"/>
          <a:ext cx="970167" cy="97016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8E967D-3AA5-46D0-9032-4B22128629A3}">
      <dsp:nvSpPr>
        <dsp:cNvPr id="0" name=""/>
        <dsp:cNvSpPr/>
      </dsp:nvSpPr>
      <dsp:spPr>
        <a:xfrm>
          <a:off x="1014009" y="2716671"/>
          <a:ext cx="10087075" cy="77613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16057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3. Completion of : </a:t>
          </a:r>
          <a:r>
            <a:rPr lang="en-US" sz="1600" kern="1200" dirty="0"/>
            <a:t>C: Contract Quality Plan (CQP/PQP), D: Quality Control Plan / Inspection and Test Plan (QCP / ITP) and E:Form A</a:t>
          </a:r>
          <a:endParaRPr lang="en-ZA" sz="1600" kern="1200" dirty="0"/>
        </a:p>
      </dsp:txBody>
      <dsp:txXfrm>
        <a:off x="1014009" y="2716671"/>
        <a:ext cx="10087075" cy="776134"/>
      </dsp:txXfrm>
    </dsp:sp>
    <dsp:sp modelId="{E0B4159A-AFC9-4A84-834E-130139CD1EB7}">
      <dsp:nvSpPr>
        <dsp:cNvPr id="0" name=""/>
        <dsp:cNvSpPr/>
      </dsp:nvSpPr>
      <dsp:spPr>
        <a:xfrm>
          <a:off x="528925" y="2619655"/>
          <a:ext cx="970167" cy="97016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C7FB70-5870-4209-B7B5-E98682206D9A}">
      <dsp:nvSpPr>
        <dsp:cNvPr id="0" name=""/>
        <dsp:cNvSpPr/>
      </dsp:nvSpPr>
      <dsp:spPr>
        <a:xfrm>
          <a:off x="569033" y="3881075"/>
          <a:ext cx="10532051" cy="77613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16057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4. Templates</a:t>
          </a:r>
          <a:r>
            <a:rPr lang="en-US" sz="1600" kern="1200" dirty="0"/>
            <a:t>: C: Contract Quality Plan (CQP/PQP), D: Quality Control Plan  (QCP / ITP)</a:t>
          </a:r>
          <a:endParaRPr lang="en-ZA" sz="1600" kern="1200" dirty="0"/>
        </a:p>
      </dsp:txBody>
      <dsp:txXfrm>
        <a:off x="569033" y="3881075"/>
        <a:ext cx="10532051" cy="776134"/>
      </dsp:txXfrm>
    </dsp:sp>
    <dsp:sp modelId="{288042E3-97C7-464E-9BA6-253EFA7C83AB}">
      <dsp:nvSpPr>
        <dsp:cNvPr id="0" name=""/>
        <dsp:cNvSpPr/>
      </dsp:nvSpPr>
      <dsp:spPr>
        <a:xfrm>
          <a:off x="83949" y="3784058"/>
          <a:ext cx="970167" cy="97016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>
              <a:defRPr sz="1200"/>
            </a:lvl1pPr>
          </a:lstStyle>
          <a:p>
            <a:endParaRPr lang="en-Z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FE79EC-29B1-4A54-B46B-ADFA5C0A41D5}" type="datetimeFigureOut">
              <a:rPr lang="en-ZA" smtClean="0"/>
              <a:t>2025/11/28</a:t>
            </a:fld>
            <a:endParaRPr lang="en-Z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ZA" dirty="0"/>
              <a:t>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>
              <a:defRPr sz="1200"/>
            </a:lvl1pPr>
          </a:lstStyle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CA291F-663B-47B1-87DD-51E5B01DA0AE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385645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8183050-6D0B-4CDD-9710-66B57E2F4B61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47501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8523C4-31CA-2155-7093-513BDF9B8B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>
            <a:extLst>
              <a:ext uri="{FF2B5EF4-FFF2-40B4-BE49-F238E27FC236}">
                <a16:creationId xmlns:a16="http://schemas.microsoft.com/office/drawing/2014/main" id="{F6222ADB-16BD-4641-3819-14EC5B8DB91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Notes Placeholder 2">
            <a:extLst>
              <a:ext uri="{FF2B5EF4-FFF2-40B4-BE49-F238E27FC236}">
                <a16:creationId xmlns:a16="http://schemas.microsoft.com/office/drawing/2014/main" id="{53B0915C-3D84-F2AF-2515-A2F8EF2E33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59396" name="Slide Number Placeholder 3">
            <a:extLst>
              <a:ext uri="{FF2B5EF4-FFF2-40B4-BE49-F238E27FC236}">
                <a16:creationId xmlns:a16="http://schemas.microsoft.com/office/drawing/2014/main" id="{B8016839-64D3-8EC1-5D9A-DAE6C89FAD1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56E5727-05CD-42E5-AEE6-CA129FF8F5B9}" type="slidenum">
              <a:rPr lang="en-ZA" altLang="en-US" sz="1300" smtClean="0"/>
              <a:pPr eaLnBrk="1" hangingPunct="1">
                <a:spcBef>
                  <a:spcPct val="0"/>
                </a:spcBef>
              </a:pPr>
              <a:t>8</a:t>
            </a:fld>
            <a:endParaRPr lang="en-ZA" altLang="en-US" sz="1300"/>
          </a:p>
        </p:txBody>
      </p:sp>
    </p:spTree>
    <p:extLst>
      <p:ext uri="{BB962C8B-B14F-4D97-AF65-F5344CB8AC3E}">
        <p14:creationId xmlns:p14="http://schemas.microsoft.com/office/powerpoint/2010/main" val="10398217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7" Type="http://schemas.openxmlformats.org/officeDocument/2006/relationships/image" Target="../media/image11.emf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image" Target="../media/image10.e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slideMaster" Target="../slideMasters/slideMaster2.xml"/><Relationship Id="rId7" Type="http://schemas.openxmlformats.org/officeDocument/2006/relationships/image" Target="../media/image7.emf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6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7" Type="http://schemas.openxmlformats.org/officeDocument/2006/relationships/image" Target="../media/image8.emf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7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56944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8ED6B3-A54B-E3D6-3B0D-0CE82331EF51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8063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clusion Chapter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746648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3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5392738" y="2867097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9736D61-2B9F-B39D-FA43-E377D86AA7B3}"/>
              </a:ext>
            </a:extLst>
          </p:cNvPr>
          <p:cNvSpPr/>
          <p:nvPr userDrawn="1"/>
        </p:nvSpPr>
        <p:spPr>
          <a:xfrm>
            <a:off x="0" y="6593974"/>
            <a:ext cx="12192000" cy="264026"/>
          </a:xfrm>
          <a:prstGeom prst="rect">
            <a:avLst/>
          </a:prstGeom>
          <a:solidFill>
            <a:schemeClr val="tx2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535C61B-929A-C0EC-5C58-CD9ED99EF73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47291" y="1468981"/>
            <a:ext cx="3937000" cy="35687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E8E6140-30DC-D3CB-A911-288044C11DAB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456261" y="3292760"/>
            <a:ext cx="2260600" cy="2044700"/>
          </a:xfrm>
          <a:prstGeom prst="rect">
            <a:avLst/>
          </a:prstGeom>
        </p:spPr>
      </p:pic>
      <p:sp>
        <p:nvSpPr>
          <p:cNvPr id="4" name="Picture Placeholder 101">
            <a:extLst>
              <a:ext uri="{FF2B5EF4-FFF2-40B4-BE49-F238E27FC236}">
                <a16:creationId xmlns:a16="http://schemas.microsoft.com/office/drawing/2014/main" id="{F5F2CF35-ACC4-A108-DD87-92F9426534E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49197" y="3364197"/>
            <a:ext cx="1895476" cy="1895476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visual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87BD48D-91A6-B706-71D6-9D1F3017065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343198" y="1600672"/>
            <a:ext cx="3294850" cy="3294850"/>
          </a:xfrm>
          <a:custGeom>
            <a:avLst/>
            <a:gdLst>
              <a:gd name="connsiteX0" fmla="*/ 1647425 w 3294850"/>
              <a:gd name="connsiteY0" fmla="*/ 0 h 3294850"/>
              <a:gd name="connsiteX1" fmla="*/ 3294850 w 3294850"/>
              <a:gd name="connsiteY1" fmla="*/ 1647425 h 3294850"/>
              <a:gd name="connsiteX2" fmla="*/ 1647425 w 3294850"/>
              <a:gd name="connsiteY2" fmla="*/ 3294850 h 3294850"/>
              <a:gd name="connsiteX3" fmla="*/ 1275376 w 3294850"/>
              <a:gd name="connsiteY3" fmla="*/ 3252665 h 3294850"/>
              <a:gd name="connsiteX4" fmla="*/ 1215764 w 3294850"/>
              <a:gd name="connsiteY4" fmla="*/ 3236539 h 3294850"/>
              <a:gd name="connsiteX5" fmla="*/ 1240067 w 3294850"/>
              <a:gd name="connsiteY5" fmla="*/ 3196535 h 3294850"/>
              <a:gd name="connsiteX6" fmla="*/ 1362162 w 3294850"/>
              <a:gd name="connsiteY6" fmla="*/ 2714346 h 3294850"/>
              <a:gd name="connsiteX7" fmla="*/ 350562 w 3294850"/>
              <a:gd name="connsiteY7" fmla="*/ 1702746 h 3294850"/>
              <a:gd name="connsiteX8" fmla="*/ 49743 w 3294850"/>
              <a:gd name="connsiteY8" fmla="*/ 1748226 h 3294850"/>
              <a:gd name="connsiteX9" fmla="*/ 5901 w 3294850"/>
              <a:gd name="connsiteY9" fmla="*/ 1764272 h 3294850"/>
              <a:gd name="connsiteX10" fmla="*/ 0 w 3294850"/>
              <a:gd name="connsiteY10" fmla="*/ 1647425 h 3294850"/>
              <a:gd name="connsiteX11" fmla="*/ 1647425 w 3294850"/>
              <a:gd name="connsiteY11" fmla="*/ 0 h 329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294850">
                <a:moveTo>
                  <a:pt x="1647425" y="0"/>
                </a:moveTo>
                <a:cubicBezTo>
                  <a:pt x="2557273" y="0"/>
                  <a:pt x="3294850" y="737577"/>
                  <a:pt x="3294850" y="1647425"/>
                </a:cubicBezTo>
                <a:cubicBezTo>
                  <a:pt x="3294850" y="2557273"/>
                  <a:pt x="2557273" y="3294850"/>
                  <a:pt x="1647425" y="3294850"/>
                </a:cubicBezTo>
                <a:cubicBezTo>
                  <a:pt x="1519478" y="3294850"/>
                  <a:pt x="1394938" y="3280265"/>
                  <a:pt x="1275376" y="3252665"/>
                </a:cubicBezTo>
                <a:lnTo>
                  <a:pt x="1215764" y="3236539"/>
                </a:lnTo>
                <a:lnTo>
                  <a:pt x="1240067" y="3196535"/>
                </a:lnTo>
                <a:cubicBezTo>
                  <a:pt x="1317933" y="3053198"/>
                  <a:pt x="1362162" y="2888937"/>
                  <a:pt x="1362162" y="2714346"/>
                </a:cubicBezTo>
                <a:cubicBezTo>
                  <a:pt x="1362162" y="2155655"/>
                  <a:pt x="909253" y="1702746"/>
                  <a:pt x="350562" y="1702746"/>
                </a:cubicBezTo>
                <a:cubicBezTo>
                  <a:pt x="245808" y="1702746"/>
                  <a:pt x="144772" y="1718669"/>
                  <a:pt x="49743" y="1748226"/>
                </a:cubicBezTo>
                <a:lnTo>
                  <a:pt x="5901" y="1764272"/>
                </a:lnTo>
                <a:lnTo>
                  <a:pt x="0" y="1647425"/>
                </a:lnTo>
                <a:cubicBezTo>
                  <a:pt x="0" y="737577"/>
                  <a:pt x="737577" y="0"/>
                  <a:pt x="1647425" y="0"/>
                </a:cubicBezTo>
                <a:close/>
              </a:path>
            </a:pathLst>
          </a:custGeom>
          <a:solidFill>
            <a:schemeClr val="tx2"/>
          </a:solidFill>
          <a:ln>
            <a:solidFill>
              <a:schemeClr val="bg1"/>
            </a:solidFill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</p:spTree>
    <p:extLst>
      <p:ext uri="{BB962C8B-B14F-4D97-AF65-F5344CB8AC3E}">
        <p14:creationId xmlns:p14="http://schemas.microsoft.com/office/powerpoint/2010/main" val="3354972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521923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3A6B3C0-BE11-BB1E-37B2-3F2CECBAC1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AA2B460-5729-C216-9BDA-BB746E74B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41936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4DFF4CC-8DC4-7B7A-39C5-262F5C87F5B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4144544"/>
            <a:ext cx="12191995" cy="2464129"/>
          </a:xfrm>
          <a:prstGeom prst="rect">
            <a:avLst/>
          </a:prstGeom>
        </p:spPr>
      </p:pic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746648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3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618049" y="1404737"/>
            <a:ext cx="7117690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r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Title of presentation</a:t>
            </a:r>
            <a:endParaRPr lang="en-ZA" noProof="0" dirty="0"/>
          </a:p>
        </p:txBody>
      </p:sp>
      <p:sp>
        <p:nvSpPr>
          <p:cNvPr id="64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618050" y="2924226"/>
            <a:ext cx="7117689" cy="36512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FontTx/>
              <a:buNone/>
              <a:defRPr sz="2000" b="1">
                <a:solidFill>
                  <a:srgbClr val="83725B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Presented by:</a:t>
            </a:r>
            <a:endParaRPr lang="en-ZA" noProof="0" dirty="0"/>
          </a:p>
        </p:txBody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FC9B13AD-CB38-ECF0-A13D-FF807AEA766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8049" y="3527025"/>
            <a:ext cx="7117690" cy="3270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algn="r">
              <a:defRPr>
                <a:solidFill>
                  <a:schemeClr val="bg1"/>
                </a:solidFill>
              </a:defRPr>
            </a:lvl2pPr>
            <a:lvl3pPr algn="r"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Date:</a:t>
            </a:r>
            <a:endParaRPr lang="en-US" dirty="0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0F73F9A-6527-43E5-9BDC-E6533EDAECC6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025F6DC-490B-FE96-3826-453FA05719BC}"/>
              </a:ext>
            </a:extLst>
          </p:cNvPr>
          <p:cNvSpPr/>
          <p:nvPr userDrawn="1"/>
        </p:nvSpPr>
        <p:spPr>
          <a:xfrm>
            <a:off x="504232" y="3817647"/>
            <a:ext cx="1533524" cy="15166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BCADFDE-56B9-04C2-BCE2-05120032D0A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04232" y="1784299"/>
            <a:ext cx="3937000" cy="3568700"/>
          </a:xfrm>
          <a:prstGeom prst="rect">
            <a:avLst/>
          </a:prstGeom>
        </p:spPr>
      </p:pic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46C2D1BC-19FC-6DDD-3EE5-86D738105E5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000139" y="1921224"/>
            <a:ext cx="3294850" cy="3294850"/>
          </a:xfrm>
          <a:custGeom>
            <a:avLst/>
            <a:gdLst>
              <a:gd name="connsiteX0" fmla="*/ 1647425 w 3294850"/>
              <a:gd name="connsiteY0" fmla="*/ 0 h 3294850"/>
              <a:gd name="connsiteX1" fmla="*/ 3294850 w 3294850"/>
              <a:gd name="connsiteY1" fmla="*/ 1647425 h 3294850"/>
              <a:gd name="connsiteX2" fmla="*/ 1647425 w 3294850"/>
              <a:gd name="connsiteY2" fmla="*/ 3294850 h 3294850"/>
              <a:gd name="connsiteX3" fmla="*/ 1275376 w 3294850"/>
              <a:gd name="connsiteY3" fmla="*/ 3252665 h 3294850"/>
              <a:gd name="connsiteX4" fmla="*/ 1215764 w 3294850"/>
              <a:gd name="connsiteY4" fmla="*/ 3236539 h 3294850"/>
              <a:gd name="connsiteX5" fmla="*/ 1240067 w 3294850"/>
              <a:gd name="connsiteY5" fmla="*/ 3196535 h 3294850"/>
              <a:gd name="connsiteX6" fmla="*/ 1362162 w 3294850"/>
              <a:gd name="connsiteY6" fmla="*/ 2714346 h 3294850"/>
              <a:gd name="connsiteX7" fmla="*/ 350562 w 3294850"/>
              <a:gd name="connsiteY7" fmla="*/ 1702746 h 3294850"/>
              <a:gd name="connsiteX8" fmla="*/ 49743 w 3294850"/>
              <a:gd name="connsiteY8" fmla="*/ 1748226 h 3294850"/>
              <a:gd name="connsiteX9" fmla="*/ 5901 w 3294850"/>
              <a:gd name="connsiteY9" fmla="*/ 1764272 h 3294850"/>
              <a:gd name="connsiteX10" fmla="*/ 0 w 3294850"/>
              <a:gd name="connsiteY10" fmla="*/ 1647425 h 3294850"/>
              <a:gd name="connsiteX11" fmla="*/ 1647425 w 3294850"/>
              <a:gd name="connsiteY11" fmla="*/ 0 h 329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294850">
                <a:moveTo>
                  <a:pt x="1647425" y="0"/>
                </a:moveTo>
                <a:cubicBezTo>
                  <a:pt x="2557273" y="0"/>
                  <a:pt x="3294850" y="737577"/>
                  <a:pt x="3294850" y="1647425"/>
                </a:cubicBezTo>
                <a:cubicBezTo>
                  <a:pt x="3294850" y="2557273"/>
                  <a:pt x="2557273" y="3294850"/>
                  <a:pt x="1647425" y="3294850"/>
                </a:cubicBezTo>
                <a:cubicBezTo>
                  <a:pt x="1519478" y="3294850"/>
                  <a:pt x="1394938" y="3280265"/>
                  <a:pt x="1275376" y="3252665"/>
                </a:cubicBezTo>
                <a:lnTo>
                  <a:pt x="1215764" y="3236539"/>
                </a:lnTo>
                <a:lnTo>
                  <a:pt x="1240067" y="3196535"/>
                </a:lnTo>
                <a:cubicBezTo>
                  <a:pt x="1317933" y="3053198"/>
                  <a:pt x="1362162" y="2888937"/>
                  <a:pt x="1362162" y="2714346"/>
                </a:cubicBezTo>
                <a:cubicBezTo>
                  <a:pt x="1362162" y="2155655"/>
                  <a:pt x="909253" y="1702746"/>
                  <a:pt x="350562" y="1702746"/>
                </a:cubicBezTo>
                <a:cubicBezTo>
                  <a:pt x="245808" y="1702746"/>
                  <a:pt x="144772" y="1718669"/>
                  <a:pt x="49743" y="1748226"/>
                </a:cubicBezTo>
                <a:lnTo>
                  <a:pt x="5901" y="1764272"/>
                </a:lnTo>
                <a:lnTo>
                  <a:pt x="0" y="1647425"/>
                </a:lnTo>
                <a:cubicBezTo>
                  <a:pt x="0" y="737577"/>
                  <a:pt x="737577" y="0"/>
                  <a:pt x="1647425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96E0838-0F9B-EF5D-E73C-CAF299B03244}"/>
              </a:ext>
            </a:extLst>
          </p:cNvPr>
          <p:cNvSpPr/>
          <p:nvPr userDrawn="1"/>
        </p:nvSpPr>
        <p:spPr>
          <a:xfrm>
            <a:off x="329249" y="3610137"/>
            <a:ext cx="2044699" cy="204469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icture Placeholder 101">
            <a:extLst>
              <a:ext uri="{FF2B5EF4-FFF2-40B4-BE49-F238E27FC236}">
                <a16:creationId xmlns:a16="http://schemas.microsoft.com/office/drawing/2014/main" id="{71ABA184-90EF-886D-01F7-8ED79E7BB0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138" y="3684749"/>
            <a:ext cx="1895476" cy="1895476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visual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1417B6E-DCAF-E329-82FA-A9666987E521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13202" y="3610137"/>
            <a:ext cx="2260600" cy="204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899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div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70AA778-541B-E885-5A78-44A4C7F4B690}"/>
              </a:ext>
            </a:extLst>
          </p:cNvPr>
          <p:cNvSpPr/>
          <p:nvPr userDrawn="1"/>
        </p:nvSpPr>
        <p:spPr>
          <a:xfrm>
            <a:off x="0" y="4142874"/>
            <a:ext cx="12192000" cy="2466974"/>
          </a:xfrm>
          <a:prstGeom prst="rect">
            <a:avLst/>
          </a:prstGeom>
          <a:solidFill>
            <a:schemeClr val="bg2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206027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CDD01BF2-A391-2350-F502-B39704CC06F8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706438" y="2241800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53E77A3B-B320-4C09-0FDF-7F1B0E81B64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4142874"/>
            <a:ext cx="121920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EA9F132-5B21-E13F-3DD4-5A76269137FE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975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pter div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70AA778-541B-E885-5A78-44A4C7F4B690}"/>
              </a:ext>
            </a:extLst>
          </p:cNvPr>
          <p:cNvSpPr/>
          <p:nvPr userDrawn="1"/>
        </p:nvSpPr>
        <p:spPr>
          <a:xfrm>
            <a:off x="0" y="4142874"/>
            <a:ext cx="12192000" cy="2466974"/>
          </a:xfrm>
          <a:prstGeom prst="rect">
            <a:avLst/>
          </a:prstGeom>
          <a:solidFill>
            <a:schemeClr val="bg2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447FC08-0CA1-C812-957B-303369CEC0B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4142874"/>
            <a:ext cx="41148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206027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CDD01BF2-A391-2350-F502-B39704CC06F8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706438" y="2241800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DBBB6FBC-E3C9-3B31-3EF0-38D626E1E1D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114800" y="4142874"/>
            <a:ext cx="41148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5AF0A9FC-BFA5-B482-1275-4088CD88289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229600" y="4142874"/>
            <a:ext cx="39624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37B8CCE-72D0-1BBF-D066-4AF8ED0D6F84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858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 Chapter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F7C3906-7D26-F847-D210-DC8F472D401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47291" y="1463747"/>
            <a:ext cx="3937000" cy="3568700"/>
          </a:xfrm>
          <a:prstGeom prst="rect">
            <a:avLst/>
          </a:prstGeom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87BD48D-91A6-B706-71D6-9D1F3017065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343198" y="1600672"/>
            <a:ext cx="3294850" cy="3294850"/>
          </a:xfrm>
          <a:custGeom>
            <a:avLst/>
            <a:gdLst>
              <a:gd name="connsiteX0" fmla="*/ 1647425 w 3294850"/>
              <a:gd name="connsiteY0" fmla="*/ 0 h 3294850"/>
              <a:gd name="connsiteX1" fmla="*/ 3294850 w 3294850"/>
              <a:gd name="connsiteY1" fmla="*/ 1647425 h 3294850"/>
              <a:gd name="connsiteX2" fmla="*/ 1647425 w 3294850"/>
              <a:gd name="connsiteY2" fmla="*/ 3294850 h 3294850"/>
              <a:gd name="connsiteX3" fmla="*/ 1275376 w 3294850"/>
              <a:gd name="connsiteY3" fmla="*/ 3252665 h 3294850"/>
              <a:gd name="connsiteX4" fmla="*/ 1215764 w 3294850"/>
              <a:gd name="connsiteY4" fmla="*/ 3236539 h 3294850"/>
              <a:gd name="connsiteX5" fmla="*/ 1240067 w 3294850"/>
              <a:gd name="connsiteY5" fmla="*/ 3196535 h 3294850"/>
              <a:gd name="connsiteX6" fmla="*/ 1362162 w 3294850"/>
              <a:gd name="connsiteY6" fmla="*/ 2714346 h 3294850"/>
              <a:gd name="connsiteX7" fmla="*/ 350562 w 3294850"/>
              <a:gd name="connsiteY7" fmla="*/ 1702746 h 3294850"/>
              <a:gd name="connsiteX8" fmla="*/ 49743 w 3294850"/>
              <a:gd name="connsiteY8" fmla="*/ 1748226 h 3294850"/>
              <a:gd name="connsiteX9" fmla="*/ 5901 w 3294850"/>
              <a:gd name="connsiteY9" fmla="*/ 1764272 h 3294850"/>
              <a:gd name="connsiteX10" fmla="*/ 0 w 3294850"/>
              <a:gd name="connsiteY10" fmla="*/ 1647425 h 3294850"/>
              <a:gd name="connsiteX11" fmla="*/ 1647425 w 3294850"/>
              <a:gd name="connsiteY11" fmla="*/ 0 h 329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294850">
                <a:moveTo>
                  <a:pt x="1647425" y="0"/>
                </a:moveTo>
                <a:cubicBezTo>
                  <a:pt x="2557273" y="0"/>
                  <a:pt x="3294850" y="737577"/>
                  <a:pt x="3294850" y="1647425"/>
                </a:cubicBezTo>
                <a:cubicBezTo>
                  <a:pt x="3294850" y="2557273"/>
                  <a:pt x="2557273" y="3294850"/>
                  <a:pt x="1647425" y="3294850"/>
                </a:cubicBezTo>
                <a:cubicBezTo>
                  <a:pt x="1519478" y="3294850"/>
                  <a:pt x="1394938" y="3280265"/>
                  <a:pt x="1275376" y="3252665"/>
                </a:cubicBezTo>
                <a:lnTo>
                  <a:pt x="1215764" y="3236539"/>
                </a:lnTo>
                <a:lnTo>
                  <a:pt x="1240067" y="3196535"/>
                </a:lnTo>
                <a:cubicBezTo>
                  <a:pt x="1317933" y="3053198"/>
                  <a:pt x="1362162" y="2888937"/>
                  <a:pt x="1362162" y="2714346"/>
                </a:cubicBezTo>
                <a:cubicBezTo>
                  <a:pt x="1362162" y="2155655"/>
                  <a:pt x="909253" y="1702746"/>
                  <a:pt x="350562" y="1702746"/>
                </a:cubicBezTo>
                <a:cubicBezTo>
                  <a:pt x="245808" y="1702746"/>
                  <a:pt x="144772" y="1718669"/>
                  <a:pt x="49743" y="1748226"/>
                </a:cubicBezTo>
                <a:lnTo>
                  <a:pt x="5901" y="1764272"/>
                </a:lnTo>
                <a:lnTo>
                  <a:pt x="0" y="1647425"/>
                </a:lnTo>
                <a:cubicBezTo>
                  <a:pt x="0" y="737577"/>
                  <a:pt x="737577" y="0"/>
                  <a:pt x="1647425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5DBF5CF-E6CC-1A85-FDB1-B49B23179B88}"/>
              </a:ext>
            </a:extLst>
          </p:cNvPr>
          <p:cNvSpPr/>
          <p:nvPr userDrawn="1"/>
        </p:nvSpPr>
        <p:spPr>
          <a:xfrm>
            <a:off x="672308" y="3289585"/>
            <a:ext cx="2044699" cy="204469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746648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3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5392738" y="2867097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9736D61-2B9F-B39D-FA43-E377D86AA7B3}"/>
              </a:ext>
            </a:extLst>
          </p:cNvPr>
          <p:cNvSpPr/>
          <p:nvPr userDrawn="1"/>
        </p:nvSpPr>
        <p:spPr>
          <a:xfrm>
            <a:off x="0" y="6593974"/>
            <a:ext cx="12192000" cy="26402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101">
            <a:extLst>
              <a:ext uri="{FF2B5EF4-FFF2-40B4-BE49-F238E27FC236}">
                <a16:creationId xmlns:a16="http://schemas.microsoft.com/office/drawing/2014/main" id="{F5F2CF35-ACC4-A108-DD87-92F9426534E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49197" y="3364197"/>
            <a:ext cx="1895476" cy="1895476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visual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3438781-E333-E871-DE61-8750EF6EEC4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456261" y="3289585"/>
            <a:ext cx="2260600" cy="204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475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6783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8ED6B3-A54B-E3D6-3B0D-0CE82331EF51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878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521923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3A6B3C0-BE11-BB1E-37B2-3F2CECBAC1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AA2B460-5729-C216-9BDA-BB746E74B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014833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theme" Target="../theme/theme1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1.bin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9" Type="http://schemas.openxmlformats.org/officeDocument/2006/relationships/image" Target="../media/image3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slideLayout" Target="../slideLayouts/slideLayout5.xml"/><Relationship Id="rId7" Type="http://schemas.openxmlformats.org/officeDocument/2006/relationships/tags" Target="../tags/tag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tags" Target="../tags/tag8.xml"/><Relationship Id="rId11" Type="http://schemas.openxmlformats.org/officeDocument/2006/relationships/image" Target="../media/image5.png"/><Relationship Id="rId5" Type="http://schemas.openxmlformats.org/officeDocument/2006/relationships/theme" Target="../theme/theme2.xml"/><Relationship Id="rId10" Type="http://schemas.openxmlformats.org/officeDocument/2006/relationships/image" Target="../media/image4.emf"/><Relationship Id="rId4" Type="http://schemas.openxmlformats.org/officeDocument/2006/relationships/slideLayout" Target="../slideLayouts/slideLayout6.xml"/><Relationship Id="rId9" Type="http://schemas.openxmlformats.org/officeDocument/2006/relationships/image" Target="../media/image1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ags" Target="../tags/tag19.xml"/><Relationship Id="rId13" Type="http://schemas.openxmlformats.org/officeDocument/2006/relationships/image" Target="../media/image3.emf"/><Relationship Id="rId3" Type="http://schemas.openxmlformats.org/officeDocument/2006/relationships/slideLayout" Target="../slideLayouts/slideLayout9.xml"/><Relationship Id="rId7" Type="http://schemas.openxmlformats.org/officeDocument/2006/relationships/tags" Target="../tags/tag18.xml"/><Relationship Id="rId12" Type="http://schemas.openxmlformats.org/officeDocument/2006/relationships/image" Target="../media/image2.emf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3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11.xml"/><Relationship Id="rId10" Type="http://schemas.openxmlformats.org/officeDocument/2006/relationships/oleObject" Target="../embeddings/oleObject1.bin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9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A7057F0-5F5E-786F-613E-0CBEA464107A}"/>
              </a:ext>
            </a:extLst>
          </p:cNvPr>
          <p:cNvSpPr/>
          <p:nvPr userDrawn="1"/>
        </p:nvSpPr>
        <p:spPr>
          <a:xfrm>
            <a:off x="0" y="0"/>
            <a:ext cx="121920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Object 10" hidden="1"/>
          <p:cNvGraphicFramePr>
            <a:graphicFrameLocks noChangeAspect="1"/>
          </p:cNvGraphicFramePr>
          <p:nvPr userDrawn="1"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27276721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6" imgW="270" imgH="270" progId="TCLayout.ActiveDocument.1">
                  <p:embed/>
                </p:oleObj>
              </mc:Choice>
              <mc:Fallback>
                <p:oleObj name="think-cell Slide" r:id="rId6" imgW="270" imgH="270" progId="TCLayout.ActiveDocument.1">
                  <p:embed/>
                  <p:pic>
                    <p:nvPicPr>
                      <p:cNvPr id="11" name="Object 10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 userDrawn="1">
            <p:custDataLst>
              <p:tags r:id="rId5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681" y="1223493"/>
            <a:ext cx="11383851" cy="48590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ZA" dirty="0"/>
              <a:t>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1681" y="205769"/>
            <a:ext cx="9511777" cy="66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noProof="0" dirty="0"/>
              <a:t>Click to edit Master title style</a:t>
            </a:r>
            <a:endParaRPr lang="en-ZA" noProof="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A1EFD3B-809C-B8A0-4D86-16532E5E7488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0441904" y="312737"/>
            <a:ext cx="1422400" cy="3683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9A3506A-6DD2-E9D5-DD05-B23171DA1339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0037031" y="318311"/>
            <a:ext cx="241300" cy="3683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B56DB893-999D-78A5-DBD6-5B38A7382F94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4861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1D3E88"/>
        </a:buClr>
        <a:buFont typeface="Calibri" panose="020F0502020204030204" pitchFamily="34" charset="0"/>
        <a:buChar char="-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ct 10" hidden="1"/>
          <p:cNvGraphicFramePr>
            <a:graphicFrameLocks noChangeAspect="1"/>
          </p:cNvGraphicFramePr>
          <p:nvPr userDrawn="1"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424129710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8" imgW="270" imgH="270" progId="TCLayout.ActiveDocument.1">
                  <p:embed/>
                </p:oleObj>
              </mc:Choice>
              <mc:Fallback>
                <p:oleObj name="think-cell Slide" r:id="rId8" imgW="270" imgH="270" progId="TCLayout.ActiveDocument.1">
                  <p:embed/>
                  <p:pic>
                    <p:nvPicPr>
                      <p:cNvPr id="11" name="Object 10" hidden="1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 userDrawn="1">
            <p:custDataLst>
              <p:tags r:id="rId7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7394285-7F8F-217D-C4F3-CDA987C0E7A0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9815492" y="531812"/>
            <a:ext cx="1841500" cy="381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97E6BEC-D482-0901-2316-95D508893F82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015" y="441730"/>
            <a:ext cx="1749543" cy="499657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6">
            <a:extLst>
              <a:ext uri="{FF2B5EF4-FFF2-40B4-BE49-F238E27FC236}">
                <a16:creationId xmlns:a16="http://schemas.microsoft.com/office/drawing/2014/main" id="{B619409D-E657-F8EF-6768-89EA45985221}"/>
              </a:ext>
            </a:extLst>
          </p:cNvPr>
          <p:cNvSpPr txBox="1"/>
          <p:nvPr userDrawn="1"/>
        </p:nvSpPr>
        <p:spPr>
          <a:xfrm>
            <a:off x="228815" y="152171"/>
            <a:ext cx="19114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kern="1200" dirty="0">
                <a:solidFill>
                  <a:srgbClr val="00389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In partnership with</a:t>
            </a:r>
            <a:endParaRPr lang="en-ZA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9999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1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bg1">
            <a:lumMod val="50000"/>
          </a:schemeClr>
        </a:buClr>
        <a:buFont typeface="Wingdings" panose="05000000000000000000" pitchFamily="2" charset="2"/>
        <a:buChar char="§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Calibri" panose="020F0502020204030204" pitchFamily="34" charset="0"/>
        <a:buChar char="-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Arial" panose="020B0604020202020204" pitchFamily="34" charset="0"/>
        <a:buChar char="•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Courier New" panose="02070309020205020404" pitchFamily="49" charset="0"/>
        <a:buChar char="o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Wingdings" panose="05000000000000000000" pitchFamily="2" charset="2"/>
        <a:buChar char="Ø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066A82E-2CA2-0BBB-B6D5-7783C1385D05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8898" y="6273795"/>
            <a:ext cx="1494155" cy="42672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A7057F0-5F5E-786F-613E-0CBEA464107A}"/>
              </a:ext>
            </a:extLst>
          </p:cNvPr>
          <p:cNvSpPr/>
          <p:nvPr userDrawn="1"/>
        </p:nvSpPr>
        <p:spPr>
          <a:xfrm>
            <a:off x="0" y="0"/>
            <a:ext cx="121920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Object 10" hidden="1"/>
          <p:cNvGraphicFramePr>
            <a:graphicFrameLocks noChangeAspect="1"/>
          </p:cNvGraphicFramePr>
          <p:nvPr userDrawn="1">
            <p:custDataLst>
              <p:tags r:id="rId7"/>
            </p:custDataLst>
            <p:extLst>
              <p:ext uri="{D42A27DB-BD31-4B8C-83A1-F6EECF244321}">
                <p14:modId xmlns:p14="http://schemas.microsoft.com/office/powerpoint/2010/main" val="327276721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0" imgW="270" imgH="270" progId="TCLayout.ActiveDocument.1">
                  <p:embed/>
                </p:oleObj>
              </mc:Choice>
              <mc:Fallback>
                <p:oleObj name="think-cell Slide" r:id="rId10" imgW="270" imgH="270" progId="TCLayout.ActiveDocument.1">
                  <p:embed/>
                  <p:pic>
                    <p:nvPicPr>
                      <p:cNvPr id="11" name="Object 10" hidden="1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 userDrawn="1">
            <p:custDataLst>
              <p:tags r:id="rId8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681" y="1223493"/>
            <a:ext cx="11383851" cy="48590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ZA" dirty="0"/>
              <a:t>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1681" y="205769"/>
            <a:ext cx="9511777" cy="66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noProof="0" dirty="0"/>
              <a:t>Click to edit Master title style</a:t>
            </a:r>
            <a:endParaRPr lang="en-ZA" noProof="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A1EFD3B-809C-B8A0-4D86-16532E5E7488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0441904" y="312737"/>
            <a:ext cx="1422400" cy="3683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9A3506A-6DD2-E9D5-DD05-B23171DA1339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0037031" y="318311"/>
            <a:ext cx="241300" cy="3683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29B6C00-1054-2E3C-47EA-23DA27F96A7D}"/>
              </a:ext>
            </a:extLst>
          </p:cNvPr>
          <p:cNvSpPr txBox="1"/>
          <p:nvPr userDrawn="1"/>
        </p:nvSpPr>
        <p:spPr>
          <a:xfrm>
            <a:off x="361681" y="6356350"/>
            <a:ext cx="13356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None/>
            </a:pPr>
            <a:r>
              <a:rPr lang="en-US" sz="1100" dirty="0"/>
              <a:t>In partnership with</a:t>
            </a:r>
            <a:endParaRPr lang="en-ZA" sz="1100" dirty="0" err="1"/>
          </a:p>
        </p:txBody>
      </p:sp>
    </p:spTree>
    <p:extLst>
      <p:ext uri="{BB962C8B-B14F-4D97-AF65-F5344CB8AC3E}">
        <p14:creationId xmlns:p14="http://schemas.microsoft.com/office/powerpoint/2010/main" val="1348472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1D3E88"/>
        </a:buClr>
        <a:buFont typeface="Calibri" panose="020F0502020204030204" pitchFamily="34" charset="0"/>
        <a:buChar char="-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.docx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package" Target="../embeddings/Microsoft_Word_Document1.docx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8.wmf"/><Relationship Id="rId4" Type="http://schemas.openxmlformats.org/officeDocument/2006/relationships/package" Target="../embeddings/Microsoft_Word_Document2.doc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22C42-D751-76B7-5228-EB4345B994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47322" y="1480929"/>
            <a:ext cx="7566075" cy="1413611"/>
          </a:xfrm>
        </p:spPr>
        <p:txBody>
          <a:bodyPr>
            <a:noAutofit/>
          </a:bodyPr>
          <a:lstStyle/>
          <a:p>
            <a:pPr algn="l"/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/>
                <a:ea typeface="+mj-ea"/>
                <a:cs typeface="Arial" panose="020B0604020202020204" pitchFamily="34" charset="0"/>
              </a:rPr>
            </a:br>
            <a:br>
              <a:rPr lang="en-ZA" sz="1600" dirty="0"/>
            </a:br>
            <a:r>
              <a:rPr lang="en-US" sz="1600" dirty="0"/>
              <a:t> </a:t>
            </a:r>
            <a:br>
              <a:rPr lang="en-ZA" sz="1600" dirty="0"/>
            </a:br>
            <a:r>
              <a:rPr lang="en-US" sz="2000" dirty="0"/>
              <a:t>Provision of OPGW Cables	</a:t>
            </a:r>
            <a:br>
              <a:rPr lang="en-US" sz="16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endParaRPr lang="en-US" sz="16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357AF0-8E60-43A3-37C7-FCF9E624644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Bongi Tshabalala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A6FE1E-3360-456F-C936-DDBD9BABBEA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2025/11/28</a:t>
            </a:r>
          </a:p>
        </p:txBody>
      </p:sp>
      <p:pic>
        <p:nvPicPr>
          <p:cNvPr id="1028" name="Picture 4" descr="Image result for supplier quality management">
            <a:extLst>
              <a:ext uri="{FF2B5EF4-FFF2-40B4-BE49-F238E27FC236}">
                <a16:creationId xmlns:a16="http://schemas.microsoft.com/office/drawing/2014/main" id="{6597CBB2-DF27-5C4A-93E7-126FBD1467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765" y="4012163"/>
            <a:ext cx="1392048" cy="1180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544256EC-43E9-04C7-4E52-4A6F869913F3}"/>
              </a:ext>
            </a:extLst>
          </p:cNvPr>
          <p:cNvSpPr txBox="1">
            <a:spLocks/>
          </p:cNvSpPr>
          <p:nvPr/>
        </p:nvSpPr>
        <p:spPr>
          <a:xfrm>
            <a:off x="4352191" y="1006229"/>
            <a:ext cx="7117689" cy="36512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bg1">
                  <a:lumMod val="50000"/>
                </a:schemeClr>
              </a:buClr>
              <a:buFontTx/>
              <a:buNone/>
              <a:defRPr sz="2000" b="1" kern="1200">
                <a:solidFill>
                  <a:srgbClr val="83725B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1">
                  <a:lumMod val="50000"/>
                </a:schemeClr>
              </a:buClr>
              <a:buFont typeface="Calibri" panose="020F0502020204030204" pitchFamily="34" charset="0"/>
              <a:buChar char="-"/>
              <a:defRPr sz="1400" kern="1200">
                <a:solidFill>
                  <a:srgbClr val="1D3E8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defRPr sz="1400" kern="1200">
                <a:solidFill>
                  <a:srgbClr val="1D3E8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1">
                  <a:lumMod val="50000"/>
                </a:schemeClr>
              </a:buClr>
              <a:buFont typeface="Courier New" panose="02070309020205020404" pitchFamily="49" charset="0"/>
              <a:buChar char="o"/>
              <a:defRPr sz="1400" kern="1200">
                <a:solidFill>
                  <a:srgbClr val="1D3E8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Ø"/>
              <a:defRPr sz="1400" kern="1200">
                <a:solidFill>
                  <a:srgbClr val="1D3E8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Clarification</a:t>
            </a:r>
          </a:p>
        </p:txBody>
      </p:sp>
    </p:spTree>
    <p:extLst>
      <p:ext uri="{BB962C8B-B14F-4D97-AF65-F5344CB8AC3E}">
        <p14:creationId xmlns:p14="http://schemas.microsoft.com/office/powerpoint/2010/main" val="23479036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Placeholder 27" descr="A sign on a pole&#10;&#10;Description automatically generated with medium confidence">
            <a:extLst>
              <a:ext uri="{FF2B5EF4-FFF2-40B4-BE49-F238E27FC236}">
                <a16:creationId xmlns:a16="http://schemas.microsoft.com/office/drawing/2014/main" id="{525030B9-4F5E-4643-899E-97C254FD58F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0" r="5450"/>
          <a:stretch>
            <a:fillRect/>
          </a:stretch>
        </p:blipFill>
        <p:spPr/>
      </p:pic>
      <p:pic>
        <p:nvPicPr>
          <p:cNvPr id="40" name="Picture Placeholder 39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8BE1242F-211A-4588-8310-ED0F53B65234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75" r="8375"/>
          <a:stretch>
            <a:fillRect/>
          </a:stretch>
        </p:blipFill>
        <p:spPr/>
      </p:pic>
      <p:pic>
        <p:nvPicPr>
          <p:cNvPr id="3" name="Picture 5">
            <a:extLst>
              <a:ext uri="{FF2B5EF4-FFF2-40B4-BE49-F238E27FC236}">
                <a16:creationId xmlns:a16="http://schemas.microsoft.com/office/drawing/2014/main" id="{D8095006-E676-476F-985B-8FCF0282D5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7371" y="1702465"/>
            <a:ext cx="4425452" cy="3421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9183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dirty="0"/>
              <a:t>Contents</a:t>
            </a:r>
          </a:p>
        </p:txBody>
      </p:sp>
      <p:sp>
        <p:nvSpPr>
          <p:cNvPr id="38916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609601" y="6453189"/>
            <a:ext cx="2317751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rgbClr val="83725B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ZA" altLang="en-US" sz="1000">
              <a:solidFill>
                <a:srgbClr val="83725B"/>
              </a:solidFill>
            </a:endParaRPr>
          </a:p>
        </p:txBody>
      </p:sp>
      <p:sp>
        <p:nvSpPr>
          <p:cNvPr id="38917" name="Slide Number Placeholder 4"/>
          <p:cNvSpPr>
            <a:spLocks noGrp="1"/>
          </p:cNvSpPr>
          <p:nvPr>
            <p:ph type="sldNum" sz="quarter" idx="11"/>
          </p:nvPr>
        </p:nvSpPr>
        <p:spPr bwMode="auto">
          <a:xfrm>
            <a:off x="9552518" y="6453189"/>
            <a:ext cx="220133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rgbClr val="83725B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fld id="{56B1497D-D85C-49F0-B0C9-9C5FED4EAE9E}" type="slidenum">
              <a:rPr lang="en-ZA" smtClean="0"/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ZA" altLang="en-US" sz="1000">
              <a:solidFill>
                <a:srgbClr val="83725B"/>
              </a:solidFill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DA72597-6463-370F-3E53-7B9DA6C637B1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82085" y="1436689"/>
          <a:ext cx="11171767" cy="5045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86007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C71B32-FFE8-E01E-45C3-4AEE76DC2F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D4D595-1805-0801-E159-F9D31456A3C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auto">
          <a:xfrm>
            <a:off x="9552518" y="6453189"/>
            <a:ext cx="220133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rgbClr val="83725B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6B1497D-D85C-49F0-B0C9-9C5FED4EAE9E}" type="slidenum">
              <a:rPr lang="en-ZA" smtClean="0"/>
              <a:pPr/>
              <a:t>3</a:t>
            </a:fld>
            <a:endParaRPr lang="en-ZA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F5F9CE4-68F0-7336-9340-0AA3C50479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7300" y="1038225"/>
            <a:ext cx="8362950" cy="497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3781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>
          <a:xfrm>
            <a:off x="349242" y="158674"/>
            <a:ext cx="6840760" cy="666750"/>
          </a:xfrm>
        </p:spPr>
        <p:txBody>
          <a:bodyPr/>
          <a:lstStyle/>
          <a:p>
            <a:r>
              <a:rPr lang="en-US" altLang="en-US" sz="2000" dirty="0"/>
              <a:t>2- SECTION A, B , C, D &amp;E</a:t>
            </a:r>
            <a:endParaRPr lang="en-ZA" altLang="en-US" sz="2000" dirty="0"/>
          </a:p>
        </p:txBody>
      </p:sp>
      <p:sp>
        <p:nvSpPr>
          <p:cNvPr id="41987" name="Content Placeholder 2"/>
          <p:cNvSpPr>
            <a:spLocks noGrp="1"/>
          </p:cNvSpPr>
          <p:nvPr>
            <p:ph idx="1"/>
          </p:nvPr>
        </p:nvSpPr>
        <p:spPr>
          <a:xfrm>
            <a:off x="0" y="1017462"/>
            <a:ext cx="12094464" cy="5663754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Calibri" pitchFamily="34" charset="0"/>
                <a:cs typeface="Times New Roman" pitchFamily="18" charset="0"/>
              </a:rPr>
              <a:t>SECTION 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Calibri" pitchFamily="34" charset="0"/>
                <a:cs typeface="Times New Roman" pitchFamily="18" charset="0"/>
              </a:rPr>
              <a:t>A.1 </a:t>
            </a:r>
            <a:r>
              <a:rPr kumimoji="0" lang="en-ZA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Calibri" pitchFamily="34" charset="0"/>
                <a:cs typeface="Times New Roman" pitchFamily="18" charset="0"/>
              </a:rPr>
              <a:t>Valid </a:t>
            </a:r>
            <a:r>
              <a:rPr kumimoji="0" lang="en-ZA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ZA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Calibri" pitchFamily="34" charset="0"/>
                <a:cs typeface="Times New Roman" pitchFamily="18" charset="0"/>
              </a:rPr>
              <a:t>ISO 9001 Certificate </a:t>
            </a: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Calibri" pitchFamily="34" charset="0"/>
                <a:cs typeface="Times New Roman" pitchFamily="18" charset="0"/>
              </a:rPr>
              <a:t>relevant </a:t>
            </a: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Calibri" pitchFamily="34" charset="0"/>
                <a:cs typeface="Times New Roman" pitchFamily="18" charset="0"/>
              </a:rPr>
              <a:t>Scope</a:t>
            </a: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Calibri" pitchFamily="34" charset="0"/>
                <a:cs typeface="Times New Roman" pitchFamily="18" charset="0"/>
              </a:rPr>
              <a:t>Certificate </a:t>
            </a: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Calibri" pitchFamily="34" charset="0"/>
                <a:cs typeface="Times New Roman" pitchFamily="18" charset="0"/>
              </a:rPr>
              <a:t>by  Approved </a:t>
            </a: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Calibri" pitchFamily="34" charset="0"/>
                <a:cs typeface="Times New Roman" pitchFamily="18" charset="0"/>
              </a:rPr>
              <a:t>and Authorized </a:t>
            </a: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Calibri" pitchFamily="34" charset="0"/>
                <a:cs typeface="Times New Roman" pitchFamily="18" charset="0"/>
              </a:rPr>
              <a:t>certification authority</a:t>
            </a: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Calibri" pitchFamily="34" charset="0"/>
                <a:cs typeface="Times New Roman" pitchFamily="18" charset="0"/>
              </a:rPr>
              <a:t>Certification  Authority has Recognized International Accreditation </a:t>
            </a: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Calibri" pitchFamily="34" charset="0"/>
                <a:cs typeface="Times New Roman" pitchFamily="18" charset="0"/>
              </a:rPr>
              <a:t>IAF</a:t>
            </a: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Calibri" pitchFamily="34" charset="0"/>
                <a:cs typeface="Times New Roman" pitchFamily="18" charset="0"/>
              </a:rPr>
              <a:t> ) and must  </a:t>
            </a: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Calibri" pitchFamily="34" charset="0"/>
                <a:cs typeface="Times New Roman" pitchFamily="18" charset="0"/>
              </a:rPr>
              <a:t>not</a:t>
            </a: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Calibri" pitchFamily="34" charset="0"/>
                <a:cs typeface="Times New Roman" pitchFamily="18" charset="0"/>
              </a:rPr>
              <a:t>  be </a:t>
            </a: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Calibri" pitchFamily="34" charset="0"/>
                <a:cs typeface="Times New Roman" pitchFamily="18" charset="0"/>
              </a:rPr>
              <a:t>expired </a:t>
            </a: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Calibri" pitchFamily="34" charset="0"/>
                <a:cs typeface="Times New Roman" pitchFamily="18" charset="0"/>
              </a:rPr>
              <a:t>)</a:t>
            </a:r>
          </a:p>
          <a:p>
            <a:pPr marL="265113" lvl="1" indent="-179388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endParaRPr lang="en-US" altLang="en-US" sz="1200" b="1" dirty="0">
              <a:solidFill>
                <a:srgbClr val="003896"/>
              </a:solidFill>
              <a:latin typeface="+mj-lt"/>
              <a:ea typeface="Calibri" pitchFamily="34" charset="0"/>
              <a:cs typeface="Times New Roman" pitchFamily="18" charset="0"/>
            </a:endParaRPr>
          </a:p>
          <a:p>
            <a:pPr marL="265113" lvl="1" indent="-179388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r>
              <a:rPr lang="en-US" altLang="en-US" sz="1200" b="1" dirty="0">
                <a:solidFill>
                  <a:srgbClr val="003896"/>
                </a:solidFill>
                <a:latin typeface="+mj-lt"/>
                <a:ea typeface="Calibri" pitchFamily="34" charset="0"/>
                <a:cs typeface="Times New Roman" pitchFamily="18" charset="0"/>
              </a:rPr>
              <a:t>SECTION B</a:t>
            </a:r>
          </a:p>
          <a:p>
            <a:pPr marL="265113" lvl="1" indent="-179388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r>
              <a:rPr lang="en-US" altLang="en-US" sz="1200" dirty="0">
                <a:solidFill>
                  <a:srgbClr val="003896"/>
                </a:solidFill>
                <a:latin typeface="+mj-lt"/>
                <a:ea typeface="Calibri" pitchFamily="34" charset="0"/>
                <a:cs typeface="Times New Roman" pitchFamily="18" charset="0"/>
              </a:rPr>
              <a:t>B.1 Documented information for defined roles, responsibilities and authorities  (</a:t>
            </a:r>
            <a:r>
              <a:rPr lang="en-US" altLang="en-US" sz="1200" b="1" dirty="0">
                <a:solidFill>
                  <a:srgbClr val="FF0000"/>
                </a:solidFill>
                <a:latin typeface="+mj-lt"/>
                <a:ea typeface="Calibri" pitchFamily="34" charset="0"/>
                <a:cs typeface="Times New Roman" pitchFamily="18" charset="0"/>
              </a:rPr>
              <a:t>Organization chart and Responsibility matrix</a:t>
            </a:r>
            <a:r>
              <a:rPr lang="en-US" altLang="en-US" sz="1200" dirty="0">
                <a:solidFill>
                  <a:srgbClr val="003896"/>
                </a:solidFill>
                <a:latin typeface="+mj-lt"/>
                <a:ea typeface="Calibri" pitchFamily="34" charset="0"/>
                <a:cs typeface="Times New Roman" pitchFamily="18" charset="0"/>
              </a:rPr>
              <a:t> (must include but not limited to </a:t>
            </a:r>
            <a:r>
              <a:rPr lang="en-US" altLang="en-US" sz="1200" b="1" dirty="0">
                <a:solidFill>
                  <a:srgbClr val="FF0000"/>
                </a:solidFill>
                <a:latin typeface="+mj-lt"/>
                <a:ea typeface="Calibri" pitchFamily="34" charset="0"/>
                <a:cs typeface="Times New Roman" pitchFamily="18" charset="0"/>
              </a:rPr>
              <a:t>quality </a:t>
            </a:r>
            <a:r>
              <a:rPr lang="en-US" altLang="en-US" sz="1200" dirty="0">
                <a:solidFill>
                  <a:srgbClr val="003896"/>
                </a:solidFill>
                <a:latin typeface="+mj-lt"/>
                <a:ea typeface="Calibri" pitchFamily="34" charset="0"/>
                <a:cs typeface="Times New Roman" pitchFamily="18" charset="0"/>
              </a:rPr>
              <a:t>management function/role) - Clause 5.3 of ISO 9001:2015</a:t>
            </a:r>
          </a:p>
          <a:p>
            <a:pPr marL="265113" lvl="1" indent="-179388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r>
              <a:rPr lang="en-US" altLang="en-US" sz="1200" dirty="0">
                <a:solidFill>
                  <a:srgbClr val="003896"/>
                </a:solidFill>
                <a:latin typeface="+mj-lt"/>
                <a:ea typeface="Calibri" pitchFamily="34" charset="0"/>
                <a:cs typeface="Times New Roman" pitchFamily="18" charset="0"/>
              </a:rPr>
              <a:t>B.2</a:t>
            </a:r>
            <a:r>
              <a:rPr lang="en-US" altLang="en-US" sz="1200" b="1" dirty="0">
                <a:solidFill>
                  <a:srgbClr val="003896"/>
                </a:solidFill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200" b="1" dirty="0">
                <a:solidFill>
                  <a:srgbClr val="FF0000"/>
                </a:solidFill>
                <a:latin typeface="+mj-lt"/>
                <a:ea typeface="Calibri" pitchFamily="34" charset="0"/>
                <a:cs typeface="Times New Roman" pitchFamily="18" charset="0"/>
              </a:rPr>
              <a:t>Documented</a:t>
            </a:r>
            <a:r>
              <a:rPr lang="en-US" altLang="en-US" sz="1200" b="1" dirty="0">
                <a:solidFill>
                  <a:srgbClr val="003896"/>
                </a:solidFill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1200" dirty="0">
                <a:solidFill>
                  <a:srgbClr val="003896"/>
                </a:solidFill>
                <a:latin typeface="+mj-lt"/>
                <a:ea typeface="Calibri" pitchFamily="34" charset="0"/>
                <a:cs typeface="Times New Roman" pitchFamily="18" charset="0"/>
              </a:rPr>
              <a:t>information for Control of </a:t>
            </a:r>
            <a:r>
              <a:rPr lang="en-US" altLang="en-US" sz="1200" b="1" dirty="0">
                <a:solidFill>
                  <a:srgbClr val="FF0000"/>
                </a:solidFill>
                <a:latin typeface="+mj-lt"/>
                <a:ea typeface="Calibri" pitchFamily="34" charset="0"/>
                <a:cs typeface="Times New Roman" pitchFamily="18" charset="0"/>
              </a:rPr>
              <a:t>Externally Provided</a:t>
            </a:r>
            <a:r>
              <a:rPr lang="en-US" altLang="en-US" sz="1200" dirty="0">
                <a:solidFill>
                  <a:srgbClr val="003896"/>
                </a:solidFill>
                <a:latin typeface="+mj-lt"/>
                <a:ea typeface="Calibri" pitchFamily="34" charset="0"/>
                <a:cs typeface="Times New Roman" pitchFamily="18" charset="0"/>
              </a:rPr>
              <a:t> Processes, Products and Services - Must include criteria for evaluation, selection, monitoring of performance, and re-evaluation of external providers (Clause 8.4 of ISO 9001:2015)</a:t>
            </a:r>
          </a:p>
          <a:p>
            <a:pPr marL="265113" lvl="1" indent="-179388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r>
              <a:rPr lang="en-US" altLang="en-US" sz="1200" dirty="0">
                <a:solidFill>
                  <a:srgbClr val="003896"/>
                </a:solidFill>
                <a:latin typeface="+mj-lt"/>
                <a:ea typeface="Calibri" pitchFamily="34" charset="0"/>
                <a:cs typeface="Times New Roman" pitchFamily="18" charset="0"/>
              </a:rPr>
              <a:t>B.3 </a:t>
            </a:r>
            <a:r>
              <a:rPr lang="en-US" altLang="en-US" sz="1200" b="1" dirty="0">
                <a:solidFill>
                  <a:srgbClr val="FF0000"/>
                </a:solidFill>
                <a:latin typeface="+mj-lt"/>
                <a:ea typeface="Calibri" pitchFamily="34" charset="0"/>
                <a:cs typeface="Times New Roman" pitchFamily="18" charset="0"/>
              </a:rPr>
              <a:t>Latest</a:t>
            </a:r>
            <a:r>
              <a:rPr lang="en-US" altLang="en-US" sz="1200" dirty="0">
                <a:solidFill>
                  <a:srgbClr val="003896"/>
                </a:solidFill>
                <a:latin typeface="+mj-lt"/>
                <a:ea typeface="Calibri" pitchFamily="34" charset="0"/>
                <a:cs typeface="Times New Roman" pitchFamily="18" charset="0"/>
              </a:rPr>
              <a:t> copy of an internal management system audit report (with </a:t>
            </a:r>
            <a:r>
              <a:rPr lang="en-US" altLang="en-US" sz="1200" b="1" dirty="0">
                <a:solidFill>
                  <a:srgbClr val="FF0000"/>
                </a:solidFill>
                <a:latin typeface="+mj-lt"/>
                <a:ea typeface="Calibri" pitchFamily="34" charset="0"/>
                <a:cs typeface="Times New Roman" pitchFamily="18" charset="0"/>
              </a:rPr>
              <a:t>NCR</a:t>
            </a:r>
            <a:r>
              <a:rPr lang="en-US" altLang="en-US" sz="1200" dirty="0">
                <a:solidFill>
                  <a:srgbClr val="003896"/>
                </a:solidFill>
                <a:latin typeface="+mj-lt"/>
                <a:ea typeface="Calibri" pitchFamily="34" charset="0"/>
                <a:cs typeface="Times New Roman" pitchFamily="18" charset="0"/>
              </a:rPr>
              <a:t> and/ or </a:t>
            </a:r>
            <a:r>
              <a:rPr lang="en-US" altLang="en-US" sz="1200" b="1" dirty="0">
                <a:solidFill>
                  <a:srgbClr val="FF0000"/>
                </a:solidFill>
                <a:latin typeface="+mj-lt"/>
                <a:ea typeface="Calibri" pitchFamily="34" charset="0"/>
                <a:cs typeface="Times New Roman" pitchFamily="18" charset="0"/>
              </a:rPr>
              <a:t>CAR</a:t>
            </a:r>
            <a:r>
              <a:rPr lang="en-US" altLang="en-US" sz="1200" dirty="0">
                <a:solidFill>
                  <a:srgbClr val="003896"/>
                </a:solidFill>
                <a:latin typeface="+mj-lt"/>
                <a:ea typeface="Calibri" pitchFamily="34" charset="0"/>
                <a:cs typeface="Times New Roman" pitchFamily="18" charset="0"/>
              </a:rPr>
              <a:t>) - Report must include but not limited to Objective, Scope, Criteria and outcomes  of the audit.</a:t>
            </a:r>
          </a:p>
          <a:p>
            <a:pPr marL="265113" marR="0" lvl="1" indent="-179388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Calibri" pitchFamily="34" charset="0"/>
                <a:cs typeface="Times New Roman" pitchFamily="18" charset="0"/>
              </a:rPr>
              <a:t>B.4 </a:t>
            </a:r>
            <a:r>
              <a:rPr kumimoji="0" lang="en-US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Calibri" pitchFamily="34" charset="0"/>
                <a:cs typeface="Times New Roman" pitchFamily="18" charset="0"/>
              </a:rPr>
              <a:t>Latest</a:t>
            </a:r>
            <a:r>
              <a:rPr kumimoji="0" lang="en-US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Calibri" pitchFamily="34" charset="0"/>
                <a:cs typeface="Times New Roman" pitchFamily="18" charset="0"/>
              </a:rPr>
              <a:t> copy of a </a:t>
            </a:r>
            <a:r>
              <a:rPr lang="en-US" altLang="en-US" sz="1200" dirty="0">
                <a:solidFill>
                  <a:srgbClr val="003896"/>
                </a:solidFill>
                <a:latin typeface="Arial"/>
                <a:ea typeface="Calibri" pitchFamily="34" charset="0"/>
                <a:cs typeface="Times New Roman" pitchFamily="18" charset="0"/>
              </a:rPr>
              <a:t>Certification</a:t>
            </a:r>
            <a:r>
              <a:rPr kumimoji="0" lang="en-US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Calibri" pitchFamily="34" charset="0"/>
                <a:cs typeface="Times New Roman" pitchFamily="18" charset="0"/>
              </a:rPr>
              <a:t> management system audit report </a:t>
            </a:r>
            <a:r>
              <a:rPr kumimoji="0" lang="en-US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Calibri" pitchFamily="34" charset="0"/>
                <a:cs typeface="Times New Roman" pitchFamily="18" charset="0"/>
              </a:rPr>
              <a:t>not older  than 12 months </a:t>
            </a:r>
            <a:r>
              <a:rPr kumimoji="0" lang="en-US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Calibri" pitchFamily="34" charset="0"/>
                <a:cs typeface="Times New Roman" pitchFamily="18" charset="0"/>
              </a:rPr>
              <a:t>(with </a:t>
            </a:r>
            <a:r>
              <a:rPr kumimoji="0" lang="en-US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Calibri" pitchFamily="34" charset="0"/>
                <a:cs typeface="Times New Roman" pitchFamily="18" charset="0"/>
              </a:rPr>
              <a:t>NCR</a:t>
            </a:r>
            <a:r>
              <a:rPr kumimoji="0" lang="en-US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Calibri" pitchFamily="34" charset="0"/>
                <a:cs typeface="Times New Roman" pitchFamily="18" charset="0"/>
              </a:rPr>
              <a:t> and/ or </a:t>
            </a:r>
            <a:r>
              <a:rPr kumimoji="0" lang="en-US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Calibri" pitchFamily="34" charset="0"/>
                <a:cs typeface="Times New Roman" pitchFamily="18" charset="0"/>
              </a:rPr>
              <a:t>CAR</a:t>
            </a:r>
            <a:r>
              <a:rPr kumimoji="0" lang="en-US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Calibri" pitchFamily="34" charset="0"/>
                <a:cs typeface="Times New Roman" pitchFamily="18" charset="0"/>
              </a:rPr>
              <a:t>) – </a:t>
            </a:r>
          </a:p>
          <a:p>
            <a:pPr marL="265113" marR="0" lvl="1" indent="-179388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>
                <a:solidFill>
                  <a:srgbClr val="003896"/>
                </a:solidFill>
                <a:latin typeface="+mj-lt"/>
                <a:ea typeface="Calibri" pitchFamily="34" charset="0"/>
                <a:cs typeface="Times New Roman" pitchFamily="18" charset="0"/>
              </a:rPr>
              <a:t>B.5 Records of Management Review meetings (</a:t>
            </a:r>
            <a:r>
              <a:rPr lang="en-US" altLang="en-US" sz="1200" b="1" dirty="0">
                <a:solidFill>
                  <a:srgbClr val="FF0000"/>
                </a:solidFill>
                <a:latin typeface="+mj-lt"/>
                <a:ea typeface="Calibri" pitchFamily="34" charset="0"/>
                <a:cs typeface="Times New Roman" pitchFamily="18" charset="0"/>
              </a:rPr>
              <a:t>minutes, attendance registers </a:t>
            </a:r>
            <a:r>
              <a:rPr lang="en-US" altLang="en-US" sz="1200" b="1" dirty="0" err="1">
                <a:solidFill>
                  <a:srgbClr val="FF0000"/>
                </a:solidFill>
                <a:latin typeface="+mj-lt"/>
                <a:ea typeface="Calibri" pitchFamily="34" charset="0"/>
                <a:cs typeface="Times New Roman" pitchFamily="18" charset="0"/>
              </a:rPr>
              <a:t>etc</a:t>
            </a:r>
            <a:r>
              <a:rPr lang="en-US" altLang="en-US" sz="1200" dirty="0">
                <a:solidFill>
                  <a:srgbClr val="003896"/>
                </a:solidFill>
                <a:latin typeface="+mj-lt"/>
                <a:ea typeface="Calibri" pitchFamily="34" charset="0"/>
                <a:cs typeface="Times New Roman" pitchFamily="18" charset="0"/>
              </a:rPr>
              <a:t>)</a:t>
            </a:r>
          </a:p>
          <a:p>
            <a:pPr marL="265113" lvl="1" indent="-179388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endParaRPr lang="en-US" altLang="en-US" sz="1200" b="1" dirty="0">
              <a:solidFill>
                <a:srgbClr val="003896"/>
              </a:solidFill>
              <a:latin typeface="+mj-lt"/>
              <a:ea typeface="Calibri" pitchFamily="34" charset="0"/>
              <a:cs typeface="Times New Roman" pitchFamily="18" charset="0"/>
            </a:endParaRPr>
          </a:p>
          <a:p>
            <a:pPr marL="265113" lvl="1" indent="-179388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r>
              <a:rPr lang="en-US" altLang="en-US" sz="1200" b="1" dirty="0">
                <a:solidFill>
                  <a:srgbClr val="003896"/>
                </a:solidFill>
                <a:latin typeface="+mj-lt"/>
                <a:ea typeface="Calibri" pitchFamily="34" charset="0"/>
                <a:cs typeface="Times New Roman" pitchFamily="18" charset="0"/>
              </a:rPr>
              <a:t>SECTION C: </a:t>
            </a:r>
            <a:r>
              <a:rPr lang="en-US" altLang="en-US" sz="1200" dirty="0">
                <a:solidFill>
                  <a:srgbClr val="003896"/>
                </a:solidFill>
                <a:latin typeface="+mj-lt"/>
                <a:ea typeface="Calibri" pitchFamily="34" charset="0"/>
                <a:cs typeface="Times New Roman" pitchFamily="18" charset="0"/>
              </a:rPr>
              <a:t>Contract Quality Plan  (CQP) Requirements (</a:t>
            </a:r>
            <a:r>
              <a:rPr lang="en-US" altLang="en-US" sz="1200" b="1" dirty="0">
                <a:solidFill>
                  <a:srgbClr val="FF0000"/>
                </a:solidFill>
                <a:latin typeface="+mj-lt"/>
                <a:ea typeface="Calibri" pitchFamily="34" charset="0"/>
                <a:cs typeface="Times New Roman" pitchFamily="18" charset="0"/>
              </a:rPr>
              <a:t>Ref 240-109253698). NB use this template.</a:t>
            </a:r>
          </a:p>
          <a:p>
            <a:pPr marL="265113" lvl="1" indent="-179388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endParaRPr lang="en-US" altLang="en-US" sz="1200" dirty="0">
              <a:solidFill>
                <a:srgbClr val="003896"/>
              </a:solidFill>
              <a:latin typeface="+mj-lt"/>
              <a:ea typeface="Calibri" pitchFamily="34" charset="0"/>
              <a:cs typeface="Times New Roman" pitchFamily="18" charset="0"/>
            </a:endParaRPr>
          </a:p>
          <a:p>
            <a:pPr marL="265113" lvl="1" indent="-179388" algn="just">
              <a:lnSpc>
                <a:spcPct val="150000"/>
              </a:lnSpc>
              <a:spcBef>
                <a:spcPct val="0"/>
              </a:spcBef>
              <a:buClrTx/>
              <a:buNone/>
              <a:defRPr/>
            </a:pPr>
            <a:r>
              <a:rPr lang="en-US" altLang="en-US" sz="1200" b="1" dirty="0">
                <a:solidFill>
                  <a:srgbClr val="003896"/>
                </a:solidFill>
                <a:latin typeface="+mj-lt"/>
                <a:ea typeface="Calibri" pitchFamily="34" charset="0"/>
                <a:cs typeface="Times New Roman" pitchFamily="18" charset="0"/>
              </a:rPr>
              <a:t>SECTION D: </a:t>
            </a:r>
            <a:r>
              <a:rPr lang="en-US" altLang="en-US" sz="1200" dirty="0">
                <a:solidFill>
                  <a:srgbClr val="003896"/>
                </a:solidFill>
                <a:latin typeface="+mj-lt"/>
                <a:ea typeface="Calibri" pitchFamily="34" charset="0"/>
                <a:cs typeface="Times New Roman" pitchFamily="18" charset="0"/>
              </a:rPr>
              <a:t>Quality Control Plan (QCP / ITP) Requirements (Ref 240-109253302)</a:t>
            </a:r>
          </a:p>
          <a:p>
            <a:pPr marL="265113" lvl="1" indent="-179388" algn="just">
              <a:lnSpc>
                <a:spcPct val="150000"/>
              </a:lnSpc>
              <a:spcBef>
                <a:spcPct val="0"/>
              </a:spcBef>
              <a:buClrTx/>
              <a:buNone/>
              <a:defRPr/>
            </a:pPr>
            <a:endParaRPr lang="en-US" altLang="en-US" sz="1200" dirty="0">
              <a:solidFill>
                <a:srgbClr val="003896"/>
              </a:solidFill>
              <a:latin typeface="+mj-lt"/>
              <a:ea typeface="Calibri" pitchFamily="34" charset="0"/>
              <a:cs typeface="Times New Roman" pitchFamily="18" charset="0"/>
            </a:endParaRPr>
          </a:p>
          <a:p>
            <a:pPr marL="265113" lvl="1" indent="-179388" algn="just">
              <a:lnSpc>
                <a:spcPct val="150000"/>
              </a:lnSpc>
              <a:spcBef>
                <a:spcPct val="0"/>
              </a:spcBef>
              <a:buClrTx/>
              <a:buNone/>
              <a:defRPr/>
            </a:pPr>
            <a:r>
              <a:rPr lang="en-US" altLang="en-US" sz="1200" b="1" dirty="0">
                <a:solidFill>
                  <a:srgbClr val="003896"/>
                </a:solidFill>
                <a:latin typeface="+mj-lt"/>
                <a:ea typeface="Calibri" pitchFamily="34" charset="0"/>
                <a:cs typeface="Times New Roman" pitchFamily="18" charset="0"/>
              </a:rPr>
              <a:t>SECTION E: </a:t>
            </a:r>
            <a:r>
              <a:rPr lang="en-US" altLang="en-US" sz="1200" dirty="0">
                <a:solidFill>
                  <a:srgbClr val="003896"/>
                </a:solidFill>
                <a:latin typeface="+mj-lt"/>
                <a:ea typeface="Calibri" pitchFamily="34" charset="0"/>
                <a:cs typeface="Times New Roman" pitchFamily="18" charset="0"/>
              </a:rPr>
              <a:t>  Fully  completed and signed Form A </a:t>
            </a:r>
            <a:endParaRPr lang="en-ZA" sz="1200" b="1" u="sng" dirty="0">
              <a:solidFill>
                <a:schemeClr val="tx1"/>
              </a:solidFill>
              <a:latin typeface="+mj-lt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613990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582432" y="116633"/>
            <a:ext cx="7338740" cy="864443"/>
          </a:xfrm>
        </p:spPr>
        <p:txBody>
          <a:bodyPr/>
          <a:lstStyle/>
          <a:p>
            <a:pPr>
              <a:defRPr/>
            </a:pPr>
            <a:r>
              <a:rPr lang="en-US" altLang="en-US" b="1" dirty="0"/>
              <a:t>3 -Completion : C- Contract Quality Plan </a:t>
            </a:r>
            <a:r>
              <a:rPr lang="en-US" altLang="en-US" sz="2000" dirty="0">
                <a:ea typeface="+mn-ea"/>
              </a:rPr>
              <a:t>….</a:t>
            </a:r>
            <a:endParaRPr lang="en-ZA" altLang="en-US" sz="2000" b="1" dirty="0"/>
          </a:p>
        </p:txBody>
      </p:sp>
      <p:sp>
        <p:nvSpPr>
          <p:cNvPr id="43010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609601" y="6453189"/>
            <a:ext cx="2317751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rgbClr val="83725B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ZA" altLang="en-US" sz="1000">
              <a:solidFill>
                <a:srgbClr val="83725B"/>
              </a:solidFill>
            </a:endParaRPr>
          </a:p>
        </p:txBody>
      </p:sp>
      <p:sp>
        <p:nvSpPr>
          <p:cNvPr id="43011" name="Slide Number Placeholder 4"/>
          <p:cNvSpPr>
            <a:spLocks noGrp="1"/>
          </p:cNvSpPr>
          <p:nvPr>
            <p:ph type="sldNum" sz="quarter" idx="11"/>
          </p:nvPr>
        </p:nvSpPr>
        <p:spPr bwMode="auto">
          <a:xfrm>
            <a:off x="9552518" y="6453189"/>
            <a:ext cx="220133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rgbClr val="83725B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fld id="{56B1497D-D85C-49F0-B0C9-9C5FED4EAE9E}" type="slidenum">
              <a:rPr lang="en-ZA" smtClean="0"/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en-ZA" altLang="en-US" sz="1000">
              <a:solidFill>
                <a:srgbClr val="83725B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501C1A-E79A-42EE-878F-144A731CF8C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395" t="24880" r="22632" b="10215"/>
          <a:stretch/>
        </p:blipFill>
        <p:spPr>
          <a:xfrm>
            <a:off x="2347806" y="1201436"/>
            <a:ext cx="7166082" cy="5031393"/>
          </a:xfrm>
          <a:prstGeom prst="rect">
            <a:avLst/>
          </a:prstGeom>
        </p:spPr>
      </p:pic>
      <p:sp>
        <p:nvSpPr>
          <p:cNvPr id="9" name="TextBox 2">
            <a:extLst>
              <a:ext uri="{FF2B5EF4-FFF2-40B4-BE49-F238E27FC236}">
                <a16:creationId xmlns:a16="http://schemas.microsoft.com/office/drawing/2014/main" id="{31A0DAB8-0588-488C-8CF5-F5C46D4B8624}"/>
              </a:ext>
            </a:extLst>
          </p:cNvPr>
          <p:cNvSpPr txBox="1">
            <a:spLocks noChangeArrowheads="1"/>
          </p:cNvSpPr>
          <p:nvPr/>
        </p:nvSpPr>
        <p:spPr bwMode="auto">
          <a:xfrm rot="-2698072">
            <a:off x="4997857" y="2098430"/>
            <a:ext cx="595245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4800" b="1" dirty="0">
                <a:solidFill>
                  <a:srgbClr val="FF0000"/>
                </a:solidFill>
              </a:rPr>
              <a:t>To be completed </a:t>
            </a:r>
            <a:endParaRPr lang="en-ZA" altLang="en-US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7497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524000" y="116632"/>
            <a:ext cx="7452320" cy="810766"/>
          </a:xfrm>
        </p:spPr>
        <p:txBody>
          <a:bodyPr/>
          <a:lstStyle/>
          <a:p>
            <a:pPr>
              <a:defRPr/>
            </a:pPr>
            <a:r>
              <a:rPr lang="en-US" altLang="en-US" sz="3200" b="1" dirty="0"/>
              <a:t>3 -Completion : C- Contract Quality cont..</a:t>
            </a:r>
            <a:endParaRPr lang="en-ZA" altLang="en-US" sz="3200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5D74C61-5168-4C25-8A7E-3627FA1571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3532" y="1039464"/>
            <a:ext cx="6121400" cy="5740428"/>
          </a:xfrm>
          <a:prstGeom prst="rect">
            <a:avLst/>
          </a:prstGeom>
          <a:ln w="19050" cmpd="dbl">
            <a:solidFill>
              <a:schemeClr val="accent1"/>
            </a:solidFill>
          </a:ln>
        </p:spPr>
      </p:pic>
      <p:sp>
        <p:nvSpPr>
          <p:cNvPr id="7" name="TextBox 5">
            <a:extLst>
              <a:ext uri="{FF2B5EF4-FFF2-40B4-BE49-F238E27FC236}">
                <a16:creationId xmlns:a16="http://schemas.microsoft.com/office/drawing/2014/main" id="{1514FACC-0E9F-407E-8295-6065014B1796}"/>
              </a:ext>
            </a:extLst>
          </p:cNvPr>
          <p:cNvSpPr txBox="1">
            <a:spLocks noChangeArrowheads="1"/>
          </p:cNvSpPr>
          <p:nvPr/>
        </p:nvSpPr>
        <p:spPr bwMode="auto">
          <a:xfrm rot="-2698072">
            <a:off x="2140823" y="2545708"/>
            <a:ext cx="640311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en-US" sz="4800" b="1" dirty="0">
                <a:solidFill>
                  <a:srgbClr val="FF0000"/>
                </a:solidFill>
              </a:rPr>
              <a:t>To be completed </a:t>
            </a:r>
            <a:endParaRPr lang="en-ZA" altLang="en-US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3342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524001" y="103416"/>
            <a:ext cx="7369175" cy="833438"/>
          </a:xfrm>
        </p:spPr>
        <p:txBody>
          <a:bodyPr/>
          <a:lstStyle/>
          <a:p>
            <a:pPr>
              <a:defRPr/>
            </a:pPr>
            <a:r>
              <a:rPr lang="en-US" altLang="en-US" sz="3200" b="1" dirty="0"/>
              <a:t>3 -Completion : D- Quality  Control Plan</a:t>
            </a:r>
            <a:endParaRPr lang="en-ZA" altLang="en-US" sz="3200" b="1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3E62965-F015-4CDB-8CB5-EA4477E914F3}"/>
              </a:ext>
            </a:extLst>
          </p:cNvPr>
          <p:cNvGraphicFramePr>
            <a:graphicFrameLocks noGrp="1"/>
          </p:cNvGraphicFramePr>
          <p:nvPr/>
        </p:nvGraphicFramePr>
        <p:xfrm>
          <a:off x="1602139" y="1136650"/>
          <a:ext cx="8629298" cy="5503982"/>
        </p:xfrm>
        <a:graphic>
          <a:graphicData uri="http://schemas.openxmlformats.org/drawingml/2006/table">
            <a:tbl>
              <a:tblPr firstRow="1" firstCol="1" bandRow="1"/>
              <a:tblGrid>
                <a:gridCol w="277813">
                  <a:extLst>
                    <a:ext uri="{9D8B030D-6E8A-4147-A177-3AD203B41FA5}">
                      <a16:colId xmlns:a16="http://schemas.microsoft.com/office/drawing/2014/main" val="3203237971"/>
                    </a:ext>
                  </a:extLst>
                </a:gridCol>
                <a:gridCol w="749300">
                  <a:extLst>
                    <a:ext uri="{9D8B030D-6E8A-4147-A177-3AD203B41FA5}">
                      <a16:colId xmlns:a16="http://schemas.microsoft.com/office/drawing/2014/main" val="2105324294"/>
                    </a:ext>
                  </a:extLst>
                </a:gridCol>
                <a:gridCol w="393700">
                  <a:extLst>
                    <a:ext uri="{9D8B030D-6E8A-4147-A177-3AD203B41FA5}">
                      <a16:colId xmlns:a16="http://schemas.microsoft.com/office/drawing/2014/main" val="199755974"/>
                    </a:ext>
                  </a:extLst>
                </a:gridCol>
                <a:gridCol w="200024">
                  <a:extLst>
                    <a:ext uri="{9D8B030D-6E8A-4147-A177-3AD203B41FA5}">
                      <a16:colId xmlns:a16="http://schemas.microsoft.com/office/drawing/2014/main" val="2857476445"/>
                    </a:ext>
                  </a:extLst>
                </a:gridCol>
                <a:gridCol w="247213">
                  <a:extLst>
                    <a:ext uri="{9D8B030D-6E8A-4147-A177-3AD203B41FA5}">
                      <a16:colId xmlns:a16="http://schemas.microsoft.com/office/drawing/2014/main" val="3030631673"/>
                    </a:ext>
                  </a:extLst>
                </a:gridCol>
                <a:gridCol w="136963">
                  <a:extLst>
                    <a:ext uri="{9D8B030D-6E8A-4147-A177-3AD203B41FA5}">
                      <a16:colId xmlns:a16="http://schemas.microsoft.com/office/drawing/2014/main" val="3309185949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3486768662"/>
                    </a:ext>
                  </a:extLst>
                </a:gridCol>
                <a:gridCol w="390524">
                  <a:extLst>
                    <a:ext uri="{9D8B030D-6E8A-4147-A177-3AD203B41FA5}">
                      <a16:colId xmlns:a16="http://schemas.microsoft.com/office/drawing/2014/main" val="4276458019"/>
                    </a:ext>
                  </a:extLst>
                </a:gridCol>
                <a:gridCol w="295208">
                  <a:extLst>
                    <a:ext uri="{9D8B030D-6E8A-4147-A177-3AD203B41FA5}">
                      <a16:colId xmlns:a16="http://schemas.microsoft.com/office/drawing/2014/main" val="1681143857"/>
                    </a:ext>
                  </a:extLst>
                </a:gridCol>
                <a:gridCol w="644592">
                  <a:extLst>
                    <a:ext uri="{9D8B030D-6E8A-4147-A177-3AD203B41FA5}">
                      <a16:colId xmlns:a16="http://schemas.microsoft.com/office/drawing/2014/main" val="3632350455"/>
                    </a:ext>
                  </a:extLst>
                </a:gridCol>
                <a:gridCol w="188913">
                  <a:extLst>
                    <a:ext uri="{9D8B030D-6E8A-4147-A177-3AD203B41FA5}">
                      <a16:colId xmlns:a16="http://schemas.microsoft.com/office/drawing/2014/main" val="3480208009"/>
                    </a:ext>
                  </a:extLst>
                </a:gridCol>
                <a:gridCol w="428484">
                  <a:extLst>
                    <a:ext uri="{9D8B030D-6E8A-4147-A177-3AD203B41FA5}">
                      <a16:colId xmlns:a16="http://schemas.microsoft.com/office/drawing/2014/main" val="1164967292"/>
                    </a:ext>
                  </a:extLst>
                </a:gridCol>
                <a:gridCol w="322704">
                  <a:extLst>
                    <a:ext uri="{9D8B030D-6E8A-4147-A177-3AD203B41FA5}">
                      <a16:colId xmlns:a16="http://schemas.microsoft.com/office/drawing/2014/main" val="3692473798"/>
                    </a:ext>
                  </a:extLst>
                </a:gridCol>
                <a:gridCol w="261496">
                  <a:extLst>
                    <a:ext uri="{9D8B030D-6E8A-4147-A177-3AD203B41FA5}">
                      <a16:colId xmlns:a16="http://schemas.microsoft.com/office/drawing/2014/main" val="1330740206"/>
                    </a:ext>
                  </a:extLst>
                </a:gridCol>
                <a:gridCol w="249379">
                  <a:extLst>
                    <a:ext uri="{9D8B030D-6E8A-4147-A177-3AD203B41FA5}">
                      <a16:colId xmlns:a16="http://schemas.microsoft.com/office/drawing/2014/main" val="1236427090"/>
                    </a:ext>
                  </a:extLst>
                </a:gridCol>
                <a:gridCol w="436421">
                  <a:extLst>
                    <a:ext uri="{9D8B030D-6E8A-4147-A177-3AD203B41FA5}">
                      <a16:colId xmlns:a16="http://schemas.microsoft.com/office/drawing/2014/main" val="4102484734"/>
                    </a:ext>
                  </a:extLst>
                </a:gridCol>
                <a:gridCol w="234890">
                  <a:extLst>
                    <a:ext uri="{9D8B030D-6E8A-4147-A177-3AD203B41FA5}">
                      <a16:colId xmlns:a16="http://schemas.microsoft.com/office/drawing/2014/main" val="2725295704"/>
                    </a:ext>
                  </a:extLst>
                </a:gridCol>
                <a:gridCol w="172770">
                  <a:extLst>
                    <a:ext uri="{9D8B030D-6E8A-4147-A177-3AD203B41FA5}">
                      <a16:colId xmlns:a16="http://schemas.microsoft.com/office/drawing/2014/main" val="3912885289"/>
                    </a:ext>
                  </a:extLst>
                </a:gridCol>
                <a:gridCol w="86385">
                  <a:extLst>
                    <a:ext uri="{9D8B030D-6E8A-4147-A177-3AD203B41FA5}">
                      <a16:colId xmlns:a16="http://schemas.microsoft.com/office/drawing/2014/main" val="3964105214"/>
                    </a:ext>
                  </a:extLst>
                </a:gridCol>
                <a:gridCol w="58311">
                  <a:extLst>
                    <a:ext uri="{9D8B030D-6E8A-4147-A177-3AD203B41FA5}">
                      <a16:colId xmlns:a16="http://schemas.microsoft.com/office/drawing/2014/main" val="1801511207"/>
                    </a:ext>
                  </a:extLst>
                </a:gridCol>
                <a:gridCol w="350377">
                  <a:extLst>
                    <a:ext uri="{9D8B030D-6E8A-4147-A177-3AD203B41FA5}">
                      <a16:colId xmlns:a16="http://schemas.microsoft.com/office/drawing/2014/main" val="2191412886"/>
                    </a:ext>
                  </a:extLst>
                </a:gridCol>
                <a:gridCol w="300733">
                  <a:extLst>
                    <a:ext uri="{9D8B030D-6E8A-4147-A177-3AD203B41FA5}">
                      <a16:colId xmlns:a16="http://schemas.microsoft.com/office/drawing/2014/main" val="2753130243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1836257936"/>
                    </a:ext>
                  </a:extLst>
                </a:gridCol>
                <a:gridCol w="120298">
                  <a:extLst>
                    <a:ext uri="{9D8B030D-6E8A-4147-A177-3AD203B41FA5}">
                      <a16:colId xmlns:a16="http://schemas.microsoft.com/office/drawing/2014/main" val="2368042884"/>
                    </a:ext>
                  </a:extLst>
                </a:gridCol>
                <a:gridCol w="1041400">
                  <a:extLst>
                    <a:ext uri="{9D8B030D-6E8A-4147-A177-3AD203B41FA5}">
                      <a16:colId xmlns:a16="http://schemas.microsoft.com/office/drawing/2014/main" val="3661809270"/>
                    </a:ext>
                  </a:extLst>
                </a:gridCol>
              </a:tblGrid>
              <a:tr h="126994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Contract  </a:t>
                      </a: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 Order  Number 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CORP-XXXX / 46000XXX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Subcontractor Order Number</a:t>
                      </a:r>
                      <a:endParaRPr lang="en-ZA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ZA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QCP Number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r>
                        <a:rPr lang="en-ZA" sz="9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QCP Number</a:t>
                      </a:r>
                      <a:endParaRPr lang="en-ZA" sz="3600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Page 1 of ___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Page 1 of ___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of 2</a:t>
                      </a:r>
                      <a:endParaRPr lang="en-ZA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937897"/>
                  </a:ext>
                </a:extLst>
              </a:tr>
              <a:tr h="333813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Scope  of Work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Manufacturing  of XXXX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en-ZA" sz="9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Item/ Plant/ Material Description</a:t>
                      </a:r>
                      <a:endParaRPr lang="en-ZA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ZA" sz="9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XXXXXXXX</a:t>
                      </a:r>
                      <a:endParaRPr lang="en-ZA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XXXXXXXX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ZA" sz="9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Rev Number -</a:t>
                      </a:r>
                      <a:endParaRPr lang="en-ZA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r>
                        <a:rPr lang="en-ZA" sz="9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Rev Number -</a:t>
                      </a:r>
                      <a:endParaRPr lang="en-ZA" sz="3600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ZA" sz="9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ZA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r>
                        <a:rPr lang="en-ZA" sz="9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</a:t>
                      </a:r>
                      <a:endParaRPr lang="en-ZA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xxxxxxxxxx</a:t>
                      </a:r>
                      <a:endParaRPr lang="en-ZA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2452954"/>
                  </a:ext>
                </a:extLst>
              </a:tr>
              <a:tr h="0">
                <a:tc gridSpan="2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6245486"/>
                  </a:ext>
                </a:extLst>
              </a:tr>
              <a:tr h="63354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Quality Control Plan Approvals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Name 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Name 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Signature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Signature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gridSpan="14">
                  <a:txBody>
                    <a:bodyPr/>
                    <a:lstStyle/>
                    <a:p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Intervention Point Legend (KEY)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Intervention Point Legend (KEY)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610870"/>
                  </a:ext>
                </a:extLst>
              </a:tr>
              <a:tr h="185546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Contractor  /Supplier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 be completed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 be completed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 be completed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 be completed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Hold Point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  <a:prstDash val="solid"/>
                    </a:lnT>
                  </a:tcPr>
                </a:tc>
                <a:tc rowSpan="2"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  - Document Requires Approval 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  - Document Requires Approval </a:t>
                      </a:r>
                      <a:endParaRPr lang="en-ZA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T1 – 100%  Testing 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T2- Sample Testing </a:t>
                      </a:r>
                      <a:endParaRPr lang="en-ZA" sz="360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T1 – 100%  Testing 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T2- Sample Testing </a:t>
                      </a:r>
                      <a:endParaRPr lang="en-ZA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T1 – 100%  Testing 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T2- Sample Testing </a:t>
                      </a:r>
                      <a:endParaRPr lang="en-ZA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rowSpan="2"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 – 100%  Inspection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A2- Sample Inspection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4057724"/>
                  </a:ext>
                </a:extLst>
              </a:tr>
              <a:tr h="177800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Subcontractor  (where applicable)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5"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6"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7273383"/>
                  </a:ext>
                </a:extLst>
              </a:tr>
              <a:tr h="122687">
                <a:tc rowSpan="2" gridSpan="4">
                  <a:txBody>
                    <a:bodyPr/>
                    <a:lstStyle/>
                    <a:p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Eskom</a:t>
                      </a:r>
                      <a:endParaRPr lang="en-ZA" sz="360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ZA" sz="360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ZA" sz="360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 gridSpan="4">
                  <a:txBody>
                    <a:bodyPr/>
                    <a:lstStyle/>
                    <a:p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360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360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rowSpan="2" hMerge="1">
                  <a:txBody>
                    <a:bodyPr/>
                    <a:lstStyle/>
                    <a:p>
                      <a:endParaRPr lang="en-ZA" sz="360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r>
                        <a:rPr lang="en-ZA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3600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r>
                        <a:rPr lang="en-ZA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3600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ZA" sz="3600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Witness Point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W1 – 100%  witness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W2 - Sample  witness</a:t>
                      </a:r>
                      <a:endParaRPr lang="en-ZA" sz="360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W2 - Sample  witness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W2 - Sample  witness</a:t>
                      </a:r>
                      <a:endParaRPr lang="en-ZA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1373121"/>
                  </a:ext>
                </a:extLst>
              </a:tr>
              <a:tr h="176549">
                <a:tc gridSpan="4" vMerge="1">
                  <a:txBody>
                    <a:bodyPr/>
                    <a:lstStyle/>
                    <a:p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Document Review 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5">
                  <a:txBody>
                    <a:bodyPr/>
                    <a:lstStyle/>
                    <a:p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  - Document Requires for information only</a:t>
                      </a:r>
                      <a:endParaRPr lang="en-ZA" sz="360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 sz="360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R1- 100% Document Review</a:t>
                      </a:r>
                      <a:endParaRPr lang="en-ZA" sz="360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R1- 100% Document Review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R1- 100% Document Review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R2- Sample Document Review</a:t>
                      </a:r>
                      <a:endParaRPr lang="en-ZA" sz="3600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1395052"/>
                  </a:ext>
                </a:extLst>
              </a:tr>
              <a:tr h="224044">
                <a:tc rowSpan="2"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Approved Inspection Authority (AIA)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(Where applicable)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Mangal" panose="02040503050203030202" pitchFamily="18" charset="0"/>
                        </a:rPr>
                        <a:t> 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Mangal" panose="02040503050203030202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rowSpan="2"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Mangal" panose="02040503050203030202" pitchFamily="18" charset="0"/>
                        </a:rPr>
                        <a:t> 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Mangal" panose="02040503050203030202" pitchFamily="18" charset="0"/>
                        </a:rPr>
                        <a:t> 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Surveillance (S)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W1 – 100%  witness</a:t>
                      </a:r>
                      <a:endParaRPr lang="en-ZA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360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0421039"/>
                  </a:ext>
                </a:extLst>
              </a:tr>
              <a:tr h="121193">
                <a:tc gridSpan="4" v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ZA" sz="9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Verification (V)</a:t>
                      </a:r>
                      <a:endParaRPr lang="en-ZA" dirty="0"/>
                    </a:p>
                  </a:txBody>
                  <a:tcPr marL="32911" marR="32911" marT="0" marB="0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en-ZA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3600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en-ZA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21258"/>
                  </a:ext>
                </a:extLst>
              </a:tr>
              <a:tr h="0">
                <a:tc gridSpan="2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7090235"/>
                  </a:ext>
                </a:extLst>
              </a:tr>
              <a:tr h="265210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Activities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Intervention Point 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Category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Inspection and Test Method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Supplier Inspection 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Eskom Inspection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Records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ZA" sz="9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Records</a:t>
                      </a:r>
                      <a:endParaRPr lang="en-ZA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321211"/>
                  </a:ext>
                </a:extLst>
              </a:tr>
              <a:tr h="3598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Description  / Requirement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Supplier 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Eskom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ZA" sz="9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S=Statutory / N= Non-statutory</a:t>
                      </a:r>
                      <a:endParaRPr lang="en-ZA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Method 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Controlling document  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Controlling document  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Acceptance Criteria 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Acceptance Criteria 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AIA/ NOBO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Internal/ TPI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Internal/TPI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AIA/NOBO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AIA/NOBO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Internal/TPI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1841050"/>
                  </a:ext>
                </a:extLst>
              </a:tr>
              <a:tr h="870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Activity 1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en-ZA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W2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ZA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Visual 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Checklist 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Checklist 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Conformance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Conformance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043046"/>
                  </a:ext>
                </a:extLst>
              </a:tr>
              <a:tr h="870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Activity 1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en-ZA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R2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ZA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Visual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Checklist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Checklist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Dimensions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Dimensions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2133110"/>
                  </a:ext>
                </a:extLst>
              </a:tr>
              <a:tr h="870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Activity 1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en-ZA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T2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ZA" sz="10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</a:t>
                      </a:r>
                      <a:endParaRPr lang="en-ZA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Testing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Checklist 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Checklist 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Functionality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Functionality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2950567"/>
                  </a:ext>
                </a:extLst>
              </a:tr>
              <a:tr h="870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Activity 1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en-ZA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T1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ZA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NDT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Checklist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Checklist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Regulatory 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Regulatory 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8799648"/>
                  </a:ext>
                </a:extLst>
              </a:tr>
              <a:tr h="870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Activity 1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en-ZA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ZA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Measuring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Checklist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Checklist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Dimensions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Dimensions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5412111"/>
                  </a:ext>
                </a:extLst>
              </a:tr>
              <a:tr h="2983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Activity 1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ZA" sz="1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en-ZA" sz="10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</a:t>
                      </a:r>
                      <a:endParaRPr lang="en-ZA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ZA" sz="10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ZA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Measuring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Checklist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Checklist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Dimensions, Approval on Conformity, Functionality , </a:t>
                      </a:r>
                      <a:r>
                        <a:rPr lang="en-ZA" sz="900" b="1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ect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Dimensions, Approval on Conformity, Functionality , ect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ZA" sz="1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7433398"/>
                  </a:ext>
                </a:extLst>
              </a:tr>
            </a:tbl>
          </a:graphicData>
        </a:graphic>
      </p:graphicFrame>
      <p:sp>
        <p:nvSpPr>
          <p:cNvPr id="2" name="TextBox 5">
            <a:extLst>
              <a:ext uri="{FF2B5EF4-FFF2-40B4-BE49-F238E27FC236}">
                <a16:creationId xmlns:a16="http://schemas.microsoft.com/office/drawing/2014/main" id="{61A38E75-53E0-6D84-3FC9-B116D13F355F}"/>
              </a:ext>
            </a:extLst>
          </p:cNvPr>
          <p:cNvSpPr txBox="1">
            <a:spLocks noChangeArrowheads="1"/>
          </p:cNvSpPr>
          <p:nvPr/>
        </p:nvSpPr>
        <p:spPr bwMode="auto">
          <a:xfrm rot="18901928">
            <a:off x="1751809" y="5112223"/>
            <a:ext cx="367640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en-US" sz="2800" b="1" dirty="0">
                <a:solidFill>
                  <a:srgbClr val="FF0000"/>
                </a:solidFill>
              </a:rPr>
              <a:t>To be completed </a:t>
            </a:r>
            <a:endParaRPr lang="en-ZA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0724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828F27-506B-49D6-8D91-1B6784BF6E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A3D10FFE-7E0E-C7DE-EF5E-C4EE8B8C6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1" y="166688"/>
            <a:ext cx="7369175" cy="666750"/>
          </a:xfrm>
        </p:spPr>
        <p:txBody>
          <a:bodyPr/>
          <a:lstStyle/>
          <a:p>
            <a:pPr>
              <a:defRPr/>
            </a:pPr>
            <a:r>
              <a:rPr lang="en-US" altLang="en-US" b="1" dirty="0"/>
              <a:t>3. Completion of  Templates: E- Form A</a:t>
            </a:r>
            <a:endParaRPr lang="en-ZA" altLang="en-US" b="1" dirty="0"/>
          </a:p>
        </p:txBody>
      </p:sp>
      <p:sp>
        <p:nvSpPr>
          <p:cNvPr id="4" name="TextBox 1">
            <a:extLst>
              <a:ext uri="{FF2B5EF4-FFF2-40B4-BE49-F238E27FC236}">
                <a16:creationId xmlns:a16="http://schemas.microsoft.com/office/drawing/2014/main" id="{7A350400-6212-9AB8-C784-885E5846C4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3713" y="1078923"/>
            <a:ext cx="4576910" cy="5016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600" dirty="0">
                <a:solidFill>
                  <a:srgbClr val="FF0000"/>
                </a:solidFill>
              </a:rPr>
              <a:t>Complete here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None/>
            </a:pPr>
            <a:r>
              <a:rPr lang="en-US" altLang="en-US" sz="1600" dirty="0">
                <a:solidFill>
                  <a:srgbClr val="FF0000"/>
                </a:solidFill>
              </a:rPr>
              <a:t>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None/>
            </a:pP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None/>
            </a:pP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None/>
            </a:pP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600" dirty="0">
                <a:solidFill>
                  <a:srgbClr val="FF0000"/>
                </a:solidFill>
              </a:rPr>
              <a:t>Complete and sign here</a:t>
            </a:r>
            <a:endParaRPr lang="en-ZA" altLang="en-US" sz="1600" dirty="0">
              <a:solidFill>
                <a:srgbClr val="FF0000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220EE40-277B-C2BC-EACC-A509758C2758}"/>
              </a:ext>
            </a:extLst>
          </p:cNvPr>
          <p:cNvGrpSpPr/>
          <p:nvPr/>
        </p:nvGrpSpPr>
        <p:grpSpPr>
          <a:xfrm>
            <a:off x="2196936" y="1090798"/>
            <a:ext cx="5363687" cy="5016758"/>
            <a:chOff x="2196936" y="1090798"/>
            <a:chExt cx="5363687" cy="5016758"/>
          </a:xfrm>
        </p:grpSpPr>
        <p:graphicFrame>
          <p:nvGraphicFramePr>
            <p:cNvPr id="2" name="Object 1">
              <a:extLst>
                <a:ext uri="{FF2B5EF4-FFF2-40B4-BE49-F238E27FC236}">
                  <a16:creationId xmlns:a16="http://schemas.microsoft.com/office/drawing/2014/main" id="{7D336CE8-BA01-92ED-D535-5EF60662FA0C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19127810"/>
                </p:ext>
              </p:extLst>
            </p:nvPr>
          </p:nvGraphicFramePr>
          <p:xfrm>
            <a:off x="2196936" y="1182757"/>
            <a:ext cx="4856328" cy="49247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Document" r:id="rId3" imgW="6103853" imgH="7873672" progId="Word.Document.12">
                    <p:embed/>
                  </p:oleObj>
                </mc:Choice>
                <mc:Fallback>
                  <p:oleObj name="Document" r:id="rId3" imgW="6103853" imgH="7873672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2196936" y="1182757"/>
                          <a:ext cx="4856328" cy="4924701"/>
                        </a:xfrm>
                        <a:prstGeom prst="rect">
                          <a:avLst/>
                        </a:prstGeom>
                        <a:ln>
                          <a:solidFill>
                            <a:schemeClr val="accent1">
                              <a:alpha val="95000"/>
                            </a:schemeClr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" name="TextBox 1">
              <a:extLst>
                <a:ext uri="{FF2B5EF4-FFF2-40B4-BE49-F238E27FC236}">
                  <a16:creationId xmlns:a16="http://schemas.microsoft.com/office/drawing/2014/main" id="{02AFD7F1-8764-74CE-8213-D2786624B1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83713" y="1090798"/>
              <a:ext cx="4576910" cy="50167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600" dirty="0">
                  <a:solidFill>
                    <a:srgbClr val="FF0000"/>
                  </a:solidFill>
                </a:rPr>
                <a:t>Complete here </a:t>
              </a: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None/>
              </a:pPr>
              <a:r>
                <a:rPr lang="en-US" altLang="en-US" sz="1600" dirty="0">
                  <a:solidFill>
                    <a:srgbClr val="FF0000"/>
                  </a:solidFill>
                </a:rPr>
                <a:t> </a:t>
              </a: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None/>
              </a:pPr>
              <a:endParaRPr lang="en-US" altLang="en-US" sz="1600" dirty="0">
                <a:solidFill>
                  <a:srgbClr val="FF0000"/>
                </a:solidFill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None/>
              </a:pPr>
              <a:endParaRPr lang="en-US" altLang="en-US" sz="1600" dirty="0">
                <a:solidFill>
                  <a:srgbClr val="FF0000"/>
                </a:solidFill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None/>
              </a:pPr>
              <a:endParaRPr lang="en-US" altLang="en-US" sz="1600" dirty="0">
                <a:solidFill>
                  <a:srgbClr val="FF0000"/>
                </a:solidFill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600" dirty="0">
                <a:solidFill>
                  <a:srgbClr val="FF0000"/>
                </a:solidFill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600" dirty="0">
                <a:solidFill>
                  <a:srgbClr val="FF0000"/>
                </a:solidFill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600" dirty="0">
                <a:solidFill>
                  <a:srgbClr val="FF0000"/>
                </a:solidFill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600" dirty="0">
                <a:solidFill>
                  <a:srgbClr val="FF0000"/>
                </a:solidFill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600" dirty="0">
                <a:solidFill>
                  <a:srgbClr val="FF0000"/>
                </a:solidFill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600" dirty="0">
                <a:solidFill>
                  <a:srgbClr val="FF0000"/>
                </a:solidFill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600" dirty="0">
                <a:solidFill>
                  <a:srgbClr val="FF0000"/>
                </a:solidFill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600" dirty="0">
                <a:solidFill>
                  <a:srgbClr val="FF0000"/>
                </a:solidFill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600" dirty="0">
                <a:solidFill>
                  <a:srgbClr val="FF0000"/>
                </a:solidFill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600" dirty="0">
                <a:solidFill>
                  <a:srgbClr val="FF0000"/>
                </a:solidFill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600" dirty="0">
                <a:solidFill>
                  <a:srgbClr val="FF0000"/>
                </a:solidFill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600" dirty="0">
                <a:solidFill>
                  <a:srgbClr val="FF0000"/>
                </a:solidFill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600" dirty="0">
                <a:solidFill>
                  <a:srgbClr val="FF0000"/>
                </a:solidFill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600" dirty="0">
                <a:solidFill>
                  <a:srgbClr val="FF0000"/>
                </a:solidFill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600" dirty="0">
                  <a:solidFill>
                    <a:srgbClr val="FF0000"/>
                  </a:solidFill>
                </a:rPr>
                <a:t>Complete and sign here</a:t>
              </a:r>
              <a:endParaRPr lang="en-ZA" altLang="en-US" sz="16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007558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 sz="3200" b="1" dirty="0"/>
              <a:t>4-Templates</a:t>
            </a:r>
          </a:p>
        </p:txBody>
      </p:sp>
      <p:sp>
        <p:nvSpPr>
          <p:cNvPr id="51203" name="Slide Number Placeholder 4"/>
          <p:cNvSpPr>
            <a:spLocks noGrp="1"/>
          </p:cNvSpPr>
          <p:nvPr>
            <p:ph type="sldNum" sz="quarter" idx="11"/>
          </p:nvPr>
        </p:nvSpPr>
        <p:spPr bwMode="auto">
          <a:xfrm>
            <a:off x="9552518" y="6453189"/>
            <a:ext cx="220133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rgbClr val="83725B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fld id="{56B1497D-D85C-49F0-B0C9-9C5FED4EAE9E}" type="slidenum">
              <a:rPr lang="en-ZA" smtClean="0"/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t>9</a:t>
            </a:fld>
            <a:endParaRPr lang="en-ZA" altLang="en-US" sz="1000">
              <a:solidFill>
                <a:srgbClr val="83725B"/>
              </a:solidFill>
            </a:endParaRPr>
          </a:p>
        </p:txBody>
      </p:sp>
      <p:graphicFrame>
        <p:nvGraphicFramePr>
          <p:cNvPr id="6" name="Content Placeholder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5026451"/>
              </p:ext>
            </p:extLst>
          </p:nvPr>
        </p:nvGraphicFramePr>
        <p:xfrm>
          <a:off x="1993900" y="1268413"/>
          <a:ext cx="6478588" cy="3293422"/>
        </p:xfrm>
        <a:graphic>
          <a:graphicData uri="http://schemas.openxmlformats.org/drawingml/2006/table">
            <a:tbl>
              <a:tblPr firstRow="1" bandRow="1"/>
              <a:tblGrid>
                <a:gridCol w="46783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63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r>
                        <a:rPr lang="en-US" sz="1800" dirty="0"/>
                        <a:t>Templates</a:t>
                      </a:r>
                      <a:endParaRPr lang="en-ZA" sz="1800" dirty="0"/>
                    </a:p>
                  </a:txBody>
                  <a:tcPr marL="91441" marR="91441" marT="45743" marB="45743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r>
                        <a:rPr lang="en-US" sz="1800" dirty="0"/>
                        <a:t>Attachments </a:t>
                      </a:r>
                      <a:endParaRPr lang="en-ZA" sz="1800" dirty="0"/>
                    </a:p>
                  </a:txBody>
                  <a:tcPr marL="91441" marR="91441" marT="45743" marB="45743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3722">
                <a:tc>
                  <a:txBody>
                    <a:bodyPr/>
                    <a:lstStyle/>
                    <a:p>
                      <a:r>
                        <a:rPr lang="en-US" sz="1800" dirty="0"/>
                        <a:t>Category  1 List of Returnable</a:t>
                      </a:r>
                      <a:endParaRPr lang="en-ZA" sz="1800" dirty="0"/>
                    </a:p>
                  </a:txBody>
                  <a:tcPr marL="91441" marR="91441" marT="45743" marB="45743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As per </a:t>
                      </a:r>
                      <a:r>
                        <a:rPr lang="en-US" sz="1800" baseline="0"/>
                        <a:t> Portal</a:t>
                      </a:r>
                      <a:endParaRPr lang="en-ZA" sz="1800" dirty="0"/>
                    </a:p>
                  </a:txBody>
                  <a:tcPr marL="91441" marR="91441" marT="45743" marB="4574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2187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C: Contract Quality Plan (CQP/PQP)</a:t>
                      </a:r>
                      <a:endParaRPr lang="en-ZA" sz="180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91441" marR="91441" marT="45743" marB="45743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800" dirty="0"/>
                    </a:p>
                  </a:txBody>
                  <a:tcPr marL="91441" marR="91441" marT="45743" marB="4574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21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r>
                        <a:rPr lang="en-US" sz="1800" dirty="0"/>
                        <a:t>D: Quality Control Plan / Inspection and Test Plan (QCP / ITP)</a:t>
                      </a:r>
                      <a:endParaRPr lang="en-ZA" sz="1800" dirty="0"/>
                    </a:p>
                  </a:txBody>
                  <a:tcPr marL="91431" marR="91431" marT="45735" marB="45735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endParaRPr lang="en-ZA" sz="1800" dirty="0"/>
                    </a:p>
                  </a:txBody>
                  <a:tcPr marL="91431" marR="91431" marT="45735" marB="4573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6897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r>
                        <a:rPr lang="en-US" sz="1800" dirty="0"/>
                        <a:t>E.1:</a:t>
                      </a:r>
                      <a:r>
                        <a:rPr lang="en-US" sz="1800" baseline="0" dirty="0"/>
                        <a:t> Form A </a:t>
                      </a:r>
                      <a:endParaRPr lang="en-ZA" sz="1800" dirty="0"/>
                    </a:p>
                  </a:txBody>
                  <a:tcPr marL="91441" marR="91441" marT="45743" marB="45743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endParaRPr lang="en-US" sz="1800" dirty="0"/>
                    </a:p>
                    <a:p>
                      <a:r>
                        <a:rPr lang="en-US" sz="1800" dirty="0"/>
                        <a:t>As per Portal</a:t>
                      </a:r>
                    </a:p>
                  </a:txBody>
                  <a:tcPr marL="91441" marR="91441" marT="45743" marB="4574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47C7D91D-C217-4EBA-B57C-A7324C71535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048168" y="3234747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showAsIcon="1" r:id="rId2" imgW="914400" imgH="771480" progId="Word.Document.12">
                  <p:embed/>
                </p:oleObj>
              </mc:Choice>
              <mc:Fallback>
                <p:oleObj name="Document" showAsIcon="1" r:id="rId2" imgW="914400" imgH="771480" progId="Word.Document.12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47C7D91D-C217-4EBA-B57C-A7324C71535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048168" y="3234747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FC986D52-832A-4768-9EC2-D620BF98E70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061296" y="2316918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showAsIcon="1" r:id="rId4" imgW="914400" imgH="771480" progId="Word.Document.12">
                  <p:embed/>
                </p:oleObj>
              </mc:Choice>
              <mc:Fallback>
                <p:oleObj name="Document" showAsIcon="1" r:id="rId4" imgW="914400" imgH="771480" progId="Word.Document.12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FC986D52-832A-4768-9EC2-D620BF98E70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061296" y="2316918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6595051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z9s1FQRQK70D8H52w3U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z9s1FQRQK70D8H52w3U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z9s1FQRQK70D8H52w3UQ"/>
</p:tagLst>
</file>

<file path=ppt/theme/theme1.xml><?xml version="1.0" encoding="utf-8"?>
<a:theme xmlns:a="http://schemas.openxmlformats.org/drawingml/2006/main" name="Content Slide Master">
  <a:themeElements>
    <a:clrScheme name="Eskom">
      <a:dk1>
        <a:srgbClr val="003896"/>
      </a:dk1>
      <a:lt1>
        <a:srgbClr val="FFFFFF"/>
      </a:lt1>
      <a:dk2>
        <a:srgbClr val="83725B"/>
      </a:dk2>
      <a:lt2>
        <a:srgbClr val="DDDDDD"/>
      </a:lt2>
      <a:accent1>
        <a:srgbClr val="003896"/>
      </a:accent1>
      <a:accent2>
        <a:srgbClr val="9B6D56"/>
      </a:accent2>
      <a:accent3>
        <a:srgbClr val="96330F"/>
      </a:accent3>
      <a:accent4>
        <a:srgbClr val="C97A00"/>
      </a:accent4>
      <a:accent5>
        <a:srgbClr val="598787"/>
      </a:accent5>
      <a:accent6>
        <a:srgbClr val="0DAF2B"/>
      </a:accent6>
      <a:hlink>
        <a:srgbClr val="83725B"/>
      </a:hlink>
      <a:folHlink>
        <a:srgbClr val="C97A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bg1">
              <a:lumMod val="50000"/>
            </a:schemeClr>
          </a:buClr>
          <a:buFont typeface="Wingdings" panose="05000000000000000000" pitchFamily="2" charset="2"/>
          <a:buChar char="§"/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1E5B683E-D731-44A3-995F-FBDD736D6143}" vid="{6AEA1211-FEE5-49DA-A65B-5350B454C766}"/>
    </a:ext>
  </a:extLst>
</a:theme>
</file>

<file path=ppt/theme/theme2.xml><?xml version="1.0" encoding="utf-8"?>
<a:theme xmlns:a="http://schemas.openxmlformats.org/drawingml/2006/main" name="1_Office Theme">
  <a:themeElements>
    <a:clrScheme name="Eskom Wide">
      <a:dk1>
        <a:srgbClr val="003896"/>
      </a:dk1>
      <a:lt1>
        <a:srgbClr val="FFFFFF"/>
      </a:lt1>
      <a:dk2>
        <a:srgbClr val="83725B"/>
      </a:dk2>
      <a:lt2>
        <a:srgbClr val="DDDDDD"/>
      </a:lt2>
      <a:accent1>
        <a:srgbClr val="003896"/>
      </a:accent1>
      <a:accent2>
        <a:srgbClr val="9B6D56"/>
      </a:accent2>
      <a:accent3>
        <a:srgbClr val="96330F"/>
      </a:accent3>
      <a:accent4>
        <a:srgbClr val="C97A00"/>
      </a:accent4>
      <a:accent5>
        <a:srgbClr val="598787"/>
      </a:accent5>
      <a:accent6>
        <a:srgbClr val="858705"/>
      </a:accent6>
      <a:hlink>
        <a:srgbClr val="83725B"/>
      </a:hlink>
      <a:folHlink>
        <a:srgbClr val="C97A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bg1">
              <a:lumMod val="50000"/>
            </a:schemeClr>
          </a:buClr>
          <a:buFont typeface="Wingdings" panose="05000000000000000000" pitchFamily="2" charset="2"/>
          <a:buChar char="§"/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skom Widescreen_Without Visuals" id="{A8DDC17B-1581-4D7F-8C14-7723306C0474}" vid="{AABB89EC-0ED7-46E8-A361-2FD02679C18D}"/>
    </a:ext>
  </a:extLst>
</a:theme>
</file>

<file path=ppt/theme/theme3.xml><?xml version="1.0" encoding="utf-8"?>
<a:theme xmlns:a="http://schemas.openxmlformats.org/drawingml/2006/main" name="1_Content Slide Master">
  <a:themeElements>
    <a:clrScheme name="Eskom">
      <a:dk1>
        <a:srgbClr val="003896"/>
      </a:dk1>
      <a:lt1>
        <a:srgbClr val="FFFFFF"/>
      </a:lt1>
      <a:dk2>
        <a:srgbClr val="83725B"/>
      </a:dk2>
      <a:lt2>
        <a:srgbClr val="DDDDDD"/>
      </a:lt2>
      <a:accent1>
        <a:srgbClr val="003896"/>
      </a:accent1>
      <a:accent2>
        <a:srgbClr val="9B6D56"/>
      </a:accent2>
      <a:accent3>
        <a:srgbClr val="96330F"/>
      </a:accent3>
      <a:accent4>
        <a:srgbClr val="C97A00"/>
      </a:accent4>
      <a:accent5>
        <a:srgbClr val="598787"/>
      </a:accent5>
      <a:accent6>
        <a:srgbClr val="0DAF2B"/>
      </a:accent6>
      <a:hlink>
        <a:srgbClr val="83725B"/>
      </a:hlink>
      <a:folHlink>
        <a:srgbClr val="C97A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bg1">
              <a:lumMod val="50000"/>
            </a:schemeClr>
          </a:buClr>
          <a:buFont typeface="Wingdings" panose="05000000000000000000" pitchFamily="2" charset="2"/>
          <a:buChar char="§"/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1E5B683E-D731-44A3-995F-FBDD736D6143}" vid="{6AEA1211-FEE5-49DA-A65B-5350B454C766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Image" ma:contentTypeID="0x0101009148F5A04DDD49CBA7127AADA5FB792B00AADE34325A8B49CDA8BB4DB53328F21400B0A6D8BFE48B5B4C98C9B506E18E4C4F" ma:contentTypeVersion="2" ma:contentTypeDescription="Upload an image." ma:contentTypeScope="" ma:versionID="faf5921d99471c51c746d233a2595df0">
  <xsd:schema xmlns:xsd="http://www.w3.org/2001/XMLSchema" xmlns:xs="http://www.w3.org/2001/XMLSchema" xmlns:p="http://schemas.microsoft.com/office/2006/metadata/properties" xmlns:ns1="http://schemas.microsoft.com/sharepoint/v3" xmlns:ns2="9AA987DC-C9A7-4495-B0EB-A7EB0F9343F3" xmlns:ns3="http://schemas.microsoft.com/sharepoint/v3/fields" xmlns:ns4="b066638b-8533-4687-a48b-8877f492106b" targetNamespace="http://schemas.microsoft.com/office/2006/metadata/properties" ma:root="true" ma:fieldsID="83d4262b44be4079de954f019704b229" ns1:_="" ns2:_="" ns3:_="" ns4:_="">
    <xsd:import namespace="http://schemas.microsoft.com/sharepoint/v3"/>
    <xsd:import namespace="9AA987DC-C9A7-4495-B0EB-A7EB0F9343F3"/>
    <xsd:import namespace="http://schemas.microsoft.com/sharepoint/v3/fields"/>
    <xsd:import namespace="b066638b-8533-4687-a48b-8877f492106b"/>
    <xsd:element name="properties">
      <xsd:complexType>
        <xsd:sequence>
          <xsd:element name="documentManagement">
            <xsd:complexType>
              <xsd:all>
                <xsd:element ref="ns1:FileRef" minOccurs="0"/>
                <xsd:element ref="ns1:File_x0020_Type" minOccurs="0"/>
                <xsd:element ref="ns1:HTML_x0020_File_x0020_Type" minOccurs="0"/>
                <xsd:element ref="ns1:FSObjType" minOccurs="0"/>
                <xsd:element ref="ns2:ThumbnailExists" minOccurs="0"/>
                <xsd:element ref="ns2:PreviewExists" minOccurs="0"/>
                <xsd:element ref="ns2:ImageWidth" minOccurs="0"/>
                <xsd:element ref="ns2:ImageHeight" minOccurs="0"/>
                <xsd:element ref="ns2:ImageCreateDate" minOccurs="0"/>
                <xsd:element ref="ns3:wic_System_Copyright" minOccurs="0"/>
                <xsd:element ref="ns1:PublishingStartDate" minOccurs="0"/>
                <xsd:element ref="ns1:PublishingExpirationDate" minOccurs="0"/>
                <xsd:element ref="ns4:Gallery_x0020_Keywor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FileRef" ma:index="8" nillable="true" ma:displayName="URL Path" ma:hidden="true" ma:list="Docs" ma:internalName="FileRef" ma:readOnly="true" ma:showField="FullUrl">
      <xsd:simpleType>
        <xsd:restriction base="dms:Lookup"/>
      </xsd:simpleType>
    </xsd:element>
    <xsd:element name="File_x0020_Type" ma:index="9" nillable="true" ma:displayName="File Type" ma:hidden="true" ma:internalName="File_x0020_Type" ma:readOnly="true">
      <xsd:simpleType>
        <xsd:restriction base="dms:Text"/>
      </xsd:simpleType>
    </xsd:element>
    <xsd:element name="HTML_x0020_File_x0020_Type" ma:index="10" nillable="true" ma:displayName="HTML File Type" ma:hidden="true" ma:internalName="HTML_x0020_File_x0020_Type" ma:readOnly="true">
      <xsd:simpleType>
        <xsd:restriction base="dms:Text"/>
      </xsd:simpleType>
    </xsd:element>
    <xsd:element name="FSObjType" ma:index="11" nillable="true" ma:displayName="Item Type" ma:hidden="true" ma:list="Docs" ma:internalName="FSObjType" ma:readOnly="true" ma:showField="FSType">
      <xsd:simpleType>
        <xsd:restriction base="dms:Lookup"/>
      </xsd:simpleType>
    </xsd:element>
    <xsd:element name="PublishingStartDate" ma:index="27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28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A987DC-C9A7-4495-B0EB-A7EB0F9343F3" elementFormDefault="qualified">
    <xsd:import namespace="http://schemas.microsoft.com/office/2006/documentManagement/types"/>
    <xsd:import namespace="http://schemas.microsoft.com/office/infopath/2007/PartnerControls"/>
    <xsd:element name="ThumbnailExists" ma:index="18" nillable="true" ma:displayName="Thumbnail Exists" ma:default="FALSE" ma:hidden="true" ma:internalName="ThumbnailExists" ma:readOnly="true">
      <xsd:simpleType>
        <xsd:restriction base="dms:Boolean"/>
      </xsd:simpleType>
    </xsd:element>
    <xsd:element name="PreviewExists" ma:index="19" nillable="true" ma:displayName="Preview Exists" ma:default="FALSE" ma:hidden="true" ma:internalName="PreviewExists" ma:readOnly="true">
      <xsd:simpleType>
        <xsd:restriction base="dms:Boolean"/>
      </xsd:simpleType>
    </xsd:element>
    <xsd:element name="ImageWidth" ma:index="20" nillable="true" ma:displayName="Width" ma:internalName="ImageWidth" ma:readOnly="true">
      <xsd:simpleType>
        <xsd:restriction base="dms:Unknown"/>
      </xsd:simpleType>
    </xsd:element>
    <xsd:element name="ImageHeight" ma:index="22" nillable="true" ma:displayName="Height" ma:internalName="ImageHeight" ma:readOnly="true">
      <xsd:simpleType>
        <xsd:restriction base="dms:Unknown"/>
      </xsd:simpleType>
    </xsd:element>
    <xsd:element name="ImageCreateDate" ma:index="25" nillable="true" ma:displayName="Date Picture Taken" ma:format="DateTime" ma:hidden="true" ma:internalName="ImageCreateDat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wic_System_Copyright" ma:index="26" nillable="true" ma:displayName="Copyright" ma:internalName="wic_System_Copyright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66638b-8533-4687-a48b-8877f492106b" elementFormDefault="qualified">
    <xsd:import namespace="http://schemas.microsoft.com/office/2006/documentManagement/types"/>
    <xsd:import namespace="http://schemas.microsoft.com/office/infopath/2007/PartnerControls"/>
    <xsd:element name="Gallery_x0020_Keywords" ma:index="29" nillable="true" ma:displayName="Gallery Keywords" ma:internalName="Gallery_x0020_Keywords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24" ma:displayName="Author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 ma:index="23" ma:displayName="Comments"/>
        <xsd:element name="keywords" minOccurs="0" maxOccurs="1" type="xsd:string" ma:index="14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Gallery_x0020_Keywords xmlns="b066638b-8533-4687-a48b-8877f492106b" xsi:nil="true"/>
    <ImageCreateDate xmlns="9AA987DC-C9A7-4495-B0EB-A7EB0F9343F3" xsi:nil="true"/>
    <PublishingExpirationDate xmlns="http://schemas.microsoft.com/sharepoint/v3" xsi:nil="true"/>
    <PublishingStartDate xmlns="http://schemas.microsoft.com/sharepoint/v3" xsi:nil="true"/>
    <wic_System_Copyright xmlns="http://schemas.microsoft.com/sharepoint/v3/fields" xsi:nil="true"/>
  </documentManagement>
</p:properties>
</file>

<file path=customXml/itemProps1.xml><?xml version="1.0" encoding="utf-8"?>
<ds:datastoreItem xmlns:ds="http://schemas.openxmlformats.org/officeDocument/2006/customXml" ds:itemID="{BEA031EA-53D5-474F-8205-0E1513F0960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4C14A18-89E5-4E51-A111-2EDA3AAE8F7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9AA987DC-C9A7-4495-B0EB-A7EB0F9343F3"/>
    <ds:schemaRef ds:uri="http://schemas.microsoft.com/sharepoint/v3/fields"/>
    <ds:schemaRef ds:uri="b066638b-8533-4687-a48b-8877f492106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90325F2-1199-4A7E-B87D-734C0A3EB286}">
  <ds:schemaRefs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9AA987DC-C9A7-4495-B0EB-A7EB0F9343F3"/>
    <ds:schemaRef ds:uri="http://purl.org/dc/dcmitype/"/>
    <ds:schemaRef ds:uri="http://purl.org/dc/terms/"/>
    <ds:schemaRef ds:uri="http://schemas.openxmlformats.org/package/2006/metadata/core-properties"/>
    <ds:schemaRef ds:uri="b066638b-8533-4687-a48b-8877f492106b"/>
    <ds:schemaRef ds:uri="http://schemas.microsoft.com/office/2006/metadata/properties"/>
    <ds:schemaRef ds:uri="http://schemas.microsoft.com/sharepoint/v3/fields"/>
    <ds:schemaRef ds:uri="http://schemas.microsoft.com/sharepoint/v3"/>
    <ds:schemaRef ds:uri="http://www.w3.org/XML/1998/namespace"/>
  </ds:schemaRefs>
</ds:datastoreItem>
</file>

<file path=docMetadata/LabelInfo.xml><?xml version="1.0" encoding="utf-8"?>
<clbl:labelList xmlns:clbl="http://schemas.microsoft.com/office/2020/mipLabelMetadata">
  <clbl:label id="{93aedbdc-cc67-4652-aa12-d250a876ae79}" enabled="0" method="" siteId="{93aedbdc-cc67-4652-aa12-d250a876ae79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5135</TotalTime>
  <Words>753</Words>
  <Application>Microsoft Office PowerPoint</Application>
  <PresentationFormat>Widescreen</PresentationFormat>
  <Paragraphs>259</Paragraphs>
  <Slides>10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21" baseType="lpstr">
      <vt:lpstr>Arial</vt:lpstr>
      <vt:lpstr>Calibri</vt:lpstr>
      <vt:lpstr>Courier New</vt:lpstr>
      <vt:lpstr>Times New Roman</vt:lpstr>
      <vt:lpstr>Wingdings</vt:lpstr>
      <vt:lpstr>Content Slide Master</vt:lpstr>
      <vt:lpstr>1_Office Theme</vt:lpstr>
      <vt:lpstr>1_Content Slide Master</vt:lpstr>
      <vt:lpstr>think-cell Slide</vt:lpstr>
      <vt:lpstr>Document</vt:lpstr>
      <vt:lpstr>Microsoft Word Document</vt:lpstr>
      <vt:lpstr>    Provision of OPGW Cables  </vt:lpstr>
      <vt:lpstr>Contents</vt:lpstr>
      <vt:lpstr>PowerPoint Presentation</vt:lpstr>
      <vt:lpstr>2- SECTION A, B , C, D &amp;E</vt:lpstr>
      <vt:lpstr>3 -Completion : C- Contract Quality Plan ….</vt:lpstr>
      <vt:lpstr>3 -Completion : C- Contract Quality cont..</vt:lpstr>
      <vt:lpstr>3 -Completion : D- Quality  Control Plan</vt:lpstr>
      <vt:lpstr>3. Completion of  Templates: E- Form A</vt:lpstr>
      <vt:lpstr>4-Templates</vt:lpstr>
      <vt:lpstr>PowerPoint Presentation</vt:lpstr>
    </vt:vector>
  </TitlesOfParts>
  <Company>Eskom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Hanlie Smit</dc:creator>
  <cp:lastModifiedBy>Bongi Tshabalala</cp:lastModifiedBy>
  <cp:revision>60</cp:revision>
  <dcterms:created xsi:type="dcterms:W3CDTF">2020-01-06T09:48:40Z</dcterms:created>
  <dcterms:modified xsi:type="dcterms:W3CDTF">2025-11-28T11:57:24Z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0x0101009148F5A04DDD49CBA7127AADA5FB792B00AADE34325A8B49CDA8BB4DB53328F21400B0A6D8BFE48B5B4C98C9B506E18E4C4F</vt:lpwstr>
  </property>
</Properties>
</file>