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  <p:sldMasterId id="2147483658" r:id="rId5"/>
  </p:sldMasterIdLst>
  <p:notesMasterIdLst>
    <p:notesMasterId r:id="rId7"/>
  </p:notesMasterIdLst>
  <p:sldIdLst>
    <p:sldId id="281" r:id="rId6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C3C3"/>
    <a:srgbClr val="CDB6AA"/>
    <a:srgbClr val="ACC3C3"/>
    <a:srgbClr val="E4BC7F"/>
    <a:srgbClr val="C2C382"/>
    <a:srgbClr val="CA9987"/>
    <a:srgbClr val="B49180"/>
    <a:srgbClr val="82A5A5"/>
    <a:srgbClr val="D69B40"/>
    <a:srgbClr val="A3A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B8D6F8-1693-49A2-9E23-8C4F983FE782}" v="2" dt="2025-12-09T22:18:25.2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2025/12/10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/>
              <a:t>
---
This slide references information from the following file: https://eskom-my.sharepoint.com/personal/ramajotj_eskom_co_za/_layouts/15/Doc.aspx?sourcedoc=%7BAB3E4FA0-9B94-4B6E-9404-045FDFC9D562%7D&amp;file=SLA_between_Eskom_and_ServiceProvider.docx&amp;action=default&amp;mobileredirect=true&amp;DefaultItemOpen=1
Image source: Microsoft 365 content library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A291F-663B-47B1-87DD-51E5B01DA0AE}" type="slidenum">
              <a:rPr lang="en-ZA" smtClean="0"/>
              <a:t>1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69232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5B62EC-B6C1-F2E0-BCEA-0FBCE2710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8C84CC2-2711-547D-23F8-A313AB59E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81" y="1223493"/>
            <a:ext cx="11383851" cy="485902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41671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01110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heme" Target="../theme/them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9" Type="http://schemas.openxmlformats.org/officeDocument/2006/relationships/image" Target="../media/image3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heme" Target="../theme/theme2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oleObject" Target="../embeddings/oleObject1.bin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21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D43CF-ED4C-3C02-3993-C46BADE1E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</p:spPr>
        <p:txBody>
          <a:bodyPr anchor="ctr">
            <a:normAutofit/>
          </a:bodyPr>
          <a:lstStyle/>
          <a:p>
            <a:r>
              <a:rPr lang="en-ZA" dirty="0"/>
              <a:t>Key SLA KPI’s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9B5033-2B24-4505-91A7-90673F988A13}"/>
              </a:ext>
            </a:extLst>
          </p:cNvPr>
          <p:cNvSpPr txBox="1"/>
          <p:nvPr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2238670" y="996210"/>
            <a:ext cx="8954680" cy="513442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25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ZA" sz="1400" b="1" dirty="0"/>
              <a:t>System availability		</a:t>
            </a:r>
            <a:r>
              <a:rPr lang="en-ZA" sz="1400" dirty="0"/>
              <a:t>System availability overview</a:t>
            </a:r>
          </a:p>
          <a:p>
            <a:pPr marL="0" indent="0">
              <a:spcBef>
                <a:spcPts val="25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ZA" sz="1400" b="1" dirty="0"/>
              <a:t>Change management		</a:t>
            </a:r>
            <a:r>
              <a:rPr lang="en-ZA" sz="1400" dirty="0"/>
              <a:t>Priority Incidents caused by changes.							Unsuccessful changes (not within time, roll back required, not within scope).			Number of unauthorized changes.</a:t>
            </a:r>
          </a:p>
          <a:p>
            <a:pPr marL="0" indent="0">
              <a:spcBef>
                <a:spcPts val="25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ZA" sz="1400" b="1" dirty="0"/>
              <a:t>Reporting			</a:t>
            </a:r>
            <a:r>
              <a:rPr lang="en-ZA" sz="1400" dirty="0"/>
              <a:t>Percentage of Critical reports (registered in the reporting matrix) 				delivered on time, with agreed correct content</a:t>
            </a:r>
          </a:p>
          <a:p>
            <a:pPr marL="0" indent="0">
              <a:spcBef>
                <a:spcPts val="25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ZA" sz="1400" b="1" dirty="0"/>
              <a:t>Incidents</a:t>
            </a:r>
            <a:r>
              <a:rPr lang="en-ZA" sz="1400" dirty="0"/>
              <a:t>			Mean time to response and or Mean time to resolve(different categories)</a:t>
            </a:r>
          </a:p>
          <a:p>
            <a:pPr>
              <a:spcBef>
                <a:spcPts val="2500"/>
              </a:spcBef>
              <a:spcAft>
                <a:spcPts val="600"/>
              </a:spcAft>
            </a:pPr>
            <a:r>
              <a:rPr lang="en-ZA" sz="1400" b="1" dirty="0"/>
              <a:t>Service requests</a:t>
            </a:r>
            <a:r>
              <a:rPr lang="en-ZA" sz="1400" dirty="0"/>
              <a:t>		 Mean time to response and or Mean time to resolve</a:t>
            </a:r>
          </a:p>
          <a:p>
            <a:pPr>
              <a:spcBef>
                <a:spcPts val="2500"/>
              </a:spcBef>
              <a:spcAft>
                <a:spcPts val="600"/>
              </a:spcAft>
            </a:pPr>
            <a:r>
              <a:rPr lang="en-ZA" sz="1400" b="1" dirty="0"/>
              <a:t>Problems</a:t>
            </a:r>
            <a:r>
              <a:rPr lang="en-ZA" sz="1400" dirty="0"/>
              <a:t>			Time to submit draft Root Cause Analysis Report and or Time to submit final 		</a:t>
            </a:r>
            <a:r>
              <a:rPr lang="en-ZA" sz="1400"/>
              <a:t>	Root </a:t>
            </a:r>
            <a:r>
              <a:rPr lang="en-ZA" sz="1400" dirty="0"/>
              <a:t>Cause Analysis Report</a:t>
            </a:r>
          </a:p>
          <a:p>
            <a:pPr>
              <a:spcBef>
                <a:spcPts val="2500"/>
              </a:spcBef>
              <a:spcAft>
                <a:spcPts val="600"/>
              </a:spcAft>
            </a:pPr>
            <a:r>
              <a:rPr lang="en-ZA" sz="1400" b="1" dirty="0"/>
              <a:t>Reliability			</a:t>
            </a:r>
            <a:r>
              <a:rPr lang="en-ZA" sz="1400" dirty="0"/>
              <a:t>Reoccurrence of the same errors/issues</a:t>
            </a:r>
          </a:p>
          <a:p>
            <a:pPr>
              <a:spcBef>
                <a:spcPts val="2500"/>
              </a:spcBef>
              <a:spcAft>
                <a:spcPts val="600"/>
              </a:spcAft>
            </a:pPr>
            <a:r>
              <a:rPr lang="en-ZA" sz="1400" b="1" dirty="0"/>
              <a:t>Preventative maintenance	</a:t>
            </a:r>
            <a:r>
              <a:rPr lang="en-ZA" sz="1400" dirty="0"/>
              <a:t>Number of preventative maintenances</a:t>
            </a:r>
          </a:p>
        </p:txBody>
      </p:sp>
      <p:pic>
        <p:nvPicPr>
          <p:cNvPr id="4" name="Content Placeholder 3" descr="Financial graphs on a dark display">
            <a:extLst>
              <a:ext uri="{FF2B5EF4-FFF2-40B4-BE49-F238E27FC236}">
                <a16:creationId xmlns:a16="http://schemas.microsoft.com/office/drawing/2014/main" id="{EF15B83A-8580-49CE-98E2-CF07779A01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32210" r="38995"/>
          <a:stretch>
            <a:fillRect/>
          </a:stretch>
        </p:blipFill>
        <p:spPr>
          <a:xfrm>
            <a:off x="0" y="996208"/>
            <a:ext cx="2238670" cy="58617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2818570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heme/theme1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2.xml><?xml version="1.0" encoding="utf-8"?>
<a:theme xmlns:a="http://schemas.openxmlformats.org/drawingml/2006/main" name="1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4dbca21-f2bd-46c3-8661-a868e9bb899c" xsi:nil="true"/>
    <lcf76f155ced4ddcb4097134ff3c332f xmlns="3866e4d5-944d-4053-8460-e635d4a23d3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1C797E46223444B9B64BC687590A08" ma:contentTypeVersion="10" ma:contentTypeDescription="Create a new document." ma:contentTypeScope="" ma:versionID="4d39d3387629faff80afbab5d980ae41">
  <xsd:schema xmlns:xsd="http://www.w3.org/2001/XMLSchema" xmlns:xs="http://www.w3.org/2001/XMLSchema" xmlns:p="http://schemas.microsoft.com/office/2006/metadata/properties" xmlns:ns2="3866e4d5-944d-4053-8460-e635d4a23d3e" xmlns:ns3="d4dbca21-f2bd-46c3-8661-a868e9bb899c" targetNamespace="http://schemas.microsoft.com/office/2006/metadata/properties" ma:root="true" ma:fieldsID="ab79dd9a2336294537afc1dd4802e025" ns2:_="" ns3:_="">
    <xsd:import namespace="3866e4d5-944d-4053-8460-e635d4a23d3e"/>
    <xsd:import namespace="d4dbca21-f2bd-46c3-8661-a868e9bb89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66e4d5-944d-4053-8460-e635d4a23d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5fa3029-581b-4330-9c67-5ed5a891ea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dbca21-f2bd-46c3-8661-a868e9bb899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692dc8e-7366-4d36-bb8c-c87750d4fcbc}" ma:internalName="TaxCatchAll" ma:showField="CatchAllData" ma:web="d4dbca21-f2bd-46c3-8661-a868e9bb89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8C55A5-22DE-4D45-8F5C-ACF0955A7B6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7FBBC9-AAD7-4C6C-A5E2-1B418E581B76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2c7ddca0-f18f-4514-89ec-cfc256175ba5"/>
    <ds:schemaRef ds:uri="http://schemas.microsoft.com/office/infopath/2007/PartnerControls"/>
    <ds:schemaRef ds:uri="http://schemas.microsoft.com/office/2006/metadata/properties"/>
    <ds:schemaRef ds:uri="d4dbca21-f2bd-46c3-8661-a868e9bb899c"/>
    <ds:schemaRef ds:uri="3866e4d5-944d-4053-8460-e635d4a23d3e"/>
  </ds:schemaRefs>
</ds:datastoreItem>
</file>

<file path=customXml/itemProps3.xml><?xml version="1.0" encoding="utf-8"?>
<ds:datastoreItem xmlns:ds="http://schemas.openxmlformats.org/officeDocument/2006/customXml" ds:itemID="{A3B5F7D9-A84C-452F-A044-A03024E9C7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66e4d5-944d-4053-8460-e635d4a23d3e"/>
    <ds:schemaRef ds:uri="d4dbca21-f2bd-46c3-8661-a868e9bb899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93aedbdc-cc67-4652-aa12-d250a876ae79}" enabled="0" method="" siteId="{93aedbdc-cc67-4652-aa12-d250a876ae7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3392</TotalTime>
  <Words>232</Words>
  <Application>Microsoft Office PowerPoint</Application>
  <PresentationFormat>Widescreen</PresentationFormat>
  <Paragraphs>11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Courier New</vt:lpstr>
      <vt:lpstr>Wingdings</vt:lpstr>
      <vt:lpstr>Content Slide Master</vt:lpstr>
      <vt:lpstr>1_Content Slide Master</vt:lpstr>
      <vt:lpstr>think-cell Slide</vt:lpstr>
      <vt:lpstr>Key SLA KPI’s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Blue 16x9</dc:title>
  <dc:creator>Hanlie Smit</dc:creator>
  <cp:lastModifiedBy>Violet Beetha</cp:lastModifiedBy>
  <cp:revision>30</cp:revision>
  <dcterms:created xsi:type="dcterms:W3CDTF">2020-01-06T09:48:40Z</dcterms:created>
  <dcterms:modified xsi:type="dcterms:W3CDTF">2025-12-10T09:47:29Z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0x0101004E1C797E46223444B9B64BC687590A08</vt:lpwstr>
  </property>
</Properties>
</file>