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7.xml" ContentType="application/vnd.openxmlformats-officedocument.them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8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4"/>
    <p:sldMasterId id="2147484396" r:id="rId5"/>
    <p:sldMasterId id="2147484415" r:id="rId6"/>
    <p:sldMasterId id="2147484419" r:id="rId7"/>
    <p:sldMasterId id="2147484424" r:id="rId8"/>
    <p:sldMasterId id="2147484429" r:id="rId9"/>
    <p:sldMasterId id="2147484442" r:id="rId10"/>
    <p:sldMasterId id="2147484455" r:id="rId11"/>
  </p:sldMasterIdLst>
  <p:notesMasterIdLst>
    <p:notesMasterId r:id="rId16"/>
  </p:notesMasterIdLst>
  <p:handoutMasterIdLst>
    <p:handoutMasterId r:id="rId17"/>
  </p:handoutMasterIdLst>
  <p:sldIdLst>
    <p:sldId id="308" r:id="rId12"/>
    <p:sldId id="2147480003" r:id="rId13"/>
    <p:sldId id="2147480004" r:id="rId14"/>
    <p:sldId id="298" r:id="rId15"/>
  </p:sldIdLst>
  <p:sldSz cx="12192000" cy="6858000"/>
  <p:notesSz cx="9296400" cy="7010400"/>
  <p:defaultTextStyle>
    <a:defPPr>
      <a:defRPr lang="en-Z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orient="horz" pos="890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orient="horz" pos="1752" userDrawn="1">
          <p15:clr>
            <a:srgbClr val="A4A3A4"/>
          </p15:clr>
        </p15:guide>
        <p15:guide id="5" orient="horz" pos="4156" userDrawn="1">
          <p15:clr>
            <a:srgbClr val="A4A3A4"/>
          </p15:clr>
        </p15:guide>
        <p15:guide id="6" orient="horz" pos="3475" userDrawn="1">
          <p15:clr>
            <a:srgbClr val="A4A3A4"/>
          </p15:clr>
        </p15:guide>
        <p15:guide id="7" pos="7408" userDrawn="1">
          <p15:clr>
            <a:srgbClr val="A4A3A4"/>
          </p15:clr>
        </p15:guide>
        <p15:guide id="8" pos="7227" userDrawn="1">
          <p15:clr>
            <a:srgbClr val="A4A3A4"/>
          </p15:clr>
        </p15:guide>
        <p15:guide id="9" pos="453" userDrawn="1">
          <p15:clr>
            <a:srgbClr val="A4A3A4"/>
          </p15:clr>
        </p15:guide>
        <p15:guide id="10" pos="768" userDrawn="1">
          <p15:clr>
            <a:srgbClr val="A4A3A4"/>
          </p15:clr>
        </p15:guide>
        <p15:guide id="11" pos="5473" userDrawn="1">
          <p15:clr>
            <a:srgbClr val="A4A3A4"/>
          </p15:clr>
        </p15:guide>
        <p15:guide id="12" orient="horz" pos="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onkululeko Nene" initials="NN" lastIdx="2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725B"/>
    <a:srgbClr val="FFFFFF"/>
    <a:srgbClr val="E6E6E6"/>
    <a:srgbClr val="003896"/>
    <a:srgbClr val="A29584"/>
    <a:srgbClr val="000000"/>
    <a:srgbClr val="9B6D56"/>
    <a:srgbClr val="B0664B"/>
    <a:srgbClr val="B06605"/>
    <a:srgbClr val="C1B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4291" autoAdjust="0"/>
  </p:normalViewPr>
  <p:slideViewPr>
    <p:cSldViewPr snapToObjects="1">
      <p:cViewPr varScale="1">
        <p:scale>
          <a:sx n="80" d="100"/>
          <a:sy n="80" d="100"/>
        </p:scale>
        <p:origin x="648" y="53"/>
      </p:cViewPr>
      <p:guideLst>
        <p:guide orient="horz" pos="1253"/>
        <p:guide orient="horz" pos="890"/>
        <p:guide orient="horz" pos="3657"/>
        <p:guide orient="horz" pos="1752"/>
        <p:guide orient="horz" pos="4156"/>
        <p:guide orient="horz" pos="3475"/>
        <p:guide pos="7408"/>
        <p:guide pos="7227"/>
        <p:guide pos="453"/>
        <p:guide pos="768"/>
        <p:guide pos="5473"/>
        <p:guide orient="horz" pos="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782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37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782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2E88BA23-C718-4F78-B046-E68A2CE57A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631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782" y="0"/>
            <a:ext cx="4028146" cy="35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311400" y="525463"/>
            <a:ext cx="4675188" cy="2630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28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346" y="3329901"/>
            <a:ext cx="7437709" cy="315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noProof="0"/>
              <a:t>Click to edit Master text styles</a:t>
            </a:r>
          </a:p>
          <a:p>
            <a:pPr lvl="1"/>
            <a:r>
              <a:rPr lang="en-ZA" noProof="0"/>
              <a:t>Second level</a:t>
            </a:r>
          </a:p>
          <a:p>
            <a:pPr lvl="2"/>
            <a:r>
              <a:rPr lang="en-ZA" noProof="0"/>
              <a:t>Third level</a:t>
            </a:r>
          </a:p>
          <a:p>
            <a:pPr lvl="3"/>
            <a:r>
              <a:rPr lang="en-ZA" noProof="0"/>
              <a:t>Fourth level</a:t>
            </a:r>
          </a:p>
          <a:p>
            <a:pPr lvl="4"/>
            <a:r>
              <a:rPr lang="en-ZA" noProof="0"/>
              <a:t>Fifth level</a:t>
            </a:r>
          </a:p>
        </p:txBody>
      </p:sp>
      <p:sp>
        <p:nvSpPr>
          <p:cNvPr id="528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28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782" y="6658184"/>
            <a:ext cx="4028146" cy="3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D93F3CB2-D0F4-4DE1-93B7-9F654AF51A8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027889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3F3CB2-D0F4-4DE1-93B7-9F654AF51A8E}" type="slidenum">
              <a:rPr lang="en-ZA" smtClean="0"/>
              <a:pPr>
                <a:defRPr/>
              </a:pPr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0572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4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15.emf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4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5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8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7.bin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18.emf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1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2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19.emf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8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5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6.bin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7.bin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6.xml"/><Relationship Id="rId1" Type="http://schemas.openxmlformats.org/officeDocument/2006/relationships/tags" Target="../tags/tag40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1.emf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43.xml"/><Relationship Id="rId4" Type="http://schemas.openxmlformats.org/officeDocument/2006/relationships/image" Target="../media/image21.emf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1.emf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1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2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15.emf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14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3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5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6.bin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58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7.bin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61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11.emf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7.xml"/><Relationship Id="rId1" Type="http://schemas.openxmlformats.org/officeDocument/2006/relationships/tags" Target="../tags/tag64.xml"/><Relationship Id="rId4" Type="http://schemas.openxmlformats.org/officeDocument/2006/relationships/image" Target="../media/image21.emf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11.emf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14.emf"/><Relationship Id="rId4" Type="http://schemas.openxmlformats.org/officeDocument/2006/relationships/image" Target="../media/image20.jpe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1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2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15.emf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14.emf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3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5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6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3175"/>
            <a:ext cx="122004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23" y="3271842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23" y="4092589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3618770237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D4E71-0C16-4E3D-82BE-35254DB99D23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8614556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71" y="166693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5" y="166693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B8AD-4558-4958-818B-BEAD96C3C15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70152961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96" y="166693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41" y="6453220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1901A-5795-494A-8AC8-462401385D3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85577394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sk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52" imgH="355" progId="TCLayout.ActiveDocument.1">
                  <p:embed/>
                </p:oleObj>
              </mc:Choice>
              <mc:Fallback>
                <p:oleObj name="think-cell Slide" r:id="rId4" imgW="352" imgH="355" progId="TCLayout.ActiveDocument.1">
                  <p:embed/>
                  <p:pic>
                    <p:nvPicPr>
                      <p:cNvPr id="10" name="Object 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43" descr="logo small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2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7" descr="topsolid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27382" y="166688"/>
            <a:ext cx="8693149" cy="6667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>
              <a:defRPr kumimoji="0" lang="en-US" sz="2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+mj-cs"/>
                <a:sym typeface="+mj-lt"/>
              </a:defRPr>
            </a:lvl1pPr>
          </a:lstStyle>
          <a:p>
            <a:pPr marL="0" marR="0" lvl="0" indent="0" defTabSz="914400" eaLnBrk="0" fontAlgn="base" hangingPunct="0">
              <a:lnSpc>
                <a:spcPct val="85000"/>
              </a:lnSpc>
              <a:spcAft>
                <a:spcPct val="0"/>
              </a:spcAft>
              <a:buClrTx/>
              <a:buSzTx/>
              <a:buFontTx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pyright" hidden="1"/>
          <p:cNvSpPr txBox="1"/>
          <p:nvPr userDrawn="1"/>
        </p:nvSpPr>
        <p:spPr>
          <a:xfrm rot="16200000">
            <a:off x="9449550" y="3922498"/>
            <a:ext cx="5133975" cy="969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571"/>
              </a:spcAft>
            </a:pPr>
            <a:r>
              <a:rPr lang="en-US" sz="70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  <p:sp>
        <p:nvSpPr>
          <p:cNvPr id="14" name="FooterSimple" hidden="1"/>
          <p:cNvSpPr txBox="1"/>
          <p:nvPr userDrawn="1">
            <p:custDataLst>
              <p:tags r:id="rId2"/>
            </p:custDataLst>
          </p:nvPr>
        </p:nvSpPr>
        <p:spPr>
          <a:xfrm rot="16200000">
            <a:off x="10490619" y="5117885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571"/>
              </a:spcAft>
            </a:pPr>
            <a:r>
              <a:rPr lang="en-ZA" sz="70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sym typeface="Trebuchet MS" panose="020B0603020202020204" pitchFamily="34" charset="0"/>
              </a:rPr>
              <a:t>Turnaround Initiative Owner Guide vF.pptx</a:t>
            </a:r>
            <a:endParaRPr lang="en-US" sz="700" dirty="0">
              <a:solidFill>
                <a:srgbClr val="FFFFFF">
                  <a:lumMod val="50000"/>
                </a:srgbClr>
              </a:solidFill>
              <a:latin typeface="Arial" panose="020B0604020202020204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38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6350" y="0"/>
            <a:ext cx="12198351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78818" y="3271839"/>
            <a:ext cx="7393516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78818" y="4092576"/>
            <a:ext cx="7393516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ZA" noProof="0"/>
          </a:p>
        </p:txBody>
      </p:sp>
    </p:spTree>
    <p:extLst>
      <p:ext uri="{BB962C8B-B14F-4D97-AF65-F5344CB8AC3E}">
        <p14:creationId xmlns:p14="http://schemas.microsoft.com/office/powerpoint/2010/main" val="931996473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40D7C-03ED-472A-9E17-AC5EC179169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47562598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3DB88-CB79-4118-955D-898461E21C9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9101060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4" y="1436689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67" y="1436689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8CFA-9470-43D1-9D1E-4DD1ECD9645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92427235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C76C0-4BBF-494D-A460-D35F623D593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78825503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460F-E5A4-48A8-87FA-ED1B16ED26F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0339798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C4E4-F781-410B-AD6C-1AF225F5EE3D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95226121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88F87-0845-42B2-A65F-D2BB58A1756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3979037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F2C90-5B30-455D-B80C-70F871545D6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84991473"/>
      </p:ext>
    </p:extLst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FB529-C0C9-4A6A-8CB6-BA146821091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49650968"/>
      </p:ext>
    </p:extLst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AB246-D6D3-4833-B5F5-024AF247A76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1493948"/>
      </p:ext>
    </p:extLst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61967" y="166689"/>
            <a:ext cx="2791884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2084" y="166689"/>
            <a:ext cx="8176683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85" y="6453189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7B0E5-5E4C-4202-BFBC-BFD3CC1657C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03143703"/>
      </p:ext>
    </p:extLst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82085" y="166689"/>
            <a:ext cx="11171767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5135034" y="6453189"/>
            <a:ext cx="1344084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8ACB7-64BD-4C59-B3BB-35309E494C9C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70009073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3667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23095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1752076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4069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3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B4095-EEFA-46AF-BC6B-98C1269B547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00939197"/>
      </p:ext>
    </p:extLst>
  </p:cSld>
  <p:clrMapOvr>
    <a:masterClrMapping/>
  </p:clrMapOvr>
  <p:transition spd="slow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70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945634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ED6B3-A54B-E3D6-3B0D-0CE82331EF51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957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DFF4CC-8DC4-7B7A-39C5-262F5C87F5B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44546"/>
            <a:ext cx="12191995" cy="2464129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18049" y="1404739"/>
            <a:ext cx="711769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18052" y="2924226"/>
            <a:ext cx="7117689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18049" y="3527027"/>
            <a:ext cx="711769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25F6DC-490B-FE96-3826-453FA05719BC}"/>
              </a:ext>
            </a:extLst>
          </p:cNvPr>
          <p:cNvSpPr/>
          <p:nvPr userDrawn="1"/>
        </p:nvSpPr>
        <p:spPr>
          <a:xfrm>
            <a:off x="504233" y="3817647"/>
            <a:ext cx="1533524" cy="1516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CADFDE-56B9-04C2-BCE2-05120032D0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04232" y="1784299"/>
            <a:ext cx="3937000" cy="3568700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6C2D1BC-19FC-6DDD-3EE5-86D738105E5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00139" y="1921224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96E0838-0F9B-EF5D-E73C-CAF299B03244}"/>
              </a:ext>
            </a:extLst>
          </p:cNvPr>
          <p:cNvSpPr/>
          <p:nvPr userDrawn="1"/>
        </p:nvSpPr>
        <p:spPr>
          <a:xfrm>
            <a:off x="329249" y="3610139"/>
            <a:ext cx="2044699" cy="20446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1">
            <a:extLst>
              <a:ext uri="{FF2B5EF4-FFF2-40B4-BE49-F238E27FC236}">
                <a16:creationId xmlns:a16="http://schemas.microsoft.com/office/drawing/2014/main" id="{71ABA184-90EF-886D-01F7-8ED79E7BB0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6139" y="3684749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417B6E-DCAF-E329-82FA-A9666987E52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3203" y="3610137"/>
            <a:ext cx="22606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42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679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6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062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7C3906-7D26-F847-D210-DC8F472D40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7291" y="1463747"/>
            <a:ext cx="3937000" cy="3568700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5DBF5CF-E6CC-1A85-FDB1-B49B23179B88}"/>
              </a:ext>
            </a:extLst>
          </p:cNvPr>
          <p:cNvSpPr/>
          <p:nvPr userDrawn="1"/>
        </p:nvSpPr>
        <p:spPr>
          <a:xfrm>
            <a:off x="672309" y="3289587"/>
            <a:ext cx="2044699" cy="20446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438781-E333-E871-DE61-8750EF6EEC4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89585"/>
            <a:ext cx="22606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713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190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762074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1"/>
            <a:ext cx="11133668" cy="1801102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0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50" tIns="54425" rIns="108850" bIns="544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442883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085" y="1436692"/>
            <a:ext cx="548428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9573" y="1436692"/>
            <a:ext cx="5484284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7F9-0A64-439D-BDE5-981E9CB70AC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151982"/>
      </p:ext>
    </p:extLst>
  </p:cSld>
  <p:clrMapOvr>
    <a:masterClrMapping/>
  </p:clrMapOvr>
  <p:transition spd="slow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91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6" y="27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Z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>
              <a:defRPr/>
            </a:lvl1pPr>
          </a:lstStyle>
          <a:p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497D-D85C-49F0-B0C9-9C5FED4EAE9E}" type="slidenum">
              <a:rPr lang="en-ZA" smtClean="0">
                <a:solidFill>
                  <a:srgbClr val="003896">
                    <a:tint val="75000"/>
                  </a:srgbClr>
                </a:solidFill>
              </a:rPr>
              <a:pPr/>
              <a:t>‹#›</a:t>
            </a:fld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026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3"/>
            <a:ext cx="11133668" cy="1601350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071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4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575" tIns="64788" rIns="129575" bIns="647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6345010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50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49" y="25277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046515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18070132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3877458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28974068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1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250">
                <a:solidFill>
                  <a:schemeClr val="bg1"/>
                </a:solidFill>
              </a:defRPr>
            </a:lvl1pPr>
            <a:lvl2pPr marL="342900" indent="0">
              <a:buNone/>
              <a:defRPr sz="2250">
                <a:solidFill>
                  <a:schemeClr val="bg1"/>
                </a:solidFill>
              </a:defRPr>
            </a:lvl2pPr>
            <a:lvl3pPr marL="685800" indent="0">
              <a:buNone/>
              <a:defRPr sz="2250">
                <a:solidFill>
                  <a:schemeClr val="bg1"/>
                </a:solidFill>
              </a:defRPr>
            </a:lvl3pPr>
            <a:lvl4pPr marL="1028700" indent="0">
              <a:buNone/>
              <a:defRPr sz="2250">
                <a:solidFill>
                  <a:schemeClr val="bg1"/>
                </a:solidFill>
              </a:defRPr>
            </a:lvl4pPr>
            <a:lvl5pPr marL="1371600" indent="0">
              <a:buNone/>
              <a:defRPr sz="22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5" y="4283754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bg1"/>
                </a:solidFill>
              </a:defRPr>
            </a:lvl2pPr>
            <a:lvl3pPr marL="685800" indent="0" algn="ctr"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84618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744571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6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717042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8772755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9853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2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31924809"/>
      </p:ext>
    </p:extLst>
  </p:cSld>
  <p:clrMapOvr>
    <a:masterClrMapping/>
  </p:clrMapOvr>
  <p:transition spd="slow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647805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1"/>
            <a:ext cx="11133668" cy="1801102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515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0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50" tIns="54425" rIns="108850" bIns="5442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40142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91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6" y="27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ZA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>
              <a:defRPr/>
            </a:lvl1pPr>
          </a:lstStyle>
          <a:p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497D-D85C-49F0-B0C9-9C5FED4EAE9E}" type="slidenum">
              <a:rPr lang="en-ZA" smtClean="0">
                <a:solidFill>
                  <a:srgbClr val="003896">
                    <a:tint val="75000"/>
                  </a:srgbClr>
                </a:solidFill>
              </a:rPr>
              <a:pPr/>
              <a:t>‹#›</a:t>
            </a:fld>
            <a:endParaRPr lang="en-ZA">
              <a:solidFill>
                <a:srgbClr val="00389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9275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29195" y="1123953"/>
            <a:ext cx="11133668" cy="1601350"/>
          </a:xfrm>
          <a:prstGeom prst="rect">
            <a:avLst/>
          </a:prstGeom>
        </p:spPr>
        <p:txBody>
          <a:bodyPr/>
          <a:lstStyle>
            <a:lvl1pPr>
              <a:lnSpc>
                <a:spcPct val="106000"/>
              </a:lnSpc>
              <a:spcBef>
                <a:spcPts val="1071"/>
              </a:spcBef>
              <a:spcAft>
                <a:spcPts val="0"/>
              </a:spcAft>
              <a:defRPr/>
            </a:lvl1pPr>
            <a:lvl3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3pPr>
            <a:lvl4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4pPr>
            <a:lvl5pPr>
              <a:lnSpc>
                <a:spcPct val="106000"/>
              </a:lnSpc>
              <a:spcBef>
                <a:spcPts val="46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3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6A722-CACB-425E-B7D8-35E88C61CF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82124" y="166688"/>
            <a:ext cx="8691033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575" tIns="64788" rIns="129575" bIns="647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9110211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50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49" y="25277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586781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6906-6D15-4023-97D0-5DBC5183686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01086460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86" y="6453191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75901689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118013"/>
            <a:ext cx="12191991" cy="246412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9" y="1404739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9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90" y="3527027"/>
            <a:ext cx="7296151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1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250">
                <a:solidFill>
                  <a:schemeClr val="bg1"/>
                </a:solidFill>
              </a:defRPr>
            </a:lvl1pPr>
            <a:lvl2pPr marL="342900" indent="0">
              <a:buNone/>
              <a:defRPr sz="2250">
                <a:solidFill>
                  <a:schemeClr val="bg1"/>
                </a:solidFill>
              </a:defRPr>
            </a:lvl2pPr>
            <a:lvl3pPr marL="685800" indent="0">
              <a:buNone/>
              <a:defRPr sz="2250">
                <a:solidFill>
                  <a:schemeClr val="bg1"/>
                </a:solidFill>
              </a:defRPr>
            </a:lvl3pPr>
            <a:lvl4pPr marL="1028700" indent="0">
              <a:buNone/>
              <a:defRPr sz="2250">
                <a:solidFill>
                  <a:schemeClr val="bg1"/>
                </a:solidFill>
              </a:defRPr>
            </a:lvl4pPr>
            <a:lvl5pPr marL="1371600" indent="0">
              <a:buNone/>
              <a:defRPr sz="225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5" y="4283754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bg1"/>
                </a:solidFill>
              </a:defRPr>
            </a:lvl2pPr>
            <a:lvl3pPr marL="685800" indent="0" algn="ctr"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7098108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5341979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40" y="2241802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6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6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9098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7EEC-A0ED-468E-ADF8-15CC7F28A5E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57545289"/>
      </p:ext>
    </p:extLst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40" y="2867099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8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7" y="1600672"/>
            <a:ext cx="3294851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230736131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850968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60587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48F96-887E-4C04-8EB6-3A91172BC02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3555138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44AE-FD6C-4354-A28D-BC243C7847C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6713030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Z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76191" y="6453220"/>
            <a:ext cx="3839633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15B70-D017-4207-BE36-A35C6712554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4755634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Layout" Target="../slideLayouts/slideLayout28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10" Type="http://schemas.openxmlformats.org/officeDocument/2006/relationships/image" Target="../media/image13.emf"/><Relationship Id="rId4" Type="http://schemas.openxmlformats.org/officeDocument/2006/relationships/theme" Target="../theme/theme3.xml"/><Relationship Id="rId9" Type="http://schemas.openxmlformats.org/officeDocument/2006/relationships/image" Target="../media/image12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31.xml"/><Relationship Id="rId7" Type="http://schemas.openxmlformats.org/officeDocument/2006/relationships/tags" Target="../tags/tag1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ags" Target="../tags/tag11.xml"/><Relationship Id="rId11" Type="http://schemas.openxmlformats.org/officeDocument/2006/relationships/image" Target="../media/image13.emf"/><Relationship Id="rId5" Type="http://schemas.openxmlformats.org/officeDocument/2006/relationships/theme" Target="../theme/theme4.xml"/><Relationship Id="rId10" Type="http://schemas.openxmlformats.org/officeDocument/2006/relationships/image" Target="../media/image12.emf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11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Layout" Target="../slideLayouts/slideLayout35.xml"/><Relationship Id="rId7" Type="http://schemas.openxmlformats.org/officeDocument/2006/relationships/tags" Target="../tags/tag2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ags" Target="../tags/tag21.xml"/><Relationship Id="rId5" Type="http://schemas.openxmlformats.org/officeDocument/2006/relationships/theme" Target="../theme/theme5.xml"/><Relationship Id="rId10" Type="http://schemas.openxmlformats.org/officeDocument/2006/relationships/image" Target="../media/image11.emf"/><Relationship Id="rId4" Type="http://schemas.openxmlformats.org/officeDocument/2006/relationships/slideLayout" Target="../slideLayouts/slideLayout36.xml"/><Relationship Id="rId9" Type="http://schemas.openxmlformats.org/officeDocument/2006/relationships/oleObject" Target="../embeddings/oleObject9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6.xml"/><Relationship Id="rId18" Type="http://schemas.openxmlformats.org/officeDocument/2006/relationships/image" Target="../media/image12.e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11.emf"/><Relationship Id="rId2" Type="http://schemas.openxmlformats.org/officeDocument/2006/relationships/slideLayout" Target="../slideLayouts/slideLayout38.xml"/><Relationship Id="rId16" Type="http://schemas.openxmlformats.org/officeDocument/2006/relationships/oleObject" Target="../embeddings/oleObject14.bin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ags" Target="../tags/tag32.xml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13.emf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ags" Target="../tags/tag3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7.xml"/><Relationship Id="rId18" Type="http://schemas.openxmlformats.org/officeDocument/2006/relationships/image" Target="../media/image12.emf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image" Target="../media/image11.emf"/><Relationship Id="rId2" Type="http://schemas.openxmlformats.org/officeDocument/2006/relationships/slideLayout" Target="../slideLayouts/slideLayout50.xml"/><Relationship Id="rId16" Type="http://schemas.openxmlformats.org/officeDocument/2006/relationships/oleObject" Target="../embeddings/oleObject24.bin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tags" Target="../tags/tag53.x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13.emf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ags" Target="../tags/tag5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heme" Target="../theme/theme8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oleObject" Target="../embeddings/oleObject34.bin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1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91"/>
            <a:ext cx="8693149" cy="66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96" y="1436692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16" y="6453220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220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74E21055-C674-480F-81F8-D72A8ECB56C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511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395" r:id="rId13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151" y="341313"/>
            <a:ext cx="1564216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1219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2084" y="166688"/>
            <a:ext cx="8693149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ZA" altLang="en-US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2085" y="1436689"/>
            <a:ext cx="11171767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ZA" altLang="en-US"/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453189"/>
            <a:ext cx="2317751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32400" y="6453189"/>
            <a:ext cx="124671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11361365-E7A0-4185-9C8C-77EFC13ADEE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3815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7" r:id="rId1"/>
    <p:sldLayoutId id="2147484398" r:id="rId2"/>
    <p:sldLayoutId id="2147484399" r:id="rId3"/>
    <p:sldLayoutId id="2147484400" r:id="rId4"/>
    <p:sldLayoutId id="2147484401" r:id="rId5"/>
    <p:sldLayoutId id="2147484402" r:id="rId6"/>
    <p:sldLayoutId id="2147484403" r:id="rId7"/>
    <p:sldLayoutId id="2147484404" r:id="rId8"/>
    <p:sldLayoutId id="2147484405" r:id="rId9"/>
    <p:sldLayoutId id="2147484406" r:id="rId10"/>
    <p:sldLayoutId id="2147484407" r:id="rId11"/>
    <p:sldLayoutId id="2147484408" r:id="rId12"/>
  </p:sldLayoutIdLst>
  <p:transition spd="slow">
    <p:fade/>
  </p:transition>
  <p:hf hdr="0" ftr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eaLnBrk="1" fontAlgn="base" hangingPunct="1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6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8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6" r:id="rId1"/>
    <p:sldLayoutId id="2147484417" r:id="rId2"/>
    <p:sldLayoutId id="2147484418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0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0" r:id="rId1"/>
    <p:sldLayoutId id="2147484421" r:id="rId2"/>
    <p:sldLayoutId id="2147484422" r:id="rId3"/>
    <p:sldLayoutId id="2147484423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5D409B-C5D1-2BAD-D8D1-643632A6652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15493" y="531812"/>
            <a:ext cx="1841500" cy="381000"/>
          </a:xfrm>
          <a:prstGeom prst="rect">
            <a:avLst/>
          </a:prstGeom>
        </p:spPr>
      </p:pic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7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9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75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1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5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0" r:id="rId1"/>
    <p:sldLayoutId id="2147484431" r:id="rId2"/>
    <p:sldLayoutId id="2147484432" r:id="rId3"/>
    <p:sldLayoutId id="2147484433" r:id="rId4"/>
    <p:sldLayoutId id="2147484434" r:id="rId5"/>
    <p:sldLayoutId id="2147484435" r:id="rId6"/>
    <p:sldLayoutId id="2147484436" r:id="rId7"/>
    <p:sldLayoutId id="2147484437" r:id="rId8"/>
    <p:sldLayoutId id="2147484438" r:id="rId9"/>
    <p:sldLayoutId id="2147484439" r:id="rId10"/>
    <p:sldLayoutId id="2147484440" r:id="rId11"/>
    <p:sldLayoutId id="214748444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14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1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3" r:id="rId1"/>
    <p:sldLayoutId id="2147484444" r:id="rId2"/>
    <p:sldLayoutId id="2147484445" r:id="rId3"/>
    <p:sldLayoutId id="2147484446" r:id="rId4"/>
    <p:sldLayoutId id="2147484447" r:id="rId5"/>
    <p:sldLayoutId id="2147484448" r:id="rId6"/>
    <p:sldLayoutId id="2147484449" r:id="rId7"/>
    <p:sldLayoutId id="2147484450" r:id="rId8"/>
    <p:sldLayoutId id="2147484451" r:id="rId9"/>
    <p:sldLayoutId id="2147484452" r:id="rId10"/>
    <p:sldLayoutId id="2147484453" r:id="rId11"/>
    <p:sldLayoutId id="214748445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1" y="0"/>
            <a:ext cx="158751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2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4" y="6356352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2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5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42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6" r:id="rId1"/>
    <p:sldLayoutId id="214748445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1D3E88"/>
        </a:buClr>
        <a:buFont typeface="Calibri" panose="020F0502020204030204" pitchFamily="34" charset="0"/>
        <a:buChar char="-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Courier New" panose="02070309020205020404" pitchFamily="49" charset="0"/>
        <a:buChar char="o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panose="05000000000000000000" pitchFamily="2" charset="2"/>
        <a:buChar char="Ø"/>
        <a:defRPr sz="105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ams.microsoft.com/l/meetup-join/19%3ameeting_YzUwZDU2Y2EtYzU2NS00NjU4LWFlNGMtOTZhMDc3NThmZ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4" Type="http://schemas.openxmlformats.org/officeDocument/2006/relationships/hyperlink" Target="mailto:SinyosKM@eskom.co.za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7" descr="A person using a payphone&#10;&#10;Description automatically generated">
            <a:extLst>
              <a:ext uri="{FF2B5EF4-FFF2-40B4-BE49-F238E27FC236}">
                <a16:creationId xmlns:a16="http://schemas.microsoft.com/office/drawing/2014/main" id="{AC639709-3731-8EE4-63E2-CBD135E0BF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9" r="16619"/>
          <a:stretch>
            <a:fillRect/>
          </a:stretch>
        </p:blipFill>
        <p:spPr>
          <a:xfrm>
            <a:off x="1828605" y="3620813"/>
            <a:ext cx="1421607" cy="142160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</p:pic>
      <p:pic>
        <p:nvPicPr>
          <p:cNvPr id="8" name="Picture Placeholder 24" descr="Several wind turbines in a field&#10;&#10;Description automatically generated">
            <a:extLst>
              <a:ext uri="{FF2B5EF4-FFF2-40B4-BE49-F238E27FC236}">
                <a16:creationId xmlns:a16="http://schemas.microsoft.com/office/drawing/2014/main" id="{1C939AD9-918F-D5C9-5E60-49AD08C492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281782" y="2290714"/>
            <a:ext cx="2471138" cy="2471138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47E531-3E78-6058-CFA9-18973FF76719}"/>
              </a:ext>
            </a:extLst>
          </p:cNvPr>
          <p:cNvSpPr txBox="1"/>
          <p:nvPr/>
        </p:nvSpPr>
        <p:spPr>
          <a:xfrm>
            <a:off x="3647728" y="1182231"/>
            <a:ext cx="71176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Eskom Distribution cordially invites you to the Smart Meter Suppliers Engagement Forum</a:t>
            </a:r>
          </a:p>
          <a:p>
            <a:pPr algn="ctr"/>
            <a:endParaRPr lang="en-US" sz="28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Date : 24 January 2025</a:t>
            </a:r>
            <a:endParaRPr lang="en-ZA" sz="28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903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DB619-3C09-8BB9-4006-956CE0914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195036"/>
            <a:ext cx="9511777" cy="666000"/>
          </a:xfrm>
        </p:spPr>
        <p:txBody>
          <a:bodyPr/>
          <a:lstStyle/>
          <a:p>
            <a:r>
              <a:rPr lang="en-US" sz="3200" dirty="0"/>
              <a:t>Supply of Smart Meters – Suppliers Engagement</a:t>
            </a:r>
            <a:endParaRPr lang="en-ZA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0329B5-8A53-B5E7-F148-1E00A609EDD3}"/>
              </a:ext>
            </a:extLst>
          </p:cNvPr>
          <p:cNvSpPr txBox="1"/>
          <p:nvPr/>
        </p:nvSpPr>
        <p:spPr>
          <a:xfrm>
            <a:off x="196502" y="1048464"/>
            <a:ext cx="93610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Date: 	</a:t>
            </a: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Time:	</a:t>
            </a: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Topic:</a:t>
            </a: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Venue:	</a:t>
            </a: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Topics:</a:t>
            </a: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b="1" dirty="0">
              <a:solidFill>
                <a:srgbClr val="897966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b="1" dirty="0">
                <a:solidFill>
                  <a:srgbClr val="897966"/>
                </a:solidFill>
                <a:latin typeface="Arial" pitchFamily="34" charset="0"/>
                <a:cs typeface="Arial" pitchFamily="34" charset="0"/>
              </a:rPr>
              <a:t>RSVP	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6BF33A-5550-6A62-3426-B20045F4BC2B}"/>
              </a:ext>
            </a:extLst>
          </p:cNvPr>
          <p:cNvSpPr txBox="1"/>
          <p:nvPr/>
        </p:nvSpPr>
        <p:spPr>
          <a:xfrm>
            <a:off x="1430574" y="1059244"/>
            <a:ext cx="941795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24 January 2025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09:00 - 14:00 (South African Time)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Suppliers Engagement – Supply of Smart Meters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Virtually via Microsoft Teams  </a:t>
            </a:r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  <a:hlinkClick r:id="rId3"/>
              </a:rPr>
              <a:t>https://teams.microsoft.com/l/meetup-join/19%3ameeting</a:t>
            </a:r>
            <a:r>
              <a:rPr lang="en-ZA" sz="1600">
                <a:solidFill>
                  <a:srgbClr val="000099"/>
                </a:solidFill>
                <a:latin typeface="Arial" pitchFamily="34" charset="0"/>
                <a:cs typeface="Arial" pitchFamily="34" charset="0"/>
                <a:hlinkClick r:id="rId3"/>
              </a:rPr>
              <a:t>_YzUwZDU2Y2EtYzU2NS00NjU4LWFlNGMtOTZhMDc3NThmZ</a:t>
            </a:r>
            <a:r>
              <a:rPr lang="en-ZA" sz="160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endParaRPr lang="en-US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Engagement Points: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Background for the need of smart meters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Commercial Requirements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Supplier Development Localisation and Industrialisation (SDL&amp;I)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Technical Requirements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Safety, Health, Environment &amp; Quality Requirements (SHEQ)</a:t>
            </a:r>
          </a:p>
          <a:p>
            <a:pPr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Financial Requirements</a:t>
            </a:r>
          </a:p>
          <a:p>
            <a:endParaRPr lang="en-ZA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ZA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To Ms. </a:t>
            </a:r>
            <a:r>
              <a:rPr lang="it-IT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Kgomotso Sinyosi @ </a:t>
            </a:r>
            <a:r>
              <a:rPr lang="it-IT" sz="1600" dirty="0">
                <a:solidFill>
                  <a:srgbClr val="000099"/>
                </a:solidFill>
                <a:latin typeface="Arial" pitchFamily="34" charset="0"/>
                <a:cs typeface="Arial" pitchFamily="34" charset="0"/>
                <a:hlinkClick r:id="rId4"/>
              </a:rPr>
              <a:t>SinyosKM@eskom.co.za</a:t>
            </a:r>
            <a:endParaRPr lang="it-IT" sz="16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1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83C01-D474-B41F-669A-42B805528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Supply of Smart Meters – Suppliers Engagement</a:t>
            </a:r>
            <a:endParaRPr lang="en-ZA" sz="3200" dirty="0"/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E88AA799-C3CC-2DB3-5083-7D53A6C6A1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6302280"/>
              </p:ext>
            </p:extLst>
          </p:nvPr>
        </p:nvGraphicFramePr>
        <p:xfrm>
          <a:off x="191344" y="1578106"/>
          <a:ext cx="11611806" cy="4931735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486312">
                  <a:extLst>
                    <a:ext uri="{9D8B030D-6E8A-4147-A177-3AD203B41FA5}">
                      <a16:colId xmlns:a16="http://schemas.microsoft.com/office/drawing/2014/main" val="1566972444"/>
                    </a:ext>
                  </a:extLst>
                </a:gridCol>
                <a:gridCol w="3001020">
                  <a:extLst>
                    <a:ext uri="{9D8B030D-6E8A-4147-A177-3AD203B41FA5}">
                      <a16:colId xmlns:a16="http://schemas.microsoft.com/office/drawing/2014/main" val="1329578018"/>
                    </a:ext>
                  </a:extLst>
                </a:gridCol>
                <a:gridCol w="5640557">
                  <a:extLst>
                    <a:ext uri="{9D8B030D-6E8A-4147-A177-3AD203B41FA5}">
                      <a16:colId xmlns:a16="http://schemas.microsoft.com/office/drawing/2014/main" val="1208333846"/>
                    </a:ext>
                  </a:extLst>
                </a:gridCol>
                <a:gridCol w="1483917">
                  <a:extLst>
                    <a:ext uri="{9D8B030D-6E8A-4147-A177-3AD203B41FA5}">
                      <a16:colId xmlns:a16="http://schemas.microsoft.com/office/drawing/2014/main" val="3715910088"/>
                    </a:ext>
                  </a:extLst>
                </a:gridCol>
              </a:tblGrid>
              <a:tr h="227835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</a:t>
                      </a:r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Details</a:t>
                      </a:r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Presenters</a:t>
                      </a:r>
                      <a:endParaRPr lang="en-ZA" sz="12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423777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08:00 - 08:05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kern="1200" dirty="0">
                          <a:solidFill>
                            <a:srgbClr val="000099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Welcome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Welcoming guests and purpose of the engagement forum</a:t>
                      </a:r>
                      <a:endParaRPr lang="en-ZA" sz="1600" kern="1200" dirty="0">
                        <a:solidFill>
                          <a:srgbClr val="000099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100082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08:05 - 08:10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briefing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u="none" strike="noStrike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Talk </a:t>
                      </a:r>
                      <a:r>
                        <a:rPr lang="en-US" sz="1600" u="none" strike="noStrike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House Rules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170510"/>
                  </a:ext>
                </a:extLst>
              </a:tr>
              <a:tr h="41879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08:10 - 08:15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Opening of Session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Background for the Need of Smart Meters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370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08:15 – 09:00</a:t>
                      </a:r>
                    </a:p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Commercial Requirements</a:t>
                      </a:r>
                    </a:p>
                    <a:p>
                      <a:pPr algn="l" fontAlgn="b"/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Procurement Overview /  Tendering Processes</a:t>
                      </a:r>
                    </a:p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830009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09:00</a:t>
                      </a:r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09:30</a:t>
                      </a:r>
                    </a:p>
                    <a:p>
                      <a:pPr algn="l" fontAlgn="b"/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 Break</a:t>
                      </a:r>
                    </a:p>
                    <a:p>
                      <a:pPr algn="ctr" fontAlgn="b"/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852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09:30 - 10:15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Technical Requirements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Technical tender requirements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 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9555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10:15 - 11:00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SDL&amp;I Requirements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Supplier Development Localisation and Industrialisation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906258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11:00</a:t>
                      </a:r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ZA" sz="1600" b="1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11:30</a:t>
                      </a:r>
                    </a:p>
                    <a:p>
                      <a:pPr algn="l" fontAlgn="b"/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 Break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608376"/>
                  </a:ext>
                </a:extLst>
              </a:tr>
              <a:tr h="35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11:30 - 12:00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Contract Management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NEC Contract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7467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12:00 - 13:00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SHEQ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Safety, Health, Environmental and Quality</a:t>
                      </a:r>
                      <a:endParaRPr lang="en-ZA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912111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13:00 – 14:00</a:t>
                      </a:r>
                    </a:p>
                    <a:p>
                      <a:pPr algn="l" fontAlgn="b"/>
                      <a:endParaRPr lang="en-US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kern="1200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Financial requirements</a:t>
                      </a:r>
                    </a:p>
                    <a:p>
                      <a:pPr algn="l" fontAlgn="b"/>
                      <a:endParaRPr lang="en-ZA" sz="1600" b="0" i="0" u="none" strike="noStrike" kern="1200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kern="1200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Financial analysis</a:t>
                      </a:r>
                    </a:p>
                    <a:p>
                      <a:pPr algn="l" fontAlgn="b"/>
                      <a:endParaRPr lang="en-ZA" sz="1600" b="0" i="0" u="none" strike="noStrike" kern="1200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127053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kern="1200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and Answers</a:t>
                      </a:r>
                      <a:endParaRPr lang="en-ZA" sz="1600" b="1" i="0" u="none" strike="noStrike" kern="1200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1600" b="1" i="0" u="none" strike="noStrike" kern="1200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69075"/>
                  </a:ext>
                </a:extLst>
              </a:tr>
              <a:tr h="227835">
                <a:tc>
                  <a:txBody>
                    <a:bodyPr/>
                    <a:lstStyle/>
                    <a:p>
                      <a:pPr algn="l" fontAlgn="b"/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i="0" u="none" strike="noStrike" dirty="0"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ZA" sz="1600" b="1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dirty="0"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4CEC6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57413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F6D7268-0793-29FD-3376-76E9D267AC53}"/>
              </a:ext>
            </a:extLst>
          </p:cNvPr>
          <p:cNvSpPr/>
          <p:nvPr/>
        </p:nvSpPr>
        <p:spPr>
          <a:xfrm>
            <a:off x="164176" y="1081594"/>
            <a:ext cx="11611806" cy="337380"/>
          </a:xfrm>
          <a:prstGeom prst="rect">
            <a:avLst/>
          </a:prstGeom>
          <a:solidFill>
            <a:srgbClr val="B9B0A3"/>
          </a:solidFill>
          <a:ln>
            <a:solidFill>
              <a:srgbClr val="B9B0A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b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312498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Thank you </a:t>
            </a:r>
          </a:p>
        </p:txBody>
      </p:sp>
      <p:pic>
        <p:nvPicPr>
          <p:cNvPr id="8" name="Picture Placeholder 7" descr="A picture containing sky, outdoor, person&#10;&#10;Description automatically generated">
            <a:extLst>
              <a:ext uri="{FF2B5EF4-FFF2-40B4-BE49-F238E27FC236}">
                <a16:creationId xmlns:a16="http://schemas.microsoft.com/office/drawing/2014/main" id="{C981EA9C-2BF9-415A-A9D0-FA53AFA092D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 descr="A group of men wearing hard hats&#10;&#10;Description automatically generated with low confidence">
            <a:extLst>
              <a:ext uri="{FF2B5EF4-FFF2-40B4-BE49-F238E27FC236}">
                <a16:creationId xmlns:a16="http://schemas.microsoft.com/office/drawing/2014/main" id="{E5B956C4-6ED1-4D99-8A6E-9339085E7D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0" r="219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INTELLIGENT_ELEMENT" val="{Name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ompetency building Plan 2019-20 Le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mpetency building Plan 2019-20" id="{EDCD8BC0-327A-420A-939C-B3EB8A8B804D}" vid="{6AF2E1B3-4D55-4A08-AD5E-BB318BCA06B5}"/>
    </a:ext>
  </a:ext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skomPresentationTemplate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5.xml><?xml version="1.0" encoding="utf-8"?>
<a:theme xmlns:a="http://schemas.openxmlformats.org/drawingml/2006/main" name="1_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6.xml><?xml version="1.0" encoding="utf-8"?>
<a:theme xmlns:a="http://schemas.openxmlformats.org/drawingml/2006/main" name="4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spcFirstLastPara="0" vert="horz" wrap="square" lIns="41275" tIns="41275" rIns="41275" bIns="41275" numCol="1" spcCol="1270" anchor="ctr" anchorCtr="0">
        <a:noAutofit/>
      </a:bodyPr>
      <a:lstStyle>
        <a:defPPr marL="0" indent="0" algn="ctr" defTabSz="2889250">
          <a:lnSpc>
            <a:spcPct val="90000"/>
          </a:lnSpc>
          <a:spcBef>
            <a:spcPct val="0"/>
          </a:spcBef>
          <a:spcAft>
            <a:spcPct val="35000"/>
          </a:spcAft>
          <a:buNone/>
          <a:defRPr sz="6500" kern="1200"/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7.xml><?xml version="1.0" encoding="utf-8"?>
<a:theme xmlns:a="http://schemas.openxmlformats.org/drawingml/2006/main" name="5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spcFirstLastPara="0" vert="horz" wrap="square" lIns="41275" tIns="41275" rIns="41275" bIns="41275" numCol="1" spcCol="1270" anchor="ctr" anchorCtr="0">
        <a:noAutofit/>
      </a:bodyPr>
      <a:lstStyle>
        <a:defPPr marL="0" indent="0" algn="ctr" defTabSz="2889250">
          <a:lnSpc>
            <a:spcPct val="90000"/>
          </a:lnSpc>
          <a:spcBef>
            <a:spcPct val="0"/>
          </a:spcBef>
          <a:spcAft>
            <a:spcPct val="35000"/>
          </a:spcAft>
          <a:buNone/>
          <a:defRPr sz="6500" kern="1200"/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8.xml><?xml version="1.0" encoding="utf-8"?>
<a:theme xmlns:a="http://schemas.openxmlformats.org/drawingml/2006/main" name="2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B18F3080B7924B848EE58F4AACA1DD" ma:contentTypeVersion="10" ma:contentTypeDescription="Create a new document." ma:contentTypeScope="" ma:versionID="59d87551866224bd026c1de9afbb6082">
  <xsd:schema xmlns:xsd="http://www.w3.org/2001/XMLSchema" xmlns:xs="http://www.w3.org/2001/XMLSchema" xmlns:p="http://schemas.microsoft.com/office/2006/metadata/properties" xmlns:ns3="4934e7df-6d12-404e-801b-6faafd4b1265" xmlns:ns4="91ee0f46-baf1-4c69-9706-0ef8734ded20" targetNamespace="http://schemas.microsoft.com/office/2006/metadata/properties" ma:root="true" ma:fieldsID="36a9ceb55689b6148b958e6f1afadaec" ns3:_="" ns4:_="">
    <xsd:import namespace="4934e7df-6d12-404e-801b-6faafd4b1265"/>
    <xsd:import namespace="91ee0f46-baf1-4c69-9706-0ef8734ded2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34e7df-6d12-404e-801b-6faafd4b126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e0f46-baf1-4c69-9706-0ef8734ded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78FF725-D706-42A5-A411-2BE4B7B995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34e7df-6d12-404e-801b-6faafd4b1265"/>
    <ds:schemaRef ds:uri="91ee0f46-baf1-4c69-9706-0ef8734ded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6E53BA-BC3F-4B85-AAF2-EBEDC46CA5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7FA9B4-A13F-44D2-8D14-67C0DB560FAF}">
  <ds:schemaRefs>
    <ds:schemaRef ds:uri="4934e7df-6d12-404e-801b-6faafd4b1265"/>
    <ds:schemaRef ds:uri="http://schemas.openxmlformats.org/package/2006/metadata/core-properties"/>
    <ds:schemaRef ds:uri="http://purl.org/dc/elements/1.1/"/>
    <ds:schemaRef ds:uri="91ee0f46-baf1-4c69-9706-0ef8734ded20"/>
    <ds:schemaRef ds:uri="http://purl.org/dc/dcmitype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of the GE - Critical Deliverables  Agenda 05-11-2019 (2)</Template>
  <TotalTime>6332</TotalTime>
  <Words>253</Words>
  <Application>Microsoft Office PowerPoint</Application>
  <PresentationFormat>Widescreen</PresentationFormat>
  <Paragraphs>89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Arial</vt:lpstr>
      <vt:lpstr>Calibri</vt:lpstr>
      <vt:lpstr>Courier New</vt:lpstr>
      <vt:lpstr>Wingdings</vt:lpstr>
      <vt:lpstr>Competency building Plan 2019-20 Len</vt:lpstr>
      <vt:lpstr>EskomPresentationTemplate</vt:lpstr>
      <vt:lpstr>Content Slide Master</vt:lpstr>
      <vt:lpstr>1_Content Slide Master</vt:lpstr>
      <vt:lpstr>1_Office Theme</vt:lpstr>
      <vt:lpstr>4_Content Slide Master</vt:lpstr>
      <vt:lpstr>5_Content Slide Master</vt:lpstr>
      <vt:lpstr>2_Content Slide Master</vt:lpstr>
      <vt:lpstr>think-cell Slide</vt:lpstr>
      <vt:lpstr>PowerPoint Presentation</vt:lpstr>
      <vt:lpstr>Supply of Smart Meters – Suppliers Engagement</vt:lpstr>
      <vt:lpstr>Supply of Smart Meters – Suppliers Engagement</vt:lpstr>
      <vt:lpstr>Thank you 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Feedback on Critical Deliverables</dc:title>
  <dc:creator>Nontokozo Thabethe</dc:creator>
  <cp:lastModifiedBy>Tshifhiwa Mandavha</cp:lastModifiedBy>
  <cp:revision>582</cp:revision>
  <cp:lastPrinted>2019-11-10T19:20:02Z</cp:lastPrinted>
  <dcterms:created xsi:type="dcterms:W3CDTF">2019-11-05T12:41:03Z</dcterms:created>
  <dcterms:modified xsi:type="dcterms:W3CDTF">2025-01-20T07:30:38Z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0x01010040B18F3080B7924B848EE58F4AACA1DD</vt:lpwstr>
  </property>
</Properties>
</file>