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60" r:id="rId2"/>
    <p:sldId id="267" r:id="rId3"/>
    <p:sldId id="269" r:id="rId4"/>
    <p:sldId id="270" r:id="rId5"/>
    <p:sldId id="275" r:id="rId6"/>
    <p:sldId id="274" r:id="rId7"/>
    <p:sldId id="273" r:id="rId8"/>
    <p:sldId id="268" r:id="rId9"/>
    <p:sldId id="276" r:id="rId1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B5E97B9-95CF-4530-BC2B-504EBCA06361}">
          <p14:sldIdLst>
            <p14:sldId id="260"/>
            <p14:sldId id="267"/>
            <p14:sldId id="269"/>
            <p14:sldId id="270"/>
            <p14:sldId id="275"/>
            <p14:sldId id="274"/>
            <p14:sldId id="273"/>
            <p14:sldId id="268"/>
            <p14:sldId id="27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89869" autoAdjust="0"/>
  </p:normalViewPr>
  <p:slideViewPr>
    <p:cSldViewPr>
      <p:cViewPr varScale="1">
        <p:scale>
          <a:sx n="72" d="100"/>
          <a:sy n="72" d="100"/>
        </p:scale>
        <p:origin x="1752" y="66"/>
      </p:cViewPr>
      <p:guideLst>
        <p:guide orient="horz" pos="2160"/>
        <p:guide pos="2880"/>
      </p:guideLst>
    </p:cSldViewPr>
  </p:slideViewPr>
  <p:notesTextViewPr>
    <p:cViewPr>
      <p:scale>
        <a:sx n="1" d="1"/>
        <a:sy n="1" d="1"/>
      </p:scale>
      <p:origin x="0" y="0"/>
    </p:cViewPr>
  </p:notesTextViewPr>
  <p:sorterViewPr>
    <p:cViewPr>
      <p:scale>
        <a:sx n="100" d="100"/>
        <a:sy n="100" d="100"/>
      </p:scale>
      <p:origin x="0" y="9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6661" tIns="48331" rIns="96661" bIns="48331" rtlCol="0"/>
          <a:lstStyle>
            <a:lvl1pPr algn="l">
              <a:defRPr sz="1300"/>
            </a:lvl1pPr>
          </a:lstStyle>
          <a:p>
            <a:endParaRPr lang="en-ZA" dirty="0"/>
          </a:p>
        </p:txBody>
      </p:sp>
      <p:sp>
        <p:nvSpPr>
          <p:cNvPr id="3" name="Date Placeholder 2"/>
          <p:cNvSpPr>
            <a:spLocks noGrp="1"/>
          </p:cNvSpPr>
          <p:nvPr>
            <p:ph type="dt" idx="1"/>
          </p:nvPr>
        </p:nvSpPr>
        <p:spPr>
          <a:xfrm>
            <a:off x="3850443" y="0"/>
            <a:ext cx="2945659" cy="496332"/>
          </a:xfrm>
          <a:prstGeom prst="rect">
            <a:avLst/>
          </a:prstGeom>
        </p:spPr>
        <p:txBody>
          <a:bodyPr vert="horz" lIns="96661" tIns="48331" rIns="96661" bIns="48331" rtlCol="0"/>
          <a:lstStyle>
            <a:lvl1pPr algn="r">
              <a:defRPr sz="1300"/>
            </a:lvl1pPr>
          </a:lstStyle>
          <a:p>
            <a:fld id="{7FBB5D7B-525C-4788-9C09-AE0A496FC4AE}" type="datetimeFigureOut">
              <a:rPr lang="en-ZA" smtClean="0"/>
              <a:t>2022/08/23</a:t>
            </a:fld>
            <a:endParaRPr lang="en-ZA"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6661" tIns="48331" rIns="96661" bIns="48331" rtlCol="0" anchor="ctr"/>
          <a:lstStyle/>
          <a:p>
            <a:endParaRPr lang="en-ZA"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9428584"/>
            <a:ext cx="2945659" cy="496332"/>
          </a:xfrm>
          <a:prstGeom prst="rect">
            <a:avLst/>
          </a:prstGeom>
        </p:spPr>
        <p:txBody>
          <a:bodyPr vert="horz" lIns="96661" tIns="48331" rIns="96661" bIns="48331" rtlCol="0" anchor="b"/>
          <a:lstStyle>
            <a:lvl1pPr algn="l">
              <a:defRPr sz="1300"/>
            </a:lvl1pPr>
          </a:lstStyle>
          <a:p>
            <a:endParaRPr lang="en-ZA"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6661" tIns="48331" rIns="96661" bIns="48331" rtlCol="0" anchor="b"/>
          <a:lstStyle>
            <a:lvl1pPr algn="r">
              <a:defRPr sz="1300"/>
            </a:lvl1pPr>
          </a:lstStyle>
          <a:p>
            <a:fld id="{BD298C8D-F809-490C-9297-32930E7AF3AC}" type="slidenum">
              <a:rPr lang="en-ZA" smtClean="0"/>
              <a:t>‹#›</a:t>
            </a:fld>
            <a:endParaRPr lang="en-ZA" dirty="0"/>
          </a:p>
        </p:txBody>
      </p:sp>
    </p:spTree>
    <p:extLst>
      <p:ext uri="{BB962C8B-B14F-4D97-AF65-F5344CB8AC3E}">
        <p14:creationId xmlns:p14="http://schemas.microsoft.com/office/powerpoint/2010/main" val="202310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pPr defTabSz="999232"/>
            <a:fld id="{85562442-CEF0-481F-AA28-84A6FD55D8B4}" type="slidenum">
              <a:rPr lang="en-ZA" smtClean="0">
                <a:solidFill>
                  <a:prstClr val="black"/>
                </a:solidFill>
              </a:rPr>
              <a:pPr defTabSz="999232"/>
              <a:t>1</a:t>
            </a:fld>
            <a:endParaRPr lang="en-ZA" dirty="0">
              <a:solidFill>
                <a:prstClr val="black"/>
              </a:solidFill>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GB" dirty="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cstate="print"/>
            <a:srcRect/>
            <a:stretch>
              <a:fillRect/>
            </a:stretch>
          </p:blipFill>
          <p:spPr bwMode="auto">
            <a:xfrm>
              <a:off x="4088" y="326"/>
              <a:ext cx="1352" cy="343"/>
            </a:xfrm>
            <a:prstGeom prst="rect">
              <a:avLst/>
            </a:prstGeom>
            <a:noFill/>
            <a:ln w="9525">
              <a:noFill/>
              <a:miter lim="800000"/>
              <a:headEnd/>
              <a:tailEnd/>
            </a:ln>
          </p:spPr>
        </p:pic>
        <p:sp>
          <p:nvSpPr>
            <p:cNvPr id="6" name="Rectangle 91"/>
            <p:cNvSpPr>
              <a:spLocks noChangeArrowheads="1"/>
            </p:cNvSpPr>
            <p:nvPr userDrawn="1"/>
          </p:nvSpPr>
          <p:spPr bwMode="auto">
            <a:xfrm>
              <a:off x="-3" y="0"/>
              <a:ext cx="5763" cy="4320"/>
            </a:xfrm>
            <a:prstGeom prst="rect">
              <a:avLst/>
            </a:prstGeom>
            <a:noFill/>
            <a:ln w="9525">
              <a:noFill/>
              <a:miter lim="800000"/>
              <a:headEnd/>
              <a:tailEnd/>
            </a:ln>
          </p:spPr>
          <p:txBody>
            <a:bodyPr wrap="none" anchor="ctr"/>
            <a:lstStyle/>
            <a:p>
              <a:pPr fontAlgn="base">
                <a:spcBef>
                  <a:spcPct val="0"/>
                </a:spcBef>
                <a:spcAft>
                  <a:spcPct val="0"/>
                </a:spcAft>
                <a:defRPr/>
              </a:pPr>
              <a:endParaRPr lang="en-US" dirty="0">
                <a:solidFill>
                  <a:srgbClr val="003896"/>
                </a:solidFill>
              </a:endParaRPr>
            </a:p>
          </p:txBody>
        </p:sp>
        <p:pic>
          <p:nvPicPr>
            <p:cNvPr id="7" name="Picture 23" descr="dd"/>
            <p:cNvPicPr>
              <a:picLocks noChangeAspect="1" noChangeArrowheads="1"/>
            </p:cNvPicPr>
            <p:nvPr userDrawn="1"/>
          </p:nvPicPr>
          <p:blipFill>
            <a:blip r:embed="rId3" cstate="print"/>
            <a:srcRect/>
            <a:stretch>
              <a:fillRect/>
            </a:stretch>
          </p:blipFill>
          <p:spPr bwMode="auto">
            <a:xfrm>
              <a:off x="-3" y="0"/>
              <a:ext cx="1150" cy="4320"/>
            </a:xfrm>
            <a:prstGeom prst="rect">
              <a:avLst/>
            </a:prstGeom>
            <a:noFill/>
            <a:ln w="9525">
              <a:noFill/>
              <a:miter lim="800000"/>
              <a:headEnd/>
              <a:tailEnd/>
            </a:ln>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fontAlgn="base">
                <a:spcBef>
                  <a:spcPct val="0"/>
                </a:spcBef>
                <a:spcAft>
                  <a:spcPct val="0"/>
                </a:spcAft>
                <a:defRPr/>
              </a:pPr>
              <a:endParaRPr 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cstate="print"/>
              <a:srcRect/>
              <a:stretch>
                <a:fillRect/>
              </a:stretch>
            </a:blipFill>
            <a:ln w="9525">
              <a:noFill/>
              <a:round/>
              <a:headEnd/>
              <a:tailEnd/>
            </a:ln>
          </p:spPr>
          <p:txBody>
            <a:bodyPr/>
            <a:lstStyle/>
            <a:p>
              <a:pPr fontAlgn="base">
                <a:spcBef>
                  <a:spcPct val="0"/>
                </a:spcBef>
                <a:spcAft>
                  <a:spcPct val="0"/>
                </a:spcAft>
                <a:defRPr/>
              </a:pPr>
              <a:endParaRPr 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p:spPr>
          <p:txBody>
            <a:bodyPr/>
            <a:lstStyle/>
            <a:p>
              <a:pPr fontAlgn="base">
                <a:spcBef>
                  <a:spcPct val="0"/>
                </a:spcBef>
                <a:spcAft>
                  <a:spcPct val="0"/>
                </a:spcAft>
                <a:defRPr/>
              </a:pPr>
              <a:endParaRPr 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cstate="print">
                <a:lum contrast="6000"/>
              </a:blip>
              <a:srcRect/>
              <a:stretch>
                <a:fillRect/>
              </a:stretch>
            </a:blipFill>
            <a:ln w="9525">
              <a:noFill/>
              <a:round/>
              <a:headEnd/>
              <a:tailEnd/>
            </a:ln>
          </p:spPr>
          <p:txBody>
            <a:bodyPr/>
            <a:lstStyle/>
            <a:p>
              <a:pPr fontAlgn="base">
                <a:spcBef>
                  <a:spcPct val="0"/>
                </a:spcBef>
                <a:spcAft>
                  <a:spcPct val="0"/>
                </a:spcAft>
                <a:defRPr/>
              </a:pPr>
              <a:endParaRPr 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cstate="print">
                <a:lum contrast="12000"/>
              </a:blip>
              <a:srcRect/>
              <a:stretch>
                <a:fillRect/>
              </a:stretch>
            </a:blipFill>
            <a:ln w="0">
              <a:noFill/>
              <a:round/>
              <a:headEnd/>
              <a:tailEnd/>
            </a:ln>
          </p:spPr>
          <p:txBody>
            <a:bodyPr/>
            <a:lstStyle/>
            <a:p>
              <a:pPr fontAlgn="base">
                <a:spcBef>
                  <a:spcPct val="0"/>
                </a:spcBef>
                <a:spcAft>
                  <a:spcPct val="0"/>
                </a:spcAft>
                <a:defRPr/>
              </a:pPr>
              <a:endParaRPr 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cstate="print">
                <a:lum contrast="6000"/>
              </a:blip>
              <a:srcRect/>
              <a:stretch>
                <a:fillRect/>
              </a:stretch>
            </a:blipFill>
            <a:ln w="9525">
              <a:no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470328503"/>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2F623BE6-6E4E-4CC9-82DE-DE8A80278E75}" type="datetime1">
              <a:rPr lang="en-ZA"/>
              <a:pPr>
                <a:defRPr/>
              </a:pPr>
              <a:t>2022/08/23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C890BE80-65AA-4B35-8FE3-A461C41032CC}" type="slidenum">
              <a:rPr lang="en-ZA"/>
              <a:pPr>
                <a:defRPr/>
              </a:pPr>
              <a:t>‹#›</a:t>
            </a:fld>
            <a:endParaRPr lang="en-ZA" dirty="0"/>
          </a:p>
        </p:txBody>
      </p:sp>
    </p:spTree>
    <p:extLst>
      <p:ext uri="{BB962C8B-B14F-4D97-AF65-F5344CB8AC3E}">
        <p14:creationId xmlns:p14="http://schemas.microsoft.com/office/powerpoint/2010/main" val="3941259966"/>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4155188C-3D5E-4200-AB91-D634BEFF537D}" type="datetime1">
              <a:rPr lang="en-ZA"/>
              <a:pPr>
                <a:defRPr/>
              </a:pPr>
              <a:t>2022/08/23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03949BA6-49F5-4E75-ADD4-3CB321517F93}" type="slidenum">
              <a:rPr lang="en-ZA"/>
              <a:pPr>
                <a:defRPr/>
              </a:pPr>
              <a:t>‹#›</a:t>
            </a:fld>
            <a:endParaRPr lang="en-ZA" dirty="0"/>
          </a:p>
        </p:txBody>
      </p:sp>
    </p:spTree>
    <p:extLst>
      <p:ext uri="{BB962C8B-B14F-4D97-AF65-F5344CB8AC3E}">
        <p14:creationId xmlns:p14="http://schemas.microsoft.com/office/powerpoint/2010/main" val="2734670495"/>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02175" y="1436688"/>
            <a:ext cx="4113213" cy="2446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702175" y="4035425"/>
            <a:ext cx="4113213" cy="2446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7"/>
          <p:cNvSpPr>
            <a:spLocks noGrp="1" noChangeArrowheads="1"/>
          </p:cNvSpPr>
          <p:nvPr>
            <p:ph type="dt" sz="half" idx="10"/>
          </p:nvPr>
        </p:nvSpPr>
        <p:spPr>
          <a:ln/>
        </p:spPr>
        <p:txBody>
          <a:bodyPr/>
          <a:lstStyle>
            <a:lvl1pPr>
              <a:defRPr/>
            </a:lvl1pPr>
          </a:lstStyle>
          <a:p>
            <a:pPr>
              <a:defRPr/>
            </a:pPr>
            <a:fld id="{35BA9A4B-0BA4-4E24-AE87-3A6613CA1DF5}" type="datetime1">
              <a:rPr lang="en-ZA"/>
              <a:pPr>
                <a:defRPr/>
              </a:pPr>
              <a:t>2022/08/23</a:t>
            </a:fld>
            <a:endParaRPr lang="en-ZA" dirty="0"/>
          </a:p>
        </p:txBody>
      </p:sp>
      <p:sp>
        <p:nvSpPr>
          <p:cNvPr id="7"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8" name="Rectangle 39"/>
          <p:cNvSpPr>
            <a:spLocks noGrp="1" noChangeArrowheads="1"/>
          </p:cNvSpPr>
          <p:nvPr>
            <p:ph type="sldNum" sz="quarter" idx="12"/>
          </p:nvPr>
        </p:nvSpPr>
        <p:spPr>
          <a:ln/>
        </p:spPr>
        <p:txBody>
          <a:bodyPr/>
          <a:lstStyle>
            <a:lvl1pPr>
              <a:defRPr/>
            </a:lvl1pPr>
          </a:lstStyle>
          <a:p>
            <a:pPr>
              <a:defRPr/>
            </a:pPr>
            <a:fld id="{5E315BA3-8E04-44BA-94F6-084D77F5F3E3}" type="slidenum">
              <a:rPr lang="en-ZA"/>
              <a:pPr>
                <a:defRPr/>
              </a:pPr>
              <a:t>‹#›</a:t>
            </a:fld>
            <a:endParaRPr lang="en-ZA" dirty="0"/>
          </a:p>
        </p:txBody>
      </p:sp>
    </p:spTree>
    <p:extLst>
      <p:ext uri="{BB962C8B-B14F-4D97-AF65-F5344CB8AC3E}">
        <p14:creationId xmlns:p14="http://schemas.microsoft.com/office/powerpoint/2010/main" val="1173226292"/>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Chart Placeholder 2"/>
          <p:cNvSpPr>
            <a:spLocks noGrp="1"/>
          </p:cNvSpPr>
          <p:nvPr>
            <p:ph type="chart" idx="1"/>
          </p:nvPr>
        </p:nvSpPr>
        <p:spPr>
          <a:xfrm>
            <a:off x="436563" y="1436688"/>
            <a:ext cx="8378825" cy="5045075"/>
          </a:xfrm>
        </p:spPr>
        <p:txBody>
          <a:bodyPr/>
          <a:lstStyle/>
          <a:p>
            <a:pPr lvl="0"/>
            <a:endParaRPr lang="en-US" noProof="0" dirty="0"/>
          </a:p>
        </p:txBody>
      </p:sp>
      <p:sp>
        <p:nvSpPr>
          <p:cNvPr id="4" name="Rectangle 37"/>
          <p:cNvSpPr>
            <a:spLocks noGrp="1" noChangeArrowheads="1"/>
          </p:cNvSpPr>
          <p:nvPr>
            <p:ph type="dt" sz="half" idx="10"/>
          </p:nvPr>
        </p:nvSpPr>
        <p:spPr>
          <a:ln/>
        </p:spPr>
        <p:txBody>
          <a:bodyPr/>
          <a:lstStyle>
            <a:lvl1pPr>
              <a:defRPr/>
            </a:lvl1pPr>
          </a:lstStyle>
          <a:p>
            <a:pPr>
              <a:defRPr/>
            </a:pPr>
            <a:fld id="{0CE6CA91-BA70-4E41-BD9A-3970BB1C82D7}" type="datetime1">
              <a:rPr lang="en-ZA"/>
              <a:pPr>
                <a:defRPr/>
              </a:pPr>
              <a:t>2022/08/23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974C5155-1B51-49AE-9E3B-A55171923E06}" type="slidenum">
              <a:rPr lang="en-ZA"/>
              <a:pPr>
                <a:defRPr/>
              </a:pPr>
              <a:t>‹#›</a:t>
            </a:fld>
            <a:endParaRPr lang="en-ZA" dirty="0"/>
          </a:p>
        </p:txBody>
      </p:sp>
    </p:spTree>
    <p:extLst>
      <p:ext uri="{BB962C8B-B14F-4D97-AF65-F5344CB8AC3E}">
        <p14:creationId xmlns:p14="http://schemas.microsoft.com/office/powerpoint/2010/main" val="2548684308"/>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fld id="{CD6CA566-0050-47F2-B0BB-87F834F6EB28}" type="datetime1">
              <a:rPr lang="en-ZA"/>
              <a:pPr>
                <a:defRPr/>
              </a:pPr>
              <a:t>2022/08/23</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7" name="Rectangle 39"/>
          <p:cNvSpPr>
            <a:spLocks noGrp="1" noChangeArrowheads="1"/>
          </p:cNvSpPr>
          <p:nvPr>
            <p:ph type="sldNum" sz="quarter" idx="12"/>
          </p:nvPr>
        </p:nvSpPr>
        <p:spPr>
          <a:ln/>
        </p:spPr>
        <p:txBody>
          <a:bodyPr/>
          <a:lstStyle>
            <a:lvl1pPr>
              <a:defRPr/>
            </a:lvl1pPr>
          </a:lstStyle>
          <a:p>
            <a:pPr>
              <a:defRPr/>
            </a:pPr>
            <a:fld id="{58AF544E-0A3F-48B4-9A8B-A2E84A96B35D}" type="slidenum">
              <a:rPr lang="en-ZA"/>
              <a:pPr>
                <a:defRPr/>
              </a:pPr>
              <a:t>‹#›</a:t>
            </a:fld>
            <a:endParaRPr lang="en-ZA" dirty="0"/>
          </a:p>
        </p:txBody>
      </p:sp>
    </p:spTree>
    <p:extLst>
      <p:ext uri="{BB962C8B-B14F-4D97-AF65-F5344CB8AC3E}">
        <p14:creationId xmlns:p14="http://schemas.microsoft.com/office/powerpoint/2010/main" val="3740362590"/>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Table Placeholder 2"/>
          <p:cNvSpPr>
            <a:spLocks noGrp="1"/>
          </p:cNvSpPr>
          <p:nvPr>
            <p:ph type="tbl" idx="1"/>
          </p:nvPr>
        </p:nvSpPr>
        <p:spPr>
          <a:xfrm>
            <a:off x="436563" y="1436688"/>
            <a:ext cx="8378825" cy="5045075"/>
          </a:xfrm>
        </p:spPr>
        <p:txBody>
          <a:bodyPr/>
          <a:lstStyle/>
          <a:p>
            <a:pPr lvl="0"/>
            <a:endParaRPr lang="en-US" noProof="0" dirty="0"/>
          </a:p>
        </p:txBody>
      </p:sp>
      <p:sp>
        <p:nvSpPr>
          <p:cNvPr id="4" name="Rectangle 37"/>
          <p:cNvSpPr>
            <a:spLocks noGrp="1" noChangeArrowheads="1"/>
          </p:cNvSpPr>
          <p:nvPr>
            <p:ph type="dt" sz="half" idx="10"/>
          </p:nvPr>
        </p:nvSpPr>
        <p:spPr>
          <a:ln/>
        </p:spPr>
        <p:txBody>
          <a:bodyPr/>
          <a:lstStyle>
            <a:lvl1pPr>
              <a:defRPr/>
            </a:lvl1pPr>
          </a:lstStyle>
          <a:p>
            <a:pPr>
              <a:defRPr/>
            </a:pPr>
            <a:fld id="{A649F057-283A-4B04-A0ED-B1B5442EBCDE}" type="datetime1">
              <a:rPr lang="en-ZA"/>
              <a:pPr>
                <a:defRPr/>
              </a:pPr>
              <a:t>2022/08/23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6A69593D-DF8C-44C1-9775-AB8B90EA4D72}" type="slidenum">
              <a:rPr lang="en-ZA"/>
              <a:pPr>
                <a:defRPr/>
              </a:pPr>
              <a:t>‹#›</a:t>
            </a:fld>
            <a:endParaRPr lang="en-ZA" dirty="0"/>
          </a:p>
        </p:txBody>
      </p:sp>
    </p:spTree>
    <p:extLst>
      <p:ext uri="{BB962C8B-B14F-4D97-AF65-F5344CB8AC3E}">
        <p14:creationId xmlns:p14="http://schemas.microsoft.com/office/powerpoint/2010/main" val="2817187218"/>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C4F46CAB-1DBE-44ED-94AC-06F7B1054E8F}" type="datetime1">
              <a:rPr lang="en-ZA"/>
              <a:pPr>
                <a:defRPr/>
              </a:pPr>
              <a:t>2022/08/23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F474BC9C-C21D-4D38-866D-530A40B40701}" type="slidenum">
              <a:rPr lang="en-ZA"/>
              <a:pPr>
                <a:defRPr/>
              </a:pPr>
              <a:t>‹#›</a:t>
            </a:fld>
            <a:endParaRPr lang="en-ZA" dirty="0"/>
          </a:p>
        </p:txBody>
      </p:sp>
    </p:spTree>
    <p:extLst>
      <p:ext uri="{BB962C8B-B14F-4D97-AF65-F5344CB8AC3E}">
        <p14:creationId xmlns:p14="http://schemas.microsoft.com/office/powerpoint/2010/main" val="211876181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66AC3728-3DFB-4AC1-9251-5189ADC4CB4D}" type="datetime1">
              <a:rPr lang="en-ZA"/>
              <a:pPr>
                <a:defRPr/>
              </a:pPr>
              <a:t>2022/08/23</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731A04C9-EDA6-4BC8-9934-6FB9246DA894}" type="slidenum">
              <a:rPr lang="en-ZA"/>
              <a:pPr>
                <a:defRPr/>
              </a:pPr>
              <a:t>‹#›</a:t>
            </a:fld>
            <a:endParaRPr lang="en-ZA" dirty="0"/>
          </a:p>
        </p:txBody>
      </p:sp>
    </p:spTree>
    <p:extLst>
      <p:ext uri="{BB962C8B-B14F-4D97-AF65-F5344CB8AC3E}">
        <p14:creationId xmlns:p14="http://schemas.microsoft.com/office/powerpoint/2010/main" val="859188681"/>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fld id="{2B0CC376-496F-40A6-A184-30A9EBC264A4}" type="datetime1">
              <a:rPr lang="en-ZA"/>
              <a:pPr>
                <a:defRPr/>
              </a:pPr>
              <a:t>2022/08/23</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7" name="Rectangle 39"/>
          <p:cNvSpPr>
            <a:spLocks noGrp="1" noChangeArrowheads="1"/>
          </p:cNvSpPr>
          <p:nvPr>
            <p:ph type="sldNum" sz="quarter" idx="12"/>
          </p:nvPr>
        </p:nvSpPr>
        <p:spPr>
          <a:ln/>
        </p:spPr>
        <p:txBody>
          <a:bodyPr/>
          <a:lstStyle>
            <a:lvl1pPr>
              <a:defRPr/>
            </a:lvl1pPr>
          </a:lstStyle>
          <a:p>
            <a:pPr>
              <a:defRPr/>
            </a:pPr>
            <a:fld id="{BF358701-617B-4336-93B6-D79748045032}" type="slidenum">
              <a:rPr lang="en-ZA"/>
              <a:pPr>
                <a:defRPr/>
              </a:pPr>
              <a:t>‹#›</a:t>
            </a:fld>
            <a:endParaRPr lang="en-ZA" dirty="0"/>
          </a:p>
        </p:txBody>
      </p:sp>
    </p:spTree>
    <p:extLst>
      <p:ext uri="{BB962C8B-B14F-4D97-AF65-F5344CB8AC3E}">
        <p14:creationId xmlns:p14="http://schemas.microsoft.com/office/powerpoint/2010/main" val="4161903736"/>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a:ln/>
        </p:spPr>
        <p:txBody>
          <a:bodyPr/>
          <a:lstStyle>
            <a:lvl1pPr>
              <a:defRPr/>
            </a:lvl1pPr>
          </a:lstStyle>
          <a:p>
            <a:pPr>
              <a:defRPr/>
            </a:pPr>
            <a:fld id="{97081B14-4013-4772-A70F-A3F99E2ACEEC}" type="datetime1">
              <a:rPr lang="en-ZA"/>
              <a:pPr>
                <a:defRPr/>
              </a:pPr>
              <a:t>2022/08/23</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9" name="Rectangle 39"/>
          <p:cNvSpPr>
            <a:spLocks noGrp="1" noChangeArrowheads="1"/>
          </p:cNvSpPr>
          <p:nvPr>
            <p:ph type="sldNum" sz="quarter" idx="12"/>
          </p:nvPr>
        </p:nvSpPr>
        <p:spPr>
          <a:ln/>
        </p:spPr>
        <p:txBody>
          <a:bodyPr/>
          <a:lstStyle>
            <a:lvl1pPr>
              <a:defRPr/>
            </a:lvl1pPr>
          </a:lstStyle>
          <a:p>
            <a:pPr>
              <a:defRPr/>
            </a:pPr>
            <a:fld id="{0855EEEA-0CB9-4B0F-93D0-32604463E5FD}" type="slidenum">
              <a:rPr lang="en-ZA"/>
              <a:pPr>
                <a:defRPr/>
              </a:pPr>
              <a:t>‹#›</a:t>
            </a:fld>
            <a:endParaRPr lang="en-ZA" dirty="0"/>
          </a:p>
        </p:txBody>
      </p:sp>
    </p:spTree>
    <p:extLst>
      <p:ext uri="{BB962C8B-B14F-4D97-AF65-F5344CB8AC3E}">
        <p14:creationId xmlns:p14="http://schemas.microsoft.com/office/powerpoint/2010/main" val="126031249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a:ln/>
        </p:spPr>
        <p:txBody>
          <a:bodyPr/>
          <a:lstStyle>
            <a:lvl1pPr>
              <a:defRPr/>
            </a:lvl1pPr>
          </a:lstStyle>
          <a:p>
            <a:pPr>
              <a:defRPr/>
            </a:pPr>
            <a:fld id="{D3CC94DF-24B1-4440-A120-F0A58282FAB6}" type="datetime1">
              <a:rPr lang="en-ZA"/>
              <a:pPr>
                <a:defRPr/>
              </a:pPr>
              <a:t>2022/08/23</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5" name="Rectangle 39"/>
          <p:cNvSpPr>
            <a:spLocks noGrp="1" noChangeArrowheads="1"/>
          </p:cNvSpPr>
          <p:nvPr>
            <p:ph type="sldNum" sz="quarter" idx="12"/>
          </p:nvPr>
        </p:nvSpPr>
        <p:spPr>
          <a:ln/>
        </p:spPr>
        <p:txBody>
          <a:bodyPr/>
          <a:lstStyle>
            <a:lvl1pPr>
              <a:defRPr/>
            </a:lvl1pPr>
          </a:lstStyle>
          <a:p>
            <a:pPr>
              <a:defRPr/>
            </a:pPr>
            <a:fld id="{1E07890B-746D-486D-AC7B-3BF883B5F391}" type="slidenum">
              <a:rPr lang="en-ZA"/>
              <a:pPr>
                <a:defRPr/>
              </a:pPr>
              <a:t>‹#›</a:t>
            </a:fld>
            <a:endParaRPr lang="en-ZA" dirty="0"/>
          </a:p>
        </p:txBody>
      </p:sp>
    </p:spTree>
    <p:extLst>
      <p:ext uri="{BB962C8B-B14F-4D97-AF65-F5344CB8AC3E}">
        <p14:creationId xmlns:p14="http://schemas.microsoft.com/office/powerpoint/2010/main" val="1377554963"/>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D53EE281-A4DE-4084-89EB-7FD263CA9136}" type="datetime1">
              <a:rPr lang="en-ZA"/>
              <a:pPr>
                <a:defRPr/>
              </a:pPr>
              <a:t>2022/08/23</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4" name="Rectangle 39"/>
          <p:cNvSpPr>
            <a:spLocks noGrp="1" noChangeArrowheads="1"/>
          </p:cNvSpPr>
          <p:nvPr>
            <p:ph type="sldNum" sz="quarter" idx="12"/>
          </p:nvPr>
        </p:nvSpPr>
        <p:spPr>
          <a:ln/>
        </p:spPr>
        <p:txBody>
          <a:bodyPr/>
          <a:lstStyle>
            <a:lvl1pPr>
              <a:defRPr/>
            </a:lvl1pPr>
          </a:lstStyle>
          <a:p>
            <a:pPr>
              <a:defRPr/>
            </a:pPr>
            <a:fld id="{CA7CD995-E7A2-4949-8E01-4C4C581AD743}" type="slidenum">
              <a:rPr lang="en-ZA"/>
              <a:pPr>
                <a:defRPr/>
              </a:pPr>
              <a:t>‹#›</a:t>
            </a:fld>
            <a:endParaRPr lang="en-ZA" dirty="0"/>
          </a:p>
        </p:txBody>
      </p:sp>
    </p:spTree>
    <p:extLst>
      <p:ext uri="{BB962C8B-B14F-4D97-AF65-F5344CB8AC3E}">
        <p14:creationId xmlns:p14="http://schemas.microsoft.com/office/powerpoint/2010/main" val="1122660589"/>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4E60B6C4-BDBB-4ADA-97F4-E38B16F58C47}" type="datetime1">
              <a:rPr lang="en-ZA"/>
              <a:pPr>
                <a:defRPr/>
              </a:pPr>
              <a:t>2022/08/23</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7" name="Rectangle 39"/>
          <p:cNvSpPr>
            <a:spLocks noGrp="1" noChangeArrowheads="1"/>
          </p:cNvSpPr>
          <p:nvPr>
            <p:ph type="sldNum" sz="quarter" idx="12"/>
          </p:nvPr>
        </p:nvSpPr>
        <p:spPr>
          <a:ln/>
        </p:spPr>
        <p:txBody>
          <a:bodyPr/>
          <a:lstStyle>
            <a:lvl1pPr>
              <a:defRPr/>
            </a:lvl1pPr>
          </a:lstStyle>
          <a:p>
            <a:pPr>
              <a:defRPr/>
            </a:pPr>
            <a:fld id="{5018D5DF-532D-4BBD-A0DF-8AA59A6AD983}" type="slidenum">
              <a:rPr lang="en-ZA"/>
              <a:pPr>
                <a:defRPr/>
              </a:pPr>
              <a:t>‹#›</a:t>
            </a:fld>
            <a:endParaRPr lang="en-ZA" dirty="0"/>
          </a:p>
        </p:txBody>
      </p:sp>
    </p:spTree>
    <p:extLst>
      <p:ext uri="{BB962C8B-B14F-4D97-AF65-F5344CB8AC3E}">
        <p14:creationId xmlns:p14="http://schemas.microsoft.com/office/powerpoint/2010/main" val="237340549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760AD5AC-DE3E-4E86-A344-920E70D45F17}" type="datetime1">
              <a:rPr lang="en-ZA"/>
              <a:pPr>
                <a:defRPr/>
              </a:pPr>
              <a:t>2022/08/23</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7" name="Rectangle 39"/>
          <p:cNvSpPr>
            <a:spLocks noGrp="1" noChangeArrowheads="1"/>
          </p:cNvSpPr>
          <p:nvPr>
            <p:ph type="sldNum" sz="quarter" idx="12"/>
          </p:nvPr>
        </p:nvSpPr>
        <p:spPr>
          <a:ln/>
        </p:spPr>
        <p:txBody>
          <a:bodyPr/>
          <a:lstStyle>
            <a:lvl1pPr>
              <a:defRPr/>
            </a:lvl1pPr>
          </a:lstStyle>
          <a:p>
            <a:pPr>
              <a:defRPr/>
            </a:pPr>
            <a:fld id="{2FF30E77-C6A7-4F1F-ACA6-E035EE703391}" type="slidenum">
              <a:rPr lang="en-ZA"/>
              <a:pPr>
                <a:defRPr/>
              </a:pPr>
              <a:t>‹#›</a:t>
            </a:fld>
            <a:endParaRPr lang="en-ZA" dirty="0"/>
          </a:p>
        </p:txBody>
      </p:sp>
    </p:spTree>
    <p:extLst>
      <p:ext uri="{BB962C8B-B14F-4D97-AF65-F5344CB8AC3E}">
        <p14:creationId xmlns:p14="http://schemas.microsoft.com/office/powerpoint/2010/main" val="3189576062"/>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70" name="Picture 43" descr="logo small"/>
          <p:cNvPicPr>
            <a:picLocks noChangeAspect="1" noChangeArrowheads="1"/>
          </p:cNvPicPr>
          <p:nvPr userDrawn="1"/>
        </p:nvPicPr>
        <p:blipFill>
          <a:blip r:embed="rId17" cstate="print"/>
          <a:srcRect/>
          <a:stretch>
            <a:fillRect/>
          </a:stretch>
        </p:blipFill>
        <p:spPr bwMode="auto">
          <a:xfrm>
            <a:off x="7662863" y="341313"/>
            <a:ext cx="1173162" cy="295275"/>
          </a:xfrm>
          <a:prstGeom prst="rect">
            <a:avLst/>
          </a:prstGeom>
          <a:noFill/>
          <a:ln w="9525">
            <a:noFill/>
            <a:miter lim="800000"/>
            <a:headEnd/>
            <a:tailEnd/>
          </a:ln>
        </p:spPr>
      </p:pic>
      <p:pic>
        <p:nvPicPr>
          <p:cNvPr id="7171" name="Picture 17" descr="topsolid"/>
          <p:cNvPicPr>
            <a:picLocks noChangeAspect="1" noChangeArrowheads="1"/>
          </p:cNvPicPr>
          <p:nvPr userDrawn="1"/>
        </p:nvPicPr>
        <p:blipFill>
          <a:blip r:embed="rId18" cstate="print"/>
          <a:srcRect/>
          <a:stretch>
            <a:fillRect/>
          </a:stretch>
        </p:blipFill>
        <p:spPr bwMode="auto">
          <a:xfrm>
            <a:off x="0" y="0"/>
            <a:ext cx="7591425" cy="969963"/>
          </a:xfrm>
          <a:prstGeom prst="rect">
            <a:avLst/>
          </a:prstGeom>
          <a:noFill/>
          <a:ln w="9525">
            <a:noFill/>
            <a:miter lim="800000"/>
            <a:headEnd/>
            <a:tailEnd/>
          </a:ln>
        </p:spPr>
      </p:pic>
      <p:sp>
        <p:nvSpPr>
          <p:cNvPr id="7172" name="Rectangle 2"/>
          <p:cNvSpPr>
            <a:spLocks noGrp="1" noChangeArrowheads="1"/>
          </p:cNvSpPr>
          <p:nvPr>
            <p:ph type="title"/>
          </p:nvPr>
        </p:nvSpPr>
        <p:spPr bwMode="auto">
          <a:xfrm>
            <a:off x="436563" y="166688"/>
            <a:ext cx="6519862" cy="666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7173" name="Rectangle 3"/>
          <p:cNvSpPr>
            <a:spLocks noGrp="1" noChangeArrowheads="1"/>
          </p:cNvSpPr>
          <p:nvPr>
            <p:ph type="body" idx="1"/>
          </p:nvPr>
        </p:nvSpPr>
        <p:spPr bwMode="auto">
          <a:xfrm>
            <a:off x="436563" y="1436688"/>
            <a:ext cx="8378825"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fontAlgn="base">
              <a:spcBef>
                <a:spcPct val="0"/>
              </a:spcBef>
              <a:spcAft>
                <a:spcPct val="0"/>
              </a:spcAft>
              <a:defRPr/>
            </a:pPr>
            <a:fld id="{8C4121B2-830F-4633-A40D-1317E4AC0A18}" type="datetime1">
              <a:rPr lang="en-ZA"/>
              <a:pPr fontAlgn="base">
                <a:spcBef>
                  <a:spcPct val="0"/>
                </a:spcBef>
                <a:spcAft>
                  <a:spcPct val="0"/>
                </a:spcAft>
                <a:defRPr/>
              </a:pPr>
              <a:t>2022/08/23</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fontAlgn="base">
              <a:spcBef>
                <a:spcPct val="0"/>
              </a:spcBef>
              <a:spcAft>
                <a:spcPct val="0"/>
              </a:spcAft>
              <a:defRPr/>
            </a:pPr>
            <a:r>
              <a:rPr lang="en-GB" dirty="0"/>
              <a:t>As at 2 December 2010</a:t>
            </a:r>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latin typeface="Arial" charset="0"/>
                <a:cs typeface="Arial" charset="0"/>
              </a:defRPr>
            </a:lvl1pPr>
          </a:lstStyle>
          <a:p>
            <a:pPr fontAlgn="base">
              <a:spcBef>
                <a:spcPct val="0"/>
              </a:spcBef>
              <a:spcAft>
                <a:spcPct val="0"/>
              </a:spcAft>
              <a:defRPr/>
            </a:pPr>
            <a:fld id="{143EE8D1-B599-49D5-9140-0552424251C7}"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40026394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2707018" y="3717032"/>
            <a:ext cx="6408738" cy="1656184"/>
          </a:xfrm>
        </p:spPr>
        <p:txBody>
          <a:bodyPr/>
          <a:lstStyle/>
          <a:p>
            <a:pPr algn="ctr">
              <a:lnSpc>
                <a:spcPct val="100000"/>
              </a:lnSpc>
            </a:pPr>
            <a:br>
              <a:rPr lang="en-US" sz="2800" b="1" i="1" kern="1200" dirty="0">
                <a:solidFill>
                  <a:srgbClr val="1F497D"/>
                </a:solidFill>
                <a:latin typeface="Arial" charset="0"/>
                <a:cs typeface="Arial" charset="0"/>
              </a:rPr>
            </a:br>
            <a:br>
              <a:rPr lang="en-US" sz="2800" b="1" i="1" kern="1200" dirty="0">
                <a:solidFill>
                  <a:srgbClr val="1F497D"/>
                </a:solidFill>
                <a:latin typeface="Arial" charset="0"/>
                <a:cs typeface="Arial" charset="0"/>
              </a:rPr>
            </a:br>
            <a:br>
              <a:rPr lang="en-US" sz="2800" b="1" i="1" kern="1200" dirty="0">
                <a:solidFill>
                  <a:srgbClr val="1F497D"/>
                </a:solidFill>
                <a:latin typeface="Arial" charset="0"/>
                <a:cs typeface="Arial" charset="0"/>
              </a:rPr>
            </a:br>
            <a:br>
              <a:rPr lang="en-US" sz="2800" b="1" i="1" kern="1200" dirty="0">
                <a:solidFill>
                  <a:srgbClr val="1F497D"/>
                </a:solidFill>
                <a:latin typeface="Arial" charset="0"/>
                <a:cs typeface="Arial" charset="0"/>
              </a:rPr>
            </a:br>
            <a:br>
              <a:rPr lang="en-US" sz="2800" b="1" i="1" kern="1200" dirty="0">
                <a:solidFill>
                  <a:srgbClr val="1F497D"/>
                </a:solidFill>
                <a:latin typeface="Arial" charset="0"/>
                <a:cs typeface="Arial" charset="0"/>
              </a:rPr>
            </a:br>
            <a:br>
              <a:rPr lang="en-US" sz="2800" b="1" i="1" kern="1200" dirty="0">
                <a:solidFill>
                  <a:srgbClr val="1F497D"/>
                </a:solidFill>
                <a:latin typeface="Arial" charset="0"/>
                <a:cs typeface="Arial" charset="0"/>
              </a:rPr>
            </a:br>
            <a:br>
              <a:rPr lang="en-US" sz="2800" b="1" i="1" kern="1200" dirty="0">
                <a:solidFill>
                  <a:srgbClr val="1F497D"/>
                </a:solidFill>
                <a:latin typeface="Arial" charset="0"/>
                <a:cs typeface="Arial" charset="0"/>
              </a:rPr>
            </a:br>
            <a:br>
              <a:rPr lang="en-US" sz="2800" b="1" i="1" kern="1200" dirty="0">
                <a:solidFill>
                  <a:srgbClr val="1F497D"/>
                </a:solidFill>
                <a:latin typeface="Arial" charset="0"/>
                <a:cs typeface="Arial" charset="0"/>
              </a:rPr>
            </a:br>
            <a:br>
              <a:rPr lang="en-US" sz="2800" b="1" i="1" kern="1200" dirty="0">
                <a:solidFill>
                  <a:srgbClr val="1F497D"/>
                </a:solidFill>
                <a:latin typeface="Arial" charset="0"/>
                <a:cs typeface="Arial" charset="0"/>
              </a:rPr>
            </a:br>
            <a:r>
              <a:rPr lang="en-GB" b="1" dirty="0">
                <a:effectLst/>
                <a:latin typeface="Arial" panose="020B0604020202020204" pitchFamily="34" charset="0"/>
                <a:ea typeface="Times New Roman" panose="02020603050405020304" pitchFamily="18" charset="0"/>
                <a:cs typeface="Times New Roman" panose="02020603050405020304" pitchFamily="18" charset="0"/>
              </a:rPr>
              <a:t>Provision for Cleaning and General labour Services within the Transmission Western Grid in the Northern Cape Province</a:t>
            </a:r>
            <a:br>
              <a:rPr lang="en-ZA" dirty="0">
                <a:effectLst/>
                <a:latin typeface="Arial" panose="020B0604020202020204" pitchFamily="34" charset="0"/>
                <a:ea typeface="Times New Roman" panose="02020603050405020304" pitchFamily="18" charset="0"/>
                <a:cs typeface="Times New Roman" panose="02020603050405020304" pitchFamily="18" charset="0"/>
              </a:rPr>
            </a:br>
            <a:br>
              <a:rPr lang="en-ZA" sz="1800" dirty="0">
                <a:effectLst/>
                <a:latin typeface="Arial" panose="020B0604020202020204" pitchFamily="34" charset="0"/>
                <a:ea typeface="Calibri" panose="020F0502020204030204" pitchFamily="34" charset="0"/>
              </a:rPr>
            </a:br>
            <a:r>
              <a:rPr lang="en-US" b="1" kern="1200" dirty="0">
                <a:solidFill>
                  <a:srgbClr val="1F497D"/>
                </a:solidFill>
                <a:latin typeface="Arial" charset="0"/>
                <a:cs typeface="Arial" charset="0"/>
              </a:rPr>
              <a:t>THE PROCUREMENT </a:t>
            </a:r>
            <a:br>
              <a:rPr lang="en-US" b="1" kern="1200" dirty="0">
                <a:solidFill>
                  <a:srgbClr val="1F497D"/>
                </a:solidFill>
                <a:latin typeface="Arial" charset="0"/>
                <a:cs typeface="Arial" charset="0"/>
              </a:rPr>
            </a:br>
            <a:r>
              <a:rPr lang="en-US" b="1" kern="1200" dirty="0">
                <a:solidFill>
                  <a:srgbClr val="1F497D"/>
                </a:solidFill>
                <a:latin typeface="Arial" charset="0"/>
                <a:cs typeface="Arial" charset="0"/>
              </a:rPr>
              <a:t>PROCESS</a:t>
            </a:r>
            <a:br>
              <a:rPr lang="en-US" b="1" kern="1200" dirty="0">
                <a:solidFill>
                  <a:srgbClr val="1F497D"/>
                </a:solidFill>
                <a:latin typeface="Arial" charset="0"/>
                <a:cs typeface="Arial" charset="0"/>
              </a:rPr>
            </a:br>
            <a:r>
              <a:rPr lang="en-US" sz="2800" b="1" kern="1200" dirty="0">
                <a:solidFill>
                  <a:srgbClr val="1F497D"/>
                </a:solidFill>
                <a:latin typeface="Arial" charset="0"/>
                <a:cs typeface="Arial" charset="0"/>
              </a:rPr>
              <a:t> </a:t>
            </a:r>
            <a:br>
              <a:rPr lang="en-US" sz="2800" b="1" kern="1200" dirty="0">
                <a:solidFill>
                  <a:srgbClr val="1F497D"/>
                </a:solidFill>
                <a:latin typeface="Arial" charset="0"/>
                <a:cs typeface="Arial" charset="0"/>
              </a:rPr>
            </a:br>
            <a:r>
              <a:rPr lang="en-US" sz="2800" b="1" kern="1200" dirty="0">
                <a:solidFill>
                  <a:srgbClr val="1F497D"/>
                </a:solidFill>
                <a:latin typeface="Arial" charset="0"/>
                <a:cs typeface="Arial" charset="0"/>
              </a:rPr>
              <a:t>by</a:t>
            </a:r>
            <a:br>
              <a:rPr lang="en-US" sz="2800" b="1" i="1" kern="1200" dirty="0">
                <a:solidFill>
                  <a:srgbClr val="1F497D"/>
                </a:solidFill>
                <a:latin typeface="Arial" charset="0"/>
                <a:cs typeface="Arial" charset="0"/>
              </a:rPr>
            </a:br>
            <a:r>
              <a:rPr lang="en-US" sz="2800" b="1" kern="1200" dirty="0">
                <a:solidFill>
                  <a:srgbClr val="1F497D"/>
                </a:solidFill>
                <a:latin typeface="Arial" charset="0"/>
                <a:cs typeface="Arial" charset="0"/>
              </a:rPr>
              <a:t>Sandi Bokveldt-Lize</a:t>
            </a:r>
            <a:br>
              <a:rPr lang="en-US" sz="2800" b="1" kern="1200" dirty="0">
                <a:solidFill>
                  <a:srgbClr val="1F497D"/>
                </a:solidFill>
                <a:latin typeface="Arial" charset="0"/>
                <a:cs typeface="Arial" charset="0"/>
              </a:rPr>
            </a:br>
            <a:endParaRPr lang="en-US" sz="2800" b="1" dirty="0"/>
          </a:p>
        </p:txBody>
      </p:sp>
    </p:spTree>
    <p:extLst>
      <p:ext uri="{BB962C8B-B14F-4D97-AF65-F5344CB8AC3E}">
        <p14:creationId xmlns:p14="http://schemas.microsoft.com/office/powerpoint/2010/main" val="189404999"/>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562" y="166688"/>
            <a:ext cx="6799733" cy="666750"/>
          </a:xfrm>
        </p:spPr>
        <p:txBody>
          <a:bodyPr/>
          <a:lstStyle/>
          <a:p>
            <a:pPr algn="ctr"/>
            <a:r>
              <a:rPr lang="en-US" sz="2800" b="1" dirty="0"/>
              <a:t>TENDER PHASE   </a:t>
            </a:r>
          </a:p>
        </p:txBody>
      </p:sp>
      <p:sp>
        <p:nvSpPr>
          <p:cNvPr id="3" name="Text Placeholder 2"/>
          <p:cNvSpPr>
            <a:spLocks noGrp="1"/>
          </p:cNvSpPr>
          <p:nvPr>
            <p:ph type="body" sz="half" idx="1"/>
          </p:nvPr>
        </p:nvSpPr>
        <p:spPr>
          <a:xfrm>
            <a:off x="107504" y="980728"/>
            <a:ext cx="9036496" cy="5877272"/>
          </a:xfrm>
        </p:spPr>
        <p:txBody>
          <a:bodyPr/>
          <a:lstStyle/>
          <a:p>
            <a:pPr algn="just"/>
            <a:endParaRPr lang="en-US" sz="400" i="1" dirty="0">
              <a:solidFill>
                <a:schemeClr val="tx1"/>
              </a:solidFill>
            </a:endParaRPr>
          </a:p>
          <a:p>
            <a:pPr marL="0" indent="0">
              <a:buNone/>
            </a:pPr>
            <a:r>
              <a:rPr lang="en-US" sz="2400" b="1" dirty="0"/>
              <a:t>              </a:t>
            </a:r>
            <a:r>
              <a:rPr lang="en-US" b="1" dirty="0"/>
              <a:t>- Clarification Meeting with Contractors 25/08/22 @ 10am</a:t>
            </a:r>
          </a:p>
          <a:p>
            <a:pPr marL="0" indent="0">
              <a:buNone/>
            </a:pPr>
            <a:r>
              <a:rPr lang="en-US" b="1" dirty="0"/>
              <a:t>	    -  Currently tender is out and will close  on the 15 September 22 </a:t>
            </a:r>
          </a:p>
          <a:p>
            <a:pPr marL="0" indent="0">
              <a:buNone/>
            </a:pPr>
            <a:r>
              <a:rPr lang="en-US" b="1" dirty="0"/>
              <a:t>	    @ 10h:00 	        	        	   </a:t>
            </a:r>
          </a:p>
          <a:p>
            <a:pPr marL="0" indent="0">
              <a:buNone/>
            </a:pPr>
            <a:r>
              <a:rPr lang="en-US" b="1" dirty="0"/>
              <a:t>               -  Closing time for clarification and queries is 5 working days 	      before the deadline for tender submission   </a:t>
            </a:r>
          </a:p>
          <a:p>
            <a:pPr marL="0" indent="0">
              <a:buNone/>
            </a:pPr>
            <a:r>
              <a:rPr lang="en-US" b="1" dirty="0"/>
              <a:t>                -  All queries to be directed to the Procurement Practitioner </a:t>
            </a:r>
          </a:p>
          <a:p>
            <a:pPr marL="0" indent="0">
              <a:buNone/>
            </a:pPr>
            <a:r>
              <a:rPr lang="en-US" b="1" dirty="0"/>
              <a:t>	    - No CD will be accepted by Eskom .		</a:t>
            </a:r>
          </a:p>
          <a:p>
            <a:pPr marL="0" indent="0">
              <a:buNone/>
            </a:pPr>
            <a:endParaRPr lang="en-US" b="1" dirty="0"/>
          </a:p>
          <a:p>
            <a:pPr marL="0" indent="0" algn="just">
              <a:buNone/>
            </a:pPr>
            <a:r>
              <a:rPr lang="en-US" sz="2400" b="1" dirty="0"/>
              <a:t>               </a:t>
            </a:r>
          </a:p>
          <a:p>
            <a:pPr marL="0" indent="0" algn="just">
              <a:buNone/>
            </a:pPr>
            <a:r>
              <a:rPr lang="en-US" sz="2400" dirty="0"/>
              <a:t>                    </a:t>
            </a:r>
          </a:p>
          <a:p>
            <a:pPr marL="0" indent="0" algn="just">
              <a:buNone/>
            </a:pPr>
            <a:endParaRPr lang="en-US" sz="2400" dirty="0"/>
          </a:p>
          <a:p>
            <a:pPr marL="0" indent="0" algn="just">
              <a:buNone/>
            </a:pPr>
            <a:endParaRPr lang="en-US" sz="1800" b="1" dirty="0"/>
          </a:p>
          <a:p>
            <a:pPr algn="just"/>
            <a:endParaRPr lang="en-US" dirty="0"/>
          </a:p>
          <a:p>
            <a:pPr algn="just"/>
            <a:endParaRPr lang="en-US" dirty="0"/>
          </a:p>
          <a:p>
            <a:pPr algn="just"/>
            <a:endParaRPr lang="en-US" dirty="0"/>
          </a:p>
          <a:p>
            <a:pPr marL="1614487" lvl="4" indent="0" algn="just">
              <a:buNone/>
            </a:pPr>
            <a:r>
              <a:rPr lang="en-US" dirty="0"/>
              <a:t>                                 </a:t>
            </a:r>
          </a:p>
          <a:p>
            <a:pPr algn="just"/>
            <a:endParaRPr lang="en-US" dirty="0"/>
          </a:p>
          <a:p>
            <a:pPr algn="just"/>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2</a:t>
            </a:fld>
            <a:endParaRPr lang="en-ZA" dirty="0"/>
          </a:p>
        </p:txBody>
      </p:sp>
      <p:sp>
        <p:nvSpPr>
          <p:cNvPr id="4" name="Rectangle 3"/>
          <p:cNvSpPr/>
          <p:nvPr/>
        </p:nvSpPr>
        <p:spPr>
          <a:xfrm rot="16200000">
            <a:off x="-1377993" y="3075057"/>
            <a:ext cx="4398960" cy="707886"/>
          </a:xfrm>
          <a:prstGeom prst="rect">
            <a:avLst/>
          </a:prstGeom>
          <a:noFill/>
        </p:spPr>
        <p:txBody>
          <a:bodyPr wrap="none" lIns="91440" tIns="45720" rIns="91440" bIns="45720">
            <a:spAutoFit/>
          </a:bodyPr>
          <a:lstStyle/>
          <a:p>
            <a:pPr algn="ctr"/>
            <a:r>
              <a:rPr lang="en-US" sz="4000" b="1" i="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TENDER PERIOD</a:t>
            </a:r>
          </a:p>
        </p:txBody>
      </p:sp>
    </p:spTree>
    <p:extLst>
      <p:ext uri="{BB962C8B-B14F-4D97-AF65-F5344CB8AC3E}">
        <p14:creationId xmlns:p14="http://schemas.microsoft.com/office/powerpoint/2010/main" val="2727785995"/>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66688"/>
            <a:ext cx="7056784" cy="666750"/>
          </a:xfrm>
        </p:spPr>
        <p:txBody>
          <a:bodyPr/>
          <a:lstStyle/>
          <a:p>
            <a:pPr algn="ctr"/>
            <a:r>
              <a:rPr lang="en-US" sz="2800" b="1" dirty="0"/>
              <a:t>TENDER OPENING &amp; RECEIVING   </a:t>
            </a:r>
            <a:endParaRPr lang="en-ZA" sz="2800" b="1" dirty="0"/>
          </a:p>
        </p:txBody>
      </p:sp>
      <p:sp>
        <p:nvSpPr>
          <p:cNvPr id="3" name="Text Placeholder 2"/>
          <p:cNvSpPr>
            <a:spLocks noGrp="1"/>
          </p:cNvSpPr>
          <p:nvPr>
            <p:ph type="body" sz="half" idx="1"/>
          </p:nvPr>
        </p:nvSpPr>
        <p:spPr>
          <a:xfrm>
            <a:off x="107504" y="1124745"/>
            <a:ext cx="8928992" cy="5123656"/>
          </a:xfrm>
        </p:spPr>
        <p:txBody>
          <a:bodyPr/>
          <a:lstStyle/>
          <a:p>
            <a:pPr marL="0" indent="0" algn="just">
              <a:buNone/>
            </a:pPr>
            <a:endParaRPr lang="en-US" b="1" dirty="0"/>
          </a:p>
          <a:p>
            <a:pPr>
              <a:buFont typeface="Wingdings" panose="05000000000000000000" pitchFamily="2" charset="2"/>
              <a:buChar char="v"/>
            </a:pPr>
            <a:endParaRPr lang="en-US" b="1" dirty="0"/>
          </a:p>
          <a:p>
            <a:pPr marL="0" indent="0">
              <a:buNone/>
            </a:pPr>
            <a:r>
              <a:rPr lang="en-US" b="1" dirty="0"/>
              <a:t> </a:t>
            </a:r>
            <a:r>
              <a:rPr lang="en-US" b="1" dirty="0">
                <a:solidFill>
                  <a:schemeClr val="bg1"/>
                </a:solidFill>
              </a:rPr>
              <a:t>fj</a:t>
            </a:r>
            <a:endParaRPr lang="en-US" b="1"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2022/08/23</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3</a:t>
            </a:fld>
            <a:endParaRPr lang="en-ZA" dirty="0"/>
          </a:p>
        </p:txBody>
      </p:sp>
      <p:graphicFrame>
        <p:nvGraphicFramePr>
          <p:cNvPr id="7" name="Table 6"/>
          <p:cNvGraphicFramePr>
            <a:graphicFrameLocks noGrp="1"/>
          </p:cNvGraphicFramePr>
          <p:nvPr>
            <p:extLst>
              <p:ext uri="{D42A27DB-BD31-4B8C-83A1-F6EECF244321}">
                <p14:modId xmlns:p14="http://schemas.microsoft.com/office/powerpoint/2010/main" val="3059762903"/>
              </p:ext>
            </p:extLst>
          </p:nvPr>
        </p:nvGraphicFramePr>
        <p:xfrm>
          <a:off x="1043608" y="1916832"/>
          <a:ext cx="2664296" cy="1809368"/>
        </p:xfrm>
        <a:graphic>
          <a:graphicData uri="http://schemas.openxmlformats.org/drawingml/2006/table">
            <a:tbl>
              <a:tblPr firstRow="1" bandRow="1">
                <a:tableStyleId>{5C22544A-7EE6-4342-B048-85BDC9FD1C3A}</a:tableStyleId>
              </a:tblPr>
              <a:tblGrid>
                <a:gridCol w="2664296">
                  <a:extLst>
                    <a:ext uri="{9D8B030D-6E8A-4147-A177-3AD203B41FA5}">
                      <a16:colId xmlns:a16="http://schemas.microsoft.com/office/drawing/2014/main" val="20000"/>
                    </a:ext>
                  </a:extLst>
                </a:gridCol>
              </a:tblGrid>
              <a:tr h="1809368">
                <a:tc>
                  <a:txBody>
                    <a:bodyPr/>
                    <a:lstStyle/>
                    <a:p>
                      <a:r>
                        <a:rPr lang="en-US" dirty="0"/>
                        <a:t>Tender</a:t>
                      </a:r>
                      <a:r>
                        <a:rPr lang="en-US" baseline="0" dirty="0"/>
                        <a:t> closes at 10:00 on stipulated date .</a:t>
                      </a:r>
                    </a:p>
                    <a:p>
                      <a:endParaRPr lang="en-US" baseline="0" dirty="0"/>
                    </a:p>
                    <a:p>
                      <a:r>
                        <a:rPr lang="en-US" baseline="0" dirty="0"/>
                        <a:t>No late tenders are accepted. </a:t>
                      </a:r>
                    </a:p>
                    <a:p>
                      <a:endParaRPr lang="en-ZA" dirty="0"/>
                    </a:p>
                  </a:txBody>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287808477"/>
              </p:ext>
            </p:extLst>
          </p:nvPr>
        </p:nvGraphicFramePr>
        <p:xfrm>
          <a:off x="4572000" y="1916832"/>
          <a:ext cx="2736304" cy="1800200"/>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val="20000"/>
                    </a:ext>
                  </a:extLst>
                </a:gridCol>
              </a:tblGrid>
              <a:tr h="1800200">
                <a:tc>
                  <a:txBody>
                    <a:bodyPr/>
                    <a:lstStyle/>
                    <a:p>
                      <a:r>
                        <a:rPr lang="en-US" dirty="0"/>
                        <a:t>Tenders are recorded</a:t>
                      </a:r>
                      <a:r>
                        <a:rPr lang="en-US" baseline="0" dirty="0"/>
                        <a:t> and verified for responsiveness or non-responsiveness (Tender in duplicate).  </a:t>
                      </a:r>
                    </a:p>
                  </a:txBody>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08329159"/>
              </p:ext>
            </p:extLst>
          </p:nvPr>
        </p:nvGraphicFramePr>
        <p:xfrm>
          <a:off x="1259632" y="4509120"/>
          <a:ext cx="6120680" cy="1152128"/>
        </p:xfrm>
        <a:graphic>
          <a:graphicData uri="http://schemas.openxmlformats.org/drawingml/2006/table">
            <a:tbl>
              <a:tblPr firstRow="1" bandRow="1">
                <a:tableStyleId>{5C22544A-7EE6-4342-B048-85BDC9FD1C3A}</a:tableStyleId>
              </a:tblPr>
              <a:tblGrid>
                <a:gridCol w="6120680">
                  <a:extLst>
                    <a:ext uri="{9D8B030D-6E8A-4147-A177-3AD203B41FA5}">
                      <a16:colId xmlns:a16="http://schemas.microsoft.com/office/drawing/2014/main" val="20000"/>
                    </a:ext>
                  </a:extLst>
                </a:gridCol>
              </a:tblGrid>
              <a:tr h="1152128">
                <a:tc>
                  <a:txBody>
                    <a:bodyPr/>
                    <a:lstStyle/>
                    <a:p>
                      <a:r>
                        <a:rPr lang="en-US" dirty="0"/>
                        <a:t>Tender</a:t>
                      </a:r>
                      <a:r>
                        <a:rPr lang="en-US" baseline="0" dirty="0"/>
                        <a:t>s that are eligible for further evaluations are forwarded to the Procurement Practitioner </a:t>
                      </a:r>
                      <a:endParaRPr lang="en-ZA" dirty="0"/>
                    </a:p>
                  </a:txBody>
                  <a:tcPr/>
                </a:tc>
                <a:extLst>
                  <a:ext uri="{0D108BD9-81ED-4DB2-BD59-A6C34878D82A}">
                    <a16:rowId xmlns:a16="http://schemas.microsoft.com/office/drawing/2014/main" val="10000"/>
                  </a:ext>
                </a:extLst>
              </a:tr>
            </a:tbl>
          </a:graphicData>
        </a:graphic>
      </p:graphicFrame>
      <p:sp>
        <p:nvSpPr>
          <p:cNvPr id="10" name="Right Arrow 9"/>
          <p:cNvSpPr/>
          <p:nvPr/>
        </p:nvSpPr>
        <p:spPr>
          <a:xfrm>
            <a:off x="3923928" y="2420888"/>
            <a:ext cx="43204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Down Arrow 10"/>
          <p:cNvSpPr/>
          <p:nvPr/>
        </p:nvSpPr>
        <p:spPr>
          <a:xfrm>
            <a:off x="5652120" y="3789040"/>
            <a:ext cx="43204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784450903"/>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6688"/>
            <a:ext cx="6984775" cy="666750"/>
          </a:xfrm>
        </p:spPr>
        <p:txBody>
          <a:bodyPr/>
          <a:lstStyle/>
          <a:p>
            <a:pPr algn="ctr"/>
            <a:r>
              <a:rPr lang="en-ZA" sz="2800" b="1" dirty="0"/>
              <a:t>TENDER EVALUATION PROCESS </a:t>
            </a:r>
          </a:p>
        </p:txBody>
      </p:sp>
      <p:sp>
        <p:nvSpPr>
          <p:cNvPr id="3" name="Text Placeholder 2"/>
          <p:cNvSpPr>
            <a:spLocks noGrp="1"/>
          </p:cNvSpPr>
          <p:nvPr>
            <p:ph type="body" sz="half" idx="1"/>
          </p:nvPr>
        </p:nvSpPr>
        <p:spPr>
          <a:xfrm>
            <a:off x="251520" y="1052736"/>
            <a:ext cx="8640960" cy="5400600"/>
          </a:xfrm>
        </p:spPr>
        <p:txBody>
          <a:bodyPr/>
          <a:lstStyle/>
          <a:p>
            <a:pPr marL="0" indent="0">
              <a:buNone/>
            </a:pPr>
            <a:r>
              <a:rPr lang="en-US" b="1" dirty="0"/>
              <a:t>STEP 1: BASIC COMPLIANCE (COMMERCIAL COMPLIANCE)</a:t>
            </a:r>
          </a:p>
          <a:p>
            <a:pPr lvl="0">
              <a:buFont typeface="Wingdings" panose="05000000000000000000" pitchFamily="2" charset="2"/>
              <a:buChar char="v"/>
            </a:pPr>
            <a:r>
              <a:rPr lang="en-US" sz="1800" dirty="0"/>
              <a:t>Meet the eligibility criteria for a tenderer</a:t>
            </a:r>
            <a:endParaRPr lang="en-ZA" sz="1800" dirty="0"/>
          </a:p>
          <a:p>
            <a:pPr lvl="0">
              <a:buFont typeface="Wingdings" panose="05000000000000000000" pitchFamily="2" charset="2"/>
              <a:buChar char="v"/>
            </a:pPr>
            <a:r>
              <a:rPr lang="en-US" sz="1800" dirty="0"/>
              <a:t>Submit one (1) hard copy of the original tender to Eskom</a:t>
            </a:r>
            <a:endParaRPr lang="en-ZA" sz="1800" dirty="0"/>
          </a:p>
          <a:p>
            <a:pPr lvl="0">
              <a:buFont typeface="Wingdings" panose="05000000000000000000" pitchFamily="2" charset="2"/>
              <a:buChar char="v"/>
            </a:pPr>
            <a:r>
              <a:rPr lang="en-US" sz="1800" dirty="0"/>
              <a:t>Submit a complete original tender with commercial, financial and technical information </a:t>
            </a:r>
            <a:endParaRPr lang="en-ZA" sz="1800" dirty="0"/>
          </a:p>
          <a:p>
            <a:pPr lvl="0">
              <a:buFont typeface="Wingdings" panose="05000000000000000000" pitchFamily="2" charset="2"/>
              <a:buChar char="v"/>
            </a:pPr>
            <a:r>
              <a:rPr lang="en-US" sz="1800" dirty="0"/>
              <a:t>Submission of the all-mandatory commercial tender </a:t>
            </a:r>
            <a:r>
              <a:rPr lang="en-US" sz="1800" dirty="0" err="1"/>
              <a:t>returnables</a:t>
            </a:r>
            <a:r>
              <a:rPr lang="en-US" sz="1800" dirty="0"/>
              <a:t> as at stipulated deadlines.</a:t>
            </a:r>
            <a:endParaRPr lang="en-ZA" sz="1800" dirty="0"/>
          </a:p>
          <a:p>
            <a:pPr lvl="0">
              <a:buFont typeface="Wingdings" panose="05000000000000000000" pitchFamily="2" charset="2"/>
              <a:buChar char="v"/>
            </a:pPr>
            <a:r>
              <a:rPr lang="en-US" sz="1800" dirty="0"/>
              <a:t>Central Supplier Database (CSD) number (MAA………)</a:t>
            </a:r>
          </a:p>
          <a:p>
            <a:pPr>
              <a:buFont typeface="Wingdings" panose="05000000000000000000" pitchFamily="2" charset="2"/>
              <a:buChar char="v"/>
            </a:pPr>
            <a:r>
              <a:rPr lang="en-US" b="1" dirty="0">
                <a:solidFill>
                  <a:srgbClr val="FF0000"/>
                </a:solidFill>
              </a:rPr>
              <a:t>Others (as detailed on the Invitation to Tender).</a:t>
            </a:r>
          </a:p>
          <a:p>
            <a:pPr marL="0" indent="0">
              <a:buNone/>
            </a:pPr>
            <a:r>
              <a:rPr lang="en-US" b="1" dirty="0"/>
              <a:t>STEP 2:</a:t>
            </a:r>
            <a:r>
              <a:rPr lang="en-US" dirty="0"/>
              <a:t> </a:t>
            </a:r>
            <a:r>
              <a:rPr lang="en-US" b="1" dirty="0"/>
              <a:t>MANDATORY REQUIREMENTS</a:t>
            </a:r>
          </a:p>
          <a:p>
            <a:pPr marL="0" indent="0">
              <a:buNone/>
            </a:pPr>
            <a:br>
              <a:rPr lang="en-US" b="1" dirty="0">
                <a:solidFill>
                  <a:schemeClr val="bg1">
                    <a:lumMod val="50000"/>
                  </a:schemeClr>
                </a:solidFill>
              </a:rPr>
            </a:br>
            <a:br>
              <a:rPr lang="en-US" b="1" dirty="0">
                <a:solidFill>
                  <a:schemeClr val="bg1">
                    <a:lumMod val="50000"/>
                  </a:schemeClr>
                </a:solidFill>
              </a:rPr>
            </a:br>
            <a:endParaRPr lang="en-US" b="1" dirty="0">
              <a:solidFill>
                <a:schemeClr val="bg1">
                  <a:lumMod val="50000"/>
                </a:schemeClr>
              </a:solidFill>
            </a:endParaRPr>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sz="1800" dirty="0"/>
          </a:p>
          <a:p>
            <a:pPr marL="0" indent="0">
              <a:buNone/>
            </a:pPr>
            <a:endParaRPr lang="en-US" dirty="0"/>
          </a:p>
          <a:p>
            <a:pPr>
              <a:buFont typeface="Arial" panose="020B0604020202020204" pitchFamily="34" charset="0"/>
              <a:buChar char="•"/>
            </a:pPr>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2022/08/23</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4</a:t>
            </a:fld>
            <a:endParaRPr lang="en-ZA" dirty="0"/>
          </a:p>
        </p:txBody>
      </p:sp>
    </p:spTree>
    <p:extLst>
      <p:ext uri="{BB962C8B-B14F-4D97-AF65-F5344CB8AC3E}">
        <p14:creationId xmlns:p14="http://schemas.microsoft.com/office/powerpoint/2010/main" val="2489815784"/>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6688"/>
            <a:ext cx="6984775" cy="666750"/>
          </a:xfrm>
        </p:spPr>
        <p:txBody>
          <a:bodyPr/>
          <a:lstStyle/>
          <a:p>
            <a:pPr algn="ctr"/>
            <a:r>
              <a:rPr lang="en-ZA" sz="2800" b="1" dirty="0"/>
              <a:t>TENDER EVALUATION PROCESS cont.. </a:t>
            </a:r>
          </a:p>
        </p:txBody>
      </p:sp>
      <p:sp>
        <p:nvSpPr>
          <p:cNvPr id="3" name="Text Placeholder 2"/>
          <p:cNvSpPr>
            <a:spLocks noGrp="1"/>
          </p:cNvSpPr>
          <p:nvPr>
            <p:ph type="body" sz="half" idx="1"/>
          </p:nvPr>
        </p:nvSpPr>
        <p:spPr>
          <a:xfrm>
            <a:off x="251520" y="1052736"/>
            <a:ext cx="8640960" cy="5400600"/>
          </a:xfrm>
        </p:spPr>
        <p:txBody>
          <a:bodyPr/>
          <a:lstStyle/>
          <a:p>
            <a:pPr marL="0" indent="0">
              <a:buNone/>
            </a:pPr>
            <a:r>
              <a:rPr lang="en-US" sz="1800" dirty="0">
                <a:solidFill>
                  <a:schemeClr val="tx1"/>
                </a:solidFill>
              </a:rPr>
              <a:t>1.1 Commercial Mandatory Requirements</a:t>
            </a:r>
          </a:p>
          <a:p>
            <a:pPr lvl="0">
              <a:buFont typeface="Wingdings" panose="05000000000000000000" pitchFamily="2" charset="2"/>
              <a:buChar char="v"/>
            </a:pPr>
            <a:r>
              <a:rPr lang="en-US" sz="1800" dirty="0">
                <a:solidFill>
                  <a:srgbClr val="FF0000"/>
                </a:solidFill>
              </a:rPr>
              <a:t> </a:t>
            </a:r>
            <a:r>
              <a:rPr lang="en-ZA" sz="1800" dirty="0"/>
              <a:t>Annexure C of the invitation to tender (Supplier declaration of   interest as well as fair bidding tendering practices).</a:t>
            </a:r>
          </a:p>
          <a:p>
            <a:pPr lvl="0">
              <a:buFont typeface="Wingdings" panose="05000000000000000000" pitchFamily="2" charset="2"/>
              <a:buChar char="v"/>
            </a:pPr>
            <a:r>
              <a:rPr lang="en-ZA" sz="1800" dirty="0"/>
              <a:t> Annexure B of the Invitation to tender (Appointment letter of signatory).</a:t>
            </a:r>
          </a:p>
          <a:p>
            <a:pPr>
              <a:buFont typeface="Wingdings" panose="05000000000000000000" pitchFamily="2" charset="2"/>
              <a:buChar char="v"/>
            </a:pPr>
            <a:r>
              <a:rPr lang="en-ZA" sz="1800" dirty="0"/>
              <a:t>Standard Bidding Document (SBD 4) Annexure A</a:t>
            </a:r>
          </a:p>
          <a:p>
            <a:pPr lvl="0">
              <a:buFont typeface="Wingdings" panose="05000000000000000000" pitchFamily="2" charset="2"/>
              <a:buChar char="v"/>
            </a:pPr>
            <a:r>
              <a:rPr lang="en-ZA" sz="1800" dirty="0"/>
              <a:t>Fully completed and signed NEC with pricing</a:t>
            </a:r>
          </a:p>
          <a:p>
            <a:pPr marL="0" indent="0">
              <a:buNone/>
            </a:pPr>
            <a:r>
              <a:rPr lang="en-US" sz="1800" dirty="0"/>
              <a:t>1.2 </a:t>
            </a:r>
            <a:r>
              <a:rPr lang="en-ZA" sz="1800" dirty="0"/>
              <a:t>Mandatory SDL&amp;I requirements</a:t>
            </a:r>
            <a:r>
              <a:rPr lang="en-ZA" sz="1800" b="1" dirty="0"/>
              <a:t>:</a:t>
            </a:r>
            <a:endParaRPr lang="en-ZA" sz="1800" dirty="0"/>
          </a:p>
          <a:p>
            <a:pPr>
              <a:buFont typeface="Wingdings" panose="05000000000000000000" pitchFamily="2" charset="2"/>
              <a:buChar char="v"/>
            </a:pPr>
            <a:r>
              <a:rPr lang="en-ZA" sz="1800" dirty="0"/>
              <a:t>BBBEE status and/or level required: EME and QSE Level 1. only will apply to this tender</a:t>
            </a:r>
            <a:endParaRPr lang="en-US" sz="1800" dirty="0"/>
          </a:p>
          <a:p>
            <a:pPr lvl="0">
              <a:buFont typeface="Wingdings" panose="05000000000000000000" pitchFamily="2" charset="2"/>
              <a:buChar char="v"/>
            </a:pPr>
            <a:r>
              <a:rPr lang="en-US" sz="1800" b="1" dirty="0"/>
              <a:t>STEP 3. COMMERCIAL REQUIREMENTS:</a:t>
            </a:r>
            <a:endParaRPr lang="en-ZA" sz="1800" dirty="0"/>
          </a:p>
          <a:p>
            <a:pPr marL="342900" lvl="0" indent="-342900" algn="just">
              <a:lnSpc>
                <a:spcPct val="115000"/>
              </a:lnSpc>
              <a:buFont typeface="Symbol" panose="05050102010706020507" pitchFamily="18" charset="2"/>
              <a:buChar char=""/>
            </a:pPr>
            <a:r>
              <a:rPr lang="en-US" sz="1800" dirty="0">
                <a:solidFill>
                  <a:srgbClr val="FF0000"/>
                </a:solidFill>
              </a:rPr>
              <a:t>. </a:t>
            </a:r>
            <a:r>
              <a:rPr lang="en-ZA" sz="1800" dirty="0">
                <a:effectLst/>
                <a:latin typeface="Arial" panose="020B0604020202020204" pitchFamily="34" charset="0"/>
                <a:ea typeface="Calibri" panose="020F0502020204030204" pitchFamily="34" charset="0"/>
                <a:cs typeface="Times New Roman" panose="02020603050405020304" pitchFamily="18" charset="0"/>
              </a:rPr>
              <a:t>Tax verification pin</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br>
              <a:rPr lang="en-US" dirty="0">
                <a:solidFill>
                  <a:schemeClr val="accent1"/>
                </a:solidFill>
              </a:rPr>
            </a:br>
            <a:endParaRPr lang="en-US" b="1" dirty="0"/>
          </a:p>
          <a:p>
            <a:pPr marL="0" indent="0">
              <a:buNone/>
            </a:pPr>
            <a:endParaRPr lang="en-US" b="1" dirty="0"/>
          </a:p>
          <a:p>
            <a:pPr marL="0" indent="0">
              <a:buNone/>
            </a:pPr>
            <a:endParaRPr lang="en-US" sz="1800" dirty="0"/>
          </a:p>
          <a:p>
            <a:pPr marL="0" indent="0">
              <a:buNone/>
            </a:pPr>
            <a:endParaRPr lang="en-US" dirty="0"/>
          </a:p>
          <a:p>
            <a:pPr>
              <a:buFont typeface="Arial" panose="020B0604020202020204" pitchFamily="34" charset="0"/>
              <a:buChar char="•"/>
            </a:pPr>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a:pPr>
                <a:defRPr/>
              </a:pPr>
              <a:t>2022/08/23</a:t>
            </a:fld>
            <a:endParaRPr lang="en-ZA" dirty="0"/>
          </a:p>
          <a:p>
            <a:pPr>
              <a:defRPr/>
            </a:pPr>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5</a:t>
            </a:fld>
            <a:endParaRPr lang="en-ZA" dirty="0"/>
          </a:p>
        </p:txBody>
      </p:sp>
    </p:spTree>
    <p:extLst>
      <p:ext uri="{BB962C8B-B14F-4D97-AF65-F5344CB8AC3E}">
        <p14:creationId xmlns:p14="http://schemas.microsoft.com/office/powerpoint/2010/main" val="776274711"/>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6688"/>
            <a:ext cx="6984775" cy="617909"/>
          </a:xfrm>
        </p:spPr>
        <p:txBody>
          <a:bodyPr/>
          <a:lstStyle/>
          <a:p>
            <a:pPr algn="ctr"/>
            <a:r>
              <a:rPr lang="en-ZA" sz="2800" b="1" dirty="0"/>
              <a:t>TENDER EVALUATION PROCESS cont..</a:t>
            </a:r>
          </a:p>
        </p:txBody>
      </p:sp>
      <p:sp>
        <p:nvSpPr>
          <p:cNvPr id="3" name="Text Placeholder 2"/>
          <p:cNvSpPr>
            <a:spLocks noGrp="1"/>
          </p:cNvSpPr>
          <p:nvPr>
            <p:ph type="body" sz="half" idx="1"/>
          </p:nvPr>
        </p:nvSpPr>
        <p:spPr>
          <a:xfrm>
            <a:off x="251520" y="1052379"/>
            <a:ext cx="8640960" cy="5400600"/>
          </a:xfrm>
        </p:spPr>
        <p:txBody>
          <a:bodyPr/>
          <a:lstStyle/>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Shareholder’s certificate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Symbol" panose="05050102010706020507" pitchFamily="18"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CSD registration number (</a:t>
            </a:r>
            <a:r>
              <a:rPr lang="en-US" sz="1800" dirty="0">
                <a:effectLst/>
                <a:latin typeface="Arial" panose="020B0604020202020204" pitchFamily="34" charset="0"/>
                <a:ea typeface="Calibri" panose="020F0502020204030204" pitchFamily="34" charset="0"/>
                <a:cs typeface="Times New Roman" panose="02020603050405020304" pitchFamily="18" charset="0"/>
              </a:rPr>
              <a:t>Please note that it is mandatory for supplier to register on National Treasury’s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15000"/>
              </a:lnSpc>
            </a:pPr>
            <a:r>
              <a:rPr lang="en-US" sz="1800" dirty="0">
                <a:effectLst/>
                <a:latin typeface="Arial" panose="020B0604020202020204" pitchFamily="34" charset="0"/>
                <a:ea typeface="Calibri" panose="020F0502020204030204" pitchFamily="34" charset="0"/>
                <a:cs typeface="Times New Roman" panose="02020603050405020304" pitchFamily="18" charset="0"/>
              </a:rPr>
              <a:t>Central Supplier Database, if you intend doing work with any State department or State-owned entity / company.)</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190500" indent="0" algn="just">
              <a:lnSpc>
                <a:spcPct val="115000"/>
              </a:lnSpc>
              <a:buNone/>
            </a:pPr>
            <a:r>
              <a:rPr lang="en-US" sz="1800" b="1" dirty="0">
                <a:latin typeface="Arial" panose="020B0604020202020204" pitchFamily="34" charset="0"/>
                <a:ea typeface="Calibri" panose="020F0502020204030204" pitchFamily="34" charset="0"/>
                <a:cs typeface="Times New Roman" panose="02020603050405020304" pitchFamily="18" charset="0"/>
              </a:rPr>
              <a:t>T</a:t>
            </a:r>
            <a:r>
              <a:rPr lang="en-ZA" sz="1800" b="1" dirty="0">
                <a:effectLst/>
                <a:latin typeface="Arial" panose="020B0604020202020204" pitchFamily="34" charset="0"/>
                <a:ea typeface="Calibri" panose="020F0502020204030204" pitchFamily="34" charset="0"/>
                <a:cs typeface="Times New Roman" panose="02020603050405020304" pitchFamily="18" charset="0"/>
              </a:rPr>
              <a:t>enders that do not submitted the above commercial requirements will be disqualified from further evaluations.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dirty="0">
                <a:solidFill>
                  <a:srgbClr val="FF0000"/>
                </a:solidFill>
              </a:rPr>
              <a:t>NB: Also refer to the detailed list of tender </a:t>
            </a:r>
            <a:r>
              <a:rPr lang="en-US" dirty="0" err="1">
                <a:solidFill>
                  <a:srgbClr val="FF0000"/>
                </a:solidFill>
              </a:rPr>
              <a:t>returnables</a:t>
            </a:r>
            <a:r>
              <a:rPr lang="en-US" dirty="0">
                <a:solidFill>
                  <a:srgbClr val="FF0000"/>
                </a:solidFill>
              </a:rPr>
              <a:t> in the commercial pack and Invitation to tender for other mandatory requirements. </a:t>
            </a:r>
            <a:br>
              <a:rPr lang="en-US" dirty="0">
                <a:solidFill>
                  <a:schemeClr val="accent1"/>
                </a:solidFill>
              </a:rPr>
            </a:br>
            <a:br>
              <a:rPr lang="en-US" dirty="0">
                <a:solidFill>
                  <a:schemeClr val="accent1"/>
                </a:solidFill>
              </a:rPr>
            </a:br>
            <a:r>
              <a:rPr lang="en-ZA" dirty="0"/>
              <a:t>If the relevant documentation/information as stipulated in the enquiry is not submitted; said tenders will be disqualified.</a:t>
            </a:r>
            <a:endParaRPr lang="en-US" dirty="0">
              <a:solidFill>
                <a:schemeClr val="accent1"/>
              </a:solidFill>
            </a:endParaRPr>
          </a:p>
          <a:p>
            <a:pPr marL="0" indent="0">
              <a:buNone/>
            </a:pPr>
            <a:endParaRPr lang="en-ZA" sz="1600" b="1" dirty="0"/>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sz="1800" dirty="0"/>
          </a:p>
          <a:p>
            <a:pPr marL="0" indent="0">
              <a:buNone/>
            </a:pPr>
            <a:endParaRPr lang="en-US" dirty="0"/>
          </a:p>
          <a:p>
            <a:pPr>
              <a:buFont typeface="Arial" panose="020B0604020202020204" pitchFamily="34" charset="0"/>
              <a:buChar char="•"/>
            </a:pPr>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2022/08/23</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6</a:t>
            </a:fld>
            <a:endParaRPr lang="en-ZA" dirty="0"/>
          </a:p>
        </p:txBody>
      </p:sp>
    </p:spTree>
    <p:extLst>
      <p:ext uri="{BB962C8B-B14F-4D97-AF65-F5344CB8AC3E}">
        <p14:creationId xmlns:p14="http://schemas.microsoft.com/office/powerpoint/2010/main" val="3935740276"/>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6688"/>
            <a:ext cx="6984775" cy="666750"/>
          </a:xfrm>
        </p:spPr>
        <p:txBody>
          <a:bodyPr/>
          <a:lstStyle/>
          <a:p>
            <a:pPr algn="ctr"/>
            <a:r>
              <a:rPr lang="en-ZA" sz="2800" b="1" dirty="0"/>
              <a:t>TENDER EVALUATION PROCESS cont.. </a:t>
            </a:r>
          </a:p>
        </p:txBody>
      </p:sp>
      <p:sp>
        <p:nvSpPr>
          <p:cNvPr id="3" name="Text Placeholder 2"/>
          <p:cNvSpPr>
            <a:spLocks noGrp="1"/>
          </p:cNvSpPr>
          <p:nvPr>
            <p:ph type="body" sz="half" idx="1"/>
          </p:nvPr>
        </p:nvSpPr>
        <p:spPr>
          <a:xfrm>
            <a:off x="251520" y="1052736"/>
            <a:ext cx="8640960" cy="5400600"/>
          </a:xfrm>
        </p:spPr>
        <p:txBody>
          <a:bodyPr/>
          <a:lstStyle/>
          <a:p>
            <a:pPr marL="0" indent="0">
              <a:buNone/>
            </a:pPr>
            <a:r>
              <a:rPr lang="en-US" sz="2000" b="1" dirty="0"/>
              <a:t>STEP 4:FUNCTIONALITY / TECHNICAL EVALUATION </a:t>
            </a:r>
          </a:p>
          <a:p>
            <a:pPr>
              <a:buFont typeface="Wingdings" panose="05000000000000000000" pitchFamily="2" charset="2"/>
              <a:buChar char="v"/>
            </a:pPr>
            <a:r>
              <a:rPr lang="en-US" sz="1800" b="1" dirty="0">
                <a:solidFill>
                  <a:srgbClr val="FF0000"/>
                </a:solidFill>
              </a:rPr>
              <a:t>Minimum threshold stipulated to be met (as detailed on the Invitation to Tender).</a:t>
            </a:r>
          </a:p>
          <a:p>
            <a:pPr>
              <a:buFont typeface="Wingdings" panose="05000000000000000000" pitchFamily="2" charset="2"/>
              <a:buChar char="v"/>
            </a:pPr>
            <a:r>
              <a:rPr lang="en-US" sz="1800" b="1" dirty="0">
                <a:solidFill>
                  <a:srgbClr val="FF0000"/>
                </a:solidFill>
              </a:rPr>
              <a:t>Failure to meet minimum threshold = Tenderer will be disqualified from further evaluations. </a:t>
            </a:r>
          </a:p>
          <a:p>
            <a:pPr marL="0" indent="0">
              <a:buNone/>
            </a:pPr>
            <a:r>
              <a:rPr lang="en-US" dirty="0"/>
              <a:t> </a:t>
            </a:r>
            <a:r>
              <a:rPr lang="en-US" sz="2000" b="1" dirty="0"/>
              <a:t>STEP 5: </a:t>
            </a:r>
            <a:r>
              <a:rPr lang="en-US" b="1" dirty="0"/>
              <a:t>PRICE &amp; PREFERENCE (</a:t>
            </a:r>
            <a:r>
              <a:rPr lang="en-US" sz="1800" b="1" dirty="0"/>
              <a:t>80/20 PREFERENCE POINTS SYSTEM) </a:t>
            </a:r>
          </a:p>
          <a:p>
            <a:pPr>
              <a:buFont typeface="Wingdings" panose="05000000000000000000" pitchFamily="2" charset="2"/>
              <a:buChar char="v"/>
            </a:pPr>
            <a:r>
              <a:rPr lang="en-US" sz="1800" dirty="0">
                <a:solidFill>
                  <a:schemeClr val="tx1"/>
                </a:solidFill>
              </a:rPr>
              <a:t>Price and preference evaluation is conducted according to the preference system applicable to a particular tender. Either 80/20 or preference point system will be applied. </a:t>
            </a:r>
          </a:p>
          <a:p>
            <a:pPr>
              <a:buFont typeface="Wingdings" panose="05000000000000000000" pitchFamily="2" charset="2"/>
              <a:buChar char="v"/>
            </a:pPr>
            <a:r>
              <a:rPr lang="en-US" sz="1800" dirty="0">
                <a:solidFill>
                  <a:schemeClr val="tx1"/>
                </a:solidFill>
              </a:rPr>
              <a:t>Contractors to ensure valid BBBEE Certificate is submitted in order to obtain BEE points. </a:t>
            </a:r>
          </a:p>
          <a:p>
            <a:pPr marL="0" indent="0">
              <a:buNone/>
            </a:pPr>
            <a:r>
              <a:rPr lang="en-US" b="1" dirty="0"/>
              <a:t>STEP 6: CONTRACTUAL REQUIREMENTS  </a:t>
            </a:r>
          </a:p>
          <a:p>
            <a:pPr marL="742950" lvl="1" indent="-285750" algn="just">
              <a:lnSpc>
                <a:spcPct val="115000"/>
              </a:lnSpc>
              <a:buFont typeface="Wingdings" panose="05000000000000000000" pitchFamily="2"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Health and Safety compliance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b="1" dirty="0"/>
          </a:p>
          <a:p>
            <a:pPr marL="0" indent="0">
              <a:buNone/>
            </a:pPr>
            <a:br>
              <a:rPr lang="en-US" b="1" dirty="0">
                <a:solidFill>
                  <a:srgbClr val="FF0000"/>
                </a:solidFill>
              </a:rPr>
            </a:br>
            <a:endParaRPr lang="en-US" dirty="0">
              <a:solidFill>
                <a:srgbClr val="FF0000"/>
              </a:solidFill>
            </a:endParaRPr>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sz="1800" dirty="0"/>
          </a:p>
          <a:p>
            <a:pPr marL="0" indent="0">
              <a:buNone/>
            </a:pPr>
            <a:endParaRPr lang="en-US" dirty="0"/>
          </a:p>
          <a:p>
            <a:pPr>
              <a:buFont typeface="Arial" panose="020B0604020202020204" pitchFamily="34" charset="0"/>
              <a:buChar char="•"/>
            </a:pPr>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2022/08/23</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7</a:t>
            </a:fld>
            <a:endParaRPr lang="en-ZA" dirty="0"/>
          </a:p>
        </p:txBody>
      </p:sp>
    </p:spTree>
    <p:extLst>
      <p:ext uri="{BB962C8B-B14F-4D97-AF65-F5344CB8AC3E}">
        <p14:creationId xmlns:p14="http://schemas.microsoft.com/office/powerpoint/2010/main" val="3965748474"/>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0" y="980728"/>
            <a:ext cx="8892479" cy="5501035"/>
          </a:xfrm>
        </p:spPr>
        <p:txBody>
          <a:bodyPr/>
          <a:lstStyle/>
          <a:p>
            <a:pPr marL="742950" lvl="1" indent="-285750" algn="just">
              <a:lnSpc>
                <a:spcPct val="115000"/>
              </a:lnSpc>
              <a:buFont typeface="Wingdings" panose="05000000000000000000" pitchFamily="2"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Environmental compliance </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15000"/>
              </a:lnSpc>
              <a:buFont typeface="Wingdings" panose="05000000000000000000" pitchFamily="2"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Quality compliance</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15000"/>
              </a:lnSpc>
              <a:spcAft>
                <a:spcPts val="1000"/>
              </a:spcAft>
              <a:buFont typeface="Wingdings" panose="05000000000000000000" pitchFamily="2" charset="2"/>
              <a:buChar char=""/>
            </a:pPr>
            <a:r>
              <a:rPr lang="en-ZA" sz="2000" dirty="0">
                <a:effectLst/>
                <a:latin typeface="Arial" panose="020B0604020202020204" pitchFamily="34" charset="0"/>
                <a:ea typeface="Calibri" panose="020F0502020204030204" pitchFamily="34" charset="0"/>
                <a:cs typeface="Times New Roman" panose="02020603050405020304" pitchFamily="18" charset="0"/>
              </a:rPr>
              <a:t>SDL &amp; I Undertakings</a:t>
            </a:r>
            <a:endParaRPr lang="en-ZA" sz="2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000" dirty="0">
                <a:solidFill>
                  <a:schemeClr val="tx1"/>
                </a:solidFill>
              </a:rPr>
              <a:t>Evaluations for the above are conducted as per Criteria </a:t>
            </a:r>
            <a:r>
              <a:rPr lang="en-US" dirty="0">
                <a:solidFill>
                  <a:schemeClr val="tx1"/>
                </a:solidFill>
              </a:rPr>
              <a:t>sent out with the tender.</a:t>
            </a:r>
          </a:p>
          <a:p>
            <a:pPr marL="0" indent="0">
              <a:buNone/>
            </a:pPr>
            <a:r>
              <a:rPr lang="en-US" dirty="0">
                <a:solidFill>
                  <a:schemeClr val="tx1">
                    <a:lumMod val="75000"/>
                  </a:schemeClr>
                </a:solidFill>
              </a:rPr>
              <a:t>FINANCIAL STATEMENT</a:t>
            </a:r>
            <a:r>
              <a:rPr lang="en-US" dirty="0">
                <a:solidFill>
                  <a:srgbClr val="0070C0"/>
                </a:solidFill>
              </a:rPr>
              <a:t>:</a:t>
            </a:r>
          </a:p>
          <a:p>
            <a:r>
              <a:rPr lang="en-US" sz="1800" dirty="0"/>
              <a:t>Audited Financial Statements of the </a:t>
            </a:r>
            <a:r>
              <a:rPr lang="en-US" sz="1800" i="1" dirty="0"/>
              <a:t>tenderer</a:t>
            </a:r>
            <a:r>
              <a:rPr lang="en-US" sz="1800" dirty="0"/>
              <a:t> for the previous 18 months, or to the extent that such statements are not available, for the last year. Tenderers must note that in the case of a joint venture or special purpose vehicle (SPV) especially formed for this tender, audited financial statements for each participant in the JV / SPV is required. Start-up enterprises formed within the last 12 months are not required to send in statements, but if successful with their tender will be required to send statements for the first year when once available.</a:t>
            </a:r>
            <a:endParaRPr lang="en-US" sz="1800" b="1" dirty="0">
              <a:solidFill>
                <a:srgbClr val="FF0000"/>
              </a:solidFill>
            </a:endParaRPr>
          </a:p>
          <a:p>
            <a:endParaRPr lang="en-ZA" b="1" dirty="0">
              <a:solidFill>
                <a:srgbClr val="FF0000"/>
              </a:solidFill>
            </a:endParaRPr>
          </a:p>
          <a:p>
            <a:pPr marL="0" indent="0">
              <a:buNone/>
            </a:pPr>
            <a:endParaRPr lang="en-US" dirty="0"/>
          </a:p>
          <a:p>
            <a:pPr marL="0" indent="0">
              <a:buNone/>
            </a:pPr>
            <a:endParaRPr lang="en-US" dirty="0"/>
          </a:p>
        </p:txBody>
      </p:sp>
      <p:sp>
        <p:nvSpPr>
          <p:cNvPr id="5" name="Date Placeholder 4"/>
          <p:cNvSpPr>
            <a:spLocks noGrp="1"/>
          </p:cNvSpPr>
          <p:nvPr>
            <p:ph type="dt" sz="half" idx="10"/>
          </p:nvPr>
        </p:nvSpPr>
        <p:spPr/>
        <p:txBody>
          <a:bodyPr/>
          <a:lstStyle/>
          <a:p>
            <a:pPr>
              <a:defRPr/>
            </a:pPr>
            <a:endParaRPr lang="en-ZA" dirty="0"/>
          </a:p>
          <a:p>
            <a:pPr>
              <a:defRPr/>
            </a:pPr>
            <a:fld id="{CD6CA566-0050-47F2-B0BB-87F834F6EB28}" type="datetime1">
              <a:rPr lang="en-ZA" smtClean="0"/>
              <a:pPr>
                <a:defRPr/>
              </a:pPr>
              <a:t>2022/08/23</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8</a:t>
            </a:fld>
            <a:endParaRPr lang="en-ZA" dirty="0"/>
          </a:p>
        </p:txBody>
      </p:sp>
    </p:spTree>
    <p:extLst>
      <p:ext uri="{BB962C8B-B14F-4D97-AF65-F5344CB8AC3E}">
        <p14:creationId xmlns:p14="http://schemas.microsoft.com/office/powerpoint/2010/main" val="4232674232"/>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TENDER EVALUATION PROCESS </a:t>
            </a:r>
            <a:r>
              <a:rPr lang="en-ZA" b="1" dirty="0" err="1"/>
              <a:t>cont</a:t>
            </a:r>
            <a:r>
              <a:rPr lang="en-ZA" b="1" dirty="0"/>
              <a:t>……</a:t>
            </a:r>
            <a:endParaRPr lang="en-ZA" dirty="0"/>
          </a:p>
        </p:txBody>
      </p:sp>
      <p:sp>
        <p:nvSpPr>
          <p:cNvPr id="4" name="Content Placeholder 3"/>
          <p:cNvSpPr>
            <a:spLocks noGrp="1"/>
          </p:cNvSpPr>
          <p:nvPr>
            <p:ph sz="half" idx="2"/>
          </p:nvPr>
        </p:nvSpPr>
        <p:spPr>
          <a:xfrm>
            <a:off x="436563" y="1124744"/>
            <a:ext cx="8378825" cy="5357019"/>
          </a:xfrm>
        </p:spPr>
        <p:txBody>
          <a:bodyPr/>
          <a:lstStyle/>
          <a:p>
            <a:pPr marL="0" indent="0">
              <a:buNone/>
            </a:pPr>
            <a:r>
              <a:rPr lang="en-US" sz="1800" b="1" dirty="0">
                <a:solidFill>
                  <a:srgbClr val="FF0000"/>
                </a:solidFill>
              </a:rPr>
              <a:t>NOTE: </a:t>
            </a:r>
            <a:br>
              <a:rPr lang="en-US" sz="1800" b="1" dirty="0">
                <a:solidFill>
                  <a:srgbClr val="FF0000"/>
                </a:solidFill>
              </a:rPr>
            </a:br>
            <a:r>
              <a:rPr lang="en-ZA" b="1" dirty="0">
                <a:solidFill>
                  <a:srgbClr val="FF0000"/>
                </a:solidFill>
              </a:rPr>
              <a:t>Contractual requirements are not evaluation criteria. They are required to be met and assessed after the evaluation and ranking of the tenders. Proof that the highest ranked tenderer is able to meet </a:t>
            </a:r>
            <a:r>
              <a:rPr lang="en-US" b="1" dirty="0">
                <a:solidFill>
                  <a:srgbClr val="FF0000"/>
                </a:solidFill>
              </a:rPr>
              <a:t> </a:t>
            </a:r>
            <a:r>
              <a:rPr lang="en-ZA" b="1" dirty="0">
                <a:solidFill>
                  <a:srgbClr val="FF0000"/>
                </a:solidFill>
              </a:rPr>
              <a:t>the contractual requirements, must be submitted prior to order award. Tenderers will be afforded an opportunity to correct and resubmit their corrections within 5 working days. </a:t>
            </a:r>
          </a:p>
          <a:p>
            <a:pPr marL="0" indent="0">
              <a:buNone/>
            </a:pPr>
            <a:r>
              <a:rPr lang="en-US" b="1" dirty="0">
                <a:solidFill>
                  <a:srgbClr val="FF0000"/>
                </a:solidFill>
              </a:rPr>
              <a:t>Failure to meet “Contractual Requirements “by the stipulated deadlines, may result in the tenderer being regarded as non-responsive and ineligible for contract award.</a:t>
            </a:r>
            <a:endParaRPr lang="en-ZA" b="1" dirty="0">
              <a:solidFill>
                <a:srgbClr val="FF0000"/>
              </a:solidFill>
            </a:endParaRPr>
          </a:p>
          <a:p>
            <a:endParaRPr lang="en-US" b="1" dirty="0"/>
          </a:p>
          <a:p>
            <a:endParaRPr lang="en-US" b="1" dirty="0"/>
          </a:p>
          <a:p>
            <a:pPr lvl="6"/>
            <a:r>
              <a:rPr lang="en-US" sz="2800" b="1" dirty="0"/>
              <a:t>Thank You</a:t>
            </a:r>
            <a:endParaRPr lang="en-ZA" sz="2800" b="1" dirty="0"/>
          </a:p>
          <a:p>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2022/08/23</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9</a:t>
            </a:fld>
            <a:endParaRPr lang="en-ZA" dirty="0"/>
          </a:p>
        </p:txBody>
      </p:sp>
    </p:spTree>
    <p:extLst>
      <p:ext uri="{BB962C8B-B14F-4D97-AF65-F5344CB8AC3E}">
        <p14:creationId xmlns:p14="http://schemas.microsoft.com/office/powerpoint/2010/main" val="1013321446"/>
      </p:ext>
    </p:extLst>
  </p:cSld>
  <p:clrMapOvr>
    <a:masterClrMapping/>
  </p:clrMapOvr>
  <p:transition spd="slow">
    <p:fade/>
  </p:transition>
</p:sld>
</file>

<file path=ppt/theme/theme1.xml><?xml version="1.0" encoding="utf-8"?>
<a:theme xmlns:a="http://schemas.openxmlformats.org/drawingml/2006/main" name="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1640</TotalTime>
  <Words>812</Words>
  <Application>Microsoft Office PowerPoint</Application>
  <PresentationFormat>On-screen Show (4:3)</PresentationFormat>
  <Paragraphs>114</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Symbol</vt:lpstr>
      <vt:lpstr>Wingdings</vt:lpstr>
      <vt:lpstr>4_Default Design</vt:lpstr>
      <vt:lpstr>         Provision for Cleaning and General labour Services within the Transmission Western Grid in the Northern Cape Province  THE PROCUREMENT  PROCESS   by Sandi Bokveldt-Lize </vt:lpstr>
      <vt:lpstr>TENDER PHASE   </vt:lpstr>
      <vt:lpstr>TENDER OPENING &amp; RECEIVING   </vt:lpstr>
      <vt:lpstr>TENDER EVALUATION PROCESS </vt:lpstr>
      <vt:lpstr>TENDER EVALUATION PROCESS cont.. </vt:lpstr>
      <vt:lpstr>TENDER EVALUATION PROCESS cont..</vt:lpstr>
      <vt:lpstr>TENDER EVALUATION PROCESS cont.. </vt:lpstr>
      <vt:lpstr>PowerPoint Presentation</vt:lpstr>
      <vt:lpstr>TENDER EVALUATION PROCESS cont……</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Tjabadi</dc:creator>
  <cp:lastModifiedBy>Sandiswa Bokveldt-Lize</cp:lastModifiedBy>
  <cp:revision>114</cp:revision>
  <cp:lastPrinted>2018-10-16T07:10:53Z</cp:lastPrinted>
  <dcterms:created xsi:type="dcterms:W3CDTF">2012-09-05T08:13:53Z</dcterms:created>
  <dcterms:modified xsi:type="dcterms:W3CDTF">2022-08-23T10:51:35Z</dcterms:modified>
</cp:coreProperties>
</file>