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89" r:id="rId3"/>
    <p:sldId id="268" r:id="rId4"/>
    <p:sldId id="290" r:id="rId5"/>
    <p:sldId id="291" r:id="rId6"/>
    <p:sldId id="288" r:id="rId7"/>
  </p:sldIdLst>
  <p:sldSz cx="9144000" cy="6858000" type="screen4x3"/>
  <p:notesSz cx="10020300" cy="6888163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253">
          <p15:clr>
            <a:srgbClr val="A4A3A4"/>
          </p15:clr>
        </p15:guide>
        <p15:guide id="2" orient="horz" pos="890">
          <p15:clr>
            <a:srgbClr val="A4A3A4"/>
          </p15:clr>
        </p15:guide>
        <p15:guide id="3" orient="horz" pos="3657">
          <p15:clr>
            <a:srgbClr val="A4A3A4"/>
          </p15:clr>
        </p15:guide>
        <p15:guide id="4" orient="horz" pos="1752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3475">
          <p15:clr>
            <a:srgbClr val="A4A3A4"/>
          </p15:clr>
        </p15:guide>
        <p15:guide id="7" pos="5556">
          <p15:clr>
            <a:srgbClr val="A4A3A4"/>
          </p15:clr>
        </p15:guide>
        <p15:guide id="8" pos="5420">
          <p15:clr>
            <a:srgbClr val="A4A3A4"/>
          </p15:clr>
        </p15:guide>
        <p15:guide id="9" pos="340">
          <p15:clr>
            <a:srgbClr val="A4A3A4"/>
          </p15:clr>
        </p15:guide>
        <p15:guide id="10" pos="576">
          <p15:clr>
            <a:srgbClr val="A4A3A4"/>
          </p15:clr>
        </p15:guide>
        <p15:guide id="11" pos="41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330F"/>
    <a:srgbClr val="83725B"/>
    <a:srgbClr val="003896"/>
    <a:srgbClr val="B2B2B2"/>
    <a:srgbClr val="C0C0C0"/>
    <a:srgbClr val="EAEAEA"/>
    <a:srgbClr val="C97A00"/>
    <a:srgbClr val="8587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0" d="100"/>
          <a:sy n="70" d="100"/>
        </p:scale>
        <p:origin x="460" y="56"/>
      </p:cViewPr>
      <p:guideLst>
        <p:guide orient="horz" pos="1253"/>
        <p:guide orient="horz" pos="890"/>
        <p:guide orient="horz" pos="3657"/>
        <p:guide orient="horz" pos="1752"/>
        <p:guide orient="horz" pos="4156"/>
        <p:guide orient="horz" pos="3475"/>
        <p:guide pos="5556"/>
        <p:guide pos="5420"/>
        <p:guide pos="340"/>
        <p:guide pos="576"/>
        <p:guide pos="41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41813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76900" y="0"/>
            <a:ext cx="4341813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7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42088"/>
            <a:ext cx="4341813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7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76900" y="6542088"/>
            <a:ext cx="4341813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4C8B3E5D-38A7-4D80-8FB4-2421CA512C6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41813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76900" y="0"/>
            <a:ext cx="4341813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1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3287713" y="515938"/>
            <a:ext cx="3446462" cy="2584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01713" y="3271838"/>
            <a:ext cx="8016875" cy="310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 smtClean="0"/>
              <a:t>Click to edit Master text styles</a:t>
            </a:r>
          </a:p>
          <a:p>
            <a:pPr lvl="1"/>
            <a:r>
              <a:rPr lang="en-ZA" noProof="0" smtClean="0"/>
              <a:t>Second level</a:t>
            </a:r>
          </a:p>
          <a:p>
            <a:pPr lvl="2"/>
            <a:r>
              <a:rPr lang="en-ZA" noProof="0" smtClean="0"/>
              <a:t>Third level</a:t>
            </a:r>
          </a:p>
          <a:p>
            <a:pPr lvl="3"/>
            <a:r>
              <a:rPr lang="en-ZA" noProof="0" smtClean="0"/>
              <a:t>Fourth level</a:t>
            </a:r>
          </a:p>
          <a:p>
            <a:pPr lvl="4"/>
            <a:r>
              <a:rPr lang="en-ZA" noProof="0" smtClean="0"/>
              <a:t>Fifth level</a:t>
            </a:r>
          </a:p>
        </p:txBody>
      </p:sp>
      <p:sp>
        <p:nvSpPr>
          <p:cNvPr id="528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42088"/>
            <a:ext cx="4341813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28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76900" y="6542088"/>
            <a:ext cx="4341813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68DD9721-4184-43C8-BFEA-88D30B80BD70}" type="slidenum">
              <a:rPr lang="en-ZA" altLang="en-US"/>
              <a:pPr/>
              <a:t>‹#›</a:t>
            </a:fld>
            <a:endParaRPr lang="en-ZA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18418205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01C7F-84B2-4605-8244-CF1CE2389CD1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3E1560-FCE7-4069-9083-8CCEFCE715DF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19129940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B466D-241B-42C2-B7DB-29D0FB88E02E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DD8253-16F1-4F15-804E-BD15EA5361E2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184147697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5FB0F-AC48-47EE-929E-78188C361377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2AEF20-F040-4C7F-BB14-75AC071366D3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23769760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EAE3F-2ED1-485B-BA4B-4068D8086DE1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4D74E9-F0EF-477E-B016-B40930F0D975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8938861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AC046-603B-4204-9CC6-8D7CF8C4AC0E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C32142-5AFA-4A07-A386-740B21E94ABE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155648397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9D196-68C6-401C-8FC0-4AA0901F03A5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0B7314-B858-428F-A2FF-8EAA6C5DA465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799027134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6776F-568A-483E-9E9A-DCE8478BD5A0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93927D-0CA4-4404-866B-7DC45A08F750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49801702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0DAD7-E515-47CC-A52B-67B1624293E0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28496-176D-47A0-A83F-6B21DC209819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051908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4771E-DE22-4A81-A796-523D190D52F4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65132-170B-4588-962C-E6533095766D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695859472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7FB19-140C-4FB8-99FA-52EB52BA1822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86F756-1504-46BD-9E6E-F9E7E436282E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62922842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EBF7B-523A-4512-A9B2-0F3414143A0D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4F12F8-D9FA-4DD3-84FB-3DF0A5FAA8D2}" type="slidenum">
              <a:rPr lang="en-ZA" altLang="en-US"/>
              <a:pPr/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28454341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 smtClean="0"/>
              <a:t>Click to edit Master text styles</a:t>
            </a:r>
          </a:p>
          <a:p>
            <a:pPr lvl="1"/>
            <a:r>
              <a:rPr lang="en-ZA" altLang="en-US" smtClean="0"/>
              <a:t>Second level</a:t>
            </a:r>
          </a:p>
          <a:p>
            <a:pPr lvl="2"/>
            <a:r>
              <a:rPr lang="en-ZA" altLang="en-US" smtClean="0"/>
              <a:t>Third level</a:t>
            </a:r>
          </a:p>
          <a:p>
            <a:pPr lvl="3"/>
            <a:r>
              <a:rPr lang="en-ZA" altLang="en-US" smtClean="0"/>
              <a:t>Fourth level</a:t>
            </a:r>
          </a:p>
          <a:p>
            <a:pPr lvl="4"/>
            <a:r>
              <a:rPr lang="en-ZA" altLang="en-US" smtClean="0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DAFE4F2-48BA-4DBD-B91F-6C8B8C13C3D8}" type="datetime1">
              <a:rPr lang="en-ZA"/>
              <a:pPr>
                <a:defRPr/>
              </a:pPr>
              <a:t>2022/05/25</a:t>
            </a:fld>
            <a:endParaRPr lang="en-ZA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fld id="{7C43F168-F2BE-429E-BE1E-7461E8CC0D89}" type="slidenum">
              <a:rPr lang="en-ZA" altLang="en-US"/>
              <a:pPr/>
              <a:t>‹#›</a:t>
            </a:fld>
            <a:endParaRPr lang="en-ZA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FSS@eskom.co.za" TargetMode="External"/><Relationship Id="rId2" Type="http://schemas.openxmlformats.org/officeDocument/2006/relationships/hyperlink" Target="mailto:INVOICESESKOMLOCAL@ESKOM.CO.ZA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FSS@eskom.co.za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FSS@eskom.co.za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/>
              <a:t>Payment Process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647DB25-0A32-466E-9AC5-DB1AEC7C9F3B}" type="datetime1">
              <a:rPr lang="en-ZA" altLang="en-US" smtClean="0">
                <a:solidFill>
                  <a:srgbClr val="83725B"/>
                </a:solidFill>
              </a:rPr>
              <a:pPr eaLnBrk="1" hangingPunct="1"/>
              <a:t>2022/05/25</a:t>
            </a:fld>
            <a:endParaRPr lang="en-ZA" altLang="en-US" smtClean="0">
              <a:solidFill>
                <a:srgbClr val="83725B"/>
              </a:solidFill>
            </a:endParaRPr>
          </a:p>
        </p:txBody>
      </p:sp>
      <p:sp>
        <p:nvSpPr>
          <p:cNvPr id="51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2F1D89-A54E-4BE3-9582-112C5D9EAA78}" type="slidenum">
              <a:rPr lang="en-ZA" altLang="en-US">
                <a:solidFill>
                  <a:srgbClr val="83725B"/>
                </a:solidFill>
              </a:rPr>
              <a:pPr eaLnBrk="1" hangingPunct="1"/>
              <a:t>2</a:t>
            </a:fld>
            <a:endParaRPr lang="en-ZA" altLang="en-US">
              <a:solidFill>
                <a:srgbClr val="83725B"/>
              </a:solidFill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38150" y="166688"/>
            <a:ext cx="6519863" cy="666750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Eskom Payment Process</a:t>
            </a:r>
            <a:endParaRPr lang="en-US" altLang="en-US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38150" y="1353375"/>
            <a:ext cx="3845818" cy="584775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Valid Invoice emailed to Eskom</a:t>
            </a:r>
          </a:p>
          <a:p>
            <a:r>
              <a:rPr lang="en-US" sz="1400" dirty="0" smtClean="0">
                <a:hlinkClick r:id="rId2"/>
              </a:rPr>
              <a:t>INVOICESESKOMLOCAL@ESKOM.CO.ZA</a:t>
            </a:r>
            <a:r>
              <a:rPr lang="en-US" sz="1400" dirty="0" smtClean="0"/>
              <a:t> </a:t>
            </a:r>
            <a:endParaRPr lang="en-ZA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3288018"/>
            <a:ext cx="1702873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REJECTION</a:t>
            </a:r>
          </a:p>
          <a:p>
            <a:r>
              <a:rPr lang="en-US" sz="1400" dirty="0" smtClean="0"/>
              <a:t>  </a:t>
            </a:r>
            <a:endParaRPr lang="en-ZA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292080" y="1342978"/>
            <a:ext cx="246752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Email received and reply sent containing a workflow number</a:t>
            </a:r>
            <a:endParaRPr lang="en-Z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151088" y="2483443"/>
            <a:ext cx="460851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Invoice actioned by APSS resulting in :</a:t>
            </a:r>
            <a:endParaRPr lang="en-ZA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3320936"/>
            <a:ext cx="1349648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PARKING</a:t>
            </a:r>
          </a:p>
          <a:p>
            <a:r>
              <a:rPr lang="en-US" sz="1400" dirty="0" smtClean="0"/>
              <a:t>  </a:t>
            </a:r>
            <a:endParaRPr lang="en-ZA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525688" y="3376394"/>
            <a:ext cx="135225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POSTING </a:t>
            </a:r>
            <a:endParaRPr lang="en-ZA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961880" y="4219885"/>
            <a:ext cx="1594520" cy="11387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To contact the BU team for assistance</a:t>
            </a:r>
          </a:p>
          <a:p>
            <a:r>
              <a:rPr lang="en-US" sz="1400" dirty="0" smtClean="0"/>
              <a:t>  </a:t>
            </a:r>
            <a:endParaRPr lang="en-ZA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875020" y="4224386"/>
            <a:ext cx="2167543" cy="19697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Request BU to resolve park reason and email </a:t>
            </a:r>
            <a:r>
              <a:rPr lang="en-US" dirty="0" smtClean="0">
                <a:hlinkClick r:id="rId3"/>
              </a:rPr>
              <a:t>FSS@eskom.co.za</a:t>
            </a:r>
            <a:r>
              <a:rPr lang="en-US" dirty="0" smtClean="0"/>
              <a:t> to post parked invoice</a:t>
            </a:r>
          </a:p>
          <a:p>
            <a:r>
              <a:rPr lang="en-US" sz="1400" dirty="0" smtClean="0"/>
              <a:t>  </a:t>
            </a:r>
            <a:endParaRPr lang="en-ZA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5725557"/>
            <a:ext cx="1253856" cy="8617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Correction done</a:t>
            </a:r>
          </a:p>
          <a:p>
            <a:r>
              <a:rPr lang="en-US" sz="1400" dirty="0" smtClean="0"/>
              <a:t>  </a:t>
            </a:r>
            <a:endParaRPr lang="en-ZA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141568" y="4496884"/>
            <a:ext cx="1646192" cy="8617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Bi-Weekly </a:t>
            </a:r>
          </a:p>
          <a:p>
            <a:r>
              <a:rPr lang="en-US" dirty="0" smtClean="0"/>
              <a:t>Payment run</a:t>
            </a:r>
          </a:p>
          <a:p>
            <a:r>
              <a:rPr lang="en-US" sz="1400" dirty="0" smtClean="0"/>
              <a:t>  </a:t>
            </a:r>
            <a:endParaRPr lang="en-ZA" sz="1400" dirty="0"/>
          </a:p>
        </p:txBody>
      </p:sp>
      <p:cxnSp>
        <p:nvCxnSpPr>
          <p:cNvPr id="4" name="Straight Arrow Connector 3"/>
          <p:cNvCxnSpPr>
            <a:stCxn id="3" idx="3"/>
            <a:endCxn id="8" idx="1"/>
          </p:cNvCxnSpPr>
          <p:nvPr/>
        </p:nvCxnSpPr>
        <p:spPr>
          <a:xfrm>
            <a:off x="4283968" y="1645763"/>
            <a:ext cx="1008112" cy="112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2"/>
            <a:endCxn id="9" idx="0"/>
          </p:cNvCxnSpPr>
          <p:nvPr/>
        </p:nvCxnSpPr>
        <p:spPr>
          <a:xfrm rot="5400000">
            <a:off x="5835858" y="1793461"/>
            <a:ext cx="309468" cy="10704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9" idx="2"/>
            <a:endCxn id="7" idx="0"/>
          </p:cNvCxnSpPr>
          <p:nvPr/>
        </p:nvCxnSpPr>
        <p:spPr>
          <a:xfrm rot="5400000">
            <a:off x="3889622" y="1722295"/>
            <a:ext cx="435243" cy="26962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9" idx="2"/>
            <a:endCxn id="11" idx="0"/>
          </p:cNvCxnSpPr>
          <p:nvPr/>
        </p:nvCxnSpPr>
        <p:spPr>
          <a:xfrm rot="5400000">
            <a:off x="4972988" y="2838579"/>
            <a:ext cx="468161" cy="4965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9" idx="2"/>
            <a:endCxn id="12" idx="0"/>
          </p:cNvCxnSpPr>
          <p:nvPr/>
        </p:nvCxnSpPr>
        <p:spPr>
          <a:xfrm rot="16200000" flipH="1">
            <a:off x="6066770" y="2241349"/>
            <a:ext cx="523619" cy="174647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7" idx="2"/>
            <a:endCxn id="13" idx="0"/>
          </p:cNvCxnSpPr>
          <p:nvPr/>
        </p:nvCxnSpPr>
        <p:spPr>
          <a:xfrm flipH="1">
            <a:off x="2759140" y="3872793"/>
            <a:ext cx="1" cy="347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3" idx="2"/>
            <a:endCxn id="15" idx="3"/>
          </p:cNvCxnSpPr>
          <p:nvPr/>
        </p:nvCxnSpPr>
        <p:spPr>
          <a:xfrm rot="5400000">
            <a:off x="1836205" y="5233509"/>
            <a:ext cx="797786" cy="10480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5" idx="0"/>
            <a:endCxn id="3" idx="1"/>
          </p:cNvCxnSpPr>
          <p:nvPr/>
        </p:nvCxnSpPr>
        <p:spPr>
          <a:xfrm rot="16200000" flipV="1">
            <a:off x="-1278758" y="3362671"/>
            <a:ext cx="4079794" cy="645978"/>
          </a:xfrm>
          <a:prstGeom prst="bentConnector4">
            <a:avLst>
              <a:gd name="adj1" fmla="val 46417"/>
              <a:gd name="adj2" fmla="val 1353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1" idx="2"/>
            <a:endCxn id="14" idx="0"/>
          </p:cNvCxnSpPr>
          <p:nvPr/>
        </p:nvCxnSpPr>
        <p:spPr>
          <a:xfrm>
            <a:off x="4958792" y="3905711"/>
            <a:ext cx="0" cy="318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4" idx="3"/>
            <a:endCxn id="12" idx="1"/>
          </p:cNvCxnSpPr>
          <p:nvPr/>
        </p:nvCxnSpPr>
        <p:spPr>
          <a:xfrm flipV="1">
            <a:off x="6042563" y="3561060"/>
            <a:ext cx="483125" cy="16482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12" idx="2"/>
            <a:endCxn id="16" idx="0"/>
          </p:cNvCxnSpPr>
          <p:nvPr/>
        </p:nvCxnSpPr>
        <p:spPr>
          <a:xfrm rot="16200000" flipH="1">
            <a:off x="7207660" y="3739880"/>
            <a:ext cx="751158" cy="7628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445556" y="5740676"/>
            <a:ext cx="1038216" cy="8617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 EFT</a:t>
            </a:r>
          </a:p>
          <a:p>
            <a:r>
              <a:rPr lang="en-US" dirty="0" smtClean="0"/>
              <a:t>+2 days</a:t>
            </a:r>
          </a:p>
          <a:p>
            <a:r>
              <a:rPr lang="en-US" sz="1400" dirty="0" smtClean="0"/>
              <a:t>  </a:t>
            </a:r>
            <a:endParaRPr lang="en-ZA" sz="1400" dirty="0"/>
          </a:p>
        </p:txBody>
      </p:sp>
      <p:cxnSp>
        <p:nvCxnSpPr>
          <p:cNvPr id="43" name="Straight Arrow Connector 42"/>
          <p:cNvCxnSpPr>
            <a:stCxn id="16" idx="2"/>
          </p:cNvCxnSpPr>
          <p:nvPr/>
        </p:nvCxnSpPr>
        <p:spPr>
          <a:xfrm>
            <a:off x="7964664" y="5358658"/>
            <a:ext cx="0" cy="366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06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647DB25-0A32-466E-9AC5-DB1AEC7C9F3B}" type="datetime1">
              <a:rPr lang="en-ZA" altLang="en-US" smtClean="0">
                <a:solidFill>
                  <a:srgbClr val="83725B"/>
                </a:solidFill>
              </a:rPr>
              <a:pPr eaLnBrk="1" hangingPunct="1"/>
              <a:t>2022/05/25</a:t>
            </a:fld>
            <a:endParaRPr lang="en-ZA" altLang="en-US" smtClean="0">
              <a:solidFill>
                <a:srgbClr val="83725B"/>
              </a:solidFill>
            </a:endParaRPr>
          </a:p>
        </p:txBody>
      </p:sp>
      <p:sp>
        <p:nvSpPr>
          <p:cNvPr id="51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2F1D89-A54E-4BE3-9582-112C5D9EAA78}" type="slidenum">
              <a:rPr lang="en-ZA" altLang="en-US">
                <a:solidFill>
                  <a:srgbClr val="83725B"/>
                </a:solidFill>
              </a:rPr>
              <a:pPr eaLnBrk="1" hangingPunct="1"/>
              <a:t>3</a:t>
            </a:fld>
            <a:endParaRPr lang="en-ZA" altLang="en-US">
              <a:solidFill>
                <a:srgbClr val="83725B"/>
              </a:solidFill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38150" y="166688"/>
            <a:ext cx="6519863" cy="66675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Possible Rejection Reason – </a:t>
            </a:r>
            <a:r>
              <a:rPr lang="en-US" altLang="en-US" dirty="0" smtClean="0">
                <a:solidFill>
                  <a:srgbClr val="FF0000"/>
                </a:solidFill>
              </a:rPr>
              <a:t>Correction Action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462" y="1556792"/>
            <a:ext cx="6315778" cy="44012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Invoice not SARS vat compliant – </a:t>
            </a:r>
            <a:r>
              <a:rPr lang="en-US" sz="1400" dirty="0" smtClean="0">
                <a:solidFill>
                  <a:srgbClr val="FF0000"/>
                </a:solidFill>
              </a:rPr>
              <a:t>Invoice must be credited and correct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      invoice submitted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Invalid Eskom Purchase Order number – </a:t>
            </a:r>
            <a:r>
              <a:rPr lang="en-US" sz="1400" dirty="0" smtClean="0">
                <a:solidFill>
                  <a:srgbClr val="FF0000"/>
                </a:solidFill>
              </a:rPr>
              <a:t>Invoice must be credited, correct</a:t>
            </a: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  PO number added and invoice submitted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PO number listed is fully paid up or insufficient funds – </a:t>
            </a:r>
            <a:r>
              <a:rPr lang="en-US" sz="1400" dirty="0" smtClean="0">
                <a:solidFill>
                  <a:srgbClr val="FF0000"/>
                </a:solidFill>
              </a:rPr>
              <a:t>Contact the Eskom</a:t>
            </a: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  Project team for correction to the PO and resubmit the same invoice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No bank details listed on the invoice – </a:t>
            </a:r>
            <a:r>
              <a:rPr lang="en-US" sz="1400" dirty="0" smtClean="0">
                <a:solidFill>
                  <a:srgbClr val="FF0000"/>
                </a:solidFill>
              </a:rPr>
              <a:t>invoice must be credited and new    </a:t>
            </a: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  corrected invoice submitted</a:t>
            </a:r>
            <a:r>
              <a:rPr lang="en-US" sz="1400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Bank details listed do not match Eskom vendor Master records or CSD – </a:t>
            </a:r>
            <a:r>
              <a:rPr lang="en-US" sz="1400" dirty="0" smtClean="0">
                <a:solidFill>
                  <a:srgbClr val="FF0000"/>
                </a:solidFill>
              </a:rPr>
              <a:t>contact </a:t>
            </a:r>
            <a:r>
              <a:rPr lang="en-US" sz="1400" dirty="0" smtClean="0">
                <a:solidFill>
                  <a:srgbClr val="FF0000"/>
                </a:solidFill>
                <a:hlinkClick r:id="rId2"/>
              </a:rPr>
              <a:t>FSS@eskom.co.za</a:t>
            </a:r>
            <a:r>
              <a:rPr lang="en-US" sz="1400" dirty="0" smtClean="0">
                <a:solidFill>
                  <a:srgbClr val="FF0000"/>
                </a:solidFill>
              </a:rPr>
              <a:t> to request change, once CSD is updated, invoice can be re-submitted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Invoice differ from the Goods Receipt or Service entry amount approved – </a:t>
            </a:r>
            <a:r>
              <a:rPr lang="en-US" sz="1400" dirty="0" smtClean="0">
                <a:solidFill>
                  <a:srgbClr val="FF0000"/>
                </a:solidFill>
              </a:rPr>
              <a:t>If the GR or SE is amended, the invoice can be re-submitted, if invoice must be corrected, issue a credit note and re-invoice correctly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Missing certificates for retention release invoices – </a:t>
            </a:r>
            <a:r>
              <a:rPr lang="en-US" sz="1400" dirty="0" smtClean="0">
                <a:solidFill>
                  <a:srgbClr val="FF0000"/>
                </a:solidFill>
              </a:rPr>
              <a:t>attach required certificate and re-submit the same invoice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Pre invoicing – </a:t>
            </a:r>
            <a:r>
              <a:rPr lang="en-US" sz="1400" dirty="0" smtClean="0">
                <a:solidFill>
                  <a:srgbClr val="FF0000"/>
                </a:solidFill>
              </a:rPr>
              <a:t>Invoice must be re-submitted when the period of service is current or invoice date becomes current</a:t>
            </a:r>
          </a:p>
          <a:p>
            <a:endParaRPr lang="en-US" sz="1400" dirty="0" smtClean="0"/>
          </a:p>
          <a:p>
            <a:pPr marL="285750" indent="-285750">
              <a:buFontTx/>
              <a:buChar char="-"/>
            </a:pPr>
            <a:endParaRPr lang="en-ZA" sz="1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647DB25-0A32-466E-9AC5-DB1AEC7C9F3B}" type="datetime1">
              <a:rPr lang="en-ZA" altLang="en-US" smtClean="0">
                <a:solidFill>
                  <a:srgbClr val="83725B"/>
                </a:solidFill>
              </a:rPr>
              <a:pPr eaLnBrk="1" hangingPunct="1"/>
              <a:t>2022/05/26</a:t>
            </a:fld>
            <a:endParaRPr lang="en-ZA" altLang="en-US" smtClean="0">
              <a:solidFill>
                <a:srgbClr val="83725B"/>
              </a:solidFill>
            </a:endParaRPr>
          </a:p>
        </p:txBody>
      </p:sp>
      <p:sp>
        <p:nvSpPr>
          <p:cNvPr id="51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2F1D89-A54E-4BE3-9582-112C5D9EAA78}" type="slidenum">
              <a:rPr lang="en-ZA" altLang="en-US">
                <a:solidFill>
                  <a:srgbClr val="83725B"/>
                </a:solidFill>
              </a:rPr>
              <a:pPr eaLnBrk="1" hangingPunct="1"/>
              <a:t>4</a:t>
            </a:fld>
            <a:endParaRPr lang="en-ZA" altLang="en-US">
              <a:solidFill>
                <a:srgbClr val="83725B"/>
              </a:solidFill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38150" y="166688"/>
            <a:ext cx="6519863" cy="666750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Validity of a Tax Invoice</a:t>
            </a:r>
            <a:endParaRPr lang="en-US" alt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31552" y="1604949"/>
            <a:ext cx="6315778" cy="22467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Name, address, vat </a:t>
            </a:r>
            <a:r>
              <a:rPr lang="en-US" sz="1400" dirty="0" err="1" smtClean="0"/>
              <a:t>reg</a:t>
            </a:r>
            <a:r>
              <a:rPr lang="en-US" sz="1400" dirty="0" smtClean="0"/>
              <a:t> of both Issuer and Eskom 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Document titled: "Tax Invoice" or "Invoice" or  Tax "Credit note" or Debit note" featured in a prominent place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Unique Invoice number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Invoice date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Description of Goods/Service with quantity and cost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Sub-total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Vat if applicable at 15%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Total invoice amount</a:t>
            </a:r>
          </a:p>
          <a:p>
            <a:pPr marL="285750" indent="-285750">
              <a:buFontTx/>
              <a:buChar char="-"/>
            </a:pPr>
            <a:endParaRPr lang="en-US" sz="1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3528" y="1131305"/>
            <a:ext cx="4925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SARS VAT Compliance</a:t>
            </a:r>
            <a:endParaRPr lang="en-ZA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14908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Purchase Order Compliance</a:t>
            </a:r>
            <a:endParaRPr lang="en-ZA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4623229"/>
            <a:ext cx="6315778" cy="1384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All deductions raised on invoice are in accordance with the PO stipulations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Retention percentages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SD&amp;L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CSI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Performance Bond retentions</a:t>
            </a:r>
          </a:p>
          <a:p>
            <a:pPr marL="285750" indent="-285750">
              <a:buFontTx/>
              <a:buChar char="-"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7186447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647DB25-0A32-466E-9AC5-DB1AEC7C9F3B}" type="datetime1">
              <a:rPr lang="en-ZA" altLang="en-US" smtClean="0">
                <a:solidFill>
                  <a:srgbClr val="83725B"/>
                </a:solidFill>
              </a:rPr>
              <a:pPr eaLnBrk="1" hangingPunct="1"/>
              <a:t>2022/05/26</a:t>
            </a:fld>
            <a:endParaRPr lang="en-ZA" altLang="en-US" smtClean="0">
              <a:solidFill>
                <a:srgbClr val="83725B"/>
              </a:solidFill>
            </a:endParaRPr>
          </a:p>
        </p:txBody>
      </p:sp>
      <p:sp>
        <p:nvSpPr>
          <p:cNvPr id="51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2F1D89-A54E-4BE3-9582-112C5D9EAA78}" type="slidenum">
              <a:rPr lang="en-ZA" altLang="en-US">
                <a:solidFill>
                  <a:srgbClr val="83725B"/>
                </a:solidFill>
              </a:rPr>
              <a:pPr eaLnBrk="1" hangingPunct="1"/>
              <a:t>5</a:t>
            </a:fld>
            <a:endParaRPr lang="en-ZA" altLang="en-US">
              <a:solidFill>
                <a:srgbClr val="83725B"/>
              </a:solidFill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38150" y="166688"/>
            <a:ext cx="6519863" cy="666750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Invoice Parking</a:t>
            </a:r>
            <a:endParaRPr lang="en-US" altLang="en-US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16462" y="4004990"/>
            <a:ext cx="631577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All queries can be submitted to </a:t>
            </a:r>
            <a:r>
              <a:rPr lang="en-US" sz="1400" dirty="0" smtClean="0">
                <a:hlinkClick r:id="rId2"/>
              </a:rPr>
              <a:t>FSS@eskom.co.za</a:t>
            </a:r>
            <a:r>
              <a:rPr lang="en-US" sz="1400" dirty="0" smtClean="0"/>
              <a:t>, the workflow number received when the invoice was emailed to Eskom must be quoted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6462" y="1556792"/>
            <a:ext cx="6315778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Goods Receipt not done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For Escalation invoices (CPA), Eskom calculation sheet not included with invoice submission</a:t>
            </a:r>
          </a:p>
          <a:p>
            <a:pPr marL="285750" indent="-285750">
              <a:buFontTx/>
              <a:buChar char="-"/>
            </a:pPr>
            <a:endParaRPr lang="en-US" sz="1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38150" y="1124744"/>
            <a:ext cx="2117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When:</a:t>
            </a:r>
            <a:endParaRPr lang="en-ZA" dirty="0"/>
          </a:p>
        </p:txBody>
      </p:sp>
      <p:sp>
        <p:nvSpPr>
          <p:cNvPr id="3" name="TextBox 2"/>
          <p:cNvSpPr txBox="1"/>
          <p:nvPr/>
        </p:nvSpPr>
        <p:spPr>
          <a:xfrm>
            <a:off x="416462" y="3501008"/>
            <a:ext cx="1757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Resolution: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943887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Thank you</a:t>
            </a:r>
            <a:br>
              <a:rPr lang="en-US" altLang="en-US" sz="4000" smtClean="0"/>
            </a:br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>Questions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3985</TotalTime>
  <Words>401</Words>
  <Application>Microsoft Office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Default Design</vt:lpstr>
      <vt:lpstr>Payment Process</vt:lpstr>
      <vt:lpstr>Eskom Payment Process</vt:lpstr>
      <vt:lpstr>Possible Rejection Reason – Correction Action</vt:lpstr>
      <vt:lpstr>Validity of a Tax Invoice</vt:lpstr>
      <vt:lpstr>Invoice Parking</vt:lpstr>
      <vt:lpstr>Thank you  Questions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TCH bonisa</dc:creator>
  <cp:lastModifiedBy>Donovan Naidoo</cp:lastModifiedBy>
  <cp:revision>293</cp:revision>
  <dcterms:created xsi:type="dcterms:W3CDTF">2009-06-02T18:15:51Z</dcterms:created>
  <dcterms:modified xsi:type="dcterms:W3CDTF">2022-05-26T10:29:11Z</dcterms:modified>
</cp:coreProperties>
</file>