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9" r:id="rId2"/>
    <p:sldId id="1995" r:id="rId3"/>
    <p:sldId id="258" r:id="rId4"/>
    <p:sldId id="343" r:id="rId5"/>
    <p:sldId id="356" r:id="rId6"/>
    <p:sldId id="345" r:id="rId7"/>
    <p:sldId id="346" r:id="rId8"/>
    <p:sldId id="349" r:id="rId9"/>
    <p:sldId id="1990" r:id="rId10"/>
    <p:sldId id="1982" r:id="rId11"/>
    <p:sldId id="1993" r:id="rId12"/>
    <p:sldId id="1992" r:id="rId13"/>
    <p:sldId id="1994" r:id="rId14"/>
    <p:sldId id="827" r:id="rId15"/>
    <p:sldId id="1989" r:id="rId16"/>
    <p:sldId id="1985" r:id="rId17"/>
    <p:sldId id="1988" r:id="rId18"/>
    <p:sldId id="1986" r:id="rId19"/>
    <p:sldId id="1983" r:id="rId20"/>
    <p:sldId id="1984" r:id="rId21"/>
    <p:sldId id="1980" r:id="rId22"/>
    <p:sldId id="1981" r:id="rId23"/>
    <p:sldId id="342" r:id="rId24"/>
    <p:sldId id="261" r:id="rId25"/>
    <p:sldId id="357" r:id="rId26"/>
    <p:sldId id="1987" r:id="rId27"/>
    <p:sldId id="260" r:id="rId28"/>
    <p:sldId id="782" r:id="rId29"/>
    <p:sldId id="348" r:id="rId30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9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3" autoAdjust="0"/>
    <p:restoredTop sz="96395" autoAdjust="0"/>
  </p:normalViewPr>
  <p:slideViewPr>
    <p:cSldViewPr snapToGrid="0">
      <p:cViewPr varScale="1">
        <p:scale>
          <a:sx n="85" d="100"/>
          <a:sy n="85" d="100"/>
        </p:scale>
        <p:origin x="99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AB7D5-D23D-45DA-9FF3-86E3E294B33D}" type="datetimeFigureOut">
              <a:rPr lang="en-ZA" smtClean="0"/>
              <a:t>2022/05/26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D329E-D641-4E6C-A13B-A220404E962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09331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D8A0-78FA-4B29-80F1-C84C8DEF03D0}" type="slidenum">
              <a:rPr lang="en-ZA" smtClean="0"/>
              <a:pPr>
                <a:defRPr/>
              </a:pPr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90762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3" name="Rectangle 7"/>
          <p:cNvSpPr txBox="1">
            <a:spLocks noGrp="1" noChangeArrowheads="1"/>
          </p:cNvSpPr>
          <p:nvPr/>
        </p:nvSpPr>
        <p:spPr bwMode="auto">
          <a:xfrm>
            <a:off x="3968032" y="8831583"/>
            <a:ext cx="3040753" cy="46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66" tIns="45033" rIns="90066" bIns="45033"/>
          <a:lstStyle>
            <a:lvl1pPr defTabSz="930275">
              <a:defRPr sz="13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55650" indent="-290513" defTabSz="930275">
              <a:defRPr sz="13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62050" indent="-231775" defTabSz="930275">
              <a:defRPr sz="13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27188" indent="-231775" defTabSz="930275">
              <a:defRPr sz="13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92325" indent="-231775" defTabSz="930275">
              <a:defRPr sz="13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49525" indent="-231775" defTabSz="93027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3006725" indent="-231775" defTabSz="93027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63925" indent="-231775" defTabSz="93027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921125" indent="-231775" defTabSz="93027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fld id="{D3D6562A-41E4-4E68-9948-2380AF17AA1E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591874" name="Rectangle 8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ln/>
        </p:spPr>
      </p:sp>
      <p:sp>
        <p:nvSpPr>
          <p:cNvPr id="59187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24943" y="4947753"/>
            <a:ext cx="6562135" cy="1962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>
            <a:extLst>
              <a:ext uri="{FF2B5EF4-FFF2-40B4-BE49-F238E27FC236}">
                <a16:creationId xmlns:a16="http://schemas.microsoft.com/office/drawing/2014/main" id="{9EB40B3F-4E48-418F-8750-898BE8245B1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>
              <a:extLst>
                <a:ext uri="{FF2B5EF4-FFF2-40B4-BE49-F238E27FC236}">
                  <a16:creationId xmlns:a16="http://schemas.microsoft.com/office/drawing/2014/main" id="{76C1C4A7-69C8-4BFE-A643-F06E6983DAA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>
              <a:extLst>
                <a:ext uri="{FF2B5EF4-FFF2-40B4-BE49-F238E27FC236}">
                  <a16:creationId xmlns:a16="http://schemas.microsoft.com/office/drawing/2014/main" id="{0659C296-951C-4647-8A81-945D6319B77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pic>
          <p:nvPicPr>
            <p:cNvPr id="7" name="Picture 23" descr="dd">
              <a:extLst>
                <a:ext uri="{FF2B5EF4-FFF2-40B4-BE49-F238E27FC236}">
                  <a16:creationId xmlns:a16="http://schemas.microsoft.com/office/drawing/2014/main" id="{7B27353B-9AAA-4B75-B482-D78DCA8A8E4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>
              <a:extLst>
                <a:ext uri="{FF2B5EF4-FFF2-40B4-BE49-F238E27FC236}">
                  <a16:creationId xmlns:a16="http://schemas.microsoft.com/office/drawing/2014/main" id="{DFAFBDB2-E285-4D6C-AA72-DB98B51A6F4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9" name="Oval 102" descr="coolers">
              <a:extLst>
                <a:ext uri="{FF2B5EF4-FFF2-40B4-BE49-F238E27FC236}">
                  <a16:creationId xmlns:a16="http://schemas.microsoft.com/office/drawing/2014/main" id="{9BA57638-543E-452A-AD50-755554664DA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" name="Oval 103">
              <a:extLst>
                <a:ext uri="{FF2B5EF4-FFF2-40B4-BE49-F238E27FC236}">
                  <a16:creationId xmlns:a16="http://schemas.microsoft.com/office/drawing/2014/main" id="{B2EEC6B2-A69A-42B0-BFDC-1862525B0B8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1" name="Oval 104">
              <a:extLst>
                <a:ext uri="{FF2B5EF4-FFF2-40B4-BE49-F238E27FC236}">
                  <a16:creationId xmlns:a16="http://schemas.microsoft.com/office/drawing/2014/main" id="{76C45EEC-9F6B-45CD-AAEC-78FABB0F114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2" name="Oval 105">
              <a:extLst>
                <a:ext uri="{FF2B5EF4-FFF2-40B4-BE49-F238E27FC236}">
                  <a16:creationId xmlns:a16="http://schemas.microsoft.com/office/drawing/2014/main" id="{629FC841-8A3E-413D-8FB5-7FF0C062B37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3" name="Oval 106">
              <a:extLst>
                <a:ext uri="{FF2B5EF4-FFF2-40B4-BE49-F238E27FC236}">
                  <a16:creationId xmlns:a16="http://schemas.microsoft.com/office/drawing/2014/main" id="{6C16E0C2-F1C1-4CC4-A40A-EA1C3668842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4" name="Oval 107">
              <a:extLst>
                <a:ext uri="{FF2B5EF4-FFF2-40B4-BE49-F238E27FC236}">
                  <a16:creationId xmlns:a16="http://schemas.microsoft.com/office/drawing/2014/main" id="{99AE2F04-70F3-4654-905A-3C1911D1177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5" name="Oval 108">
              <a:extLst>
                <a:ext uri="{FF2B5EF4-FFF2-40B4-BE49-F238E27FC236}">
                  <a16:creationId xmlns:a16="http://schemas.microsoft.com/office/drawing/2014/main" id="{C1FC01A6-2446-4FE7-B37D-B4C2E28C3EC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6" name="Oval 109">
              <a:extLst>
                <a:ext uri="{FF2B5EF4-FFF2-40B4-BE49-F238E27FC236}">
                  <a16:creationId xmlns:a16="http://schemas.microsoft.com/office/drawing/2014/main" id="{01943F91-C739-479B-9D42-48F1001C8D1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7" name="Oval 110">
              <a:extLst>
                <a:ext uri="{FF2B5EF4-FFF2-40B4-BE49-F238E27FC236}">
                  <a16:creationId xmlns:a16="http://schemas.microsoft.com/office/drawing/2014/main" id="{D1EFDEBF-F2DE-46B6-ABDE-08A231736AB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8" name="Oval 111">
              <a:extLst>
                <a:ext uri="{FF2B5EF4-FFF2-40B4-BE49-F238E27FC236}">
                  <a16:creationId xmlns:a16="http://schemas.microsoft.com/office/drawing/2014/main" id="{60E181F7-FBC1-4D02-83E0-D2C629741E8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9" name="Oval 112">
              <a:extLst>
                <a:ext uri="{FF2B5EF4-FFF2-40B4-BE49-F238E27FC236}">
                  <a16:creationId xmlns:a16="http://schemas.microsoft.com/office/drawing/2014/main" id="{D6E11491-54E7-4E41-B301-CB276570336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0" name="Oval 113">
              <a:extLst>
                <a:ext uri="{FF2B5EF4-FFF2-40B4-BE49-F238E27FC236}">
                  <a16:creationId xmlns:a16="http://schemas.microsoft.com/office/drawing/2014/main" id="{916D884C-743A-4E79-B754-E4CD08AAE6B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1" name="Oval 114">
              <a:extLst>
                <a:ext uri="{FF2B5EF4-FFF2-40B4-BE49-F238E27FC236}">
                  <a16:creationId xmlns:a16="http://schemas.microsoft.com/office/drawing/2014/main" id="{3B6DE22E-5253-4DDF-96DF-35FBF29DE78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2" name="Oval 115">
              <a:extLst>
                <a:ext uri="{FF2B5EF4-FFF2-40B4-BE49-F238E27FC236}">
                  <a16:creationId xmlns:a16="http://schemas.microsoft.com/office/drawing/2014/main" id="{6F3185AC-DA87-4157-85E4-532451E194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3" name="Oval 116">
              <a:extLst>
                <a:ext uri="{FF2B5EF4-FFF2-40B4-BE49-F238E27FC236}">
                  <a16:creationId xmlns:a16="http://schemas.microsoft.com/office/drawing/2014/main" id="{6DE44D81-C343-4567-B27D-4DDFFE3F3B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4" name="Oval 117">
              <a:extLst>
                <a:ext uri="{FF2B5EF4-FFF2-40B4-BE49-F238E27FC236}">
                  <a16:creationId xmlns:a16="http://schemas.microsoft.com/office/drawing/2014/main" id="{D9994596-BD0F-4B28-B380-40BCA1A339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5" name="Oval 118" descr="face">
              <a:extLst>
                <a:ext uri="{FF2B5EF4-FFF2-40B4-BE49-F238E27FC236}">
                  <a16:creationId xmlns:a16="http://schemas.microsoft.com/office/drawing/2014/main" id="{310869C1-70AD-414A-BA7A-24B89832458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6" name="Oval 119">
              <a:extLst>
                <a:ext uri="{FF2B5EF4-FFF2-40B4-BE49-F238E27FC236}">
                  <a16:creationId xmlns:a16="http://schemas.microsoft.com/office/drawing/2014/main" id="{44212443-6E4E-4D59-BAB9-FC975A08B41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7" name="Oval 120">
              <a:extLst>
                <a:ext uri="{FF2B5EF4-FFF2-40B4-BE49-F238E27FC236}">
                  <a16:creationId xmlns:a16="http://schemas.microsoft.com/office/drawing/2014/main" id="{C98949BF-E24E-46A3-8E9C-CF2547D84F4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8" name="Oval 121">
              <a:extLst>
                <a:ext uri="{FF2B5EF4-FFF2-40B4-BE49-F238E27FC236}">
                  <a16:creationId xmlns:a16="http://schemas.microsoft.com/office/drawing/2014/main" id="{A51ACC73-02B6-4E9B-AEFC-9FB38AC23FB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9" name="Oval 122">
              <a:extLst>
                <a:ext uri="{FF2B5EF4-FFF2-40B4-BE49-F238E27FC236}">
                  <a16:creationId xmlns:a16="http://schemas.microsoft.com/office/drawing/2014/main" id="{104DA93E-19E8-4849-AB6E-4ACC63412FC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0" name="Oval 123">
              <a:extLst>
                <a:ext uri="{FF2B5EF4-FFF2-40B4-BE49-F238E27FC236}">
                  <a16:creationId xmlns:a16="http://schemas.microsoft.com/office/drawing/2014/main" id="{96D95D1A-8D6C-441E-8FAF-8113FF0BD1D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1" name="Oval 124">
              <a:extLst>
                <a:ext uri="{FF2B5EF4-FFF2-40B4-BE49-F238E27FC236}">
                  <a16:creationId xmlns:a16="http://schemas.microsoft.com/office/drawing/2014/main" id="{4F67A274-C988-4C04-BFA3-9D4DC084AA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2" name="Oval 125">
              <a:extLst>
                <a:ext uri="{FF2B5EF4-FFF2-40B4-BE49-F238E27FC236}">
                  <a16:creationId xmlns:a16="http://schemas.microsoft.com/office/drawing/2014/main" id="{A1612C42-46B3-44B1-B0DD-EE5AA99040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3" name="Oval 126">
              <a:extLst>
                <a:ext uri="{FF2B5EF4-FFF2-40B4-BE49-F238E27FC236}">
                  <a16:creationId xmlns:a16="http://schemas.microsoft.com/office/drawing/2014/main" id="{7EBBCC74-EF2C-46CF-BE7E-79A0E6B9A48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4" name="Oval 127">
              <a:extLst>
                <a:ext uri="{FF2B5EF4-FFF2-40B4-BE49-F238E27FC236}">
                  <a16:creationId xmlns:a16="http://schemas.microsoft.com/office/drawing/2014/main" id="{6F7309A2-304F-47BF-8CD8-A0073852F72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5" name="Oval 128" descr="new smal workers">
              <a:extLst>
                <a:ext uri="{FF2B5EF4-FFF2-40B4-BE49-F238E27FC236}">
                  <a16:creationId xmlns:a16="http://schemas.microsoft.com/office/drawing/2014/main" id="{B4922D89-9FF4-4729-8D33-406C80D1E89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6" name="Oval 129">
              <a:extLst>
                <a:ext uri="{FF2B5EF4-FFF2-40B4-BE49-F238E27FC236}">
                  <a16:creationId xmlns:a16="http://schemas.microsoft.com/office/drawing/2014/main" id="{16E1C402-FE00-4FE4-A803-A4E9F386B77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7" name="Oval 130">
              <a:extLst>
                <a:ext uri="{FF2B5EF4-FFF2-40B4-BE49-F238E27FC236}">
                  <a16:creationId xmlns:a16="http://schemas.microsoft.com/office/drawing/2014/main" id="{240CC049-C8CE-4EA7-BE0F-0A4FD9D351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8" name="Oval 131">
              <a:extLst>
                <a:ext uri="{FF2B5EF4-FFF2-40B4-BE49-F238E27FC236}">
                  <a16:creationId xmlns:a16="http://schemas.microsoft.com/office/drawing/2014/main" id="{7EA42618-FF76-409E-8082-61E7C2D86E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9" name="Oval 132">
              <a:extLst>
                <a:ext uri="{FF2B5EF4-FFF2-40B4-BE49-F238E27FC236}">
                  <a16:creationId xmlns:a16="http://schemas.microsoft.com/office/drawing/2014/main" id="{E6976804-42E7-4D5B-BB0C-CB864415DAA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0" name="Oval 133">
              <a:extLst>
                <a:ext uri="{FF2B5EF4-FFF2-40B4-BE49-F238E27FC236}">
                  <a16:creationId xmlns:a16="http://schemas.microsoft.com/office/drawing/2014/main" id="{03D19B4C-0F81-4152-9C13-855426C8713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1" name="Oval 134">
              <a:extLst>
                <a:ext uri="{FF2B5EF4-FFF2-40B4-BE49-F238E27FC236}">
                  <a16:creationId xmlns:a16="http://schemas.microsoft.com/office/drawing/2014/main" id="{4C9BF196-6519-41AC-B13B-0DC4C9AACFB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2" name="Oval 135">
              <a:extLst>
                <a:ext uri="{FF2B5EF4-FFF2-40B4-BE49-F238E27FC236}">
                  <a16:creationId xmlns:a16="http://schemas.microsoft.com/office/drawing/2014/main" id="{E7888062-3C0D-442B-AD94-82BBEAFD10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3" name="Oval 136">
              <a:extLst>
                <a:ext uri="{FF2B5EF4-FFF2-40B4-BE49-F238E27FC236}">
                  <a16:creationId xmlns:a16="http://schemas.microsoft.com/office/drawing/2014/main" id="{43566532-59BA-4BEB-BCAC-4F97C99E643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4" name="Oval 137">
              <a:extLst>
                <a:ext uri="{FF2B5EF4-FFF2-40B4-BE49-F238E27FC236}">
                  <a16:creationId xmlns:a16="http://schemas.microsoft.com/office/drawing/2014/main" id="{D106F1BA-56E3-4DBB-AB0B-380BCA8B27C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5" name="Oval 138" descr="boom">
              <a:extLst>
                <a:ext uri="{FF2B5EF4-FFF2-40B4-BE49-F238E27FC236}">
                  <a16:creationId xmlns:a16="http://schemas.microsoft.com/office/drawing/2014/main" id="{7F988CB9-A49B-4E72-8723-6661B51364E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6" name="Oval 139">
              <a:extLst>
                <a:ext uri="{FF2B5EF4-FFF2-40B4-BE49-F238E27FC236}">
                  <a16:creationId xmlns:a16="http://schemas.microsoft.com/office/drawing/2014/main" id="{48C215F7-52B2-430B-A968-74037D9E2F7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7" name="Oval 140">
              <a:extLst>
                <a:ext uri="{FF2B5EF4-FFF2-40B4-BE49-F238E27FC236}">
                  <a16:creationId xmlns:a16="http://schemas.microsoft.com/office/drawing/2014/main" id="{545688E3-6E49-4747-9E52-0CCCFEA600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48" name="Oval 141">
              <a:extLst>
                <a:ext uri="{FF2B5EF4-FFF2-40B4-BE49-F238E27FC236}">
                  <a16:creationId xmlns:a16="http://schemas.microsoft.com/office/drawing/2014/main" id="{71EF9194-67A9-446F-A39A-91B6A6EFC91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303547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BF45A-D242-4E9B-AECD-ABE4854A1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3B672-E610-4EE2-A78C-2747B2EC9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9F439-CA96-4392-B866-6B74F52E1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1455-BCDE-4E3E-81DF-D70D950781B5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24045664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23016-C171-4984-9603-50512A288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3FBD1-D534-464F-842C-6D79968C3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6F0B-F85A-4ECC-B071-5F80862BD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FA948-7CAD-4A47-9ACA-A0EB4C75F310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31566808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FDA5A5-F5CC-4423-9D75-9627A46A3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3B94A6E4-9299-44AB-9162-4C219BBB1F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fld id="{71FF13A0-0DF4-4318-A7A2-5926F0F04A89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746964186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02175" y="1436688"/>
            <a:ext cx="4113213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02175" y="4035425"/>
            <a:ext cx="4113213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2966029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5688E-EC9F-49AF-A0F6-24983E4BB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595D3-8F9E-4CC3-AEBA-CDCF504C1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05963-DEC3-45D0-8CE5-33D2916DC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01920-30B2-481F-AC40-9011C6C68A09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58001019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0DA27-AEC7-4BCA-8D99-091727E3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BC145-94B5-4246-AF41-39DBC4AB9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A8703-E4E3-4E65-AE05-6FE8A0B13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1C848-7FC0-4AC5-B47A-FE197F27B299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21623721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EBFA7-B60F-4854-B3BF-F4A191F2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03D6F8-DB27-490A-A8E4-6318F79E2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5C5D7E-D421-4DB7-856D-0CC166DC3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91CA6-BA39-408A-A307-A113F99BCA9C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58138351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68D134-0C2A-4316-90A1-00F8B30A8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E1F0FE-15F5-4207-94F3-E5B707C7E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710103-8A36-4CC9-B651-6AF1E490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771C3-C86A-4B9F-A61C-8C116B21D81C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02426268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2E7D4A-AE65-47B9-A512-EFD5BB664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1163A9-6C0D-4292-991B-132651BB5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7508D-AD89-4971-8A5E-45228DAB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47DFC-45BA-4FAC-9843-2DA6989ABDF2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56981971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148804-147A-42B3-B2DC-E982715C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EEE397-BF5B-43AB-8D1D-2E476FF1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AE903-C2C9-4BAB-AE73-D1BBB763A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4A7B1-1764-4753-B908-1D2C363AB551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10815628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0232A1-17E5-46AF-99FC-56C983A3F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F624FC-4F71-47D9-942A-670A90D94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83BEB-3A0E-408E-A201-847A2C50B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45B37-DB50-41AF-BC25-AF0E374D5B0A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50840592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2255B2-5D2D-4B12-8E7C-34812D7F0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9443EE-F305-4763-B655-F59ACE83D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A007D-BD3D-4CC1-A19E-A1AB96C92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C884D-E43B-4F5F-9628-856BE8A31501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63519839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B752F12-0158-43C3-B1A1-C37DC0AE690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6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think-cell Slide" r:id="rId17" imgW="395" imgH="396" progId="TCLayout.ActiveDocument.1">
                  <p:embed/>
                </p:oleObj>
              </mc:Choice>
              <mc:Fallback>
                <p:oleObj name="think-cell Slide" r:id="rId17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B752F12-0158-43C3-B1A1-C37DC0AE69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Picture 43" descr="logo small">
            <a:extLst>
              <a:ext uri="{FF2B5EF4-FFF2-40B4-BE49-F238E27FC236}">
                <a16:creationId xmlns:a16="http://schemas.microsoft.com/office/drawing/2014/main" id="{80F7777E-F221-4079-8763-43C69E87C13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>
            <a:extLst>
              <a:ext uri="{FF2B5EF4-FFF2-40B4-BE49-F238E27FC236}">
                <a16:creationId xmlns:a16="http://schemas.microsoft.com/office/drawing/2014/main" id="{E8DBDBC3-47A2-413B-BE37-9957921967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>
            <a:extLst>
              <a:ext uri="{FF2B5EF4-FFF2-40B4-BE49-F238E27FC236}">
                <a16:creationId xmlns:a16="http://schemas.microsoft.com/office/drawing/2014/main" id="{99CBAADE-017B-49AE-9428-1270685181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E3849FE1-AE8B-4400-96F3-0966854290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649DD3B3-0889-44DD-98AD-176746FEEEF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CA60A48E-5091-4C0D-8EF7-4E539F750E0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fld id="{5116DF4D-8163-491C-A04B-F65943DFAC99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25281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microsoft.com/office/2007/relationships/hdphoto" Target="../media/hdphoto1.wdp"/><Relationship Id="rId2" Type="http://schemas.openxmlformats.org/officeDocument/2006/relationships/tags" Target="../tags/tag15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2.png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3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8" Type="http://schemas.openxmlformats.org/officeDocument/2006/relationships/tags" Target="../tags/tag32.xml"/><Relationship Id="rId26" Type="http://schemas.openxmlformats.org/officeDocument/2006/relationships/notesSlide" Target="../notesSlides/notesSlide2.xml"/><Relationship Id="rId3" Type="http://schemas.openxmlformats.org/officeDocument/2006/relationships/tags" Target="../tags/tag17.xml"/><Relationship Id="rId21" Type="http://schemas.openxmlformats.org/officeDocument/2006/relationships/tags" Target="../tags/tag35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tags" Target="../tags/tag31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6" Type="http://schemas.openxmlformats.org/officeDocument/2006/relationships/tags" Target="../tags/tag30.xml"/><Relationship Id="rId20" Type="http://schemas.openxmlformats.org/officeDocument/2006/relationships/tags" Target="../tags/tag34.xml"/><Relationship Id="rId29" Type="http://schemas.openxmlformats.org/officeDocument/2006/relationships/image" Target="../media/image14.jpeg"/><Relationship Id="rId1" Type="http://schemas.openxmlformats.org/officeDocument/2006/relationships/vmlDrawing" Target="../drawings/vmlDrawing14.v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24" Type="http://schemas.openxmlformats.org/officeDocument/2006/relationships/tags" Target="../tags/tag38.xml"/><Relationship Id="rId32" Type="http://schemas.openxmlformats.org/officeDocument/2006/relationships/image" Target="../media/image17.png"/><Relationship Id="rId5" Type="http://schemas.openxmlformats.org/officeDocument/2006/relationships/tags" Target="../tags/tag19.xml"/><Relationship Id="rId15" Type="http://schemas.openxmlformats.org/officeDocument/2006/relationships/tags" Target="../tags/tag29.xml"/><Relationship Id="rId23" Type="http://schemas.openxmlformats.org/officeDocument/2006/relationships/tags" Target="../tags/tag37.xml"/><Relationship Id="rId28" Type="http://schemas.openxmlformats.org/officeDocument/2006/relationships/image" Target="../media/image13.png"/><Relationship Id="rId10" Type="http://schemas.openxmlformats.org/officeDocument/2006/relationships/tags" Target="../tags/tag24.xml"/><Relationship Id="rId19" Type="http://schemas.openxmlformats.org/officeDocument/2006/relationships/tags" Target="../tags/tag33.xml"/><Relationship Id="rId31" Type="http://schemas.openxmlformats.org/officeDocument/2006/relationships/image" Target="../media/image16.png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tags" Target="../tags/tag28.xml"/><Relationship Id="rId22" Type="http://schemas.openxmlformats.org/officeDocument/2006/relationships/tags" Target="../tags/tag36.xml"/><Relationship Id="rId27" Type="http://schemas.openxmlformats.org/officeDocument/2006/relationships/oleObject" Target="../embeddings/oleObject14.bin"/><Relationship Id="rId30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.jpeg"/><Relationship Id="rId5" Type="http://schemas.openxmlformats.org/officeDocument/2006/relationships/image" Target="../media/image10.emf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36384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0" name="think-cell Slide" r:id="rId4" imgW="346" imgH="343" progId="TCLayout.ActiveDocument.1">
                  <p:embed/>
                </p:oleObj>
              </mc:Choice>
              <mc:Fallback>
                <p:oleObj name="think-cell Slide" r:id="rId4" imgW="346" imgH="34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br>
              <a:rPr lang="en-ZA" dirty="0"/>
            </a:br>
            <a:r>
              <a:rPr lang="en-ZA" dirty="0"/>
              <a:t>Transmission Incubation Program</a:t>
            </a:r>
            <a:br>
              <a:rPr lang="en-ZA" dirty="0"/>
            </a:b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24 May 2022</a:t>
            </a:r>
          </a:p>
        </p:txBody>
      </p:sp>
    </p:spTree>
    <p:extLst>
      <p:ext uri="{BB962C8B-B14F-4D97-AF65-F5344CB8AC3E}">
        <p14:creationId xmlns:p14="http://schemas.microsoft.com/office/powerpoint/2010/main" val="2405083280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Object 3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10110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think-cell Slide" r:id="rId4" imgW="346" imgH="343" progId="TCLayout.ActiveDocument.1">
                  <p:embed/>
                </p:oleObj>
              </mc:Choice>
              <mc:Fallback>
                <p:oleObj name="think-cell Slide" r:id="rId4" imgW="346" imgH="34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2"/>
          <p:cNvSpPr/>
          <p:nvPr/>
        </p:nvSpPr>
        <p:spPr>
          <a:xfrm>
            <a:off x="114300" y="1080639"/>
            <a:ext cx="8903969" cy="5617341"/>
          </a:xfrm>
          <a:prstGeom prst="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EF96B2-44B5-42A2-8FC9-FD3288A67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Training Partner</a:t>
            </a:r>
            <a:endParaRPr lang="en-ZA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7AEA129-62DA-4E30-9CE8-396340FE6C38}"/>
              </a:ext>
            </a:extLst>
          </p:cNvPr>
          <p:cNvSpPr/>
          <p:nvPr/>
        </p:nvSpPr>
        <p:spPr>
          <a:xfrm>
            <a:off x="2706423" y="1206369"/>
            <a:ext cx="3731154" cy="1484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Dual Support Strategy for </a:t>
            </a:r>
            <a:r>
              <a:rPr lang="en-US" sz="1600" b="1" dirty="0" err="1"/>
              <a:t>Incubatee</a:t>
            </a:r>
            <a:r>
              <a:rPr lang="en-US" sz="1600" b="1" dirty="0"/>
              <a:t> Training &amp; Accreditation</a:t>
            </a:r>
            <a:endParaRPr lang="en-ZA" sz="1600" b="1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A6D093A-21A0-4521-88F9-1CAC9DFD2C40}"/>
              </a:ext>
            </a:extLst>
          </p:cNvPr>
          <p:cNvSpPr/>
          <p:nvPr/>
        </p:nvSpPr>
        <p:spPr>
          <a:xfrm>
            <a:off x="268644" y="3261379"/>
            <a:ext cx="3642078" cy="1546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/>
              <a:t>EAL</a:t>
            </a:r>
          </a:p>
          <a:p>
            <a:pPr marL="342900" indent="-342900">
              <a:buAutoNum type="arabicParenR"/>
            </a:pPr>
            <a:r>
              <a:rPr lang="en-US" sz="1600" dirty="0"/>
              <a:t>Practical Training</a:t>
            </a:r>
            <a:endParaRPr lang="en-ZA" sz="1600" dirty="0"/>
          </a:p>
          <a:p>
            <a:pPr marL="342900" indent="-342900">
              <a:buAutoNum type="arabicParenR"/>
            </a:pPr>
            <a:r>
              <a:rPr lang="en-ZA" sz="1600" dirty="0"/>
              <a:t>Line Construction Course and Module alignment.</a:t>
            </a:r>
          </a:p>
          <a:p>
            <a:pPr marL="342900" indent="-342900">
              <a:buAutoNum type="arabicParenR"/>
            </a:pPr>
            <a:r>
              <a:rPr lang="en-ZA" sz="1600" dirty="0"/>
              <a:t>Capacity Determination</a:t>
            </a:r>
            <a:endParaRPr lang="en-US" sz="16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61841F3-616E-4D2E-A040-6421824093ED}"/>
              </a:ext>
            </a:extLst>
          </p:cNvPr>
          <p:cNvSpPr/>
          <p:nvPr/>
        </p:nvSpPr>
        <p:spPr>
          <a:xfrm>
            <a:off x="5419198" y="3251256"/>
            <a:ext cx="3465157" cy="15668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/>
              <a:t>External Training Service Providers</a:t>
            </a:r>
          </a:p>
          <a:p>
            <a:pPr marL="342900" indent="-342900">
              <a:buAutoNum type="arabicParenR"/>
            </a:pPr>
            <a:r>
              <a:rPr lang="en-US" sz="1600" dirty="0"/>
              <a:t>SETA</a:t>
            </a:r>
          </a:p>
          <a:p>
            <a:pPr marL="342900" indent="-342900">
              <a:buAutoNum type="arabicParenR"/>
            </a:pPr>
            <a:r>
              <a:rPr lang="en-US" sz="1600" dirty="0"/>
              <a:t>CIDB</a:t>
            </a:r>
          </a:p>
          <a:p>
            <a:pPr marL="342900" indent="-342900">
              <a:buAutoNum type="arabicParenR"/>
            </a:pPr>
            <a:r>
              <a:rPr lang="en-US" sz="1600" dirty="0"/>
              <a:t>DTIC</a:t>
            </a:r>
            <a:endParaRPr lang="en-ZA" sz="16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6F68948-2693-4A16-96E1-C87AAECF19CF}"/>
              </a:ext>
            </a:extLst>
          </p:cNvPr>
          <p:cNvSpPr/>
          <p:nvPr/>
        </p:nvSpPr>
        <p:spPr>
          <a:xfrm>
            <a:off x="3496262" y="5388649"/>
            <a:ext cx="2337396" cy="121169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arenR"/>
            </a:pPr>
            <a:r>
              <a:rPr lang="en-US" sz="1600" dirty="0"/>
              <a:t>Duration</a:t>
            </a:r>
          </a:p>
          <a:p>
            <a:pPr marL="342900" indent="-342900">
              <a:buAutoNum type="arabicParenR"/>
            </a:pPr>
            <a:r>
              <a:rPr lang="en-US" sz="1600" dirty="0"/>
              <a:t>Cost</a:t>
            </a:r>
          </a:p>
          <a:p>
            <a:pPr marL="342900" indent="-342900">
              <a:buAutoNum type="arabicParenR"/>
            </a:pPr>
            <a:r>
              <a:rPr lang="en-US" sz="1600" dirty="0"/>
              <a:t>Capacity</a:t>
            </a:r>
          </a:p>
          <a:p>
            <a:pPr marL="342900" indent="-342900">
              <a:buAutoNum type="arabicParenR"/>
            </a:pPr>
            <a:r>
              <a:rPr lang="en-US" sz="1600" dirty="0"/>
              <a:t>Industry Experts</a:t>
            </a:r>
            <a:endParaRPr lang="en-ZA" sz="1600" dirty="0"/>
          </a:p>
        </p:txBody>
      </p:sp>
      <p:cxnSp>
        <p:nvCxnSpPr>
          <p:cNvPr id="4" name="Straight Arrow Connector 3"/>
          <p:cNvCxnSpPr>
            <a:stCxn id="8" idx="0"/>
            <a:endCxn id="7" idx="3"/>
          </p:cNvCxnSpPr>
          <p:nvPr/>
        </p:nvCxnSpPr>
        <p:spPr>
          <a:xfrm flipV="1">
            <a:off x="2089683" y="2473420"/>
            <a:ext cx="1163155" cy="787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0"/>
            <a:endCxn id="7" idx="5"/>
          </p:cNvCxnSpPr>
          <p:nvPr/>
        </p:nvCxnSpPr>
        <p:spPr>
          <a:xfrm flipH="1" flipV="1">
            <a:off x="5891162" y="2473420"/>
            <a:ext cx="1260615" cy="7778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3"/>
            <a:endCxn id="9" idx="1"/>
          </p:cNvCxnSpPr>
          <p:nvPr/>
        </p:nvCxnSpPr>
        <p:spPr>
          <a:xfrm>
            <a:off x="3910722" y="4034668"/>
            <a:ext cx="1508476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3" idx="1"/>
            <a:endCxn id="8" idx="2"/>
          </p:cNvCxnSpPr>
          <p:nvPr/>
        </p:nvCxnSpPr>
        <p:spPr>
          <a:xfrm rot="10800000">
            <a:off x="2089684" y="4807958"/>
            <a:ext cx="1406579" cy="118654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" idx="3"/>
            <a:endCxn id="9" idx="2"/>
          </p:cNvCxnSpPr>
          <p:nvPr/>
        </p:nvCxnSpPr>
        <p:spPr>
          <a:xfrm flipV="1">
            <a:off x="5833658" y="4818081"/>
            <a:ext cx="1318119" cy="117641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195497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645CB-A252-49EC-945B-98B8484B5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Supplier Engagement Session</a:t>
            </a:r>
            <a:endParaRPr lang="en-Z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1FA645-E08A-45EB-B435-1377A2A2B34A}"/>
              </a:ext>
            </a:extLst>
          </p:cNvPr>
          <p:cNvSpPr/>
          <p:nvPr/>
        </p:nvSpPr>
        <p:spPr>
          <a:xfrm>
            <a:off x="147623" y="1230487"/>
            <a:ext cx="4137039" cy="40728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BE28AD-5E39-4AAC-9602-BA3DC4D5B5DE}"/>
              </a:ext>
            </a:extLst>
          </p:cNvPr>
          <p:cNvSpPr/>
          <p:nvPr/>
        </p:nvSpPr>
        <p:spPr>
          <a:xfrm>
            <a:off x="4526280" y="1230487"/>
            <a:ext cx="4388983" cy="40728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A154879-8834-4D43-A32A-64E440E46990}"/>
              </a:ext>
            </a:extLst>
          </p:cNvPr>
          <p:cNvSpPr/>
          <p:nvPr/>
        </p:nvSpPr>
        <p:spPr>
          <a:xfrm>
            <a:off x="147623" y="5471269"/>
            <a:ext cx="8767640" cy="12898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331728-FF93-4FBC-9307-3C6B390FABA5}"/>
              </a:ext>
            </a:extLst>
          </p:cNvPr>
          <p:cNvSpPr txBox="1"/>
          <p:nvPr/>
        </p:nvSpPr>
        <p:spPr>
          <a:xfrm>
            <a:off x="293511" y="1230488"/>
            <a:ext cx="3991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/>
              <a:t>Supplier Engagement Session 2021</a:t>
            </a:r>
          </a:p>
          <a:p>
            <a:pPr algn="ctr"/>
            <a:r>
              <a:rPr lang="en-US" sz="1400" b="1" u="sng" dirty="0"/>
              <a:t>Feedback</a:t>
            </a:r>
            <a:endParaRPr lang="en-ZA" sz="1400" b="1" u="sng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7BF8E-9647-4A13-944D-FE44D351A1B2}"/>
              </a:ext>
            </a:extLst>
          </p:cNvPr>
          <p:cNvSpPr txBox="1"/>
          <p:nvPr/>
        </p:nvSpPr>
        <p:spPr>
          <a:xfrm>
            <a:off x="147623" y="1752182"/>
            <a:ext cx="413703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Hosted 5 Supplier Engagement Session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Topics Covered: </a:t>
            </a:r>
          </a:p>
          <a:p>
            <a:pPr marL="800100" lvl="1" indent="-342900">
              <a:buAutoNum type="arabicParenR"/>
            </a:pPr>
            <a:r>
              <a:rPr lang="en-US" sz="1400" dirty="0"/>
              <a:t>Contractor Renegotiations</a:t>
            </a:r>
          </a:p>
          <a:p>
            <a:pPr marL="800100" lvl="1" indent="-342900">
              <a:buAutoNum type="arabicParenR"/>
            </a:pPr>
            <a:r>
              <a:rPr lang="en-US" sz="1400" dirty="0"/>
              <a:t>Transmission World</a:t>
            </a:r>
          </a:p>
          <a:p>
            <a:pPr marL="800100" lvl="1" indent="-342900">
              <a:buAutoNum type="arabicParenR"/>
            </a:pPr>
            <a:r>
              <a:rPr lang="en-US" sz="1400" dirty="0"/>
              <a:t>Procurement Process</a:t>
            </a:r>
          </a:p>
          <a:p>
            <a:pPr marL="800100" lvl="1" indent="-342900">
              <a:buAutoNum type="arabicParenR"/>
            </a:pPr>
            <a:r>
              <a:rPr lang="en-US" sz="1400" dirty="0"/>
              <a:t>Local Content, B-BBEE &amp; CIDB</a:t>
            </a:r>
          </a:p>
          <a:p>
            <a:pPr marL="800100" lvl="1" indent="-342900">
              <a:buAutoNum type="arabicParenR"/>
            </a:pPr>
            <a:r>
              <a:rPr lang="en-US" sz="1400" dirty="0"/>
              <a:t>Tender Readiness Workshop</a:t>
            </a:r>
          </a:p>
          <a:p>
            <a:pPr marL="800100" lvl="1" indent="-342900">
              <a:buAutoNum type="arabicParenR"/>
            </a:pPr>
            <a:endParaRPr lang="en-US" sz="1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/>
              <a:t>Feedback: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Attendance representative of target audience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Session was informative and well received by target audience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F4C74B-70EC-493D-A3DB-A27481FF251C}"/>
              </a:ext>
            </a:extLst>
          </p:cNvPr>
          <p:cNvSpPr txBox="1"/>
          <p:nvPr/>
        </p:nvSpPr>
        <p:spPr>
          <a:xfrm>
            <a:off x="4684889" y="1230488"/>
            <a:ext cx="4230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/>
              <a:t>Supplier Engagement Plan 2022</a:t>
            </a:r>
            <a:endParaRPr lang="en-ZA" sz="1400" b="1" u="sng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4F873A-6026-46B9-8CC7-90EF0151ACA1}"/>
              </a:ext>
            </a:extLst>
          </p:cNvPr>
          <p:cNvSpPr txBox="1"/>
          <p:nvPr/>
        </p:nvSpPr>
        <p:spPr>
          <a:xfrm>
            <a:off x="4526280" y="1752182"/>
            <a:ext cx="44034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Host 6 Supplier Engagement Session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DDA4574-6834-48AF-92AF-6434686357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750434"/>
              </p:ext>
            </p:extLst>
          </p:nvPr>
        </p:nvGraphicFramePr>
        <p:xfrm>
          <a:off x="4684889" y="2067688"/>
          <a:ext cx="4107749" cy="31155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321">
                  <a:extLst>
                    <a:ext uri="{9D8B030D-6E8A-4147-A177-3AD203B41FA5}">
                      <a16:colId xmlns:a16="http://schemas.microsoft.com/office/drawing/2014/main" val="3279799348"/>
                    </a:ext>
                  </a:extLst>
                </a:gridCol>
                <a:gridCol w="2214800">
                  <a:extLst>
                    <a:ext uri="{9D8B030D-6E8A-4147-A177-3AD203B41FA5}">
                      <a16:colId xmlns:a16="http://schemas.microsoft.com/office/drawing/2014/main" val="2143475598"/>
                    </a:ext>
                  </a:extLst>
                </a:gridCol>
                <a:gridCol w="1468628">
                  <a:extLst>
                    <a:ext uri="{9D8B030D-6E8A-4147-A177-3AD203B41FA5}">
                      <a16:colId xmlns:a16="http://schemas.microsoft.com/office/drawing/2014/main" val="579357713"/>
                    </a:ext>
                  </a:extLst>
                </a:gridCol>
              </a:tblGrid>
              <a:tr h="445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No</a:t>
                      </a:r>
                      <a:endParaRPr lang="en-Z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Topic Focus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Date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61278791"/>
                  </a:ext>
                </a:extLst>
              </a:tr>
              <a:tr h="445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Z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Line Construction (Yearly Plan)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27 May 2022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8014044"/>
                  </a:ext>
                </a:extLst>
              </a:tr>
              <a:tr h="445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Z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Local Content &amp; CIDB</a:t>
                      </a:r>
                      <a:endParaRPr lang="en-ZA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30 June 2022</a:t>
                      </a:r>
                      <a:endParaRPr lang="en-Z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8310744"/>
                  </a:ext>
                </a:extLst>
              </a:tr>
              <a:tr h="445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Z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Civil Construction &amp; Suppliers Workshop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28 July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9966371"/>
                  </a:ext>
                </a:extLst>
              </a:tr>
              <a:tr h="445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Z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Line Construction 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31 August 2022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2936668"/>
                  </a:ext>
                </a:extLst>
              </a:tr>
              <a:tr h="445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5</a:t>
                      </a:r>
                      <a:endParaRPr lang="en-ZA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Procurement</a:t>
                      </a:r>
                      <a:endParaRPr lang="en-ZA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18 October 2022</a:t>
                      </a:r>
                      <a:endParaRPr lang="en-ZA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749112"/>
                  </a:ext>
                </a:extLst>
              </a:tr>
              <a:tr h="445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Line Construction Workshop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19 January 2023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1327543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10EB23E-BD19-45E0-9B72-0ABBC6302951}"/>
              </a:ext>
            </a:extLst>
          </p:cNvPr>
          <p:cNvSpPr txBox="1"/>
          <p:nvPr/>
        </p:nvSpPr>
        <p:spPr>
          <a:xfrm>
            <a:off x="147622" y="5639152"/>
            <a:ext cx="8767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Supplier Engagements Sessions will be hosted </a:t>
            </a:r>
            <a:r>
              <a:rPr lang="en-US" sz="1400" b="1" dirty="0"/>
              <a:t>online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400" dirty="0"/>
              <a:t>Supplier Target via CSD, Eskom Vendor Database, Eskom Tender Bulletin, CIDB Database, DTIC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400" dirty="0"/>
              <a:t>Plan could change based on business needs</a:t>
            </a:r>
          </a:p>
        </p:txBody>
      </p:sp>
    </p:spTree>
    <p:extLst>
      <p:ext uri="{BB962C8B-B14F-4D97-AF65-F5344CB8AC3E}">
        <p14:creationId xmlns:p14="http://schemas.microsoft.com/office/powerpoint/2010/main" val="169295414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C0C8B-697E-4599-9BE2-0960E4DEF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21ED5-6EDA-43FF-BF7B-1D704204E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12</a:t>
            </a:fld>
            <a:endParaRPr lang="en-ZA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2A9E39-4133-4B40-A531-D9610B247262}"/>
              </a:ext>
            </a:extLst>
          </p:cNvPr>
          <p:cNvSpPr txBox="1"/>
          <p:nvPr/>
        </p:nvSpPr>
        <p:spPr>
          <a:xfrm>
            <a:off x="1981200" y="3075057"/>
            <a:ext cx="351648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THANK YOU</a:t>
            </a:r>
            <a:endParaRPr lang="en-ZA" sz="4000" b="1" i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36F41C-7831-4EAC-8D57-5CDEEDE28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79943629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90FD-DBDB-4B53-8B04-1CCA8A030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POLASA Feedback Contactor Capacity &amp; Incubation and Subcontracting Stream</a:t>
            </a:r>
            <a:endParaRPr lang="en-Z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D8FB21-79FE-4030-9E4A-0E478EF92130}"/>
              </a:ext>
            </a:extLst>
          </p:cNvPr>
          <p:cNvSpPr/>
          <p:nvPr/>
        </p:nvSpPr>
        <p:spPr>
          <a:xfrm>
            <a:off x="161343" y="1021247"/>
            <a:ext cx="8698308" cy="13894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840691-048F-4EC8-BA23-D4ADE212C7D5}"/>
              </a:ext>
            </a:extLst>
          </p:cNvPr>
          <p:cNvSpPr txBox="1"/>
          <p:nvPr/>
        </p:nvSpPr>
        <p:spPr>
          <a:xfrm>
            <a:off x="320634" y="1110327"/>
            <a:ext cx="79327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Purpose/Goal:</a:t>
            </a:r>
          </a:p>
          <a:p>
            <a:endParaRPr lang="en-US" sz="1400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cs typeface="Arial" charset="0"/>
              </a:rPr>
              <a:t>Propose measures to develop adequate and sustainable industry CONTRACTOR capacity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cs typeface="Arial" charset="0"/>
              </a:rPr>
              <a:t>Promote sub-contracting and Incubation – new player development and skills transfer in line with Eskom’s Supplier Development,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cs typeface="Arial" charset="0"/>
              </a:rPr>
              <a:t>Localisation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cs typeface="Arial" charset="0"/>
              </a:rPr>
              <a:t> and Industrialization framework</a:t>
            </a:r>
            <a:endParaRPr lang="en-US" sz="1400" u="sng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6C2FBE-B2C6-44BE-956A-5E9F91D4D764}"/>
              </a:ext>
            </a:extLst>
          </p:cNvPr>
          <p:cNvSpPr/>
          <p:nvPr/>
        </p:nvSpPr>
        <p:spPr>
          <a:xfrm>
            <a:off x="161342" y="2499771"/>
            <a:ext cx="4630619" cy="22622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A911DD-B0C5-4F54-A9E9-CF1A676F62A4}"/>
              </a:ext>
            </a:extLst>
          </p:cNvPr>
          <p:cNvSpPr txBox="1"/>
          <p:nvPr/>
        </p:nvSpPr>
        <p:spPr>
          <a:xfrm>
            <a:off x="161342" y="2596908"/>
            <a:ext cx="46306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Transmission Task Team Objectives:</a:t>
            </a:r>
          </a:p>
          <a:p>
            <a:endParaRPr lang="en-US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400" dirty="0"/>
              <a:t>Utilise POLASA for Industry experience and consultancy role.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1400" dirty="0"/>
              <a:t>Understanding challengers to Line Construction Contractors</a:t>
            </a:r>
          </a:p>
          <a:p>
            <a:r>
              <a:rPr lang="en-ZA" sz="1400" dirty="0"/>
              <a:t>       sustainability.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ZA" sz="1400" dirty="0"/>
              <a:t>   Analysis of previous Incubation Model failures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ZA" sz="1400" dirty="0"/>
              <a:t>   Transmission Incubation Model guidance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D24F53-0FB1-49DD-BFF6-9CA642631CF8}"/>
              </a:ext>
            </a:extLst>
          </p:cNvPr>
          <p:cNvSpPr txBox="1"/>
          <p:nvPr/>
        </p:nvSpPr>
        <p:spPr>
          <a:xfrm>
            <a:off x="4791960" y="2596908"/>
            <a:ext cx="40676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Stream Progress:</a:t>
            </a:r>
          </a:p>
          <a:p>
            <a:endParaRPr lang="en-US" sz="1400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ZA" sz="1400" dirty="0"/>
              <a:t>One meeting conclude with both streams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ZA" sz="1400" dirty="0"/>
              <a:t>POLASA presented challengers to Line Construction Contractors sustainability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ZA" sz="1400" dirty="0"/>
              <a:t>POLASA presented reason for previous Incubation Model failure.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ZA" sz="1400" dirty="0"/>
              <a:t>Transmission presented outline of proposed Incubation Model and scheduled activities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9A7409-78A3-488C-A7F9-47897C695840}"/>
              </a:ext>
            </a:extLst>
          </p:cNvPr>
          <p:cNvSpPr/>
          <p:nvPr/>
        </p:nvSpPr>
        <p:spPr>
          <a:xfrm>
            <a:off x="4791961" y="2499118"/>
            <a:ext cx="4067690" cy="22628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016EA4-FC9D-4342-8706-7CA14226F035}"/>
              </a:ext>
            </a:extLst>
          </p:cNvPr>
          <p:cNvSpPr/>
          <p:nvPr/>
        </p:nvSpPr>
        <p:spPr>
          <a:xfrm>
            <a:off x="161342" y="4859142"/>
            <a:ext cx="8698309" cy="14728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688E49-F0FA-431E-98A0-4C152160B188}"/>
              </a:ext>
            </a:extLst>
          </p:cNvPr>
          <p:cNvSpPr txBox="1"/>
          <p:nvPr/>
        </p:nvSpPr>
        <p:spPr>
          <a:xfrm>
            <a:off x="307929" y="4918260"/>
            <a:ext cx="14077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/>
              <a:t>Meeting Plan</a:t>
            </a:r>
            <a:r>
              <a:rPr lang="en-US" sz="1400" b="1" dirty="0"/>
              <a:t>: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May 2022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July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FE02E7-1D43-4089-968C-F38FB676E792}"/>
              </a:ext>
            </a:extLst>
          </p:cNvPr>
          <p:cNvSpPr txBox="1"/>
          <p:nvPr/>
        </p:nvSpPr>
        <p:spPr>
          <a:xfrm flipH="1">
            <a:off x="2182809" y="5322021"/>
            <a:ext cx="17287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August 2022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October 2022</a:t>
            </a:r>
            <a:endParaRPr lang="en-ZA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9035B3-DC13-471D-B7D5-FAABF9F66B22}"/>
              </a:ext>
            </a:extLst>
          </p:cNvPr>
          <p:cNvSpPr txBox="1"/>
          <p:nvPr/>
        </p:nvSpPr>
        <p:spPr>
          <a:xfrm>
            <a:off x="4582353" y="5304988"/>
            <a:ext cx="427729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January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March  2023</a:t>
            </a:r>
            <a:endParaRPr lang="en-ZA" sz="1400" dirty="0"/>
          </a:p>
        </p:txBody>
      </p:sp>
    </p:spTree>
    <p:extLst>
      <p:ext uri="{BB962C8B-B14F-4D97-AF65-F5344CB8AC3E}">
        <p14:creationId xmlns:p14="http://schemas.microsoft.com/office/powerpoint/2010/main" val="3975565072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2" y="166688"/>
            <a:ext cx="7007730" cy="666750"/>
          </a:xfrm>
        </p:spPr>
        <p:txBody>
          <a:bodyPr/>
          <a:lstStyle/>
          <a:p>
            <a:r>
              <a:rPr lang="en-ZA" b="1" dirty="0"/>
              <a:t>Transmission Line Supplier Base Movements South Africa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413117" y="1052736"/>
          <a:ext cx="6823179" cy="4778640"/>
        </p:xfrm>
        <a:graphic>
          <a:graphicData uri="http://schemas.openxmlformats.org/drawingml/2006/table">
            <a:tbl>
              <a:tblPr/>
              <a:tblGrid>
                <a:gridCol w="2262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4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432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Still Operating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Exited on/or before 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Exited After 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Mkhulu Electro Distribution Projects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Transdeco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Babcock Ntuthuko Powerlines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77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Larsen and Toubro T&amp;D SA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Edison </a:t>
                      </a:r>
                      <a:r>
                        <a:rPr lang="en-ZA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Jehamo</a:t>
                      </a:r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Power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Jyoti Structures Africa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Sygen Power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Eurico Ferreira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Optipower Projects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 Projects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Bouygues Energies and Services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Edison Power 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Africa Power Lines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Eurico Ferreira/EPG JV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Siyavuya</a:t>
                      </a:r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Line Africa</a:t>
                      </a:r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Abengoa/Inabensa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Melees</a:t>
                      </a:r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Stefanutti Stocks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RGF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LPJSA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Kalpataru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Conco</a:t>
                      </a:r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4323"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0" name="Explosion 1 9"/>
          <p:cNvSpPr/>
          <p:nvPr/>
        </p:nvSpPr>
        <p:spPr>
          <a:xfrm>
            <a:off x="6494396" y="2727899"/>
            <a:ext cx="2699792" cy="2448272"/>
          </a:xfrm>
          <a:prstGeom prst="irregularSeal1">
            <a:avLst/>
          </a:prstGeom>
          <a:solidFill>
            <a:schemeClr val="bg2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000" b="1" dirty="0">
              <a:solidFill>
                <a:schemeClr val="tx1"/>
              </a:solidFill>
            </a:endParaRPr>
          </a:p>
          <a:p>
            <a:pPr algn="ctr"/>
            <a:r>
              <a:rPr lang="en-ZA" sz="1000" b="1" dirty="0">
                <a:solidFill>
                  <a:schemeClr val="tx1"/>
                </a:solidFill>
              </a:rPr>
              <a:t>Dwindling Local Supplier Base over the years  with a few left in implementation of the current PDP Plans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08578" y="5852815"/>
            <a:ext cx="2999526" cy="8367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r>
              <a:rPr lang="en-US" sz="1100" dirty="0">
                <a:solidFill>
                  <a:schemeClr val="tx1"/>
                </a:solidFill>
              </a:rPr>
              <a:t>  </a:t>
            </a:r>
          </a:p>
          <a:p>
            <a:pPr algn="just"/>
            <a:r>
              <a:rPr lang="en-US" sz="1100" dirty="0">
                <a:solidFill>
                  <a:schemeClr val="tx1"/>
                </a:solidFill>
              </a:rPr>
              <a:t>  Ramagale Holdings</a:t>
            </a: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r>
              <a:rPr lang="en-US" sz="1100" b="1" dirty="0">
                <a:solidFill>
                  <a:schemeClr val="tx1"/>
                </a:solidFill>
              </a:rPr>
              <a:t>T</a:t>
            </a:r>
            <a:r>
              <a:rPr lang="en-US" sz="1000" b="1" dirty="0">
                <a:solidFill>
                  <a:schemeClr val="tx1"/>
                </a:solidFill>
              </a:rPr>
              <a:t>o be noted</a:t>
            </a:r>
            <a:r>
              <a:rPr lang="en-US" sz="1000" dirty="0">
                <a:solidFill>
                  <a:schemeClr val="tx1"/>
                </a:solidFill>
              </a:rPr>
              <a:t>: the above list is not exhaustive but gives an indication of supplier movements within the industry. Details discussed in the next slides. </a:t>
            </a: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endParaRPr lang="en-US" sz="1100" b="1" dirty="0">
              <a:solidFill>
                <a:schemeClr val="tx1"/>
              </a:solidFill>
            </a:endParaRPr>
          </a:p>
          <a:p>
            <a:pPr algn="just"/>
            <a:r>
              <a:rPr lang="en-US" sz="1100" dirty="0">
                <a:solidFill>
                  <a:schemeClr val="tx1"/>
                </a:solidFill>
              </a:rPr>
              <a:t> </a:t>
            </a: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  <a:p>
            <a:pPr algn="just"/>
            <a:endParaRPr lang="en-ZA" sz="11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-17421" y="6627168"/>
            <a:ext cx="35283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ZA" sz="900" dirty="0">
                <a:solidFill>
                  <a:srgbClr val="003896"/>
                </a:solidFill>
              </a:rPr>
              <a:t>Source: POLASA: 2020 /21and Team Analysis  </a:t>
            </a:r>
          </a:p>
        </p:txBody>
      </p:sp>
    </p:spTree>
    <p:extLst>
      <p:ext uri="{BB962C8B-B14F-4D97-AF65-F5344CB8AC3E}">
        <p14:creationId xmlns:p14="http://schemas.microsoft.com/office/powerpoint/2010/main" val="2715182423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250625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think-cell Slide" r:id="rId4" imgW="346" imgH="343" progId="TCLayout.ActiveDocument.1">
                  <p:embed/>
                </p:oleObj>
              </mc:Choice>
              <mc:Fallback>
                <p:oleObj name="think-cell Slide" r:id="rId4" imgW="346" imgH="34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92059" y="1271752"/>
            <a:ext cx="8486079" cy="5139558"/>
          </a:xfrm>
          <a:prstGeom prst="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8C8B0D-D0BE-48C4-AD0D-B1EB53697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 Contracts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D1580-79A8-47E3-B065-3AF64439D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059" y="1653463"/>
            <a:ext cx="8486079" cy="4376135"/>
          </a:xfrm>
        </p:spPr>
        <p:txBody>
          <a:bodyPr/>
          <a:lstStyle/>
          <a:p>
            <a:pPr marL="276225" algn="just">
              <a:spcAft>
                <a:spcPts val="6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revised TDP (expedited projects), the funding challenges and the duration of incubation creates a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volatile environment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trying to accurately predict the amount of supply capacity that will be needed in the short-term to adequately meet the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Transmission demand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Hence, the type of Contracting Model that selected must have the ability to accommodate this volatile environment while ensuring that Transmission has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sufficient capacity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will meet its short-term needs while allowing for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growth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its local market.</a:t>
            </a:r>
            <a:endParaRPr lang="en-ZA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6225" algn="just">
              <a:spcAft>
                <a:spcPts val="6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are multiple theories that are in the business with regards to the most appropriate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of contracting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i.e., Turnkey, Piece Meal Contracting and Panel Contracts. Each of these Contracting Models have their advantages and disadvantages, however based on the objective of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Transmission Incubation Model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volatile environment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surrounding the supply capacity issues, the most optimal method of contracting would be the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Panel Contract Model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ZA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6225" algn="just">
              <a:spcAft>
                <a:spcPts val="6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Panel Contract Model (if correctly implemented) ensures that supply capacity both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locally and internationally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are available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and when required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no commitments on Transmission. This method allows for the distribution of work based on performance and can keep suppliers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sustainable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over a period of time. </a:t>
            </a:r>
            <a:endParaRPr lang="en-GB" sz="1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6225" algn="just"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Panel Contract Model can be designed to allow contractors that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graduate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incubation process to immediately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migrate 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panel thereby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supplementing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local contracting </a:t>
            </a:r>
            <a:r>
              <a:rPr lang="en-GB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ZA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223748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42B69-3B0E-4E70-99D4-4F664F66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Selection Criteria</a:t>
            </a:r>
            <a:endParaRPr lang="en-ZA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424446D-C338-47E7-BB8B-D2D0BA6122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4927413"/>
              </p:ext>
            </p:extLst>
          </p:nvPr>
        </p:nvGraphicFramePr>
        <p:xfrm>
          <a:off x="0" y="1061156"/>
          <a:ext cx="9166578" cy="5824486"/>
        </p:xfrm>
        <a:graphic>
          <a:graphicData uri="http://schemas.openxmlformats.org/drawingml/2006/table">
            <a:tbl>
              <a:tblPr/>
              <a:tblGrid>
                <a:gridCol w="1049867">
                  <a:extLst>
                    <a:ext uri="{9D8B030D-6E8A-4147-A177-3AD203B41FA5}">
                      <a16:colId xmlns:a16="http://schemas.microsoft.com/office/drawing/2014/main" val="1381799200"/>
                    </a:ext>
                  </a:extLst>
                </a:gridCol>
                <a:gridCol w="1781969">
                  <a:extLst>
                    <a:ext uri="{9D8B030D-6E8A-4147-A177-3AD203B41FA5}">
                      <a16:colId xmlns:a16="http://schemas.microsoft.com/office/drawing/2014/main" val="1172500105"/>
                    </a:ext>
                  </a:extLst>
                </a:gridCol>
                <a:gridCol w="543713">
                  <a:extLst>
                    <a:ext uri="{9D8B030D-6E8A-4147-A177-3AD203B41FA5}">
                      <a16:colId xmlns:a16="http://schemas.microsoft.com/office/drawing/2014/main" val="384994778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3059667759"/>
                    </a:ext>
                  </a:extLst>
                </a:gridCol>
                <a:gridCol w="2898251">
                  <a:extLst>
                    <a:ext uri="{9D8B030D-6E8A-4147-A177-3AD203B41FA5}">
                      <a16:colId xmlns:a16="http://schemas.microsoft.com/office/drawing/2014/main" val="2633281285"/>
                    </a:ext>
                  </a:extLst>
                </a:gridCol>
                <a:gridCol w="1021096">
                  <a:extLst>
                    <a:ext uri="{9D8B030D-6E8A-4147-A177-3AD203B41FA5}">
                      <a16:colId xmlns:a16="http://schemas.microsoft.com/office/drawing/2014/main" val="879032763"/>
                    </a:ext>
                  </a:extLst>
                </a:gridCol>
                <a:gridCol w="1030790">
                  <a:extLst>
                    <a:ext uri="{9D8B030D-6E8A-4147-A177-3AD203B41FA5}">
                      <a16:colId xmlns:a16="http://schemas.microsoft.com/office/drawing/2014/main" val="4267678523"/>
                    </a:ext>
                  </a:extLst>
                </a:gridCol>
                <a:gridCol w="815492">
                  <a:extLst>
                    <a:ext uri="{9D8B030D-6E8A-4147-A177-3AD203B41FA5}">
                      <a16:colId xmlns:a16="http://schemas.microsoft.com/office/drawing/2014/main" val="195637651"/>
                    </a:ext>
                  </a:extLst>
                </a:gridCol>
              </a:tblGrid>
              <a:tr h="192305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Item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ZA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Point Scoring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Skil Type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Weighting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9282460"/>
                  </a:ext>
                </a:extLst>
              </a:tr>
              <a:tr h="11312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4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 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SURVEYOR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to be used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no power line experience( 1)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679018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105017"/>
                  </a:ext>
                </a:extLst>
              </a:tr>
              <a:tr h="19230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one power line project experience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232058"/>
                  </a:ext>
                </a:extLst>
              </a:tr>
              <a:tr h="19230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two or more power line project experience 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688592"/>
                  </a:ext>
                </a:extLst>
              </a:tr>
              <a:tr h="113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a  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SOIL PROFILER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to be used.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no power line experience( 1)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923238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Civil/Artizan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982147"/>
                  </a:ext>
                </a:extLst>
              </a:tr>
              <a:tr h="19230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one or more power line projects experience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358471"/>
                  </a:ext>
                </a:extLst>
              </a:tr>
              <a:tr h="11312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4" grid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a FOUNDATION Designer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no power line experience( 1)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Civil  Prng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588503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462725"/>
                  </a:ext>
                </a:extLst>
              </a:tr>
              <a:tr h="19230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one power line project experience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010633"/>
                  </a:ext>
                </a:extLst>
              </a:tr>
              <a:tr h="19230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two or more power line project experience 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680456"/>
                  </a:ext>
                </a:extLst>
              </a:tr>
              <a:tr h="113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a Foundation Supervisor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Experience 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800795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Power Line Project Expereince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841427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37316"/>
                  </a:ext>
                </a:extLst>
              </a:tr>
              <a:tr h="113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a 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TOWER ASSEMBLY &amp; ERECTION SITE SUPERVISOR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Experience 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17160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Power Line Project Expereince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089667"/>
                  </a:ext>
                </a:extLst>
              </a:tr>
              <a:tr h="13574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506535"/>
                  </a:ext>
                </a:extLst>
              </a:tr>
              <a:tr h="11312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4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the Temporary Works Engineer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Experience 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Z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892669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Power Line Project Expereince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180442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68144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5662731"/>
                  </a:ext>
                </a:extLst>
              </a:tr>
              <a:tr h="18099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4" grid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 </a:t>
                      </a:r>
                      <a:r>
                        <a:rPr lang="en-ZA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earthing safety supervisor</a:t>
                      </a:r>
                      <a:endParaRPr lang="en-ZA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Certification (0)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OHVRS Registered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6740699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Certified with no experience 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484112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Certified with Powerline experience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58505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8082082"/>
                  </a:ext>
                </a:extLst>
              </a:tr>
              <a:tr h="113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a DRESSING, STRINGING &amp; REGULATION SITE SUPERVISOR.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Experience 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6108047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Power Line Project Expereince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9911332"/>
                  </a:ext>
                </a:extLst>
              </a:tr>
              <a:tr h="13574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526283"/>
                  </a:ext>
                </a:extLst>
              </a:tr>
              <a:tr h="11312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en-Z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rowSpan="4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a temporary works designer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Registration with no experience 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Civil  Prng/GCC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288639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Registration with power line experience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902908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149780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5705234"/>
                  </a:ext>
                </a:extLst>
              </a:tr>
              <a:tr h="11312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Please indicate experience in transmission lines construction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(0)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7069642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Years as a subcontractor 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96342"/>
                  </a:ext>
                </a:extLst>
              </a:tr>
              <a:tr h="135744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Years as a main contractor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013228"/>
                  </a:ext>
                </a:extLst>
              </a:tr>
              <a:tr h="11312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rowSpan="4" grid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a project manager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no experience 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260750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CPM/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PrCPM</a:t>
                      </a:r>
                      <a:endParaRPr lang="en-ZA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170968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powerline experience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057672"/>
                  </a:ext>
                </a:extLst>
              </a:tr>
              <a:tr h="11312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122164"/>
                  </a:ext>
                </a:extLst>
              </a:tr>
              <a:tr h="9049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a construction site manager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no experience 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Mandatory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67702"/>
                  </a:ext>
                </a:extLst>
              </a:tr>
              <a:tr h="18099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Registered with powerline experience 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929328"/>
                  </a:ext>
                </a:extLst>
              </a:tr>
              <a:tr h="113120">
                <a:tc>
                  <a:txBody>
                    <a:bodyPr/>
                    <a:lstStyle/>
                    <a:p>
                      <a:pPr algn="l" fontAlgn="b"/>
                      <a:endParaRPr lang="en-Z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517211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55A92-697F-4ED2-8D71-BFFBA5C65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B25471-6F3A-42B6-98A6-335823609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16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311964216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019842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0" name="think-cell Slide" r:id="rId4" imgW="346" imgH="343" progId="TCLayout.ActiveDocument.1">
                  <p:embed/>
                </p:oleObj>
              </mc:Choice>
              <mc:Fallback>
                <p:oleObj name="think-cell Slide" r:id="rId4" imgW="346" imgH="34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163689" y="1105420"/>
            <a:ext cx="6939807" cy="33568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AC1DE9-76AB-463C-99D7-D622F431D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Incubation Model Schedule</a:t>
            </a:r>
            <a:endParaRPr lang="en-ZA" dirty="0"/>
          </a:p>
        </p:txBody>
      </p:sp>
      <p:graphicFrame>
        <p:nvGraphicFramePr>
          <p:cNvPr id="9" name="Group 692">
            <a:extLst>
              <a:ext uri="{FF2B5EF4-FFF2-40B4-BE49-F238E27FC236}">
                <a16:creationId xmlns:a16="http://schemas.microsoft.com/office/drawing/2014/main" id="{A589D4A4-4291-4B4B-ABC4-A3AA8B83A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620000"/>
              </p:ext>
            </p:extLst>
          </p:nvPr>
        </p:nvGraphicFramePr>
        <p:xfrm>
          <a:off x="163689" y="1628187"/>
          <a:ext cx="8523111" cy="487072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39698">
                  <a:extLst>
                    <a:ext uri="{9D8B030D-6E8A-4147-A177-3AD203B41FA5}">
                      <a16:colId xmlns:a16="http://schemas.microsoft.com/office/drawing/2014/main" val="2364229952"/>
                    </a:ext>
                  </a:extLst>
                </a:gridCol>
                <a:gridCol w="5370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0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05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</a:t>
                      </a:r>
                      <a:endParaRPr kumimoji="0" lang="en-ZA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9" marB="45719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Deliverable Progress</a:t>
                      </a:r>
                      <a:endParaRPr kumimoji="0" lang="en-ZA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9" marB="45719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Due Date </a:t>
                      </a:r>
                      <a:endParaRPr kumimoji="0" lang="en-ZA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ZA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Status</a:t>
                      </a:r>
                      <a:endParaRPr kumimoji="0" lang="en-ZA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4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ZA" sz="1400" kern="1200" dirty="0">
                        <a:solidFill>
                          <a:srgbClr val="00389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ZA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Incubation model development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20 May 2022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9" marB="45719" anchor="ctr" horzOverflow="overflow"/>
                </a:tc>
                <a:extLst>
                  <a:ext uri="{0D108BD9-81ED-4DB2-BD59-A6C34878D82A}">
                    <a16:rowId xmlns:a16="http://schemas.microsoft.com/office/drawing/2014/main" val="3884327829"/>
                  </a:ext>
                </a:extLst>
              </a:tr>
              <a:tr h="701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ZA" sz="1400" kern="1200" dirty="0">
                        <a:solidFill>
                          <a:srgbClr val="00389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ZA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External stakeholder support for incubation model</a:t>
                      </a:r>
                      <a:r>
                        <a:rPr lang="en-ZA" sz="1400" kern="1200" baseline="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 (DTIC, CIDB &amp; IDC)</a:t>
                      </a:r>
                      <a:endParaRPr lang="en-ZA" sz="1400" kern="1200" dirty="0">
                        <a:solidFill>
                          <a:srgbClr val="00389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10 June  2022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9" marB="45719" anchor="ctr" horzOverflow="overflow"/>
                </a:tc>
                <a:extLst>
                  <a:ext uri="{0D108BD9-81ED-4DB2-BD59-A6C34878D82A}">
                    <a16:rowId xmlns:a16="http://schemas.microsoft.com/office/drawing/2014/main" val="864742205"/>
                  </a:ext>
                </a:extLst>
              </a:tr>
              <a:tr h="644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ZA" sz="1400" kern="1200" dirty="0">
                        <a:solidFill>
                          <a:srgbClr val="00389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Panel</a:t>
                      </a:r>
                      <a:r>
                        <a:rPr lang="en-ZA" sz="1400" kern="1200" baseline="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 contracting process</a:t>
                      </a:r>
                      <a:endParaRPr lang="en-ZA" sz="1400" kern="1200" dirty="0">
                        <a:solidFill>
                          <a:srgbClr val="00389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June 2022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9" marB="45719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Addressing industry barriers (strategy)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30 June 2022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9" marB="45719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4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ZA" sz="1400" kern="1200" dirty="0">
                        <a:solidFill>
                          <a:srgbClr val="00389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ZA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Internal governance approval processes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30 June  2022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9" marB="45719" anchor="ctr" horzOverflow="overflow"/>
                </a:tc>
                <a:extLst>
                  <a:ext uri="{0D108BD9-81ED-4DB2-BD59-A6C34878D82A}">
                    <a16:rowId xmlns:a16="http://schemas.microsoft.com/office/drawing/2014/main" val="2566972088"/>
                  </a:ext>
                </a:extLst>
              </a:tr>
              <a:tr h="644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ZA" sz="1400" kern="1200" dirty="0">
                        <a:solidFill>
                          <a:srgbClr val="00389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ZA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Identification of training provider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30 June 2022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9" marB="45719" anchor="ctr" horzOverflow="overflow"/>
                </a:tc>
                <a:extLst>
                  <a:ext uri="{0D108BD9-81ED-4DB2-BD59-A6C34878D82A}">
                    <a16:rowId xmlns:a16="http://schemas.microsoft.com/office/drawing/2014/main" val="1665280081"/>
                  </a:ext>
                </a:extLst>
              </a:tr>
              <a:tr h="644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kern="1200" dirty="0">
                          <a:solidFill>
                            <a:srgbClr val="003896"/>
                          </a:solidFill>
                          <a:latin typeface="+mn-lt"/>
                          <a:ea typeface="+mn-ea"/>
                          <a:cs typeface="+mn-cs"/>
                        </a:rPr>
                        <a:t>Incubation model commencement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04 July 2022</a:t>
                      </a:r>
                    </a:p>
                  </a:txBody>
                  <a:tcPr marL="91444" marR="91444" marT="45719" marB="4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ZA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9" marB="45719" anchor="ctr" horzOverflow="overflow"/>
                </a:tc>
                <a:extLst>
                  <a:ext uri="{0D108BD9-81ED-4DB2-BD59-A6C34878D82A}">
                    <a16:rowId xmlns:a16="http://schemas.microsoft.com/office/drawing/2014/main" val="2724016953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id="{6C68B3B3-124B-4AE6-A0C5-707691915C6D}"/>
              </a:ext>
            </a:extLst>
          </p:cNvPr>
          <p:cNvSpPr/>
          <p:nvPr/>
        </p:nvSpPr>
        <p:spPr>
          <a:xfrm>
            <a:off x="260261" y="1165261"/>
            <a:ext cx="216000" cy="21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09D257-08F6-47C6-B7F9-36BD03FD0998}"/>
              </a:ext>
            </a:extLst>
          </p:cNvPr>
          <p:cNvSpPr txBox="1"/>
          <p:nvPr/>
        </p:nvSpPr>
        <p:spPr>
          <a:xfrm>
            <a:off x="468566" y="1161649"/>
            <a:ext cx="14241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5">
                    <a:lumMod val="75000"/>
                  </a:schemeClr>
                </a:solidFill>
              </a:rPr>
              <a:t>&lt; 25% complete</a:t>
            </a:r>
            <a:endParaRPr lang="en-ZA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A9F9AA-64F2-4DDC-9A47-5D38B4F0DA7E}"/>
              </a:ext>
            </a:extLst>
          </p:cNvPr>
          <p:cNvSpPr txBox="1"/>
          <p:nvPr/>
        </p:nvSpPr>
        <p:spPr>
          <a:xfrm>
            <a:off x="2100992" y="1161649"/>
            <a:ext cx="14241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5">
                    <a:lumMod val="75000"/>
                  </a:schemeClr>
                </a:solidFill>
              </a:rPr>
              <a:t>25-75% complete</a:t>
            </a:r>
            <a:endParaRPr lang="en-ZA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D17844E-15C7-48CE-A9C4-D00197B40552}"/>
              </a:ext>
            </a:extLst>
          </p:cNvPr>
          <p:cNvSpPr/>
          <p:nvPr/>
        </p:nvSpPr>
        <p:spPr>
          <a:xfrm>
            <a:off x="1884992" y="1165261"/>
            <a:ext cx="216000" cy="21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99B8564-4C95-45B9-AC50-8538E43A4485}"/>
              </a:ext>
            </a:extLst>
          </p:cNvPr>
          <p:cNvSpPr/>
          <p:nvPr/>
        </p:nvSpPr>
        <p:spPr>
          <a:xfrm>
            <a:off x="3696494" y="1165261"/>
            <a:ext cx="216000" cy="216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031746-8268-4954-BF73-8A040F245AB1}"/>
              </a:ext>
            </a:extLst>
          </p:cNvPr>
          <p:cNvSpPr txBox="1"/>
          <p:nvPr/>
        </p:nvSpPr>
        <p:spPr>
          <a:xfrm>
            <a:off x="3899556" y="1161649"/>
            <a:ext cx="13067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5">
                    <a:lumMod val="75000"/>
                  </a:schemeClr>
                </a:solidFill>
              </a:rPr>
              <a:t>75-99% complete</a:t>
            </a:r>
            <a:endParaRPr lang="en-ZA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7A7C1A7-1C29-4189-BA19-98A97056CA42}"/>
              </a:ext>
            </a:extLst>
          </p:cNvPr>
          <p:cNvSpPr/>
          <p:nvPr/>
        </p:nvSpPr>
        <p:spPr>
          <a:xfrm>
            <a:off x="5580748" y="1165261"/>
            <a:ext cx="216000" cy="2160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656404-289A-403F-961E-6933A6621991}"/>
              </a:ext>
            </a:extLst>
          </p:cNvPr>
          <p:cNvSpPr txBox="1"/>
          <p:nvPr/>
        </p:nvSpPr>
        <p:spPr>
          <a:xfrm>
            <a:off x="5796748" y="1161649"/>
            <a:ext cx="13067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5">
                    <a:lumMod val="75000"/>
                  </a:schemeClr>
                </a:solidFill>
              </a:rPr>
              <a:t>100% complete</a:t>
            </a:r>
            <a:endParaRPr lang="en-ZA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AD397E7-2A27-4F7E-AE30-F61B3924CA2E}"/>
              </a:ext>
            </a:extLst>
          </p:cNvPr>
          <p:cNvSpPr/>
          <p:nvPr/>
        </p:nvSpPr>
        <p:spPr>
          <a:xfrm>
            <a:off x="8066525" y="2148501"/>
            <a:ext cx="216000" cy="21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A4567F5-ECA3-4C76-872D-743A9A09078C}"/>
              </a:ext>
            </a:extLst>
          </p:cNvPr>
          <p:cNvSpPr/>
          <p:nvPr/>
        </p:nvSpPr>
        <p:spPr>
          <a:xfrm>
            <a:off x="8066528" y="2805442"/>
            <a:ext cx="216000" cy="21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8B2822-C91C-43AC-AC58-4B65A3D6E8F8}"/>
              </a:ext>
            </a:extLst>
          </p:cNvPr>
          <p:cNvSpPr/>
          <p:nvPr/>
        </p:nvSpPr>
        <p:spPr>
          <a:xfrm>
            <a:off x="8066527" y="3462383"/>
            <a:ext cx="216000" cy="21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74B1496-504F-4FAB-9E40-E839DBAC5333}"/>
              </a:ext>
            </a:extLst>
          </p:cNvPr>
          <p:cNvSpPr/>
          <p:nvPr/>
        </p:nvSpPr>
        <p:spPr>
          <a:xfrm>
            <a:off x="8080455" y="4119324"/>
            <a:ext cx="216000" cy="21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CFB00C-677B-4C25-8128-0E413AB5D5FF}"/>
              </a:ext>
            </a:extLst>
          </p:cNvPr>
          <p:cNvSpPr/>
          <p:nvPr/>
        </p:nvSpPr>
        <p:spPr>
          <a:xfrm>
            <a:off x="8080455" y="4776265"/>
            <a:ext cx="216000" cy="21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2860618-DF73-42FC-AB4D-C9B9052E266F}"/>
              </a:ext>
            </a:extLst>
          </p:cNvPr>
          <p:cNvSpPr/>
          <p:nvPr/>
        </p:nvSpPr>
        <p:spPr>
          <a:xfrm>
            <a:off x="8066526" y="5433206"/>
            <a:ext cx="216000" cy="21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8EADF17-A9FC-45EE-8B18-4D8806117766}"/>
              </a:ext>
            </a:extLst>
          </p:cNvPr>
          <p:cNvSpPr/>
          <p:nvPr/>
        </p:nvSpPr>
        <p:spPr>
          <a:xfrm>
            <a:off x="8066525" y="6090145"/>
            <a:ext cx="216000" cy="21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1194994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593555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think-cell Slide" r:id="rId4" imgW="346" imgH="343" progId="TCLayout.ActiveDocument.1">
                  <p:embed/>
                </p:oleObj>
              </mc:Choice>
              <mc:Fallback>
                <p:oleObj name="think-cell Slide" r:id="rId4" imgW="346" imgH="34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45687" y="1214062"/>
            <a:ext cx="8486079" cy="1802407"/>
          </a:xfrm>
          <a:prstGeom prst="rect">
            <a:avLst/>
          </a:prstGeom>
          <a:solidFill>
            <a:schemeClr val="bg1"/>
          </a:solidFill>
          <a:ln w="1905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791F41-424B-4E8D-BFB2-E00E4D27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Phasing and Number of Incubated Contractors</a:t>
            </a:r>
            <a:endParaRPr lang="en-Z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E53F2A-100E-49E0-AFD3-AEBC0C539B6E}"/>
              </a:ext>
            </a:extLst>
          </p:cNvPr>
          <p:cNvSpPr txBox="1"/>
          <p:nvPr/>
        </p:nvSpPr>
        <p:spPr>
          <a:xfrm>
            <a:off x="436563" y="1217724"/>
            <a:ext cx="8395203" cy="172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Assumptions: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200" dirty="0"/>
              <a:t>Accelerated TDP will be rolled out according to </a:t>
            </a:r>
            <a:r>
              <a:rPr lang="en-US" sz="1200" b="1" dirty="0"/>
              <a:t>plan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200" b="1" dirty="0"/>
              <a:t>Minimum</a:t>
            </a:r>
            <a:r>
              <a:rPr lang="en-US" sz="1200" dirty="0"/>
              <a:t> Current Contractor Capacity </a:t>
            </a:r>
            <a:r>
              <a:rPr lang="en-US" sz="1200" b="1" dirty="0"/>
              <a:t>= 460 km </a:t>
            </a:r>
            <a:r>
              <a:rPr lang="en-US" sz="1200" dirty="0"/>
              <a:t>(8 contractors)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200" b="1" dirty="0"/>
              <a:t>Current</a:t>
            </a:r>
            <a:r>
              <a:rPr lang="en-US" sz="1200" dirty="0"/>
              <a:t> Contractors </a:t>
            </a:r>
            <a:r>
              <a:rPr lang="en-US" sz="1200" dirty="0">
                <a:solidFill>
                  <a:srgbClr val="003896"/>
                </a:solidFill>
              </a:rPr>
              <a:t>Capacity can be increased </a:t>
            </a:r>
            <a:r>
              <a:rPr lang="en-US" sz="1200" dirty="0"/>
              <a:t>to = </a:t>
            </a:r>
            <a:r>
              <a:rPr lang="en-US" sz="1200" b="1" dirty="0"/>
              <a:t>710 km </a:t>
            </a:r>
            <a:r>
              <a:rPr lang="en-US" sz="1200" dirty="0"/>
              <a:t>(8 contractors)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200" b="1" dirty="0"/>
              <a:t>New</a:t>
            </a:r>
            <a:r>
              <a:rPr lang="en-US" sz="1200" dirty="0"/>
              <a:t> Incubation Capacity = </a:t>
            </a:r>
            <a:r>
              <a:rPr lang="en-US" sz="1200" b="1" dirty="0"/>
              <a:t>50 km </a:t>
            </a:r>
            <a:r>
              <a:rPr lang="en-US" sz="1200" dirty="0"/>
              <a:t>per contractor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200" dirty="0"/>
              <a:t>Appointment of Incubated Contractors on a yearly basis.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56C15D7-1D80-43CB-8165-47F0B88DD3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324586"/>
              </p:ext>
            </p:extLst>
          </p:nvPr>
        </p:nvGraphicFramePr>
        <p:xfrm>
          <a:off x="345687" y="3110622"/>
          <a:ext cx="8486079" cy="3483726"/>
        </p:xfrm>
        <a:graphic>
          <a:graphicData uri="http://schemas.openxmlformats.org/drawingml/2006/table">
            <a:tbl>
              <a:tblPr/>
              <a:tblGrid>
                <a:gridCol w="3065439">
                  <a:extLst>
                    <a:ext uri="{9D8B030D-6E8A-4147-A177-3AD203B41FA5}">
                      <a16:colId xmlns:a16="http://schemas.microsoft.com/office/drawing/2014/main" val="510142100"/>
                    </a:ext>
                  </a:extLst>
                </a:gridCol>
                <a:gridCol w="427815">
                  <a:extLst>
                    <a:ext uri="{9D8B030D-6E8A-4147-A177-3AD203B41FA5}">
                      <a16:colId xmlns:a16="http://schemas.microsoft.com/office/drawing/2014/main" val="143721283"/>
                    </a:ext>
                  </a:extLst>
                </a:gridCol>
                <a:gridCol w="378592">
                  <a:extLst>
                    <a:ext uri="{9D8B030D-6E8A-4147-A177-3AD203B41FA5}">
                      <a16:colId xmlns:a16="http://schemas.microsoft.com/office/drawing/2014/main" val="1715018730"/>
                    </a:ext>
                  </a:extLst>
                </a:gridCol>
                <a:gridCol w="502541">
                  <a:extLst>
                    <a:ext uri="{9D8B030D-6E8A-4147-A177-3AD203B41FA5}">
                      <a16:colId xmlns:a16="http://schemas.microsoft.com/office/drawing/2014/main" val="4155474867"/>
                    </a:ext>
                  </a:extLst>
                </a:gridCol>
                <a:gridCol w="502541">
                  <a:extLst>
                    <a:ext uri="{9D8B030D-6E8A-4147-A177-3AD203B41FA5}">
                      <a16:colId xmlns:a16="http://schemas.microsoft.com/office/drawing/2014/main" val="3265530358"/>
                    </a:ext>
                  </a:extLst>
                </a:gridCol>
                <a:gridCol w="502541">
                  <a:extLst>
                    <a:ext uri="{9D8B030D-6E8A-4147-A177-3AD203B41FA5}">
                      <a16:colId xmlns:a16="http://schemas.microsoft.com/office/drawing/2014/main" val="1137497813"/>
                    </a:ext>
                  </a:extLst>
                </a:gridCol>
                <a:gridCol w="525382">
                  <a:extLst>
                    <a:ext uri="{9D8B030D-6E8A-4147-A177-3AD203B41FA5}">
                      <a16:colId xmlns:a16="http://schemas.microsoft.com/office/drawing/2014/main" val="1249859699"/>
                    </a:ext>
                  </a:extLst>
                </a:gridCol>
                <a:gridCol w="525382">
                  <a:extLst>
                    <a:ext uri="{9D8B030D-6E8A-4147-A177-3AD203B41FA5}">
                      <a16:colId xmlns:a16="http://schemas.microsoft.com/office/drawing/2014/main" val="3162044007"/>
                    </a:ext>
                  </a:extLst>
                </a:gridCol>
                <a:gridCol w="525382">
                  <a:extLst>
                    <a:ext uri="{9D8B030D-6E8A-4147-A177-3AD203B41FA5}">
                      <a16:colId xmlns:a16="http://schemas.microsoft.com/office/drawing/2014/main" val="2845891485"/>
                    </a:ext>
                  </a:extLst>
                </a:gridCol>
                <a:gridCol w="502541">
                  <a:extLst>
                    <a:ext uri="{9D8B030D-6E8A-4147-A177-3AD203B41FA5}">
                      <a16:colId xmlns:a16="http://schemas.microsoft.com/office/drawing/2014/main" val="1827956362"/>
                    </a:ext>
                  </a:extLst>
                </a:gridCol>
                <a:gridCol w="502541">
                  <a:extLst>
                    <a:ext uri="{9D8B030D-6E8A-4147-A177-3AD203B41FA5}">
                      <a16:colId xmlns:a16="http://schemas.microsoft.com/office/drawing/2014/main" val="3535237928"/>
                    </a:ext>
                  </a:extLst>
                </a:gridCol>
                <a:gridCol w="525382">
                  <a:extLst>
                    <a:ext uri="{9D8B030D-6E8A-4147-A177-3AD203B41FA5}">
                      <a16:colId xmlns:a16="http://schemas.microsoft.com/office/drawing/2014/main" val="102487920"/>
                    </a:ext>
                  </a:extLst>
                </a:gridCol>
              </a:tblGrid>
              <a:tr h="377985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408887"/>
                  </a:ext>
                </a:extLst>
              </a:tr>
              <a:tr h="323899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TDP IRP 19 (accel) (km’s of line constructed)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165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140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549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530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573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1 504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2 060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2 313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976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898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9 708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554150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Current Line Construction Capacity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710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710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710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710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710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710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6100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0589150"/>
                  </a:ext>
                </a:extLst>
              </a:tr>
              <a:tr h="326030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Gap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-295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-320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89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70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-137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794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1 350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1 603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266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188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3 608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556860"/>
                  </a:ext>
                </a:extLst>
              </a:tr>
              <a:tr h="27587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5714613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No of Incubation Contractors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367242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Implement Success Rate @ 40%  (Accumulative)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197516"/>
                  </a:ext>
                </a:extLst>
              </a:tr>
              <a:tr h="275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T</a:t>
                      </a:r>
                      <a:r>
                        <a:rPr lang="en-ZA" sz="1100" b="1" i="0" u="none" strike="noStrike" dirty="0" err="1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otal</a:t>
                      </a:r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 Available Capacity through Incubation (Km’)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900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1350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1600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1600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1600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8150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531224"/>
                  </a:ext>
                </a:extLst>
              </a:tr>
              <a:tr h="27587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381330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8861161"/>
                  </a:ext>
                </a:extLst>
              </a:tr>
              <a:tr h="275872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1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Total Line Construction Capacity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560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660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760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1210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1610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2060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2310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2310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2310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14250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30070"/>
                  </a:ext>
                </a:extLst>
              </a:tr>
              <a:tr h="161950"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100" b="0" i="0" u="none" strike="noStrike" dirty="0">
                          <a:solidFill>
                            <a:srgbClr val="003896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355378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704083" y="885970"/>
            <a:ext cx="199696" cy="118735"/>
          </a:xfrm>
          <a:prstGeom prst="rect">
            <a:avLst/>
          </a:prstGeom>
          <a:solidFill>
            <a:srgbClr val="FF0000"/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Rectangle 10"/>
          <p:cNvSpPr/>
          <p:nvPr/>
        </p:nvSpPr>
        <p:spPr>
          <a:xfrm>
            <a:off x="7704083" y="1050016"/>
            <a:ext cx="199696" cy="118735"/>
          </a:xfrm>
          <a:prstGeom prst="rect">
            <a:avLst/>
          </a:prstGeom>
          <a:solidFill>
            <a:srgbClr val="FFFF00"/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TextBox 11"/>
          <p:cNvSpPr txBox="1"/>
          <p:nvPr/>
        </p:nvSpPr>
        <p:spPr>
          <a:xfrm>
            <a:off x="7903778" y="833438"/>
            <a:ext cx="12402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900" dirty="0">
                <a:solidFill>
                  <a:schemeClr val="accent5">
                    <a:lumMod val="75000"/>
                  </a:schemeClr>
                </a:solidFill>
              </a:rPr>
              <a:t>Capacity shortfall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03778" y="995437"/>
            <a:ext cx="12402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900" dirty="0">
                <a:solidFill>
                  <a:schemeClr val="accent5">
                    <a:lumMod val="75000"/>
                  </a:schemeClr>
                </a:solidFill>
              </a:rPr>
              <a:t>Sufficient capacity</a:t>
            </a:r>
          </a:p>
        </p:txBody>
      </p:sp>
      <p:pic>
        <p:nvPicPr>
          <p:cNvPr id="7175" name="Picture 7" descr="Power Lines Aerial Illustrations, Royalty-Free Vector Graphics &amp; Clip Art -  iStock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808" y="1322560"/>
            <a:ext cx="1643741" cy="158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554276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4DA62-36A6-4222-976C-E6B80D88D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Course Modules (1/2)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EB230-7891-4036-846C-364DDCEAF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096" y="1041577"/>
            <a:ext cx="8378825" cy="5045075"/>
          </a:xfrm>
        </p:spPr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endParaRPr lang="en-ZA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Identify line hardware and related material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Inspection of EHV lines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Perform fault finding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Maintenance of EHV Lines (Non-electrical components)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Survey (Line Construction)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Foundations (Line Construction)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Tower Assembly (Line Construction)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Tower Erection Construction Risks Module (Line Construction)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AB1B1-66F7-40A9-9459-4E77D9ED8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FFCB49-B9C6-4916-A03F-996A6D99F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19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70536782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64197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ZA" dirty="0"/>
              <a:t>External Resource Capacity Analyses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86631A-6362-477B-8728-FA04C4BAA8B0}"/>
              </a:ext>
            </a:extLst>
          </p:cNvPr>
          <p:cNvSpPr txBox="1"/>
          <p:nvPr/>
        </p:nvSpPr>
        <p:spPr>
          <a:xfrm>
            <a:off x="66063" y="1106108"/>
            <a:ext cx="9006437" cy="5471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1050" b="1" dirty="0"/>
              <a:t>Key Transmission services and commodities were analyzed to determine potential industry shortages which could affect the execution of the 2022-2030 TDP. TDP projections were compared to industry capacity, year on year, to establish if/when the shortage would occur.</a:t>
            </a:r>
          </a:p>
        </p:txBody>
      </p:sp>
      <p:graphicFrame>
        <p:nvGraphicFramePr>
          <p:cNvPr id="23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9777984"/>
              </p:ext>
            </p:extLst>
          </p:nvPr>
        </p:nvGraphicFramePr>
        <p:xfrm>
          <a:off x="66063" y="1754979"/>
          <a:ext cx="9006436" cy="4605830"/>
        </p:xfrm>
        <a:graphic>
          <a:graphicData uri="http://schemas.openxmlformats.org/drawingml/2006/table">
            <a:tbl>
              <a:tblPr firstRow="1" bandRow="1"/>
              <a:tblGrid>
                <a:gridCol w="1697625">
                  <a:extLst>
                    <a:ext uri="{9D8B030D-6E8A-4147-A177-3AD203B41FA5}">
                      <a16:colId xmlns:a16="http://schemas.microsoft.com/office/drawing/2014/main" val="96600039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4176817940"/>
                    </a:ext>
                  </a:extLst>
                </a:gridCol>
                <a:gridCol w="1808563">
                  <a:extLst>
                    <a:ext uri="{9D8B030D-6E8A-4147-A177-3AD203B41FA5}">
                      <a16:colId xmlns:a16="http://schemas.microsoft.com/office/drawing/2014/main" val="3922259473"/>
                    </a:ext>
                  </a:extLst>
                </a:gridCol>
                <a:gridCol w="4132096">
                  <a:extLst>
                    <a:ext uri="{9D8B030D-6E8A-4147-A177-3AD203B41FA5}">
                      <a16:colId xmlns:a16="http://schemas.microsoft.com/office/drawing/2014/main" val="3141469363"/>
                    </a:ext>
                  </a:extLst>
                </a:gridCol>
              </a:tblGrid>
              <a:tr h="535739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/>
                      <a:r>
                        <a:rPr lang="en-US" sz="1200" dirty="0"/>
                        <a:t>Commodity</a:t>
                      </a:r>
                      <a:endParaRPr lang="en-ZA" sz="12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/>
                      <a:r>
                        <a:rPr lang="en-US" sz="1200" dirty="0"/>
                        <a:t>Forecasted Shortage/Peak</a:t>
                      </a:r>
                      <a:endParaRPr lang="en-ZA" sz="12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/>
                      <a:r>
                        <a:rPr lang="en-US" sz="1200" dirty="0"/>
                        <a:t>Projected</a:t>
                      </a:r>
                      <a:r>
                        <a:rPr lang="en-US" sz="1200" baseline="0" dirty="0"/>
                        <a:t> Shortage</a:t>
                      </a:r>
                      <a:endParaRPr lang="en-ZA" sz="12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/>
                      <a:r>
                        <a:rPr lang="en-US" sz="1200" dirty="0"/>
                        <a:t>Comments </a:t>
                      </a:r>
                      <a:endParaRPr lang="en-ZA" sz="12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9635098"/>
                  </a:ext>
                </a:extLst>
              </a:tr>
              <a:tr h="314269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Lines Construction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Average</a:t>
                      </a:r>
                      <a:r>
                        <a:rPr lang="en-US" sz="1050" baseline="0" dirty="0"/>
                        <a:t> 700 km </a:t>
                      </a:r>
                      <a:r>
                        <a:rPr lang="en-US" sz="1050" baseline="0" dirty="0" err="1"/>
                        <a:t>p.a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Target to increase  100 km </a:t>
                      </a:r>
                      <a:r>
                        <a:rPr lang="en-US" sz="1050" dirty="0" err="1"/>
                        <a:t>p.a</a:t>
                      </a:r>
                      <a:r>
                        <a:rPr lang="en-US" sz="1050" dirty="0"/>
                        <a:t> minimum. Intervention underway.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983804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Transformers </a:t>
                      </a:r>
                    </a:p>
                    <a:p>
                      <a:r>
                        <a:rPr lang="en-US" sz="1050" dirty="0"/>
                        <a:t>(Class</a:t>
                      </a:r>
                      <a:r>
                        <a:rPr lang="en-US" sz="1050" baseline="0" dirty="0"/>
                        <a:t> 3b)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FY2022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(14 units shortage)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local supplier. Security of supply risk. Recent historical data suggests supply constraints. </a:t>
                      </a:r>
                      <a:endParaRPr lang="en-ZA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644401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Steel Manufacturing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FY2030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(96 653 tones)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1 local supplier. Security of supply risk. Capacity shortfall.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622924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Composite Insulator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FY2024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(322 852 units</a:t>
                      </a:r>
                      <a:r>
                        <a:rPr lang="en-ZA" sz="1050" dirty="0"/>
                        <a:t>)</a:t>
                      </a:r>
                      <a:endParaRPr lang="en-US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1 local supplier. Security of supply risk. Capacity shortfall.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79459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Conductor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FY2029 (20 018 km)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Current supplier capacities indicate a shortfall. Suppliers should be able to increase capacity.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188594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Insulators (Glass)</a:t>
                      </a:r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46043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Isolators</a:t>
                      </a:r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499826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Current Transformers</a:t>
                      </a:r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31581"/>
                  </a:ext>
                </a:extLst>
              </a:tr>
              <a:tr h="437731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Surge Arresters</a:t>
                      </a:r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248091"/>
                  </a:ext>
                </a:extLst>
              </a:tr>
              <a:tr h="437731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Circuit</a:t>
                      </a:r>
                      <a:r>
                        <a:rPr lang="en-US" sz="1050" baseline="0" dirty="0"/>
                        <a:t> Breakers</a:t>
                      </a:r>
                      <a:endParaRPr lang="en-US" sz="1050" dirty="0"/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27324"/>
                  </a:ext>
                </a:extLst>
              </a:tr>
            </a:tbl>
          </a:graphicData>
        </a:graphic>
      </p:graphicFrame>
      <p:sp>
        <p:nvSpPr>
          <p:cNvPr id="32" name="Oval 31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752" y="2338682"/>
            <a:ext cx="216000" cy="216000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752" y="2705752"/>
            <a:ext cx="216000" cy="216000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3111703"/>
            <a:ext cx="216000" cy="216000"/>
          </a:xfrm>
          <a:prstGeom prst="ellipse">
            <a:avLst/>
          </a:prstGeom>
          <a:solidFill>
            <a:srgbClr val="FFC000"/>
          </a:solidFill>
          <a:ln w="12700"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3506462"/>
            <a:ext cx="216000" cy="216000"/>
          </a:xfrm>
          <a:prstGeom prst="ellipse">
            <a:avLst/>
          </a:prstGeom>
          <a:solidFill>
            <a:srgbClr val="FFC000"/>
          </a:solidFill>
          <a:ln w="12700"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3937421"/>
            <a:ext cx="216000" cy="216000"/>
          </a:xfrm>
          <a:prstGeom prst="ellipse">
            <a:avLst/>
          </a:prstGeom>
          <a:solidFill>
            <a:srgbClr val="FFC000"/>
          </a:solidFill>
          <a:ln w="12700"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4351814"/>
            <a:ext cx="216000" cy="216000"/>
          </a:xfrm>
          <a:prstGeom prst="ellipse">
            <a:avLst/>
          </a:prstGeom>
          <a:solidFill>
            <a:srgbClr val="00B050"/>
          </a:solidFill>
          <a:ln w="12700"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4749330"/>
            <a:ext cx="216000" cy="216000"/>
          </a:xfrm>
          <a:prstGeom prst="ellipse">
            <a:avLst/>
          </a:prstGeom>
          <a:solidFill>
            <a:srgbClr val="00B050"/>
          </a:solidFill>
          <a:ln w="12700"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5166528"/>
            <a:ext cx="216000" cy="216000"/>
          </a:xfrm>
          <a:prstGeom prst="ellipse">
            <a:avLst/>
          </a:prstGeom>
          <a:solidFill>
            <a:srgbClr val="00B050"/>
          </a:solidFill>
          <a:ln w="12700"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5583607"/>
            <a:ext cx="216000" cy="216000"/>
          </a:xfrm>
          <a:prstGeom prst="ellipse">
            <a:avLst/>
          </a:prstGeom>
          <a:solidFill>
            <a:srgbClr val="00B050"/>
          </a:solidFill>
          <a:ln w="12700"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6022399"/>
            <a:ext cx="216000" cy="216000"/>
          </a:xfrm>
          <a:prstGeom prst="ellipse">
            <a:avLst/>
          </a:prstGeom>
          <a:solidFill>
            <a:srgbClr val="00B050"/>
          </a:solidFill>
          <a:ln w="12700"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6063" y="6461191"/>
            <a:ext cx="8286358" cy="271426"/>
            <a:chOff x="66062" y="6551766"/>
            <a:chExt cx="8286358" cy="271426"/>
          </a:xfrm>
        </p:grpSpPr>
        <p:sp>
          <p:nvSpPr>
            <p:cNvPr id="8" name="Rectangle 7"/>
            <p:cNvSpPr/>
            <p:nvPr/>
          </p:nvSpPr>
          <p:spPr>
            <a:xfrm>
              <a:off x="66062" y="6551766"/>
              <a:ext cx="8286357" cy="268100"/>
            </a:xfrm>
            <a:prstGeom prst="rect">
              <a:avLst/>
            </a:prstGeom>
            <a:ln w="1270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chemeClr val="accent5"/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49C91-981B-425D-9996-1B3C49588016}"/>
                </a:ext>
              </a:extLst>
            </p:cNvPr>
            <p:cNvSpPr/>
            <p:nvPr/>
          </p:nvSpPr>
          <p:spPr bwMode="auto">
            <a:xfrm>
              <a:off x="5983908" y="6626383"/>
              <a:ext cx="136264" cy="135037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ZA" b="1" dirty="0">
                <a:solidFill>
                  <a:schemeClr val="accent5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A82978C-2E6B-4A9E-B905-55AF8012BADF}"/>
                </a:ext>
              </a:extLst>
            </p:cNvPr>
            <p:cNvSpPr/>
            <p:nvPr/>
          </p:nvSpPr>
          <p:spPr bwMode="auto">
            <a:xfrm>
              <a:off x="3045226" y="6635899"/>
              <a:ext cx="136264" cy="13626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ZA" b="1" dirty="0">
                <a:solidFill>
                  <a:schemeClr val="accent5"/>
                </a:solidFill>
                <a:latin typeface="Consolas" panose="020B0609020204030204" pitchFamily="49" charset="0"/>
              </a:endParaRPr>
            </a:p>
          </p:txBody>
        </p:sp>
        <p:sp>
          <p:nvSpPr>
            <p:cNvPr id="20" name="TextBox 2">
              <a:extLst>
                <a:ext uri="{FF2B5EF4-FFF2-40B4-BE49-F238E27FC236}">
                  <a16:creationId xmlns:a16="http://schemas.microsoft.com/office/drawing/2014/main" id="{778ECADB-A5AD-4EC1-932F-3B328927BC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4996" y="6551766"/>
              <a:ext cx="229742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100" dirty="0">
                  <a:solidFill>
                    <a:schemeClr val="accent5"/>
                  </a:solidFill>
                </a:rPr>
                <a:t>- No capacity shortfall for the TDP</a:t>
              </a:r>
              <a:endParaRPr lang="en-ZA" altLang="en-US" sz="1100" dirty="0">
                <a:solidFill>
                  <a:schemeClr val="accent5"/>
                </a:solidFill>
              </a:endParaRPr>
            </a:p>
          </p:txBody>
        </p:sp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id="{80E9FE14-59E0-435D-99EF-BD9D513696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4315" y="6565950"/>
              <a:ext cx="2815194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050" dirty="0">
                  <a:solidFill>
                    <a:schemeClr val="accent5"/>
                  </a:solidFill>
                </a:rPr>
                <a:t>- Capacity shortfall in the 2</a:t>
              </a:r>
              <a:r>
                <a:rPr lang="en-US" altLang="en-US" sz="1050" baseline="30000" dirty="0">
                  <a:solidFill>
                    <a:schemeClr val="accent5"/>
                  </a:solidFill>
                </a:rPr>
                <a:t>nd</a:t>
              </a:r>
              <a:r>
                <a:rPr lang="en-US" altLang="en-US" sz="1050" dirty="0">
                  <a:solidFill>
                    <a:schemeClr val="accent5"/>
                  </a:solidFill>
                </a:rPr>
                <a:t> half of the TDP</a:t>
              </a:r>
              <a:endParaRPr lang="en-ZA" altLang="en-US" sz="1050" dirty="0">
                <a:solidFill>
                  <a:schemeClr val="accent5"/>
                </a:solidFill>
              </a:endParaRPr>
            </a:p>
          </p:txBody>
        </p:sp>
        <p:sp>
          <p:nvSpPr>
            <p:cNvPr id="22" name="TextBox 13">
              <a:extLst>
                <a:ext uri="{FF2B5EF4-FFF2-40B4-BE49-F238E27FC236}">
                  <a16:creationId xmlns:a16="http://schemas.microsoft.com/office/drawing/2014/main" id="{C89B439F-A463-4D4B-A059-BD27B83198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017" y="6569276"/>
              <a:ext cx="2823209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050" dirty="0">
                  <a:solidFill>
                    <a:schemeClr val="accent5"/>
                  </a:solidFill>
                </a:rPr>
                <a:t>- Capacity shortfall in the 1</a:t>
              </a:r>
              <a:r>
                <a:rPr lang="en-US" altLang="en-US" sz="1050" baseline="30000" dirty="0">
                  <a:solidFill>
                    <a:schemeClr val="accent5"/>
                  </a:solidFill>
                </a:rPr>
                <a:t>st</a:t>
              </a:r>
              <a:r>
                <a:rPr lang="en-US" altLang="en-US" sz="1050" dirty="0">
                  <a:solidFill>
                    <a:schemeClr val="accent5"/>
                  </a:solidFill>
                </a:rPr>
                <a:t> half of the TDP</a:t>
              </a:r>
              <a:endParaRPr lang="en-ZA" altLang="en-US" sz="1050" dirty="0">
                <a:solidFill>
                  <a:schemeClr val="accent5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A82978C-2E6B-4A9E-B905-55AF8012BADF}"/>
                </a:ext>
              </a:extLst>
            </p:cNvPr>
            <p:cNvSpPr/>
            <p:nvPr/>
          </p:nvSpPr>
          <p:spPr bwMode="auto">
            <a:xfrm>
              <a:off x="148778" y="6635899"/>
              <a:ext cx="136264" cy="13626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ZA" b="1" dirty="0">
                <a:solidFill>
                  <a:schemeClr val="accent5"/>
                </a:solidFill>
                <a:latin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530876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4DA62-36A6-4222-976C-E6B80D88D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Course Modules (2/2)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EB230-7891-4036-846C-364DDCEAF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096" y="1041577"/>
            <a:ext cx="8378825" cy="5045075"/>
          </a:xfrm>
        </p:spPr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endParaRPr lang="en-ZA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Stringing and Regulation Construction Risks Module (Line Construction)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SANS 10280 Training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Electrical Safety during line construction (Line Construction)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Line Construction Documentation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Site Access, rehabilitation and civil solutions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Z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Construction Incidents - Case studies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AB1B1-66F7-40A9-9459-4E77D9ED8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FFCB49-B9C6-4916-A03F-996A6D99F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20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910115112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F96B2-44B5-42A2-8FC9-FD3288A67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B) Contracts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AFBD1-3D70-462A-842D-C4CD84E73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Panel Contracting Strategy</a:t>
            </a:r>
          </a:p>
          <a:p>
            <a:pPr marL="7366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366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Design to accommodate multiple contractors while reducing the procurement process.</a:t>
            </a:r>
          </a:p>
          <a:p>
            <a:pPr marL="7366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kern="1200" dirty="0">
                <a:latin typeface="Arial"/>
                <a:ea typeface="+mn-ea"/>
                <a:cs typeface="Arial"/>
              </a:rPr>
              <a:t>Supplement Capacity Shortage </a:t>
            </a:r>
          </a:p>
          <a:p>
            <a:pPr marL="7366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Application </a:t>
            </a:r>
            <a:r>
              <a:rPr lang="en-US" kern="1200" dirty="0">
                <a:latin typeface="Arial"/>
                <a:ea typeface="+mn-ea"/>
                <a:cs typeface="Arial"/>
              </a:rPr>
              <a:t>of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Procurement process and Procurement Hierarchy (TOC)</a:t>
            </a:r>
          </a:p>
          <a:p>
            <a:pPr marL="7366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Open to accredited Incubation Contractors</a:t>
            </a: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0B304-F837-4582-9062-1424DD70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C8D28-A2CE-4DA9-AF57-8C039FE4A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21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764472629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F96B2-44B5-42A2-8FC9-FD3288A67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C) Addressing Industry Barriers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AFBD1-3D70-462A-842D-C4CD84E73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Contracting Strategy (All encompassing Strategy investigations)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Realistic TDP (Work execution probability study)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Streamline </a:t>
            </a:r>
            <a:r>
              <a:rPr lang="en-US" kern="1200" dirty="0">
                <a:latin typeface="Arial"/>
                <a:cs typeface="Arial"/>
              </a:rPr>
              <a:t>P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ayment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Process (Analysis of Payment Process duration)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Industry Forums (Fair Market Representation)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Networking Session (Encouraging  Partnership &amp; Joint Ventures)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Support Services (Appropriate Funding requirements to encourage investment in the Line Construction)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366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0B304-F837-4582-9062-1424DD70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C8D28-A2CE-4DA9-AF57-8C039FE4A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22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188948927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5492" name="AutoShape 4" hidden="1"/>
          <p:cNvGraphicFramePr>
            <a:graphicFrameLocks/>
          </p:cNvGraphicFramePr>
          <p:nvPr/>
        </p:nvGraphicFramePr>
        <p:xfrm>
          <a:off x="10" y="571500"/>
          <a:ext cx="161925" cy="13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" name="think-cell Slide" r:id="rId27" imgW="0" imgH="0" progId="TCLayout.ActiveDocument.1">
                  <p:embed/>
                </p:oleObj>
              </mc:Choice>
              <mc:Fallback>
                <p:oleObj name="think-cell Slide" r:id="rId27" imgW="0" imgH="0" progId="TCLayout.ActiveDocument.1">
                  <p:embed/>
                  <p:pic>
                    <p:nvPicPr>
                      <p:cNvPr id="575492" name="AutoShape 4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" y="571500"/>
                        <a:ext cx="161925" cy="134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5498" name="Rectangle 1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241304" y="1517392"/>
            <a:ext cx="286067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813">
              <a:buClr>
                <a:srgbClr val="FFFFFF"/>
              </a:buClr>
            </a:pPr>
            <a:r>
              <a:rPr lang="en-ZA" sz="1100" b="1" dirty="0">
                <a:solidFill>
                  <a:srgbClr val="FFFFFF"/>
                </a:solidFill>
              </a:rPr>
              <a:t>Line construction overview</a:t>
            </a:r>
            <a:endParaRPr lang="en-US" sz="1100" b="1" dirty="0">
              <a:solidFill>
                <a:srgbClr val="FFFFFF"/>
              </a:solidFill>
            </a:endParaRPr>
          </a:p>
        </p:txBody>
      </p:sp>
      <p:sp>
        <p:nvSpPr>
          <p:cNvPr id="57549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777434" y="1081933"/>
            <a:ext cx="6609550" cy="56123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GB" sz="1100" dirty="0">
              <a:solidFill>
                <a:srgbClr val="003896"/>
              </a:solidFill>
            </a:endParaRPr>
          </a:p>
        </p:txBody>
      </p:sp>
      <p:sp>
        <p:nvSpPr>
          <p:cNvPr id="575500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054274" y="1331747"/>
            <a:ext cx="5434012" cy="26722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73471" tIns="73471" rIns="73471" bIns="73471" anchor="ctr"/>
          <a:lstStyle/>
          <a:p>
            <a:pPr defTabSz="912813">
              <a:buSzPct val="120000"/>
            </a:pPr>
            <a:endParaRPr lang="en-GB" sz="1100" b="1" dirty="0">
              <a:solidFill>
                <a:srgbClr val="FFFFFF"/>
              </a:solidFill>
            </a:endParaRPr>
          </a:p>
        </p:txBody>
      </p:sp>
      <p:sp>
        <p:nvSpPr>
          <p:cNvPr id="575501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303511" y="1380722"/>
            <a:ext cx="493553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2813">
              <a:buClr>
                <a:srgbClr val="FFFFFF"/>
              </a:buClr>
            </a:pPr>
            <a:r>
              <a:rPr lang="en-ZA" sz="1100" b="1" dirty="0">
                <a:solidFill>
                  <a:srgbClr val="FFFFFF"/>
                </a:solidFill>
              </a:rPr>
              <a:t>Scope of Work</a:t>
            </a:r>
            <a:endParaRPr lang="en-US" sz="1100" b="1" dirty="0">
              <a:solidFill>
                <a:srgbClr val="FFFFFF"/>
              </a:solidFill>
            </a:endParaRPr>
          </a:p>
        </p:txBody>
      </p:sp>
      <p:sp>
        <p:nvSpPr>
          <p:cNvPr id="575502" name="Rectangle 13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2192512" y="1693585"/>
            <a:ext cx="54822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defTabSz="912813">
              <a:buClr>
                <a:srgbClr val="FFFFFF"/>
              </a:buClr>
            </a:pPr>
            <a:r>
              <a:rPr lang="en-US" sz="1100" b="1" dirty="0">
                <a:solidFill>
                  <a:srgbClr val="003896"/>
                </a:solidFill>
              </a:rPr>
              <a:t>Element</a:t>
            </a:r>
          </a:p>
        </p:txBody>
      </p:sp>
      <p:sp>
        <p:nvSpPr>
          <p:cNvPr id="575503" name="Rectangle 14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3410124" y="1689121"/>
            <a:ext cx="283051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/>
          <a:p>
            <a:pPr defTabSz="912813">
              <a:buClr>
                <a:srgbClr val="FFFFFF"/>
              </a:buClr>
            </a:pPr>
            <a:r>
              <a:rPr lang="en-US" sz="1100" b="1" dirty="0">
                <a:solidFill>
                  <a:srgbClr val="003896"/>
                </a:solidFill>
              </a:rPr>
              <a:t>Description</a:t>
            </a:r>
          </a:p>
        </p:txBody>
      </p:sp>
      <p:sp>
        <p:nvSpPr>
          <p:cNvPr id="575504" name="Line 15"/>
          <p:cNvSpPr>
            <a:spLocks noChangeShapeType="1"/>
          </p:cNvSpPr>
          <p:nvPr>
            <p:custDataLst>
              <p:tags r:id="rId8"/>
            </p:custDataLst>
          </p:nvPr>
        </p:nvSpPr>
        <p:spPr bwMode="gray">
          <a:xfrm>
            <a:off x="1044132" y="1990881"/>
            <a:ext cx="5444153" cy="498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ZA" sz="1100" dirty="0">
              <a:solidFill>
                <a:srgbClr val="003896"/>
              </a:solidFill>
            </a:endParaRPr>
          </a:p>
        </p:txBody>
      </p:sp>
      <p:sp>
        <p:nvSpPr>
          <p:cNvPr id="575507" name="Line 29"/>
          <p:cNvSpPr>
            <a:spLocks noChangeShapeType="1"/>
          </p:cNvSpPr>
          <p:nvPr>
            <p:custDataLst>
              <p:tags r:id="rId9"/>
            </p:custDataLst>
          </p:nvPr>
        </p:nvSpPr>
        <p:spPr bwMode="gray">
          <a:xfrm flipV="1">
            <a:off x="1062564" y="5674503"/>
            <a:ext cx="5367597" cy="5678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sz="1100" dirty="0">
              <a:solidFill>
                <a:srgbClr val="003896"/>
              </a:solidFill>
            </a:endParaRPr>
          </a:p>
        </p:txBody>
      </p:sp>
      <p:sp>
        <p:nvSpPr>
          <p:cNvPr id="575510" name="Line 29"/>
          <p:cNvSpPr>
            <a:spLocks noChangeShapeType="1"/>
          </p:cNvSpPr>
          <p:nvPr>
            <p:custDataLst>
              <p:tags r:id="rId10"/>
            </p:custDataLst>
          </p:nvPr>
        </p:nvSpPr>
        <p:spPr bwMode="gray">
          <a:xfrm>
            <a:off x="1054274" y="2733275"/>
            <a:ext cx="5184775" cy="35623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sz="1100" dirty="0">
              <a:solidFill>
                <a:srgbClr val="003896"/>
              </a:solidFill>
            </a:endParaRPr>
          </a:p>
        </p:txBody>
      </p:sp>
      <p:sp>
        <p:nvSpPr>
          <p:cNvPr id="575511" name="Line 29"/>
          <p:cNvSpPr>
            <a:spLocks noChangeShapeType="1"/>
          </p:cNvSpPr>
          <p:nvPr>
            <p:custDataLst>
              <p:tags r:id="rId11"/>
            </p:custDataLst>
          </p:nvPr>
        </p:nvSpPr>
        <p:spPr bwMode="gray">
          <a:xfrm flipV="1">
            <a:off x="1063669" y="3636141"/>
            <a:ext cx="5184775" cy="24545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sz="1100" dirty="0">
              <a:solidFill>
                <a:srgbClr val="003896"/>
              </a:solidFill>
            </a:endParaRPr>
          </a:p>
        </p:txBody>
      </p:sp>
      <p:grpSp>
        <p:nvGrpSpPr>
          <p:cNvPr id="575512" name="Group 64"/>
          <p:cNvGrpSpPr>
            <a:grpSpLocks/>
          </p:cNvGrpSpPr>
          <p:nvPr/>
        </p:nvGrpSpPr>
        <p:grpSpPr bwMode="auto">
          <a:xfrm>
            <a:off x="1054274" y="2097425"/>
            <a:ext cx="5308600" cy="507831"/>
            <a:chOff x="3554275" y="1846246"/>
            <a:chExt cx="5308564" cy="609859"/>
          </a:xfrm>
        </p:grpSpPr>
        <p:sp>
          <p:nvSpPr>
            <p:cNvPr id="575549" name="Rectangle 16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gray">
            <a:xfrm>
              <a:off x="4692505" y="1846246"/>
              <a:ext cx="869943" cy="406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912813">
                <a:buClr>
                  <a:srgbClr val="FFFFFF"/>
                </a:buClr>
              </a:pPr>
              <a:r>
                <a:rPr lang="en-US" sz="1100" dirty="0">
                  <a:solidFill>
                    <a:srgbClr val="003896"/>
                  </a:solidFill>
                </a:rPr>
                <a:t>Survey and Pegging</a:t>
              </a:r>
            </a:p>
          </p:txBody>
        </p:sp>
        <p:sp>
          <p:nvSpPr>
            <p:cNvPr id="575550" name="Rectangle 17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gray">
            <a:xfrm>
              <a:off x="5910109" y="1846246"/>
              <a:ext cx="2952730" cy="609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2813">
                <a:buClr>
                  <a:srgbClr val="FFFFFF"/>
                </a:buClr>
              </a:pPr>
              <a:r>
                <a:rPr lang="en-ZA" sz="1100" dirty="0">
                  <a:solidFill>
                    <a:srgbClr val="003896"/>
                  </a:solidFill>
                </a:rPr>
                <a:t>Accurately determining the terrestrial position of towers and the distances and angles between them.</a:t>
              </a:r>
            </a:p>
          </p:txBody>
        </p:sp>
        <p:grpSp>
          <p:nvGrpSpPr>
            <p:cNvPr id="575551" name="Group 50"/>
            <p:cNvGrpSpPr>
              <a:grpSpLocks/>
            </p:cNvGrpSpPr>
            <p:nvPr/>
          </p:nvGrpSpPr>
          <p:grpSpPr bwMode="auto">
            <a:xfrm>
              <a:off x="3554275" y="1846246"/>
              <a:ext cx="962113" cy="577850"/>
              <a:chOff x="3554275" y="1846246"/>
              <a:chExt cx="962113" cy="577850"/>
            </a:xfrm>
          </p:grpSpPr>
          <p:sp>
            <p:nvSpPr>
              <p:cNvPr id="575552" name="Rectangle 51"/>
              <p:cNvSpPr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3554275" y="1846246"/>
                <a:ext cx="958850" cy="57785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 sz="1100" dirty="0">
                  <a:solidFill>
                    <a:srgbClr val="003896"/>
                  </a:solidFill>
                </a:endParaRPr>
              </a:p>
            </p:txBody>
          </p:sp>
          <p:pic>
            <p:nvPicPr>
              <p:cNvPr id="575553" name="Picture 7" descr="D:\Users\J-P Kruger\Desktop\survey.png"/>
              <p:cNvPicPr>
                <a:picLocks noChangeAspect="1" noChangeArrowheads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562565" y="1847770"/>
                <a:ext cx="953823" cy="567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75514" name="Group 62"/>
          <p:cNvGrpSpPr>
            <a:grpSpLocks/>
          </p:cNvGrpSpPr>
          <p:nvPr/>
        </p:nvGrpSpPr>
        <p:grpSpPr bwMode="auto">
          <a:xfrm>
            <a:off x="1054274" y="3014471"/>
            <a:ext cx="5308600" cy="482864"/>
            <a:chOff x="3554275" y="3108315"/>
            <a:chExt cx="5308564" cy="580074"/>
          </a:xfrm>
        </p:grpSpPr>
        <p:sp>
          <p:nvSpPr>
            <p:cNvPr id="575539" name="Rectangle 20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gray">
            <a:xfrm>
              <a:off x="4692513" y="3108315"/>
              <a:ext cx="965200" cy="40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2813">
                <a:buClr>
                  <a:srgbClr val="FFFFFF"/>
                </a:buClr>
              </a:pPr>
              <a:r>
                <a:rPr lang="en-US" sz="1100" dirty="0">
                  <a:solidFill>
                    <a:srgbClr val="003896"/>
                  </a:solidFill>
                </a:rPr>
                <a:t>Civil Works (Foundations)</a:t>
              </a:r>
            </a:p>
          </p:txBody>
        </p:sp>
        <p:sp>
          <p:nvSpPr>
            <p:cNvPr id="575540" name="Rectangle 21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gray">
            <a:xfrm>
              <a:off x="5910109" y="3108315"/>
              <a:ext cx="2952730" cy="40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ZA" sz="1100" dirty="0">
                  <a:solidFill>
                    <a:srgbClr val="003896"/>
                  </a:solidFill>
                </a:rPr>
                <a:t>Excavating and pouring concrete foundation to support the steel towers.</a:t>
              </a:r>
            </a:p>
          </p:txBody>
        </p:sp>
        <p:grpSp>
          <p:nvGrpSpPr>
            <p:cNvPr id="575541" name="Group 60"/>
            <p:cNvGrpSpPr>
              <a:grpSpLocks/>
            </p:cNvGrpSpPr>
            <p:nvPr/>
          </p:nvGrpSpPr>
          <p:grpSpPr bwMode="auto">
            <a:xfrm>
              <a:off x="3554275" y="3108315"/>
              <a:ext cx="963134" cy="580074"/>
              <a:chOff x="3554275" y="3125199"/>
              <a:chExt cx="963134" cy="580074"/>
            </a:xfrm>
          </p:grpSpPr>
          <p:sp>
            <p:nvSpPr>
              <p:cNvPr id="575542" name="Rectangle 42"/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3554275" y="3125199"/>
                <a:ext cx="958850" cy="57785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 sz="1100" dirty="0">
                  <a:solidFill>
                    <a:srgbClr val="003896"/>
                  </a:solidFill>
                </a:endParaRPr>
              </a:p>
            </p:txBody>
          </p:sp>
          <p:pic>
            <p:nvPicPr>
              <p:cNvPr id="575543" name="Picture 3" descr="D:\Users\J-P Kruger\Desktop\tower foundation.jpg"/>
              <p:cNvPicPr>
                <a:picLocks noChangeAspect="1" noChangeArrowheads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556879" y="3132873"/>
                <a:ext cx="960530" cy="57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75515" name="Group 61"/>
          <p:cNvGrpSpPr>
            <a:grpSpLocks/>
          </p:cNvGrpSpPr>
          <p:nvPr/>
        </p:nvGrpSpPr>
        <p:grpSpPr bwMode="auto">
          <a:xfrm>
            <a:off x="1181890" y="5018422"/>
            <a:ext cx="5306396" cy="507831"/>
            <a:chOff x="3556547" y="3727983"/>
            <a:chExt cx="5306292" cy="609397"/>
          </a:xfrm>
        </p:grpSpPr>
        <p:sp>
          <p:nvSpPr>
            <p:cNvPr id="575534" name="Rectangle 22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4678865" y="3727983"/>
              <a:ext cx="965200" cy="406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2813">
                <a:buClr>
                  <a:srgbClr val="FFFFFF"/>
                </a:buClr>
              </a:pPr>
              <a:r>
                <a:rPr lang="en-US" sz="1100" dirty="0">
                  <a:solidFill>
                    <a:srgbClr val="003896"/>
                  </a:solidFill>
                </a:rPr>
                <a:t>Tower Erection</a:t>
              </a:r>
            </a:p>
            <a:p>
              <a:pPr defTabSz="912813">
                <a:buClr>
                  <a:srgbClr val="FFFFFF"/>
                </a:buClr>
              </a:pPr>
              <a:r>
                <a:rPr lang="en-US" sz="1100" dirty="0">
                  <a:solidFill>
                    <a:srgbClr val="003896"/>
                  </a:solidFill>
                </a:rPr>
                <a:t>And Assembly</a:t>
              </a:r>
            </a:p>
          </p:txBody>
        </p:sp>
        <p:sp>
          <p:nvSpPr>
            <p:cNvPr id="575535" name="Rectangle 23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gray">
            <a:xfrm>
              <a:off x="5910147" y="3727983"/>
              <a:ext cx="2952692" cy="609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ZA" sz="1100" dirty="0">
                  <a:solidFill>
                    <a:srgbClr val="003896"/>
                  </a:solidFill>
                </a:rPr>
                <a:t>Building transmission line towers by assembling the fabricated steel structures and erecting them.</a:t>
              </a:r>
            </a:p>
          </p:txBody>
        </p:sp>
        <p:grpSp>
          <p:nvGrpSpPr>
            <p:cNvPr id="575536" name="Group 59"/>
            <p:cNvGrpSpPr>
              <a:grpSpLocks/>
            </p:cNvGrpSpPr>
            <p:nvPr/>
          </p:nvGrpSpPr>
          <p:grpSpPr bwMode="auto">
            <a:xfrm>
              <a:off x="3556547" y="3727983"/>
              <a:ext cx="983131" cy="577850"/>
              <a:chOff x="3556547" y="3727983"/>
              <a:chExt cx="983131" cy="577850"/>
            </a:xfrm>
          </p:grpSpPr>
          <p:sp>
            <p:nvSpPr>
              <p:cNvPr id="575537" name="Rectangle 42"/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3556547" y="3727983"/>
                <a:ext cx="958850" cy="57785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 sz="1100" dirty="0">
                  <a:solidFill>
                    <a:srgbClr val="003896"/>
                  </a:solidFill>
                </a:endParaRPr>
              </a:p>
            </p:txBody>
          </p:sp>
          <p:pic>
            <p:nvPicPr>
              <p:cNvPr id="575538" name="Picture 4" descr="D:\Users\J-P Kruger\Desktop\steel tower.png"/>
              <p:cNvPicPr>
                <a:picLocks noChangeAspect="1" noChangeArrowheads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556878" y="3733374"/>
                <a:ext cx="982800" cy="5656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75516" name="Group 65"/>
          <p:cNvGrpSpPr>
            <a:grpSpLocks/>
          </p:cNvGrpSpPr>
          <p:nvPr/>
        </p:nvGrpSpPr>
        <p:grpSpPr bwMode="auto">
          <a:xfrm>
            <a:off x="1119973" y="5904059"/>
            <a:ext cx="5310188" cy="481088"/>
            <a:chOff x="3552754" y="4349642"/>
            <a:chExt cx="5310084" cy="577897"/>
          </a:xfrm>
        </p:grpSpPr>
        <p:sp>
          <p:nvSpPr>
            <p:cNvPr id="575529" name="Rectangle 24"/>
            <p:cNvSpPr>
              <a:spLocks noChangeArrowheads="1"/>
            </p:cNvSpPr>
            <p:nvPr/>
          </p:nvSpPr>
          <p:spPr bwMode="gray">
            <a:xfrm>
              <a:off x="4692557" y="4349689"/>
              <a:ext cx="965181" cy="406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2813">
                <a:buClr>
                  <a:srgbClr val="FFFFFF"/>
                </a:buClr>
              </a:pPr>
              <a:r>
                <a:rPr lang="en-US" sz="1100" dirty="0">
                  <a:solidFill>
                    <a:srgbClr val="003896"/>
                  </a:solidFill>
                </a:rPr>
                <a:t>Stringing and Regulating</a:t>
              </a:r>
            </a:p>
          </p:txBody>
        </p:sp>
        <p:sp>
          <p:nvSpPr>
            <p:cNvPr id="575530" name="Rectangle 25"/>
            <p:cNvSpPr>
              <a:spLocks noChangeArrowheads="1"/>
            </p:cNvSpPr>
            <p:nvPr/>
          </p:nvSpPr>
          <p:spPr bwMode="gray">
            <a:xfrm>
              <a:off x="5910838" y="4349689"/>
              <a:ext cx="2952000" cy="203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ZA" sz="1100" dirty="0">
                  <a:solidFill>
                    <a:srgbClr val="003896"/>
                  </a:solidFill>
                </a:rPr>
                <a:t>Installing the overhead aluminium conductor. </a:t>
              </a:r>
            </a:p>
          </p:txBody>
        </p:sp>
        <p:grpSp>
          <p:nvGrpSpPr>
            <p:cNvPr id="575531" name="Group 58"/>
            <p:cNvGrpSpPr>
              <a:grpSpLocks/>
            </p:cNvGrpSpPr>
            <p:nvPr/>
          </p:nvGrpSpPr>
          <p:grpSpPr bwMode="auto">
            <a:xfrm>
              <a:off x="3552754" y="4349642"/>
              <a:ext cx="982800" cy="577897"/>
              <a:chOff x="3552754" y="4349642"/>
              <a:chExt cx="982800" cy="577897"/>
            </a:xfrm>
          </p:grpSpPr>
          <p:sp>
            <p:nvSpPr>
              <p:cNvPr id="575532" name="Rectangle 45"/>
              <p:cNvSpPr>
                <a:spLocks noChangeArrowheads="1"/>
              </p:cNvSpPr>
              <p:nvPr/>
            </p:nvSpPr>
            <p:spPr bwMode="gray">
              <a:xfrm>
                <a:off x="3554275" y="4349689"/>
                <a:ext cx="958850" cy="57785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 sz="1100" dirty="0">
                  <a:solidFill>
                    <a:srgbClr val="003896"/>
                  </a:solidFill>
                </a:endParaRPr>
              </a:p>
            </p:txBody>
          </p:sp>
          <p:pic>
            <p:nvPicPr>
              <p:cNvPr id="575533" name="Picture 5" descr="D:\Users\J-P Kruger\Desktop\stringing.png"/>
              <p:cNvPicPr>
                <a:picLocks noChangeAspect="1" noChangeArrowheads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552754" y="4349642"/>
                <a:ext cx="982800" cy="575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75517" name="Group 66"/>
          <p:cNvGrpSpPr>
            <a:grpSpLocks/>
          </p:cNvGrpSpPr>
          <p:nvPr/>
        </p:nvGrpSpPr>
        <p:grpSpPr bwMode="auto">
          <a:xfrm>
            <a:off x="1044132" y="3863837"/>
            <a:ext cx="5316538" cy="489479"/>
            <a:chOff x="3546997" y="5106926"/>
            <a:chExt cx="5315842" cy="586749"/>
          </a:xfrm>
        </p:grpSpPr>
        <p:sp>
          <p:nvSpPr>
            <p:cNvPr id="575524" name="Rectangle 24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4664451" y="5106926"/>
              <a:ext cx="965074" cy="405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2813">
                <a:buClr>
                  <a:srgbClr val="FFFFFF"/>
                </a:buClr>
              </a:pPr>
              <a:r>
                <a:rPr lang="en-US" sz="1100" dirty="0">
                  <a:solidFill>
                    <a:srgbClr val="003896"/>
                  </a:solidFill>
                </a:rPr>
                <a:t>Fabricated Steel tower</a:t>
              </a:r>
            </a:p>
          </p:txBody>
        </p:sp>
        <p:sp>
          <p:nvSpPr>
            <p:cNvPr id="575525" name="Rectangle 25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5910475" y="5106926"/>
              <a:ext cx="2952364" cy="405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ZA" sz="1100" dirty="0">
                  <a:solidFill>
                    <a:srgbClr val="003896"/>
                  </a:solidFill>
                </a:rPr>
                <a:t>Creating steel structures by cutting, bending, punching and steel members</a:t>
              </a:r>
            </a:p>
          </p:txBody>
        </p:sp>
        <p:grpSp>
          <p:nvGrpSpPr>
            <p:cNvPr id="575526" name="Group 55"/>
            <p:cNvGrpSpPr>
              <a:grpSpLocks/>
            </p:cNvGrpSpPr>
            <p:nvPr/>
          </p:nvGrpSpPr>
          <p:grpSpPr bwMode="auto">
            <a:xfrm>
              <a:off x="3546997" y="5106926"/>
              <a:ext cx="984060" cy="586749"/>
              <a:chOff x="3546997" y="5106926"/>
              <a:chExt cx="984060" cy="586749"/>
            </a:xfrm>
          </p:grpSpPr>
          <p:sp>
            <p:nvSpPr>
              <p:cNvPr id="575527" name="Rectangle 45"/>
              <p:cNvSpPr>
                <a:spLocks noChangeArrowheads="1"/>
              </p:cNvSpPr>
              <p:nvPr/>
            </p:nvSpPr>
            <p:spPr bwMode="gray">
              <a:xfrm>
                <a:off x="3554275" y="5106926"/>
                <a:ext cx="958850" cy="57785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 sz="1100" dirty="0">
                  <a:solidFill>
                    <a:srgbClr val="003896"/>
                  </a:solidFill>
                </a:endParaRPr>
              </a:p>
            </p:txBody>
          </p:sp>
          <p:pic>
            <p:nvPicPr>
              <p:cNvPr id="575528" name="Picture 6" descr="D:\Users\J-P Kruger\Desktop\tower fabrication.png"/>
              <p:cNvPicPr>
                <a:picLocks noChangeAspect="1"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546997" y="5122175"/>
                <a:ext cx="984060" cy="571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64" name="Line 29"/>
          <p:cNvSpPr>
            <a:spLocks noChangeShapeType="1"/>
          </p:cNvSpPr>
          <p:nvPr>
            <p:custDataLst>
              <p:tags r:id="rId12"/>
            </p:custDataLst>
          </p:nvPr>
        </p:nvSpPr>
        <p:spPr bwMode="gray">
          <a:xfrm flipV="1">
            <a:off x="1051411" y="4648519"/>
            <a:ext cx="5309259" cy="2800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sz="1100" dirty="0">
              <a:solidFill>
                <a:srgbClr val="003896"/>
              </a:solidFill>
            </a:endParaRPr>
          </a:p>
        </p:txBody>
      </p:sp>
      <p:sp>
        <p:nvSpPr>
          <p:cNvPr id="575554" name="Line 29"/>
          <p:cNvSpPr>
            <a:spLocks noChangeShapeType="1"/>
          </p:cNvSpPr>
          <p:nvPr>
            <p:custDataLst>
              <p:tags r:id="rId13"/>
            </p:custDataLst>
          </p:nvPr>
        </p:nvSpPr>
        <p:spPr bwMode="gray">
          <a:xfrm>
            <a:off x="1044132" y="6565857"/>
            <a:ext cx="5167314" cy="39048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sz="1100" dirty="0">
              <a:solidFill>
                <a:srgbClr val="00389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76" y="710409"/>
            <a:ext cx="7231408" cy="555625"/>
          </a:xfrm>
        </p:spPr>
        <p:txBody>
          <a:bodyPr/>
          <a:lstStyle/>
          <a:p>
            <a:r>
              <a:rPr lang="en-ZA" sz="2000" b="1" dirty="0"/>
              <a:t>Incubation to build capacity is aligned to the elements of scope of works</a:t>
            </a:r>
          </a:p>
        </p:txBody>
      </p:sp>
    </p:spTree>
    <p:extLst>
      <p:ext uri="{BB962C8B-B14F-4D97-AF65-F5344CB8AC3E}">
        <p14:creationId xmlns:p14="http://schemas.microsoft.com/office/powerpoint/2010/main" val="501927838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5960F-1959-4D7F-B7FC-D60E6BFBE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2400"/>
              </a:spcBef>
            </a:pPr>
            <a:r>
              <a:rPr lang="en-ZA" kern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Critical Success Factors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C0C8B-697E-4599-9BE2-0960E4DEF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21ED5-6EDA-43FF-BF7B-1D704204E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24</a:t>
            </a:fld>
            <a:endParaRPr lang="en-ZA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2A9E39-4133-4B40-A531-D9610B247262}"/>
              </a:ext>
            </a:extLst>
          </p:cNvPr>
          <p:cNvSpPr txBox="1"/>
          <p:nvPr/>
        </p:nvSpPr>
        <p:spPr>
          <a:xfrm>
            <a:off x="457200" y="1611987"/>
            <a:ext cx="71628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Z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following facts will be deemed critical in this process:</a:t>
            </a:r>
          </a:p>
          <a:p>
            <a:pPr marL="800100" lvl="1" indent="-342900" algn="just">
              <a:buFont typeface="Symbol" panose="05050102010706020507" pitchFamily="18" charset="2"/>
              <a:buChar char=""/>
            </a:pPr>
            <a:r>
              <a:rPr lang="en-ZA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Selection of Development Contractor</a:t>
            </a:r>
          </a:p>
          <a:p>
            <a:pPr marL="800100" lvl="1" indent="-342900" algn="just">
              <a:buFont typeface="Symbol" panose="05050102010706020507" pitchFamily="18" charset="2"/>
              <a:buChar char=""/>
            </a:pPr>
            <a:r>
              <a:rPr lang="en-ZA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Commitment to Incubation </a:t>
            </a:r>
            <a:r>
              <a:rPr lang="en-ZA" dirty="0">
                <a:latin typeface="Arial" panose="020B0604020202020204" pitchFamily="34" charset="0"/>
                <a:ea typeface="Times New Roman" panose="02020603050405020304" pitchFamily="18" charset="0"/>
              </a:rPr>
              <a:t>P</a:t>
            </a:r>
            <a:r>
              <a:rPr lang="en-ZA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rocess  by </a:t>
            </a:r>
            <a:r>
              <a:rPr lang="en-ZA" dirty="0">
                <a:latin typeface="Arial" panose="020B0604020202020204" pitchFamily="34" charset="0"/>
                <a:ea typeface="Times New Roman" panose="02020603050405020304" pitchFamily="18" charset="0"/>
              </a:rPr>
              <a:t>Transmission</a:t>
            </a:r>
            <a:r>
              <a:rPr lang="en-ZA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Contractor </a:t>
            </a:r>
          </a:p>
          <a:p>
            <a:pPr marL="800100" lvl="1" indent="-342900" algn="just">
              <a:buFont typeface="Symbol" panose="05050102010706020507" pitchFamily="18" charset="2"/>
              <a:buChar char=""/>
            </a:pPr>
            <a:r>
              <a:rPr lang="en-ZA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Capability and Capacity building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ZA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Funding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ZA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Monitoring and Reporting</a:t>
            </a:r>
          </a:p>
        </p:txBody>
      </p:sp>
    </p:spTree>
    <p:extLst>
      <p:ext uri="{BB962C8B-B14F-4D97-AF65-F5344CB8AC3E}">
        <p14:creationId xmlns:p14="http://schemas.microsoft.com/office/powerpoint/2010/main" val="2626342246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2ABA-0A1D-48F2-92FF-1A4C59CEF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Ring Fence of Work Opportunities</a:t>
            </a: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9D1D9-5224-4263-A3F9-BDB5021C2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D2FC6-B369-4B4F-8677-F854E02D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25</a:t>
            </a:fld>
            <a:endParaRPr lang="en-ZA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7CDE11-6958-4521-85A3-B3D8A2E863A5}"/>
              </a:ext>
            </a:extLst>
          </p:cNvPr>
          <p:cNvSpPr/>
          <p:nvPr/>
        </p:nvSpPr>
        <p:spPr>
          <a:xfrm>
            <a:off x="777961" y="1338062"/>
            <a:ext cx="6519862" cy="2044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1C34FA5-632A-4721-AB67-AA3F6FAA9D4C}"/>
              </a:ext>
            </a:extLst>
          </p:cNvPr>
          <p:cNvSpPr/>
          <p:nvPr/>
        </p:nvSpPr>
        <p:spPr>
          <a:xfrm>
            <a:off x="1155938" y="2415543"/>
            <a:ext cx="1258712" cy="2682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6 to 12 month</a:t>
            </a:r>
            <a:endParaRPr lang="en-ZA" sz="1200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148327E-02AF-4C96-BF25-C5BFFF839CD3}"/>
              </a:ext>
            </a:extLst>
          </p:cNvPr>
          <p:cNvSpPr/>
          <p:nvPr/>
        </p:nvSpPr>
        <p:spPr>
          <a:xfrm>
            <a:off x="1444978" y="1472231"/>
            <a:ext cx="4865511" cy="37914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Project Identification </a:t>
            </a: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FC2D7EC-D73B-4E51-AB35-0AA0DDAAC6BA}"/>
              </a:ext>
            </a:extLst>
          </p:cNvPr>
          <p:cNvSpPr/>
          <p:nvPr/>
        </p:nvSpPr>
        <p:spPr>
          <a:xfrm>
            <a:off x="3313288" y="2443289"/>
            <a:ext cx="1258712" cy="2682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12 to 24 month</a:t>
            </a:r>
            <a:endParaRPr lang="en-ZA" sz="1200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CD70991-876D-48AE-8C16-92727AF4644E}"/>
              </a:ext>
            </a:extLst>
          </p:cNvPr>
          <p:cNvSpPr/>
          <p:nvPr/>
        </p:nvSpPr>
        <p:spPr>
          <a:xfrm>
            <a:off x="5437714" y="2415264"/>
            <a:ext cx="1258712" cy="2682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24 to 36 month</a:t>
            </a:r>
            <a:endParaRPr lang="en-ZA" sz="1200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97449B8-C176-46D7-A10F-F6F267030374}"/>
              </a:ext>
            </a:extLst>
          </p:cNvPr>
          <p:cNvSpPr/>
          <p:nvPr/>
        </p:nvSpPr>
        <p:spPr>
          <a:xfrm>
            <a:off x="2638071" y="4133925"/>
            <a:ext cx="2799643" cy="792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Transmission Governance Approval</a:t>
            </a:r>
            <a:endParaRPr lang="en-ZA" sz="16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8160B97-3131-4DEA-B243-0FFF7C2F9C17}"/>
              </a:ext>
            </a:extLst>
          </p:cNvPr>
          <p:cNvSpPr/>
          <p:nvPr/>
        </p:nvSpPr>
        <p:spPr>
          <a:xfrm>
            <a:off x="2673348" y="5661102"/>
            <a:ext cx="2799643" cy="792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 National Treasury Approval</a:t>
            </a:r>
            <a:endParaRPr lang="en-ZA" sz="1600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D495A0E-01F6-42EF-9D3A-78CE0B899BA3}"/>
              </a:ext>
            </a:extLst>
          </p:cNvPr>
          <p:cNvSpPr/>
          <p:nvPr/>
        </p:nvSpPr>
        <p:spPr>
          <a:xfrm rot="5400000">
            <a:off x="3803863" y="3627199"/>
            <a:ext cx="383393" cy="320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12F70F6C-01B0-4509-8C7B-8255CBE8F3AF}"/>
              </a:ext>
            </a:extLst>
          </p:cNvPr>
          <p:cNvSpPr/>
          <p:nvPr/>
        </p:nvSpPr>
        <p:spPr>
          <a:xfrm rot="5400000">
            <a:off x="3881474" y="5160337"/>
            <a:ext cx="383393" cy="320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45550583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7A12E-EDAD-4300-B83D-9A253584F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Contractor Challengers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53298-AB35-4DF1-86C1-8FCD65BD2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Actual Work Opportunities vs Transmission Plan (TDP)</a:t>
            </a:r>
          </a:p>
          <a:p>
            <a:r>
              <a:rPr lang="en-US" dirty="0"/>
              <a:t>Time lag between task award to task execution</a:t>
            </a:r>
          </a:p>
          <a:p>
            <a:r>
              <a:rPr lang="en-US" dirty="0"/>
              <a:t>Contractor Resource Constraint</a:t>
            </a:r>
          </a:p>
          <a:p>
            <a:r>
              <a:rPr lang="en-US" dirty="0"/>
              <a:t>Contractor Technical vs Financial Capabilities </a:t>
            </a:r>
          </a:p>
          <a:p>
            <a:r>
              <a:rPr lang="en-US" dirty="0"/>
              <a:t>Adherence to payment periods (in excess of 30 to 40 days)</a:t>
            </a:r>
          </a:p>
          <a:p>
            <a:r>
              <a:rPr lang="en-US" dirty="0"/>
              <a:t>Tender Cancellation ( no or limited feedback provided)</a:t>
            </a:r>
          </a:p>
          <a:p>
            <a:r>
              <a:rPr lang="en-US" dirty="0"/>
              <a:t>Inability to comply with SHEQ Requirements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0E773-28AF-4ABA-92E2-246D9D369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EDDC29-C287-43BB-BBE3-3A08FC265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26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616255040"/>
      </p:ext>
    </p:extLst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731-D522-4C19-AFCB-CADB367B6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A) Objective – TX HV Line Construction Incubation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5E609-902D-4CB2-9D29-9440E5AA5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Develop and document processes that would assist:</a:t>
            </a:r>
          </a:p>
          <a:p>
            <a:pPr lvl="3" algn="just">
              <a:buFont typeface="Wingdings" panose="05000000000000000000" pitchFamily="2" charset="2"/>
              <a:buChar char="Ø"/>
            </a:pPr>
            <a:r>
              <a:rPr lang="en-US" dirty="0"/>
              <a:t> new local line construction contractors to participate in the Transmission Line Construction program (have not done work in Tx prior) </a:t>
            </a:r>
          </a:p>
          <a:p>
            <a:pPr lvl="3" algn="just">
              <a:buFont typeface="Wingdings" panose="05000000000000000000" pitchFamily="2" charset="2"/>
              <a:buChar char="Ø"/>
            </a:pPr>
            <a:r>
              <a:rPr lang="en-US" dirty="0"/>
              <a:t>develop and grow local line construction contractors that are currently participating in the Transmission Line Construction program</a:t>
            </a:r>
          </a:p>
          <a:p>
            <a:pPr lvl="3" algn="just">
              <a:buFont typeface="Wingdings" panose="05000000000000000000" pitchFamily="2" charset="2"/>
              <a:buChar char="Ø"/>
            </a:pPr>
            <a:r>
              <a:rPr lang="en-US" dirty="0"/>
              <a:t> established local line construction contractors to self-sustain within Transmission Line Construction Environment</a:t>
            </a:r>
          </a:p>
          <a:p>
            <a:pPr marL="544512" indent="-457200" algn="just"/>
            <a:r>
              <a:rPr lang="en-US" dirty="0"/>
              <a:t>The Line construction panel incubation approach focuses mainly on building capacity and development of suppliers constructing lower kV lines to constructing higher kV lines (132kV to 275kV; 275kV to  400kV; 400kV to 765kV). The smaller supplier is developed progressively from one element to another of the scope until the skill to independently construct the line is attained. </a:t>
            </a:r>
          </a:p>
          <a:p>
            <a:pPr marL="896937" lvl="2" indent="0">
              <a:buNone/>
            </a:pPr>
            <a:endParaRPr lang="en-US" sz="2200" dirty="0"/>
          </a:p>
          <a:p>
            <a:pPr lvl="3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1784E-D825-4161-BC62-CBFB0D2A6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486E58-CD46-4119-9710-AFC439B57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27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115532286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55F42-1E69-49E4-9B67-D143902587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FA522A-052B-4AAA-992A-690774920CEE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0149C91-981B-425D-9996-1B3C49588016}"/>
              </a:ext>
            </a:extLst>
          </p:cNvPr>
          <p:cNvSpPr/>
          <p:nvPr/>
        </p:nvSpPr>
        <p:spPr bwMode="auto">
          <a:xfrm>
            <a:off x="5983908" y="6626383"/>
            <a:ext cx="136264" cy="135037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A82978C-2E6B-4A9E-B905-55AF8012BADF}"/>
              </a:ext>
            </a:extLst>
          </p:cNvPr>
          <p:cNvSpPr/>
          <p:nvPr/>
        </p:nvSpPr>
        <p:spPr bwMode="auto">
          <a:xfrm>
            <a:off x="3045226" y="6635899"/>
            <a:ext cx="136264" cy="136265"/>
          </a:xfrm>
          <a:prstGeom prst="ellipse">
            <a:avLst/>
          </a:prstGeom>
          <a:solidFill>
            <a:srgbClr val="F3A10D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151259" y="6632935"/>
            <a:ext cx="136265" cy="137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20" name="TextBox 2">
            <a:extLst>
              <a:ext uri="{FF2B5EF4-FFF2-40B4-BE49-F238E27FC236}">
                <a16:creationId xmlns:a16="http://schemas.microsoft.com/office/drawing/2014/main" id="{778ECADB-A5AD-4EC1-932F-3B328927B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4996" y="6551766"/>
            <a:ext cx="229742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100" dirty="0"/>
              <a:t>- No capacity shortfall for the TDP</a:t>
            </a:r>
            <a:endParaRPr lang="en-ZA" altLang="en-US" sz="1100" dirty="0"/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0E9FE14-59E0-435D-99EF-BD9D51369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315" y="6565950"/>
            <a:ext cx="281519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050" dirty="0"/>
              <a:t>- Capacity shortfall in the 2</a:t>
            </a:r>
            <a:r>
              <a:rPr lang="en-US" altLang="en-US" sz="1050" baseline="30000" dirty="0"/>
              <a:t>nd</a:t>
            </a:r>
            <a:r>
              <a:rPr lang="en-US" altLang="en-US" sz="1050" dirty="0"/>
              <a:t> half of the TDP</a:t>
            </a:r>
            <a:endParaRPr lang="en-ZA" altLang="en-US" sz="1050" dirty="0"/>
          </a:p>
        </p:txBody>
      </p:sp>
      <p:sp>
        <p:nvSpPr>
          <p:cNvPr id="22" name="TextBox 13">
            <a:extLst>
              <a:ext uri="{FF2B5EF4-FFF2-40B4-BE49-F238E27FC236}">
                <a16:creationId xmlns:a16="http://schemas.microsoft.com/office/drawing/2014/main" id="{C89B439F-A463-4D4B-A059-BD27B8319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17" y="6569276"/>
            <a:ext cx="282320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050" dirty="0"/>
              <a:t>- Capacity shortfall in the 1</a:t>
            </a:r>
            <a:r>
              <a:rPr lang="en-US" altLang="en-US" sz="1050" baseline="30000" dirty="0"/>
              <a:t>st</a:t>
            </a:r>
            <a:r>
              <a:rPr lang="en-US" altLang="en-US" sz="1050" dirty="0"/>
              <a:t> half of the TDP</a:t>
            </a:r>
            <a:endParaRPr lang="en-ZA" altLang="en-US" sz="1050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5B1DA883-CDB5-4AB7-979B-EBD843B624EC}"/>
              </a:ext>
            </a:extLst>
          </p:cNvPr>
          <p:cNvSpPr txBox="1">
            <a:spLocks/>
          </p:cNvSpPr>
          <p:nvPr/>
        </p:nvSpPr>
        <p:spPr bwMode="auto">
          <a:xfrm>
            <a:off x="-8574" y="449259"/>
            <a:ext cx="6985000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6925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385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0775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7701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>
                <a:latin typeface="Eras Demi ITC" panose="020B0805030504020804" pitchFamily="34" charset="0"/>
              </a:rPr>
              <a:t>Summary _External Resource Capacity Analyses</a:t>
            </a:r>
            <a:endParaRPr lang="en-ZA" kern="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86631A-6362-477B-8728-FA04C4BAA8B0}"/>
              </a:ext>
            </a:extLst>
          </p:cNvPr>
          <p:cNvSpPr txBox="1"/>
          <p:nvPr/>
        </p:nvSpPr>
        <p:spPr>
          <a:xfrm>
            <a:off x="0" y="934035"/>
            <a:ext cx="8748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en-US" sz="1200" dirty="0"/>
              <a:t>Key Transmission services and commodities were analyzed to determine potential industry shortages which could affect the execution of the 2022-2030 TDP. TDP projections were compared to industry capacity, year on year, to establish if/when the shortage would occur.</a:t>
            </a:r>
          </a:p>
        </p:txBody>
      </p:sp>
      <p:graphicFrame>
        <p:nvGraphicFramePr>
          <p:cNvPr id="23" name="Content Placeholder 5"/>
          <p:cNvGraphicFramePr>
            <a:graphicFrameLocks/>
          </p:cNvGraphicFramePr>
          <p:nvPr/>
        </p:nvGraphicFramePr>
        <p:xfrm>
          <a:off x="66063" y="1848985"/>
          <a:ext cx="9006436" cy="4710171"/>
        </p:xfrm>
        <a:graphic>
          <a:graphicData uri="http://schemas.openxmlformats.org/drawingml/2006/table">
            <a:tbl>
              <a:tblPr firstRow="1" bandRow="1"/>
              <a:tblGrid>
                <a:gridCol w="1697625">
                  <a:extLst>
                    <a:ext uri="{9D8B030D-6E8A-4147-A177-3AD203B41FA5}">
                      <a16:colId xmlns:a16="http://schemas.microsoft.com/office/drawing/2014/main" val="96600039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4176817940"/>
                    </a:ext>
                  </a:extLst>
                </a:gridCol>
                <a:gridCol w="1808563">
                  <a:extLst>
                    <a:ext uri="{9D8B030D-6E8A-4147-A177-3AD203B41FA5}">
                      <a16:colId xmlns:a16="http://schemas.microsoft.com/office/drawing/2014/main" val="3922259473"/>
                    </a:ext>
                  </a:extLst>
                </a:gridCol>
                <a:gridCol w="4132096">
                  <a:extLst>
                    <a:ext uri="{9D8B030D-6E8A-4147-A177-3AD203B41FA5}">
                      <a16:colId xmlns:a16="http://schemas.microsoft.com/office/drawing/2014/main" val="3141469363"/>
                    </a:ext>
                  </a:extLst>
                </a:gridCol>
              </a:tblGrid>
              <a:tr h="535739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/>
                      <a:endParaRPr lang="en-US" sz="1200" dirty="0"/>
                    </a:p>
                    <a:p>
                      <a:pPr algn="l"/>
                      <a:endParaRPr lang="en-US" sz="200" dirty="0"/>
                    </a:p>
                    <a:p>
                      <a:pPr algn="l"/>
                      <a:r>
                        <a:rPr lang="en-US" sz="1200" dirty="0"/>
                        <a:t>Commodity</a:t>
                      </a:r>
                      <a:endParaRPr lang="en-ZA" sz="12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/>
                      <a:endParaRPr lang="en-US" sz="1200" dirty="0"/>
                    </a:p>
                    <a:p>
                      <a:pPr algn="l"/>
                      <a:r>
                        <a:rPr lang="en-US" sz="1200" dirty="0"/>
                        <a:t>Forecasted Shortage/Peak</a:t>
                      </a:r>
                      <a:endParaRPr lang="en-ZA" sz="12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/>
                      <a:endParaRPr lang="en-US" sz="1200" dirty="0"/>
                    </a:p>
                    <a:p>
                      <a:pPr algn="l"/>
                      <a:r>
                        <a:rPr lang="en-US" sz="1200" dirty="0"/>
                        <a:t>Projected</a:t>
                      </a:r>
                      <a:r>
                        <a:rPr lang="en-US" sz="1200" baseline="0" dirty="0"/>
                        <a:t> Shortage</a:t>
                      </a:r>
                      <a:endParaRPr lang="en-ZA" sz="12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/>
                      <a:endParaRPr lang="en-US" sz="1200" dirty="0"/>
                    </a:p>
                    <a:p>
                      <a:pPr algn="l"/>
                      <a:r>
                        <a:rPr lang="en-US" sz="1200" dirty="0"/>
                        <a:t>Comments </a:t>
                      </a:r>
                      <a:endParaRPr lang="en-ZA" sz="12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9635098"/>
                  </a:ext>
                </a:extLst>
              </a:tr>
              <a:tr h="314269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Lines Construction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Average</a:t>
                      </a:r>
                      <a:r>
                        <a:rPr lang="en-US" sz="1050" baseline="0" dirty="0"/>
                        <a:t> 700 km </a:t>
                      </a:r>
                      <a:r>
                        <a:rPr lang="en-US" sz="1050" baseline="0" dirty="0" err="1"/>
                        <a:t>p.a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Target to increase  100 km </a:t>
                      </a:r>
                      <a:r>
                        <a:rPr lang="en-US" sz="1050" dirty="0" err="1"/>
                        <a:t>p.a</a:t>
                      </a:r>
                      <a:r>
                        <a:rPr lang="en-US" sz="1050" dirty="0"/>
                        <a:t> minimum. Intervention underway.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983804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Transformers </a:t>
                      </a:r>
                    </a:p>
                    <a:p>
                      <a:r>
                        <a:rPr lang="en-US" sz="1050" dirty="0"/>
                        <a:t>(Class</a:t>
                      </a:r>
                      <a:r>
                        <a:rPr lang="en-US" sz="1050" baseline="0" dirty="0"/>
                        <a:t> 3b)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FY2022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(14 units shortage)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local supplier. Security of supply risk. Recent historical data suggests supply constraints. </a:t>
                      </a:r>
                      <a:endParaRPr lang="en-ZA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644401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Steel Manufacturing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FY2030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(96 653 tones)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1 local supplier. Security of supply risk. Capacity shortfall.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622924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Composite Insulator 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FY2024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(322 852 units</a:t>
                      </a:r>
                      <a:r>
                        <a:rPr lang="en-ZA" sz="1050" dirty="0"/>
                        <a:t>)</a:t>
                      </a:r>
                      <a:endParaRPr lang="en-US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1 local supplier. Security of supply risk. Capacity shortfall.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79459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Conductor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FY2029 (20 018 km)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Current supplier capacities indicate a shortfall. Suppliers should be able to increase capacity.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188594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Insulators (Glass)</a:t>
                      </a:r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46043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Isolators</a:t>
                      </a:r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499826"/>
                  </a:ext>
                </a:extLst>
              </a:tr>
              <a:tr h="344404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Current Transformers</a:t>
                      </a:r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31581"/>
                  </a:ext>
                </a:extLst>
              </a:tr>
              <a:tr h="437731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Surge Arresters</a:t>
                      </a:r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248091"/>
                  </a:ext>
                </a:extLst>
              </a:tr>
              <a:tr h="437731"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050" dirty="0"/>
                        <a:t>Circuit</a:t>
                      </a:r>
                      <a:r>
                        <a:rPr lang="en-US" sz="1050" baseline="0" dirty="0"/>
                        <a:t> Breakers</a:t>
                      </a:r>
                      <a:endParaRPr lang="en-US" sz="1050" dirty="0"/>
                    </a:p>
                  </a:txBody>
                  <a:tcPr marL="91446" marR="91446" marT="45733" marB="4573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05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 -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692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385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077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7701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4627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1555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198480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5406" algn="l" defTabSz="91385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International supply base. Supplier capacity is adequate. Opportunity for local capacitation</a:t>
                      </a:r>
                      <a:endParaRPr lang="en-ZA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27324"/>
                  </a:ext>
                </a:extLst>
              </a:tr>
            </a:tbl>
          </a:graphicData>
        </a:graphic>
      </p:graphicFrame>
      <p:sp>
        <p:nvSpPr>
          <p:cNvPr id="32" name="Oval 31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752" y="2558340"/>
            <a:ext cx="180020" cy="2139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752" y="2924944"/>
            <a:ext cx="180020" cy="2139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3297643"/>
            <a:ext cx="180020" cy="213975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3720112"/>
            <a:ext cx="180020" cy="213975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4167697"/>
            <a:ext cx="180020" cy="213975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4571006"/>
            <a:ext cx="180020" cy="213975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4951896"/>
            <a:ext cx="180020" cy="213975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5374636"/>
            <a:ext cx="180020" cy="213975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5752921"/>
            <a:ext cx="180020" cy="213975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2C4ADAE-B6F0-4FDC-A4F0-ADAE11C75C9B}"/>
              </a:ext>
            </a:extLst>
          </p:cNvPr>
          <p:cNvSpPr/>
          <p:nvPr/>
        </p:nvSpPr>
        <p:spPr bwMode="auto">
          <a:xfrm>
            <a:off x="2339405" y="6241591"/>
            <a:ext cx="180020" cy="213975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 b="1" dirty="0">
              <a:solidFill>
                <a:schemeClr val="bg2">
                  <a:lumMod val="10000"/>
                </a:schemeClr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902733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2ABA-0A1D-48F2-92FF-1A4C59CEF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Incubation Duration &amp; Target Market</a:t>
            </a: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9D1D9-5224-4263-A3F9-BDB5021C2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D2FC6-B369-4B4F-8677-F854E02D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01920-30B2-481F-AC40-9011C6C68A09}" type="slidenum">
              <a:rPr lang="en-ZA" altLang="en-US" smtClean="0"/>
              <a:pPr/>
              <a:t>29</a:t>
            </a:fld>
            <a:endParaRPr lang="en-ZA" altLang="en-US"/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48AAC4AD-5F95-4A48-8918-67022EDB0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673387"/>
              </p:ext>
            </p:extLst>
          </p:nvPr>
        </p:nvGraphicFramePr>
        <p:xfrm>
          <a:off x="457200" y="1397000"/>
          <a:ext cx="71628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2435672781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323370774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32648304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 of contractors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Incubation Support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Duration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231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New Contractors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100%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 month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016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Existing Contractor (2yrs experience)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50-75%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 to 24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331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Existing Contractor (5yrs experience)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25-50%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Up to 12 months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94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Existing Contractor (&gt;5yrs experience)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0-25%</a:t>
                      </a:r>
                      <a:endParaRPr lang="en-ZA" dirty="0"/>
                    </a:p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Less than 3 months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647837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25E6CECA-FD7F-4B40-B987-43039F1A5378}"/>
              </a:ext>
            </a:extLst>
          </p:cNvPr>
          <p:cNvSpPr/>
          <p:nvPr/>
        </p:nvSpPr>
        <p:spPr>
          <a:xfrm>
            <a:off x="293511" y="2810933"/>
            <a:ext cx="7484533" cy="1365956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7653365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think-cell Slide" r:id="rId4" imgW="346" imgH="343" progId="TCLayout.ActiveDocument.1">
                  <p:embed/>
                </p:oleObj>
              </mc:Choice>
              <mc:Fallback>
                <p:oleObj name="think-cell Slide" r:id="rId4" imgW="346" imgH="343" progId="TCLayout.ActiveDocument.1">
                  <p:embed/>
                  <p:pic>
                    <p:nvPicPr>
                      <p:cNvPr id="22" name="Object 2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35182" y="1098326"/>
            <a:ext cx="9076919" cy="57164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801CD0-5ABA-48D9-957B-50A01DFD0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2000" dirty="0"/>
              <a:t>Line Construction Industry Capacity Growth Focus Areas</a:t>
            </a:r>
            <a:endParaRPr lang="en-ZA" sz="20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73DCF34-3164-4A1E-8E95-2BF29565691A}"/>
              </a:ext>
            </a:extLst>
          </p:cNvPr>
          <p:cNvSpPr/>
          <p:nvPr/>
        </p:nvSpPr>
        <p:spPr>
          <a:xfrm>
            <a:off x="99488" y="1458686"/>
            <a:ext cx="8941677" cy="3891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Mechanisms of HV Line Construction Industry Capacity Growth</a:t>
            </a:r>
            <a:endParaRPr kumimoji="0" lang="en-ZA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3C06710C-4964-4E30-A4FF-E9BCA3ED7D98}"/>
              </a:ext>
            </a:extLst>
          </p:cNvPr>
          <p:cNvSpPr/>
          <p:nvPr/>
        </p:nvSpPr>
        <p:spPr>
          <a:xfrm>
            <a:off x="99488" y="2852587"/>
            <a:ext cx="2127272" cy="81859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Incubation</a:t>
            </a:r>
            <a:endParaRPr kumimoji="0" lang="en-ZA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1EFBC48A-1EDA-4995-A70D-D6F3ECA52F4F}"/>
              </a:ext>
            </a:extLst>
          </p:cNvPr>
          <p:cNvSpPr/>
          <p:nvPr/>
        </p:nvSpPr>
        <p:spPr>
          <a:xfrm>
            <a:off x="2370956" y="2852587"/>
            <a:ext cx="2127272" cy="81859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Contracts</a:t>
            </a:r>
            <a:endParaRPr kumimoji="0" lang="en-ZA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BC9AA17E-8922-4D9B-8987-67E0E77084F5}"/>
              </a:ext>
            </a:extLst>
          </p:cNvPr>
          <p:cNvSpPr/>
          <p:nvPr/>
        </p:nvSpPr>
        <p:spPr>
          <a:xfrm>
            <a:off x="4642424" y="2852587"/>
            <a:ext cx="2127272" cy="81859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Addressing Industry Barriers</a:t>
            </a:r>
            <a:endParaRPr kumimoji="0" lang="en-ZA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2A8FA3A-B254-41F5-8256-31348DD7D0E3}"/>
              </a:ext>
            </a:extLst>
          </p:cNvPr>
          <p:cNvSpPr/>
          <p:nvPr/>
        </p:nvSpPr>
        <p:spPr>
          <a:xfrm>
            <a:off x="2370956" y="3998539"/>
            <a:ext cx="2127272" cy="243475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Target existing accredited Local HV Line Construction Contractors and International HV Line Construction Contractors (400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kv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765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kv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Procurement process and Procurement Hierarchy (TOC)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Open to accredited Incubation Contractors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8A00327-B987-420B-A8B9-536B3F74B237}"/>
              </a:ext>
            </a:extLst>
          </p:cNvPr>
          <p:cNvSpPr/>
          <p:nvPr/>
        </p:nvSpPr>
        <p:spPr>
          <a:xfrm>
            <a:off x="4642424" y="3998539"/>
            <a:ext cx="2127272" cy="243475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Realistic Work projections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Streamline payment Process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Industry Forums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Networking Session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Support Services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Partnership &amp; Joint Ventures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4E3E8E8-BD14-4B52-97A7-4B5E1124FA52}"/>
              </a:ext>
            </a:extLst>
          </p:cNvPr>
          <p:cNvSpPr/>
          <p:nvPr/>
        </p:nvSpPr>
        <p:spPr>
          <a:xfrm>
            <a:off x="99488" y="3998539"/>
            <a:ext cx="2127272" cy="243475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Target Local Supply Market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Formal Accreditation Process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Ring Fencing of Work Opportunities (275 </a:t>
            </a:r>
            <a:r>
              <a:rPr kumimoji="0" lang="en-ZA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kv</a:t>
            </a:r>
            <a:r>
              <a:rPr kumimoji="0" lang="en-ZA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Appointment of Incubation Partner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Partnering with Stakeholders (CIDB, IDC, NEF, SETA)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56E55AD-D205-4884-BD04-BB513E9F5BCF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flipH="1">
            <a:off x="1163124" y="1847850"/>
            <a:ext cx="3407203" cy="100473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F7DC15-E169-4856-83D6-24468E1A639A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flipH="1">
            <a:off x="3434592" y="1847850"/>
            <a:ext cx="1135735" cy="100473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60922DE-406C-4996-A2B2-9C7B745C5713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>
            <a:off x="4570327" y="1847850"/>
            <a:ext cx="1135733" cy="100473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" name="Arrow: Down 28">
            <a:extLst>
              <a:ext uri="{FF2B5EF4-FFF2-40B4-BE49-F238E27FC236}">
                <a16:creationId xmlns:a16="http://schemas.microsoft.com/office/drawing/2014/main" id="{C3C57059-CFCD-473F-B3D6-BD835D185D88}"/>
              </a:ext>
            </a:extLst>
          </p:cNvPr>
          <p:cNvSpPr/>
          <p:nvPr/>
        </p:nvSpPr>
        <p:spPr>
          <a:xfrm>
            <a:off x="1133372" y="3688180"/>
            <a:ext cx="59504" cy="289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9E3EF0D0-F3A3-4313-9FEF-F0A829C93CF1}"/>
              </a:ext>
            </a:extLst>
          </p:cNvPr>
          <p:cNvSpPr/>
          <p:nvPr/>
        </p:nvSpPr>
        <p:spPr>
          <a:xfrm>
            <a:off x="3404840" y="3688180"/>
            <a:ext cx="59504" cy="289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6EE6B142-9217-47F4-9A3C-BEB181B14DA9}"/>
              </a:ext>
            </a:extLst>
          </p:cNvPr>
          <p:cNvSpPr/>
          <p:nvPr/>
        </p:nvSpPr>
        <p:spPr>
          <a:xfrm>
            <a:off x="5676308" y="3688180"/>
            <a:ext cx="59504" cy="289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BC9AA17E-8922-4D9B-8987-67E0E77084F5}"/>
              </a:ext>
            </a:extLst>
          </p:cNvPr>
          <p:cNvSpPr/>
          <p:nvPr/>
        </p:nvSpPr>
        <p:spPr>
          <a:xfrm>
            <a:off x="6913893" y="2852587"/>
            <a:ext cx="2127272" cy="81859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Training Partner</a:t>
            </a:r>
            <a:endParaRPr kumimoji="0" lang="en-ZA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1" name="Rectangle: Rounded Corners 11">
            <a:extLst>
              <a:ext uri="{FF2B5EF4-FFF2-40B4-BE49-F238E27FC236}">
                <a16:creationId xmlns:a16="http://schemas.microsoft.com/office/drawing/2014/main" id="{C8A00327-B987-420B-A8B9-536B3F74B237}"/>
              </a:ext>
            </a:extLst>
          </p:cNvPr>
          <p:cNvSpPr/>
          <p:nvPr/>
        </p:nvSpPr>
        <p:spPr>
          <a:xfrm>
            <a:off x="6913893" y="3998539"/>
            <a:ext cx="2127272" cy="243475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Training analysis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Review EAL HV training capabilities and support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Appointment of external training service provider to support HV line capacity development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0922DE-406C-4996-A2B2-9C7B745C5713}"/>
              </a:ext>
            </a:extLst>
          </p:cNvPr>
          <p:cNvCxnSpPr>
            <a:cxnSpLocks/>
            <a:stCxn id="5" idx="2"/>
            <a:endCxn id="20" idx="0"/>
          </p:cNvCxnSpPr>
          <p:nvPr/>
        </p:nvCxnSpPr>
        <p:spPr>
          <a:xfrm>
            <a:off x="4570327" y="1847850"/>
            <a:ext cx="3407202" cy="100473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4" name="Arrow: Down 30">
            <a:extLst>
              <a:ext uri="{FF2B5EF4-FFF2-40B4-BE49-F238E27FC236}">
                <a16:creationId xmlns:a16="http://schemas.microsoft.com/office/drawing/2014/main" id="{6EE6B142-9217-47F4-9A3C-BEB181B14DA9}"/>
              </a:ext>
            </a:extLst>
          </p:cNvPr>
          <p:cNvSpPr/>
          <p:nvPr/>
        </p:nvSpPr>
        <p:spPr>
          <a:xfrm>
            <a:off x="7977529" y="3688180"/>
            <a:ext cx="59504" cy="289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353770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96C9F-5C15-4B6D-B9E9-ED018E9D5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 Line Construction Incubation Model</a:t>
            </a:r>
            <a:endParaRPr lang="en-ZA" dirty="0"/>
          </a:p>
        </p:txBody>
      </p:sp>
      <p:grpSp>
        <p:nvGrpSpPr>
          <p:cNvPr id="36" name="Group 35"/>
          <p:cNvGrpSpPr/>
          <p:nvPr/>
        </p:nvGrpSpPr>
        <p:grpSpPr>
          <a:xfrm>
            <a:off x="100918" y="1537758"/>
            <a:ext cx="8907745" cy="4914017"/>
            <a:chOff x="132881" y="1518845"/>
            <a:chExt cx="8907745" cy="491401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9D1727C-8B17-4E2E-853C-E7B105EDC616}"/>
                </a:ext>
              </a:extLst>
            </p:cNvPr>
            <p:cNvSpPr/>
            <p:nvPr/>
          </p:nvSpPr>
          <p:spPr>
            <a:xfrm>
              <a:off x="1422400" y="1601677"/>
              <a:ext cx="2160000" cy="10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Technical Support &amp; Accreditation Process</a:t>
              </a:r>
              <a:endParaRPr lang="en-ZA" sz="140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CBD54F1-D059-4914-A31F-E93D3F92CF8E}"/>
                </a:ext>
              </a:extLst>
            </p:cNvPr>
            <p:cNvSpPr/>
            <p:nvPr/>
          </p:nvSpPr>
          <p:spPr>
            <a:xfrm>
              <a:off x="132881" y="3381276"/>
              <a:ext cx="2160000" cy="1080000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Practical Work Experience</a:t>
              </a:r>
              <a:endParaRPr lang="en-ZA" sz="140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3AB4493-1095-49C3-B740-D4E85CEB91F9}"/>
                </a:ext>
              </a:extLst>
            </p:cNvPr>
            <p:cNvSpPr/>
            <p:nvPr/>
          </p:nvSpPr>
          <p:spPr>
            <a:xfrm>
              <a:off x="3096890" y="3202706"/>
              <a:ext cx="2880000" cy="144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HV Line Construction Incubation Model</a:t>
              </a:r>
              <a:endParaRPr lang="en-ZA" sz="1400" b="1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3D6CC0A-C2F3-4E57-9AEB-54D630811D35}"/>
                </a:ext>
              </a:extLst>
            </p:cNvPr>
            <p:cNvSpPr/>
            <p:nvPr/>
          </p:nvSpPr>
          <p:spPr>
            <a:xfrm>
              <a:off x="5703585" y="5317275"/>
              <a:ext cx="2160000" cy="10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Financial Support</a:t>
              </a:r>
              <a:endParaRPr lang="en-ZA" sz="1400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9EE5486-8EDD-4277-A13F-72D023885B01}"/>
                </a:ext>
              </a:extLst>
            </p:cNvPr>
            <p:cNvSpPr/>
            <p:nvPr/>
          </p:nvSpPr>
          <p:spPr>
            <a:xfrm>
              <a:off x="5306725" y="1518845"/>
              <a:ext cx="2160000" cy="10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SHEQ Support &amp; Accreditation Process</a:t>
              </a:r>
              <a:endParaRPr lang="en-ZA" sz="140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B490211-814B-4FD9-96CA-1021616302BE}"/>
                </a:ext>
              </a:extLst>
            </p:cNvPr>
            <p:cNvSpPr/>
            <p:nvPr/>
          </p:nvSpPr>
          <p:spPr>
            <a:xfrm>
              <a:off x="6880626" y="3380173"/>
              <a:ext cx="2160000" cy="10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Business Management Support</a:t>
              </a:r>
              <a:endParaRPr lang="en-ZA" sz="14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49A52FE-B9C5-49C4-A0C8-09982816333E}"/>
                </a:ext>
              </a:extLst>
            </p:cNvPr>
            <p:cNvSpPr/>
            <p:nvPr/>
          </p:nvSpPr>
          <p:spPr>
            <a:xfrm>
              <a:off x="1810280" y="5352862"/>
              <a:ext cx="2160000" cy="10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Training Support </a:t>
              </a:r>
              <a:endParaRPr lang="en-ZA" sz="1400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73FF953-3713-4FBF-989E-E1485998203F}"/>
                </a:ext>
              </a:extLst>
            </p:cNvPr>
            <p:cNvCxnSpPr>
              <a:cxnSpLocks/>
              <a:stCxn id="6" idx="4"/>
              <a:endCxn id="8" idx="1"/>
            </p:cNvCxnSpPr>
            <p:nvPr/>
          </p:nvCxnSpPr>
          <p:spPr>
            <a:xfrm>
              <a:off x="2502400" y="2681677"/>
              <a:ext cx="1016256" cy="731912"/>
            </a:xfrm>
            <a:prstGeom prst="straightConnector1">
              <a:avLst/>
            </a:prstGeom>
            <a:ln w="44450" cmpd="sng">
              <a:solidFill>
                <a:schemeClr val="accent1">
                  <a:shade val="95000"/>
                  <a:satMod val="105000"/>
                  <a:alpha val="96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A262BC5-B07F-434A-A7BA-C67A71B083A8}"/>
                </a:ext>
              </a:extLst>
            </p:cNvPr>
            <p:cNvCxnSpPr>
              <a:cxnSpLocks/>
              <a:stCxn id="10" idx="4"/>
              <a:endCxn id="8" idx="7"/>
            </p:cNvCxnSpPr>
            <p:nvPr/>
          </p:nvCxnSpPr>
          <p:spPr>
            <a:xfrm flipH="1">
              <a:off x="5555124" y="2598845"/>
              <a:ext cx="831601" cy="814744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F9718EC-0BDF-40FE-B289-7988CB2C3C59}"/>
                </a:ext>
              </a:extLst>
            </p:cNvPr>
            <p:cNvCxnSpPr>
              <a:cxnSpLocks/>
              <a:stCxn id="11" idx="2"/>
              <a:endCxn id="8" idx="6"/>
            </p:cNvCxnSpPr>
            <p:nvPr/>
          </p:nvCxnSpPr>
          <p:spPr>
            <a:xfrm flipH="1">
              <a:off x="5976890" y="3920173"/>
              <a:ext cx="903736" cy="2533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42B4DCD-FA9A-4ECD-88EB-A4739622116F}"/>
                </a:ext>
              </a:extLst>
            </p:cNvPr>
            <p:cNvCxnSpPr>
              <a:cxnSpLocks/>
              <a:stCxn id="9" idx="0"/>
              <a:endCxn id="8" idx="5"/>
            </p:cNvCxnSpPr>
            <p:nvPr/>
          </p:nvCxnSpPr>
          <p:spPr>
            <a:xfrm flipH="1" flipV="1">
              <a:off x="5555124" y="4431823"/>
              <a:ext cx="1228461" cy="885452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D7454FD-D047-4C12-9145-FAD9E7C9AB5F}"/>
                </a:ext>
              </a:extLst>
            </p:cNvPr>
            <p:cNvCxnSpPr>
              <a:cxnSpLocks/>
              <a:stCxn id="12" idx="0"/>
              <a:endCxn id="8" idx="3"/>
            </p:cNvCxnSpPr>
            <p:nvPr/>
          </p:nvCxnSpPr>
          <p:spPr>
            <a:xfrm flipV="1">
              <a:off x="2890280" y="4431823"/>
              <a:ext cx="628376" cy="921039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F54670A-F642-4C71-AAB5-D4B4B45E63C2}"/>
                </a:ext>
              </a:extLst>
            </p:cNvPr>
            <p:cNvCxnSpPr>
              <a:cxnSpLocks/>
              <a:stCxn id="7" idx="6"/>
              <a:endCxn id="8" idx="2"/>
            </p:cNvCxnSpPr>
            <p:nvPr/>
          </p:nvCxnSpPr>
          <p:spPr>
            <a:xfrm>
              <a:off x="2292881" y="3921276"/>
              <a:ext cx="804009" cy="1430"/>
            </a:xfrm>
            <a:prstGeom prst="straightConnector1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88EF22C-EE46-4919-8975-63A0A0769F02}"/>
              </a:ext>
            </a:extLst>
          </p:cNvPr>
          <p:cNvSpPr/>
          <p:nvPr/>
        </p:nvSpPr>
        <p:spPr>
          <a:xfrm>
            <a:off x="56314" y="1298222"/>
            <a:ext cx="8998476" cy="5393090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</p:spTree>
    <p:extLst>
      <p:ext uri="{BB962C8B-B14F-4D97-AF65-F5344CB8AC3E}">
        <p14:creationId xmlns:p14="http://schemas.microsoft.com/office/powerpoint/2010/main" val="1241200390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053416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think-cell Slide" r:id="rId4" imgW="346" imgH="343" progId="TCLayout.ActiveDocument.1">
                  <p:embed/>
                </p:oleObj>
              </mc:Choice>
              <mc:Fallback>
                <p:oleObj name="think-cell Slide" r:id="rId4" imgW="346" imgH="34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Rectangle 59"/>
          <p:cNvSpPr/>
          <p:nvPr/>
        </p:nvSpPr>
        <p:spPr>
          <a:xfrm>
            <a:off x="345687" y="994382"/>
            <a:ext cx="8486079" cy="5788902"/>
          </a:xfrm>
          <a:prstGeom prst="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>
              <a:solidFill>
                <a:schemeClr val="lt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98E834D-B6C9-42CE-817D-C0FA33700578}"/>
              </a:ext>
            </a:extLst>
          </p:cNvPr>
          <p:cNvSpPr/>
          <p:nvPr/>
        </p:nvSpPr>
        <p:spPr>
          <a:xfrm>
            <a:off x="6378339" y="4957504"/>
            <a:ext cx="2328938" cy="1684706"/>
          </a:xfrm>
          <a:prstGeom prst="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8054AD-D0CB-4FA8-AC39-5BCF9FBF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2800" dirty="0"/>
              <a:t>Tx Incubation Strategy</a:t>
            </a:r>
            <a:endParaRPr lang="en-ZA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E9A852-0071-4753-866D-4E3C6FDDC857}"/>
              </a:ext>
            </a:extLst>
          </p:cNvPr>
          <p:cNvSpPr/>
          <p:nvPr/>
        </p:nvSpPr>
        <p:spPr>
          <a:xfrm>
            <a:off x="463588" y="1785581"/>
            <a:ext cx="1800000" cy="72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Incubatee</a:t>
            </a:r>
            <a:r>
              <a:rPr lang="en-US" sz="1400" b="1" dirty="0"/>
              <a:t> 1</a:t>
            </a:r>
            <a:endParaRPr lang="en-ZA" sz="1400" b="1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6BC3EDA-035D-4BD3-8239-9EC458C4D155}"/>
              </a:ext>
            </a:extLst>
          </p:cNvPr>
          <p:cNvSpPr/>
          <p:nvPr/>
        </p:nvSpPr>
        <p:spPr>
          <a:xfrm>
            <a:off x="3344581" y="2686272"/>
            <a:ext cx="2160000" cy="216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Transmission</a:t>
            </a:r>
            <a:endParaRPr lang="en-ZA" sz="14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6B1371-27E2-42E6-B7E3-655389F064FC}"/>
              </a:ext>
            </a:extLst>
          </p:cNvPr>
          <p:cNvSpPr/>
          <p:nvPr/>
        </p:nvSpPr>
        <p:spPr>
          <a:xfrm>
            <a:off x="6638312" y="1440192"/>
            <a:ext cx="1800000" cy="540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GAP Analysis</a:t>
            </a:r>
            <a:endParaRPr lang="en-ZA" sz="14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DA50A75-C5DC-495D-8AAA-55929480217E}"/>
              </a:ext>
            </a:extLst>
          </p:cNvPr>
          <p:cNvSpPr/>
          <p:nvPr/>
        </p:nvSpPr>
        <p:spPr>
          <a:xfrm>
            <a:off x="6638312" y="2092986"/>
            <a:ext cx="1800000" cy="540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Training</a:t>
            </a:r>
            <a:endParaRPr lang="en-ZA" sz="14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709FAE-FECF-4CB4-96F7-C66AD92F6BB4}"/>
              </a:ext>
            </a:extLst>
          </p:cNvPr>
          <p:cNvSpPr/>
          <p:nvPr/>
        </p:nvSpPr>
        <p:spPr>
          <a:xfrm>
            <a:off x="6638312" y="3398575"/>
            <a:ext cx="1800000" cy="540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Practical Experience</a:t>
            </a:r>
            <a:endParaRPr lang="en-ZA" sz="1400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FC18D52-9F58-41B8-A5E0-4DA9BE56D6A4}"/>
              </a:ext>
            </a:extLst>
          </p:cNvPr>
          <p:cNvSpPr/>
          <p:nvPr/>
        </p:nvSpPr>
        <p:spPr>
          <a:xfrm>
            <a:off x="6638312" y="2745780"/>
            <a:ext cx="1800000" cy="540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Work Supervision</a:t>
            </a:r>
            <a:endParaRPr lang="en-ZA" sz="14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D631EB6-72FE-41AD-A20B-E520CBC674B3}"/>
              </a:ext>
            </a:extLst>
          </p:cNvPr>
          <p:cNvSpPr/>
          <p:nvPr/>
        </p:nvSpPr>
        <p:spPr>
          <a:xfrm>
            <a:off x="6378339" y="1119982"/>
            <a:ext cx="2328939" cy="30777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D561BEC-C295-4CC0-9867-034587C9FE88}"/>
              </a:ext>
            </a:extLst>
          </p:cNvPr>
          <p:cNvSpPr/>
          <p:nvPr/>
        </p:nvSpPr>
        <p:spPr>
          <a:xfrm>
            <a:off x="6638312" y="5925104"/>
            <a:ext cx="1800000" cy="54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Facilitate Funding Allocation</a:t>
            </a:r>
            <a:endParaRPr lang="en-ZA" sz="1400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8DF08EC-BFFD-4C62-A59E-4CB89F7397D1}"/>
              </a:ext>
            </a:extLst>
          </p:cNvPr>
          <p:cNvCxnSpPr>
            <a:stCxn id="13" idx="3"/>
            <a:endCxn id="14" idx="2"/>
          </p:cNvCxnSpPr>
          <p:nvPr/>
        </p:nvCxnSpPr>
        <p:spPr>
          <a:xfrm>
            <a:off x="2263588" y="2145581"/>
            <a:ext cx="1080993" cy="1620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65DB56-296C-4313-AE20-E542BC79E453}"/>
              </a:ext>
            </a:extLst>
          </p:cNvPr>
          <p:cNvCxnSpPr>
            <a:cxnSpLocks/>
            <a:stCxn id="37" idx="3"/>
            <a:endCxn id="14" idx="2"/>
          </p:cNvCxnSpPr>
          <p:nvPr/>
        </p:nvCxnSpPr>
        <p:spPr>
          <a:xfrm>
            <a:off x="2263588" y="3269194"/>
            <a:ext cx="1080993" cy="497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E76AB93-5A02-422B-89C5-FF25C55115F9}"/>
              </a:ext>
            </a:extLst>
          </p:cNvPr>
          <p:cNvCxnSpPr>
            <a:cxnSpLocks/>
            <a:stCxn id="40" idx="3"/>
            <a:endCxn id="14" idx="2"/>
          </p:cNvCxnSpPr>
          <p:nvPr/>
        </p:nvCxnSpPr>
        <p:spPr>
          <a:xfrm flipV="1">
            <a:off x="2263588" y="3766272"/>
            <a:ext cx="1080993" cy="626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95F4422-1F5C-4B31-A7DB-E2008E79CD20}"/>
              </a:ext>
            </a:extLst>
          </p:cNvPr>
          <p:cNvCxnSpPr>
            <a:cxnSpLocks/>
            <a:stCxn id="41" idx="3"/>
            <a:endCxn id="14" idx="2"/>
          </p:cNvCxnSpPr>
          <p:nvPr/>
        </p:nvCxnSpPr>
        <p:spPr>
          <a:xfrm flipV="1">
            <a:off x="2263588" y="3766272"/>
            <a:ext cx="1080993" cy="1750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11C6F5F8-DDDB-4CB3-BB44-D9119D7E78AC}"/>
              </a:ext>
            </a:extLst>
          </p:cNvPr>
          <p:cNvSpPr/>
          <p:nvPr/>
        </p:nvSpPr>
        <p:spPr>
          <a:xfrm>
            <a:off x="463588" y="2909194"/>
            <a:ext cx="1800000" cy="72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Incubatee</a:t>
            </a:r>
            <a:r>
              <a:rPr lang="en-US" sz="1400" b="1" dirty="0"/>
              <a:t> 2</a:t>
            </a:r>
            <a:endParaRPr lang="en-ZA" sz="1400" b="1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9832608-2214-475A-AC9B-0E7D72938646}"/>
              </a:ext>
            </a:extLst>
          </p:cNvPr>
          <p:cNvSpPr/>
          <p:nvPr/>
        </p:nvSpPr>
        <p:spPr>
          <a:xfrm>
            <a:off x="463588" y="4032807"/>
            <a:ext cx="1800000" cy="72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Incubatee</a:t>
            </a:r>
            <a:r>
              <a:rPr lang="en-US" sz="1400" b="1" dirty="0"/>
              <a:t> 3</a:t>
            </a:r>
            <a:endParaRPr lang="en-ZA" sz="14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96B202-6110-4096-BE9F-37D3215FDA2A}"/>
              </a:ext>
            </a:extLst>
          </p:cNvPr>
          <p:cNvSpPr/>
          <p:nvPr/>
        </p:nvSpPr>
        <p:spPr>
          <a:xfrm>
            <a:off x="463588" y="5156419"/>
            <a:ext cx="1800000" cy="72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Incubatee</a:t>
            </a:r>
            <a:r>
              <a:rPr lang="en-US" sz="1400" b="1" dirty="0"/>
              <a:t> 4</a:t>
            </a:r>
            <a:endParaRPr lang="en-ZA" sz="1400" b="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24CC854-E676-465F-9544-7F41CE32A5F0}"/>
              </a:ext>
            </a:extLst>
          </p:cNvPr>
          <p:cNvSpPr/>
          <p:nvPr/>
        </p:nvSpPr>
        <p:spPr>
          <a:xfrm>
            <a:off x="6638312" y="5284145"/>
            <a:ext cx="1800000" cy="54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Monitoring Supplier Progress</a:t>
            </a:r>
            <a:endParaRPr lang="en-ZA" sz="14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C1C426-8CF2-425E-8137-9379979329FF}"/>
              </a:ext>
            </a:extLst>
          </p:cNvPr>
          <p:cNvSpPr txBox="1"/>
          <p:nvPr/>
        </p:nvSpPr>
        <p:spPr>
          <a:xfrm>
            <a:off x="6809960" y="1119983"/>
            <a:ext cx="151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Transmission</a:t>
            </a:r>
            <a:endParaRPr lang="en-ZA" sz="1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BB5F4D-88BD-4B56-8DEC-80178AE337B2}"/>
              </a:ext>
            </a:extLst>
          </p:cNvPr>
          <p:cNvSpPr txBox="1"/>
          <p:nvPr/>
        </p:nvSpPr>
        <p:spPr>
          <a:xfrm>
            <a:off x="6601787" y="4949439"/>
            <a:ext cx="1934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Incubation Partner</a:t>
            </a:r>
            <a:endParaRPr lang="en-ZA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5" name="Straight Arrow Connector 54"/>
          <p:cNvCxnSpPr>
            <a:stCxn id="14" idx="6"/>
            <a:endCxn id="19" idx="1"/>
          </p:cNvCxnSpPr>
          <p:nvPr/>
        </p:nvCxnSpPr>
        <p:spPr>
          <a:xfrm flipV="1">
            <a:off x="5504581" y="2658861"/>
            <a:ext cx="873758" cy="1107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4" idx="6"/>
            <a:endCxn id="3" idx="1"/>
          </p:cNvCxnSpPr>
          <p:nvPr/>
        </p:nvCxnSpPr>
        <p:spPr>
          <a:xfrm>
            <a:off x="5504581" y="3766272"/>
            <a:ext cx="873758" cy="2033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3" idx="0"/>
            <a:endCxn id="19" idx="2"/>
          </p:cNvCxnSpPr>
          <p:nvPr/>
        </p:nvCxnSpPr>
        <p:spPr>
          <a:xfrm flipV="1">
            <a:off x="7542808" y="4197739"/>
            <a:ext cx="1" cy="759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113585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994215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345687" y="1307506"/>
            <a:ext cx="8486079" cy="5042019"/>
          </a:xfrm>
          <a:prstGeom prst="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58C420-7241-411E-9244-1CF6D68F7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Incubated Contractor Selection Criteria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32C53-6D7B-4F2F-9601-30CFCA416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criteria for selection will be based on the following: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Commercial (Procurement &amp; SDL&amp;I)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Technical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SHEQ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Financial Analyst</a:t>
            </a:r>
            <a:endParaRPr lang="en-ZA" sz="16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07209250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92736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45687" y="1145515"/>
            <a:ext cx="8486079" cy="5476351"/>
          </a:xfrm>
          <a:prstGeom prst="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F80627-C909-413B-B3CD-E087F1D6E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Funding Mechanism</a:t>
            </a:r>
            <a:endParaRPr lang="en-ZA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6D11C3-053A-474E-8546-35D38221194D}"/>
              </a:ext>
            </a:extLst>
          </p:cNvPr>
          <p:cNvSpPr/>
          <p:nvPr/>
        </p:nvSpPr>
        <p:spPr>
          <a:xfrm>
            <a:off x="778391" y="1330613"/>
            <a:ext cx="2160000" cy="144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Funding Agency</a:t>
            </a:r>
            <a:endParaRPr lang="en-ZA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5BF4803-1BAC-4BF0-AAE9-C5731E6370B5}"/>
              </a:ext>
            </a:extLst>
          </p:cNvPr>
          <p:cNvSpPr/>
          <p:nvPr/>
        </p:nvSpPr>
        <p:spPr>
          <a:xfrm>
            <a:off x="6380042" y="1330613"/>
            <a:ext cx="2160000" cy="144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Funding Agency</a:t>
            </a:r>
            <a:endParaRPr lang="en-ZA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3A1B50E-8D7A-4123-B1E3-4C370E269CB8}"/>
              </a:ext>
            </a:extLst>
          </p:cNvPr>
          <p:cNvSpPr/>
          <p:nvPr/>
        </p:nvSpPr>
        <p:spPr>
          <a:xfrm>
            <a:off x="3579217" y="5031432"/>
            <a:ext cx="2160000" cy="144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Funding Agency</a:t>
            </a:r>
            <a:endParaRPr lang="en-ZA" b="1" dirty="0"/>
          </a:p>
        </p:txBody>
      </p:sp>
      <p:sp>
        <p:nvSpPr>
          <p:cNvPr id="18" name="Flowchart: Merge 17">
            <a:extLst>
              <a:ext uri="{FF2B5EF4-FFF2-40B4-BE49-F238E27FC236}">
                <a16:creationId xmlns:a16="http://schemas.microsoft.com/office/drawing/2014/main" id="{6DC3499A-A4FF-4A63-9422-D7A7CF76EA30}"/>
              </a:ext>
            </a:extLst>
          </p:cNvPr>
          <p:cNvSpPr/>
          <p:nvPr/>
        </p:nvSpPr>
        <p:spPr>
          <a:xfrm>
            <a:off x="3111566" y="2545581"/>
            <a:ext cx="3147748" cy="2373134"/>
          </a:xfrm>
          <a:prstGeom prst="flowChartMerg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r>
              <a:rPr lang="en-US" b="1" dirty="0"/>
              <a:t>Incubating Contractors</a:t>
            </a:r>
            <a:endParaRPr lang="en-ZA" b="1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1BFD3DA-5E2A-48C5-9617-C3FB8BD1097B}"/>
              </a:ext>
            </a:extLst>
          </p:cNvPr>
          <p:cNvSpPr/>
          <p:nvPr/>
        </p:nvSpPr>
        <p:spPr>
          <a:xfrm>
            <a:off x="3659052" y="2034776"/>
            <a:ext cx="2054578" cy="288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Transmission</a:t>
            </a:r>
            <a:endParaRPr lang="en-ZA" b="1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974B478-5717-48E8-B1DF-0D19C1296A3E}"/>
              </a:ext>
            </a:extLst>
          </p:cNvPr>
          <p:cNvSpPr/>
          <p:nvPr/>
        </p:nvSpPr>
        <p:spPr>
          <a:xfrm rot="3345739">
            <a:off x="2461220" y="3838670"/>
            <a:ext cx="1984741" cy="288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Transmission</a:t>
            </a:r>
            <a:endParaRPr lang="en-ZA" b="1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948AFFF-3FAF-4796-A5A1-349B24494AE4}"/>
              </a:ext>
            </a:extLst>
          </p:cNvPr>
          <p:cNvSpPr/>
          <p:nvPr/>
        </p:nvSpPr>
        <p:spPr>
          <a:xfrm rot="18223659">
            <a:off x="4946672" y="3898850"/>
            <a:ext cx="1913400" cy="288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Transmission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2378550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73900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345687" y="1307506"/>
            <a:ext cx="8486079" cy="5042019"/>
          </a:xfrm>
          <a:prstGeom prst="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CA1DC6-357E-47B8-8393-DEB1B990C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Program Monitoring</a:t>
            </a:r>
            <a:endParaRPr lang="en-ZA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258B833-7109-46D2-86EC-C55DB2B1C3DC}"/>
              </a:ext>
            </a:extLst>
          </p:cNvPr>
          <p:cNvSpPr/>
          <p:nvPr/>
        </p:nvSpPr>
        <p:spPr>
          <a:xfrm>
            <a:off x="2322214" y="1802254"/>
            <a:ext cx="4802893" cy="8579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Contractor Performance Monitoring &amp; Feedback</a:t>
            </a:r>
            <a:endParaRPr lang="en-ZA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6CD317-7D0F-4BF9-9529-98F8D42975EC}"/>
              </a:ext>
            </a:extLst>
          </p:cNvPr>
          <p:cNvSpPr/>
          <p:nvPr/>
        </p:nvSpPr>
        <p:spPr>
          <a:xfrm>
            <a:off x="2322214" y="3850620"/>
            <a:ext cx="1986844" cy="10188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Transmission: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Technical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SDL&amp;I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A2AEB6-5C26-47BE-A3E4-0BCFE7A6EA54}"/>
              </a:ext>
            </a:extLst>
          </p:cNvPr>
          <p:cNvSpPr/>
          <p:nvPr/>
        </p:nvSpPr>
        <p:spPr>
          <a:xfrm>
            <a:off x="5218149" y="3850620"/>
            <a:ext cx="1906958" cy="10188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Incubation Partners</a:t>
            </a:r>
            <a:endParaRPr lang="en-ZA" dirty="0"/>
          </a:p>
        </p:txBody>
      </p:sp>
      <p:sp>
        <p:nvSpPr>
          <p:cNvPr id="14" name="Arrow: Curved Right 13">
            <a:extLst>
              <a:ext uri="{FF2B5EF4-FFF2-40B4-BE49-F238E27FC236}">
                <a16:creationId xmlns:a16="http://schemas.microsoft.com/office/drawing/2014/main" id="{F1598CD0-7DB0-4196-AA98-CBACA5851939}"/>
              </a:ext>
            </a:extLst>
          </p:cNvPr>
          <p:cNvSpPr/>
          <p:nvPr/>
        </p:nvSpPr>
        <p:spPr>
          <a:xfrm>
            <a:off x="1394999" y="2427161"/>
            <a:ext cx="883744" cy="1636839"/>
          </a:xfrm>
          <a:prstGeom prst="curvedRightArrow">
            <a:avLst>
              <a:gd name="adj1" fmla="val 25000"/>
              <a:gd name="adj2" fmla="val 50000"/>
              <a:gd name="adj3" fmla="val 296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15" name="Arrow: Curved Left 14">
            <a:extLst>
              <a:ext uri="{FF2B5EF4-FFF2-40B4-BE49-F238E27FC236}">
                <a16:creationId xmlns:a16="http://schemas.microsoft.com/office/drawing/2014/main" id="{D9B88502-420A-4CE9-B779-FBA539A9B526}"/>
              </a:ext>
            </a:extLst>
          </p:cNvPr>
          <p:cNvSpPr/>
          <p:nvPr/>
        </p:nvSpPr>
        <p:spPr>
          <a:xfrm>
            <a:off x="7170923" y="2415822"/>
            <a:ext cx="731520" cy="164817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16" name="Arrow: Curved Left 15">
            <a:extLst>
              <a:ext uri="{FF2B5EF4-FFF2-40B4-BE49-F238E27FC236}">
                <a16:creationId xmlns:a16="http://schemas.microsoft.com/office/drawing/2014/main" id="{00CFA6AF-C215-4A6E-9B1A-02782BFBBF81}"/>
              </a:ext>
            </a:extLst>
          </p:cNvPr>
          <p:cNvSpPr/>
          <p:nvPr/>
        </p:nvSpPr>
        <p:spPr>
          <a:xfrm rot="5400000">
            <a:off x="4436834" y="4471466"/>
            <a:ext cx="731520" cy="164817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215681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345060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think-cell Slide" r:id="rId4" imgW="346" imgH="343" progId="TCLayout.ActiveDocument.1">
                  <p:embed/>
                </p:oleObj>
              </mc:Choice>
              <mc:Fallback>
                <p:oleObj name="think-cell Slide" r:id="rId4" imgW="346" imgH="34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292059" y="1271752"/>
            <a:ext cx="8486079" cy="5139558"/>
          </a:xfrm>
          <a:prstGeom prst="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400">
              <a:solidFill>
                <a:schemeClr val="lt1"/>
              </a:solidFill>
            </a:endParaRPr>
          </a:p>
        </p:txBody>
      </p:sp>
      <p:pic>
        <p:nvPicPr>
          <p:cNvPr id="9220" name="Picture 4" descr="Barrier icon roadblock and borderline stop Vector Image"/>
          <p:cNvPicPr>
            <a:picLocks noChangeAspect="1" noChangeArrowheads="1"/>
          </p:cNvPicPr>
          <p:nvPr/>
        </p:nvPicPr>
        <p:blipFill rotWithShape="1"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32"/>
          <a:stretch/>
        </p:blipFill>
        <p:spPr bwMode="auto">
          <a:xfrm>
            <a:off x="4837068" y="3655085"/>
            <a:ext cx="3854988" cy="265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EF96B2-44B5-42A2-8FC9-FD3288A67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Addressing Industry Barriers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AFBD1-3D70-462A-842D-C4CD84E73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059" y="1271752"/>
            <a:ext cx="8486079" cy="513955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Streamline </a:t>
            </a:r>
            <a:r>
              <a:rPr lang="en-US" kern="1200" dirty="0">
                <a:latin typeface="Arial"/>
                <a:cs typeface="Arial"/>
              </a:rPr>
              <a:t>P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ayment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Process (Analysis of Payment Process duration)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Industry Forums (Fair Market Representation)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Networking Session (Encouraging  Partnership &amp; Joint Ventures)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Support Services (Appropriate Funding requirements to encourage investment in the Line Construction)</a:t>
            </a:r>
          </a:p>
        </p:txBody>
      </p:sp>
    </p:spTree>
    <p:extLst>
      <p:ext uri="{BB962C8B-B14F-4D97-AF65-F5344CB8AC3E}">
        <p14:creationId xmlns:p14="http://schemas.microsoft.com/office/powerpoint/2010/main" val="3852770654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YO9AutICUi1Zvz39ZkUW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hs8aDoAVEWQNKCxAR7Cp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zNo2Q7XUKqFFS_krY2Q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K7yKf8Bl0O2c5FgY6qnl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78GTvB.KEyY.FXFfl3oW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MhrLUr0a02biRJll5hMP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_cqQslzZE6xeCfu7lwUU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CvmkDl8Nk6n.o5oZ8JPu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eRxBBnBk..tYCxDpt5K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eRxBBnBk..tYCxDpt5K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eRxBBnBk..tYCxDpt5K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eRxBBnBk..tYCxDpt5K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eRxBBnBk..tYCxDpt5K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lUE2rW7k2zM6WZgB_po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au3y9nj0OmGXaVmH6HC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X9iBXgTYUGPpPfyVacEO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PNLn9Jo70G5SoTYBTHSL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FmzwvolGEaBj8Ig5y1Pe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MC58ObwEuiHFWI1vuiP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ZuqA0nxxUijunW76KVhN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FmzwvolGEaBj8Ig5y1Pe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6i_X6xcqkWGeCJm94QZV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64be0duAUyBF7grU7xbW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il26Aex80mA6fCDz7Bvo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27625</TotalTime>
  <Words>2885</Words>
  <Application>Microsoft Office PowerPoint</Application>
  <PresentationFormat>On-screen Show (4:3)</PresentationFormat>
  <Paragraphs>740</Paragraphs>
  <Slides>29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Consolas</vt:lpstr>
      <vt:lpstr>Eras Demi ITC</vt:lpstr>
      <vt:lpstr>Symbol</vt:lpstr>
      <vt:lpstr>Wingdings</vt:lpstr>
      <vt:lpstr>2_Default Design</vt:lpstr>
      <vt:lpstr>think-cell Slide</vt:lpstr>
      <vt:lpstr> Transmission Incubation Program </vt:lpstr>
      <vt:lpstr>External Resource Capacity Analyses</vt:lpstr>
      <vt:lpstr>Line Construction Industry Capacity Growth Focus Areas</vt:lpstr>
      <vt:lpstr>HV Line Construction Incubation Model</vt:lpstr>
      <vt:lpstr>Tx Incubation Strategy</vt:lpstr>
      <vt:lpstr>Incubated Contractor Selection Criteria</vt:lpstr>
      <vt:lpstr>Funding Mechanism</vt:lpstr>
      <vt:lpstr>Program Monitoring</vt:lpstr>
      <vt:lpstr>Addressing Industry Barriers</vt:lpstr>
      <vt:lpstr>Training Partner</vt:lpstr>
      <vt:lpstr>Supplier Engagement Session</vt:lpstr>
      <vt:lpstr>PowerPoint Presentation</vt:lpstr>
      <vt:lpstr>POLASA Feedback Contactor Capacity &amp; Incubation and Subcontracting Stream</vt:lpstr>
      <vt:lpstr>Transmission Line Supplier Base Movements South Africa</vt:lpstr>
      <vt:lpstr> Contracts</vt:lpstr>
      <vt:lpstr>Technical Selection Criteria</vt:lpstr>
      <vt:lpstr>Incubation Model Schedule</vt:lpstr>
      <vt:lpstr>Phasing and Number of Incubated Contractors</vt:lpstr>
      <vt:lpstr>Technical Course Modules (1/2)</vt:lpstr>
      <vt:lpstr>Technical Course Modules (2/2)</vt:lpstr>
      <vt:lpstr>B) Contracts</vt:lpstr>
      <vt:lpstr>C) Addressing Industry Barriers</vt:lpstr>
      <vt:lpstr>Incubation to build capacity is aligned to the elements of scope of works</vt:lpstr>
      <vt:lpstr>Critical Success Factors</vt:lpstr>
      <vt:lpstr>Ring Fence of Work Opportunities</vt:lpstr>
      <vt:lpstr>Analysis of Contractor Challengers</vt:lpstr>
      <vt:lpstr>A) Objective – TX HV Line Construction Incubation</vt:lpstr>
      <vt:lpstr>PowerPoint Presentation</vt:lpstr>
      <vt:lpstr>Incubation Duration &amp; Target Market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Industry Capacity &amp; Sub-Contracting Incubation Task Team</dc:title>
  <dc:creator>Leeanne Pillay</dc:creator>
  <cp:lastModifiedBy>Allan Ranganthan</cp:lastModifiedBy>
  <cp:revision>124</cp:revision>
  <dcterms:created xsi:type="dcterms:W3CDTF">2022-02-18T07:50:03Z</dcterms:created>
  <dcterms:modified xsi:type="dcterms:W3CDTF">2022-05-26T12:19:20Z</dcterms:modified>
</cp:coreProperties>
</file>