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ink/ink1.xml" ContentType="application/inkml+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Lst>
  <p:notesMasterIdLst>
    <p:notesMasterId r:id="rId16"/>
  </p:notesMasterIdLst>
  <p:handoutMasterIdLst>
    <p:handoutMasterId r:id="rId17"/>
  </p:handoutMasterIdLst>
  <p:sldIdLst>
    <p:sldId id="291" r:id="rId7"/>
    <p:sldId id="561" r:id="rId8"/>
    <p:sldId id="294" r:id="rId9"/>
    <p:sldId id="320" r:id="rId10"/>
    <p:sldId id="301" r:id="rId11"/>
    <p:sldId id="581" r:id="rId12"/>
    <p:sldId id="589" r:id="rId13"/>
    <p:sldId id="593" r:id="rId14"/>
    <p:sldId id="496" r:id="rId15"/>
  </p:sldIdLst>
  <p:sldSz cx="9144000" cy="6858000" type="screen4x3"/>
  <p:notesSz cx="10020300" cy="6888163"/>
  <p:defaultTextStyle>
    <a:defPPr>
      <a:defRPr lang="en-ZA"/>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253">
          <p15:clr>
            <a:srgbClr val="A4A3A4"/>
          </p15:clr>
        </p15:guide>
        <p15:guide id="2" orient="horz" pos="890">
          <p15:clr>
            <a:srgbClr val="A4A3A4"/>
          </p15:clr>
        </p15:guide>
        <p15:guide id="3" orient="horz" pos="3657">
          <p15:clr>
            <a:srgbClr val="A4A3A4"/>
          </p15:clr>
        </p15:guide>
        <p15:guide id="4" orient="horz" pos="1752">
          <p15:clr>
            <a:srgbClr val="A4A3A4"/>
          </p15:clr>
        </p15:guide>
        <p15:guide id="5" orient="horz" pos="4156">
          <p15:clr>
            <a:srgbClr val="A4A3A4"/>
          </p15:clr>
        </p15:guide>
        <p15:guide id="6" orient="horz" pos="3475">
          <p15:clr>
            <a:srgbClr val="A4A3A4"/>
          </p15:clr>
        </p15:guide>
        <p15:guide id="7" pos="5556">
          <p15:clr>
            <a:srgbClr val="A4A3A4"/>
          </p15:clr>
        </p15:guide>
        <p15:guide id="8" pos="5420">
          <p15:clr>
            <a:srgbClr val="A4A3A4"/>
          </p15:clr>
        </p15:guide>
        <p15:guide id="9" pos="340">
          <p15:clr>
            <a:srgbClr val="A4A3A4"/>
          </p15:clr>
        </p15:guide>
        <p15:guide id="10" pos="576">
          <p15:clr>
            <a:srgbClr val="A4A3A4"/>
          </p15:clr>
        </p15:guide>
        <p15:guide id="11" pos="410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3CC33"/>
    <a:srgbClr val="66FF33"/>
    <a:srgbClr val="20E825"/>
    <a:srgbClr val="E1974D"/>
    <a:srgbClr val="FF9933"/>
    <a:srgbClr val="FFCC66"/>
    <a:srgbClr val="00B050"/>
    <a:srgbClr val="4F7064"/>
    <a:srgbClr val="4B8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00" autoAdjust="0"/>
    <p:restoredTop sz="94249" autoAdjust="0"/>
  </p:normalViewPr>
  <p:slideViewPr>
    <p:cSldViewPr snapToGrid="0" snapToObjects="1">
      <p:cViewPr>
        <p:scale>
          <a:sx n="100" d="100"/>
          <a:sy n="100" d="100"/>
        </p:scale>
        <p:origin x="558" y="-570"/>
      </p:cViewPr>
      <p:guideLst>
        <p:guide orient="horz" pos="1253"/>
        <p:guide orient="horz" pos="890"/>
        <p:guide orient="horz" pos="3657"/>
        <p:guide orient="horz" pos="1752"/>
        <p:guide orient="horz" pos="4156"/>
        <p:guide orient="horz" pos="3475"/>
        <p:guide pos="5556"/>
        <p:guide pos="5420"/>
        <p:guide pos="340"/>
        <p:guide pos="576"/>
        <p:guide pos="4105"/>
      </p:guideLst>
    </p:cSldViewPr>
  </p:slideViewPr>
  <p:outlineViewPr>
    <p:cViewPr>
      <p:scale>
        <a:sx n="33" d="100"/>
        <a:sy n="33" d="100"/>
      </p:scale>
      <p:origin x="0" y="-336"/>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69" d="100"/>
          <a:sy n="69" d="100"/>
        </p:scale>
        <p:origin x="180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5" Type="http://schemas.openxmlformats.org/officeDocument/2006/relationships/customXml" Target="../customXml/item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s>
</file>

<file path=ppt/diagrams/_rels/data1.xml.rels><?xml version="1.0" encoding="UTF-8" standalone="yes"?>
<Relationships xmlns="http://schemas.openxmlformats.org/package/2006/relationships"><Relationship Id="rId1" Type="http://schemas.openxmlformats.org/officeDocument/2006/relationships/image" Target="../media/image14.jpeg"/></Relationships>
</file>

<file path=ppt/diagrams/_rels/data2.xml.rels><?xml version="1.0" encoding="UTF-8" standalone="yes"?>
<Relationships xmlns="http://schemas.openxmlformats.org/package/2006/relationships"><Relationship Id="rId1" Type="http://schemas.openxmlformats.org/officeDocument/2006/relationships/image" Target="../media/image15.jpg"/></Relationships>
</file>

<file path=ppt/diagrams/_rels/data3.xml.rels><?xml version="1.0" encoding="UTF-8" standalone="yes"?>
<Relationships xmlns="http://schemas.openxmlformats.org/package/2006/relationships"><Relationship Id="rId1" Type="http://schemas.openxmlformats.org/officeDocument/2006/relationships/image" Target="../media/image16.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14.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5.jpg"/></Relationships>
</file>

<file path=ppt/diagrams/_rels/drawing3.xml.rels><?xml version="1.0" encoding="UTF-8" standalone="yes"?>
<Relationships xmlns="http://schemas.openxmlformats.org/package/2006/relationships"><Relationship Id="rId1" Type="http://schemas.openxmlformats.org/officeDocument/2006/relationships/image" Target="../media/image1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0DF888-ECC4-4958-A012-87DA6D0EBFBB}" type="doc">
      <dgm:prSet loTypeId="urn:microsoft.com/office/officeart/2008/layout/AscendingPictureAccentProcess" loCatId="process" qsTypeId="urn:microsoft.com/office/officeart/2005/8/quickstyle/simple1" qsCatId="simple" csTypeId="urn:microsoft.com/office/officeart/2005/8/colors/accent1_2" csCatId="accent1" phldr="1"/>
      <dgm:spPr/>
    </dgm:pt>
    <dgm:pt modelId="{20DCC6AF-42A6-4C70-B86D-A6E0DC19AA9B}">
      <dgm:prSet phldrT="[Text]" custT="1"/>
      <dgm:spPr/>
      <dgm:t>
        <a:bodyPr/>
        <a:lstStyle/>
        <a:p>
          <a:r>
            <a:rPr lang="en-ZA" sz="1400" b="1" dirty="0"/>
            <a:t>Construction</a:t>
          </a:r>
        </a:p>
      </dgm:t>
    </dgm:pt>
    <dgm:pt modelId="{B042E7AE-A889-4C72-89E9-067E8474FFB9}" type="parTrans" cxnId="{075697D5-602F-4836-85E4-6912A9FAC1AD}">
      <dgm:prSet/>
      <dgm:spPr/>
      <dgm:t>
        <a:bodyPr/>
        <a:lstStyle/>
        <a:p>
          <a:endParaRPr lang="en-ZA"/>
        </a:p>
      </dgm:t>
    </dgm:pt>
    <dgm:pt modelId="{59AA2AFA-7FCC-41ED-A42A-42636ECEE239}" type="sibTrans" cxnId="{075697D5-602F-4836-85E4-6912A9FAC1AD}">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6000" r="-16000"/>
          </a:stretch>
        </a:blipFill>
      </dgm:spPr>
      <dgm:t>
        <a:bodyPr/>
        <a:lstStyle/>
        <a:p>
          <a:endParaRPr lang="en-ZA"/>
        </a:p>
      </dgm:t>
      <dgm:extLst>
        <a:ext uri="{E40237B7-FDA0-4F09-8148-C483321AD2D9}">
          <dgm14:cNvPr xmlns:dgm14="http://schemas.microsoft.com/office/drawing/2010/diagram" id="0" name="" descr="Medupi-Power-Station-Lephalale"/>
        </a:ext>
      </dgm:extLst>
    </dgm:pt>
    <dgm:pt modelId="{6FA0E657-35D9-474E-BC7D-6A713469ADB4}" type="pres">
      <dgm:prSet presAssocID="{390DF888-ECC4-4958-A012-87DA6D0EBFBB}" presName="Name0" presStyleCnt="0">
        <dgm:presLayoutVars>
          <dgm:chMax val="7"/>
          <dgm:chPref val="7"/>
          <dgm:dir/>
        </dgm:presLayoutVars>
      </dgm:prSet>
      <dgm:spPr/>
    </dgm:pt>
    <dgm:pt modelId="{F9331556-1755-4C71-8298-BAF1523CDF52}" type="pres">
      <dgm:prSet presAssocID="{20DCC6AF-42A6-4C70-B86D-A6E0DC19AA9B}" presName="parTx1" presStyleLbl="node1" presStyleIdx="0" presStyleCnt="1"/>
      <dgm:spPr/>
    </dgm:pt>
    <dgm:pt modelId="{A8F379B0-2E00-44D3-B56C-DEEF2B1C95AA}" type="pres">
      <dgm:prSet presAssocID="{59AA2AFA-7FCC-41ED-A42A-42636ECEE239}" presName="picture1" presStyleCnt="0"/>
      <dgm:spPr/>
    </dgm:pt>
    <dgm:pt modelId="{1DE3D9F4-AFB0-4E4B-B443-699D7E76E254}" type="pres">
      <dgm:prSet presAssocID="{59AA2AFA-7FCC-41ED-A42A-42636ECEE239}" presName="imageRepeatNode" presStyleLbl="fgImgPlace1" presStyleIdx="0" presStyleCnt="1" custLinFactNeighborX="1363"/>
      <dgm:spPr/>
    </dgm:pt>
  </dgm:ptLst>
  <dgm:cxnLst>
    <dgm:cxn modelId="{6AB4531A-77F3-4426-8DA5-75B5080F9745}" type="presOf" srcId="{20DCC6AF-42A6-4C70-B86D-A6E0DC19AA9B}" destId="{F9331556-1755-4C71-8298-BAF1523CDF52}" srcOrd="0" destOrd="0" presId="urn:microsoft.com/office/officeart/2008/layout/AscendingPictureAccentProcess"/>
    <dgm:cxn modelId="{09D7FB41-BEC9-4634-9407-EAE775C66579}" type="presOf" srcId="{59AA2AFA-7FCC-41ED-A42A-42636ECEE239}" destId="{1DE3D9F4-AFB0-4E4B-B443-699D7E76E254}" srcOrd="0" destOrd="0" presId="urn:microsoft.com/office/officeart/2008/layout/AscendingPictureAccentProcess"/>
    <dgm:cxn modelId="{075697D5-602F-4836-85E4-6912A9FAC1AD}" srcId="{390DF888-ECC4-4958-A012-87DA6D0EBFBB}" destId="{20DCC6AF-42A6-4C70-B86D-A6E0DC19AA9B}" srcOrd="0" destOrd="0" parTransId="{B042E7AE-A889-4C72-89E9-067E8474FFB9}" sibTransId="{59AA2AFA-7FCC-41ED-A42A-42636ECEE239}"/>
    <dgm:cxn modelId="{49004FE3-06D8-4058-9FF6-768E7BB37A06}" type="presOf" srcId="{390DF888-ECC4-4958-A012-87DA6D0EBFBB}" destId="{6FA0E657-35D9-474E-BC7D-6A713469ADB4}" srcOrd="0" destOrd="0" presId="urn:microsoft.com/office/officeart/2008/layout/AscendingPictureAccentProcess"/>
    <dgm:cxn modelId="{4B2889A0-BD9A-4855-99C5-0402B90BF6E2}" type="presParOf" srcId="{6FA0E657-35D9-474E-BC7D-6A713469ADB4}" destId="{F9331556-1755-4C71-8298-BAF1523CDF52}" srcOrd="0" destOrd="0" presId="urn:microsoft.com/office/officeart/2008/layout/AscendingPictureAccentProcess"/>
    <dgm:cxn modelId="{78729036-5CDF-40E6-9EFA-67070CC14009}" type="presParOf" srcId="{6FA0E657-35D9-474E-BC7D-6A713469ADB4}" destId="{A8F379B0-2E00-44D3-B56C-DEEF2B1C95AA}" srcOrd="1" destOrd="0" presId="urn:microsoft.com/office/officeart/2008/layout/AscendingPictureAccentProcess"/>
    <dgm:cxn modelId="{2FBAF681-9D2B-4D7C-9CCD-8FC7EDB41D2A}" type="presParOf" srcId="{A8F379B0-2E00-44D3-B56C-DEEF2B1C95AA}" destId="{1DE3D9F4-AFB0-4E4B-B443-699D7E76E254}" srcOrd="0" destOrd="0" presId="urn:microsoft.com/office/officeart/2008/layout/AscendingPictureAccen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B4C748-9EBF-4CAC-9E43-6F7C2151D3C8}" type="doc">
      <dgm:prSet loTypeId="urn:microsoft.com/office/officeart/2008/layout/AscendingPictureAccentProcess" loCatId="process" qsTypeId="urn:microsoft.com/office/officeart/2005/8/quickstyle/simple1" qsCatId="simple" csTypeId="urn:microsoft.com/office/officeart/2005/8/colors/accent1_2" csCatId="accent1" phldr="1"/>
      <dgm:spPr/>
    </dgm:pt>
    <dgm:pt modelId="{565FABC0-7726-473D-B59A-B9449B75DA59}">
      <dgm:prSet phldrT="[Text]" custT="1"/>
      <dgm:spPr/>
      <dgm:t>
        <a:bodyPr/>
        <a:lstStyle/>
        <a:p>
          <a:pPr algn="ctr"/>
          <a:r>
            <a:rPr lang="en-ZA" sz="1050" b="1" dirty="0"/>
            <a:t>EIA, Land Acquisition, Surveying, Design</a:t>
          </a:r>
        </a:p>
      </dgm:t>
    </dgm:pt>
    <dgm:pt modelId="{A83A28CF-F30B-4233-8418-52713BADBDD2}" type="parTrans" cxnId="{11FED195-4BE3-4F3F-9E51-D9C156218C34}">
      <dgm:prSet/>
      <dgm:spPr/>
      <dgm:t>
        <a:bodyPr/>
        <a:lstStyle/>
        <a:p>
          <a:endParaRPr lang="en-ZA"/>
        </a:p>
      </dgm:t>
    </dgm:pt>
    <dgm:pt modelId="{D5678131-06C5-49F1-A565-2C8FFE7BEF32}" type="sibTrans" cxnId="{11FED195-4BE3-4F3F-9E51-D9C156218C34}">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t>
        <a:bodyPr/>
        <a:lstStyle/>
        <a:p>
          <a:endParaRPr lang="en-ZA"/>
        </a:p>
      </dgm:t>
    </dgm:pt>
    <dgm:pt modelId="{5A6F5494-000E-4AB6-A3F4-424673A39DDA}" type="pres">
      <dgm:prSet presAssocID="{A6B4C748-9EBF-4CAC-9E43-6F7C2151D3C8}" presName="Name0" presStyleCnt="0">
        <dgm:presLayoutVars>
          <dgm:chMax val="7"/>
          <dgm:chPref val="7"/>
          <dgm:dir/>
        </dgm:presLayoutVars>
      </dgm:prSet>
      <dgm:spPr/>
    </dgm:pt>
    <dgm:pt modelId="{32907AE3-F485-4B75-80E2-E63DC800005F}" type="pres">
      <dgm:prSet presAssocID="{565FABC0-7726-473D-B59A-B9449B75DA59}" presName="parTx1" presStyleLbl="node1" presStyleIdx="0" presStyleCnt="1" custScaleX="104818" custScaleY="165643" custLinFactNeighborX="4481" custLinFactNeighborY="-16564"/>
      <dgm:spPr/>
    </dgm:pt>
    <dgm:pt modelId="{17D46F4F-3C30-4EB5-B8ED-0F9B7588EDFA}" type="pres">
      <dgm:prSet presAssocID="{D5678131-06C5-49F1-A565-2C8FFE7BEF32}" presName="picture1" presStyleCnt="0"/>
      <dgm:spPr/>
    </dgm:pt>
    <dgm:pt modelId="{4B90D19D-1870-4C12-BC7D-DABA0521FC3B}" type="pres">
      <dgm:prSet presAssocID="{D5678131-06C5-49F1-A565-2C8FFE7BEF32}" presName="imageRepeatNode" presStyleLbl="fgImgPlace1" presStyleIdx="0" presStyleCnt="1" custScaleX="119331" custScaleY="121624" custLinFactNeighborY="5338"/>
      <dgm:spPr/>
    </dgm:pt>
  </dgm:ptLst>
  <dgm:cxnLst>
    <dgm:cxn modelId="{7C487E24-EB55-498A-B85E-75C15A33706E}" type="presOf" srcId="{D5678131-06C5-49F1-A565-2C8FFE7BEF32}" destId="{4B90D19D-1870-4C12-BC7D-DABA0521FC3B}" srcOrd="0" destOrd="0" presId="urn:microsoft.com/office/officeart/2008/layout/AscendingPictureAccentProcess"/>
    <dgm:cxn modelId="{C55A4586-7DCC-4F8F-9556-209919629FFC}" type="presOf" srcId="{565FABC0-7726-473D-B59A-B9449B75DA59}" destId="{32907AE3-F485-4B75-80E2-E63DC800005F}" srcOrd="0" destOrd="0" presId="urn:microsoft.com/office/officeart/2008/layout/AscendingPictureAccentProcess"/>
    <dgm:cxn modelId="{11FED195-4BE3-4F3F-9E51-D9C156218C34}" srcId="{A6B4C748-9EBF-4CAC-9E43-6F7C2151D3C8}" destId="{565FABC0-7726-473D-B59A-B9449B75DA59}" srcOrd="0" destOrd="0" parTransId="{A83A28CF-F30B-4233-8418-52713BADBDD2}" sibTransId="{D5678131-06C5-49F1-A565-2C8FFE7BEF32}"/>
    <dgm:cxn modelId="{4F814AF9-E470-4501-B3AC-13E251BDB1E1}" type="presOf" srcId="{A6B4C748-9EBF-4CAC-9E43-6F7C2151D3C8}" destId="{5A6F5494-000E-4AB6-A3F4-424673A39DDA}" srcOrd="0" destOrd="0" presId="urn:microsoft.com/office/officeart/2008/layout/AscendingPictureAccentProcess"/>
    <dgm:cxn modelId="{9AE1304E-E722-4879-9976-B15267755138}" type="presParOf" srcId="{5A6F5494-000E-4AB6-A3F4-424673A39DDA}" destId="{32907AE3-F485-4B75-80E2-E63DC800005F}" srcOrd="0" destOrd="0" presId="urn:microsoft.com/office/officeart/2008/layout/AscendingPictureAccentProcess"/>
    <dgm:cxn modelId="{680C2702-9B1C-4DAF-A625-4784CC928CBF}" type="presParOf" srcId="{5A6F5494-000E-4AB6-A3F4-424673A39DDA}" destId="{17D46F4F-3C30-4EB5-B8ED-0F9B7588EDFA}" srcOrd="1" destOrd="0" presId="urn:microsoft.com/office/officeart/2008/layout/AscendingPictureAccentProcess"/>
    <dgm:cxn modelId="{822C5490-6429-412C-AF07-7C23EFCB98C2}" type="presParOf" srcId="{17D46F4F-3C30-4EB5-B8ED-0F9B7588EDFA}" destId="{4B90D19D-1870-4C12-BC7D-DABA0521FC3B}" srcOrd="0" destOrd="0" presId="urn:microsoft.com/office/officeart/2008/layout/AscendingPictureAccentProces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EA971A-E1B5-483E-A07B-AABF210FBD32}" type="doc">
      <dgm:prSet loTypeId="urn:microsoft.com/office/officeart/2008/layout/AscendingPictureAccentProcess" loCatId="process" qsTypeId="urn:microsoft.com/office/officeart/2005/8/quickstyle/simple1" qsCatId="simple" csTypeId="urn:microsoft.com/office/officeart/2005/8/colors/accent1_2" csCatId="accent1" phldr="1"/>
      <dgm:spPr/>
    </dgm:pt>
    <dgm:pt modelId="{E4671F48-11C2-413E-A292-CD96CAF14AB1}">
      <dgm:prSet phldrT="[Text]" custT="1"/>
      <dgm:spPr/>
      <dgm:t>
        <a:bodyPr/>
        <a:lstStyle/>
        <a:p>
          <a:pPr algn="ctr"/>
          <a:r>
            <a:rPr lang="en-ZA" sz="1200" b="1" dirty="0"/>
            <a:t>Network Planning &amp; Project development</a:t>
          </a:r>
        </a:p>
      </dgm:t>
    </dgm:pt>
    <dgm:pt modelId="{88A73A46-4CEF-4302-9746-27618D180143}" type="parTrans" cxnId="{429059CB-5917-47DF-85F1-698392FAAE67}">
      <dgm:prSet/>
      <dgm:spPr/>
      <dgm:t>
        <a:bodyPr/>
        <a:lstStyle/>
        <a:p>
          <a:endParaRPr lang="en-ZA"/>
        </a:p>
      </dgm:t>
    </dgm:pt>
    <dgm:pt modelId="{154A7844-8AA3-475E-99E1-44E3254DF623}" type="sibTrans" cxnId="{429059CB-5917-47DF-85F1-698392FAAE67}">
      <dgm:prSet/>
      <dgm:spPr>
        <a:blipFill dpi="0" rotWithShape="1">
          <a:blip xmlns:r="http://schemas.openxmlformats.org/officeDocument/2006/relationships" r:embed="rId1"/>
          <a:srcRect/>
          <a:stretch>
            <a:fillRect l="-3000" r="-3000"/>
          </a:stretch>
        </a:blipFill>
      </dgm:spPr>
      <dgm:t>
        <a:bodyPr/>
        <a:lstStyle/>
        <a:p>
          <a:endParaRPr lang="en-ZA"/>
        </a:p>
      </dgm:t>
      <dgm:extLst>
        <a:ext uri="{E40237B7-FDA0-4F09-8148-C483321AD2D9}">
          <dgm14:cNvPr xmlns:dgm14="http://schemas.microsoft.com/office/drawing/2010/diagram" id="0" name="" descr="staff"/>
        </a:ext>
      </dgm:extLst>
    </dgm:pt>
    <dgm:pt modelId="{071EC9AC-9DC8-4C2B-9500-705CBCD663B2}" type="pres">
      <dgm:prSet presAssocID="{C0EA971A-E1B5-483E-A07B-AABF210FBD32}" presName="Name0" presStyleCnt="0">
        <dgm:presLayoutVars>
          <dgm:chMax val="7"/>
          <dgm:chPref val="7"/>
          <dgm:dir/>
        </dgm:presLayoutVars>
      </dgm:prSet>
      <dgm:spPr/>
    </dgm:pt>
    <dgm:pt modelId="{B143A32A-EDE3-41BD-9F1E-EB4E3F4999CA}" type="pres">
      <dgm:prSet presAssocID="{E4671F48-11C2-413E-A292-CD96CAF14AB1}" presName="parTx1" presStyleLbl="node1" presStyleIdx="0" presStyleCnt="1" custScaleY="144686" custLinFactNeighborY="-26787"/>
      <dgm:spPr/>
    </dgm:pt>
    <dgm:pt modelId="{27B4F403-8F11-41DC-BB8A-159E9E8ABB17}" type="pres">
      <dgm:prSet presAssocID="{154A7844-8AA3-475E-99E1-44E3254DF623}" presName="picture1" presStyleCnt="0"/>
      <dgm:spPr/>
    </dgm:pt>
    <dgm:pt modelId="{24DB2E38-200C-49B3-85CA-9EBE23650AF4}" type="pres">
      <dgm:prSet presAssocID="{154A7844-8AA3-475E-99E1-44E3254DF623}" presName="imageRepeatNode" presStyleLbl="fgImgPlace1" presStyleIdx="0" presStyleCnt="1"/>
      <dgm:spPr/>
    </dgm:pt>
  </dgm:ptLst>
  <dgm:cxnLst>
    <dgm:cxn modelId="{34C4CC5C-6548-4EDD-ADC4-9615FFB9D0D6}" type="presOf" srcId="{E4671F48-11C2-413E-A292-CD96CAF14AB1}" destId="{B143A32A-EDE3-41BD-9F1E-EB4E3F4999CA}" srcOrd="0" destOrd="0" presId="urn:microsoft.com/office/officeart/2008/layout/AscendingPictureAccentProcess"/>
    <dgm:cxn modelId="{F5B9869B-0305-4769-B569-5B5370CA445A}" type="presOf" srcId="{154A7844-8AA3-475E-99E1-44E3254DF623}" destId="{24DB2E38-200C-49B3-85CA-9EBE23650AF4}" srcOrd="0" destOrd="0" presId="urn:microsoft.com/office/officeart/2008/layout/AscendingPictureAccentProcess"/>
    <dgm:cxn modelId="{429059CB-5917-47DF-85F1-698392FAAE67}" srcId="{C0EA971A-E1B5-483E-A07B-AABF210FBD32}" destId="{E4671F48-11C2-413E-A292-CD96CAF14AB1}" srcOrd="0" destOrd="0" parTransId="{88A73A46-4CEF-4302-9746-27618D180143}" sibTransId="{154A7844-8AA3-475E-99E1-44E3254DF623}"/>
    <dgm:cxn modelId="{DC5BDFFB-19A9-4DB7-B84E-D4C60E3BD360}" type="presOf" srcId="{C0EA971A-E1B5-483E-A07B-AABF210FBD32}" destId="{071EC9AC-9DC8-4C2B-9500-705CBCD663B2}" srcOrd="0" destOrd="0" presId="urn:microsoft.com/office/officeart/2008/layout/AscendingPictureAccentProcess"/>
    <dgm:cxn modelId="{7F1430E7-620E-4CAF-BCD0-00FA17837036}" type="presParOf" srcId="{071EC9AC-9DC8-4C2B-9500-705CBCD663B2}" destId="{B143A32A-EDE3-41BD-9F1E-EB4E3F4999CA}" srcOrd="0" destOrd="0" presId="urn:microsoft.com/office/officeart/2008/layout/AscendingPictureAccentProcess"/>
    <dgm:cxn modelId="{74B08B8E-8DCA-4D81-8470-871897828E1B}" type="presParOf" srcId="{071EC9AC-9DC8-4C2B-9500-705CBCD663B2}" destId="{27B4F403-8F11-41DC-BB8A-159E9E8ABB17}" srcOrd="1" destOrd="0" presId="urn:microsoft.com/office/officeart/2008/layout/AscendingPictureAccentProcess"/>
    <dgm:cxn modelId="{5611E852-B889-4FE2-B253-63A58FC2C33D}" type="presParOf" srcId="{27B4F403-8F11-41DC-BB8A-159E9E8ABB17}" destId="{24DB2E38-200C-49B3-85CA-9EBE23650AF4}" srcOrd="0" destOrd="0" presId="urn:microsoft.com/office/officeart/2008/layout/AscendingPictureAccentProcess"/>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331556-1755-4C71-8298-BAF1523CDF52}">
      <dsp:nvSpPr>
        <dsp:cNvPr id="0" name=""/>
        <dsp:cNvSpPr/>
      </dsp:nvSpPr>
      <dsp:spPr>
        <a:xfrm>
          <a:off x="585452" y="779337"/>
          <a:ext cx="1752031" cy="46987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0847" tIns="53340" rIns="53340" bIns="53340" numCol="1" spcCol="1270" anchor="ctr" anchorCtr="0">
          <a:noAutofit/>
        </a:bodyPr>
        <a:lstStyle/>
        <a:p>
          <a:pPr marL="0" lvl="0" indent="0" algn="l" defTabSz="622300">
            <a:lnSpc>
              <a:spcPct val="90000"/>
            </a:lnSpc>
            <a:spcBef>
              <a:spcPct val="0"/>
            </a:spcBef>
            <a:spcAft>
              <a:spcPct val="35000"/>
            </a:spcAft>
            <a:buNone/>
          </a:pPr>
          <a:r>
            <a:rPr lang="en-ZA" sz="1400" b="1" kern="1200" dirty="0"/>
            <a:t>Construction</a:t>
          </a:r>
        </a:p>
      </dsp:txBody>
      <dsp:txXfrm>
        <a:off x="608389" y="802274"/>
        <a:ext cx="1706157" cy="423998"/>
      </dsp:txXfrm>
    </dsp:sp>
    <dsp:sp modelId="{1DE3D9F4-AFB0-4E4B-B443-699D7E76E254}">
      <dsp:nvSpPr>
        <dsp:cNvPr id="0" name=""/>
        <dsp:cNvSpPr/>
      </dsp:nvSpPr>
      <dsp:spPr>
        <a:xfrm>
          <a:off x="110687" y="318786"/>
          <a:ext cx="812285" cy="81240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6000" r="-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907AE3-F485-4B75-80E2-E63DC800005F}">
      <dsp:nvSpPr>
        <dsp:cNvPr id="0" name=""/>
        <dsp:cNvSpPr/>
      </dsp:nvSpPr>
      <dsp:spPr>
        <a:xfrm>
          <a:off x="522978" y="806534"/>
          <a:ext cx="1598952" cy="67765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2888" tIns="41910" rIns="41910" bIns="41910" numCol="1" spcCol="1270" anchor="ctr" anchorCtr="0">
          <a:noAutofit/>
        </a:bodyPr>
        <a:lstStyle/>
        <a:p>
          <a:pPr marL="0" lvl="0" indent="0" algn="ctr" defTabSz="466725">
            <a:lnSpc>
              <a:spcPct val="90000"/>
            </a:lnSpc>
            <a:spcBef>
              <a:spcPct val="0"/>
            </a:spcBef>
            <a:spcAft>
              <a:spcPct val="35000"/>
            </a:spcAft>
            <a:buNone/>
          </a:pPr>
          <a:r>
            <a:rPr lang="en-ZA" sz="1050" b="1" kern="1200" dirty="0"/>
            <a:t>EIA, Land Acquisition, Surveying, Design</a:t>
          </a:r>
        </a:p>
      </dsp:txBody>
      <dsp:txXfrm>
        <a:off x="556059" y="839615"/>
        <a:ext cx="1532790" cy="611497"/>
      </dsp:txXfrm>
    </dsp:sp>
    <dsp:sp modelId="{4B90D19D-1870-4C12-BC7D-DABA0521FC3B}">
      <dsp:nvSpPr>
        <dsp:cNvPr id="0" name=""/>
        <dsp:cNvSpPr/>
      </dsp:nvSpPr>
      <dsp:spPr>
        <a:xfrm>
          <a:off x="34180" y="568863"/>
          <a:ext cx="843956" cy="86030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43A32A-EDE3-41BD-9F1E-EB4E3F4999CA}">
      <dsp:nvSpPr>
        <dsp:cNvPr id="0" name=""/>
        <dsp:cNvSpPr/>
      </dsp:nvSpPr>
      <dsp:spPr>
        <a:xfrm>
          <a:off x="630120" y="905985"/>
          <a:ext cx="1885704" cy="73170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9141" tIns="45720" rIns="45720" bIns="45720" numCol="1" spcCol="1270" anchor="ctr" anchorCtr="0">
          <a:noAutofit/>
        </a:bodyPr>
        <a:lstStyle/>
        <a:p>
          <a:pPr marL="0" lvl="0" indent="0" algn="ctr" defTabSz="533400">
            <a:lnSpc>
              <a:spcPct val="90000"/>
            </a:lnSpc>
            <a:spcBef>
              <a:spcPct val="0"/>
            </a:spcBef>
            <a:spcAft>
              <a:spcPct val="35000"/>
            </a:spcAft>
            <a:buNone/>
          </a:pPr>
          <a:r>
            <a:rPr lang="en-ZA" sz="1200" b="1" kern="1200" dirty="0"/>
            <a:t>Network Planning &amp; Project development</a:t>
          </a:r>
        </a:p>
      </dsp:txBody>
      <dsp:txXfrm>
        <a:off x="665839" y="941704"/>
        <a:ext cx="1814266" cy="660271"/>
      </dsp:txXfrm>
    </dsp:sp>
    <dsp:sp modelId="{24DB2E38-200C-49B3-85CA-9EBE23650AF4}">
      <dsp:nvSpPr>
        <dsp:cNvPr id="0" name=""/>
        <dsp:cNvSpPr/>
      </dsp:nvSpPr>
      <dsp:spPr>
        <a:xfrm>
          <a:off x="107216" y="658757"/>
          <a:ext cx="874259" cy="874390"/>
        </a:xfrm>
        <a:prstGeom prst="ellipse">
          <a:avLst/>
        </a:prstGeom>
        <a:blipFill dpi="0" rotWithShape="1">
          <a:blip xmlns:r="http://schemas.openxmlformats.org/officeDocument/2006/relationships" r:embed="rId1"/>
          <a:srcRect/>
          <a:stretch>
            <a:fillRect l="-3000" r="-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7602" name="Rectangle 2"/>
          <p:cNvSpPr>
            <a:spLocks noGrp="1" noChangeArrowheads="1"/>
          </p:cNvSpPr>
          <p:nvPr>
            <p:ph type="hdr" sz="quarter"/>
          </p:nvPr>
        </p:nvSpPr>
        <p:spPr bwMode="auto">
          <a:xfrm>
            <a:off x="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defTabSz="966788">
              <a:defRPr sz="1300">
                <a:latin typeface="Arial" charset="0"/>
                <a:cs typeface="Arial" charset="0"/>
              </a:defRPr>
            </a:lvl1pPr>
          </a:lstStyle>
          <a:p>
            <a:pPr>
              <a:defRPr/>
            </a:pPr>
            <a:endParaRPr lang="en-GB"/>
          </a:p>
        </p:txBody>
      </p:sp>
      <p:sp>
        <p:nvSpPr>
          <p:cNvPr id="537603" name="Rectangle 3"/>
          <p:cNvSpPr>
            <a:spLocks noGrp="1" noChangeArrowheads="1"/>
          </p:cNvSpPr>
          <p:nvPr>
            <p:ph type="dt" sz="quarter" idx="1"/>
          </p:nvPr>
        </p:nvSpPr>
        <p:spPr bwMode="auto">
          <a:xfrm>
            <a:off x="567690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algn="r" defTabSz="966788">
              <a:defRPr sz="1300">
                <a:latin typeface="Arial" charset="0"/>
                <a:cs typeface="Arial" charset="0"/>
              </a:defRPr>
            </a:lvl1pPr>
          </a:lstStyle>
          <a:p>
            <a:pPr>
              <a:defRPr/>
            </a:pPr>
            <a:endParaRPr lang="en-GB"/>
          </a:p>
        </p:txBody>
      </p:sp>
      <p:sp>
        <p:nvSpPr>
          <p:cNvPr id="537604" name="Rectangle 4"/>
          <p:cNvSpPr>
            <a:spLocks noGrp="1" noChangeArrowheads="1"/>
          </p:cNvSpPr>
          <p:nvPr>
            <p:ph type="ftr" sz="quarter" idx="2"/>
          </p:nvPr>
        </p:nvSpPr>
        <p:spPr bwMode="auto">
          <a:xfrm>
            <a:off x="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defTabSz="966788">
              <a:defRPr sz="1300">
                <a:latin typeface="Arial" charset="0"/>
                <a:cs typeface="Arial" charset="0"/>
              </a:defRPr>
            </a:lvl1pPr>
          </a:lstStyle>
          <a:p>
            <a:pPr>
              <a:defRPr/>
            </a:pPr>
            <a:endParaRPr lang="en-GB"/>
          </a:p>
        </p:txBody>
      </p:sp>
      <p:sp>
        <p:nvSpPr>
          <p:cNvPr id="537605" name="Rectangle 5"/>
          <p:cNvSpPr>
            <a:spLocks noGrp="1" noChangeArrowheads="1"/>
          </p:cNvSpPr>
          <p:nvPr>
            <p:ph type="sldNum" sz="quarter" idx="3"/>
          </p:nvPr>
        </p:nvSpPr>
        <p:spPr bwMode="auto">
          <a:xfrm>
            <a:off x="567690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algn="r" defTabSz="966788">
              <a:defRPr sz="1300"/>
            </a:lvl1pPr>
          </a:lstStyle>
          <a:p>
            <a:fld id="{38A9758B-01BF-4748-A9E7-C9C850802D15}" type="slidenum">
              <a:rPr lang="en-GB"/>
              <a:pPr/>
              <a:t>‹#›</a:t>
            </a:fld>
            <a:endParaRPr lang="en-GB"/>
          </a:p>
        </p:txBody>
      </p:sp>
    </p:spTree>
    <p:extLst>
      <p:ext uri="{BB962C8B-B14F-4D97-AF65-F5344CB8AC3E}">
        <p14:creationId xmlns:p14="http://schemas.microsoft.com/office/powerpoint/2010/main" val="3155379462"/>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19T06:54:52.669"/>
    </inkml:context>
    <inkml:brush xml:id="br0">
      <inkml:brushProperty name="width" value="0.2" units="cm"/>
      <inkml:brushProperty name="height" value="0.2" units="cm"/>
      <inkml:brushProperty name="color" value="#A173D3"/>
    </inkml:brush>
  </inkml:definitions>
  <inkml:trace contextRef="#ctx0" brushRef="#br0">0 3625 24575,'12'-2'0,"-1"0"0,0 0 0,0-1 0,0-1 0,0 0 0,-1 0 0,1-1 0,18-12 0,39-16 0,-21 18 0,145-54 0,-5 3 0,-70 27 0,197-49 0,-118 37 0,58-12 0,81-38 0,-96 30 0,-118 30 0,-63 20 0,82-19 0,-98 30 0,0-1 0,62-27 0,126-39 0,-176 51 0,-36 17 0,1 0 0,24-8 0,29-8 0,122-63 0,-50 20 0,-62 26 0,-52 26 0,42-18 0,55-27 0,-87 40 0,49-20 0,-37 25 0,-39 13 0,0-1 0,0 0 0,-1 0 0,0-2 0,0 1 0,0-2 0,12-7 0,-10 4 0,2 1 0,-1 0 0,1 2 0,0 0 0,26-8 0,-22 9 0,0-2 0,-1 0 0,24-14 0,7-7 0,71-30 0,30-16 0,115-69 0,-80 37 0,-139 78 0,-25 16 0,0-1 0,23-19 0,78-57 0,-99 74 0,1 2 0,51-23 0,15-8 0,154-85 0,-177 93 0,34-22 0,56-47 0,-26 27 0,-45 23 0,-14 10 0,78-64 0,-134 97 0,2 0 0,0 1 0,32-14 0,-27 14 0,-1 0 0,24-18 0,-18 10 0,59-28 0,-59 34 0,-1-2 0,47-33 0,-55 34 0,0 2 0,38-18 0,21-15 0,106-64 0,-160 96 0,45-17 0,19-11 0,-48 21 0,0 2 0,75-23 0,-46 18 0,29-7 0,-68 22 0,1 0 0,-2-2 0,1-2 0,34-20 0,-28 13-1365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8386" name="Rectangle 2"/>
          <p:cNvSpPr>
            <a:spLocks noGrp="1" noChangeArrowheads="1"/>
          </p:cNvSpPr>
          <p:nvPr>
            <p:ph type="hdr" sz="quarter"/>
          </p:nvPr>
        </p:nvSpPr>
        <p:spPr bwMode="auto">
          <a:xfrm>
            <a:off x="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defTabSz="966788">
              <a:defRPr sz="1300">
                <a:latin typeface="Arial" charset="0"/>
                <a:cs typeface="Arial" charset="0"/>
              </a:defRPr>
            </a:lvl1pPr>
          </a:lstStyle>
          <a:p>
            <a:pPr>
              <a:defRPr/>
            </a:pPr>
            <a:endParaRPr lang="en-ZA"/>
          </a:p>
        </p:txBody>
      </p:sp>
      <p:sp>
        <p:nvSpPr>
          <p:cNvPr id="528387" name="Rectangle 3"/>
          <p:cNvSpPr>
            <a:spLocks noGrp="1" noChangeArrowheads="1"/>
          </p:cNvSpPr>
          <p:nvPr>
            <p:ph type="dt" idx="1"/>
          </p:nvPr>
        </p:nvSpPr>
        <p:spPr bwMode="auto">
          <a:xfrm>
            <a:off x="567690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algn="r" defTabSz="966788">
              <a:defRPr sz="1300">
                <a:latin typeface="Arial" charset="0"/>
                <a:cs typeface="Arial" charset="0"/>
              </a:defRPr>
            </a:lvl1pPr>
          </a:lstStyle>
          <a:p>
            <a:pPr>
              <a:defRPr/>
            </a:pPr>
            <a:endParaRPr lang="en-ZA"/>
          </a:p>
        </p:txBody>
      </p:sp>
      <p:sp>
        <p:nvSpPr>
          <p:cNvPr id="21508" name="Rectangle 4"/>
          <p:cNvSpPr>
            <a:spLocks noGrp="1" noRot="1" noChangeAspect="1" noChangeArrowheads="1" noTextEdit="1"/>
          </p:cNvSpPr>
          <p:nvPr>
            <p:ph type="sldImg" idx="2"/>
          </p:nvPr>
        </p:nvSpPr>
        <p:spPr bwMode="auto">
          <a:xfrm>
            <a:off x="3287713" y="515938"/>
            <a:ext cx="3446462" cy="2584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28389" name="Rectangle 5"/>
          <p:cNvSpPr>
            <a:spLocks noGrp="1" noChangeArrowheads="1"/>
          </p:cNvSpPr>
          <p:nvPr>
            <p:ph type="body" sz="quarter" idx="3"/>
          </p:nvPr>
        </p:nvSpPr>
        <p:spPr bwMode="auto">
          <a:xfrm>
            <a:off x="1001713" y="3271838"/>
            <a:ext cx="8016875" cy="310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p>
            <a:pPr lvl="0"/>
            <a:r>
              <a:rPr lang="en-ZA" noProof="0"/>
              <a:t>Click to edit Master text styles</a:t>
            </a:r>
          </a:p>
          <a:p>
            <a:pPr lvl="1"/>
            <a:r>
              <a:rPr lang="en-ZA" noProof="0"/>
              <a:t>Second level</a:t>
            </a:r>
          </a:p>
          <a:p>
            <a:pPr lvl="2"/>
            <a:r>
              <a:rPr lang="en-ZA" noProof="0"/>
              <a:t>Third level</a:t>
            </a:r>
          </a:p>
          <a:p>
            <a:pPr lvl="3"/>
            <a:r>
              <a:rPr lang="en-ZA" noProof="0"/>
              <a:t>Fourth level</a:t>
            </a:r>
          </a:p>
          <a:p>
            <a:pPr lvl="4"/>
            <a:r>
              <a:rPr lang="en-ZA" noProof="0"/>
              <a:t>Fifth level</a:t>
            </a:r>
          </a:p>
        </p:txBody>
      </p:sp>
      <p:sp>
        <p:nvSpPr>
          <p:cNvPr id="528390" name="Rectangle 6"/>
          <p:cNvSpPr>
            <a:spLocks noGrp="1" noChangeArrowheads="1"/>
          </p:cNvSpPr>
          <p:nvPr>
            <p:ph type="ftr" sz="quarter" idx="4"/>
          </p:nvPr>
        </p:nvSpPr>
        <p:spPr bwMode="auto">
          <a:xfrm>
            <a:off x="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defTabSz="966788">
              <a:defRPr sz="1300">
                <a:latin typeface="Arial" charset="0"/>
                <a:cs typeface="Arial" charset="0"/>
              </a:defRPr>
            </a:lvl1pPr>
          </a:lstStyle>
          <a:p>
            <a:pPr>
              <a:defRPr/>
            </a:pPr>
            <a:endParaRPr lang="en-ZA"/>
          </a:p>
        </p:txBody>
      </p:sp>
      <p:sp>
        <p:nvSpPr>
          <p:cNvPr id="528391" name="Rectangle 7"/>
          <p:cNvSpPr>
            <a:spLocks noGrp="1" noChangeArrowheads="1"/>
          </p:cNvSpPr>
          <p:nvPr>
            <p:ph type="sldNum" sz="quarter" idx="5"/>
          </p:nvPr>
        </p:nvSpPr>
        <p:spPr bwMode="auto">
          <a:xfrm>
            <a:off x="567690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algn="r" defTabSz="966788">
              <a:defRPr sz="1300"/>
            </a:lvl1pPr>
          </a:lstStyle>
          <a:p>
            <a:fld id="{AE578575-AC71-40D0-8CEF-9E1AAE29FCD2}" type="slidenum">
              <a:rPr lang="en-ZA"/>
              <a:pPr/>
              <a:t>‹#›</a:t>
            </a:fld>
            <a:endParaRPr lang="en-ZA"/>
          </a:p>
        </p:txBody>
      </p:sp>
    </p:spTree>
    <p:extLst>
      <p:ext uri="{BB962C8B-B14F-4D97-AF65-F5344CB8AC3E}">
        <p14:creationId xmlns:p14="http://schemas.microsoft.com/office/powerpoint/2010/main" val="33350289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5"/>
          </p:nvPr>
        </p:nvSpPr>
        <p:spPr/>
        <p:txBody>
          <a:bodyPr/>
          <a:lstStyle/>
          <a:p>
            <a:fld id="{AE578575-AC71-40D0-8CEF-9E1AAE29FCD2}" type="slidenum">
              <a:rPr lang="en-ZA" smtClean="0"/>
              <a:pPr/>
              <a:t>2</a:t>
            </a:fld>
            <a:endParaRPr lang="en-ZA"/>
          </a:p>
        </p:txBody>
      </p:sp>
    </p:spTree>
    <p:extLst>
      <p:ext uri="{BB962C8B-B14F-4D97-AF65-F5344CB8AC3E}">
        <p14:creationId xmlns:p14="http://schemas.microsoft.com/office/powerpoint/2010/main" val="2758290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xfrm>
            <a:off x="3851275" y="9431338"/>
            <a:ext cx="2944813" cy="495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8525">
              <a:spcBef>
                <a:spcPct val="30000"/>
              </a:spcBef>
              <a:defRPr sz="1200">
                <a:solidFill>
                  <a:schemeClr val="tx1"/>
                </a:solidFill>
                <a:latin typeface="Arial" panose="020B0604020202020204" pitchFamily="34" charset="0"/>
              </a:defRPr>
            </a:lvl1pPr>
            <a:lvl2pPr marL="741363" indent="-284163" defTabSz="898525">
              <a:spcBef>
                <a:spcPct val="30000"/>
              </a:spcBef>
              <a:defRPr sz="1200">
                <a:solidFill>
                  <a:schemeClr val="tx1"/>
                </a:solidFill>
                <a:latin typeface="Arial" panose="020B0604020202020204" pitchFamily="34" charset="0"/>
              </a:defRPr>
            </a:lvl2pPr>
            <a:lvl3pPr marL="1141413" indent="-227013" defTabSz="898525">
              <a:spcBef>
                <a:spcPct val="30000"/>
              </a:spcBef>
              <a:defRPr sz="1200">
                <a:solidFill>
                  <a:schemeClr val="tx1"/>
                </a:solidFill>
                <a:latin typeface="Arial" panose="020B0604020202020204" pitchFamily="34" charset="0"/>
              </a:defRPr>
            </a:lvl3pPr>
            <a:lvl4pPr marL="1597025" indent="-227013" defTabSz="898525">
              <a:spcBef>
                <a:spcPct val="30000"/>
              </a:spcBef>
              <a:defRPr sz="1200">
                <a:solidFill>
                  <a:schemeClr val="tx1"/>
                </a:solidFill>
                <a:latin typeface="Arial" panose="020B0604020202020204" pitchFamily="34" charset="0"/>
              </a:defRPr>
            </a:lvl4pPr>
            <a:lvl5pPr marL="2054225" indent="-227013" defTabSz="898525">
              <a:spcBef>
                <a:spcPct val="30000"/>
              </a:spcBef>
              <a:defRPr sz="1200">
                <a:solidFill>
                  <a:schemeClr val="tx1"/>
                </a:solidFill>
                <a:latin typeface="Arial" panose="020B0604020202020204" pitchFamily="34" charset="0"/>
              </a:defRPr>
            </a:lvl5pPr>
            <a:lvl6pPr marL="2511425" indent="-227013" defTabSz="898525" eaLnBrk="0" fontAlgn="base" hangingPunct="0">
              <a:spcBef>
                <a:spcPct val="30000"/>
              </a:spcBef>
              <a:spcAft>
                <a:spcPct val="0"/>
              </a:spcAft>
              <a:defRPr sz="1200">
                <a:solidFill>
                  <a:schemeClr val="tx1"/>
                </a:solidFill>
                <a:latin typeface="Arial" panose="020B0604020202020204" pitchFamily="34" charset="0"/>
              </a:defRPr>
            </a:lvl6pPr>
            <a:lvl7pPr marL="2968625" indent="-227013" defTabSz="898525" eaLnBrk="0" fontAlgn="base" hangingPunct="0">
              <a:spcBef>
                <a:spcPct val="30000"/>
              </a:spcBef>
              <a:spcAft>
                <a:spcPct val="0"/>
              </a:spcAft>
              <a:defRPr sz="1200">
                <a:solidFill>
                  <a:schemeClr val="tx1"/>
                </a:solidFill>
                <a:latin typeface="Arial" panose="020B0604020202020204" pitchFamily="34" charset="0"/>
              </a:defRPr>
            </a:lvl7pPr>
            <a:lvl8pPr marL="3425825" indent="-227013" defTabSz="898525" eaLnBrk="0" fontAlgn="base" hangingPunct="0">
              <a:spcBef>
                <a:spcPct val="30000"/>
              </a:spcBef>
              <a:spcAft>
                <a:spcPct val="0"/>
              </a:spcAft>
              <a:defRPr sz="1200">
                <a:solidFill>
                  <a:schemeClr val="tx1"/>
                </a:solidFill>
                <a:latin typeface="Arial" panose="020B0604020202020204" pitchFamily="34" charset="0"/>
              </a:defRPr>
            </a:lvl8pPr>
            <a:lvl9pPr marL="3883025" indent="-227013" defTabSz="898525"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898525" rtl="0" eaLnBrk="1" fontAlgn="base" latinLnBrk="0" hangingPunct="1">
              <a:lnSpc>
                <a:spcPct val="100000"/>
              </a:lnSpc>
              <a:spcBef>
                <a:spcPct val="0"/>
              </a:spcBef>
              <a:spcAft>
                <a:spcPct val="0"/>
              </a:spcAft>
              <a:buClrTx/>
              <a:buSzTx/>
              <a:buFontTx/>
              <a:buNone/>
              <a:tabLst/>
              <a:defRPr/>
            </a:pPr>
            <a:fld id="{A0127D8F-715C-4D98-80E9-42540AB3B7EF}" type="slidenum">
              <a:rPr kumimoji="0" lang="en-GB"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898525" rtl="0" eaLnBrk="1" fontAlgn="base" latinLnBrk="0" hangingPunct="1">
                <a:lnSpc>
                  <a:spcPct val="100000"/>
                </a:lnSpc>
                <a:spcBef>
                  <a:spcPct val="0"/>
                </a:spcBef>
                <a:spcAft>
                  <a:spcPct val="0"/>
                </a:spcAft>
                <a:buClrTx/>
                <a:buSzTx/>
                <a:buFontTx/>
                <a:buNone/>
                <a:tabLst/>
                <a:defRPr/>
              </a:pPr>
              <a:t>3</a:t>
            </a:fld>
            <a:endParaRPr kumimoji="0" lang="en-GB"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43011" name="Rectangle 2"/>
          <p:cNvSpPr>
            <a:spLocks noGrp="1" noRot="1" noChangeAspect="1" noChangeArrowheads="1" noTextEdit="1"/>
          </p:cNvSpPr>
          <p:nvPr>
            <p:ph type="sldImg"/>
          </p:nvPr>
        </p:nvSpPr>
        <p:spPr>
          <a:xfrm>
            <a:off x="914400" y="741363"/>
            <a:ext cx="4968875" cy="3725862"/>
          </a:xfrm>
          <a:ln/>
        </p:spPr>
      </p:sp>
      <p:sp>
        <p:nvSpPr>
          <p:cNvPr id="43012" name="Rectangle 3"/>
          <p:cNvSpPr>
            <a:spLocks noGrp="1" noChangeArrowheads="1"/>
          </p:cNvSpPr>
          <p:nvPr>
            <p:ph type="body" idx="1"/>
          </p:nvPr>
        </p:nvSpPr>
        <p:spPr>
          <a:xfrm>
            <a:off x="217488" y="5281613"/>
            <a:ext cx="6364287" cy="2143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90567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66788" rtl="0" eaLnBrk="1" fontAlgn="base" latinLnBrk="0" hangingPunct="1">
              <a:lnSpc>
                <a:spcPct val="100000"/>
              </a:lnSpc>
              <a:spcBef>
                <a:spcPct val="0"/>
              </a:spcBef>
              <a:spcAft>
                <a:spcPct val="0"/>
              </a:spcAft>
              <a:buClrTx/>
              <a:buSzTx/>
              <a:buFontTx/>
              <a:buNone/>
              <a:tabLst/>
              <a:defRPr/>
            </a:pPr>
            <a:fld id="{D93F3CB2-D0F4-4DE1-93B7-9F654AF51A8E}" type="slidenum">
              <a:rPr kumimoji="0" lang="en-ZA" sz="13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66788" rtl="0" eaLnBrk="1" fontAlgn="base" latinLnBrk="0" hangingPunct="1">
                <a:lnSpc>
                  <a:spcPct val="100000"/>
                </a:lnSpc>
                <a:spcBef>
                  <a:spcPct val="0"/>
                </a:spcBef>
                <a:spcAft>
                  <a:spcPct val="0"/>
                </a:spcAft>
                <a:buClrTx/>
                <a:buSzTx/>
                <a:buFontTx/>
                <a:buNone/>
                <a:tabLst/>
                <a:defRPr/>
              </a:pPr>
              <a:t>4</a:t>
            </a:fld>
            <a:endParaRPr kumimoji="0" lang="en-ZA" sz="13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1808417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66788" rtl="0" eaLnBrk="1" fontAlgn="base" latinLnBrk="0" hangingPunct="1">
              <a:lnSpc>
                <a:spcPct val="100000"/>
              </a:lnSpc>
              <a:spcBef>
                <a:spcPct val="0"/>
              </a:spcBef>
              <a:spcAft>
                <a:spcPct val="0"/>
              </a:spcAft>
              <a:buClrTx/>
              <a:buSzTx/>
              <a:buFontTx/>
              <a:buNone/>
              <a:tabLst/>
              <a:defRPr/>
            </a:pPr>
            <a:fld id="{D93F3CB2-D0F4-4DE1-93B7-9F654AF51A8E}" type="slidenum">
              <a:rPr kumimoji="0" lang="en-ZA" sz="13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66788" rtl="0" eaLnBrk="1" fontAlgn="base" latinLnBrk="0" hangingPunct="1">
                <a:lnSpc>
                  <a:spcPct val="100000"/>
                </a:lnSpc>
                <a:spcBef>
                  <a:spcPct val="0"/>
                </a:spcBef>
                <a:spcAft>
                  <a:spcPct val="0"/>
                </a:spcAft>
                <a:buClrTx/>
                <a:buSzTx/>
                <a:buFontTx/>
                <a:buNone/>
                <a:tabLst/>
                <a:defRPr/>
              </a:pPr>
              <a:t>5</a:t>
            </a:fld>
            <a:endParaRPr kumimoji="0" lang="en-ZA" sz="1300" b="0" i="0" u="none" strike="noStrike" kern="1200" cap="none" spc="0" normalizeH="0" baseline="0" noProof="0" dirty="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2443914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589C3F6D-8B8F-4225-AB40-90D0A461E767}" type="slidenum">
              <a:rPr lang="en-ZA" smtClean="0"/>
              <a:t>6</a:t>
            </a:fld>
            <a:endParaRPr lang="en-ZA" dirty="0"/>
          </a:p>
        </p:txBody>
      </p:sp>
    </p:spTree>
    <p:extLst>
      <p:ext uri="{BB962C8B-B14F-4D97-AF65-F5344CB8AC3E}">
        <p14:creationId xmlns:p14="http://schemas.microsoft.com/office/powerpoint/2010/main" val="3049945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589C3F6D-8B8F-4225-AB40-90D0A461E767}" type="slidenum">
              <a:rPr lang="en-ZA" smtClean="0"/>
              <a:t>7</a:t>
            </a:fld>
            <a:endParaRPr lang="en-ZA" dirty="0"/>
          </a:p>
        </p:txBody>
      </p:sp>
    </p:spTree>
    <p:extLst>
      <p:ext uri="{BB962C8B-B14F-4D97-AF65-F5344CB8AC3E}">
        <p14:creationId xmlns:p14="http://schemas.microsoft.com/office/powerpoint/2010/main" val="3049945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5"/>
          </p:nvPr>
        </p:nvSpPr>
        <p:spPr/>
        <p:txBody>
          <a:bodyPr/>
          <a:lstStyle/>
          <a:p>
            <a:fld id="{AE578575-AC71-40D0-8CEF-9E1AAE29FCD2}" type="slidenum">
              <a:rPr lang="en-ZA" smtClean="0"/>
              <a:pPr/>
              <a:t>8</a:t>
            </a:fld>
            <a:endParaRPr lang="en-ZA"/>
          </a:p>
        </p:txBody>
      </p:sp>
    </p:spTree>
    <p:extLst>
      <p:ext uri="{BB962C8B-B14F-4D97-AF65-F5344CB8AC3E}">
        <p14:creationId xmlns:p14="http://schemas.microsoft.com/office/powerpoint/2010/main" val="1687715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5"/>
          </p:nvPr>
        </p:nvSpPr>
        <p:spPr/>
        <p:txBody>
          <a:bodyPr/>
          <a:lstStyle/>
          <a:p>
            <a:fld id="{AE578575-AC71-40D0-8CEF-9E1AAE29FCD2}" type="slidenum">
              <a:rPr lang="en-ZA" smtClean="0"/>
              <a:pPr/>
              <a:t>9</a:t>
            </a:fld>
            <a:endParaRPr lang="en-ZA"/>
          </a:p>
        </p:txBody>
      </p:sp>
    </p:spTree>
    <p:extLst>
      <p:ext uri="{BB962C8B-B14F-4D97-AF65-F5344CB8AC3E}">
        <p14:creationId xmlns:p14="http://schemas.microsoft.com/office/powerpoint/2010/main" val="12194633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1081242320"/>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fld id="{1C13FC33-C854-4DEA-9668-2F46C466A02E}" type="slidenum">
              <a:rPr lang="en-ZA"/>
              <a:pPr/>
              <a:t>‹#›</a:t>
            </a:fld>
            <a:endParaRPr lang="en-ZA"/>
          </a:p>
        </p:txBody>
      </p:sp>
    </p:spTree>
    <p:extLst>
      <p:ext uri="{BB962C8B-B14F-4D97-AF65-F5344CB8AC3E}">
        <p14:creationId xmlns:p14="http://schemas.microsoft.com/office/powerpoint/2010/main" val="2528892195"/>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fld id="{F262F25B-253B-412F-B9F4-3DD2F4A63D53}" type="slidenum">
              <a:rPr lang="en-ZA"/>
              <a:pPr/>
              <a:t>‹#›</a:t>
            </a:fld>
            <a:endParaRPr lang="en-ZA"/>
          </a:p>
        </p:txBody>
      </p:sp>
    </p:spTree>
    <p:extLst>
      <p:ext uri="{BB962C8B-B14F-4D97-AF65-F5344CB8AC3E}">
        <p14:creationId xmlns:p14="http://schemas.microsoft.com/office/powerpoint/2010/main" val="480688550"/>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fld id="{B96D8391-5EA7-4BF3-BE8B-41F5F29C3AC9}" type="slidenum">
              <a:rPr lang="en-ZA"/>
              <a:pPr/>
              <a:t>‹#›</a:t>
            </a:fld>
            <a:endParaRPr lang="en-ZA"/>
          </a:p>
        </p:txBody>
      </p:sp>
    </p:spTree>
    <p:extLst>
      <p:ext uri="{BB962C8B-B14F-4D97-AF65-F5344CB8AC3E}">
        <p14:creationId xmlns:p14="http://schemas.microsoft.com/office/powerpoint/2010/main" val="299658684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fld id="{30928D94-B1B4-4A3B-8E88-FD620A4E1CC6}" type="slidenum">
              <a:rPr lang="en-ZA"/>
              <a:pPr/>
              <a:t>‹#›</a:t>
            </a:fld>
            <a:endParaRPr lang="en-ZA"/>
          </a:p>
        </p:txBody>
      </p:sp>
    </p:spTree>
    <p:extLst>
      <p:ext uri="{BB962C8B-B14F-4D97-AF65-F5344CB8AC3E}">
        <p14:creationId xmlns:p14="http://schemas.microsoft.com/office/powerpoint/2010/main" val="1692157621"/>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fld id="{61403971-EFFC-43E9-96A1-B6E3CE3757E0}" type="slidenum">
              <a:rPr lang="en-ZA"/>
              <a:pPr/>
              <a:t>‹#›</a:t>
            </a:fld>
            <a:endParaRPr lang="en-ZA"/>
          </a:p>
        </p:txBody>
      </p:sp>
    </p:spTree>
    <p:extLst>
      <p:ext uri="{BB962C8B-B14F-4D97-AF65-F5344CB8AC3E}">
        <p14:creationId xmlns:p14="http://schemas.microsoft.com/office/powerpoint/2010/main" val="3802987739"/>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fld id="{19AF99D9-BD08-4AA8-BDC7-0443DDE86FA5}" type="slidenum">
              <a:rPr lang="en-ZA"/>
              <a:pPr/>
              <a:t>‹#›</a:t>
            </a:fld>
            <a:endParaRPr lang="en-ZA"/>
          </a:p>
        </p:txBody>
      </p:sp>
    </p:spTree>
    <p:extLst>
      <p:ext uri="{BB962C8B-B14F-4D97-AF65-F5344CB8AC3E}">
        <p14:creationId xmlns:p14="http://schemas.microsoft.com/office/powerpoint/2010/main" val="2191551426"/>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9" name="Slide Number Placeholder 8"/>
          <p:cNvSpPr>
            <a:spLocks noGrp="1"/>
          </p:cNvSpPr>
          <p:nvPr>
            <p:ph type="sldNum" sz="quarter" idx="12"/>
          </p:nvPr>
        </p:nvSpPr>
        <p:spPr/>
        <p:txBody>
          <a:bodyPr/>
          <a:lstStyle>
            <a:lvl1pPr>
              <a:defRPr/>
            </a:lvl1pPr>
          </a:lstStyle>
          <a:p>
            <a:fld id="{18730735-8A06-46EE-812C-E5C2B7043824}" type="slidenum">
              <a:rPr lang="en-ZA"/>
              <a:pPr/>
              <a:t>‹#›</a:t>
            </a:fld>
            <a:endParaRPr lang="en-ZA"/>
          </a:p>
        </p:txBody>
      </p:sp>
    </p:spTree>
    <p:extLst>
      <p:ext uri="{BB962C8B-B14F-4D97-AF65-F5344CB8AC3E}">
        <p14:creationId xmlns:p14="http://schemas.microsoft.com/office/powerpoint/2010/main" val="147349188"/>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5" name="Slide Number Placeholder 4"/>
          <p:cNvSpPr>
            <a:spLocks noGrp="1"/>
          </p:cNvSpPr>
          <p:nvPr>
            <p:ph type="sldNum" sz="quarter" idx="12"/>
          </p:nvPr>
        </p:nvSpPr>
        <p:spPr/>
        <p:txBody>
          <a:bodyPr/>
          <a:lstStyle>
            <a:lvl1pPr>
              <a:defRPr/>
            </a:lvl1pPr>
          </a:lstStyle>
          <a:p>
            <a:fld id="{F5F857D5-E8C3-44FA-B952-883D56D9E94D}" type="slidenum">
              <a:rPr lang="en-ZA"/>
              <a:pPr/>
              <a:t>‹#›</a:t>
            </a:fld>
            <a:endParaRPr lang="en-ZA"/>
          </a:p>
        </p:txBody>
      </p:sp>
    </p:spTree>
    <p:extLst>
      <p:ext uri="{BB962C8B-B14F-4D97-AF65-F5344CB8AC3E}">
        <p14:creationId xmlns:p14="http://schemas.microsoft.com/office/powerpoint/2010/main" val="2877684116"/>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4" name="Slide Number Placeholder 3"/>
          <p:cNvSpPr>
            <a:spLocks noGrp="1"/>
          </p:cNvSpPr>
          <p:nvPr>
            <p:ph type="sldNum" sz="quarter" idx="12"/>
          </p:nvPr>
        </p:nvSpPr>
        <p:spPr/>
        <p:txBody>
          <a:bodyPr/>
          <a:lstStyle>
            <a:lvl1pPr>
              <a:defRPr/>
            </a:lvl1pPr>
          </a:lstStyle>
          <a:p>
            <a:fld id="{722DC43B-8362-47FD-954B-E5484105E778}" type="slidenum">
              <a:rPr lang="en-ZA"/>
              <a:pPr/>
              <a:t>‹#›</a:t>
            </a:fld>
            <a:endParaRPr lang="en-ZA"/>
          </a:p>
        </p:txBody>
      </p:sp>
    </p:spTree>
    <p:extLst>
      <p:ext uri="{BB962C8B-B14F-4D97-AF65-F5344CB8AC3E}">
        <p14:creationId xmlns:p14="http://schemas.microsoft.com/office/powerpoint/2010/main" val="3393401556"/>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fld id="{5BEC1B2A-D2C8-4853-8A56-C80D379F7290}" type="slidenum">
              <a:rPr lang="en-ZA"/>
              <a:pPr/>
              <a:t>‹#›</a:t>
            </a:fld>
            <a:endParaRPr lang="en-ZA"/>
          </a:p>
        </p:txBody>
      </p:sp>
    </p:spTree>
    <p:extLst>
      <p:ext uri="{BB962C8B-B14F-4D97-AF65-F5344CB8AC3E}">
        <p14:creationId xmlns:p14="http://schemas.microsoft.com/office/powerpoint/2010/main" val="1499098803"/>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fld id="{CD097484-34DE-45EE-A26D-AC44FFF8CE0B}" type="slidenum">
              <a:rPr lang="en-ZA"/>
              <a:pPr/>
              <a:t>‹#›</a:t>
            </a:fld>
            <a:endParaRPr lang="en-ZA"/>
          </a:p>
        </p:txBody>
      </p:sp>
    </p:spTree>
    <p:extLst>
      <p:ext uri="{BB962C8B-B14F-4D97-AF65-F5344CB8AC3E}">
        <p14:creationId xmlns:p14="http://schemas.microsoft.com/office/powerpoint/2010/main" val="3504467644"/>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endParaRPr lang="en-ZA"/>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fld id="{E2E8AC20-5450-4173-A709-99EF84A205DF}" type="slidenum">
              <a:rPr lang="en-ZA"/>
              <a:pPr/>
              <a:t>‹#›</a:t>
            </a:fld>
            <a:endParaRPr lang="en-ZA"/>
          </a:p>
        </p:txBody>
      </p:sp>
    </p:spTree>
  </p:cSld>
  <p:clrMap bg1="lt1" tx1="dk1" bg2="lt2" tx2="dk2" accent1="accent1" accent2="accent2" accent3="accent3" accent4="accent4" accent5="accent5" accent6="accent6" hlink="hlink" folHlink="folHlink"/>
  <p:sldLayoutIdLst>
    <p:sldLayoutId id="2147484109" r:id="rId1"/>
    <p:sldLayoutId id="2147484110" r:id="rId2"/>
    <p:sldLayoutId id="2147484111" r:id="rId3"/>
    <p:sldLayoutId id="2147484112" r:id="rId4"/>
    <p:sldLayoutId id="2147484113" r:id="rId5"/>
    <p:sldLayoutId id="2147484114" r:id="rId6"/>
    <p:sldLayoutId id="2147484115" r:id="rId7"/>
    <p:sldLayoutId id="2147484116" r:id="rId8"/>
    <p:sldLayoutId id="2147484117" r:id="rId9"/>
    <p:sldLayoutId id="2147484118" r:id="rId10"/>
    <p:sldLayoutId id="2147484119" r:id="rId11"/>
    <p:sldLayoutId id="2147484120"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2.xml"/><Relationship Id="rId16" Type="http://schemas.openxmlformats.org/officeDocument/2006/relationships/diagramColors" Target="../diagrams/colors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2.png"/><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21.emf"/><Relationship Id="rId5" Type="http://schemas.openxmlformats.org/officeDocument/2006/relationships/oleObject" Target="../embeddings/oleObject1.bin"/><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8" Type="http://schemas.openxmlformats.org/officeDocument/2006/relationships/customXml" Target="../ink/ink1.xml"/><Relationship Id="rId3" Type="http://schemas.openxmlformats.org/officeDocument/2006/relationships/slideLayout" Target="../slideLayouts/slideLayout7.xml"/><Relationship Id="rId7" Type="http://schemas.openxmlformats.org/officeDocument/2006/relationships/image" Target="../media/image22.png"/><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21.emf"/><Relationship Id="rId5" Type="http://schemas.openxmlformats.org/officeDocument/2006/relationships/oleObject" Target="../embeddings/oleObject2.bin"/><Relationship Id="rId4" Type="http://schemas.openxmlformats.org/officeDocument/2006/relationships/notesSlide" Target="../notesSlides/notesSlide6.xml"/><Relationship Id="rId9" Type="http://schemas.openxmlformats.org/officeDocument/2006/relationships/image" Target="../media/image16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4.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package" Target="../embeddings/Microsoft_Excel_Worksheet1.xlsx"/><Relationship Id="rId5" Type="http://schemas.openxmlformats.org/officeDocument/2006/relationships/image" Target="../media/image23.emf"/><Relationship Id="rId4" Type="http://schemas.openxmlformats.org/officeDocument/2006/relationships/package" Target="../embeddings/Microsoft_Excel_Worksheet.xlsx"/></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9459" name="Group 162"/>
          <p:cNvGrpSpPr>
            <a:grpSpLocks/>
          </p:cNvGrpSpPr>
          <p:nvPr/>
        </p:nvGrpSpPr>
        <p:grpSpPr bwMode="auto">
          <a:xfrm>
            <a:off x="-4763" y="0"/>
            <a:ext cx="9148763" cy="6858000"/>
            <a:chOff x="-3" y="0"/>
            <a:chExt cx="5763" cy="4320"/>
          </a:xfrm>
        </p:grpSpPr>
        <p:pic>
          <p:nvPicPr>
            <p:cNvPr id="19515"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16"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pic>
          <p:nvPicPr>
            <p:cNvPr id="19517" name="Picture 161" descr="logo 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9460" name="Group 155"/>
          <p:cNvGrpSpPr>
            <a:grpSpLocks/>
          </p:cNvGrpSpPr>
          <p:nvPr/>
        </p:nvGrpSpPr>
        <p:grpSpPr bwMode="auto">
          <a:xfrm>
            <a:off x="257175" y="1201738"/>
            <a:ext cx="2482850" cy="2444750"/>
            <a:chOff x="162" y="757"/>
            <a:chExt cx="1564" cy="1540"/>
          </a:xfrm>
        </p:grpSpPr>
        <p:sp>
          <p:nvSpPr>
            <p:cNvPr id="19510"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11"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12"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13"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14"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sp>
        <p:nvSpPr>
          <p:cNvPr id="19462" name="Oval 102"/>
          <p:cNvSpPr>
            <a:spLocks noChangeArrowheads="1"/>
          </p:cNvSpPr>
          <p:nvPr/>
        </p:nvSpPr>
        <p:spPr bwMode="auto">
          <a:xfrm>
            <a:off x="436563" y="1362075"/>
            <a:ext cx="2162175" cy="2173288"/>
          </a:xfrm>
          <a:prstGeom prst="ellipse">
            <a:avLst/>
          </a:prstGeom>
          <a:blipFill dpi="0" rotWithShape="1">
            <a:blip r:embed="rId4">
              <a:extLst>
                <a:ext uri="{28A0092B-C50C-407E-A947-70E740481C1C}">
                  <a14:useLocalDpi xmlns:a14="http://schemas.microsoft.com/office/drawing/2010/main" val="0"/>
                </a:ext>
              </a:extLst>
            </a:blip>
            <a:srcRect/>
            <a:stretch>
              <a:fillRect t="-166" b="-166"/>
            </a:stretch>
          </a:blipFill>
          <a:ln>
            <a:noFill/>
          </a:ln>
        </p:spPr>
        <p:txBody>
          <a:bodyPr anchor="ctr"/>
          <a:lstStyle/>
          <a:p>
            <a:pPr algn="ctr">
              <a:defRPr/>
            </a:pPr>
            <a:endParaRPr lang="en-ZA" sz="1000" dirty="0"/>
          </a:p>
        </p:txBody>
      </p:sp>
      <p:grpSp>
        <p:nvGrpSpPr>
          <p:cNvPr id="19464" name="Group 156"/>
          <p:cNvGrpSpPr>
            <a:grpSpLocks/>
          </p:cNvGrpSpPr>
          <p:nvPr/>
        </p:nvGrpSpPr>
        <p:grpSpPr bwMode="auto">
          <a:xfrm>
            <a:off x="171450" y="1201738"/>
            <a:ext cx="2643188" cy="2493962"/>
            <a:chOff x="108" y="757"/>
            <a:chExt cx="1665" cy="1571"/>
          </a:xfrm>
        </p:grpSpPr>
        <p:sp>
          <p:nvSpPr>
            <p:cNvPr id="19507"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08"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09"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grpSp>
        <p:nvGrpSpPr>
          <p:cNvPr id="19465" name="Group 146"/>
          <p:cNvGrpSpPr>
            <a:grpSpLocks/>
          </p:cNvGrpSpPr>
          <p:nvPr/>
        </p:nvGrpSpPr>
        <p:grpSpPr bwMode="auto">
          <a:xfrm>
            <a:off x="912813" y="620713"/>
            <a:ext cx="1284287" cy="1260475"/>
            <a:chOff x="575" y="391"/>
            <a:chExt cx="809" cy="794"/>
          </a:xfrm>
        </p:grpSpPr>
        <p:sp>
          <p:nvSpPr>
            <p:cNvPr id="19499"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00"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01"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02"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03"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04"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05"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506"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sp>
        <p:nvSpPr>
          <p:cNvPr id="19466" name="Oval 118"/>
          <p:cNvSpPr>
            <a:spLocks noChangeArrowheads="1"/>
          </p:cNvSpPr>
          <p:nvPr/>
        </p:nvSpPr>
        <p:spPr bwMode="auto">
          <a:xfrm>
            <a:off x="1004888" y="706438"/>
            <a:ext cx="1111250" cy="1112837"/>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pPr>
            <a:endParaRPr lang="en-US" altLang="en-US" sz="600">
              <a:solidFill>
                <a:schemeClr val="tx1"/>
              </a:solidFill>
            </a:endParaRPr>
          </a:p>
        </p:txBody>
      </p:sp>
      <p:grpSp>
        <p:nvGrpSpPr>
          <p:cNvPr id="19467" name="Group 145"/>
          <p:cNvGrpSpPr>
            <a:grpSpLocks/>
          </p:cNvGrpSpPr>
          <p:nvPr/>
        </p:nvGrpSpPr>
        <p:grpSpPr bwMode="auto">
          <a:xfrm>
            <a:off x="863600" y="620713"/>
            <a:ext cx="1370013" cy="1284287"/>
            <a:chOff x="544" y="391"/>
            <a:chExt cx="863" cy="809"/>
          </a:xfrm>
        </p:grpSpPr>
        <p:sp>
          <p:nvSpPr>
            <p:cNvPr id="19496"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97"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98"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grpSp>
        <p:nvGrpSpPr>
          <p:cNvPr id="19468" name="Group 157"/>
          <p:cNvGrpSpPr>
            <a:grpSpLocks/>
          </p:cNvGrpSpPr>
          <p:nvPr/>
        </p:nvGrpSpPr>
        <p:grpSpPr bwMode="auto">
          <a:xfrm>
            <a:off x="331788" y="3090863"/>
            <a:ext cx="2074862" cy="2038350"/>
            <a:chOff x="209" y="1947"/>
            <a:chExt cx="1307" cy="1284"/>
          </a:xfrm>
        </p:grpSpPr>
        <p:sp>
          <p:nvSpPr>
            <p:cNvPr id="19490"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91"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92"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93"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94"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95"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sp>
        <p:nvSpPr>
          <p:cNvPr id="19469" name="Oval 128"/>
          <p:cNvSpPr>
            <a:spLocks noChangeArrowheads="1"/>
          </p:cNvSpPr>
          <p:nvPr/>
        </p:nvSpPr>
        <p:spPr bwMode="auto">
          <a:xfrm>
            <a:off x="482600" y="3227388"/>
            <a:ext cx="1801813" cy="1814512"/>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pPr>
            <a:endParaRPr lang="en-US" altLang="en-US" sz="1000">
              <a:solidFill>
                <a:srgbClr val="C0C0C0"/>
              </a:solidFill>
            </a:endParaRPr>
          </a:p>
        </p:txBody>
      </p:sp>
      <p:grpSp>
        <p:nvGrpSpPr>
          <p:cNvPr id="19470" name="Group 158"/>
          <p:cNvGrpSpPr>
            <a:grpSpLocks/>
          </p:cNvGrpSpPr>
          <p:nvPr/>
        </p:nvGrpSpPr>
        <p:grpSpPr bwMode="auto">
          <a:xfrm>
            <a:off x="257175" y="3090863"/>
            <a:ext cx="2211388" cy="2087562"/>
            <a:chOff x="162" y="1947"/>
            <a:chExt cx="1393" cy="1315"/>
          </a:xfrm>
        </p:grpSpPr>
        <p:sp>
          <p:nvSpPr>
            <p:cNvPr id="19487"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88"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89"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grpSp>
        <p:nvGrpSpPr>
          <p:cNvPr id="19471" name="Group 159"/>
          <p:cNvGrpSpPr>
            <a:grpSpLocks/>
          </p:cNvGrpSpPr>
          <p:nvPr/>
        </p:nvGrpSpPr>
        <p:grpSpPr bwMode="auto">
          <a:xfrm>
            <a:off x="900113" y="4684713"/>
            <a:ext cx="1717675" cy="1692275"/>
            <a:chOff x="567" y="2951"/>
            <a:chExt cx="1082" cy="1066"/>
          </a:xfrm>
        </p:grpSpPr>
        <p:sp>
          <p:nvSpPr>
            <p:cNvPr id="19481"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82"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83"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84"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85"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86"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sp>
        <p:nvSpPr>
          <p:cNvPr id="2" name="Oval 138"/>
          <p:cNvSpPr>
            <a:spLocks noChangeArrowheads="1"/>
          </p:cNvSpPr>
          <p:nvPr/>
        </p:nvSpPr>
        <p:spPr bwMode="auto">
          <a:xfrm>
            <a:off x="1014413" y="4791075"/>
            <a:ext cx="1506537" cy="1519238"/>
          </a:xfrm>
          <a:prstGeom prst="ellipse">
            <a:avLst/>
          </a:prstGeom>
          <a:blipFill dpi="0" rotWithShape="1">
            <a:blip r:embed="rId7">
              <a:extLst>
                <a:ext uri="{28A0092B-C50C-407E-A947-70E740481C1C}">
                  <a14:useLocalDpi xmlns:a14="http://schemas.microsoft.com/office/drawing/2010/main" val="0"/>
                </a:ext>
              </a:extLst>
            </a:blip>
            <a:srcRect/>
            <a:stretch>
              <a:fillRect l="-219" r="-219"/>
            </a:stretch>
          </a:blipFill>
          <a:ln>
            <a:noFill/>
          </a:ln>
        </p:spPr>
        <p:txBody>
          <a:bodyPr anchor="ctr"/>
          <a:lstStyle/>
          <a:p>
            <a:pPr algn="ctr">
              <a:defRPr/>
            </a:pPr>
            <a:endParaRPr lang="en-ZA" sz="900" dirty="0">
              <a:solidFill>
                <a:srgbClr val="C0C0C0"/>
              </a:solidFill>
            </a:endParaRPr>
          </a:p>
        </p:txBody>
      </p:sp>
      <p:grpSp>
        <p:nvGrpSpPr>
          <p:cNvPr id="19475" name="Group 160"/>
          <p:cNvGrpSpPr>
            <a:grpSpLocks/>
          </p:cNvGrpSpPr>
          <p:nvPr/>
        </p:nvGrpSpPr>
        <p:grpSpPr bwMode="auto">
          <a:xfrm>
            <a:off x="838200" y="4684713"/>
            <a:ext cx="1828800" cy="1728787"/>
            <a:chOff x="528" y="2951"/>
            <a:chExt cx="1152" cy="1089"/>
          </a:xfrm>
        </p:grpSpPr>
        <p:sp>
          <p:nvSpPr>
            <p:cNvPr id="19478"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79"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sp>
          <p:nvSpPr>
            <p:cNvPr id="19480"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a:solidFill>
                  <a:schemeClr val="tx1"/>
                </a:solidFill>
              </a:endParaRPr>
            </a:p>
          </p:txBody>
        </p:sp>
      </p:grpSp>
      <p:sp>
        <p:nvSpPr>
          <p:cNvPr id="19476" name="Rectangle 2"/>
          <p:cNvSpPr>
            <a:spLocks noGrp="1" noChangeArrowheads="1"/>
          </p:cNvSpPr>
          <p:nvPr>
            <p:ph type="ctrTitle"/>
          </p:nvPr>
        </p:nvSpPr>
        <p:spPr>
          <a:xfrm>
            <a:off x="3015017" y="5168106"/>
            <a:ext cx="5545137" cy="676275"/>
          </a:xfrm>
        </p:spPr>
        <p:txBody>
          <a:bodyPr/>
          <a:lstStyle/>
          <a:p>
            <a:pPr>
              <a:lnSpc>
                <a:spcPct val="100000"/>
              </a:lnSpc>
            </a:pPr>
            <a:br>
              <a:rPr lang="en-GB" sz="3200" b="1" dirty="0">
                <a:solidFill>
                  <a:srgbClr val="002060"/>
                </a:solidFill>
              </a:rPr>
            </a:br>
            <a:br>
              <a:rPr lang="en-GB" sz="3200" b="1" dirty="0">
                <a:solidFill>
                  <a:srgbClr val="002060"/>
                </a:solidFill>
              </a:rPr>
            </a:br>
            <a:r>
              <a:rPr lang="en-GB" sz="3200" b="1" dirty="0">
                <a:solidFill>
                  <a:srgbClr val="002060"/>
                </a:solidFill>
              </a:rPr>
              <a:t>Transmission Lines In Development </a:t>
            </a:r>
            <a:br>
              <a:rPr lang="en-GB" sz="3200" b="1" dirty="0">
                <a:solidFill>
                  <a:srgbClr val="002060"/>
                </a:solidFill>
              </a:rPr>
            </a:br>
            <a:br>
              <a:rPr lang="en-GB" sz="3200" b="1" dirty="0">
                <a:solidFill>
                  <a:srgbClr val="002060"/>
                </a:solidFill>
              </a:rPr>
            </a:br>
            <a:r>
              <a:rPr lang="en-GB" sz="3200" b="1" dirty="0">
                <a:solidFill>
                  <a:srgbClr val="002060"/>
                </a:solidFill>
              </a:rPr>
              <a:t>Line Construction Forum</a:t>
            </a:r>
            <a:br>
              <a:rPr lang="en-AU" altLang="en-US" sz="3200" b="1" dirty="0">
                <a:solidFill>
                  <a:srgbClr val="002060"/>
                </a:solidFill>
              </a:rPr>
            </a:br>
            <a:br>
              <a:rPr lang="en-AU" altLang="en-US" sz="3200" b="1" dirty="0">
                <a:solidFill>
                  <a:srgbClr val="002060"/>
                </a:solidFill>
              </a:rPr>
            </a:br>
            <a:r>
              <a:rPr lang="en-AU" altLang="en-US" sz="3200" b="1" dirty="0">
                <a:solidFill>
                  <a:srgbClr val="002060"/>
                </a:solidFill>
              </a:rPr>
              <a:t>27 May 2022</a:t>
            </a:r>
            <a:br>
              <a:rPr lang="en-AU" altLang="en-US" sz="3200" b="1" dirty="0">
                <a:solidFill>
                  <a:srgbClr val="002060"/>
                </a:solidFill>
              </a:rPr>
            </a:br>
            <a:br>
              <a:rPr lang="en-AU" altLang="en-US" sz="3200" b="1" dirty="0">
                <a:solidFill>
                  <a:srgbClr val="002060"/>
                </a:solidFill>
              </a:rPr>
            </a:br>
            <a:r>
              <a:rPr lang="en-AU" altLang="en-US" sz="3200" b="1" dirty="0">
                <a:solidFill>
                  <a:srgbClr val="002060"/>
                </a:solidFill>
              </a:rPr>
              <a:t>Leonard van der Walt &amp; Alwyn Marais</a:t>
            </a:r>
            <a:endParaRPr lang="en-GB" altLang="en-US" sz="3200" dirty="0">
              <a:solidFill>
                <a:srgbClr val="002060"/>
              </a:solidFill>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04AA3-16D4-48A1-9BA5-3AAF163FD530}"/>
              </a:ext>
            </a:extLst>
          </p:cNvPr>
          <p:cNvSpPr>
            <a:spLocks noGrp="1"/>
          </p:cNvSpPr>
          <p:nvPr>
            <p:ph type="title"/>
          </p:nvPr>
        </p:nvSpPr>
        <p:spPr/>
        <p:txBody>
          <a:bodyPr/>
          <a:lstStyle/>
          <a:p>
            <a:r>
              <a:rPr lang="en-US" dirty="0"/>
              <a:t>General &amp; Disclaimer</a:t>
            </a:r>
            <a:endParaRPr lang="en-ZA" dirty="0"/>
          </a:p>
        </p:txBody>
      </p:sp>
      <p:sp>
        <p:nvSpPr>
          <p:cNvPr id="3" name="Content Placeholder 2">
            <a:extLst>
              <a:ext uri="{FF2B5EF4-FFF2-40B4-BE49-F238E27FC236}">
                <a16:creationId xmlns:a16="http://schemas.microsoft.com/office/drawing/2014/main" id="{749C83E4-3C2A-4F48-9D5C-01A939954336}"/>
              </a:ext>
            </a:extLst>
          </p:cNvPr>
          <p:cNvSpPr>
            <a:spLocks noGrp="1"/>
          </p:cNvSpPr>
          <p:nvPr>
            <p:ph idx="1"/>
          </p:nvPr>
        </p:nvSpPr>
        <p:spPr>
          <a:xfrm>
            <a:off x="0" y="1032651"/>
            <a:ext cx="8989255" cy="5420537"/>
          </a:xfrm>
        </p:spPr>
        <p:txBody>
          <a:bodyPr/>
          <a:lstStyle/>
          <a:p>
            <a:r>
              <a:rPr lang="en-US" sz="1400" dirty="0"/>
              <a:t>This presentation gives an overview of the current Transmission line projects (275/400kV &amp; 765kV) in development.</a:t>
            </a:r>
          </a:p>
          <a:p>
            <a:r>
              <a:rPr lang="en-US" sz="1400" dirty="0"/>
              <a:t>No customer or self-build projects are shown in this presentation.</a:t>
            </a:r>
          </a:p>
          <a:p>
            <a:r>
              <a:rPr lang="en-US" sz="1400" dirty="0"/>
              <a:t>Slides 3 &amp; 4 are as per what was presented at the TDP Public forum 26 October 2021.  The Transmission Development Plan (TDP) is a 10 year plan of all Transmission projects </a:t>
            </a:r>
          </a:p>
          <a:p>
            <a:r>
              <a:rPr lang="en-US" sz="1400" dirty="0"/>
              <a:t>The remainder of the slides are giving the updated information on the major Transmission line projects in development.  </a:t>
            </a:r>
          </a:p>
          <a:p>
            <a:r>
              <a:rPr lang="en-US" sz="1400" dirty="0"/>
              <a:t>The projects where short lengths of lines are needed (&lt; 10km long, example loop-in and loop-out to new substations) are not covered in slides 5 - 7.</a:t>
            </a:r>
          </a:p>
          <a:p>
            <a:r>
              <a:rPr lang="en-US" sz="1400" dirty="0"/>
              <a:t>The Execution Release Approval (ERA) dates shown are the current planned dates, these are subject to change depending mainly on:</a:t>
            </a:r>
          </a:p>
          <a:p>
            <a:pPr lvl="1">
              <a:buFont typeface="Courier New" panose="02070309020205020404" pitchFamily="49" charset="0"/>
              <a:buChar char="o"/>
            </a:pPr>
            <a:r>
              <a:rPr lang="en-US" sz="1400" dirty="0"/>
              <a:t>Environmental </a:t>
            </a:r>
            <a:r>
              <a:rPr lang="en-US" sz="1400" dirty="0" err="1"/>
              <a:t>authorisation</a:t>
            </a:r>
            <a:r>
              <a:rPr lang="en-US" sz="1400" dirty="0"/>
              <a:t>;</a:t>
            </a:r>
          </a:p>
          <a:p>
            <a:pPr lvl="1">
              <a:buFont typeface="Courier New" panose="02070309020205020404" pitchFamily="49" charset="0"/>
              <a:buChar char="o"/>
            </a:pPr>
            <a:r>
              <a:rPr lang="en-US" sz="1400" dirty="0"/>
              <a:t>Servitude Acquisition;</a:t>
            </a:r>
          </a:p>
          <a:p>
            <a:pPr lvl="1">
              <a:buFont typeface="Courier New" panose="02070309020205020404" pitchFamily="49" charset="0"/>
              <a:buChar char="o"/>
            </a:pPr>
            <a:r>
              <a:rPr lang="en-US" sz="1400" dirty="0"/>
              <a:t>Capex availability. </a:t>
            </a:r>
          </a:p>
          <a:p>
            <a:r>
              <a:rPr lang="en-US" sz="1400" dirty="0"/>
              <a:t>Eskom aims to place contracts within a year of the ERA date.  Depending on the line length and the contracting strategy at the time the lines may be broken up into sections and more than one tender issued per line.  </a:t>
            </a:r>
          </a:p>
        </p:txBody>
      </p:sp>
      <p:sp>
        <p:nvSpPr>
          <p:cNvPr id="5" name="Slide Number Placeholder 4">
            <a:extLst>
              <a:ext uri="{FF2B5EF4-FFF2-40B4-BE49-F238E27FC236}">
                <a16:creationId xmlns:a16="http://schemas.microsoft.com/office/drawing/2014/main" id="{6EA662AA-F410-4A0F-8415-812269CC80ED}"/>
              </a:ext>
            </a:extLst>
          </p:cNvPr>
          <p:cNvSpPr>
            <a:spLocks noGrp="1"/>
          </p:cNvSpPr>
          <p:nvPr>
            <p:ph type="sldNum" sz="quarter" idx="12"/>
          </p:nvPr>
        </p:nvSpPr>
        <p:spPr/>
        <p:txBody>
          <a:bodyPr/>
          <a:lstStyle/>
          <a:p>
            <a:pPr>
              <a:defRPr/>
            </a:pPr>
            <a:fld id="{FA3E254C-16EC-4041-97B7-3C01F148EC70}" type="slidenum">
              <a:rPr lang="en-ZA" smtClean="0"/>
              <a:pPr>
                <a:defRPr/>
              </a:pPr>
              <a:t>2</a:t>
            </a:fld>
            <a:endParaRPr lang="en-ZA" dirty="0"/>
          </a:p>
        </p:txBody>
      </p:sp>
    </p:spTree>
    <p:extLst>
      <p:ext uri="{BB962C8B-B14F-4D97-AF65-F5344CB8AC3E}">
        <p14:creationId xmlns:p14="http://schemas.microsoft.com/office/powerpoint/2010/main" val="698728806"/>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0638" y="115888"/>
            <a:ext cx="7740650" cy="6667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r>
              <a:rPr lang="en-GB" dirty="0"/>
              <a:t>Typical Transmission project timelines</a:t>
            </a:r>
            <a:br>
              <a:rPr lang="en-GB" dirty="0"/>
            </a:br>
            <a:r>
              <a:rPr lang="en-GB" dirty="0"/>
              <a:t>(assuming no hurdles)</a:t>
            </a:r>
          </a:p>
        </p:txBody>
      </p:sp>
      <p:sp>
        <p:nvSpPr>
          <p:cNvPr id="41987" name="Slide Number Placeholder 5"/>
          <p:cNvSpPr>
            <a:spLocks noGrp="1"/>
          </p:cNvSpPr>
          <p:nvPr>
            <p:ph type="sldNum" sz="quarter" idx="12"/>
          </p:nvPr>
        </p:nvSpPr>
        <p:spPr>
          <a:xfrm>
            <a:off x="8640763" y="6170613"/>
            <a:ext cx="503237" cy="503237"/>
          </a:xfrm>
          <a:prstGeom prst="ellipse">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51DAE5FD-0247-4174-AC31-968B6C6A75C5}" type="slidenum">
              <a:rPr kumimoji="0" lang="en-ZA" altLang="en-US" sz="1000" b="0" i="0" u="none" strike="noStrike" kern="1200" cap="none" spc="0" normalizeH="0" baseline="0" noProof="0" smtClean="0">
                <a:ln>
                  <a:noFill/>
                </a:ln>
                <a:solidFill>
                  <a:srgbClr val="003896"/>
                </a:solidFill>
                <a:effectLst/>
                <a:uLnTx/>
                <a:uFillTx/>
                <a:latin typeface="Arial" panose="020B0604020202020204" pitchFamily="34" charset="0"/>
                <a:ea typeface="+mn-ea"/>
                <a:cs typeface="Arial" panose="020B0604020202020204" pitchFamily="34" charset="0"/>
              </a:rPr>
              <a:pPr marL="0" marR="0" lvl="0" indent="0" algn="l" defTabSz="914400" rtl="0" eaLnBrk="1" fontAlgn="base" latinLnBrk="0" hangingPunct="1">
                <a:lnSpc>
                  <a:spcPct val="100000"/>
                </a:lnSpc>
                <a:spcBef>
                  <a:spcPct val="0"/>
                </a:spcBef>
                <a:spcAft>
                  <a:spcPct val="0"/>
                </a:spcAft>
                <a:buClrTx/>
                <a:buSzTx/>
                <a:buFontTx/>
                <a:buNone/>
                <a:tabLst/>
                <a:defRPr/>
              </a:pPr>
              <a:t>3</a:t>
            </a:fld>
            <a:endParaRPr kumimoji="0" lang="en-ZA" altLang="en-US" sz="10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grpSp>
        <p:nvGrpSpPr>
          <p:cNvPr id="41988" name="Group 6"/>
          <p:cNvGrpSpPr>
            <a:grpSpLocks/>
          </p:cNvGrpSpPr>
          <p:nvPr/>
        </p:nvGrpSpPr>
        <p:grpSpPr bwMode="auto">
          <a:xfrm>
            <a:off x="142875" y="1609725"/>
            <a:ext cx="8550275" cy="4222750"/>
            <a:chOff x="201227" y="1475554"/>
            <a:chExt cx="8547486" cy="5039684"/>
          </a:xfrm>
        </p:grpSpPr>
        <p:grpSp>
          <p:nvGrpSpPr>
            <p:cNvPr id="41996" name="Group 5"/>
            <p:cNvGrpSpPr>
              <a:grpSpLocks/>
            </p:cNvGrpSpPr>
            <p:nvPr/>
          </p:nvGrpSpPr>
          <p:grpSpPr bwMode="auto">
            <a:xfrm>
              <a:off x="201227" y="1475554"/>
              <a:ext cx="5570279" cy="4967286"/>
              <a:chOff x="201227" y="1475554"/>
              <a:chExt cx="5570279" cy="4967286"/>
            </a:xfrm>
          </p:grpSpPr>
          <p:grpSp>
            <p:nvGrpSpPr>
              <p:cNvPr id="42007" name="Group 2"/>
              <p:cNvGrpSpPr>
                <a:grpSpLocks/>
              </p:cNvGrpSpPr>
              <p:nvPr/>
            </p:nvGrpSpPr>
            <p:grpSpPr bwMode="auto">
              <a:xfrm>
                <a:off x="201227" y="1475554"/>
                <a:ext cx="1059249" cy="4967286"/>
                <a:chOff x="201227" y="1475554"/>
                <a:chExt cx="1059249" cy="4967286"/>
              </a:xfrm>
            </p:grpSpPr>
            <p:sp>
              <p:nvSpPr>
                <p:cNvPr id="43016" name="Rectangle 12"/>
                <p:cNvSpPr>
                  <a:spLocks noChangeArrowheads="1"/>
                </p:cNvSpPr>
                <p:nvPr/>
              </p:nvSpPr>
              <p:spPr bwMode="auto">
                <a:xfrm>
                  <a:off x="201227" y="1475554"/>
                  <a:ext cx="1059249" cy="1439863"/>
                </a:xfrm>
                <a:prstGeom prst="rect">
                  <a:avLst/>
                </a:prstGeom>
                <a:solidFill>
                  <a:schemeClr val="accent1"/>
                </a:solidFill>
                <a:ln w="9525">
                  <a:noFill/>
                  <a:miter lim="800000"/>
                  <a:headEnd/>
                  <a:tailEnd/>
                </a:ln>
                <a:effectLst>
                  <a:glow rad="101600">
                    <a:schemeClr val="accent1">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6 - 12 months</a:t>
                  </a:r>
                </a:p>
              </p:txBody>
            </p:sp>
            <p:sp>
              <p:nvSpPr>
                <p:cNvPr id="43017" name="Rectangle 14"/>
                <p:cNvSpPr>
                  <a:spLocks noChangeArrowheads="1"/>
                </p:cNvSpPr>
                <p:nvPr/>
              </p:nvSpPr>
              <p:spPr bwMode="auto">
                <a:xfrm>
                  <a:off x="201227" y="3058291"/>
                  <a:ext cx="1059249" cy="1584325"/>
                </a:xfrm>
                <a:prstGeom prst="rect">
                  <a:avLst/>
                </a:prstGeom>
                <a:solidFill>
                  <a:schemeClr val="accent1"/>
                </a:solidFill>
                <a:ln w="9525">
                  <a:noFill/>
                  <a:miter lim="800000"/>
                  <a:headEnd/>
                  <a:tailEnd/>
                </a:ln>
                <a:effectLst>
                  <a:glow rad="101600">
                    <a:schemeClr val="accent1">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1600" noProof="0" dirty="0">
                      <a:solidFill>
                        <a:srgbClr val="FFFFFF"/>
                      </a:solidFill>
                      <a:latin typeface="Arial" panose="020B0604020202020204" pitchFamily="34" charset="0"/>
                      <a:cs typeface="Arial" panose="020B0604020202020204" pitchFamily="34" charset="0"/>
                    </a:rPr>
                    <a:t>4 </a:t>
                  </a:r>
                  <a:r>
                    <a:rPr kumimoji="0" lang="en-GB" sz="16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- 7 </a:t>
                  </a:r>
                  <a:r>
                    <a:rPr kumimoji="0" lang="en-GB" sz="16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yrs</a:t>
                  </a:r>
                  <a:endParaRPr kumimoji="0" lang="en-GB" sz="16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3018" name="Rectangle 15"/>
                <p:cNvSpPr>
                  <a:spLocks noChangeArrowheads="1"/>
                </p:cNvSpPr>
                <p:nvPr/>
              </p:nvSpPr>
              <p:spPr bwMode="auto">
                <a:xfrm>
                  <a:off x="201227" y="4787076"/>
                  <a:ext cx="1059249" cy="1655764"/>
                </a:xfrm>
                <a:prstGeom prst="rect">
                  <a:avLst/>
                </a:prstGeom>
                <a:solidFill>
                  <a:schemeClr val="accent1"/>
                </a:solidFill>
                <a:ln w="9525">
                  <a:noFill/>
                  <a:miter lim="800000"/>
                  <a:headEnd/>
                  <a:tailEnd/>
                </a:ln>
                <a:effectLst>
                  <a:glow rad="101600">
                    <a:schemeClr val="accent1">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1600" dirty="0">
                      <a:solidFill>
                        <a:srgbClr val="FFFFFF"/>
                      </a:solidFill>
                    </a:rPr>
                    <a:t>24 </a:t>
                  </a:r>
                  <a:r>
                    <a:rPr kumimoji="0" lang="en-GB" sz="16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- 48 months</a:t>
                  </a:r>
                </a:p>
              </p:txBody>
            </p:sp>
          </p:grpSp>
          <p:grpSp>
            <p:nvGrpSpPr>
              <p:cNvPr id="42008" name="Group 3"/>
              <p:cNvGrpSpPr>
                <a:grpSpLocks/>
              </p:cNvGrpSpPr>
              <p:nvPr/>
            </p:nvGrpSpPr>
            <p:grpSpPr bwMode="auto">
              <a:xfrm>
                <a:off x="1461312" y="2024069"/>
                <a:ext cx="4310194" cy="3512822"/>
                <a:chOff x="1461312" y="2024069"/>
                <a:chExt cx="4310194" cy="3512822"/>
              </a:xfrm>
            </p:grpSpPr>
            <p:sp>
              <p:nvSpPr>
                <p:cNvPr id="42009" name="Rectangle 16"/>
                <p:cNvSpPr>
                  <a:spLocks noChangeArrowheads="1"/>
                </p:cNvSpPr>
                <p:nvPr/>
              </p:nvSpPr>
              <p:spPr bwMode="auto">
                <a:xfrm>
                  <a:off x="1461312" y="2925763"/>
                  <a:ext cx="508307" cy="330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rPr>
                    <a:t>CRA</a:t>
                  </a:r>
                </a:p>
              </p:txBody>
            </p:sp>
            <p:sp>
              <p:nvSpPr>
                <p:cNvPr id="42010" name="Rectangle 17"/>
                <p:cNvSpPr>
                  <a:spLocks noChangeArrowheads="1"/>
                </p:cNvSpPr>
                <p:nvPr/>
              </p:nvSpPr>
              <p:spPr bwMode="auto">
                <a:xfrm>
                  <a:off x="1532751" y="3789364"/>
                  <a:ext cx="508307" cy="330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rPr>
                    <a:t>DRA</a:t>
                  </a:r>
                </a:p>
              </p:txBody>
            </p:sp>
            <p:sp>
              <p:nvSpPr>
                <p:cNvPr id="42011" name="Rectangle 18"/>
                <p:cNvSpPr>
                  <a:spLocks noChangeArrowheads="1"/>
                </p:cNvSpPr>
                <p:nvPr/>
              </p:nvSpPr>
              <p:spPr bwMode="auto">
                <a:xfrm>
                  <a:off x="1532751" y="4654549"/>
                  <a:ext cx="500295" cy="330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rPr>
                    <a:t>ERA</a:t>
                  </a:r>
                </a:p>
              </p:txBody>
            </p:sp>
            <p:cxnSp>
              <p:nvCxnSpPr>
                <p:cNvPr id="42012" name="AutoShape 19"/>
                <p:cNvCxnSpPr>
                  <a:cxnSpLocks noChangeShapeType="1"/>
                </p:cNvCxnSpPr>
                <p:nvPr/>
              </p:nvCxnSpPr>
              <p:spPr bwMode="auto">
                <a:xfrm>
                  <a:off x="4097406" y="2024069"/>
                  <a:ext cx="531578" cy="1536742"/>
                </a:xfrm>
                <a:prstGeom prst="bentConnector2">
                  <a:avLst/>
                </a:prstGeom>
                <a:noFill/>
                <a:ln w="7620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42013" name="AutoShape 20"/>
                <p:cNvCxnSpPr>
                  <a:cxnSpLocks noChangeShapeType="1"/>
                </p:cNvCxnSpPr>
                <p:nvPr/>
              </p:nvCxnSpPr>
              <p:spPr bwMode="auto">
                <a:xfrm>
                  <a:off x="5293456" y="3950519"/>
                  <a:ext cx="478050" cy="1586372"/>
                </a:xfrm>
                <a:prstGeom prst="bentConnector2">
                  <a:avLst/>
                </a:prstGeom>
                <a:noFill/>
                <a:ln w="762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42014" name="Line 22"/>
                <p:cNvSpPr>
                  <a:spLocks noChangeShapeType="1"/>
                </p:cNvSpPr>
                <p:nvPr/>
              </p:nvSpPr>
              <p:spPr bwMode="auto">
                <a:xfrm>
                  <a:off x="1821674" y="3286125"/>
                  <a:ext cx="0" cy="50323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ZA" sz="24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42015" name="Line 23"/>
                <p:cNvSpPr>
                  <a:spLocks noChangeShapeType="1"/>
                </p:cNvSpPr>
                <p:nvPr/>
              </p:nvSpPr>
              <p:spPr bwMode="auto">
                <a:xfrm>
                  <a:off x="1821674" y="4149725"/>
                  <a:ext cx="0" cy="5048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ZA" sz="24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grpSp>
        </p:grpSp>
        <p:grpSp>
          <p:nvGrpSpPr>
            <p:cNvPr id="41997" name="Group 4"/>
            <p:cNvGrpSpPr>
              <a:grpSpLocks/>
            </p:cNvGrpSpPr>
            <p:nvPr/>
          </p:nvGrpSpPr>
          <p:grpSpPr bwMode="auto">
            <a:xfrm>
              <a:off x="6877049" y="1558300"/>
              <a:ext cx="1871664" cy="4956938"/>
              <a:chOff x="6877049" y="1558300"/>
              <a:chExt cx="1871664" cy="4956938"/>
            </a:xfrm>
          </p:grpSpPr>
          <p:sp>
            <p:nvSpPr>
              <p:cNvPr id="43026" name="Rectangle 25"/>
              <p:cNvSpPr>
                <a:spLocks noChangeArrowheads="1"/>
              </p:cNvSpPr>
              <p:nvPr/>
            </p:nvSpPr>
            <p:spPr bwMode="auto">
              <a:xfrm>
                <a:off x="6877049" y="1558300"/>
                <a:ext cx="1871664" cy="1439862"/>
              </a:xfrm>
              <a:prstGeom prst="rect">
                <a:avLst/>
              </a:prstGeom>
              <a:solidFill>
                <a:schemeClr val="bg2">
                  <a:lumMod val="75000"/>
                </a:schemeClr>
              </a:solidFill>
              <a:ln w="9525">
                <a:noFill/>
                <a:miter lim="800000"/>
                <a:headEnd/>
                <a:tailEnd/>
              </a:ln>
              <a:effectLst>
                <a:glow rad="101600">
                  <a:schemeClr val="accent1">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3896"/>
                    </a:solidFill>
                    <a:effectLst/>
                    <a:uLnTx/>
                    <a:uFillTx/>
                    <a:latin typeface="Arial" panose="020B0604020202020204" pitchFamily="34" charset="0"/>
                    <a:ea typeface="+mn-ea"/>
                    <a:cs typeface="Arial" panose="020B0604020202020204" pitchFamily="34" charset="0"/>
                  </a:rPr>
                  <a:t>Scope defined</a:t>
                </a:r>
              </a:p>
            </p:txBody>
          </p:sp>
          <p:sp>
            <p:nvSpPr>
              <p:cNvPr id="43027" name="Rectangle 26"/>
              <p:cNvSpPr>
                <a:spLocks noChangeArrowheads="1"/>
              </p:cNvSpPr>
              <p:nvPr/>
            </p:nvSpPr>
            <p:spPr bwMode="auto">
              <a:xfrm>
                <a:off x="6877049" y="3212475"/>
                <a:ext cx="1871664" cy="1502542"/>
              </a:xfrm>
              <a:prstGeom prst="rect">
                <a:avLst/>
              </a:prstGeom>
              <a:solidFill>
                <a:schemeClr val="bg2">
                  <a:lumMod val="75000"/>
                </a:schemeClr>
              </a:solidFill>
              <a:ln w="9525">
                <a:noFill/>
                <a:miter lim="800000"/>
                <a:headEnd/>
                <a:tailEnd/>
              </a:ln>
              <a:effectLst>
                <a:glow rad="101600">
                  <a:schemeClr val="accent1">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3896"/>
                    </a:solidFill>
                    <a:effectLst/>
                    <a:uLnTx/>
                    <a:uFillTx/>
                    <a:latin typeface="Arial" panose="020B0604020202020204" pitchFamily="34" charset="0"/>
                    <a:ea typeface="+mn-ea"/>
                    <a:cs typeface="Arial" panose="020B0604020202020204" pitchFamily="34" charset="0"/>
                  </a:rPr>
                  <a:t>EA</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3896"/>
                    </a:solidFill>
                    <a:effectLst/>
                    <a:uLnTx/>
                    <a:uFillTx/>
                    <a:latin typeface="Arial" panose="020B0604020202020204" pitchFamily="34" charset="0"/>
                    <a:ea typeface="+mn-ea"/>
                    <a:cs typeface="Arial" panose="020B0604020202020204" pitchFamily="34" charset="0"/>
                  </a:rPr>
                  <a:t>Land/ Servitude rights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3896"/>
                    </a:solidFill>
                    <a:effectLst/>
                    <a:uLnTx/>
                    <a:uFillTx/>
                    <a:latin typeface="Arial" panose="020B0604020202020204" pitchFamily="34" charset="0"/>
                    <a:ea typeface="+mn-ea"/>
                    <a:cs typeface="Arial" panose="020B0604020202020204" pitchFamily="34" charset="0"/>
                  </a:rPr>
                  <a:t>Line/ sub design</a:t>
                </a:r>
              </a:p>
            </p:txBody>
          </p:sp>
          <p:sp>
            <p:nvSpPr>
              <p:cNvPr id="43028" name="Rectangle 27"/>
              <p:cNvSpPr>
                <a:spLocks noChangeArrowheads="1"/>
              </p:cNvSpPr>
              <p:nvPr/>
            </p:nvSpPr>
            <p:spPr bwMode="auto">
              <a:xfrm>
                <a:off x="6877050" y="4941261"/>
                <a:ext cx="1871663" cy="1573977"/>
              </a:xfrm>
              <a:prstGeom prst="rect">
                <a:avLst/>
              </a:prstGeom>
              <a:solidFill>
                <a:schemeClr val="bg2">
                  <a:lumMod val="75000"/>
                </a:schemeClr>
              </a:solidFill>
              <a:ln w="9525">
                <a:noFill/>
                <a:miter lim="800000"/>
                <a:headEnd/>
                <a:tailEnd/>
              </a:ln>
              <a:effectLst>
                <a:glow rad="101600">
                  <a:schemeClr val="accent1">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3896"/>
                    </a:solidFill>
                    <a:effectLst/>
                    <a:uLnTx/>
                    <a:uFillTx/>
                    <a:latin typeface="Arial" panose="020B0604020202020204" pitchFamily="34" charset="0"/>
                    <a:ea typeface="+mn-ea"/>
                    <a:cs typeface="Arial" panose="020B0604020202020204" pitchFamily="34" charset="0"/>
                  </a:rPr>
                  <a:t>Procurement &amp; construction</a:t>
                </a:r>
              </a:p>
            </p:txBody>
          </p:sp>
        </p:grpSp>
      </p:grpSp>
      <p:sp>
        <p:nvSpPr>
          <p:cNvPr id="41989" name="Text Box 32"/>
          <p:cNvSpPr txBox="1">
            <a:spLocks noChangeArrowheads="1"/>
          </p:cNvSpPr>
          <p:nvPr/>
        </p:nvSpPr>
        <p:spPr bwMode="auto">
          <a:xfrm>
            <a:off x="128588" y="908050"/>
            <a:ext cx="777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2000" b="1"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rPr>
              <a:t>Time</a:t>
            </a:r>
          </a:p>
        </p:txBody>
      </p:sp>
      <p:sp>
        <p:nvSpPr>
          <p:cNvPr id="41990" name="Text Box 33"/>
          <p:cNvSpPr txBox="1">
            <a:spLocks noChangeArrowheads="1"/>
          </p:cNvSpPr>
          <p:nvPr/>
        </p:nvSpPr>
        <p:spPr bwMode="auto">
          <a:xfrm>
            <a:off x="1700213" y="908050"/>
            <a:ext cx="13223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2000" b="1"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rPr>
              <a:t>Activities</a:t>
            </a:r>
          </a:p>
        </p:txBody>
      </p:sp>
      <p:sp>
        <p:nvSpPr>
          <p:cNvPr id="41991" name="Text Box 34"/>
          <p:cNvSpPr txBox="1">
            <a:spLocks noChangeArrowheads="1"/>
          </p:cNvSpPr>
          <p:nvPr/>
        </p:nvSpPr>
        <p:spPr bwMode="auto">
          <a:xfrm>
            <a:off x="7069138" y="1084263"/>
            <a:ext cx="1168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2000" b="1"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rPr>
              <a:t>Outputs</a:t>
            </a:r>
          </a:p>
        </p:txBody>
      </p:sp>
      <p:sp>
        <p:nvSpPr>
          <p:cNvPr id="41992" name="Rectangle 1"/>
          <p:cNvSpPr>
            <a:spLocks noChangeArrowheads="1"/>
          </p:cNvSpPr>
          <p:nvPr/>
        </p:nvSpPr>
        <p:spPr bwMode="auto">
          <a:xfrm>
            <a:off x="20638" y="5868988"/>
            <a:ext cx="91233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cs typeface="Arial" panose="020B0604020202020204" pitchFamily="34" charset="0"/>
              </a:defRPr>
            </a:lvl1pPr>
            <a:lvl2pPr marL="742950" indent="-285750">
              <a:defRPr sz="2400">
                <a:solidFill>
                  <a:schemeClr val="tx1"/>
                </a:solidFill>
                <a:latin typeface="Arial" panose="020B0604020202020204" pitchFamily="34" charset="0"/>
                <a:cs typeface="Arial" panose="020B0604020202020204" pitchFamily="34" charset="0"/>
              </a:defRPr>
            </a:lvl2pPr>
            <a:lvl3pPr marL="1143000" indent="-228600">
              <a:defRPr sz="2400">
                <a:solidFill>
                  <a:schemeClr val="tx1"/>
                </a:solidFill>
                <a:latin typeface="Arial" panose="020B0604020202020204" pitchFamily="34" charset="0"/>
                <a:cs typeface="Arial" panose="020B0604020202020204" pitchFamily="34" charset="0"/>
              </a:defRPr>
            </a:lvl3pPr>
            <a:lvl4pPr marL="1600200" indent="-228600">
              <a:defRPr sz="2400">
                <a:solidFill>
                  <a:schemeClr val="tx1"/>
                </a:solidFill>
                <a:latin typeface="Arial" panose="020B0604020202020204" pitchFamily="34" charset="0"/>
                <a:cs typeface="Arial" panose="020B0604020202020204" pitchFamily="34" charset="0"/>
              </a:defRPr>
            </a:lvl4pPr>
            <a:lvl5pPr marL="2057400" indent="-22860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2000" b="0" i="0" u="none" strike="noStrike" kern="1200" cap="none" spc="0" normalizeH="0" baseline="0" noProof="0" dirty="0">
                <a:ln>
                  <a:noFill/>
                </a:ln>
                <a:solidFill>
                  <a:srgbClr val="003896"/>
                </a:solidFill>
                <a:effectLst/>
                <a:uLnTx/>
                <a:uFillTx/>
                <a:latin typeface="Arial" panose="020B0604020202020204" pitchFamily="34" charset="0"/>
                <a:ea typeface="+mn-ea"/>
                <a:cs typeface="Arial" panose="020B0604020202020204" pitchFamily="34" charset="0"/>
              </a:rPr>
              <a:t>Identification / siting and securing suitable land or rights is a lengthy process particularly for linear developments and influences the timing and success of a project</a:t>
            </a:r>
            <a:endParaRPr kumimoji="0" lang="en-ZA" altLang="en-US" sz="2000" b="0" i="0" u="none" strike="noStrike" kern="1200" cap="none" spc="0" normalizeH="0" baseline="0" noProof="0" dirty="0">
              <a:ln>
                <a:noFill/>
              </a:ln>
              <a:solidFill>
                <a:srgbClr val="003896"/>
              </a:solidFill>
              <a:effectLst/>
              <a:uLnTx/>
              <a:uFillTx/>
              <a:latin typeface="Arial" panose="020B0604020202020204" pitchFamily="34" charset="0"/>
              <a:ea typeface="+mn-ea"/>
              <a:cs typeface="Arial" panose="020B0604020202020204" pitchFamily="34" charset="0"/>
            </a:endParaRPr>
          </a:p>
        </p:txBody>
      </p:sp>
      <p:graphicFrame>
        <p:nvGraphicFramePr>
          <p:cNvPr id="2" name="Diagram 1"/>
          <p:cNvGraphicFramePr/>
          <p:nvPr/>
        </p:nvGraphicFramePr>
        <p:xfrm>
          <a:off x="4106718" y="4309282"/>
          <a:ext cx="2437100" cy="15679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nvGraphicFramePr>
        <p:xfrm>
          <a:off x="3114762" y="2642080"/>
          <a:ext cx="2121931" cy="20830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nvGraphicFramePr>
        <p:xfrm>
          <a:off x="1417208" y="853065"/>
          <a:ext cx="2623041" cy="243192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1615592509"/>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18777" y="1595319"/>
            <a:ext cx="6789340" cy="3236603"/>
          </a:xfrm>
          <a:prstGeom prst="rect">
            <a:avLst/>
          </a:prstGeom>
        </p:spPr>
      </p:pic>
      <p:sp>
        <p:nvSpPr>
          <p:cNvPr id="20483"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fld id="{EB875B55-C020-4F5A-A056-2B0273F040EF}" type="slidenum">
              <a:rPr kumimoji="0" lang="en-ZA" altLang="en-US" sz="1000" b="0" i="0" u="none" strike="noStrike" kern="1200" cap="none" spc="0" normalizeH="0" baseline="0" noProof="0" smtClean="0">
                <a:ln>
                  <a:noFill/>
                </a:ln>
                <a:solidFill>
                  <a:srgbClr val="83725B"/>
                </a:solidFill>
                <a:effectLst/>
                <a:uLnTx/>
                <a:uFillTx/>
                <a:latin typeface="Arial"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4</a:t>
            </a:fld>
            <a:endParaRPr kumimoji="0" lang="en-ZA" altLang="en-US" sz="1000" b="0" i="0" u="none" strike="noStrike" kern="1200" cap="none" spc="0" normalizeH="0" baseline="0" noProof="0">
              <a:ln>
                <a:noFill/>
              </a:ln>
              <a:solidFill>
                <a:srgbClr val="83725B"/>
              </a:solidFill>
              <a:effectLst/>
              <a:uLnTx/>
              <a:uFillTx/>
              <a:latin typeface="Arial" charset="0"/>
              <a:ea typeface="+mn-ea"/>
              <a:cs typeface="Arial" charset="0"/>
            </a:endParaRPr>
          </a:p>
        </p:txBody>
      </p:sp>
      <p:sp>
        <p:nvSpPr>
          <p:cNvPr id="20484" name="Rectangle 2"/>
          <p:cNvSpPr>
            <a:spLocks noGrp="1" noChangeArrowheads="1"/>
          </p:cNvSpPr>
          <p:nvPr>
            <p:ph type="title"/>
          </p:nvPr>
        </p:nvSpPr>
        <p:spPr>
          <a:xfrm>
            <a:off x="179512" y="166688"/>
            <a:ext cx="6776913" cy="666750"/>
          </a:xfrm>
        </p:spPr>
        <p:txBody>
          <a:bodyPr/>
          <a:lstStyle/>
          <a:p>
            <a:r>
              <a:rPr lang="en-ZA" dirty="0"/>
              <a:t>Summary of Transmission infrastructure requirements over the TDP period 2022 – 2031</a:t>
            </a:r>
            <a:br>
              <a:rPr lang="en-ZA" dirty="0"/>
            </a:br>
            <a:endParaRPr lang="en-US" altLang="en-US" b="1" dirty="0">
              <a:solidFill>
                <a:srgbClr val="FF0000"/>
              </a:solidFill>
            </a:endParaRPr>
          </a:p>
        </p:txBody>
      </p:sp>
      <p:sp>
        <p:nvSpPr>
          <p:cNvPr id="5" name="TextBox 4"/>
          <p:cNvSpPr txBox="1"/>
          <p:nvPr/>
        </p:nvSpPr>
        <p:spPr>
          <a:xfrm>
            <a:off x="1513589" y="3791144"/>
            <a:ext cx="524503"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ZA" sz="1200" b="1" i="0" u="none" strike="noStrike" kern="1200" cap="none" spc="0" normalizeH="0" baseline="0" noProof="0" dirty="0">
                <a:ln>
                  <a:noFill/>
                </a:ln>
                <a:solidFill>
                  <a:srgbClr val="003896"/>
                </a:solidFill>
                <a:effectLst/>
                <a:uLnTx/>
                <a:uFillTx/>
                <a:latin typeface="Arial" charset="0"/>
                <a:ea typeface="+mn-ea"/>
                <a:cs typeface="Arial" charset="0"/>
              </a:rPr>
              <a:t>1504</a:t>
            </a:r>
          </a:p>
        </p:txBody>
      </p:sp>
      <p:sp>
        <p:nvSpPr>
          <p:cNvPr id="9" name="TextBox 8"/>
          <p:cNvSpPr txBox="1"/>
          <p:nvPr/>
        </p:nvSpPr>
        <p:spPr>
          <a:xfrm>
            <a:off x="2346631" y="3478205"/>
            <a:ext cx="524503"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ZA" sz="1200" b="1" i="0" u="none" strike="noStrike" kern="1200" cap="none" spc="0" normalizeH="0" baseline="0" noProof="0" dirty="0">
                <a:ln>
                  <a:noFill/>
                </a:ln>
                <a:solidFill>
                  <a:srgbClr val="003896"/>
                </a:solidFill>
                <a:effectLst/>
                <a:uLnTx/>
                <a:uFillTx/>
                <a:latin typeface="Arial" charset="0"/>
                <a:ea typeface="+mn-ea"/>
                <a:cs typeface="Arial" charset="0"/>
              </a:rPr>
              <a:t>2598</a:t>
            </a:r>
          </a:p>
        </p:txBody>
      </p:sp>
      <p:sp>
        <p:nvSpPr>
          <p:cNvPr id="10" name="TextBox 9"/>
          <p:cNvSpPr txBox="1"/>
          <p:nvPr/>
        </p:nvSpPr>
        <p:spPr>
          <a:xfrm>
            <a:off x="3136655" y="2437801"/>
            <a:ext cx="524503"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ZA" sz="1200" b="1" i="0" u="none" strike="noStrike" kern="1200" cap="none" spc="0" normalizeH="0" baseline="0" noProof="0" dirty="0">
                <a:ln>
                  <a:noFill/>
                </a:ln>
                <a:solidFill>
                  <a:srgbClr val="003896"/>
                </a:solidFill>
                <a:effectLst/>
                <a:uLnTx/>
                <a:uFillTx/>
                <a:latin typeface="Arial" charset="0"/>
                <a:ea typeface="+mn-ea"/>
                <a:cs typeface="Arial" charset="0"/>
              </a:rPr>
              <a:t>5808</a:t>
            </a:r>
          </a:p>
        </p:txBody>
      </p:sp>
      <p:sp>
        <p:nvSpPr>
          <p:cNvPr id="23" name="TextBox 22"/>
          <p:cNvSpPr txBox="1"/>
          <p:nvPr/>
        </p:nvSpPr>
        <p:spPr>
          <a:xfrm>
            <a:off x="2383486" y="2705565"/>
            <a:ext cx="575799"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ZA" sz="1200" b="1" i="0" u="none" strike="noStrike" kern="1200" cap="none" spc="0" normalizeH="0" baseline="0" noProof="0" dirty="0">
                <a:ln>
                  <a:noFill/>
                </a:ln>
                <a:solidFill>
                  <a:srgbClr val="003896"/>
                </a:solidFill>
                <a:effectLst/>
                <a:uLnTx/>
                <a:uFillTx/>
                <a:latin typeface="Arial" charset="0"/>
                <a:ea typeface="+mn-ea"/>
                <a:cs typeface="Arial" charset="0"/>
              </a:rPr>
              <a:t>124%</a:t>
            </a:r>
          </a:p>
        </p:txBody>
      </p:sp>
      <p:sp>
        <p:nvSpPr>
          <p:cNvPr id="26" name="Curved Left Arrow 25"/>
          <p:cNvSpPr/>
          <p:nvPr/>
        </p:nvSpPr>
        <p:spPr>
          <a:xfrm rot="15120727">
            <a:off x="1742834" y="2862423"/>
            <a:ext cx="599042" cy="996782"/>
          </a:xfrm>
          <a:prstGeom prst="curvedLeftArrow">
            <a:avLst/>
          </a:prstGeom>
          <a:solidFill>
            <a:schemeClr val="bg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srgbClr val="003896"/>
              </a:solidFill>
              <a:effectLst/>
              <a:uLnTx/>
              <a:uFillTx/>
              <a:latin typeface="Arial"/>
              <a:ea typeface="+mn-ea"/>
              <a:cs typeface="Arial"/>
            </a:endParaRPr>
          </a:p>
        </p:txBody>
      </p:sp>
      <p:sp>
        <p:nvSpPr>
          <p:cNvPr id="15" name="Curved Left Arrow 14"/>
          <p:cNvSpPr/>
          <p:nvPr/>
        </p:nvSpPr>
        <p:spPr>
          <a:xfrm rot="14122460">
            <a:off x="2399639" y="2218589"/>
            <a:ext cx="519742" cy="1193789"/>
          </a:xfrm>
          <a:prstGeom prst="curvedLeftArrow">
            <a:avLst/>
          </a:prstGeom>
          <a:solidFill>
            <a:schemeClr val="bg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srgbClr val="003896"/>
              </a:solidFill>
              <a:effectLst/>
              <a:uLnTx/>
              <a:uFillTx/>
              <a:latin typeface="Arial"/>
              <a:ea typeface="+mn-ea"/>
              <a:cs typeface="Arial"/>
            </a:endParaRPr>
          </a:p>
        </p:txBody>
      </p:sp>
      <p:sp>
        <p:nvSpPr>
          <p:cNvPr id="17" name="TextBox 16"/>
          <p:cNvSpPr txBox="1"/>
          <p:nvPr/>
        </p:nvSpPr>
        <p:spPr>
          <a:xfrm>
            <a:off x="1825158" y="3262535"/>
            <a:ext cx="4908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ZA" sz="1200" b="1" i="0" u="none" strike="noStrike" kern="1200" cap="none" spc="0" normalizeH="0" baseline="0" noProof="0" dirty="0">
                <a:ln>
                  <a:noFill/>
                </a:ln>
                <a:solidFill>
                  <a:srgbClr val="003896"/>
                </a:solidFill>
                <a:effectLst/>
                <a:uLnTx/>
                <a:uFillTx/>
                <a:latin typeface="Arial" charset="0"/>
                <a:ea typeface="+mn-ea"/>
                <a:cs typeface="Arial" charset="0"/>
              </a:rPr>
              <a:t>73%</a:t>
            </a:r>
          </a:p>
        </p:txBody>
      </p:sp>
      <p:sp>
        <p:nvSpPr>
          <p:cNvPr id="21" name="Curved Left Arrow 20"/>
          <p:cNvSpPr/>
          <p:nvPr/>
        </p:nvSpPr>
        <p:spPr>
          <a:xfrm rot="15120727">
            <a:off x="5512707" y="2724082"/>
            <a:ext cx="505637" cy="1134218"/>
          </a:xfrm>
          <a:prstGeom prst="curvedLeftArrow">
            <a:avLst/>
          </a:prstGeom>
          <a:solidFill>
            <a:schemeClr val="bg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srgbClr val="003896"/>
              </a:solidFill>
              <a:effectLst/>
              <a:uLnTx/>
              <a:uFillTx/>
              <a:latin typeface="Arial"/>
              <a:ea typeface="+mn-ea"/>
              <a:cs typeface="Arial"/>
            </a:endParaRPr>
          </a:p>
        </p:txBody>
      </p:sp>
      <p:sp>
        <p:nvSpPr>
          <p:cNvPr id="22" name="Curved Left Arrow 21"/>
          <p:cNvSpPr/>
          <p:nvPr/>
        </p:nvSpPr>
        <p:spPr>
          <a:xfrm rot="14122460">
            <a:off x="6244175" y="2013677"/>
            <a:ext cx="558025" cy="1332035"/>
          </a:xfrm>
          <a:prstGeom prst="curvedLeftArrow">
            <a:avLst/>
          </a:prstGeom>
          <a:solidFill>
            <a:schemeClr val="bg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srgbClr val="003896"/>
              </a:solidFill>
              <a:effectLst/>
              <a:uLnTx/>
              <a:uFillTx/>
              <a:latin typeface="Arial"/>
              <a:ea typeface="+mn-ea"/>
              <a:cs typeface="Arial"/>
            </a:endParaRPr>
          </a:p>
        </p:txBody>
      </p:sp>
      <p:sp>
        <p:nvSpPr>
          <p:cNvPr id="24" name="TextBox 23"/>
          <p:cNvSpPr txBox="1"/>
          <p:nvPr/>
        </p:nvSpPr>
        <p:spPr>
          <a:xfrm>
            <a:off x="5460670" y="3262534"/>
            <a:ext cx="4908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ZA" sz="1200" b="1" i="0" u="none" strike="noStrike" kern="1200" cap="none" spc="0" normalizeH="0" baseline="0" noProof="0" dirty="0">
                <a:ln>
                  <a:noFill/>
                </a:ln>
                <a:solidFill>
                  <a:srgbClr val="003896"/>
                </a:solidFill>
                <a:effectLst/>
                <a:uLnTx/>
                <a:uFillTx/>
                <a:latin typeface="Arial" charset="0"/>
                <a:ea typeface="+mn-ea"/>
                <a:cs typeface="Arial" charset="0"/>
              </a:rPr>
              <a:t>94%</a:t>
            </a:r>
          </a:p>
        </p:txBody>
      </p:sp>
      <p:sp>
        <p:nvSpPr>
          <p:cNvPr id="25" name="TextBox 24"/>
          <p:cNvSpPr txBox="1"/>
          <p:nvPr/>
        </p:nvSpPr>
        <p:spPr>
          <a:xfrm>
            <a:off x="6236898" y="2634453"/>
            <a:ext cx="575799"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ZA" sz="1200" b="1" i="0" u="none" strike="noStrike" kern="1200" cap="none" spc="0" normalizeH="0" baseline="0" noProof="0" dirty="0">
                <a:ln>
                  <a:noFill/>
                </a:ln>
                <a:solidFill>
                  <a:srgbClr val="003896"/>
                </a:solidFill>
                <a:effectLst/>
                <a:uLnTx/>
                <a:uFillTx/>
                <a:latin typeface="Arial" charset="0"/>
                <a:ea typeface="+mn-ea"/>
                <a:cs typeface="Arial" charset="0"/>
              </a:rPr>
              <a:t>140%</a:t>
            </a:r>
          </a:p>
        </p:txBody>
      </p:sp>
      <p:sp>
        <p:nvSpPr>
          <p:cNvPr id="3" name="TextBox 2"/>
          <p:cNvSpPr txBox="1"/>
          <p:nvPr/>
        </p:nvSpPr>
        <p:spPr>
          <a:xfrm>
            <a:off x="1034223" y="5094983"/>
            <a:ext cx="6396303" cy="523220"/>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ZA" sz="1400" b="1" i="0" u="none" strike="noStrike" kern="1200" cap="none" spc="0" normalizeH="0" baseline="0" noProof="0" dirty="0">
                <a:ln>
                  <a:noFill/>
                </a:ln>
                <a:solidFill>
                  <a:srgbClr val="003896"/>
                </a:solidFill>
                <a:effectLst/>
                <a:uLnTx/>
                <a:uFillTx/>
                <a:latin typeface="Arial" charset="0"/>
                <a:ea typeface="+mn-ea"/>
                <a:cs typeface="Arial" charset="0"/>
              </a:rPr>
              <a:t>Compared to the previous 5 years: 73% increase in line construction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ZA" sz="1400" b="1" i="0" u="none" strike="noStrike" kern="1200" cap="none" spc="0" normalizeH="0" baseline="0" noProof="0" dirty="0">
                <a:ln>
                  <a:noFill/>
                </a:ln>
                <a:solidFill>
                  <a:srgbClr val="003896"/>
                </a:solidFill>
                <a:effectLst/>
                <a:uLnTx/>
                <a:uFillTx/>
                <a:latin typeface="Arial" charset="0"/>
                <a:ea typeface="+mn-ea"/>
                <a:cs typeface="Arial" charset="0"/>
              </a:rPr>
              <a:t>			          94% increase in transformer units</a:t>
            </a:r>
          </a:p>
        </p:txBody>
      </p:sp>
      <p:sp>
        <p:nvSpPr>
          <p:cNvPr id="27" name="TextBox 26"/>
          <p:cNvSpPr txBox="1"/>
          <p:nvPr/>
        </p:nvSpPr>
        <p:spPr>
          <a:xfrm>
            <a:off x="1043608" y="5727918"/>
            <a:ext cx="6853158" cy="523220"/>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ZA" sz="1400" b="1" i="0" u="none" strike="noStrike" kern="1200" cap="none" spc="0" normalizeH="0" baseline="0" noProof="0" dirty="0">
                <a:ln>
                  <a:noFill/>
                </a:ln>
                <a:solidFill>
                  <a:srgbClr val="003896"/>
                </a:solidFill>
                <a:effectLst/>
                <a:uLnTx/>
                <a:uFillTx/>
                <a:latin typeface="Arial" charset="0"/>
                <a:ea typeface="+mn-ea"/>
                <a:cs typeface="Arial" charset="0"/>
              </a:rPr>
              <a:t>The following 5 years (FY27 – FY31): 124% increase in line construction </a:t>
            </a:r>
            <a:br>
              <a:rPr kumimoji="0" lang="en-ZA" sz="1400" b="1" i="0" u="none" strike="noStrike" kern="1200" cap="none" spc="0" normalizeH="0" baseline="0" noProof="0" dirty="0">
                <a:ln>
                  <a:noFill/>
                </a:ln>
                <a:solidFill>
                  <a:srgbClr val="003896"/>
                </a:solidFill>
                <a:effectLst/>
                <a:uLnTx/>
                <a:uFillTx/>
                <a:latin typeface="Arial" charset="0"/>
                <a:ea typeface="+mn-ea"/>
                <a:cs typeface="Arial" charset="0"/>
              </a:rPr>
            </a:br>
            <a:r>
              <a:rPr kumimoji="0" lang="en-ZA" sz="1400" b="1" i="0" u="none" strike="noStrike" kern="1200" cap="none" spc="0" normalizeH="0" baseline="0" noProof="0" dirty="0">
                <a:ln>
                  <a:noFill/>
                </a:ln>
                <a:solidFill>
                  <a:srgbClr val="003896"/>
                </a:solidFill>
                <a:effectLst/>
                <a:uLnTx/>
                <a:uFillTx/>
                <a:latin typeface="Arial" charset="0"/>
                <a:ea typeface="+mn-ea"/>
                <a:cs typeface="Arial" charset="0"/>
              </a:rPr>
              <a:t>			              140% increase in transformer units</a:t>
            </a:r>
          </a:p>
        </p:txBody>
      </p:sp>
      <p:sp>
        <p:nvSpPr>
          <p:cNvPr id="4" name="TextBox 3"/>
          <p:cNvSpPr txBox="1"/>
          <p:nvPr/>
        </p:nvSpPr>
        <p:spPr>
          <a:xfrm>
            <a:off x="838175" y="1259515"/>
            <a:ext cx="1680268" cy="307777"/>
          </a:xfrm>
          <a:prstGeom prst="rect">
            <a:avLst/>
          </a:prstGeom>
          <a:noFill/>
        </p:spPr>
        <p:txBody>
          <a:bodyPr wrap="none" rtlCol="0">
            <a:spAutoFit/>
          </a:bodyPr>
          <a:lstStyle/>
          <a:p>
            <a:r>
              <a:rPr lang="en-ZA" sz="1400" b="1" dirty="0"/>
              <a:t>~ 8406 km of line:</a:t>
            </a:r>
          </a:p>
        </p:txBody>
      </p:sp>
      <p:sp>
        <p:nvSpPr>
          <p:cNvPr id="19" name="TextBox 18"/>
          <p:cNvSpPr txBox="1"/>
          <p:nvPr/>
        </p:nvSpPr>
        <p:spPr>
          <a:xfrm>
            <a:off x="4572000" y="1258026"/>
            <a:ext cx="2670155" cy="307777"/>
          </a:xfrm>
          <a:prstGeom prst="rect">
            <a:avLst/>
          </a:prstGeom>
          <a:noFill/>
        </p:spPr>
        <p:txBody>
          <a:bodyPr wrap="none" rtlCol="0">
            <a:spAutoFit/>
          </a:bodyPr>
          <a:lstStyle/>
          <a:p>
            <a:r>
              <a:rPr lang="en-ZA" sz="1400" b="1" dirty="0"/>
              <a:t>~ 119 transformers ~ 58 GVA:</a:t>
            </a:r>
          </a:p>
        </p:txBody>
      </p:sp>
    </p:spTree>
    <p:extLst>
      <p:ext uri="{BB962C8B-B14F-4D97-AF65-F5344CB8AC3E}">
        <p14:creationId xmlns:p14="http://schemas.microsoft.com/office/powerpoint/2010/main" val="41320344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6" grpId="0" animBg="1"/>
      <p:bldP spid="15" grpId="0" animBg="1"/>
      <p:bldP spid="17" grpId="0"/>
      <p:bldP spid="21" grpId="0" animBg="1"/>
      <p:bldP spid="22" grpId="0" animBg="1"/>
      <p:bldP spid="24" grpId="0"/>
      <p:bldP spid="25" grpId="0"/>
      <p:bldP spid="3"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ZA" sz="1000" b="0" i="0" u="none" strike="noStrike" kern="1200" cap="none" spc="0" normalizeH="0" baseline="0" noProof="0" dirty="0">
              <a:ln>
                <a:noFill/>
              </a:ln>
              <a:solidFill>
                <a:srgbClr val="83725B"/>
              </a:solidFill>
              <a:effectLst/>
              <a:uLnTx/>
              <a:uFillTx/>
              <a:latin typeface="Arial" charset="0"/>
              <a:ea typeface="+mn-ea"/>
              <a:cs typeface="Arial" charset="0"/>
            </a:endParaRPr>
          </a:p>
        </p:txBody>
      </p:sp>
      <p:sp>
        <p:nvSpPr>
          <p:cNvPr id="3" name="Slide Number Placeholder 2"/>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E0148F96-887E-4C04-8EB6-3A91172BC025}" type="slidenum">
              <a:rPr kumimoji="0" lang="en-ZA" sz="1000" b="0" i="0" u="none" strike="noStrike" kern="1200" cap="none" spc="0" normalizeH="0" baseline="0" noProof="0" smtClean="0">
                <a:ln>
                  <a:noFill/>
                </a:ln>
                <a:solidFill>
                  <a:srgbClr val="83725B"/>
                </a:solidFill>
                <a:effectLst/>
                <a:uLnTx/>
                <a:uFillTx/>
                <a:latin typeface="Arial"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5</a:t>
            </a:fld>
            <a:endParaRPr kumimoji="0" lang="en-ZA" sz="1000" b="0" i="0" u="none" strike="noStrike" kern="1200" cap="none" spc="0" normalizeH="0" baseline="0" noProof="0" dirty="0">
              <a:ln>
                <a:noFill/>
              </a:ln>
              <a:solidFill>
                <a:srgbClr val="83725B"/>
              </a:solidFill>
              <a:effectLst/>
              <a:uLnTx/>
              <a:uFillTx/>
              <a:latin typeface="Arial" charset="0"/>
              <a:ea typeface="+mn-ea"/>
              <a:cs typeface="Arial" charset="0"/>
            </a:endParaRPr>
          </a:p>
        </p:txBody>
      </p:sp>
      <p:grpSp>
        <p:nvGrpSpPr>
          <p:cNvPr id="4" name="Group 3"/>
          <p:cNvGrpSpPr/>
          <p:nvPr/>
        </p:nvGrpSpPr>
        <p:grpSpPr>
          <a:xfrm>
            <a:off x="-4926" y="960949"/>
            <a:ext cx="9217024" cy="6102290"/>
            <a:chOff x="-55119" y="782199"/>
            <a:chExt cx="9217024" cy="6261802"/>
          </a:xfrm>
        </p:grpSpPr>
        <p:pic>
          <p:nvPicPr>
            <p:cNvPr id="789" name="Picture 788"/>
            <p:cNvPicPr>
              <a:picLocks noChangeAspect="1"/>
            </p:cNvPicPr>
            <p:nvPr/>
          </p:nvPicPr>
          <p:blipFill rotWithShape="1">
            <a:blip r:embed="rId3">
              <a:clrChange>
                <a:clrFrom>
                  <a:srgbClr val="6A5EFF"/>
                </a:clrFrom>
                <a:clrTo>
                  <a:srgbClr val="6A5EFF">
                    <a:alpha val="0"/>
                  </a:srgbClr>
                </a:clrTo>
              </a:clrChange>
              <a:duotone>
                <a:prstClr val="black"/>
                <a:srgbClr val="4472C4">
                  <a:tint val="45000"/>
                  <a:satMod val="400000"/>
                </a:srgbClr>
              </a:duotone>
            </a:blip>
            <a:srcRect l="8493" t="-54" r="15668" b="1"/>
            <a:stretch/>
          </p:blipFill>
          <p:spPr>
            <a:xfrm>
              <a:off x="-36512" y="782199"/>
              <a:ext cx="9145016" cy="6250107"/>
            </a:xfrm>
            <a:prstGeom prst="rect">
              <a:avLst/>
            </a:prstGeom>
          </p:spPr>
        </p:pic>
        <p:pic>
          <p:nvPicPr>
            <p:cNvPr id="790" name="Picture 789"/>
            <p:cNvPicPr>
              <a:picLocks noChangeAspect="1"/>
            </p:cNvPicPr>
            <p:nvPr/>
          </p:nvPicPr>
          <p:blipFill rotWithShape="1">
            <a:blip r:embed="rId4">
              <a:clrChange>
                <a:clrFrom>
                  <a:srgbClr val="FFFFFF"/>
                </a:clrFrom>
                <a:clrTo>
                  <a:srgbClr val="FFFFFF">
                    <a:alpha val="0"/>
                  </a:srgbClr>
                </a:clrTo>
              </a:clrChange>
            </a:blip>
            <a:srcRect l="8163" r="15265"/>
            <a:stretch/>
          </p:blipFill>
          <p:spPr>
            <a:xfrm>
              <a:off x="-55119" y="790732"/>
              <a:ext cx="9217024" cy="6253269"/>
            </a:xfrm>
            <a:prstGeom prst="rect">
              <a:avLst/>
            </a:prstGeom>
            <a:ln>
              <a:noFill/>
            </a:ln>
          </p:spPr>
        </p:pic>
        <p:pic>
          <p:nvPicPr>
            <p:cNvPr id="791" name="Picture 790"/>
            <p:cNvPicPr>
              <a:picLocks noChangeAspect="1"/>
            </p:cNvPicPr>
            <p:nvPr/>
          </p:nvPicPr>
          <p:blipFill>
            <a:blip r:embed="rId5">
              <a:clrChange>
                <a:clrFrom>
                  <a:srgbClr val="FFFFFF"/>
                </a:clrFrom>
                <a:clrTo>
                  <a:srgbClr val="FFFFFF">
                    <a:alpha val="0"/>
                  </a:srgbClr>
                </a:clrTo>
              </a:clrChange>
            </a:blip>
            <a:stretch>
              <a:fillRect/>
            </a:stretch>
          </p:blipFill>
          <p:spPr>
            <a:xfrm>
              <a:off x="1155121" y="1053407"/>
              <a:ext cx="85931" cy="64869"/>
            </a:xfrm>
            <a:prstGeom prst="rect">
              <a:avLst/>
            </a:prstGeom>
          </p:spPr>
        </p:pic>
        <p:sp>
          <p:nvSpPr>
            <p:cNvPr id="792" name="Kappa_Sterrekus_1_765kV"/>
            <p:cNvSpPr/>
            <p:nvPr/>
          </p:nvSpPr>
          <p:spPr>
            <a:xfrm>
              <a:off x="2227978" y="6137588"/>
              <a:ext cx="663905" cy="284997"/>
            </a:xfrm>
            <a:custGeom>
              <a:avLst/>
              <a:gdLst>
                <a:gd name="connsiteX0" fmla="*/ 863600 w 863600"/>
                <a:gd name="connsiteY0" fmla="*/ 25400 h 368300"/>
                <a:gd name="connsiteX1" fmla="*/ 342900 w 863600"/>
                <a:gd name="connsiteY1" fmla="*/ 25400 h 368300"/>
                <a:gd name="connsiteX2" fmla="*/ 0 w 863600"/>
                <a:gd name="connsiteY2" fmla="*/ 368300 h 368300"/>
                <a:gd name="connsiteX0" fmla="*/ 863600 w 863600"/>
                <a:gd name="connsiteY0" fmla="*/ 25400 h 368300"/>
                <a:gd name="connsiteX1" fmla="*/ 342900 w 863600"/>
                <a:gd name="connsiteY1" fmla="*/ 25400 h 368300"/>
                <a:gd name="connsiteX2" fmla="*/ 0 w 863600"/>
                <a:gd name="connsiteY2" fmla="*/ 368300 h 368300"/>
              </a:gdLst>
              <a:ahLst/>
              <a:cxnLst>
                <a:cxn ang="0">
                  <a:pos x="connsiteX0" y="connsiteY0"/>
                </a:cxn>
                <a:cxn ang="0">
                  <a:pos x="connsiteX1" y="connsiteY1"/>
                </a:cxn>
                <a:cxn ang="0">
                  <a:pos x="connsiteX2" y="connsiteY2"/>
                </a:cxn>
              </a:cxnLst>
              <a:rect l="l" t="t" r="r" b="b"/>
              <a:pathLst>
                <a:path w="863600" h="368300">
                  <a:moveTo>
                    <a:pt x="863600" y="25400"/>
                  </a:moveTo>
                  <a:cubicBezTo>
                    <a:pt x="776817" y="25400"/>
                    <a:pt x="486833" y="-31750"/>
                    <a:pt x="342900" y="25400"/>
                  </a:cubicBezTo>
                  <a:cubicBezTo>
                    <a:pt x="198967" y="82550"/>
                    <a:pt x="71437" y="296863"/>
                    <a:pt x="0" y="368300"/>
                  </a:cubicBezTo>
                </a:path>
              </a:pathLst>
            </a:custGeom>
            <a:noFill/>
            <a:ln w="6350" cap="flat" cmpd="sng" algn="ctr">
              <a:solidFill>
                <a:srgbClr val="FF00FF">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793" name="Ankerlig_Aurora_1_400kV"/>
            <p:cNvSpPr/>
            <p:nvPr/>
          </p:nvSpPr>
          <p:spPr>
            <a:xfrm>
              <a:off x="2116110" y="6107922"/>
              <a:ext cx="103972" cy="265219"/>
            </a:xfrm>
            <a:custGeom>
              <a:avLst/>
              <a:gdLst>
                <a:gd name="connsiteX0" fmla="*/ 127000 w 136407"/>
                <a:gd name="connsiteY0" fmla="*/ 342900 h 342900"/>
                <a:gd name="connsiteX1" fmla="*/ 127000 w 136407"/>
                <a:gd name="connsiteY1" fmla="*/ 127000 h 342900"/>
                <a:gd name="connsiteX2" fmla="*/ 0 w 136407"/>
                <a:gd name="connsiteY2" fmla="*/ 0 h 342900"/>
                <a:gd name="connsiteX0" fmla="*/ 127000 w 136407"/>
                <a:gd name="connsiteY0" fmla="*/ 342900 h 342900"/>
                <a:gd name="connsiteX1" fmla="*/ 127000 w 136407"/>
                <a:gd name="connsiteY1" fmla="*/ 127000 h 342900"/>
                <a:gd name="connsiteX2" fmla="*/ 0 w 136407"/>
                <a:gd name="connsiteY2" fmla="*/ 0 h 342900"/>
              </a:gdLst>
              <a:ahLst/>
              <a:cxnLst>
                <a:cxn ang="0">
                  <a:pos x="connsiteX0" y="connsiteY0"/>
                </a:cxn>
                <a:cxn ang="0">
                  <a:pos x="connsiteX1" y="connsiteY1"/>
                </a:cxn>
                <a:cxn ang="0">
                  <a:pos x="connsiteX2" y="connsiteY2"/>
                </a:cxn>
              </a:cxnLst>
              <a:rect l="l" t="t" r="r" b="b"/>
              <a:pathLst>
                <a:path w="136407" h="342900">
                  <a:moveTo>
                    <a:pt x="127000" y="342900"/>
                  </a:moveTo>
                  <a:cubicBezTo>
                    <a:pt x="127000" y="306917"/>
                    <a:pt x="148167" y="184150"/>
                    <a:pt x="127000" y="127000"/>
                  </a:cubicBezTo>
                  <a:cubicBezTo>
                    <a:pt x="105833" y="69850"/>
                    <a:pt x="26458" y="26458"/>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794" name="Ankerlig_Aurora_2_400kV"/>
            <p:cNvSpPr/>
            <p:nvPr/>
          </p:nvSpPr>
          <p:spPr>
            <a:xfrm>
              <a:off x="2129365" y="6086535"/>
              <a:ext cx="114475" cy="265219"/>
            </a:xfrm>
            <a:custGeom>
              <a:avLst/>
              <a:gdLst>
                <a:gd name="connsiteX0" fmla="*/ 139700 w 150048"/>
                <a:gd name="connsiteY0" fmla="*/ 342900 h 342900"/>
                <a:gd name="connsiteX1" fmla="*/ 139700 w 150048"/>
                <a:gd name="connsiteY1" fmla="*/ 139700 h 342900"/>
                <a:gd name="connsiteX2" fmla="*/ 0 w 150048"/>
                <a:gd name="connsiteY2" fmla="*/ 0 h 342900"/>
                <a:gd name="connsiteX0" fmla="*/ 139700 w 150048"/>
                <a:gd name="connsiteY0" fmla="*/ 342900 h 342900"/>
                <a:gd name="connsiteX1" fmla="*/ 139700 w 150048"/>
                <a:gd name="connsiteY1" fmla="*/ 139700 h 342900"/>
                <a:gd name="connsiteX2" fmla="*/ 0 w 150048"/>
                <a:gd name="connsiteY2" fmla="*/ 0 h 342900"/>
              </a:gdLst>
              <a:ahLst/>
              <a:cxnLst>
                <a:cxn ang="0">
                  <a:pos x="connsiteX0" y="connsiteY0"/>
                </a:cxn>
                <a:cxn ang="0">
                  <a:pos x="connsiteX1" y="connsiteY1"/>
                </a:cxn>
                <a:cxn ang="0">
                  <a:pos x="connsiteX2" y="connsiteY2"/>
                </a:cxn>
              </a:cxnLst>
              <a:rect l="l" t="t" r="r" b="b"/>
              <a:pathLst>
                <a:path w="150048" h="342900">
                  <a:moveTo>
                    <a:pt x="139700" y="342900"/>
                  </a:moveTo>
                  <a:cubicBezTo>
                    <a:pt x="139700" y="309033"/>
                    <a:pt x="162983" y="196850"/>
                    <a:pt x="139700" y="139700"/>
                  </a:cubicBezTo>
                  <a:cubicBezTo>
                    <a:pt x="116417" y="82550"/>
                    <a:pt x="29104" y="29104"/>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795" name="Bacchus_Kappa_1_400kV"/>
            <p:cNvSpPr/>
            <p:nvPr/>
          </p:nvSpPr>
          <p:spPr>
            <a:xfrm>
              <a:off x="2616525" y="6175240"/>
              <a:ext cx="293031" cy="323661"/>
            </a:xfrm>
            <a:custGeom>
              <a:avLst/>
              <a:gdLst>
                <a:gd name="connsiteX0" fmla="*/ 26340 w 381940"/>
                <a:gd name="connsiteY0" fmla="*/ 419100 h 419100"/>
                <a:gd name="connsiteX1" fmla="*/ 26340 w 381940"/>
                <a:gd name="connsiteY1" fmla="*/ 355600 h 419100"/>
                <a:gd name="connsiteX2" fmla="*/ 381940 w 381940"/>
                <a:gd name="connsiteY2" fmla="*/ 0 h 419100"/>
                <a:gd name="connsiteX0" fmla="*/ 26340 w 381940"/>
                <a:gd name="connsiteY0" fmla="*/ 419100 h 419100"/>
                <a:gd name="connsiteX1" fmla="*/ 26340 w 381940"/>
                <a:gd name="connsiteY1" fmla="*/ 355600 h 419100"/>
                <a:gd name="connsiteX2" fmla="*/ 381940 w 381940"/>
                <a:gd name="connsiteY2" fmla="*/ 0 h 419100"/>
              </a:gdLst>
              <a:ahLst/>
              <a:cxnLst>
                <a:cxn ang="0">
                  <a:pos x="connsiteX0" y="connsiteY0"/>
                </a:cxn>
                <a:cxn ang="0">
                  <a:pos x="connsiteX1" y="connsiteY1"/>
                </a:cxn>
                <a:cxn ang="0">
                  <a:pos x="connsiteX2" y="connsiteY2"/>
                </a:cxn>
              </a:cxnLst>
              <a:rect l="l" t="t" r="r" b="b"/>
              <a:pathLst>
                <a:path w="381940" h="419100">
                  <a:moveTo>
                    <a:pt x="26340" y="419100"/>
                  </a:moveTo>
                  <a:cubicBezTo>
                    <a:pt x="26340" y="408517"/>
                    <a:pt x="-32927" y="425450"/>
                    <a:pt x="26340" y="355600"/>
                  </a:cubicBezTo>
                  <a:cubicBezTo>
                    <a:pt x="85607" y="285750"/>
                    <a:pt x="307857" y="74083"/>
                    <a:pt x="38194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796" name="Proteus_Bacchus_1_400kV"/>
            <p:cNvSpPr/>
            <p:nvPr/>
          </p:nvSpPr>
          <p:spPr>
            <a:xfrm>
              <a:off x="2645643" y="6449753"/>
              <a:ext cx="1069964" cy="156838"/>
            </a:xfrm>
            <a:custGeom>
              <a:avLst/>
              <a:gdLst>
                <a:gd name="connsiteX0" fmla="*/ 1422400 w 1422400"/>
                <a:gd name="connsiteY0" fmla="*/ 165100 h 177329"/>
                <a:gd name="connsiteX1" fmla="*/ 165100 w 1422400"/>
                <a:gd name="connsiteY1" fmla="*/ 165100 h 177329"/>
                <a:gd name="connsiteX2" fmla="*/ 0 w 1422400"/>
                <a:gd name="connsiteY2" fmla="*/ 0 h 177329"/>
                <a:gd name="connsiteX0" fmla="*/ 1422400 w 1422400"/>
                <a:gd name="connsiteY0" fmla="*/ 165100 h 177329"/>
                <a:gd name="connsiteX1" fmla="*/ 165100 w 1422400"/>
                <a:gd name="connsiteY1" fmla="*/ 165100 h 177329"/>
                <a:gd name="connsiteX2" fmla="*/ 0 w 1422400"/>
                <a:gd name="connsiteY2" fmla="*/ 0 h 177329"/>
                <a:gd name="connsiteX0" fmla="*/ 1439663 w 1439663"/>
                <a:gd name="connsiteY0" fmla="*/ 205266 h 205266"/>
                <a:gd name="connsiteX1" fmla="*/ 165100 w 1439663"/>
                <a:gd name="connsiteY1" fmla="*/ 165100 h 205266"/>
                <a:gd name="connsiteX2" fmla="*/ 0 w 1439663"/>
                <a:gd name="connsiteY2" fmla="*/ 0 h 205266"/>
                <a:gd name="connsiteX0" fmla="*/ 1439663 w 1439663"/>
                <a:gd name="connsiteY0" fmla="*/ 205266 h 205266"/>
                <a:gd name="connsiteX1" fmla="*/ 239911 w 1439663"/>
                <a:gd name="connsiteY1" fmla="*/ 170838 h 205266"/>
                <a:gd name="connsiteX2" fmla="*/ 0 w 1439663"/>
                <a:gd name="connsiteY2" fmla="*/ 0 h 205266"/>
                <a:gd name="connsiteX0" fmla="*/ 1393626 w 1393626"/>
                <a:gd name="connsiteY0" fmla="*/ 199529 h 199529"/>
                <a:gd name="connsiteX1" fmla="*/ 193874 w 1393626"/>
                <a:gd name="connsiteY1" fmla="*/ 165101 h 199529"/>
                <a:gd name="connsiteX2" fmla="*/ 0 w 1393626"/>
                <a:gd name="connsiteY2" fmla="*/ 0 h 199529"/>
                <a:gd name="connsiteX0" fmla="*/ 1393626 w 1393626"/>
                <a:gd name="connsiteY0" fmla="*/ 199529 h 207708"/>
                <a:gd name="connsiteX1" fmla="*/ 205383 w 1393626"/>
                <a:gd name="connsiteY1" fmla="*/ 193791 h 207708"/>
                <a:gd name="connsiteX2" fmla="*/ 0 w 1393626"/>
                <a:gd name="connsiteY2" fmla="*/ 0 h 207708"/>
                <a:gd name="connsiteX0" fmla="*/ 1393626 w 1393626"/>
                <a:gd name="connsiteY0" fmla="*/ 199529 h 201418"/>
                <a:gd name="connsiteX1" fmla="*/ 165101 w 1393626"/>
                <a:gd name="connsiteY1" fmla="*/ 182315 h 201418"/>
                <a:gd name="connsiteX2" fmla="*/ 0 w 1393626"/>
                <a:gd name="connsiteY2" fmla="*/ 0 h 201418"/>
              </a:gdLst>
              <a:ahLst/>
              <a:cxnLst>
                <a:cxn ang="0">
                  <a:pos x="connsiteX0" y="connsiteY0"/>
                </a:cxn>
                <a:cxn ang="0">
                  <a:pos x="connsiteX1" y="connsiteY1"/>
                </a:cxn>
                <a:cxn ang="0">
                  <a:pos x="connsiteX2" y="connsiteY2"/>
                </a:cxn>
              </a:cxnLst>
              <a:rect l="l" t="t" r="r" b="b"/>
              <a:pathLst>
                <a:path w="1393626" h="201418">
                  <a:moveTo>
                    <a:pt x="1393626" y="199529"/>
                  </a:moveTo>
                  <a:cubicBezTo>
                    <a:pt x="1184076" y="199529"/>
                    <a:pt x="402168" y="209832"/>
                    <a:pt x="165101" y="182315"/>
                  </a:cubicBezTo>
                  <a:cubicBezTo>
                    <a:pt x="-71966" y="154798"/>
                    <a:pt x="34396" y="34396"/>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797" name="Juno_Aurora_1_400kV"/>
            <p:cNvSpPr/>
            <p:nvPr/>
          </p:nvSpPr>
          <p:spPr>
            <a:xfrm>
              <a:off x="2138202" y="5437427"/>
              <a:ext cx="93468" cy="639218"/>
            </a:xfrm>
            <a:custGeom>
              <a:avLst/>
              <a:gdLst>
                <a:gd name="connsiteX0" fmla="*/ 114300 w 122766"/>
                <a:gd name="connsiteY0" fmla="*/ 0 h 825500"/>
                <a:gd name="connsiteX1" fmla="*/ 114300 w 122766"/>
                <a:gd name="connsiteY1" fmla="*/ 711200 h 825500"/>
                <a:gd name="connsiteX2" fmla="*/ 0 w 122766"/>
                <a:gd name="connsiteY2" fmla="*/ 825500 h 825500"/>
                <a:gd name="connsiteX0" fmla="*/ 114300 w 122766"/>
                <a:gd name="connsiteY0" fmla="*/ 0 h 825500"/>
                <a:gd name="connsiteX1" fmla="*/ 114300 w 122766"/>
                <a:gd name="connsiteY1" fmla="*/ 711200 h 825500"/>
                <a:gd name="connsiteX2" fmla="*/ 0 w 122766"/>
                <a:gd name="connsiteY2" fmla="*/ 825500 h 825500"/>
              </a:gdLst>
              <a:ahLst/>
              <a:cxnLst>
                <a:cxn ang="0">
                  <a:pos x="connsiteX0" y="connsiteY0"/>
                </a:cxn>
                <a:cxn ang="0">
                  <a:pos x="connsiteX1" y="connsiteY1"/>
                </a:cxn>
                <a:cxn ang="0">
                  <a:pos x="connsiteX2" y="connsiteY2"/>
                </a:cxn>
              </a:cxnLst>
              <a:rect l="l" t="t" r="r" b="b"/>
              <a:pathLst>
                <a:path w="122766" h="825500">
                  <a:moveTo>
                    <a:pt x="114300" y="0"/>
                  </a:moveTo>
                  <a:cubicBezTo>
                    <a:pt x="114300" y="118533"/>
                    <a:pt x="133350" y="573617"/>
                    <a:pt x="114300" y="711200"/>
                  </a:cubicBezTo>
                  <a:cubicBezTo>
                    <a:pt x="95250" y="848783"/>
                    <a:pt x="23812" y="801688"/>
                    <a:pt x="0" y="8255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798" name="Muldersvlei_Kappa_1_400kV"/>
            <p:cNvSpPr/>
            <p:nvPr/>
          </p:nvSpPr>
          <p:spPr>
            <a:xfrm>
              <a:off x="2368358" y="6148433"/>
              <a:ext cx="541197" cy="319116"/>
            </a:xfrm>
            <a:custGeom>
              <a:avLst/>
              <a:gdLst>
                <a:gd name="connsiteX0" fmla="*/ 0 w 698500"/>
                <a:gd name="connsiteY0" fmla="*/ 419100 h 450144"/>
                <a:gd name="connsiteX1" fmla="*/ 279400 w 698500"/>
                <a:gd name="connsiteY1" fmla="*/ 419100 h 450144"/>
                <a:gd name="connsiteX2" fmla="*/ 698500 w 698500"/>
                <a:gd name="connsiteY2" fmla="*/ 0 h 450144"/>
                <a:gd name="connsiteX0" fmla="*/ 0 w 698500"/>
                <a:gd name="connsiteY0" fmla="*/ 419100 h 450144"/>
                <a:gd name="connsiteX1" fmla="*/ 279400 w 698500"/>
                <a:gd name="connsiteY1" fmla="*/ 419100 h 450144"/>
                <a:gd name="connsiteX2" fmla="*/ 698500 w 698500"/>
                <a:gd name="connsiteY2" fmla="*/ 0 h 450144"/>
                <a:gd name="connsiteX0" fmla="*/ 0 w 704249"/>
                <a:gd name="connsiteY0" fmla="*/ 378625 h 409669"/>
                <a:gd name="connsiteX1" fmla="*/ 279400 w 704249"/>
                <a:gd name="connsiteY1" fmla="*/ 378625 h 409669"/>
                <a:gd name="connsiteX2" fmla="*/ 704249 w 704249"/>
                <a:gd name="connsiteY2" fmla="*/ 0 h 409669"/>
                <a:gd name="connsiteX0" fmla="*/ 0 w 704249"/>
                <a:gd name="connsiteY0" fmla="*/ 390188 h 412979"/>
                <a:gd name="connsiteX1" fmla="*/ 279400 w 704249"/>
                <a:gd name="connsiteY1" fmla="*/ 378625 h 412979"/>
                <a:gd name="connsiteX2" fmla="*/ 704249 w 704249"/>
                <a:gd name="connsiteY2" fmla="*/ 0 h 412979"/>
              </a:gdLst>
              <a:ahLst/>
              <a:cxnLst>
                <a:cxn ang="0">
                  <a:pos x="connsiteX0" y="connsiteY0"/>
                </a:cxn>
                <a:cxn ang="0">
                  <a:pos x="connsiteX1" y="connsiteY1"/>
                </a:cxn>
                <a:cxn ang="0">
                  <a:pos x="connsiteX2" y="connsiteY2"/>
                </a:cxn>
              </a:cxnLst>
              <a:rect l="l" t="t" r="r" b="b"/>
              <a:pathLst>
                <a:path w="704249" h="412979">
                  <a:moveTo>
                    <a:pt x="0" y="390188"/>
                  </a:moveTo>
                  <a:cubicBezTo>
                    <a:pt x="46567" y="390188"/>
                    <a:pt x="162983" y="448475"/>
                    <a:pt x="279400" y="378625"/>
                  </a:cubicBezTo>
                  <a:cubicBezTo>
                    <a:pt x="395817" y="308775"/>
                    <a:pt x="616937" y="87312"/>
                    <a:pt x="704249"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799" name="Muldersvlei_Bacchus_1_400kV"/>
            <p:cNvSpPr/>
            <p:nvPr/>
          </p:nvSpPr>
          <p:spPr>
            <a:xfrm>
              <a:off x="2372776" y="6494431"/>
              <a:ext cx="264031" cy="0"/>
            </a:xfrm>
            <a:custGeom>
              <a:avLst/>
              <a:gdLst>
                <a:gd name="connsiteX0" fmla="*/ 0 w 10000"/>
                <a:gd name="connsiteY0" fmla="*/ 0 h 0"/>
                <a:gd name="connsiteX1" fmla="*/ 10000 w 10000"/>
                <a:gd name="connsiteY1" fmla="*/ 0 h 0"/>
                <a:gd name="connsiteX2" fmla="*/ 10000 w 10000"/>
                <a:gd name="connsiteY2" fmla="*/ 0 h 0"/>
                <a:gd name="connsiteX0" fmla="*/ 0 w 10000"/>
                <a:gd name="connsiteY0" fmla="*/ 0 h 0"/>
                <a:gd name="connsiteX1" fmla="*/ 10000 w 10000"/>
                <a:gd name="connsiteY1" fmla="*/ 0 h 0"/>
                <a:gd name="connsiteX2" fmla="*/ 10000 w 10000"/>
                <a:gd name="connsiteY2" fmla="*/ 0 h 0"/>
              </a:gdLst>
              <a:ahLst/>
              <a:cxnLst>
                <a:cxn ang="0">
                  <a:pos x="connsiteX0" y="connsiteY0"/>
                </a:cxn>
                <a:cxn ang="0">
                  <a:pos x="connsiteX1" y="connsiteY1"/>
                </a:cxn>
                <a:cxn ang="0">
                  <a:pos x="connsiteX2" y="connsiteY2"/>
                </a:cxn>
              </a:cxnLst>
              <a:rect l="l" t="t" r="r" b="b"/>
              <a:pathLst>
                <a:path w="10000">
                  <a:moveTo>
                    <a:pt x="0" y="0"/>
                  </a:moveTo>
                  <a:lnTo>
                    <a:pt x="10000" y="0"/>
                  </a:lnTo>
                  <a:lnTo>
                    <a:pt x="10000" y="0"/>
                  </a:ln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00" name="Gourikwa_Narina_1_400kV"/>
            <p:cNvSpPr/>
            <p:nvPr/>
          </p:nvSpPr>
          <p:spPr>
            <a:xfrm>
              <a:off x="3781233" y="6580575"/>
              <a:ext cx="161821" cy="57847"/>
            </a:xfrm>
            <a:custGeom>
              <a:avLst/>
              <a:gdLst>
                <a:gd name="connsiteX0" fmla="*/ 0 w 215900"/>
                <a:gd name="connsiteY0" fmla="*/ 127000 h 136407"/>
                <a:gd name="connsiteX1" fmla="*/ 88900 w 215900"/>
                <a:gd name="connsiteY1" fmla="*/ 127000 h 136407"/>
                <a:gd name="connsiteX2" fmla="*/ 215900 w 215900"/>
                <a:gd name="connsiteY2" fmla="*/ 0 h 136407"/>
                <a:gd name="connsiteX0" fmla="*/ 0 w 215900"/>
                <a:gd name="connsiteY0" fmla="*/ 127000 h 136407"/>
                <a:gd name="connsiteX1" fmla="*/ 88900 w 215900"/>
                <a:gd name="connsiteY1" fmla="*/ 127000 h 136407"/>
                <a:gd name="connsiteX2" fmla="*/ 215900 w 215900"/>
                <a:gd name="connsiteY2" fmla="*/ 0 h 136407"/>
                <a:gd name="connsiteX0" fmla="*/ 0 w 244589"/>
                <a:gd name="connsiteY0" fmla="*/ 173292 h 173292"/>
                <a:gd name="connsiteX1" fmla="*/ 117589 w 244589"/>
                <a:gd name="connsiteY1" fmla="*/ 127000 h 173292"/>
                <a:gd name="connsiteX2" fmla="*/ 244589 w 244589"/>
                <a:gd name="connsiteY2" fmla="*/ 0 h 173292"/>
                <a:gd name="connsiteX0" fmla="*/ 0 w 192947"/>
                <a:gd name="connsiteY0" fmla="*/ 109639 h 109639"/>
                <a:gd name="connsiteX1" fmla="*/ 117589 w 192947"/>
                <a:gd name="connsiteY1" fmla="*/ 63347 h 109639"/>
                <a:gd name="connsiteX2" fmla="*/ 192947 w 192947"/>
                <a:gd name="connsiteY2" fmla="*/ 0 h 109639"/>
                <a:gd name="connsiteX0" fmla="*/ 0 w 210160"/>
                <a:gd name="connsiteY0" fmla="*/ 74919 h 77088"/>
                <a:gd name="connsiteX1" fmla="*/ 134802 w 210160"/>
                <a:gd name="connsiteY1" fmla="*/ 63347 h 77088"/>
                <a:gd name="connsiteX2" fmla="*/ 210160 w 210160"/>
                <a:gd name="connsiteY2" fmla="*/ 0 h 77088"/>
                <a:gd name="connsiteX0" fmla="*/ 0 w 210160"/>
                <a:gd name="connsiteY0" fmla="*/ 74919 h 74919"/>
                <a:gd name="connsiteX1" fmla="*/ 210160 w 210160"/>
                <a:gd name="connsiteY1" fmla="*/ 0 h 74919"/>
              </a:gdLst>
              <a:ahLst/>
              <a:cxnLst>
                <a:cxn ang="0">
                  <a:pos x="connsiteX0" y="connsiteY0"/>
                </a:cxn>
                <a:cxn ang="0">
                  <a:pos x="connsiteX1" y="connsiteY1"/>
                </a:cxn>
              </a:cxnLst>
              <a:rect l="l" t="t" r="r" b="b"/>
              <a:pathLst>
                <a:path w="210160" h="74919">
                  <a:moveTo>
                    <a:pt x="0" y="74919"/>
                  </a:moveTo>
                  <a:lnTo>
                    <a:pt x="210160" y="0"/>
                  </a:ln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01" name="Droerivier_Narina_2_400kV"/>
            <p:cNvSpPr/>
            <p:nvPr/>
          </p:nvSpPr>
          <p:spPr>
            <a:xfrm>
              <a:off x="3717728" y="5869511"/>
              <a:ext cx="260319" cy="726730"/>
            </a:xfrm>
            <a:custGeom>
              <a:avLst/>
              <a:gdLst>
                <a:gd name="connsiteX0" fmla="*/ 114300 w 122766"/>
                <a:gd name="connsiteY0" fmla="*/ 0 h 914400"/>
                <a:gd name="connsiteX1" fmla="*/ 114300 w 122766"/>
                <a:gd name="connsiteY1" fmla="*/ 800100 h 914400"/>
                <a:gd name="connsiteX2" fmla="*/ 0 w 122766"/>
                <a:gd name="connsiteY2" fmla="*/ 914400 h 914400"/>
                <a:gd name="connsiteX0" fmla="*/ 114300 w 122766"/>
                <a:gd name="connsiteY0" fmla="*/ 0 h 914400"/>
                <a:gd name="connsiteX1" fmla="*/ 114300 w 122766"/>
                <a:gd name="connsiteY1" fmla="*/ 800100 h 914400"/>
                <a:gd name="connsiteX2" fmla="*/ 0 w 122766"/>
                <a:gd name="connsiteY2" fmla="*/ 914400 h 914400"/>
                <a:gd name="connsiteX0" fmla="*/ 309391 w 317857"/>
                <a:gd name="connsiteY0" fmla="*/ 0 h 954820"/>
                <a:gd name="connsiteX1" fmla="*/ 309391 w 317857"/>
                <a:gd name="connsiteY1" fmla="*/ 800100 h 954820"/>
                <a:gd name="connsiteX2" fmla="*/ 0 w 317857"/>
                <a:gd name="connsiteY2" fmla="*/ 954820 h 954820"/>
                <a:gd name="connsiteX0" fmla="*/ 309391 w 309391"/>
                <a:gd name="connsiteY0" fmla="*/ 0 h 954820"/>
                <a:gd name="connsiteX1" fmla="*/ 286439 w 309391"/>
                <a:gd name="connsiteY1" fmla="*/ 788552 h 954820"/>
                <a:gd name="connsiteX2" fmla="*/ 0 w 309391"/>
                <a:gd name="connsiteY2" fmla="*/ 954820 h 954820"/>
                <a:gd name="connsiteX0" fmla="*/ 194632 w 194632"/>
                <a:gd name="connsiteY0" fmla="*/ 0 h 960763"/>
                <a:gd name="connsiteX1" fmla="*/ 171680 w 194632"/>
                <a:gd name="connsiteY1" fmla="*/ 788552 h 960763"/>
                <a:gd name="connsiteX2" fmla="*/ 0 w 194632"/>
                <a:gd name="connsiteY2" fmla="*/ 960763 h 960763"/>
                <a:gd name="connsiteX0" fmla="*/ 338081 w 338081"/>
                <a:gd name="connsiteY0" fmla="*/ 0 h 966706"/>
                <a:gd name="connsiteX1" fmla="*/ 315129 w 338081"/>
                <a:gd name="connsiteY1" fmla="*/ 788552 h 966706"/>
                <a:gd name="connsiteX2" fmla="*/ 0 w 338081"/>
                <a:gd name="connsiteY2" fmla="*/ 966706 h 966706"/>
                <a:gd name="connsiteX0" fmla="*/ 338081 w 338081"/>
                <a:gd name="connsiteY0" fmla="*/ 0 h 966706"/>
                <a:gd name="connsiteX1" fmla="*/ 315129 w 338081"/>
                <a:gd name="connsiteY1" fmla="*/ 788552 h 966706"/>
                <a:gd name="connsiteX2" fmla="*/ 0 w 338081"/>
                <a:gd name="connsiteY2" fmla="*/ 966706 h 966706"/>
              </a:gdLst>
              <a:ahLst/>
              <a:cxnLst>
                <a:cxn ang="0">
                  <a:pos x="connsiteX0" y="connsiteY0"/>
                </a:cxn>
                <a:cxn ang="0">
                  <a:pos x="connsiteX1" y="connsiteY1"/>
                </a:cxn>
                <a:cxn ang="0">
                  <a:pos x="connsiteX2" y="connsiteY2"/>
                </a:cxn>
              </a:cxnLst>
              <a:rect l="l" t="t" r="r" b="b"/>
              <a:pathLst>
                <a:path w="338081" h="966706">
                  <a:moveTo>
                    <a:pt x="338081" y="0"/>
                  </a:moveTo>
                  <a:cubicBezTo>
                    <a:pt x="338081" y="133350"/>
                    <a:pt x="334179" y="636152"/>
                    <a:pt x="315129" y="788552"/>
                  </a:cubicBezTo>
                  <a:cubicBezTo>
                    <a:pt x="296079" y="940952"/>
                    <a:pt x="178737" y="919120"/>
                    <a:pt x="0" y="966706"/>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02" name="Perseus_Beta_1_765kV"/>
            <p:cNvSpPr/>
            <p:nvPr/>
          </p:nvSpPr>
          <p:spPr>
            <a:xfrm>
              <a:off x="5407615" y="4112427"/>
              <a:ext cx="19565" cy="42042"/>
            </a:xfrm>
            <a:custGeom>
              <a:avLst/>
              <a:gdLst>
                <a:gd name="connsiteX0" fmla="*/ 63500 w 68203"/>
                <a:gd name="connsiteY0" fmla="*/ 0 h 139700"/>
                <a:gd name="connsiteX1" fmla="*/ 63500 w 68203"/>
                <a:gd name="connsiteY1" fmla="*/ 76200 h 139700"/>
                <a:gd name="connsiteX2" fmla="*/ 0 w 68203"/>
                <a:gd name="connsiteY2" fmla="*/ 139700 h 139700"/>
                <a:gd name="connsiteX0" fmla="*/ 63500 w 68203"/>
                <a:gd name="connsiteY0" fmla="*/ 0 h 139700"/>
                <a:gd name="connsiteX1" fmla="*/ 63500 w 68203"/>
                <a:gd name="connsiteY1" fmla="*/ 76200 h 139700"/>
                <a:gd name="connsiteX2" fmla="*/ 0 w 68203"/>
                <a:gd name="connsiteY2" fmla="*/ 139700 h 139700"/>
              </a:gdLst>
              <a:ahLst/>
              <a:cxnLst>
                <a:cxn ang="0">
                  <a:pos x="connsiteX0" y="connsiteY0"/>
                </a:cxn>
                <a:cxn ang="0">
                  <a:pos x="connsiteX1" y="connsiteY1"/>
                </a:cxn>
                <a:cxn ang="0">
                  <a:pos x="connsiteX2" y="connsiteY2"/>
                </a:cxn>
              </a:cxnLst>
              <a:rect l="l" t="t" r="r" b="b"/>
              <a:pathLst>
                <a:path w="68203" h="139700">
                  <a:moveTo>
                    <a:pt x="63500" y="0"/>
                  </a:moveTo>
                  <a:cubicBezTo>
                    <a:pt x="63500" y="12700"/>
                    <a:pt x="74083" y="52917"/>
                    <a:pt x="63500" y="76200"/>
                  </a:cubicBezTo>
                  <a:cubicBezTo>
                    <a:pt x="52917" y="99483"/>
                    <a:pt x="13229" y="126471"/>
                    <a:pt x="0" y="139700"/>
                  </a:cubicBezTo>
                </a:path>
              </a:pathLst>
            </a:custGeom>
            <a:noFill/>
            <a:ln w="6350" cap="flat" cmpd="sng" algn="ctr">
              <a:solidFill>
                <a:srgbClr val="FF00FF">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03" name="Hera_Midas_1_400kV"/>
            <p:cNvSpPr/>
            <p:nvPr/>
          </p:nvSpPr>
          <p:spPr>
            <a:xfrm>
              <a:off x="6199800" y="3070468"/>
              <a:ext cx="54649" cy="33171"/>
            </a:xfrm>
            <a:custGeom>
              <a:avLst/>
              <a:gdLst>
                <a:gd name="connsiteX0" fmla="*/ 190500 w 190500"/>
                <a:gd name="connsiteY0" fmla="*/ 101600 h 109125"/>
                <a:gd name="connsiteX1" fmla="*/ 101600 w 190500"/>
                <a:gd name="connsiteY1" fmla="*/ 101600 h 109125"/>
                <a:gd name="connsiteX2" fmla="*/ 0 w 190500"/>
                <a:gd name="connsiteY2" fmla="*/ 0 h 109125"/>
                <a:gd name="connsiteX0" fmla="*/ 190500 w 190500"/>
                <a:gd name="connsiteY0" fmla="*/ 101600 h 109125"/>
                <a:gd name="connsiteX1" fmla="*/ 101600 w 190500"/>
                <a:gd name="connsiteY1" fmla="*/ 101600 h 109125"/>
                <a:gd name="connsiteX2" fmla="*/ 0 w 190500"/>
                <a:gd name="connsiteY2" fmla="*/ 0 h 109125"/>
              </a:gdLst>
              <a:ahLst/>
              <a:cxnLst>
                <a:cxn ang="0">
                  <a:pos x="connsiteX0" y="connsiteY0"/>
                </a:cxn>
                <a:cxn ang="0">
                  <a:pos x="connsiteX1" y="connsiteY1"/>
                </a:cxn>
                <a:cxn ang="0">
                  <a:pos x="connsiteX2" y="connsiteY2"/>
                </a:cxn>
              </a:cxnLst>
              <a:rect l="l" t="t" r="r" b="b"/>
              <a:pathLst>
                <a:path w="190500" h="109125">
                  <a:moveTo>
                    <a:pt x="190500" y="101600"/>
                  </a:moveTo>
                  <a:cubicBezTo>
                    <a:pt x="175683" y="101600"/>
                    <a:pt x="133350" y="118533"/>
                    <a:pt x="101600" y="101600"/>
                  </a:cubicBezTo>
                  <a:cubicBezTo>
                    <a:pt x="69850" y="84667"/>
                    <a:pt x="21167" y="21167"/>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04" name="Hermes_Mercury_1_400kV"/>
            <p:cNvSpPr/>
            <p:nvPr/>
          </p:nvSpPr>
          <p:spPr>
            <a:xfrm>
              <a:off x="5876017" y="3310151"/>
              <a:ext cx="15652" cy="44212"/>
            </a:xfrm>
            <a:custGeom>
              <a:avLst/>
              <a:gdLst>
                <a:gd name="connsiteX0" fmla="*/ 3763 w 54563"/>
                <a:gd name="connsiteY0" fmla="*/ 0 h 152400"/>
                <a:gd name="connsiteX1" fmla="*/ 3763 w 54563"/>
                <a:gd name="connsiteY1" fmla="*/ 101600 h 152400"/>
                <a:gd name="connsiteX2" fmla="*/ 54563 w 54563"/>
                <a:gd name="connsiteY2" fmla="*/ 152400 h 152400"/>
                <a:gd name="connsiteX0" fmla="*/ 3763 w 54563"/>
                <a:gd name="connsiteY0" fmla="*/ 0 h 152400"/>
                <a:gd name="connsiteX1" fmla="*/ 3763 w 54563"/>
                <a:gd name="connsiteY1" fmla="*/ 101600 h 152400"/>
                <a:gd name="connsiteX2" fmla="*/ 54563 w 54563"/>
                <a:gd name="connsiteY2" fmla="*/ 152400 h 152400"/>
              </a:gdLst>
              <a:ahLst/>
              <a:cxnLst>
                <a:cxn ang="0">
                  <a:pos x="connsiteX0" y="connsiteY0"/>
                </a:cxn>
                <a:cxn ang="0">
                  <a:pos x="connsiteX1" y="connsiteY1"/>
                </a:cxn>
                <a:cxn ang="0">
                  <a:pos x="connsiteX2" y="connsiteY2"/>
                </a:cxn>
              </a:cxnLst>
              <a:rect l="l" t="t" r="r" b="b"/>
              <a:pathLst>
                <a:path w="54563" h="152400">
                  <a:moveTo>
                    <a:pt x="3763" y="0"/>
                  </a:moveTo>
                  <a:cubicBezTo>
                    <a:pt x="3763" y="16933"/>
                    <a:pt x="-4704" y="76200"/>
                    <a:pt x="3763" y="101600"/>
                  </a:cubicBezTo>
                  <a:cubicBezTo>
                    <a:pt x="12230" y="127000"/>
                    <a:pt x="43980" y="141817"/>
                    <a:pt x="54563" y="1524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05" name="Mercury_Mookodi_1_400kV"/>
            <p:cNvSpPr/>
            <p:nvPr/>
          </p:nvSpPr>
          <p:spPr>
            <a:xfrm>
              <a:off x="4988380" y="3351449"/>
              <a:ext cx="903289" cy="8113"/>
            </a:xfrm>
            <a:custGeom>
              <a:avLst/>
              <a:gdLst>
                <a:gd name="connsiteX0" fmla="*/ 3332019 w 3332019"/>
                <a:gd name="connsiteY0" fmla="*/ 0 h 12700"/>
                <a:gd name="connsiteX1" fmla="*/ 233219 w 3332019"/>
                <a:gd name="connsiteY1" fmla="*/ 0 h 12700"/>
                <a:gd name="connsiteX2" fmla="*/ 220519 w 3332019"/>
                <a:gd name="connsiteY2" fmla="*/ 12700 h 12700"/>
                <a:gd name="connsiteX0" fmla="*/ 3332019 w 3332019"/>
                <a:gd name="connsiteY0" fmla="*/ 0 h 12700"/>
                <a:gd name="connsiteX1" fmla="*/ 233219 w 3332019"/>
                <a:gd name="connsiteY1" fmla="*/ 0 h 12700"/>
                <a:gd name="connsiteX2" fmla="*/ 220519 w 3332019"/>
                <a:gd name="connsiteY2" fmla="*/ 12700 h 12700"/>
                <a:gd name="connsiteX0" fmla="*/ 3329396 w 3329396"/>
                <a:gd name="connsiteY0" fmla="*/ 0 h 23383"/>
                <a:gd name="connsiteX1" fmla="*/ 230596 w 3329396"/>
                <a:gd name="connsiteY1" fmla="*/ 0 h 23383"/>
                <a:gd name="connsiteX2" fmla="*/ 227889 w 3329396"/>
                <a:gd name="connsiteY2" fmla="*/ 23383 h 23383"/>
                <a:gd name="connsiteX0" fmla="*/ 3101507 w 3101507"/>
                <a:gd name="connsiteY0" fmla="*/ 7121 h 30504"/>
                <a:gd name="connsiteX1" fmla="*/ 647292 w 3101507"/>
                <a:gd name="connsiteY1" fmla="*/ 0 h 30504"/>
                <a:gd name="connsiteX2" fmla="*/ 0 w 3101507"/>
                <a:gd name="connsiteY2" fmla="*/ 30504 h 30504"/>
                <a:gd name="connsiteX0" fmla="*/ 3101507 w 3101507"/>
                <a:gd name="connsiteY0" fmla="*/ 7121 h 9139"/>
                <a:gd name="connsiteX1" fmla="*/ 647292 w 3101507"/>
                <a:gd name="connsiteY1" fmla="*/ 0 h 9139"/>
                <a:gd name="connsiteX2" fmla="*/ 0 w 3101507"/>
                <a:gd name="connsiteY2" fmla="*/ 9139 h 9139"/>
                <a:gd name="connsiteX0" fmla="*/ 10097 w 10097"/>
                <a:gd name="connsiteY0" fmla="*/ 7792 h 21689"/>
                <a:gd name="connsiteX1" fmla="*/ 2184 w 10097"/>
                <a:gd name="connsiteY1" fmla="*/ 0 h 21689"/>
                <a:gd name="connsiteX2" fmla="*/ 0 w 10097"/>
                <a:gd name="connsiteY2" fmla="*/ 21689 h 21689"/>
              </a:gdLst>
              <a:ahLst/>
              <a:cxnLst>
                <a:cxn ang="0">
                  <a:pos x="connsiteX0" y="connsiteY0"/>
                </a:cxn>
                <a:cxn ang="0">
                  <a:pos x="connsiteX1" y="connsiteY1"/>
                </a:cxn>
                <a:cxn ang="0">
                  <a:pos x="connsiteX2" y="connsiteY2"/>
                </a:cxn>
              </a:cxnLst>
              <a:rect l="l" t="t" r="r" b="b"/>
              <a:pathLst>
                <a:path w="10097" h="21689">
                  <a:moveTo>
                    <a:pt x="10097" y="7792"/>
                  </a:moveTo>
                  <a:lnTo>
                    <a:pt x="2184" y="0"/>
                  </a:lnTo>
                  <a:cubicBezTo>
                    <a:pt x="512" y="2316"/>
                    <a:pt x="9" y="18794"/>
                    <a:pt x="0" y="21689"/>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06" name="Midas_Mercury_1_400kV"/>
            <p:cNvSpPr/>
            <p:nvPr/>
          </p:nvSpPr>
          <p:spPr>
            <a:xfrm>
              <a:off x="5891670" y="3049999"/>
              <a:ext cx="309000" cy="304364"/>
            </a:xfrm>
            <a:custGeom>
              <a:avLst/>
              <a:gdLst>
                <a:gd name="connsiteX0" fmla="*/ 1066800 w 1069831"/>
                <a:gd name="connsiteY0" fmla="*/ 70555 h 1023055"/>
                <a:gd name="connsiteX1" fmla="*/ 952500 w 1069831"/>
                <a:gd name="connsiteY1" fmla="*/ 70555 h 1023055"/>
                <a:gd name="connsiteX2" fmla="*/ 0 w 1069831"/>
                <a:gd name="connsiteY2" fmla="*/ 1023055 h 1023055"/>
                <a:gd name="connsiteX0" fmla="*/ 1066800 w 1069831"/>
                <a:gd name="connsiteY0" fmla="*/ 70555 h 1023055"/>
                <a:gd name="connsiteX1" fmla="*/ 952500 w 1069831"/>
                <a:gd name="connsiteY1" fmla="*/ 70555 h 1023055"/>
                <a:gd name="connsiteX2" fmla="*/ 0 w 1069831"/>
                <a:gd name="connsiteY2" fmla="*/ 1023055 h 1023055"/>
              </a:gdLst>
              <a:ahLst/>
              <a:cxnLst>
                <a:cxn ang="0">
                  <a:pos x="connsiteX0" y="connsiteY0"/>
                </a:cxn>
                <a:cxn ang="0">
                  <a:pos x="connsiteX1" y="connsiteY1"/>
                </a:cxn>
                <a:cxn ang="0">
                  <a:pos x="connsiteX2" y="connsiteY2"/>
                </a:cxn>
              </a:cxnLst>
              <a:rect l="l" t="t" r="r" b="b"/>
              <a:pathLst>
                <a:path w="1069831" h="1023055">
                  <a:moveTo>
                    <a:pt x="1066800" y="70555"/>
                  </a:moveTo>
                  <a:cubicBezTo>
                    <a:pt x="1047750" y="70555"/>
                    <a:pt x="1130300" y="-88195"/>
                    <a:pt x="952500" y="70555"/>
                  </a:cubicBezTo>
                  <a:cubicBezTo>
                    <a:pt x="774700" y="229305"/>
                    <a:pt x="198437" y="824618"/>
                    <a:pt x="0" y="1023055"/>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07" name="Midas_Pluto_1_400kV"/>
            <p:cNvSpPr/>
            <p:nvPr/>
          </p:nvSpPr>
          <p:spPr>
            <a:xfrm>
              <a:off x="6167012" y="2995267"/>
              <a:ext cx="35218" cy="75201"/>
            </a:xfrm>
            <a:custGeom>
              <a:avLst/>
              <a:gdLst>
                <a:gd name="connsiteX0" fmla="*/ 114300 w 122766"/>
                <a:gd name="connsiteY0" fmla="*/ 254000 h 254000"/>
                <a:gd name="connsiteX1" fmla="*/ 114300 w 122766"/>
                <a:gd name="connsiteY1" fmla="*/ 114300 h 254000"/>
                <a:gd name="connsiteX2" fmla="*/ 0 w 122766"/>
                <a:gd name="connsiteY2" fmla="*/ 0 h 254000"/>
                <a:gd name="connsiteX0" fmla="*/ 114300 w 122766"/>
                <a:gd name="connsiteY0" fmla="*/ 254000 h 254000"/>
                <a:gd name="connsiteX1" fmla="*/ 114300 w 122766"/>
                <a:gd name="connsiteY1" fmla="*/ 114300 h 254000"/>
                <a:gd name="connsiteX2" fmla="*/ 0 w 122766"/>
                <a:gd name="connsiteY2" fmla="*/ 0 h 254000"/>
              </a:gdLst>
              <a:ahLst/>
              <a:cxnLst>
                <a:cxn ang="0">
                  <a:pos x="connsiteX0" y="connsiteY0"/>
                </a:cxn>
                <a:cxn ang="0">
                  <a:pos x="connsiteX1" y="connsiteY1"/>
                </a:cxn>
                <a:cxn ang="0">
                  <a:pos x="connsiteX2" y="connsiteY2"/>
                </a:cxn>
              </a:cxnLst>
              <a:rect l="l" t="t" r="r" b="b"/>
              <a:pathLst>
                <a:path w="122766" h="254000">
                  <a:moveTo>
                    <a:pt x="114300" y="254000"/>
                  </a:moveTo>
                  <a:cubicBezTo>
                    <a:pt x="114300" y="230717"/>
                    <a:pt x="133350" y="156633"/>
                    <a:pt x="114300" y="114300"/>
                  </a:cubicBezTo>
                  <a:cubicBezTo>
                    <a:pt x="95250" y="71967"/>
                    <a:pt x="23812" y="23812"/>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08" name="Perseus_Beta_1_400kV"/>
            <p:cNvSpPr/>
            <p:nvPr/>
          </p:nvSpPr>
          <p:spPr>
            <a:xfrm>
              <a:off x="5407615" y="4112427"/>
              <a:ext cx="19565" cy="42042"/>
            </a:xfrm>
            <a:custGeom>
              <a:avLst/>
              <a:gdLst>
                <a:gd name="connsiteX0" fmla="*/ 63500 w 68203"/>
                <a:gd name="connsiteY0" fmla="*/ 0 h 139700"/>
                <a:gd name="connsiteX1" fmla="*/ 63500 w 68203"/>
                <a:gd name="connsiteY1" fmla="*/ 76200 h 139700"/>
                <a:gd name="connsiteX2" fmla="*/ 0 w 68203"/>
                <a:gd name="connsiteY2" fmla="*/ 139700 h 139700"/>
                <a:gd name="connsiteX0" fmla="*/ 63500 w 68203"/>
                <a:gd name="connsiteY0" fmla="*/ 0 h 139700"/>
                <a:gd name="connsiteX1" fmla="*/ 63500 w 68203"/>
                <a:gd name="connsiteY1" fmla="*/ 76200 h 139700"/>
                <a:gd name="connsiteX2" fmla="*/ 0 w 68203"/>
                <a:gd name="connsiteY2" fmla="*/ 139700 h 139700"/>
              </a:gdLst>
              <a:ahLst/>
              <a:cxnLst>
                <a:cxn ang="0">
                  <a:pos x="connsiteX0" y="connsiteY0"/>
                </a:cxn>
                <a:cxn ang="0">
                  <a:pos x="connsiteX1" y="connsiteY1"/>
                </a:cxn>
                <a:cxn ang="0">
                  <a:pos x="connsiteX2" y="connsiteY2"/>
                </a:cxn>
              </a:cxnLst>
              <a:rect l="l" t="t" r="r" b="b"/>
              <a:pathLst>
                <a:path w="68203" h="139700">
                  <a:moveTo>
                    <a:pt x="63500" y="0"/>
                  </a:moveTo>
                  <a:cubicBezTo>
                    <a:pt x="63500" y="12700"/>
                    <a:pt x="74083" y="52917"/>
                    <a:pt x="63500" y="76200"/>
                  </a:cubicBezTo>
                  <a:cubicBezTo>
                    <a:pt x="52917" y="99483"/>
                    <a:pt x="13229" y="126471"/>
                    <a:pt x="0" y="1397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09" name="Pluto_Hermes_1_400kV"/>
            <p:cNvSpPr/>
            <p:nvPr/>
          </p:nvSpPr>
          <p:spPr>
            <a:xfrm>
              <a:off x="5858354" y="2966036"/>
              <a:ext cx="311234" cy="326646"/>
            </a:xfrm>
            <a:custGeom>
              <a:avLst/>
              <a:gdLst>
                <a:gd name="connsiteX0" fmla="*/ 1003300 w 1077618"/>
                <a:gd name="connsiteY0" fmla="*/ 40540 h 1094640"/>
                <a:gd name="connsiteX1" fmla="*/ 1003300 w 1077618"/>
                <a:gd name="connsiteY1" fmla="*/ 91340 h 1094640"/>
                <a:gd name="connsiteX2" fmla="*/ 0 w 1077618"/>
                <a:gd name="connsiteY2" fmla="*/ 1094640 h 1094640"/>
                <a:gd name="connsiteX0" fmla="*/ 1003300 w 1077618"/>
                <a:gd name="connsiteY0" fmla="*/ 40540 h 1094640"/>
                <a:gd name="connsiteX1" fmla="*/ 1003300 w 1077618"/>
                <a:gd name="connsiteY1" fmla="*/ 91340 h 1094640"/>
                <a:gd name="connsiteX2" fmla="*/ 0 w 1077618"/>
                <a:gd name="connsiteY2" fmla="*/ 1094640 h 1094640"/>
              </a:gdLst>
              <a:ahLst/>
              <a:cxnLst>
                <a:cxn ang="0">
                  <a:pos x="connsiteX0" y="connsiteY0"/>
                </a:cxn>
                <a:cxn ang="0">
                  <a:pos x="connsiteX1" y="connsiteY1"/>
                </a:cxn>
                <a:cxn ang="0">
                  <a:pos x="connsiteX2" y="connsiteY2"/>
                </a:cxn>
              </a:cxnLst>
              <a:rect l="l" t="t" r="r" b="b"/>
              <a:pathLst>
                <a:path w="1077618" h="1094640">
                  <a:moveTo>
                    <a:pt x="1003300" y="40540"/>
                  </a:moveTo>
                  <a:cubicBezTo>
                    <a:pt x="1003300" y="49007"/>
                    <a:pt x="1170517" y="-84343"/>
                    <a:pt x="1003300" y="91340"/>
                  </a:cubicBezTo>
                  <a:cubicBezTo>
                    <a:pt x="836083" y="267023"/>
                    <a:pt x="209021" y="885619"/>
                    <a:pt x="0" y="109464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10" name="Pluto_Hermes_2_400kV"/>
            <p:cNvSpPr/>
            <p:nvPr/>
          </p:nvSpPr>
          <p:spPr>
            <a:xfrm>
              <a:off x="5875466" y="2983872"/>
              <a:ext cx="311234" cy="326646"/>
            </a:xfrm>
            <a:custGeom>
              <a:avLst/>
              <a:gdLst>
                <a:gd name="connsiteX0" fmla="*/ 1003300 w 1077618"/>
                <a:gd name="connsiteY0" fmla="*/ 40540 h 1094640"/>
                <a:gd name="connsiteX1" fmla="*/ 1003300 w 1077618"/>
                <a:gd name="connsiteY1" fmla="*/ 91340 h 1094640"/>
                <a:gd name="connsiteX2" fmla="*/ 0 w 1077618"/>
                <a:gd name="connsiteY2" fmla="*/ 1094640 h 1094640"/>
                <a:gd name="connsiteX0" fmla="*/ 1003300 w 1077618"/>
                <a:gd name="connsiteY0" fmla="*/ 40540 h 1094640"/>
                <a:gd name="connsiteX1" fmla="*/ 1003300 w 1077618"/>
                <a:gd name="connsiteY1" fmla="*/ 91340 h 1094640"/>
                <a:gd name="connsiteX2" fmla="*/ 0 w 1077618"/>
                <a:gd name="connsiteY2" fmla="*/ 1094640 h 1094640"/>
              </a:gdLst>
              <a:ahLst/>
              <a:cxnLst>
                <a:cxn ang="0">
                  <a:pos x="connsiteX0" y="connsiteY0"/>
                </a:cxn>
                <a:cxn ang="0">
                  <a:pos x="connsiteX1" y="connsiteY1"/>
                </a:cxn>
                <a:cxn ang="0">
                  <a:pos x="connsiteX2" y="connsiteY2"/>
                </a:cxn>
              </a:cxnLst>
              <a:rect l="l" t="t" r="r" b="b"/>
              <a:pathLst>
                <a:path w="1077618" h="1094640">
                  <a:moveTo>
                    <a:pt x="1003300" y="40540"/>
                  </a:moveTo>
                  <a:cubicBezTo>
                    <a:pt x="1003300" y="49007"/>
                    <a:pt x="1170517" y="-84343"/>
                    <a:pt x="1003300" y="91340"/>
                  </a:cubicBezTo>
                  <a:cubicBezTo>
                    <a:pt x="836083" y="267023"/>
                    <a:pt x="209021" y="885619"/>
                    <a:pt x="0" y="109464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11" name="Hera_Watershed_1_275kV"/>
            <p:cNvSpPr/>
            <p:nvPr/>
          </p:nvSpPr>
          <p:spPr>
            <a:xfrm>
              <a:off x="5598112" y="2934804"/>
              <a:ext cx="656337" cy="178661"/>
            </a:xfrm>
            <a:custGeom>
              <a:avLst/>
              <a:gdLst>
                <a:gd name="connsiteX0" fmla="*/ 2273300 w 2273300"/>
                <a:gd name="connsiteY0" fmla="*/ 558800 h 600192"/>
                <a:gd name="connsiteX1" fmla="*/ 558800 w 2273300"/>
                <a:gd name="connsiteY1" fmla="*/ 558800 h 600192"/>
                <a:gd name="connsiteX2" fmla="*/ 0 w 2273300"/>
                <a:gd name="connsiteY2" fmla="*/ 0 h 600192"/>
                <a:gd name="connsiteX0" fmla="*/ 2273300 w 2273300"/>
                <a:gd name="connsiteY0" fmla="*/ 558800 h 600192"/>
                <a:gd name="connsiteX1" fmla="*/ 558800 w 2273300"/>
                <a:gd name="connsiteY1" fmla="*/ 558800 h 600192"/>
                <a:gd name="connsiteX2" fmla="*/ 0 w 2273300"/>
                <a:gd name="connsiteY2" fmla="*/ 0 h 600192"/>
              </a:gdLst>
              <a:ahLst/>
              <a:cxnLst>
                <a:cxn ang="0">
                  <a:pos x="connsiteX0" y="connsiteY0"/>
                </a:cxn>
                <a:cxn ang="0">
                  <a:pos x="connsiteX1" y="connsiteY1"/>
                </a:cxn>
                <a:cxn ang="0">
                  <a:pos x="connsiteX2" y="connsiteY2"/>
                </a:cxn>
              </a:cxnLst>
              <a:rect l="l" t="t" r="r" b="b"/>
              <a:pathLst>
                <a:path w="2273300" h="600192">
                  <a:moveTo>
                    <a:pt x="2273300" y="558800"/>
                  </a:moveTo>
                  <a:cubicBezTo>
                    <a:pt x="1987550" y="558800"/>
                    <a:pt x="937683" y="651933"/>
                    <a:pt x="558800" y="558800"/>
                  </a:cubicBezTo>
                  <a:cubicBezTo>
                    <a:pt x="179917" y="465667"/>
                    <a:pt x="116417" y="116417"/>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12" name="Pluto_Watershed_1_275kV"/>
            <p:cNvSpPr/>
            <p:nvPr/>
          </p:nvSpPr>
          <p:spPr>
            <a:xfrm>
              <a:off x="5606773" y="2931887"/>
              <a:ext cx="560238" cy="64157"/>
            </a:xfrm>
            <a:custGeom>
              <a:avLst/>
              <a:gdLst>
                <a:gd name="connsiteX0" fmla="*/ 1974506 w 1974506"/>
                <a:gd name="connsiteY0" fmla="*/ 203200 h 218252"/>
                <a:gd name="connsiteX1" fmla="*/ 209206 w 1974506"/>
                <a:gd name="connsiteY1" fmla="*/ 203200 h 218252"/>
                <a:gd name="connsiteX2" fmla="*/ 6006 w 1974506"/>
                <a:gd name="connsiteY2" fmla="*/ 0 h 218252"/>
                <a:gd name="connsiteX0" fmla="*/ 1974506 w 1974506"/>
                <a:gd name="connsiteY0" fmla="*/ 203200 h 218252"/>
                <a:gd name="connsiteX1" fmla="*/ 209206 w 1974506"/>
                <a:gd name="connsiteY1" fmla="*/ 203200 h 218252"/>
                <a:gd name="connsiteX2" fmla="*/ 6006 w 1974506"/>
                <a:gd name="connsiteY2" fmla="*/ 0 h 218252"/>
                <a:gd name="connsiteX0" fmla="*/ 1968500 w 1968500"/>
                <a:gd name="connsiteY0" fmla="*/ 203200 h 206171"/>
                <a:gd name="connsiteX1" fmla="*/ 462537 w 1968500"/>
                <a:gd name="connsiteY1" fmla="*/ 183573 h 206171"/>
                <a:gd name="connsiteX2" fmla="*/ 0 w 1968500"/>
                <a:gd name="connsiteY2" fmla="*/ 0 h 206171"/>
                <a:gd name="connsiteX0" fmla="*/ 1938575 w 1938575"/>
                <a:gd name="connsiteY0" fmla="*/ 213014 h 215985"/>
                <a:gd name="connsiteX1" fmla="*/ 432612 w 1938575"/>
                <a:gd name="connsiteY1" fmla="*/ 193387 h 215985"/>
                <a:gd name="connsiteX2" fmla="*/ 0 w 1938575"/>
                <a:gd name="connsiteY2" fmla="*/ 0 h 215985"/>
              </a:gdLst>
              <a:ahLst/>
              <a:cxnLst>
                <a:cxn ang="0">
                  <a:pos x="connsiteX0" y="connsiteY0"/>
                </a:cxn>
                <a:cxn ang="0">
                  <a:pos x="connsiteX1" y="connsiteY1"/>
                </a:cxn>
                <a:cxn ang="0">
                  <a:pos x="connsiteX2" y="connsiteY2"/>
                </a:cxn>
              </a:cxnLst>
              <a:rect l="l" t="t" r="r" b="b"/>
              <a:pathLst>
                <a:path w="1938575" h="215985">
                  <a:moveTo>
                    <a:pt x="1938575" y="213014"/>
                  </a:moveTo>
                  <a:cubicBezTo>
                    <a:pt x="1644358" y="213014"/>
                    <a:pt x="760695" y="227254"/>
                    <a:pt x="432612" y="193387"/>
                  </a:cubicBezTo>
                  <a:cubicBezTo>
                    <a:pt x="104529" y="159520"/>
                    <a:pt x="42333" y="42333"/>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13" name="BETA"/>
            <p:cNvSpPr/>
            <p:nvPr/>
          </p:nvSpPr>
          <p:spPr>
            <a:xfrm>
              <a:off x="5385755" y="4130849"/>
              <a:ext cx="31697" cy="33568"/>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14" name="HERA"/>
            <p:cNvSpPr/>
            <p:nvPr/>
          </p:nvSpPr>
          <p:spPr>
            <a:xfrm>
              <a:off x="6232590" y="3079350"/>
              <a:ext cx="31697" cy="3205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15" name="HERMES_Label"/>
            <p:cNvSpPr txBox="1"/>
            <p:nvPr/>
          </p:nvSpPr>
          <p:spPr>
            <a:xfrm>
              <a:off x="5432292" y="3141784"/>
              <a:ext cx="657075" cy="25911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HERMES</a:t>
              </a:r>
            </a:p>
          </p:txBody>
        </p:sp>
        <p:sp>
          <p:nvSpPr>
            <p:cNvPr id="816" name="LEANDER"/>
            <p:cNvSpPr/>
            <p:nvPr/>
          </p:nvSpPr>
          <p:spPr>
            <a:xfrm>
              <a:off x="5862524" y="3771752"/>
              <a:ext cx="31697" cy="3205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17" name="MOOKODI"/>
            <p:cNvSpPr/>
            <p:nvPr/>
          </p:nvSpPr>
          <p:spPr>
            <a:xfrm>
              <a:off x="4971970" y="3335942"/>
              <a:ext cx="31697" cy="33568"/>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18" name="THESEUS"/>
            <p:cNvSpPr/>
            <p:nvPr/>
          </p:nvSpPr>
          <p:spPr>
            <a:xfrm>
              <a:off x="5873454" y="3870573"/>
              <a:ext cx="31697" cy="3205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19" name="FERRUM"/>
            <p:cNvSpPr/>
            <p:nvPr/>
          </p:nvSpPr>
          <p:spPr>
            <a:xfrm>
              <a:off x="4242767" y="3669247"/>
              <a:ext cx="31697" cy="33568"/>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20" name="WATERSHED"/>
            <p:cNvSpPr/>
            <p:nvPr/>
          </p:nvSpPr>
          <p:spPr>
            <a:xfrm>
              <a:off x="5576253" y="2912697"/>
              <a:ext cx="32745" cy="32054"/>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21" name="WATERSHED_Label"/>
            <p:cNvSpPr txBox="1"/>
            <p:nvPr/>
          </p:nvSpPr>
          <p:spPr>
            <a:xfrm>
              <a:off x="5442262" y="2764325"/>
              <a:ext cx="652222" cy="204154"/>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WATERSHED</a:t>
              </a:r>
            </a:p>
          </p:txBody>
        </p:sp>
        <p:grpSp>
          <p:nvGrpSpPr>
            <p:cNvPr id="822" name="Group 821"/>
            <p:cNvGrpSpPr/>
            <p:nvPr/>
          </p:nvGrpSpPr>
          <p:grpSpPr>
            <a:xfrm>
              <a:off x="5334653" y="2972678"/>
              <a:ext cx="2112148" cy="1588517"/>
              <a:chOff x="3020057" y="257513"/>
              <a:chExt cx="5696881" cy="4236787"/>
            </a:xfrm>
          </p:grpSpPr>
          <p:sp>
            <p:nvSpPr>
              <p:cNvPr id="1526" name="Alpha_Beta_1_765kV"/>
              <p:cNvSpPr/>
              <p:nvPr/>
            </p:nvSpPr>
            <p:spPr>
              <a:xfrm>
                <a:off x="3217234" y="1050990"/>
                <a:ext cx="4438343" cy="2306570"/>
              </a:xfrm>
              <a:custGeom>
                <a:avLst/>
                <a:gdLst>
                  <a:gd name="connsiteX0" fmla="*/ 4457700 w 4457700"/>
                  <a:gd name="connsiteY0" fmla="*/ 169333 h 2455333"/>
                  <a:gd name="connsiteX1" fmla="*/ 2286000 w 4457700"/>
                  <a:gd name="connsiteY1" fmla="*/ 169333 h 2455333"/>
                  <a:gd name="connsiteX2" fmla="*/ 0 w 4457700"/>
                  <a:gd name="connsiteY2" fmla="*/ 2455333 h 2455333"/>
                  <a:gd name="connsiteX0" fmla="*/ 4457700 w 4457700"/>
                  <a:gd name="connsiteY0" fmla="*/ 169333 h 2455333"/>
                  <a:gd name="connsiteX1" fmla="*/ 2286000 w 4457700"/>
                  <a:gd name="connsiteY1" fmla="*/ 169333 h 2455333"/>
                  <a:gd name="connsiteX2" fmla="*/ 0 w 4457700"/>
                  <a:gd name="connsiteY2" fmla="*/ 2455333 h 2455333"/>
                  <a:gd name="connsiteX0" fmla="*/ 4457700 w 4457700"/>
                  <a:gd name="connsiteY0" fmla="*/ 169333 h 2456760"/>
                  <a:gd name="connsiteX1" fmla="*/ 2286000 w 4457700"/>
                  <a:gd name="connsiteY1" fmla="*/ 169333 h 2456760"/>
                  <a:gd name="connsiteX2" fmla="*/ 0 w 4457700"/>
                  <a:gd name="connsiteY2" fmla="*/ 2455333 h 2456760"/>
                  <a:gd name="connsiteX0" fmla="*/ 4457700 w 4457700"/>
                  <a:gd name="connsiteY0" fmla="*/ 0 h 2288040"/>
                  <a:gd name="connsiteX1" fmla="*/ 1576473 w 4457700"/>
                  <a:gd name="connsiteY1" fmla="*/ 604940 h 2288040"/>
                  <a:gd name="connsiteX2" fmla="*/ 0 w 4457700"/>
                  <a:gd name="connsiteY2" fmla="*/ 2286000 h 2288040"/>
                  <a:gd name="connsiteX0" fmla="*/ 4457700 w 4457700"/>
                  <a:gd name="connsiteY0" fmla="*/ 0 h 2288040"/>
                  <a:gd name="connsiteX1" fmla="*/ 1576473 w 4457700"/>
                  <a:gd name="connsiteY1" fmla="*/ 604940 h 2288040"/>
                  <a:gd name="connsiteX2" fmla="*/ 0 w 4457700"/>
                  <a:gd name="connsiteY2" fmla="*/ 2286000 h 2288040"/>
                  <a:gd name="connsiteX0" fmla="*/ 4457700 w 4457700"/>
                  <a:gd name="connsiteY0" fmla="*/ 0 h 2288217"/>
                  <a:gd name="connsiteX1" fmla="*/ 1576473 w 4457700"/>
                  <a:gd name="connsiteY1" fmla="*/ 604940 h 2288217"/>
                  <a:gd name="connsiteX2" fmla="*/ 0 w 4457700"/>
                  <a:gd name="connsiteY2" fmla="*/ 2286000 h 2288217"/>
                  <a:gd name="connsiteX0" fmla="*/ 4457700 w 4457700"/>
                  <a:gd name="connsiteY0" fmla="*/ 0 h 2288217"/>
                  <a:gd name="connsiteX1" fmla="*/ 1576473 w 4457700"/>
                  <a:gd name="connsiteY1" fmla="*/ 604940 h 2288217"/>
                  <a:gd name="connsiteX2" fmla="*/ 0 w 4457700"/>
                  <a:gd name="connsiteY2" fmla="*/ 2286000 h 2288217"/>
                  <a:gd name="connsiteX0" fmla="*/ 4457700 w 4457700"/>
                  <a:gd name="connsiteY0" fmla="*/ 0 h 2288211"/>
                  <a:gd name="connsiteX1" fmla="*/ 1653089 w 4457700"/>
                  <a:gd name="connsiteY1" fmla="*/ 601599 h 2288211"/>
                  <a:gd name="connsiteX2" fmla="*/ 0 w 4457700"/>
                  <a:gd name="connsiteY2" fmla="*/ 2286000 h 2288211"/>
                </a:gdLst>
                <a:ahLst/>
                <a:cxnLst>
                  <a:cxn ang="0">
                    <a:pos x="connsiteX0" y="connsiteY0"/>
                  </a:cxn>
                  <a:cxn ang="0">
                    <a:pos x="connsiteX1" y="connsiteY1"/>
                  </a:cxn>
                  <a:cxn ang="0">
                    <a:pos x="connsiteX2" y="connsiteY2"/>
                  </a:cxn>
                </a:cxnLst>
                <a:rect l="l" t="t" r="r" b="b"/>
                <a:pathLst>
                  <a:path w="4457700" h="2288211">
                    <a:moveTo>
                      <a:pt x="4457700" y="0"/>
                    </a:moveTo>
                    <a:cubicBezTo>
                      <a:pt x="4325597" y="832209"/>
                      <a:pt x="2262794" y="106964"/>
                      <a:pt x="1653089" y="601599"/>
                    </a:cubicBezTo>
                    <a:cubicBezTo>
                      <a:pt x="1043384" y="1096234"/>
                      <a:pt x="173117" y="2347845"/>
                      <a:pt x="0" y="2286000"/>
                    </a:cubicBezTo>
                  </a:path>
                </a:pathLst>
              </a:custGeom>
              <a:noFill/>
              <a:ln w="6350" cap="flat" cmpd="sng" algn="ctr">
                <a:solidFill>
                  <a:srgbClr val="FF00FF">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27" name="Alpha_Beta_2_765kV"/>
              <p:cNvSpPr/>
              <p:nvPr/>
            </p:nvSpPr>
            <p:spPr>
              <a:xfrm>
                <a:off x="3207464" y="1071194"/>
                <a:ext cx="4478307" cy="2312381"/>
              </a:xfrm>
              <a:custGeom>
                <a:avLst/>
                <a:gdLst>
                  <a:gd name="connsiteX0" fmla="*/ 4457700 w 4457700"/>
                  <a:gd name="connsiteY0" fmla="*/ 169333 h 2455333"/>
                  <a:gd name="connsiteX1" fmla="*/ 2286000 w 4457700"/>
                  <a:gd name="connsiteY1" fmla="*/ 169333 h 2455333"/>
                  <a:gd name="connsiteX2" fmla="*/ 0 w 4457700"/>
                  <a:gd name="connsiteY2" fmla="*/ 2455333 h 2455333"/>
                  <a:gd name="connsiteX0" fmla="*/ 4457700 w 4457700"/>
                  <a:gd name="connsiteY0" fmla="*/ 169333 h 2455333"/>
                  <a:gd name="connsiteX1" fmla="*/ 2286000 w 4457700"/>
                  <a:gd name="connsiteY1" fmla="*/ 169333 h 2455333"/>
                  <a:gd name="connsiteX2" fmla="*/ 0 w 4457700"/>
                  <a:gd name="connsiteY2" fmla="*/ 2455333 h 2455333"/>
                  <a:gd name="connsiteX0" fmla="*/ 4530984 w 4530984"/>
                  <a:gd name="connsiteY0" fmla="*/ 169333 h 2415227"/>
                  <a:gd name="connsiteX1" fmla="*/ 2359284 w 4530984"/>
                  <a:gd name="connsiteY1" fmla="*/ 169333 h 2415227"/>
                  <a:gd name="connsiteX2" fmla="*/ 0 w 4530984"/>
                  <a:gd name="connsiteY2" fmla="*/ 2415227 h 2415227"/>
                  <a:gd name="connsiteX0" fmla="*/ 4530984 w 4530984"/>
                  <a:gd name="connsiteY0" fmla="*/ 169333 h 2418362"/>
                  <a:gd name="connsiteX1" fmla="*/ 2359284 w 4530984"/>
                  <a:gd name="connsiteY1" fmla="*/ 169333 h 2418362"/>
                  <a:gd name="connsiteX2" fmla="*/ 0 w 4530984"/>
                  <a:gd name="connsiteY2" fmla="*/ 2415227 h 2418362"/>
                  <a:gd name="connsiteX0" fmla="*/ 4497672 w 4497672"/>
                  <a:gd name="connsiteY0" fmla="*/ 137932 h 2430410"/>
                  <a:gd name="connsiteX1" fmla="*/ 2359284 w 4497672"/>
                  <a:gd name="connsiteY1" fmla="*/ 181381 h 2430410"/>
                  <a:gd name="connsiteX2" fmla="*/ 0 w 4497672"/>
                  <a:gd name="connsiteY2" fmla="*/ 2427275 h 2430410"/>
                  <a:gd name="connsiteX0" fmla="*/ 4497672 w 4498073"/>
                  <a:gd name="connsiteY0" fmla="*/ 68765 h 2361243"/>
                  <a:gd name="connsiteX1" fmla="*/ 2359284 w 4498073"/>
                  <a:gd name="connsiteY1" fmla="*/ 112214 h 2361243"/>
                  <a:gd name="connsiteX2" fmla="*/ 0 w 4498073"/>
                  <a:gd name="connsiteY2" fmla="*/ 2358108 h 2361243"/>
                  <a:gd name="connsiteX0" fmla="*/ 4497672 w 4497963"/>
                  <a:gd name="connsiteY0" fmla="*/ 0 h 2293318"/>
                  <a:gd name="connsiteX1" fmla="*/ 1812981 w 4497963"/>
                  <a:gd name="connsiteY1" fmla="*/ 471251 h 2293318"/>
                  <a:gd name="connsiteX2" fmla="*/ 0 w 4497963"/>
                  <a:gd name="connsiteY2" fmla="*/ 2289343 h 2293318"/>
                  <a:gd name="connsiteX0" fmla="*/ 4497672 w 4497963"/>
                  <a:gd name="connsiteY0" fmla="*/ 0 h 2293318"/>
                  <a:gd name="connsiteX1" fmla="*/ 1812981 w 4497963"/>
                  <a:gd name="connsiteY1" fmla="*/ 471251 h 2293318"/>
                  <a:gd name="connsiteX2" fmla="*/ 0 w 4497963"/>
                  <a:gd name="connsiteY2" fmla="*/ 2289343 h 2293318"/>
                  <a:gd name="connsiteX0" fmla="*/ 4497672 w 4497938"/>
                  <a:gd name="connsiteY0" fmla="*/ 0 h 2293535"/>
                  <a:gd name="connsiteX1" fmla="*/ 1812981 w 4497938"/>
                  <a:gd name="connsiteY1" fmla="*/ 471251 h 2293535"/>
                  <a:gd name="connsiteX2" fmla="*/ 0 w 4497938"/>
                  <a:gd name="connsiteY2" fmla="*/ 2289343 h 2293535"/>
                  <a:gd name="connsiteX0" fmla="*/ 4497672 w 4497672"/>
                  <a:gd name="connsiteY0" fmla="*/ 0 h 2293535"/>
                  <a:gd name="connsiteX1" fmla="*/ 1812981 w 4497672"/>
                  <a:gd name="connsiteY1" fmla="*/ 471251 h 2293535"/>
                  <a:gd name="connsiteX2" fmla="*/ 0 w 4497672"/>
                  <a:gd name="connsiteY2" fmla="*/ 2289343 h 2293535"/>
                  <a:gd name="connsiteX0" fmla="*/ 4497672 w 4497672"/>
                  <a:gd name="connsiteY0" fmla="*/ 0 h 2293535"/>
                  <a:gd name="connsiteX1" fmla="*/ 1812981 w 4497672"/>
                  <a:gd name="connsiteY1" fmla="*/ 471251 h 2293535"/>
                  <a:gd name="connsiteX2" fmla="*/ 0 w 4497672"/>
                  <a:gd name="connsiteY2" fmla="*/ 2289343 h 2293535"/>
                  <a:gd name="connsiteX0" fmla="*/ 4497672 w 4497672"/>
                  <a:gd name="connsiteY0" fmla="*/ 0 h 2294042"/>
                  <a:gd name="connsiteX1" fmla="*/ 1676405 w 4497672"/>
                  <a:gd name="connsiteY1" fmla="*/ 635019 h 2294042"/>
                  <a:gd name="connsiteX2" fmla="*/ 0 w 4497672"/>
                  <a:gd name="connsiteY2" fmla="*/ 2289343 h 2294042"/>
                </a:gdLst>
                <a:ahLst/>
                <a:cxnLst>
                  <a:cxn ang="0">
                    <a:pos x="connsiteX0" y="connsiteY0"/>
                  </a:cxn>
                  <a:cxn ang="0">
                    <a:pos x="connsiteX1" y="connsiteY1"/>
                  </a:cxn>
                  <a:cxn ang="0">
                    <a:pos x="connsiteX2" y="connsiteY2"/>
                  </a:cxn>
                </a:cxnLst>
                <a:rect l="l" t="t" r="r" b="b"/>
                <a:pathLst>
                  <a:path w="4497672" h="2294042">
                    <a:moveTo>
                      <a:pt x="4497672" y="0"/>
                    </a:moveTo>
                    <a:cubicBezTo>
                      <a:pt x="4472166" y="875657"/>
                      <a:pt x="2236144" y="170463"/>
                      <a:pt x="1676405" y="635019"/>
                    </a:cubicBezTo>
                    <a:cubicBezTo>
                      <a:pt x="1116666" y="1099575"/>
                      <a:pt x="223085" y="2381268"/>
                      <a:pt x="0" y="2289343"/>
                    </a:cubicBezTo>
                  </a:path>
                </a:pathLst>
              </a:custGeom>
              <a:noFill/>
              <a:ln w="6350" cap="flat" cmpd="sng" algn="ctr">
                <a:solidFill>
                  <a:srgbClr val="FF00FF">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28" name="Perseus_Mercury_1_765kV"/>
              <p:cNvSpPr/>
              <p:nvPr/>
            </p:nvSpPr>
            <p:spPr>
              <a:xfrm>
                <a:off x="3172078" y="1281058"/>
                <a:ext cx="1385824" cy="1971163"/>
              </a:xfrm>
              <a:custGeom>
                <a:avLst/>
                <a:gdLst>
                  <a:gd name="connsiteX0" fmla="*/ 95955 w 1391355"/>
                  <a:gd name="connsiteY0" fmla="*/ 1955800 h 1955800"/>
                  <a:gd name="connsiteX1" fmla="*/ 95955 w 1391355"/>
                  <a:gd name="connsiteY1" fmla="*/ 1295400 h 1955800"/>
                  <a:gd name="connsiteX2" fmla="*/ 1391355 w 1391355"/>
                  <a:gd name="connsiteY2" fmla="*/ 0 h 1955800"/>
                  <a:gd name="connsiteX0" fmla="*/ 95955 w 1391355"/>
                  <a:gd name="connsiteY0" fmla="*/ 1955800 h 1955800"/>
                  <a:gd name="connsiteX1" fmla="*/ 95955 w 1391355"/>
                  <a:gd name="connsiteY1" fmla="*/ 1295400 h 1955800"/>
                  <a:gd name="connsiteX2" fmla="*/ 1391355 w 1391355"/>
                  <a:gd name="connsiteY2" fmla="*/ 0 h 1955800"/>
                </a:gdLst>
                <a:ahLst/>
                <a:cxnLst>
                  <a:cxn ang="0">
                    <a:pos x="connsiteX0" y="connsiteY0"/>
                  </a:cxn>
                  <a:cxn ang="0">
                    <a:pos x="connsiteX1" y="connsiteY1"/>
                  </a:cxn>
                  <a:cxn ang="0">
                    <a:pos x="connsiteX2" y="connsiteY2"/>
                  </a:cxn>
                </a:cxnLst>
                <a:rect l="l" t="t" r="r" b="b"/>
                <a:pathLst>
                  <a:path w="1391355" h="1955800">
                    <a:moveTo>
                      <a:pt x="95955" y="1955800"/>
                    </a:moveTo>
                    <a:cubicBezTo>
                      <a:pt x="95955" y="1845733"/>
                      <a:pt x="-119945" y="1621367"/>
                      <a:pt x="95955" y="1295400"/>
                    </a:cubicBezTo>
                    <a:cubicBezTo>
                      <a:pt x="311855" y="969433"/>
                      <a:pt x="1121480" y="269875"/>
                      <a:pt x="1391355" y="0"/>
                    </a:cubicBezTo>
                  </a:path>
                </a:pathLst>
              </a:custGeom>
              <a:noFill/>
              <a:ln w="6350" cap="flat" cmpd="sng" algn="ctr">
                <a:solidFill>
                  <a:srgbClr val="FF00FF">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29" name="Mercury_Zeus_1_765kV"/>
              <p:cNvSpPr/>
              <p:nvPr/>
            </p:nvSpPr>
            <p:spPr>
              <a:xfrm>
                <a:off x="4557903" y="922387"/>
                <a:ext cx="2732139" cy="385012"/>
              </a:xfrm>
              <a:custGeom>
                <a:avLst/>
                <a:gdLst>
                  <a:gd name="connsiteX0" fmla="*/ 0 w 2743200"/>
                  <a:gd name="connsiteY0" fmla="*/ 355600 h 381940"/>
                  <a:gd name="connsiteX1" fmla="*/ 2387600 w 2743200"/>
                  <a:gd name="connsiteY1" fmla="*/ 355600 h 381940"/>
                  <a:gd name="connsiteX2" fmla="*/ 2743200 w 2743200"/>
                  <a:gd name="connsiteY2" fmla="*/ 0 h 381940"/>
                  <a:gd name="connsiteX0" fmla="*/ 0 w 2743200"/>
                  <a:gd name="connsiteY0" fmla="*/ 355600 h 381940"/>
                  <a:gd name="connsiteX1" fmla="*/ 2387600 w 2743200"/>
                  <a:gd name="connsiteY1" fmla="*/ 355600 h 381940"/>
                  <a:gd name="connsiteX2" fmla="*/ 2743200 w 2743200"/>
                  <a:gd name="connsiteY2" fmla="*/ 0 h 381940"/>
                </a:gdLst>
                <a:ahLst/>
                <a:cxnLst>
                  <a:cxn ang="0">
                    <a:pos x="connsiteX0" y="connsiteY0"/>
                  </a:cxn>
                  <a:cxn ang="0">
                    <a:pos x="connsiteX1" y="connsiteY1"/>
                  </a:cxn>
                  <a:cxn ang="0">
                    <a:pos x="connsiteX2" y="connsiteY2"/>
                  </a:cxn>
                </a:cxnLst>
                <a:rect l="l" t="t" r="r" b="b"/>
                <a:pathLst>
                  <a:path w="2743200" h="381940">
                    <a:moveTo>
                      <a:pt x="0" y="355600"/>
                    </a:moveTo>
                    <a:cubicBezTo>
                      <a:pt x="397933" y="355600"/>
                      <a:pt x="1930400" y="414867"/>
                      <a:pt x="2387600" y="355600"/>
                    </a:cubicBezTo>
                    <a:cubicBezTo>
                      <a:pt x="2844800" y="296333"/>
                      <a:pt x="2669117" y="74083"/>
                      <a:pt x="2743200" y="0"/>
                    </a:cubicBezTo>
                  </a:path>
                </a:pathLst>
              </a:custGeom>
              <a:noFill/>
              <a:ln w="6350" cap="flat" cmpd="sng" algn="ctr">
                <a:solidFill>
                  <a:srgbClr val="FF00FF">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30" name="Perseus_Beta_1_765kV"/>
              <p:cNvSpPr/>
              <p:nvPr/>
            </p:nvSpPr>
            <p:spPr>
              <a:xfrm>
                <a:off x="3217234" y="3252221"/>
                <a:ext cx="54563" cy="103137"/>
              </a:xfrm>
              <a:custGeom>
                <a:avLst/>
                <a:gdLst>
                  <a:gd name="connsiteX0" fmla="*/ 50800 w 54563"/>
                  <a:gd name="connsiteY0" fmla="*/ 0 h 101600"/>
                  <a:gd name="connsiteX1" fmla="*/ 50800 w 54563"/>
                  <a:gd name="connsiteY1" fmla="*/ 50800 h 101600"/>
                  <a:gd name="connsiteX2" fmla="*/ 0 w 54563"/>
                  <a:gd name="connsiteY2" fmla="*/ 101600 h 101600"/>
                  <a:gd name="connsiteX0" fmla="*/ 50800 w 54563"/>
                  <a:gd name="connsiteY0" fmla="*/ 0 h 101600"/>
                  <a:gd name="connsiteX1" fmla="*/ 50800 w 54563"/>
                  <a:gd name="connsiteY1" fmla="*/ 50800 h 101600"/>
                  <a:gd name="connsiteX2" fmla="*/ 0 w 54563"/>
                  <a:gd name="connsiteY2" fmla="*/ 101600 h 101600"/>
                </a:gdLst>
                <a:ahLst/>
                <a:cxnLst>
                  <a:cxn ang="0">
                    <a:pos x="connsiteX0" y="connsiteY0"/>
                  </a:cxn>
                  <a:cxn ang="0">
                    <a:pos x="connsiteX1" y="connsiteY1"/>
                  </a:cxn>
                  <a:cxn ang="0">
                    <a:pos x="connsiteX2" y="connsiteY2"/>
                  </a:cxn>
                </a:cxnLst>
                <a:rect l="l" t="t" r="r" b="b"/>
                <a:pathLst>
                  <a:path w="54563" h="101600">
                    <a:moveTo>
                      <a:pt x="50800" y="0"/>
                    </a:moveTo>
                    <a:cubicBezTo>
                      <a:pt x="50800" y="8467"/>
                      <a:pt x="59267" y="33867"/>
                      <a:pt x="50800" y="50800"/>
                    </a:cubicBezTo>
                    <a:cubicBezTo>
                      <a:pt x="42333" y="67733"/>
                      <a:pt x="10583" y="91017"/>
                      <a:pt x="0" y="101600"/>
                    </a:cubicBezTo>
                  </a:path>
                </a:pathLst>
              </a:custGeom>
              <a:noFill/>
              <a:ln w="6350" cap="flat" cmpd="sng" algn="ctr">
                <a:solidFill>
                  <a:srgbClr val="FF00FF">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31" name="Grootvlei_Perseus_1_400kV"/>
              <p:cNvSpPr/>
              <p:nvPr/>
            </p:nvSpPr>
            <p:spPr>
              <a:xfrm>
                <a:off x="3221407" y="1017395"/>
                <a:ext cx="3294212" cy="2198190"/>
              </a:xfrm>
              <a:custGeom>
                <a:avLst/>
                <a:gdLst>
                  <a:gd name="connsiteX0" fmla="*/ 3314700 w 3314700"/>
                  <a:gd name="connsiteY0" fmla="*/ 164629 h 2387129"/>
                  <a:gd name="connsiteX1" fmla="*/ 2222500 w 3314700"/>
                  <a:gd name="connsiteY1" fmla="*/ 164629 h 2387129"/>
                  <a:gd name="connsiteX2" fmla="*/ 0 w 3314700"/>
                  <a:gd name="connsiteY2" fmla="*/ 2387129 h 2387129"/>
                  <a:gd name="connsiteX0" fmla="*/ 3314700 w 3314700"/>
                  <a:gd name="connsiteY0" fmla="*/ 164629 h 2387129"/>
                  <a:gd name="connsiteX1" fmla="*/ 2222500 w 3314700"/>
                  <a:gd name="connsiteY1" fmla="*/ 164629 h 2387129"/>
                  <a:gd name="connsiteX2" fmla="*/ 0 w 3314700"/>
                  <a:gd name="connsiteY2" fmla="*/ 2387129 h 2387129"/>
                  <a:gd name="connsiteX0" fmla="*/ 3314700 w 3314700"/>
                  <a:gd name="connsiteY0" fmla="*/ 0 h 2222500"/>
                  <a:gd name="connsiteX1" fmla="*/ 1496323 w 3314700"/>
                  <a:gd name="connsiteY1" fmla="*/ 661640 h 2222500"/>
                  <a:gd name="connsiteX2" fmla="*/ 0 w 3314700"/>
                  <a:gd name="connsiteY2" fmla="*/ 2222500 h 2222500"/>
                  <a:gd name="connsiteX0" fmla="*/ 3314700 w 3314700"/>
                  <a:gd name="connsiteY0" fmla="*/ 0 h 2222500"/>
                  <a:gd name="connsiteX1" fmla="*/ 1496323 w 3314700"/>
                  <a:gd name="connsiteY1" fmla="*/ 661640 h 2222500"/>
                  <a:gd name="connsiteX2" fmla="*/ 0 w 3314700"/>
                  <a:gd name="connsiteY2" fmla="*/ 2222500 h 2222500"/>
                  <a:gd name="connsiteX0" fmla="*/ 3314700 w 3314700"/>
                  <a:gd name="connsiteY0" fmla="*/ 0 h 2222500"/>
                  <a:gd name="connsiteX1" fmla="*/ 1496323 w 3314700"/>
                  <a:gd name="connsiteY1" fmla="*/ 661640 h 2222500"/>
                  <a:gd name="connsiteX2" fmla="*/ 0 w 3314700"/>
                  <a:gd name="connsiteY2" fmla="*/ 2222500 h 2222500"/>
                  <a:gd name="connsiteX0" fmla="*/ 3314700 w 3314700"/>
                  <a:gd name="connsiteY0" fmla="*/ 0 h 2222500"/>
                  <a:gd name="connsiteX1" fmla="*/ 1496323 w 3314700"/>
                  <a:gd name="connsiteY1" fmla="*/ 661640 h 2222500"/>
                  <a:gd name="connsiteX2" fmla="*/ 0 w 3314700"/>
                  <a:gd name="connsiteY2" fmla="*/ 2222500 h 2222500"/>
                  <a:gd name="connsiteX0" fmla="*/ 3314700 w 3314700"/>
                  <a:gd name="connsiteY0" fmla="*/ 0 h 2222500"/>
                  <a:gd name="connsiteX1" fmla="*/ 1416377 w 3314700"/>
                  <a:gd name="connsiteY1" fmla="*/ 644933 h 2222500"/>
                  <a:gd name="connsiteX2" fmla="*/ 0 w 3314700"/>
                  <a:gd name="connsiteY2" fmla="*/ 2222500 h 2222500"/>
                  <a:gd name="connsiteX0" fmla="*/ 3314700 w 3314700"/>
                  <a:gd name="connsiteY0" fmla="*/ 0 h 2222500"/>
                  <a:gd name="connsiteX1" fmla="*/ 1416377 w 3314700"/>
                  <a:gd name="connsiteY1" fmla="*/ 644933 h 2222500"/>
                  <a:gd name="connsiteX2" fmla="*/ 0 w 3314700"/>
                  <a:gd name="connsiteY2" fmla="*/ 2222500 h 2222500"/>
                  <a:gd name="connsiteX0" fmla="*/ 3314700 w 3314700"/>
                  <a:gd name="connsiteY0" fmla="*/ 0 h 2222500"/>
                  <a:gd name="connsiteX1" fmla="*/ 1209849 w 3314700"/>
                  <a:gd name="connsiteY1" fmla="*/ 895554 h 2222500"/>
                  <a:gd name="connsiteX2" fmla="*/ 0 w 3314700"/>
                  <a:gd name="connsiteY2" fmla="*/ 2222500 h 2222500"/>
                  <a:gd name="connsiteX0" fmla="*/ 3308038 w 3308038"/>
                  <a:gd name="connsiteY0" fmla="*/ 0 h 2179059"/>
                  <a:gd name="connsiteX1" fmla="*/ 1209849 w 3308038"/>
                  <a:gd name="connsiteY1" fmla="*/ 852113 h 2179059"/>
                  <a:gd name="connsiteX2" fmla="*/ 0 w 3308038"/>
                  <a:gd name="connsiteY2" fmla="*/ 2179059 h 2179059"/>
                  <a:gd name="connsiteX0" fmla="*/ 3308038 w 3308038"/>
                  <a:gd name="connsiteY0" fmla="*/ 0 h 2179059"/>
                  <a:gd name="connsiteX1" fmla="*/ 1209849 w 3308038"/>
                  <a:gd name="connsiteY1" fmla="*/ 852113 h 2179059"/>
                  <a:gd name="connsiteX2" fmla="*/ 0 w 3308038"/>
                  <a:gd name="connsiteY2" fmla="*/ 2179059 h 2179059"/>
                  <a:gd name="connsiteX0" fmla="*/ 3308038 w 3308038"/>
                  <a:gd name="connsiteY0" fmla="*/ 0 h 2179059"/>
                  <a:gd name="connsiteX1" fmla="*/ 1209849 w 3308038"/>
                  <a:gd name="connsiteY1" fmla="*/ 852113 h 2179059"/>
                  <a:gd name="connsiteX2" fmla="*/ 0 w 3308038"/>
                  <a:gd name="connsiteY2" fmla="*/ 2179059 h 2179059"/>
                  <a:gd name="connsiteX0" fmla="*/ 3308038 w 3308038"/>
                  <a:gd name="connsiteY0" fmla="*/ 0 h 2179059"/>
                  <a:gd name="connsiteX1" fmla="*/ 1209849 w 3308038"/>
                  <a:gd name="connsiteY1" fmla="*/ 852113 h 2179059"/>
                  <a:gd name="connsiteX2" fmla="*/ 0 w 3308038"/>
                  <a:gd name="connsiteY2" fmla="*/ 2179059 h 2179059"/>
                  <a:gd name="connsiteX0" fmla="*/ 3308038 w 3308038"/>
                  <a:gd name="connsiteY0" fmla="*/ 0 h 2179059"/>
                  <a:gd name="connsiteX1" fmla="*/ 1209849 w 3308038"/>
                  <a:gd name="connsiteY1" fmla="*/ 852113 h 2179059"/>
                  <a:gd name="connsiteX2" fmla="*/ 0 w 3308038"/>
                  <a:gd name="connsiteY2" fmla="*/ 2179059 h 2179059"/>
                  <a:gd name="connsiteX0" fmla="*/ 3308038 w 3308038"/>
                  <a:gd name="connsiteY0" fmla="*/ 0 h 2179059"/>
                  <a:gd name="connsiteX1" fmla="*/ 1209849 w 3308038"/>
                  <a:gd name="connsiteY1" fmla="*/ 852113 h 2179059"/>
                  <a:gd name="connsiteX2" fmla="*/ 0 w 3308038"/>
                  <a:gd name="connsiteY2" fmla="*/ 2179059 h 2179059"/>
                  <a:gd name="connsiteX0" fmla="*/ 3308038 w 3308038"/>
                  <a:gd name="connsiteY0" fmla="*/ 0 h 2179059"/>
                  <a:gd name="connsiteX1" fmla="*/ 1203187 w 3308038"/>
                  <a:gd name="connsiteY1" fmla="*/ 895554 h 2179059"/>
                  <a:gd name="connsiteX2" fmla="*/ 0 w 3308038"/>
                  <a:gd name="connsiteY2" fmla="*/ 2179059 h 2179059"/>
                  <a:gd name="connsiteX0" fmla="*/ 3308038 w 3308038"/>
                  <a:gd name="connsiteY0" fmla="*/ 0 h 2179059"/>
                  <a:gd name="connsiteX1" fmla="*/ 1203187 w 3308038"/>
                  <a:gd name="connsiteY1" fmla="*/ 895554 h 2179059"/>
                  <a:gd name="connsiteX2" fmla="*/ 0 w 3308038"/>
                  <a:gd name="connsiteY2" fmla="*/ 2179059 h 2179059"/>
                  <a:gd name="connsiteX0" fmla="*/ 3308038 w 3308038"/>
                  <a:gd name="connsiteY0" fmla="*/ 0 h 2179059"/>
                  <a:gd name="connsiteX1" fmla="*/ 1203187 w 3308038"/>
                  <a:gd name="connsiteY1" fmla="*/ 895554 h 2179059"/>
                  <a:gd name="connsiteX2" fmla="*/ 0 w 3308038"/>
                  <a:gd name="connsiteY2" fmla="*/ 2179059 h 2179059"/>
                  <a:gd name="connsiteX0" fmla="*/ 3308038 w 3308038"/>
                  <a:gd name="connsiteY0" fmla="*/ 0 h 2179059"/>
                  <a:gd name="connsiteX1" fmla="*/ 1203187 w 3308038"/>
                  <a:gd name="connsiteY1" fmla="*/ 895554 h 2179059"/>
                  <a:gd name="connsiteX2" fmla="*/ 0 w 3308038"/>
                  <a:gd name="connsiteY2" fmla="*/ 2179059 h 2179059"/>
                  <a:gd name="connsiteX0" fmla="*/ 3308038 w 3308038"/>
                  <a:gd name="connsiteY0" fmla="*/ 0 h 2179059"/>
                  <a:gd name="connsiteX1" fmla="*/ 1203187 w 3308038"/>
                  <a:gd name="connsiteY1" fmla="*/ 895554 h 2179059"/>
                  <a:gd name="connsiteX2" fmla="*/ 0 w 3308038"/>
                  <a:gd name="connsiteY2" fmla="*/ 2179059 h 2179059"/>
                  <a:gd name="connsiteX0" fmla="*/ 3308038 w 3308038"/>
                  <a:gd name="connsiteY0" fmla="*/ 0 h 2179059"/>
                  <a:gd name="connsiteX1" fmla="*/ 1169876 w 3308038"/>
                  <a:gd name="connsiteY1" fmla="*/ 915603 h 2179059"/>
                  <a:gd name="connsiteX2" fmla="*/ 0 w 3308038"/>
                  <a:gd name="connsiteY2" fmla="*/ 2179059 h 2179059"/>
                </a:gdLst>
                <a:ahLst/>
                <a:cxnLst>
                  <a:cxn ang="0">
                    <a:pos x="connsiteX0" y="connsiteY0"/>
                  </a:cxn>
                  <a:cxn ang="0">
                    <a:pos x="connsiteX1" y="connsiteY1"/>
                  </a:cxn>
                  <a:cxn ang="0">
                    <a:pos x="connsiteX2" y="connsiteY2"/>
                  </a:cxn>
                </a:cxnLst>
                <a:rect l="l" t="t" r="r" b="b"/>
                <a:pathLst>
                  <a:path w="3308038" h="2179059">
                    <a:moveTo>
                      <a:pt x="3308038" y="0"/>
                    </a:moveTo>
                    <a:cubicBezTo>
                      <a:pt x="3285899" y="828719"/>
                      <a:pt x="2124276" y="-142626"/>
                      <a:pt x="1169876" y="915603"/>
                    </a:cubicBezTo>
                    <a:cubicBezTo>
                      <a:pt x="215476" y="1973832"/>
                      <a:pt x="463021" y="1716038"/>
                      <a:pt x="0" y="2179059"/>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32" name="Grootvlei_Theseus_1_400kV"/>
              <p:cNvSpPr/>
              <p:nvPr/>
            </p:nvSpPr>
            <p:spPr>
              <a:xfrm>
                <a:off x="4570604" y="1049711"/>
                <a:ext cx="2024947" cy="1639102"/>
              </a:xfrm>
              <a:custGeom>
                <a:avLst/>
                <a:gdLst>
                  <a:gd name="connsiteX0" fmla="*/ 2006600 w 2006600"/>
                  <a:gd name="connsiteY0" fmla="*/ 123236 h 1786936"/>
                  <a:gd name="connsiteX1" fmla="*/ 1663700 w 2006600"/>
                  <a:gd name="connsiteY1" fmla="*/ 123236 h 1786936"/>
                  <a:gd name="connsiteX2" fmla="*/ 0 w 2006600"/>
                  <a:gd name="connsiteY2" fmla="*/ 1786936 h 1786936"/>
                  <a:gd name="connsiteX0" fmla="*/ 2006600 w 2006600"/>
                  <a:gd name="connsiteY0" fmla="*/ 123236 h 1786936"/>
                  <a:gd name="connsiteX1" fmla="*/ 1663700 w 2006600"/>
                  <a:gd name="connsiteY1" fmla="*/ 123236 h 1786936"/>
                  <a:gd name="connsiteX2" fmla="*/ 0 w 2006600"/>
                  <a:gd name="connsiteY2" fmla="*/ 1786936 h 1786936"/>
                  <a:gd name="connsiteX0" fmla="*/ 2006600 w 2006600"/>
                  <a:gd name="connsiteY0" fmla="*/ 0 h 1663700"/>
                  <a:gd name="connsiteX1" fmla="*/ 1287288 w 2006600"/>
                  <a:gd name="connsiteY1" fmla="*/ 374263 h 1663700"/>
                  <a:gd name="connsiteX2" fmla="*/ 0 w 2006600"/>
                  <a:gd name="connsiteY2" fmla="*/ 1663700 h 1663700"/>
                  <a:gd name="connsiteX0" fmla="*/ 2006600 w 2006600"/>
                  <a:gd name="connsiteY0" fmla="*/ 0 h 1663700"/>
                  <a:gd name="connsiteX1" fmla="*/ 1287288 w 2006600"/>
                  <a:gd name="connsiteY1" fmla="*/ 374263 h 1663700"/>
                  <a:gd name="connsiteX2" fmla="*/ 0 w 2006600"/>
                  <a:gd name="connsiteY2" fmla="*/ 1663700 h 1663700"/>
                  <a:gd name="connsiteX0" fmla="*/ 2006600 w 2006600"/>
                  <a:gd name="connsiteY0" fmla="*/ 0 h 1663700"/>
                  <a:gd name="connsiteX1" fmla="*/ 1164038 w 2006600"/>
                  <a:gd name="connsiteY1" fmla="*/ 491219 h 1663700"/>
                  <a:gd name="connsiteX2" fmla="*/ 0 w 2006600"/>
                  <a:gd name="connsiteY2" fmla="*/ 1663700 h 1663700"/>
                  <a:gd name="connsiteX0" fmla="*/ 1946640 w 1946640"/>
                  <a:gd name="connsiteY0" fmla="*/ 0 h 1630284"/>
                  <a:gd name="connsiteX1" fmla="*/ 1164038 w 1946640"/>
                  <a:gd name="connsiteY1" fmla="*/ 457803 h 1630284"/>
                  <a:gd name="connsiteX2" fmla="*/ 0 w 1946640"/>
                  <a:gd name="connsiteY2" fmla="*/ 1630284 h 1630284"/>
                  <a:gd name="connsiteX0" fmla="*/ 1946640 w 1946640"/>
                  <a:gd name="connsiteY0" fmla="*/ 0 h 1630284"/>
                  <a:gd name="connsiteX1" fmla="*/ 1164038 w 1946640"/>
                  <a:gd name="connsiteY1" fmla="*/ 457803 h 1630284"/>
                  <a:gd name="connsiteX2" fmla="*/ 0 w 1946640"/>
                  <a:gd name="connsiteY2" fmla="*/ 1630284 h 1630284"/>
                  <a:gd name="connsiteX0" fmla="*/ 1946640 w 1946640"/>
                  <a:gd name="connsiteY0" fmla="*/ 0 h 1630284"/>
                  <a:gd name="connsiteX1" fmla="*/ 1080762 w 1946640"/>
                  <a:gd name="connsiteY1" fmla="*/ 571418 h 1630284"/>
                  <a:gd name="connsiteX2" fmla="*/ 0 w 1946640"/>
                  <a:gd name="connsiteY2" fmla="*/ 1630284 h 1630284"/>
                  <a:gd name="connsiteX0" fmla="*/ 1946640 w 1946640"/>
                  <a:gd name="connsiteY0" fmla="*/ 0 h 1630284"/>
                  <a:gd name="connsiteX1" fmla="*/ 1080762 w 1946640"/>
                  <a:gd name="connsiteY1" fmla="*/ 571418 h 1630284"/>
                  <a:gd name="connsiteX2" fmla="*/ 0 w 1946640"/>
                  <a:gd name="connsiteY2" fmla="*/ 1630284 h 1630284"/>
                  <a:gd name="connsiteX0" fmla="*/ 2033248 w 2033248"/>
                  <a:gd name="connsiteY0" fmla="*/ 0 h 1626942"/>
                  <a:gd name="connsiteX1" fmla="*/ 1080762 w 2033248"/>
                  <a:gd name="connsiteY1" fmla="*/ 568076 h 1626942"/>
                  <a:gd name="connsiteX2" fmla="*/ 0 w 2033248"/>
                  <a:gd name="connsiteY2" fmla="*/ 1626942 h 1626942"/>
                  <a:gd name="connsiteX0" fmla="*/ 2033248 w 2033248"/>
                  <a:gd name="connsiteY0" fmla="*/ 0 h 1626942"/>
                  <a:gd name="connsiteX1" fmla="*/ 1080762 w 2033248"/>
                  <a:gd name="connsiteY1" fmla="*/ 568076 h 1626942"/>
                  <a:gd name="connsiteX2" fmla="*/ 0 w 2033248"/>
                  <a:gd name="connsiteY2" fmla="*/ 1626942 h 1626942"/>
                  <a:gd name="connsiteX0" fmla="*/ 2033248 w 2033248"/>
                  <a:gd name="connsiteY0" fmla="*/ 0 h 1626942"/>
                  <a:gd name="connsiteX1" fmla="*/ 1124066 w 2033248"/>
                  <a:gd name="connsiteY1" fmla="*/ 558051 h 1626942"/>
                  <a:gd name="connsiteX2" fmla="*/ 0 w 2033248"/>
                  <a:gd name="connsiteY2" fmla="*/ 1626942 h 1626942"/>
                </a:gdLst>
                <a:ahLst/>
                <a:cxnLst>
                  <a:cxn ang="0">
                    <a:pos x="connsiteX0" y="connsiteY0"/>
                  </a:cxn>
                  <a:cxn ang="0">
                    <a:pos x="connsiteX1" y="connsiteY1"/>
                  </a:cxn>
                  <a:cxn ang="0">
                    <a:pos x="connsiteX2" y="connsiteY2"/>
                  </a:cxn>
                </a:cxnLst>
                <a:rect l="l" t="t" r="r" b="b"/>
                <a:pathLst>
                  <a:path w="2033248" h="1626942">
                    <a:moveTo>
                      <a:pt x="2033248" y="0"/>
                    </a:moveTo>
                    <a:cubicBezTo>
                      <a:pt x="1986091" y="614860"/>
                      <a:pt x="1491810" y="207252"/>
                      <a:pt x="1124066" y="558051"/>
                    </a:cubicBezTo>
                    <a:cubicBezTo>
                      <a:pt x="789633" y="835334"/>
                      <a:pt x="346604" y="1280338"/>
                      <a:pt x="0" y="1626942"/>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33" name="Grootvlei_Leander_1_400kV"/>
              <p:cNvSpPr/>
              <p:nvPr/>
            </p:nvSpPr>
            <p:spPr>
              <a:xfrm>
                <a:off x="4532503" y="1046424"/>
                <a:ext cx="2013090" cy="1374152"/>
              </a:xfrm>
              <a:custGeom>
                <a:avLst/>
                <a:gdLst>
                  <a:gd name="connsiteX0" fmla="*/ 2044700 w 2044700"/>
                  <a:gd name="connsiteY0" fmla="*/ 103481 h 1500481"/>
                  <a:gd name="connsiteX1" fmla="*/ 1397000 w 2044700"/>
                  <a:gd name="connsiteY1" fmla="*/ 103481 h 1500481"/>
                  <a:gd name="connsiteX2" fmla="*/ 0 w 2044700"/>
                  <a:gd name="connsiteY2" fmla="*/ 1500481 h 1500481"/>
                  <a:gd name="connsiteX0" fmla="*/ 2044700 w 2044700"/>
                  <a:gd name="connsiteY0" fmla="*/ 103481 h 1500481"/>
                  <a:gd name="connsiteX1" fmla="*/ 1397000 w 2044700"/>
                  <a:gd name="connsiteY1" fmla="*/ 103481 h 1500481"/>
                  <a:gd name="connsiteX2" fmla="*/ 0 w 2044700"/>
                  <a:gd name="connsiteY2" fmla="*/ 1500481 h 1500481"/>
                  <a:gd name="connsiteX0" fmla="*/ 2044700 w 2044700"/>
                  <a:gd name="connsiteY0" fmla="*/ 0 h 1397000"/>
                  <a:gd name="connsiteX1" fmla="*/ 844043 w 2044700"/>
                  <a:gd name="connsiteY1" fmla="*/ 521397 h 1397000"/>
                  <a:gd name="connsiteX2" fmla="*/ 0 w 2044700"/>
                  <a:gd name="connsiteY2" fmla="*/ 1397000 h 1397000"/>
                  <a:gd name="connsiteX0" fmla="*/ 2044700 w 2044700"/>
                  <a:gd name="connsiteY0" fmla="*/ 0 h 1397000"/>
                  <a:gd name="connsiteX1" fmla="*/ 844043 w 2044700"/>
                  <a:gd name="connsiteY1" fmla="*/ 521397 h 1397000"/>
                  <a:gd name="connsiteX2" fmla="*/ 0 w 2044700"/>
                  <a:gd name="connsiteY2" fmla="*/ 1397000 h 1397000"/>
                  <a:gd name="connsiteX0" fmla="*/ 2044700 w 2044700"/>
                  <a:gd name="connsiteY0" fmla="*/ 0 h 1397000"/>
                  <a:gd name="connsiteX1" fmla="*/ 844043 w 2044700"/>
                  <a:gd name="connsiteY1" fmla="*/ 521397 h 1397000"/>
                  <a:gd name="connsiteX2" fmla="*/ 0 w 2044700"/>
                  <a:gd name="connsiteY2" fmla="*/ 1397000 h 1397000"/>
                  <a:gd name="connsiteX0" fmla="*/ 2044700 w 2044700"/>
                  <a:gd name="connsiteY0" fmla="*/ 2797 h 1399797"/>
                  <a:gd name="connsiteX1" fmla="*/ 844043 w 2044700"/>
                  <a:gd name="connsiteY1" fmla="*/ 524194 h 1399797"/>
                  <a:gd name="connsiteX2" fmla="*/ 0 w 2044700"/>
                  <a:gd name="connsiteY2" fmla="*/ 1399797 h 1399797"/>
                  <a:gd name="connsiteX0" fmla="*/ 2044700 w 2044700"/>
                  <a:gd name="connsiteY0" fmla="*/ 2690 h 1399690"/>
                  <a:gd name="connsiteX1" fmla="*/ 860698 w 2044700"/>
                  <a:gd name="connsiteY1" fmla="*/ 534113 h 1399690"/>
                  <a:gd name="connsiteX2" fmla="*/ 0 w 2044700"/>
                  <a:gd name="connsiteY2" fmla="*/ 1399690 h 1399690"/>
                  <a:gd name="connsiteX0" fmla="*/ 1988072 w 1988072"/>
                  <a:gd name="connsiteY0" fmla="*/ 1942 h 1395600"/>
                  <a:gd name="connsiteX1" fmla="*/ 860698 w 1988072"/>
                  <a:gd name="connsiteY1" fmla="*/ 530023 h 1395600"/>
                  <a:gd name="connsiteX2" fmla="*/ 0 w 1988072"/>
                  <a:gd name="connsiteY2" fmla="*/ 1395600 h 1395600"/>
                  <a:gd name="connsiteX0" fmla="*/ 1988072 w 1988072"/>
                  <a:gd name="connsiteY0" fmla="*/ 0 h 1393658"/>
                  <a:gd name="connsiteX1" fmla="*/ 860698 w 1988072"/>
                  <a:gd name="connsiteY1" fmla="*/ 528081 h 1393658"/>
                  <a:gd name="connsiteX2" fmla="*/ 0 w 1988072"/>
                  <a:gd name="connsiteY2" fmla="*/ 1393658 h 1393658"/>
                  <a:gd name="connsiteX0" fmla="*/ 1988072 w 1988072"/>
                  <a:gd name="connsiteY0" fmla="*/ 0 h 1393658"/>
                  <a:gd name="connsiteX1" fmla="*/ 860698 w 1988072"/>
                  <a:gd name="connsiteY1" fmla="*/ 528081 h 1393658"/>
                  <a:gd name="connsiteX2" fmla="*/ 0 w 1988072"/>
                  <a:gd name="connsiteY2" fmla="*/ 1393658 h 1393658"/>
                  <a:gd name="connsiteX0" fmla="*/ 1988072 w 1988141"/>
                  <a:gd name="connsiteY0" fmla="*/ 0 h 1393658"/>
                  <a:gd name="connsiteX1" fmla="*/ 860698 w 1988141"/>
                  <a:gd name="connsiteY1" fmla="*/ 528081 h 1393658"/>
                  <a:gd name="connsiteX2" fmla="*/ 0 w 1988141"/>
                  <a:gd name="connsiteY2" fmla="*/ 1393658 h 1393658"/>
                  <a:gd name="connsiteX0" fmla="*/ 1988072 w 1988143"/>
                  <a:gd name="connsiteY0" fmla="*/ 0 h 1393658"/>
                  <a:gd name="connsiteX1" fmla="*/ 884016 w 1988143"/>
                  <a:gd name="connsiteY1" fmla="*/ 474604 h 1393658"/>
                  <a:gd name="connsiteX2" fmla="*/ 0 w 1988143"/>
                  <a:gd name="connsiteY2" fmla="*/ 1393658 h 1393658"/>
                  <a:gd name="connsiteX0" fmla="*/ 1988072 w 1988134"/>
                  <a:gd name="connsiteY0" fmla="*/ 0 h 1393658"/>
                  <a:gd name="connsiteX1" fmla="*/ 884016 w 1988134"/>
                  <a:gd name="connsiteY1" fmla="*/ 474604 h 1393658"/>
                  <a:gd name="connsiteX2" fmla="*/ 0 w 1988134"/>
                  <a:gd name="connsiteY2" fmla="*/ 1393658 h 1393658"/>
                  <a:gd name="connsiteX0" fmla="*/ 2021382 w 2021450"/>
                  <a:gd name="connsiteY0" fmla="*/ 0 h 1363577"/>
                  <a:gd name="connsiteX1" fmla="*/ 884016 w 2021450"/>
                  <a:gd name="connsiteY1" fmla="*/ 444523 h 1363577"/>
                  <a:gd name="connsiteX2" fmla="*/ 0 w 2021450"/>
                  <a:gd name="connsiteY2" fmla="*/ 1363577 h 1363577"/>
                  <a:gd name="connsiteX0" fmla="*/ 2021382 w 2021382"/>
                  <a:gd name="connsiteY0" fmla="*/ 0 h 1363577"/>
                  <a:gd name="connsiteX1" fmla="*/ 884016 w 2021382"/>
                  <a:gd name="connsiteY1" fmla="*/ 444523 h 1363577"/>
                  <a:gd name="connsiteX2" fmla="*/ 0 w 2021382"/>
                  <a:gd name="connsiteY2" fmla="*/ 1363577 h 1363577"/>
                  <a:gd name="connsiteX0" fmla="*/ 2021382 w 2021382"/>
                  <a:gd name="connsiteY0" fmla="*/ 0 h 1363577"/>
                  <a:gd name="connsiteX1" fmla="*/ 830719 w 2021382"/>
                  <a:gd name="connsiteY1" fmla="*/ 578215 h 1363577"/>
                  <a:gd name="connsiteX2" fmla="*/ 0 w 2021382"/>
                  <a:gd name="connsiteY2" fmla="*/ 1363577 h 1363577"/>
                  <a:gd name="connsiteX0" fmla="*/ 2021382 w 2021382"/>
                  <a:gd name="connsiteY0" fmla="*/ 0 h 1363577"/>
                  <a:gd name="connsiteX1" fmla="*/ 830719 w 2021382"/>
                  <a:gd name="connsiteY1" fmla="*/ 578215 h 1363577"/>
                  <a:gd name="connsiteX2" fmla="*/ 0 w 2021382"/>
                  <a:gd name="connsiteY2" fmla="*/ 1363577 h 1363577"/>
                  <a:gd name="connsiteX0" fmla="*/ 2021382 w 2021382"/>
                  <a:gd name="connsiteY0" fmla="*/ 0 h 1363577"/>
                  <a:gd name="connsiteX1" fmla="*/ 830719 w 2021382"/>
                  <a:gd name="connsiteY1" fmla="*/ 578215 h 1363577"/>
                  <a:gd name="connsiteX2" fmla="*/ 0 w 2021382"/>
                  <a:gd name="connsiteY2" fmla="*/ 1363577 h 1363577"/>
                </a:gdLst>
                <a:ahLst/>
                <a:cxnLst>
                  <a:cxn ang="0">
                    <a:pos x="connsiteX0" y="connsiteY0"/>
                  </a:cxn>
                  <a:cxn ang="0">
                    <a:pos x="connsiteX1" y="connsiteY1"/>
                  </a:cxn>
                  <a:cxn ang="0">
                    <a:pos x="connsiteX2" y="connsiteY2"/>
                  </a:cxn>
                </a:cxnLst>
                <a:rect l="l" t="t" r="r" b="b"/>
                <a:pathLst>
                  <a:path w="2021382" h="1363577">
                    <a:moveTo>
                      <a:pt x="2021382" y="0"/>
                    </a:moveTo>
                    <a:cubicBezTo>
                      <a:pt x="2020027" y="645063"/>
                      <a:pt x="1247563" y="160441"/>
                      <a:pt x="830719" y="578215"/>
                    </a:cubicBezTo>
                    <a:cubicBezTo>
                      <a:pt x="413875" y="995989"/>
                      <a:pt x="291042" y="1072535"/>
                      <a:pt x="0" y="1363577"/>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34" name="Grootvlei_Zeus_1_400kV"/>
              <p:cNvSpPr/>
              <p:nvPr/>
            </p:nvSpPr>
            <p:spPr>
              <a:xfrm>
                <a:off x="6502298" y="912394"/>
                <a:ext cx="721135" cy="95485"/>
              </a:xfrm>
              <a:custGeom>
                <a:avLst/>
                <a:gdLst>
                  <a:gd name="connsiteX0" fmla="*/ 0 w 723900"/>
                  <a:gd name="connsiteY0" fmla="*/ 88900 h 95485"/>
                  <a:gd name="connsiteX1" fmla="*/ 635000 w 723900"/>
                  <a:gd name="connsiteY1" fmla="*/ 88900 h 95485"/>
                  <a:gd name="connsiteX2" fmla="*/ 723900 w 723900"/>
                  <a:gd name="connsiteY2" fmla="*/ 0 h 95485"/>
                  <a:gd name="connsiteX0" fmla="*/ 0 w 723900"/>
                  <a:gd name="connsiteY0" fmla="*/ 88900 h 95485"/>
                  <a:gd name="connsiteX1" fmla="*/ 635000 w 723900"/>
                  <a:gd name="connsiteY1" fmla="*/ 88900 h 95485"/>
                  <a:gd name="connsiteX2" fmla="*/ 723900 w 723900"/>
                  <a:gd name="connsiteY2" fmla="*/ 0 h 95485"/>
                </a:gdLst>
                <a:ahLst/>
                <a:cxnLst>
                  <a:cxn ang="0">
                    <a:pos x="connsiteX0" y="connsiteY0"/>
                  </a:cxn>
                  <a:cxn ang="0">
                    <a:pos x="connsiteX1" y="connsiteY1"/>
                  </a:cxn>
                  <a:cxn ang="0">
                    <a:pos x="connsiteX2" y="connsiteY2"/>
                  </a:cxn>
                </a:cxnLst>
                <a:rect l="l" t="t" r="r" b="b"/>
                <a:pathLst>
                  <a:path w="723900" h="95485">
                    <a:moveTo>
                      <a:pt x="0" y="88900"/>
                    </a:moveTo>
                    <a:cubicBezTo>
                      <a:pt x="105833" y="88900"/>
                      <a:pt x="514350" y="103717"/>
                      <a:pt x="635000" y="88900"/>
                    </a:cubicBezTo>
                    <a:cubicBezTo>
                      <a:pt x="755650" y="74083"/>
                      <a:pt x="705379" y="18521"/>
                      <a:pt x="7239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35" name="Grootvlei_Zeus_2_400kV"/>
              <p:cNvSpPr/>
              <p:nvPr/>
            </p:nvSpPr>
            <p:spPr>
              <a:xfrm>
                <a:off x="6535825" y="949873"/>
                <a:ext cx="708301" cy="97021"/>
              </a:xfrm>
              <a:custGeom>
                <a:avLst/>
                <a:gdLst>
                  <a:gd name="connsiteX0" fmla="*/ 0 w 711200"/>
                  <a:gd name="connsiteY0" fmla="*/ 88900 h 95485"/>
                  <a:gd name="connsiteX1" fmla="*/ 622300 w 711200"/>
                  <a:gd name="connsiteY1" fmla="*/ 88900 h 95485"/>
                  <a:gd name="connsiteX2" fmla="*/ 711200 w 711200"/>
                  <a:gd name="connsiteY2" fmla="*/ 0 h 95485"/>
                  <a:gd name="connsiteX0" fmla="*/ 0 w 711200"/>
                  <a:gd name="connsiteY0" fmla="*/ 88900 h 95485"/>
                  <a:gd name="connsiteX1" fmla="*/ 622300 w 711200"/>
                  <a:gd name="connsiteY1" fmla="*/ 88900 h 95485"/>
                  <a:gd name="connsiteX2" fmla="*/ 711200 w 711200"/>
                  <a:gd name="connsiteY2" fmla="*/ 0 h 95485"/>
                </a:gdLst>
                <a:ahLst/>
                <a:cxnLst>
                  <a:cxn ang="0">
                    <a:pos x="connsiteX0" y="connsiteY0"/>
                  </a:cxn>
                  <a:cxn ang="0">
                    <a:pos x="connsiteX1" y="connsiteY1"/>
                  </a:cxn>
                  <a:cxn ang="0">
                    <a:pos x="connsiteX2" y="connsiteY2"/>
                  </a:cxn>
                </a:cxnLst>
                <a:rect l="l" t="t" r="r" b="b"/>
                <a:pathLst>
                  <a:path w="711200" h="95485">
                    <a:moveTo>
                      <a:pt x="0" y="88900"/>
                    </a:moveTo>
                    <a:cubicBezTo>
                      <a:pt x="103717" y="88900"/>
                      <a:pt x="503767" y="103717"/>
                      <a:pt x="622300" y="88900"/>
                    </a:cubicBezTo>
                    <a:cubicBezTo>
                      <a:pt x="740833" y="74083"/>
                      <a:pt x="692679" y="18521"/>
                      <a:pt x="7112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36" name="Harvard_Merapi_1_400kV"/>
              <p:cNvSpPr/>
              <p:nvPr/>
            </p:nvSpPr>
            <p:spPr>
              <a:xfrm>
                <a:off x="3697068" y="3623594"/>
                <a:ext cx="1178335" cy="206147"/>
              </a:xfrm>
              <a:custGeom>
                <a:avLst/>
                <a:gdLst>
                  <a:gd name="connsiteX0" fmla="*/ 0 w 1181100"/>
                  <a:gd name="connsiteY0" fmla="*/ 190500 h 204611"/>
                  <a:gd name="connsiteX1" fmla="*/ 990600 w 1181100"/>
                  <a:gd name="connsiteY1" fmla="*/ 190500 h 204611"/>
                  <a:gd name="connsiteX2" fmla="*/ 1181100 w 1181100"/>
                  <a:gd name="connsiteY2" fmla="*/ 0 h 204611"/>
                  <a:gd name="connsiteX0" fmla="*/ 0 w 1181100"/>
                  <a:gd name="connsiteY0" fmla="*/ 190500 h 204611"/>
                  <a:gd name="connsiteX1" fmla="*/ 990600 w 1181100"/>
                  <a:gd name="connsiteY1" fmla="*/ 190500 h 204611"/>
                  <a:gd name="connsiteX2" fmla="*/ 1181100 w 1181100"/>
                  <a:gd name="connsiteY2" fmla="*/ 0 h 204611"/>
                </a:gdLst>
                <a:ahLst/>
                <a:cxnLst>
                  <a:cxn ang="0">
                    <a:pos x="connsiteX0" y="connsiteY0"/>
                  </a:cxn>
                  <a:cxn ang="0">
                    <a:pos x="connsiteX1" y="connsiteY1"/>
                  </a:cxn>
                  <a:cxn ang="0">
                    <a:pos x="connsiteX2" y="connsiteY2"/>
                  </a:cxn>
                </a:cxnLst>
                <a:rect l="l" t="t" r="r" b="b"/>
                <a:pathLst>
                  <a:path w="1181100" h="204611">
                    <a:moveTo>
                      <a:pt x="0" y="190500"/>
                    </a:moveTo>
                    <a:cubicBezTo>
                      <a:pt x="165100" y="190500"/>
                      <a:pt x="793750" y="222250"/>
                      <a:pt x="990600" y="190500"/>
                    </a:cubicBezTo>
                    <a:cubicBezTo>
                      <a:pt x="1187450" y="158750"/>
                      <a:pt x="1141413" y="39687"/>
                      <a:pt x="118110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37" name="Leander_Perseus_1_400kV"/>
              <p:cNvSpPr/>
              <p:nvPr/>
            </p:nvSpPr>
            <p:spPr>
              <a:xfrm>
                <a:off x="3223455" y="2330318"/>
                <a:ext cx="1313582" cy="935225"/>
              </a:xfrm>
              <a:custGeom>
                <a:avLst/>
                <a:gdLst>
                  <a:gd name="connsiteX0" fmla="*/ 1270000 w 1270000"/>
                  <a:gd name="connsiteY0" fmla="*/ 61148 h 886648"/>
                  <a:gd name="connsiteX1" fmla="*/ 825500 w 1270000"/>
                  <a:gd name="connsiteY1" fmla="*/ 61148 h 886648"/>
                  <a:gd name="connsiteX2" fmla="*/ 0 w 1270000"/>
                  <a:gd name="connsiteY2" fmla="*/ 886648 h 886648"/>
                  <a:gd name="connsiteX0" fmla="*/ 1270000 w 1270000"/>
                  <a:gd name="connsiteY0" fmla="*/ 61148 h 886648"/>
                  <a:gd name="connsiteX1" fmla="*/ 825500 w 1270000"/>
                  <a:gd name="connsiteY1" fmla="*/ 61148 h 886648"/>
                  <a:gd name="connsiteX2" fmla="*/ 0 w 1270000"/>
                  <a:gd name="connsiteY2" fmla="*/ 886648 h 886648"/>
                </a:gdLst>
                <a:ahLst/>
                <a:cxnLst>
                  <a:cxn ang="0">
                    <a:pos x="connsiteX0" y="connsiteY0"/>
                  </a:cxn>
                  <a:cxn ang="0">
                    <a:pos x="connsiteX1" y="connsiteY1"/>
                  </a:cxn>
                  <a:cxn ang="0">
                    <a:pos x="connsiteX2" y="connsiteY2"/>
                  </a:cxn>
                </a:cxnLst>
                <a:rect l="l" t="t" r="r" b="b"/>
                <a:pathLst>
                  <a:path w="1270000" h="886648">
                    <a:moveTo>
                      <a:pt x="1270000" y="61148"/>
                    </a:moveTo>
                    <a:cubicBezTo>
                      <a:pt x="1195917" y="61148"/>
                      <a:pt x="1037167" y="-76435"/>
                      <a:pt x="825500" y="61148"/>
                    </a:cubicBezTo>
                    <a:cubicBezTo>
                      <a:pt x="613833" y="198731"/>
                      <a:pt x="171979" y="714669"/>
                      <a:pt x="0" y="886648"/>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38" name="Perseus_Beta_1_400kV"/>
              <p:cNvSpPr/>
              <p:nvPr/>
            </p:nvSpPr>
            <p:spPr>
              <a:xfrm>
                <a:off x="3217234" y="3252221"/>
                <a:ext cx="54563" cy="103137"/>
              </a:xfrm>
              <a:custGeom>
                <a:avLst/>
                <a:gdLst>
                  <a:gd name="connsiteX0" fmla="*/ 50800 w 54563"/>
                  <a:gd name="connsiteY0" fmla="*/ 0 h 101600"/>
                  <a:gd name="connsiteX1" fmla="*/ 50800 w 54563"/>
                  <a:gd name="connsiteY1" fmla="*/ 50800 h 101600"/>
                  <a:gd name="connsiteX2" fmla="*/ 0 w 54563"/>
                  <a:gd name="connsiteY2" fmla="*/ 101600 h 101600"/>
                  <a:gd name="connsiteX0" fmla="*/ 50800 w 54563"/>
                  <a:gd name="connsiteY0" fmla="*/ 0 h 101600"/>
                  <a:gd name="connsiteX1" fmla="*/ 50800 w 54563"/>
                  <a:gd name="connsiteY1" fmla="*/ 50800 h 101600"/>
                  <a:gd name="connsiteX2" fmla="*/ 0 w 54563"/>
                  <a:gd name="connsiteY2" fmla="*/ 101600 h 101600"/>
                </a:gdLst>
                <a:ahLst/>
                <a:cxnLst>
                  <a:cxn ang="0">
                    <a:pos x="connsiteX0" y="connsiteY0"/>
                  </a:cxn>
                  <a:cxn ang="0">
                    <a:pos x="connsiteX1" y="connsiteY1"/>
                  </a:cxn>
                  <a:cxn ang="0">
                    <a:pos x="connsiteX2" y="connsiteY2"/>
                  </a:cxn>
                </a:cxnLst>
                <a:rect l="l" t="t" r="r" b="b"/>
                <a:pathLst>
                  <a:path w="54563" h="101600">
                    <a:moveTo>
                      <a:pt x="50800" y="0"/>
                    </a:moveTo>
                    <a:cubicBezTo>
                      <a:pt x="50800" y="8467"/>
                      <a:pt x="59267" y="33867"/>
                      <a:pt x="50800" y="50800"/>
                    </a:cubicBezTo>
                    <a:cubicBezTo>
                      <a:pt x="42333" y="67733"/>
                      <a:pt x="10583" y="91017"/>
                      <a:pt x="0" y="1016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39" name="Theseus_Perseus_1_400kV"/>
              <p:cNvSpPr/>
              <p:nvPr/>
            </p:nvSpPr>
            <p:spPr>
              <a:xfrm>
                <a:off x="3304669" y="2542077"/>
                <a:ext cx="1302569" cy="700153"/>
              </a:xfrm>
              <a:custGeom>
                <a:avLst/>
                <a:gdLst>
                  <a:gd name="connsiteX0" fmla="*/ 1308100 w 1308100"/>
                  <a:gd name="connsiteY0" fmla="*/ 41392 h 600192"/>
                  <a:gd name="connsiteX1" fmla="*/ 558800 w 1308100"/>
                  <a:gd name="connsiteY1" fmla="*/ 41392 h 600192"/>
                  <a:gd name="connsiteX2" fmla="*/ 0 w 1308100"/>
                  <a:gd name="connsiteY2" fmla="*/ 600192 h 600192"/>
                  <a:gd name="connsiteX0" fmla="*/ 1308100 w 1308100"/>
                  <a:gd name="connsiteY0" fmla="*/ 41392 h 600192"/>
                  <a:gd name="connsiteX1" fmla="*/ 558800 w 1308100"/>
                  <a:gd name="connsiteY1" fmla="*/ 41392 h 600192"/>
                  <a:gd name="connsiteX2" fmla="*/ 0 w 1308100"/>
                  <a:gd name="connsiteY2" fmla="*/ 600192 h 600192"/>
                  <a:gd name="connsiteX0" fmla="*/ 1308100 w 1308100"/>
                  <a:gd name="connsiteY0" fmla="*/ 41392 h 600192"/>
                  <a:gd name="connsiteX1" fmla="*/ 558800 w 1308100"/>
                  <a:gd name="connsiteY1" fmla="*/ 41392 h 600192"/>
                  <a:gd name="connsiteX2" fmla="*/ 0 w 1308100"/>
                  <a:gd name="connsiteY2" fmla="*/ 600192 h 600192"/>
                  <a:gd name="connsiteX0" fmla="*/ 1308100 w 1308100"/>
                  <a:gd name="connsiteY0" fmla="*/ 98877 h 657677"/>
                  <a:gd name="connsiteX1" fmla="*/ 665395 w 1308100"/>
                  <a:gd name="connsiteY1" fmla="*/ 28704 h 657677"/>
                  <a:gd name="connsiteX2" fmla="*/ 0 w 1308100"/>
                  <a:gd name="connsiteY2" fmla="*/ 657677 h 657677"/>
                  <a:gd name="connsiteX0" fmla="*/ 1308100 w 1308100"/>
                  <a:gd name="connsiteY0" fmla="*/ 123302 h 682102"/>
                  <a:gd name="connsiteX1" fmla="*/ 665395 w 1308100"/>
                  <a:gd name="connsiteY1" fmla="*/ 53129 h 682102"/>
                  <a:gd name="connsiteX2" fmla="*/ 0 w 1308100"/>
                  <a:gd name="connsiteY2" fmla="*/ 682102 h 682102"/>
                  <a:gd name="connsiteX0" fmla="*/ 1308100 w 1308100"/>
                  <a:gd name="connsiteY0" fmla="*/ 134852 h 693652"/>
                  <a:gd name="connsiteX1" fmla="*/ 658732 w 1308100"/>
                  <a:gd name="connsiteY1" fmla="*/ 47971 h 693652"/>
                  <a:gd name="connsiteX2" fmla="*/ 0 w 1308100"/>
                  <a:gd name="connsiteY2" fmla="*/ 693652 h 693652"/>
                </a:gdLst>
                <a:ahLst/>
                <a:cxnLst>
                  <a:cxn ang="0">
                    <a:pos x="connsiteX0" y="connsiteY0"/>
                  </a:cxn>
                  <a:cxn ang="0">
                    <a:pos x="connsiteX1" y="connsiteY1"/>
                  </a:cxn>
                  <a:cxn ang="0">
                    <a:pos x="connsiteX2" y="connsiteY2"/>
                  </a:cxn>
                </a:cxnLst>
                <a:rect l="l" t="t" r="r" b="b"/>
                <a:pathLst>
                  <a:path w="1308100" h="693652">
                    <a:moveTo>
                      <a:pt x="1308100" y="134852"/>
                    </a:moveTo>
                    <a:cubicBezTo>
                      <a:pt x="936716" y="4532"/>
                      <a:pt x="876749" y="-45162"/>
                      <a:pt x="658732" y="47971"/>
                    </a:cubicBezTo>
                    <a:cubicBezTo>
                      <a:pt x="440715" y="141104"/>
                      <a:pt x="116417" y="577235"/>
                      <a:pt x="0" y="693652"/>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40" name="Everest_Merapi_1_275kV"/>
              <p:cNvSpPr/>
              <p:nvPr/>
            </p:nvSpPr>
            <p:spPr>
              <a:xfrm>
                <a:off x="4643511" y="2484076"/>
                <a:ext cx="231892" cy="1139518"/>
              </a:xfrm>
              <a:custGeom>
                <a:avLst/>
                <a:gdLst>
                  <a:gd name="connsiteX0" fmla="*/ 15992 w 231892"/>
                  <a:gd name="connsiteY0" fmla="*/ 0 h 1130300"/>
                  <a:gd name="connsiteX1" fmla="*/ 15992 w 231892"/>
                  <a:gd name="connsiteY1" fmla="*/ 914400 h 1130300"/>
                  <a:gd name="connsiteX2" fmla="*/ 231892 w 231892"/>
                  <a:gd name="connsiteY2" fmla="*/ 1130300 h 1130300"/>
                  <a:gd name="connsiteX0" fmla="*/ 15992 w 231892"/>
                  <a:gd name="connsiteY0" fmla="*/ 0 h 1130300"/>
                  <a:gd name="connsiteX1" fmla="*/ 15992 w 231892"/>
                  <a:gd name="connsiteY1" fmla="*/ 914400 h 1130300"/>
                  <a:gd name="connsiteX2" fmla="*/ 231892 w 231892"/>
                  <a:gd name="connsiteY2" fmla="*/ 1130300 h 1130300"/>
                </a:gdLst>
                <a:ahLst/>
                <a:cxnLst>
                  <a:cxn ang="0">
                    <a:pos x="connsiteX0" y="connsiteY0"/>
                  </a:cxn>
                  <a:cxn ang="0">
                    <a:pos x="connsiteX1" y="connsiteY1"/>
                  </a:cxn>
                  <a:cxn ang="0">
                    <a:pos x="connsiteX2" y="connsiteY2"/>
                  </a:cxn>
                </a:cxnLst>
                <a:rect l="l" t="t" r="r" b="b"/>
                <a:pathLst>
                  <a:path w="231892" h="1130300">
                    <a:moveTo>
                      <a:pt x="15992" y="0"/>
                    </a:moveTo>
                    <a:cubicBezTo>
                      <a:pt x="15992" y="152400"/>
                      <a:pt x="-19991" y="726017"/>
                      <a:pt x="15992" y="914400"/>
                    </a:cubicBezTo>
                    <a:cubicBezTo>
                      <a:pt x="51975" y="1102783"/>
                      <a:pt x="186913" y="1085321"/>
                      <a:pt x="231892" y="11303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41" name="Harvard_Merapi_1_275kV"/>
              <p:cNvSpPr/>
              <p:nvPr/>
            </p:nvSpPr>
            <p:spPr>
              <a:xfrm>
                <a:off x="3697068" y="3623594"/>
                <a:ext cx="1178335" cy="206147"/>
              </a:xfrm>
              <a:custGeom>
                <a:avLst/>
                <a:gdLst>
                  <a:gd name="connsiteX0" fmla="*/ 0 w 1181100"/>
                  <a:gd name="connsiteY0" fmla="*/ 190500 h 204611"/>
                  <a:gd name="connsiteX1" fmla="*/ 990600 w 1181100"/>
                  <a:gd name="connsiteY1" fmla="*/ 190500 h 204611"/>
                  <a:gd name="connsiteX2" fmla="*/ 1181100 w 1181100"/>
                  <a:gd name="connsiteY2" fmla="*/ 0 h 204611"/>
                  <a:gd name="connsiteX0" fmla="*/ 0 w 1181100"/>
                  <a:gd name="connsiteY0" fmla="*/ 190500 h 204611"/>
                  <a:gd name="connsiteX1" fmla="*/ 990600 w 1181100"/>
                  <a:gd name="connsiteY1" fmla="*/ 190500 h 204611"/>
                  <a:gd name="connsiteX2" fmla="*/ 1181100 w 1181100"/>
                  <a:gd name="connsiteY2" fmla="*/ 0 h 204611"/>
                </a:gdLst>
                <a:ahLst/>
                <a:cxnLst>
                  <a:cxn ang="0">
                    <a:pos x="connsiteX0" y="connsiteY0"/>
                  </a:cxn>
                  <a:cxn ang="0">
                    <a:pos x="connsiteX1" y="connsiteY1"/>
                  </a:cxn>
                  <a:cxn ang="0">
                    <a:pos x="connsiteX2" y="connsiteY2"/>
                  </a:cxn>
                </a:cxnLst>
                <a:rect l="l" t="t" r="r" b="b"/>
                <a:pathLst>
                  <a:path w="1181100" h="204611">
                    <a:moveTo>
                      <a:pt x="0" y="190500"/>
                    </a:moveTo>
                    <a:cubicBezTo>
                      <a:pt x="165100" y="190500"/>
                      <a:pt x="793750" y="222250"/>
                      <a:pt x="990600" y="190500"/>
                    </a:cubicBezTo>
                    <a:cubicBezTo>
                      <a:pt x="1187450" y="158750"/>
                      <a:pt x="1141413" y="39687"/>
                      <a:pt x="118110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42" name="Makalu_Everest_1_275kV"/>
              <p:cNvSpPr/>
              <p:nvPr/>
            </p:nvSpPr>
            <p:spPr>
              <a:xfrm>
                <a:off x="4659503" y="1076322"/>
                <a:ext cx="1213687" cy="1407754"/>
              </a:xfrm>
              <a:custGeom>
                <a:avLst/>
                <a:gdLst>
                  <a:gd name="connsiteX0" fmla="*/ 1219200 w 1309511"/>
                  <a:gd name="connsiteY0" fmla="*/ 0 h 1397000"/>
                  <a:gd name="connsiteX1" fmla="*/ 1219200 w 1309511"/>
                  <a:gd name="connsiteY1" fmla="*/ 177800 h 1397000"/>
                  <a:gd name="connsiteX2" fmla="*/ 0 w 1309511"/>
                  <a:gd name="connsiteY2" fmla="*/ 1397000 h 1397000"/>
                  <a:gd name="connsiteX0" fmla="*/ 1219200 w 1309511"/>
                  <a:gd name="connsiteY0" fmla="*/ 0 h 1397000"/>
                  <a:gd name="connsiteX1" fmla="*/ 1219200 w 1309511"/>
                  <a:gd name="connsiteY1" fmla="*/ 177800 h 1397000"/>
                  <a:gd name="connsiteX2" fmla="*/ 0 w 1309511"/>
                  <a:gd name="connsiteY2" fmla="*/ 1397000 h 1397000"/>
                  <a:gd name="connsiteX0" fmla="*/ 1219200 w 1219200"/>
                  <a:gd name="connsiteY0" fmla="*/ 0 h 1397000"/>
                  <a:gd name="connsiteX1" fmla="*/ 962706 w 1219200"/>
                  <a:gd name="connsiteY1" fmla="*/ 425077 h 1397000"/>
                  <a:gd name="connsiteX2" fmla="*/ 0 w 1219200"/>
                  <a:gd name="connsiteY2" fmla="*/ 1397000 h 1397000"/>
                </a:gdLst>
                <a:ahLst/>
                <a:cxnLst>
                  <a:cxn ang="0">
                    <a:pos x="connsiteX0" y="connsiteY0"/>
                  </a:cxn>
                  <a:cxn ang="0">
                    <a:pos x="connsiteX1" y="connsiteY1"/>
                  </a:cxn>
                  <a:cxn ang="0">
                    <a:pos x="connsiteX2" y="connsiteY2"/>
                  </a:cxn>
                </a:cxnLst>
                <a:rect l="l" t="t" r="r" b="b"/>
                <a:pathLst>
                  <a:path w="1219200" h="1397000">
                    <a:moveTo>
                      <a:pt x="1219200" y="0"/>
                    </a:moveTo>
                    <a:cubicBezTo>
                      <a:pt x="1219200" y="29633"/>
                      <a:pt x="1165906" y="192244"/>
                      <a:pt x="962706" y="425077"/>
                    </a:cubicBezTo>
                    <a:cubicBezTo>
                      <a:pt x="759506" y="657910"/>
                      <a:pt x="254000" y="1143000"/>
                      <a:pt x="0" y="13970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43" name="Makalu_Igesi_1_275kV"/>
              <p:cNvSpPr/>
              <p:nvPr/>
            </p:nvSpPr>
            <p:spPr>
              <a:xfrm>
                <a:off x="5746172" y="1011286"/>
                <a:ext cx="127000" cy="69739"/>
              </a:xfrm>
              <a:custGeom>
                <a:avLst/>
                <a:gdLst>
                  <a:gd name="connsiteX0" fmla="*/ 127000 w 127000"/>
                  <a:gd name="connsiteY0" fmla="*/ 63500 h 68203"/>
                  <a:gd name="connsiteX1" fmla="*/ 63500 w 127000"/>
                  <a:gd name="connsiteY1" fmla="*/ 63500 h 68203"/>
                  <a:gd name="connsiteX2" fmla="*/ 0 w 127000"/>
                  <a:gd name="connsiteY2" fmla="*/ 0 h 68203"/>
                  <a:gd name="connsiteX0" fmla="*/ 127000 w 127000"/>
                  <a:gd name="connsiteY0" fmla="*/ 63500 h 68203"/>
                  <a:gd name="connsiteX1" fmla="*/ 63500 w 127000"/>
                  <a:gd name="connsiteY1" fmla="*/ 63500 h 68203"/>
                  <a:gd name="connsiteX2" fmla="*/ 0 w 127000"/>
                  <a:gd name="connsiteY2" fmla="*/ 0 h 68203"/>
                </a:gdLst>
                <a:ahLst/>
                <a:cxnLst>
                  <a:cxn ang="0">
                    <a:pos x="connsiteX0" y="connsiteY0"/>
                  </a:cxn>
                  <a:cxn ang="0">
                    <a:pos x="connsiteX1" y="connsiteY1"/>
                  </a:cxn>
                  <a:cxn ang="0">
                    <a:pos x="connsiteX2" y="connsiteY2"/>
                  </a:cxn>
                </a:cxnLst>
                <a:rect l="l" t="t" r="r" b="b"/>
                <a:pathLst>
                  <a:path w="127000" h="68203">
                    <a:moveTo>
                      <a:pt x="127000" y="63500"/>
                    </a:moveTo>
                    <a:cubicBezTo>
                      <a:pt x="116417" y="63500"/>
                      <a:pt x="84667" y="74083"/>
                      <a:pt x="63500" y="63500"/>
                    </a:cubicBezTo>
                    <a:cubicBezTo>
                      <a:pt x="42333" y="52917"/>
                      <a:pt x="13229" y="13229"/>
                      <a:pt x="0" y="0"/>
                    </a:cubicBezTo>
                  </a:path>
                </a:pathLst>
              </a:custGeom>
              <a:noFill/>
              <a:ln w="6350" cap="flat" cmpd="sng" algn="ctr">
                <a:solidFill>
                  <a:srgbClr val="E17D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44" name="Makalu_Lethabo_1_275kV"/>
              <p:cNvSpPr/>
              <p:nvPr/>
            </p:nvSpPr>
            <p:spPr>
              <a:xfrm>
                <a:off x="5867528" y="973186"/>
                <a:ext cx="81844" cy="103136"/>
              </a:xfrm>
              <a:custGeom>
                <a:avLst/>
                <a:gdLst>
                  <a:gd name="connsiteX0" fmla="*/ 5644 w 81844"/>
                  <a:gd name="connsiteY0" fmla="*/ 101600 h 101600"/>
                  <a:gd name="connsiteX1" fmla="*/ 5644 w 81844"/>
                  <a:gd name="connsiteY1" fmla="*/ 76200 h 101600"/>
                  <a:gd name="connsiteX2" fmla="*/ 81844 w 81844"/>
                  <a:gd name="connsiteY2" fmla="*/ 0 h 101600"/>
                  <a:gd name="connsiteX0" fmla="*/ 5644 w 81844"/>
                  <a:gd name="connsiteY0" fmla="*/ 101600 h 101600"/>
                  <a:gd name="connsiteX1" fmla="*/ 5644 w 81844"/>
                  <a:gd name="connsiteY1" fmla="*/ 76200 h 101600"/>
                  <a:gd name="connsiteX2" fmla="*/ 81844 w 81844"/>
                  <a:gd name="connsiteY2" fmla="*/ 0 h 101600"/>
                </a:gdLst>
                <a:ahLst/>
                <a:cxnLst>
                  <a:cxn ang="0">
                    <a:pos x="connsiteX0" y="connsiteY0"/>
                  </a:cxn>
                  <a:cxn ang="0">
                    <a:pos x="connsiteX1" y="connsiteY1"/>
                  </a:cxn>
                  <a:cxn ang="0">
                    <a:pos x="connsiteX2" y="connsiteY2"/>
                  </a:cxn>
                </a:cxnLst>
                <a:rect l="l" t="t" r="r" b="b"/>
                <a:pathLst>
                  <a:path w="81844" h="101600">
                    <a:moveTo>
                      <a:pt x="5644" y="101600"/>
                    </a:moveTo>
                    <a:cubicBezTo>
                      <a:pt x="5644" y="97367"/>
                      <a:pt x="-7056" y="93133"/>
                      <a:pt x="5644" y="76200"/>
                    </a:cubicBezTo>
                    <a:cubicBezTo>
                      <a:pt x="18344" y="59267"/>
                      <a:pt x="65969" y="15875"/>
                      <a:pt x="81844"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45" name="Makalu_Lethabo_2_275kV"/>
              <p:cNvSpPr/>
              <p:nvPr/>
            </p:nvSpPr>
            <p:spPr>
              <a:xfrm>
                <a:off x="5854108" y="980691"/>
                <a:ext cx="95485" cy="103136"/>
              </a:xfrm>
              <a:custGeom>
                <a:avLst/>
                <a:gdLst>
                  <a:gd name="connsiteX0" fmla="*/ 6585 w 95485"/>
                  <a:gd name="connsiteY0" fmla="*/ 101600 h 101600"/>
                  <a:gd name="connsiteX1" fmla="*/ 6585 w 95485"/>
                  <a:gd name="connsiteY1" fmla="*/ 88900 h 101600"/>
                  <a:gd name="connsiteX2" fmla="*/ 95485 w 95485"/>
                  <a:gd name="connsiteY2" fmla="*/ 0 h 101600"/>
                  <a:gd name="connsiteX0" fmla="*/ 6585 w 95485"/>
                  <a:gd name="connsiteY0" fmla="*/ 101600 h 101600"/>
                  <a:gd name="connsiteX1" fmla="*/ 6585 w 95485"/>
                  <a:gd name="connsiteY1" fmla="*/ 88900 h 101600"/>
                  <a:gd name="connsiteX2" fmla="*/ 95485 w 95485"/>
                  <a:gd name="connsiteY2" fmla="*/ 0 h 101600"/>
                </a:gdLst>
                <a:ahLst/>
                <a:cxnLst>
                  <a:cxn ang="0">
                    <a:pos x="connsiteX0" y="connsiteY0"/>
                  </a:cxn>
                  <a:cxn ang="0">
                    <a:pos x="connsiteX1" y="connsiteY1"/>
                  </a:cxn>
                  <a:cxn ang="0">
                    <a:pos x="connsiteX2" y="connsiteY2"/>
                  </a:cxn>
                </a:cxnLst>
                <a:rect l="l" t="t" r="r" b="b"/>
                <a:pathLst>
                  <a:path w="95485" h="101600">
                    <a:moveTo>
                      <a:pt x="6585" y="101600"/>
                    </a:moveTo>
                    <a:cubicBezTo>
                      <a:pt x="6585" y="99483"/>
                      <a:pt x="-8232" y="105833"/>
                      <a:pt x="6585" y="88900"/>
                    </a:cubicBezTo>
                    <a:cubicBezTo>
                      <a:pt x="21402" y="71967"/>
                      <a:pt x="76964" y="18521"/>
                      <a:pt x="95485"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46" name="Igesi_Lethabo_1_275kV"/>
              <p:cNvSpPr/>
              <p:nvPr/>
            </p:nvSpPr>
            <p:spPr>
              <a:xfrm>
                <a:off x="5746172" y="973187"/>
                <a:ext cx="203200" cy="40922"/>
              </a:xfrm>
              <a:custGeom>
                <a:avLst/>
                <a:gdLst>
                  <a:gd name="connsiteX0" fmla="*/ 0 w 203200"/>
                  <a:gd name="connsiteY0" fmla="*/ 38100 h 40922"/>
                  <a:gd name="connsiteX1" fmla="*/ 165100 w 203200"/>
                  <a:gd name="connsiteY1" fmla="*/ 38100 h 40922"/>
                  <a:gd name="connsiteX2" fmla="*/ 203200 w 203200"/>
                  <a:gd name="connsiteY2" fmla="*/ 0 h 40922"/>
                  <a:gd name="connsiteX0" fmla="*/ 0 w 203200"/>
                  <a:gd name="connsiteY0" fmla="*/ 38100 h 40922"/>
                  <a:gd name="connsiteX1" fmla="*/ 165100 w 203200"/>
                  <a:gd name="connsiteY1" fmla="*/ 38100 h 40922"/>
                  <a:gd name="connsiteX2" fmla="*/ 203200 w 203200"/>
                  <a:gd name="connsiteY2" fmla="*/ 0 h 40922"/>
                </a:gdLst>
                <a:ahLst/>
                <a:cxnLst>
                  <a:cxn ang="0">
                    <a:pos x="connsiteX0" y="connsiteY0"/>
                  </a:cxn>
                  <a:cxn ang="0">
                    <a:pos x="connsiteX1" y="connsiteY1"/>
                  </a:cxn>
                  <a:cxn ang="0">
                    <a:pos x="connsiteX2" y="connsiteY2"/>
                  </a:cxn>
                </a:cxnLst>
                <a:rect l="l" t="t" r="r" b="b"/>
                <a:pathLst>
                  <a:path w="203200" h="40922">
                    <a:moveTo>
                      <a:pt x="0" y="38100"/>
                    </a:moveTo>
                    <a:cubicBezTo>
                      <a:pt x="27517" y="38100"/>
                      <a:pt x="131233" y="44450"/>
                      <a:pt x="165100" y="38100"/>
                    </a:cubicBezTo>
                    <a:cubicBezTo>
                      <a:pt x="198967" y="31750"/>
                      <a:pt x="195263" y="7937"/>
                      <a:pt x="203200" y="0"/>
                    </a:cubicBezTo>
                  </a:path>
                </a:pathLst>
              </a:custGeom>
              <a:noFill/>
              <a:ln w="6350" cap="flat" cmpd="sng" algn="ctr">
                <a:solidFill>
                  <a:srgbClr val="E17D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47" name="Perseus_Everest_1_275kV"/>
              <p:cNvSpPr/>
              <p:nvPr/>
            </p:nvSpPr>
            <p:spPr>
              <a:xfrm>
                <a:off x="3224744" y="2484077"/>
                <a:ext cx="1391469" cy="824589"/>
              </a:xfrm>
              <a:custGeom>
                <a:avLst/>
                <a:gdLst>
                  <a:gd name="connsiteX0" fmla="*/ 0 w 1397000"/>
                  <a:gd name="connsiteY0" fmla="*/ 762000 h 818444"/>
                  <a:gd name="connsiteX1" fmla="*/ 635000 w 1397000"/>
                  <a:gd name="connsiteY1" fmla="*/ 762000 h 818444"/>
                  <a:gd name="connsiteX2" fmla="*/ 1397000 w 1397000"/>
                  <a:gd name="connsiteY2" fmla="*/ 0 h 818444"/>
                  <a:gd name="connsiteX0" fmla="*/ 0 w 1397000"/>
                  <a:gd name="connsiteY0" fmla="*/ 762000 h 818444"/>
                  <a:gd name="connsiteX1" fmla="*/ 635000 w 1397000"/>
                  <a:gd name="connsiteY1" fmla="*/ 762000 h 818444"/>
                  <a:gd name="connsiteX2" fmla="*/ 1397000 w 1397000"/>
                  <a:gd name="connsiteY2" fmla="*/ 0 h 818444"/>
                </a:gdLst>
                <a:ahLst/>
                <a:cxnLst>
                  <a:cxn ang="0">
                    <a:pos x="connsiteX0" y="connsiteY0"/>
                  </a:cxn>
                  <a:cxn ang="0">
                    <a:pos x="connsiteX1" y="connsiteY1"/>
                  </a:cxn>
                  <a:cxn ang="0">
                    <a:pos x="connsiteX2" y="connsiteY2"/>
                  </a:cxn>
                </a:cxnLst>
                <a:rect l="l" t="t" r="r" b="b"/>
                <a:pathLst>
                  <a:path w="1397000" h="818444">
                    <a:moveTo>
                      <a:pt x="0" y="762000"/>
                    </a:moveTo>
                    <a:cubicBezTo>
                      <a:pt x="105833" y="762000"/>
                      <a:pt x="402167" y="889000"/>
                      <a:pt x="635000" y="762000"/>
                    </a:cubicBezTo>
                    <a:cubicBezTo>
                      <a:pt x="867833" y="635000"/>
                      <a:pt x="1238250" y="158750"/>
                      <a:pt x="139700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48" name="Perseus_Harvard_1_275kV"/>
              <p:cNvSpPr/>
              <p:nvPr/>
            </p:nvSpPr>
            <p:spPr>
              <a:xfrm>
                <a:off x="3314660" y="3248892"/>
                <a:ext cx="418837" cy="566738"/>
              </a:xfrm>
              <a:custGeom>
                <a:avLst/>
                <a:gdLst>
                  <a:gd name="connsiteX0" fmla="*/ 31985 w 463785"/>
                  <a:gd name="connsiteY0" fmla="*/ 0 h 558800"/>
                  <a:gd name="connsiteX1" fmla="*/ 31985 w 463785"/>
                  <a:gd name="connsiteY1" fmla="*/ 127000 h 558800"/>
                  <a:gd name="connsiteX2" fmla="*/ 463785 w 463785"/>
                  <a:gd name="connsiteY2" fmla="*/ 558800 h 558800"/>
                  <a:gd name="connsiteX0" fmla="*/ 31985 w 463785"/>
                  <a:gd name="connsiteY0" fmla="*/ 0 h 558800"/>
                  <a:gd name="connsiteX1" fmla="*/ 31985 w 463785"/>
                  <a:gd name="connsiteY1" fmla="*/ 127000 h 558800"/>
                  <a:gd name="connsiteX2" fmla="*/ 463785 w 463785"/>
                  <a:gd name="connsiteY2" fmla="*/ 558800 h 558800"/>
                  <a:gd name="connsiteX0" fmla="*/ 0 w 460953"/>
                  <a:gd name="connsiteY0" fmla="*/ 0 h 558800"/>
                  <a:gd name="connsiteX1" fmla="*/ 442946 w 460953"/>
                  <a:gd name="connsiteY1" fmla="*/ 290777 h 558800"/>
                  <a:gd name="connsiteX2" fmla="*/ 431800 w 460953"/>
                  <a:gd name="connsiteY2" fmla="*/ 558800 h 558800"/>
                  <a:gd name="connsiteX0" fmla="*/ 0 w 424319"/>
                  <a:gd name="connsiteY0" fmla="*/ 0 h 555457"/>
                  <a:gd name="connsiteX1" fmla="*/ 406312 w 424319"/>
                  <a:gd name="connsiteY1" fmla="*/ 287434 h 555457"/>
                  <a:gd name="connsiteX2" fmla="*/ 395166 w 424319"/>
                  <a:gd name="connsiteY2" fmla="*/ 555457 h 555457"/>
                  <a:gd name="connsiteX0" fmla="*/ 0 w 231154"/>
                  <a:gd name="connsiteY0" fmla="*/ 0 h 488609"/>
                  <a:gd name="connsiteX1" fmla="*/ 213147 w 231154"/>
                  <a:gd name="connsiteY1" fmla="*/ 220586 h 488609"/>
                  <a:gd name="connsiteX2" fmla="*/ 202001 w 231154"/>
                  <a:gd name="connsiteY2" fmla="*/ 488609 h 488609"/>
                  <a:gd name="connsiteX0" fmla="*/ 0 w 414327"/>
                  <a:gd name="connsiteY0" fmla="*/ 0 h 562141"/>
                  <a:gd name="connsiteX1" fmla="*/ 396320 w 414327"/>
                  <a:gd name="connsiteY1" fmla="*/ 294118 h 562141"/>
                  <a:gd name="connsiteX2" fmla="*/ 385174 w 414327"/>
                  <a:gd name="connsiteY2" fmla="*/ 562141 h 562141"/>
                  <a:gd name="connsiteX0" fmla="*/ 0 w 414327"/>
                  <a:gd name="connsiteY0" fmla="*/ 0 h 562141"/>
                  <a:gd name="connsiteX1" fmla="*/ 396320 w 414327"/>
                  <a:gd name="connsiteY1" fmla="*/ 294118 h 562141"/>
                  <a:gd name="connsiteX2" fmla="*/ 385174 w 414327"/>
                  <a:gd name="connsiteY2" fmla="*/ 562141 h 562141"/>
                  <a:gd name="connsiteX0" fmla="*/ 0 w 414327"/>
                  <a:gd name="connsiteY0" fmla="*/ 0 h 562141"/>
                  <a:gd name="connsiteX1" fmla="*/ 396320 w 414327"/>
                  <a:gd name="connsiteY1" fmla="*/ 294118 h 562141"/>
                  <a:gd name="connsiteX2" fmla="*/ 385174 w 414327"/>
                  <a:gd name="connsiteY2" fmla="*/ 562141 h 562141"/>
                  <a:gd name="connsiteX0" fmla="*/ 0 w 431033"/>
                  <a:gd name="connsiteY0" fmla="*/ 0 h 562141"/>
                  <a:gd name="connsiteX1" fmla="*/ 396320 w 431033"/>
                  <a:gd name="connsiteY1" fmla="*/ 294118 h 562141"/>
                  <a:gd name="connsiteX2" fmla="*/ 385174 w 431033"/>
                  <a:gd name="connsiteY2" fmla="*/ 562141 h 562141"/>
                  <a:gd name="connsiteX0" fmla="*/ 0 w 428123"/>
                  <a:gd name="connsiteY0" fmla="*/ 0 h 562141"/>
                  <a:gd name="connsiteX1" fmla="*/ 392990 w 428123"/>
                  <a:gd name="connsiteY1" fmla="*/ 264036 h 562141"/>
                  <a:gd name="connsiteX2" fmla="*/ 385174 w 428123"/>
                  <a:gd name="connsiteY2" fmla="*/ 562141 h 562141"/>
                  <a:gd name="connsiteX0" fmla="*/ 0 w 421470"/>
                  <a:gd name="connsiteY0" fmla="*/ 0 h 562141"/>
                  <a:gd name="connsiteX1" fmla="*/ 392990 w 421470"/>
                  <a:gd name="connsiteY1" fmla="*/ 264036 h 562141"/>
                  <a:gd name="connsiteX2" fmla="*/ 385174 w 421470"/>
                  <a:gd name="connsiteY2" fmla="*/ 562141 h 562141"/>
                </a:gdLst>
                <a:ahLst/>
                <a:cxnLst>
                  <a:cxn ang="0">
                    <a:pos x="connsiteX0" y="connsiteY0"/>
                  </a:cxn>
                  <a:cxn ang="0">
                    <a:pos x="connsiteX1" y="connsiteY1"/>
                  </a:cxn>
                  <a:cxn ang="0">
                    <a:pos x="connsiteX2" y="connsiteY2"/>
                  </a:cxn>
                </a:cxnLst>
                <a:rect l="l" t="t" r="r" b="b"/>
                <a:pathLst>
                  <a:path w="421470" h="562141">
                    <a:moveTo>
                      <a:pt x="0" y="0"/>
                    </a:moveTo>
                    <a:cubicBezTo>
                      <a:pt x="246451" y="111410"/>
                      <a:pt x="294380" y="177588"/>
                      <a:pt x="392990" y="264036"/>
                    </a:cubicBezTo>
                    <a:cubicBezTo>
                      <a:pt x="491600" y="350484"/>
                      <a:pt x="295216" y="472183"/>
                      <a:pt x="385174" y="562141"/>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49" name="Perseus_Harvard_2_275kV"/>
              <p:cNvSpPr/>
              <p:nvPr/>
            </p:nvSpPr>
            <p:spPr>
              <a:xfrm>
                <a:off x="3314872" y="3245783"/>
                <a:ext cx="459695" cy="530105"/>
              </a:xfrm>
              <a:custGeom>
                <a:avLst/>
                <a:gdLst>
                  <a:gd name="connsiteX0" fmla="*/ 31985 w 463785"/>
                  <a:gd name="connsiteY0" fmla="*/ 0 h 558800"/>
                  <a:gd name="connsiteX1" fmla="*/ 31985 w 463785"/>
                  <a:gd name="connsiteY1" fmla="*/ 127000 h 558800"/>
                  <a:gd name="connsiteX2" fmla="*/ 463785 w 463785"/>
                  <a:gd name="connsiteY2" fmla="*/ 558800 h 558800"/>
                  <a:gd name="connsiteX0" fmla="*/ 31985 w 463785"/>
                  <a:gd name="connsiteY0" fmla="*/ 0 h 558800"/>
                  <a:gd name="connsiteX1" fmla="*/ 31985 w 463785"/>
                  <a:gd name="connsiteY1" fmla="*/ 127000 h 558800"/>
                  <a:gd name="connsiteX2" fmla="*/ 463785 w 463785"/>
                  <a:gd name="connsiteY2" fmla="*/ 558800 h 558800"/>
                  <a:gd name="connsiteX0" fmla="*/ 0 w 651671"/>
                  <a:gd name="connsiteY0" fmla="*/ 0 h 501980"/>
                  <a:gd name="connsiteX1" fmla="*/ 219871 w 651671"/>
                  <a:gd name="connsiteY1" fmla="*/ 70180 h 501980"/>
                  <a:gd name="connsiteX2" fmla="*/ 651671 w 651671"/>
                  <a:gd name="connsiteY2" fmla="*/ 501980 h 501980"/>
                  <a:gd name="connsiteX0" fmla="*/ 0 w 651671"/>
                  <a:gd name="connsiteY0" fmla="*/ 0 h 501980"/>
                  <a:gd name="connsiteX1" fmla="*/ 223203 w 651671"/>
                  <a:gd name="connsiteY1" fmla="*/ 120315 h 501980"/>
                  <a:gd name="connsiteX2" fmla="*/ 651671 w 651671"/>
                  <a:gd name="connsiteY2" fmla="*/ 501980 h 501980"/>
                  <a:gd name="connsiteX0" fmla="*/ 0 w 368504"/>
                  <a:gd name="connsiteY0" fmla="*/ 0 h 525377"/>
                  <a:gd name="connsiteX1" fmla="*/ 223203 w 368504"/>
                  <a:gd name="connsiteY1" fmla="*/ 120315 h 525377"/>
                  <a:gd name="connsiteX2" fmla="*/ 368504 w 368504"/>
                  <a:gd name="connsiteY2" fmla="*/ 525377 h 525377"/>
                  <a:gd name="connsiteX0" fmla="*/ 0 w 444587"/>
                  <a:gd name="connsiteY0" fmla="*/ 0 h 525377"/>
                  <a:gd name="connsiteX1" fmla="*/ 223203 w 444587"/>
                  <a:gd name="connsiteY1" fmla="*/ 120315 h 525377"/>
                  <a:gd name="connsiteX2" fmla="*/ 368504 w 444587"/>
                  <a:gd name="connsiteY2" fmla="*/ 525377 h 525377"/>
                  <a:gd name="connsiteX0" fmla="*/ 0 w 444587"/>
                  <a:gd name="connsiteY0" fmla="*/ 0 h 525377"/>
                  <a:gd name="connsiteX1" fmla="*/ 223203 w 444587"/>
                  <a:gd name="connsiteY1" fmla="*/ 120315 h 525377"/>
                  <a:gd name="connsiteX2" fmla="*/ 368504 w 444587"/>
                  <a:gd name="connsiteY2" fmla="*/ 525377 h 525377"/>
                  <a:gd name="connsiteX0" fmla="*/ 0 w 462461"/>
                  <a:gd name="connsiteY0" fmla="*/ 0 h 525377"/>
                  <a:gd name="connsiteX1" fmla="*/ 223203 w 462461"/>
                  <a:gd name="connsiteY1" fmla="*/ 120315 h 525377"/>
                  <a:gd name="connsiteX2" fmla="*/ 368504 w 462461"/>
                  <a:gd name="connsiteY2" fmla="*/ 525377 h 525377"/>
                </a:gdLst>
                <a:ahLst/>
                <a:cxnLst>
                  <a:cxn ang="0">
                    <a:pos x="connsiteX0" y="connsiteY0"/>
                  </a:cxn>
                  <a:cxn ang="0">
                    <a:pos x="connsiteX1" y="connsiteY1"/>
                  </a:cxn>
                  <a:cxn ang="0">
                    <a:pos x="connsiteX2" y="connsiteY2"/>
                  </a:cxn>
                </a:cxnLst>
                <a:rect l="l" t="t" r="r" b="b"/>
                <a:pathLst>
                  <a:path w="462461" h="525377">
                    <a:moveTo>
                      <a:pt x="0" y="0"/>
                    </a:moveTo>
                    <a:cubicBezTo>
                      <a:pt x="0" y="21167"/>
                      <a:pt x="51294" y="7127"/>
                      <a:pt x="223203" y="120315"/>
                    </a:cubicBezTo>
                    <a:cubicBezTo>
                      <a:pt x="395112" y="233503"/>
                      <a:pt x="578370" y="244904"/>
                      <a:pt x="368504" y="525377"/>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550" name="ALPHA"/>
              <p:cNvSpPr/>
              <p:nvPr/>
            </p:nvSpPr>
            <p:spPr>
              <a:xfrm>
                <a:off x="7592077" y="985886"/>
                <a:ext cx="110490" cy="112026"/>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51" name="BETA"/>
              <p:cNvSpPr/>
              <p:nvPr/>
            </p:nvSpPr>
            <p:spPr>
              <a:xfrm>
                <a:off x="3153734" y="3303021"/>
                <a:ext cx="110490" cy="112027"/>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52" name="GROOTVLEI"/>
              <p:cNvSpPr/>
              <p:nvPr/>
            </p:nvSpPr>
            <p:spPr>
              <a:xfrm>
                <a:off x="6505407" y="947786"/>
                <a:ext cx="110490" cy="112026"/>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53" name="GROOTVLEI_Label"/>
              <p:cNvSpPr txBox="1"/>
              <p:nvPr/>
            </p:nvSpPr>
            <p:spPr>
              <a:xfrm>
                <a:off x="5395254" y="257513"/>
                <a:ext cx="1484303" cy="502621"/>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GROOTVLEI</a:t>
                </a:r>
              </a:p>
            </p:txBody>
          </p:sp>
          <p:sp>
            <p:nvSpPr>
              <p:cNvPr id="1554" name="LEANDER"/>
              <p:cNvSpPr/>
              <p:nvPr/>
            </p:nvSpPr>
            <p:spPr>
              <a:xfrm>
                <a:off x="4469003" y="2368240"/>
                <a:ext cx="110490" cy="112026"/>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55" name="LEANDER_Label"/>
              <p:cNvSpPr txBox="1"/>
              <p:nvPr/>
            </p:nvSpPr>
            <p:spPr>
              <a:xfrm>
                <a:off x="4839313" y="2127381"/>
                <a:ext cx="1890064" cy="691104"/>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LEANDER</a:t>
                </a:r>
              </a:p>
            </p:txBody>
          </p:sp>
          <p:sp>
            <p:nvSpPr>
              <p:cNvPr id="1556" name="MERCURY"/>
              <p:cNvSpPr/>
              <p:nvPr/>
            </p:nvSpPr>
            <p:spPr>
              <a:xfrm>
                <a:off x="4494403" y="1230258"/>
                <a:ext cx="110490" cy="110490"/>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57" name="MERCURY_Label"/>
              <p:cNvSpPr txBox="1"/>
              <p:nvPr/>
            </p:nvSpPr>
            <p:spPr>
              <a:xfrm>
                <a:off x="3020057" y="1147531"/>
                <a:ext cx="1924968" cy="67016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MERCURY</a:t>
                </a:r>
              </a:p>
            </p:txBody>
          </p:sp>
          <p:sp>
            <p:nvSpPr>
              <p:cNvPr id="1558" name="PERSEUS"/>
              <p:cNvSpPr/>
              <p:nvPr/>
            </p:nvSpPr>
            <p:spPr>
              <a:xfrm>
                <a:off x="3204534" y="3188721"/>
                <a:ext cx="110490" cy="110490"/>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59" name="THESEUS"/>
              <p:cNvSpPr/>
              <p:nvPr/>
            </p:nvSpPr>
            <p:spPr>
              <a:xfrm>
                <a:off x="4507103" y="2625312"/>
                <a:ext cx="110490" cy="11049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60" name="THESEUS_Label"/>
              <p:cNvSpPr txBox="1"/>
              <p:nvPr/>
            </p:nvSpPr>
            <p:spPr>
              <a:xfrm>
                <a:off x="4591797" y="2665643"/>
                <a:ext cx="1842070" cy="691104"/>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THESEUS</a:t>
                </a:r>
              </a:p>
            </p:txBody>
          </p:sp>
          <p:sp>
            <p:nvSpPr>
              <p:cNvPr id="1561" name="ZEUS"/>
              <p:cNvSpPr/>
              <p:nvPr/>
            </p:nvSpPr>
            <p:spPr>
              <a:xfrm>
                <a:off x="7226542" y="858886"/>
                <a:ext cx="110490" cy="11049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62" name="ZEUS_Label"/>
              <p:cNvSpPr txBox="1"/>
              <p:nvPr/>
            </p:nvSpPr>
            <p:spPr>
              <a:xfrm>
                <a:off x="6499525" y="881961"/>
                <a:ext cx="1004371" cy="544506"/>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ZEUS</a:t>
                </a:r>
              </a:p>
            </p:txBody>
          </p:sp>
          <p:sp>
            <p:nvSpPr>
              <p:cNvPr id="1563" name="EVEREST"/>
              <p:cNvSpPr/>
              <p:nvPr/>
            </p:nvSpPr>
            <p:spPr>
              <a:xfrm>
                <a:off x="4596003" y="2420576"/>
                <a:ext cx="110490" cy="11049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64" name="EVEREST_Label"/>
              <p:cNvSpPr txBox="1"/>
              <p:nvPr/>
            </p:nvSpPr>
            <p:spPr>
              <a:xfrm>
                <a:off x="4509719" y="2384121"/>
                <a:ext cx="1728632" cy="67016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EVEREST</a:t>
                </a:r>
              </a:p>
            </p:txBody>
          </p:sp>
          <p:sp>
            <p:nvSpPr>
              <p:cNvPr id="1565" name="HARVARD"/>
              <p:cNvSpPr/>
              <p:nvPr/>
            </p:nvSpPr>
            <p:spPr>
              <a:xfrm>
                <a:off x="3636334" y="3764830"/>
                <a:ext cx="107724" cy="11049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66" name="HARVARD_Label"/>
              <p:cNvSpPr txBox="1"/>
              <p:nvPr/>
            </p:nvSpPr>
            <p:spPr>
              <a:xfrm>
                <a:off x="3770249" y="3824140"/>
                <a:ext cx="1907516" cy="67016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HARVARD</a:t>
                </a:r>
              </a:p>
            </p:txBody>
          </p:sp>
          <p:sp>
            <p:nvSpPr>
              <p:cNvPr id="1567" name="LETHABO"/>
              <p:cNvSpPr/>
              <p:nvPr/>
            </p:nvSpPr>
            <p:spPr>
              <a:xfrm>
                <a:off x="5885872" y="909686"/>
                <a:ext cx="110490" cy="11049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68" name="MAKALU"/>
              <p:cNvSpPr/>
              <p:nvPr/>
            </p:nvSpPr>
            <p:spPr>
              <a:xfrm>
                <a:off x="5809672" y="1011286"/>
                <a:ext cx="110490" cy="112026"/>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69" name="MERAPI"/>
              <p:cNvSpPr/>
              <p:nvPr/>
            </p:nvSpPr>
            <p:spPr>
              <a:xfrm>
                <a:off x="4811903" y="3560094"/>
                <a:ext cx="107725" cy="11049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70" name="MERAPI_Label"/>
              <p:cNvSpPr txBox="1"/>
              <p:nvPr/>
            </p:nvSpPr>
            <p:spPr>
              <a:xfrm>
                <a:off x="4811902" y="3403491"/>
                <a:ext cx="1623919" cy="67016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MERAPI</a:t>
                </a:r>
              </a:p>
            </p:txBody>
          </p:sp>
          <p:sp>
            <p:nvSpPr>
              <p:cNvPr id="1571" name="ALPHA_Label"/>
              <p:cNvSpPr txBox="1"/>
              <p:nvPr/>
            </p:nvSpPr>
            <p:spPr>
              <a:xfrm>
                <a:off x="7551138" y="788996"/>
                <a:ext cx="1165800" cy="544506"/>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ALPHA</a:t>
                </a:r>
              </a:p>
            </p:txBody>
          </p:sp>
        </p:grpSp>
        <p:sp>
          <p:nvSpPr>
            <p:cNvPr id="823" name="Beta_Serumula_1_400kV"/>
            <p:cNvSpPr/>
            <p:nvPr/>
          </p:nvSpPr>
          <p:spPr>
            <a:xfrm>
              <a:off x="5381623" y="4139497"/>
              <a:ext cx="344208" cy="693160"/>
            </a:xfrm>
            <a:custGeom>
              <a:avLst/>
              <a:gdLst>
                <a:gd name="connsiteX0" fmla="*/ 52681 w 763881"/>
                <a:gd name="connsiteY0" fmla="*/ 0 h 1422400"/>
                <a:gd name="connsiteX1" fmla="*/ 52681 w 763881"/>
                <a:gd name="connsiteY1" fmla="*/ 711200 h 1422400"/>
                <a:gd name="connsiteX2" fmla="*/ 763881 w 763881"/>
                <a:gd name="connsiteY2" fmla="*/ 1422400 h 1422400"/>
                <a:gd name="connsiteX0" fmla="*/ 52681 w 763881"/>
                <a:gd name="connsiteY0" fmla="*/ 0 h 1422400"/>
                <a:gd name="connsiteX1" fmla="*/ 52681 w 763881"/>
                <a:gd name="connsiteY1" fmla="*/ 711200 h 1422400"/>
                <a:gd name="connsiteX2" fmla="*/ 763881 w 763881"/>
                <a:gd name="connsiteY2" fmla="*/ 1422400 h 1422400"/>
              </a:gdLst>
              <a:ahLst/>
              <a:cxnLst>
                <a:cxn ang="0">
                  <a:pos x="connsiteX0" y="connsiteY0"/>
                </a:cxn>
                <a:cxn ang="0">
                  <a:pos x="connsiteX1" y="connsiteY1"/>
                </a:cxn>
                <a:cxn ang="0">
                  <a:pos x="connsiteX2" y="connsiteY2"/>
                </a:cxn>
              </a:cxnLst>
              <a:rect l="l" t="t" r="r" b="b"/>
              <a:pathLst>
                <a:path w="763881" h="1422400">
                  <a:moveTo>
                    <a:pt x="52681" y="0"/>
                  </a:moveTo>
                  <a:cubicBezTo>
                    <a:pt x="52681" y="118533"/>
                    <a:pt x="-65852" y="474133"/>
                    <a:pt x="52681" y="711200"/>
                  </a:cubicBezTo>
                  <a:cubicBezTo>
                    <a:pt x="171214" y="948267"/>
                    <a:pt x="615714" y="1274233"/>
                    <a:pt x="763881" y="14224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24" name="Delphi_Serumula_1_400kV"/>
            <p:cNvSpPr/>
            <p:nvPr/>
          </p:nvSpPr>
          <p:spPr>
            <a:xfrm>
              <a:off x="5725832" y="4832656"/>
              <a:ext cx="172642" cy="804560"/>
            </a:xfrm>
            <a:custGeom>
              <a:avLst/>
              <a:gdLst>
                <a:gd name="connsiteX0" fmla="*/ 355600 w 381940"/>
                <a:gd name="connsiteY0" fmla="*/ 1651000 h 1651000"/>
                <a:gd name="connsiteX1" fmla="*/ 355600 w 381940"/>
                <a:gd name="connsiteY1" fmla="*/ 355600 h 1651000"/>
                <a:gd name="connsiteX2" fmla="*/ 0 w 381940"/>
                <a:gd name="connsiteY2" fmla="*/ 0 h 1651000"/>
                <a:gd name="connsiteX0" fmla="*/ 355600 w 381940"/>
                <a:gd name="connsiteY0" fmla="*/ 1651000 h 1651000"/>
                <a:gd name="connsiteX1" fmla="*/ 355600 w 381940"/>
                <a:gd name="connsiteY1" fmla="*/ 355600 h 1651000"/>
                <a:gd name="connsiteX2" fmla="*/ 0 w 381940"/>
                <a:gd name="connsiteY2" fmla="*/ 0 h 1651000"/>
              </a:gdLst>
              <a:ahLst/>
              <a:cxnLst>
                <a:cxn ang="0">
                  <a:pos x="connsiteX0" y="connsiteY0"/>
                </a:cxn>
                <a:cxn ang="0">
                  <a:pos x="connsiteX1" y="connsiteY1"/>
                </a:cxn>
                <a:cxn ang="0">
                  <a:pos x="connsiteX2" y="connsiteY2"/>
                </a:cxn>
              </a:cxnLst>
              <a:rect l="l" t="t" r="r" b="b"/>
              <a:pathLst>
                <a:path w="381940" h="1651000">
                  <a:moveTo>
                    <a:pt x="355600" y="1651000"/>
                  </a:moveTo>
                  <a:cubicBezTo>
                    <a:pt x="355600" y="1435100"/>
                    <a:pt x="414867" y="630767"/>
                    <a:pt x="355600" y="355600"/>
                  </a:cubicBezTo>
                  <a:cubicBezTo>
                    <a:pt x="296333" y="80433"/>
                    <a:pt x="74083" y="74083"/>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25" name="Grassridge_Dedisa_1_400kV"/>
            <p:cNvSpPr/>
            <p:nvPr/>
          </p:nvSpPr>
          <p:spPr>
            <a:xfrm>
              <a:off x="5370993" y="6409914"/>
              <a:ext cx="17222" cy="13294"/>
            </a:xfrm>
            <a:custGeom>
              <a:avLst/>
              <a:gdLst>
                <a:gd name="connsiteX0" fmla="*/ 0 w 38100"/>
                <a:gd name="connsiteY0" fmla="*/ 1881 h 27281"/>
                <a:gd name="connsiteX1" fmla="*/ 12700 w 38100"/>
                <a:gd name="connsiteY1" fmla="*/ 1881 h 27281"/>
                <a:gd name="connsiteX2" fmla="*/ 38100 w 38100"/>
                <a:gd name="connsiteY2" fmla="*/ 27281 h 27281"/>
                <a:gd name="connsiteX0" fmla="*/ 0 w 38100"/>
                <a:gd name="connsiteY0" fmla="*/ 1881 h 27281"/>
                <a:gd name="connsiteX1" fmla="*/ 12700 w 38100"/>
                <a:gd name="connsiteY1" fmla="*/ 1881 h 27281"/>
                <a:gd name="connsiteX2" fmla="*/ 38100 w 38100"/>
                <a:gd name="connsiteY2" fmla="*/ 27281 h 27281"/>
              </a:gdLst>
              <a:ahLst/>
              <a:cxnLst>
                <a:cxn ang="0">
                  <a:pos x="connsiteX0" y="connsiteY0"/>
                </a:cxn>
                <a:cxn ang="0">
                  <a:pos x="connsiteX1" y="connsiteY1"/>
                </a:cxn>
                <a:cxn ang="0">
                  <a:pos x="connsiteX2" y="connsiteY2"/>
                </a:cxn>
              </a:cxnLst>
              <a:rect l="l" t="t" r="r" b="b"/>
              <a:pathLst>
                <a:path w="38100" h="27281">
                  <a:moveTo>
                    <a:pt x="0" y="1881"/>
                  </a:moveTo>
                  <a:cubicBezTo>
                    <a:pt x="2117" y="1881"/>
                    <a:pt x="6350" y="-2352"/>
                    <a:pt x="12700" y="1881"/>
                  </a:cubicBezTo>
                  <a:cubicBezTo>
                    <a:pt x="19050" y="6114"/>
                    <a:pt x="32808" y="21989"/>
                    <a:pt x="38100" y="27281"/>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26" name="Hydra_Iziko_1_400kV"/>
            <p:cNvSpPr/>
            <p:nvPr/>
          </p:nvSpPr>
          <p:spPr>
            <a:xfrm>
              <a:off x="4691093" y="5043337"/>
              <a:ext cx="485797" cy="457722"/>
            </a:xfrm>
            <a:custGeom>
              <a:avLst/>
              <a:gdLst>
                <a:gd name="connsiteX0" fmla="*/ 0 w 1079500"/>
                <a:gd name="connsiteY0" fmla="*/ 69614 h 1009414"/>
                <a:gd name="connsiteX1" fmla="*/ 139700 w 1079500"/>
                <a:gd name="connsiteY1" fmla="*/ 69614 h 1009414"/>
                <a:gd name="connsiteX2" fmla="*/ 1079500 w 1079500"/>
                <a:gd name="connsiteY2" fmla="*/ 1009414 h 1009414"/>
                <a:gd name="connsiteX0" fmla="*/ 0 w 1079500"/>
                <a:gd name="connsiteY0" fmla="*/ 69614 h 1009414"/>
                <a:gd name="connsiteX1" fmla="*/ 139700 w 1079500"/>
                <a:gd name="connsiteY1" fmla="*/ 69614 h 1009414"/>
                <a:gd name="connsiteX2" fmla="*/ 1079500 w 1079500"/>
                <a:gd name="connsiteY2" fmla="*/ 1009414 h 1009414"/>
                <a:gd name="connsiteX0" fmla="*/ 0 w 1079500"/>
                <a:gd name="connsiteY0" fmla="*/ 20631 h 960431"/>
                <a:gd name="connsiteX1" fmla="*/ 131978 w 1079500"/>
                <a:gd name="connsiteY1" fmla="*/ 96865 h 960431"/>
                <a:gd name="connsiteX2" fmla="*/ 1079500 w 1079500"/>
                <a:gd name="connsiteY2" fmla="*/ 960431 h 960431"/>
                <a:gd name="connsiteX0" fmla="*/ 0 w 1079500"/>
                <a:gd name="connsiteY0" fmla="*/ 0 h 939800"/>
                <a:gd name="connsiteX1" fmla="*/ 131978 w 1079500"/>
                <a:gd name="connsiteY1" fmla="*/ 76234 h 939800"/>
                <a:gd name="connsiteX2" fmla="*/ 1079500 w 1079500"/>
                <a:gd name="connsiteY2" fmla="*/ 939800 h 939800"/>
              </a:gdLst>
              <a:ahLst/>
              <a:cxnLst>
                <a:cxn ang="0">
                  <a:pos x="connsiteX0" y="connsiteY0"/>
                </a:cxn>
                <a:cxn ang="0">
                  <a:pos x="connsiteX1" y="connsiteY1"/>
                </a:cxn>
                <a:cxn ang="0">
                  <a:pos x="connsiteX2" y="connsiteY2"/>
                </a:cxn>
              </a:cxnLst>
              <a:rect l="l" t="t" r="r" b="b"/>
              <a:pathLst>
                <a:path w="1079500" h="939800">
                  <a:moveTo>
                    <a:pt x="0" y="0"/>
                  </a:moveTo>
                  <a:cubicBezTo>
                    <a:pt x="23283" y="0"/>
                    <a:pt x="83319" y="41576"/>
                    <a:pt x="131978" y="76234"/>
                  </a:cubicBezTo>
                  <a:cubicBezTo>
                    <a:pt x="311895" y="232867"/>
                    <a:pt x="883708" y="744008"/>
                    <a:pt x="1079500" y="9398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27" name="Poseidon_Iziko_1_400kV"/>
            <p:cNvSpPr/>
            <p:nvPr/>
          </p:nvSpPr>
          <p:spPr>
            <a:xfrm>
              <a:off x="5176889" y="5501060"/>
              <a:ext cx="350375" cy="470358"/>
            </a:xfrm>
            <a:custGeom>
              <a:avLst/>
              <a:gdLst>
                <a:gd name="connsiteX0" fmla="*/ 723900 w 777522"/>
                <a:gd name="connsiteY0" fmla="*/ 965200 h 965200"/>
                <a:gd name="connsiteX1" fmla="*/ 723900 w 777522"/>
                <a:gd name="connsiteY1" fmla="*/ 723900 h 965200"/>
                <a:gd name="connsiteX2" fmla="*/ 0 w 777522"/>
                <a:gd name="connsiteY2" fmla="*/ 0 h 965200"/>
                <a:gd name="connsiteX0" fmla="*/ 723900 w 777522"/>
                <a:gd name="connsiteY0" fmla="*/ 965200 h 965200"/>
                <a:gd name="connsiteX1" fmla="*/ 723900 w 777522"/>
                <a:gd name="connsiteY1" fmla="*/ 723900 h 965200"/>
                <a:gd name="connsiteX2" fmla="*/ 0 w 777522"/>
                <a:gd name="connsiteY2" fmla="*/ 0 h 965200"/>
              </a:gdLst>
              <a:ahLst/>
              <a:cxnLst>
                <a:cxn ang="0">
                  <a:pos x="connsiteX0" y="connsiteY0"/>
                </a:cxn>
                <a:cxn ang="0">
                  <a:pos x="connsiteX1" y="connsiteY1"/>
                </a:cxn>
                <a:cxn ang="0">
                  <a:pos x="connsiteX2" y="connsiteY2"/>
                </a:cxn>
              </a:cxnLst>
              <a:rect l="l" t="t" r="r" b="b"/>
              <a:pathLst>
                <a:path w="777522" h="965200">
                  <a:moveTo>
                    <a:pt x="723900" y="965200"/>
                  </a:moveTo>
                  <a:cubicBezTo>
                    <a:pt x="723900" y="924983"/>
                    <a:pt x="844550" y="884767"/>
                    <a:pt x="723900" y="723900"/>
                  </a:cubicBezTo>
                  <a:cubicBezTo>
                    <a:pt x="603250" y="563033"/>
                    <a:pt x="150812" y="150812"/>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28" name="Hydra_Iziko_2_400kV"/>
            <p:cNvSpPr/>
            <p:nvPr/>
          </p:nvSpPr>
          <p:spPr>
            <a:xfrm>
              <a:off x="4680326" y="5034433"/>
              <a:ext cx="481334" cy="505606"/>
            </a:xfrm>
            <a:custGeom>
              <a:avLst/>
              <a:gdLst>
                <a:gd name="connsiteX0" fmla="*/ 0 w 1079500"/>
                <a:gd name="connsiteY0" fmla="*/ 69614 h 1009414"/>
                <a:gd name="connsiteX1" fmla="*/ 139700 w 1079500"/>
                <a:gd name="connsiteY1" fmla="*/ 69614 h 1009414"/>
                <a:gd name="connsiteX2" fmla="*/ 1079500 w 1079500"/>
                <a:gd name="connsiteY2" fmla="*/ 1009414 h 1009414"/>
                <a:gd name="connsiteX0" fmla="*/ 0 w 1079500"/>
                <a:gd name="connsiteY0" fmla="*/ 69614 h 1009414"/>
                <a:gd name="connsiteX1" fmla="*/ 139700 w 1079500"/>
                <a:gd name="connsiteY1" fmla="*/ 69614 h 1009414"/>
                <a:gd name="connsiteX2" fmla="*/ 1079500 w 1079500"/>
                <a:gd name="connsiteY2" fmla="*/ 1009414 h 1009414"/>
                <a:gd name="connsiteX0" fmla="*/ 4460 w 1053076"/>
                <a:gd name="connsiteY0" fmla="*/ 13435 h 1044717"/>
                <a:gd name="connsiteX1" fmla="*/ 113276 w 1053076"/>
                <a:gd name="connsiteY1" fmla="*/ 104917 h 1044717"/>
                <a:gd name="connsiteX2" fmla="*/ 1053076 w 1053076"/>
                <a:gd name="connsiteY2" fmla="*/ 1044717 h 1044717"/>
                <a:gd name="connsiteX0" fmla="*/ 20962 w 1069578"/>
                <a:gd name="connsiteY0" fmla="*/ 7560 h 1038842"/>
                <a:gd name="connsiteX1" fmla="*/ 98894 w 1069578"/>
                <a:gd name="connsiteY1" fmla="*/ 114288 h 1038842"/>
                <a:gd name="connsiteX2" fmla="*/ 1069578 w 1069578"/>
                <a:gd name="connsiteY2" fmla="*/ 1038842 h 1038842"/>
              </a:gdLst>
              <a:ahLst/>
              <a:cxnLst>
                <a:cxn ang="0">
                  <a:pos x="connsiteX0" y="connsiteY0"/>
                </a:cxn>
                <a:cxn ang="0">
                  <a:pos x="connsiteX1" y="connsiteY1"/>
                </a:cxn>
                <a:cxn ang="0">
                  <a:pos x="connsiteX2" y="connsiteY2"/>
                </a:cxn>
              </a:cxnLst>
              <a:rect l="l" t="t" r="r" b="b"/>
              <a:pathLst>
                <a:path w="1069578" h="1038842">
                  <a:moveTo>
                    <a:pt x="20962" y="7560"/>
                  </a:moveTo>
                  <a:cubicBezTo>
                    <a:pt x="44245" y="7560"/>
                    <a:pt x="-81023" y="-42345"/>
                    <a:pt x="98894" y="114288"/>
                  </a:cubicBezTo>
                  <a:cubicBezTo>
                    <a:pt x="278811" y="270921"/>
                    <a:pt x="873786" y="843050"/>
                    <a:pt x="1069578" y="1038842"/>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29" name="Poseidon_Iziko_2_400kV"/>
            <p:cNvSpPr/>
            <p:nvPr/>
          </p:nvSpPr>
          <p:spPr>
            <a:xfrm>
              <a:off x="5165132" y="5537044"/>
              <a:ext cx="350375" cy="464169"/>
            </a:xfrm>
            <a:custGeom>
              <a:avLst/>
              <a:gdLst>
                <a:gd name="connsiteX0" fmla="*/ 723900 w 777522"/>
                <a:gd name="connsiteY0" fmla="*/ 952500 h 952500"/>
                <a:gd name="connsiteX1" fmla="*/ 723900 w 777522"/>
                <a:gd name="connsiteY1" fmla="*/ 723900 h 952500"/>
                <a:gd name="connsiteX2" fmla="*/ 0 w 777522"/>
                <a:gd name="connsiteY2" fmla="*/ 0 h 952500"/>
                <a:gd name="connsiteX0" fmla="*/ 723900 w 777522"/>
                <a:gd name="connsiteY0" fmla="*/ 952500 h 952500"/>
                <a:gd name="connsiteX1" fmla="*/ 723900 w 777522"/>
                <a:gd name="connsiteY1" fmla="*/ 723900 h 952500"/>
                <a:gd name="connsiteX2" fmla="*/ 0 w 777522"/>
                <a:gd name="connsiteY2" fmla="*/ 0 h 952500"/>
              </a:gdLst>
              <a:ahLst/>
              <a:cxnLst>
                <a:cxn ang="0">
                  <a:pos x="connsiteX0" y="connsiteY0"/>
                </a:cxn>
                <a:cxn ang="0">
                  <a:pos x="connsiteX1" y="connsiteY1"/>
                </a:cxn>
                <a:cxn ang="0">
                  <a:pos x="connsiteX2" y="connsiteY2"/>
                </a:cxn>
              </a:cxnLst>
              <a:rect l="l" t="t" r="r" b="b"/>
              <a:pathLst>
                <a:path w="777522" h="952500">
                  <a:moveTo>
                    <a:pt x="723900" y="952500"/>
                  </a:moveTo>
                  <a:cubicBezTo>
                    <a:pt x="723900" y="914400"/>
                    <a:pt x="844550" y="882650"/>
                    <a:pt x="723900" y="723900"/>
                  </a:cubicBezTo>
                  <a:cubicBezTo>
                    <a:pt x="603250" y="565150"/>
                    <a:pt x="150812" y="150812"/>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30" name="Hydra_Hydra B_1_400kV"/>
            <p:cNvSpPr/>
            <p:nvPr/>
          </p:nvSpPr>
          <p:spPr>
            <a:xfrm>
              <a:off x="4691093" y="5043079"/>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31" name="Neptune_Vuyani_1_400kV"/>
            <p:cNvSpPr/>
            <p:nvPr/>
          </p:nvSpPr>
          <p:spPr>
            <a:xfrm>
              <a:off x="6341943" y="5470115"/>
              <a:ext cx="430108" cy="569381"/>
            </a:xfrm>
            <a:custGeom>
              <a:avLst/>
              <a:gdLst>
                <a:gd name="connsiteX0" fmla="*/ 69614 w 1009414"/>
                <a:gd name="connsiteY0" fmla="*/ 1168400 h 1168400"/>
                <a:gd name="connsiteX1" fmla="*/ 69614 w 1009414"/>
                <a:gd name="connsiteY1" fmla="*/ 939800 h 1168400"/>
                <a:gd name="connsiteX2" fmla="*/ 1009414 w 1009414"/>
                <a:gd name="connsiteY2" fmla="*/ 0 h 1168400"/>
                <a:gd name="connsiteX0" fmla="*/ 69614 w 1009414"/>
                <a:gd name="connsiteY0" fmla="*/ 1168400 h 1168400"/>
                <a:gd name="connsiteX1" fmla="*/ 69614 w 1009414"/>
                <a:gd name="connsiteY1" fmla="*/ 939800 h 1168400"/>
                <a:gd name="connsiteX2" fmla="*/ 1009414 w 1009414"/>
                <a:gd name="connsiteY2" fmla="*/ 0 h 1168400"/>
                <a:gd name="connsiteX0" fmla="*/ 16645 w 956445"/>
                <a:gd name="connsiteY0" fmla="*/ 1168400 h 1168400"/>
                <a:gd name="connsiteX1" fmla="*/ 101011 w 956445"/>
                <a:gd name="connsiteY1" fmla="*/ 858597 h 1168400"/>
                <a:gd name="connsiteX2" fmla="*/ 956445 w 956445"/>
                <a:gd name="connsiteY2" fmla="*/ 0 h 1168400"/>
              </a:gdLst>
              <a:ahLst/>
              <a:cxnLst>
                <a:cxn ang="0">
                  <a:pos x="connsiteX0" y="connsiteY0"/>
                </a:cxn>
                <a:cxn ang="0">
                  <a:pos x="connsiteX1" y="connsiteY1"/>
                </a:cxn>
                <a:cxn ang="0">
                  <a:pos x="connsiteX2" y="connsiteY2"/>
                </a:cxn>
              </a:cxnLst>
              <a:rect l="l" t="t" r="r" b="b"/>
              <a:pathLst>
                <a:path w="956445" h="1168400">
                  <a:moveTo>
                    <a:pt x="16645" y="1168400"/>
                  </a:moveTo>
                  <a:cubicBezTo>
                    <a:pt x="16645" y="1130300"/>
                    <a:pt x="-55622" y="1053330"/>
                    <a:pt x="101011" y="858597"/>
                  </a:cubicBezTo>
                  <a:cubicBezTo>
                    <a:pt x="257644" y="663864"/>
                    <a:pt x="760653" y="195792"/>
                    <a:pt x="956445"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32" name="Neptune_Delphi_1_400kV"/>
            <p:cNvSpPr/>
            <p:nvPr/>
          </p:nvSpPr>
          <p:spPr>
            <a:xfrm>
              <a:off x="5886568" y="5637215"/>
              <a:ext cx="462835" cy="402196"/>
            </a:xfrm>
            <a:custGeom>
              <a:avLst/>
              <a:gdLst>
                <a:gd name="connsiteX0" fmla="*/ 1028700 w 1028700"/>
                <a:gd name="connsiteY0" fmla="*/ 825500 h 886648"/>
                <a:gd name="connsiteX1" fmla="*/ 825500 w 1028700"/>
                <a:gd name="connsiteY1" fmla="*/ 825500 h 886648"/>
                <a:gd name="connsiteX2" fmla="*/ 0 w 1028700"/>
                <a:gd name="connsiteY2" fmla="*/ 0 h 886648"/>
                <a:gd name="connsiteX0" fmla="*/ 1028700 w 1028700"/>
                <a:gd name="connsiteY0" fmla="*/ 825500 h 886648"/>
                <a:gd name="connsiteX1" fmla="*/ 825500 w 1028700"/>
                <a:gd name="connsiteY1" fmla="*/ 825500 h 886648"/>
                <a:gd name="connsiteX2" fmla="*/ 0 w 1028700"/>
                <a:gd name="connsiteY2" fmla="*/ 0 h 886648"/>
                <a:gd name="connsiteX0" fmla="*/ 1028700 w 1028700"/>
                <a:gd name="connsiteY0" fmla="*/ 825500 h 825500"/>
                <a:gd name="connsiteX1" fmla="*/ 622385 w 1028700"/>
                <a:gd name="connsiteY1" fmla="*/ 588046 h 825500"/>
                <a:gd name="connsiteX2" fmla="*/ 0 w 1028700"/>
                <a:gd name="connsiteY2" fmla="*/ 0 h 825500"/>
              </a:gdLst>
              <a:ahLst/>
              <a:cxnLst>
                <a:cxn ang="0">
                  <a:pos x="connsiteX0" y="connsiteY0"/>
                </a:cxn>
                <a:cxn ang="0">
                  <a:pos x="connsiteX1" y="connsiteY1"/>
                </a:cxn>
                <a:cxn ang="0">
                  <a:pos x="connsiteX2" y="connsiteY2"/>
                </a:cxn>
              </a:cxnLst>
              <a:rect l="l" t="t" r="r" b="b"/>
              <a:pathLst>
                <a:path w="1028700" h="825500">
                  <a:moveTo>
                    <a:pt x="1028700" y="825500"/>
                  </a:moveTo>
                  <a:cubicBezTo>
                    <a:pt x="994833" y="825500"/>
                    <a:pt x="793835" y="725629"/>
                    <a:pt x="622385" y="588046"/>
                  </a:cubicBezTo>
                  <a:cubicBezTo>
                    <a:pt x="450935" y="450463"/>
                    <a:pt x="171979" y="171979"/>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33" name="Neptune_Pembroke_1_400kV"/>
            <p:cNvSpPr/>
            <p:nvPr/>
          </p:nvSpPr>
          <p:spPr>
            <a:xfrm>
              <a:off x="6199608" y="6033306"/>
              <a:ext cx="149794" cy="6189"/>
            </a:xfrm>
            <a:custGeom>
              <a:avLst/>
              <a:gdLst>
                <a:gd name="connsiteX0" fmla="*/ 331391 w 331391"/>
                <a:gd name="connsiteY0" fmla="*/ 12700 h 12700"/>
                <a:gd name="connsiteX1" fmla="*/ 26591 w 331391"/>
                <a:gd name="connsiteY1" fmla="*/ 12700 h 12700"/>
                <a:gd name="connsiteX2" fmla="*/ 13891 w 331391"/>
                <a:gd name="connsiteY2" fmla="*/ 0 h 12700"/>
                <a:gd name="connsiteX0" fmla="*/ 331391 w 331391"/>
                <a:gd name="connsiteY0" fmla="*/ 12700 h 12700"/>
                <a:gd name="connsiteX1" fmla="*/ 26591 w 331391"/>
                <a:gd name="connsiteY1" fmla="*/ 12700 h 12700"/>
                <a:gd name="connsiteX2" fmla="*/ 13891 w 331391"/>
                <a:gd name="connsiteY2" fmla="*/ 0 h 12700"/>
              </a:gdLst>
              <a:ahLst/>
              <a:cxnLst>
                <a:cxn ang="0">
                  <a:pos x="connsiteX0" y="connsiteY0"/>
                </a:cxn>
                <a:cxn ang="0">
                  <a:pos x="connsiteX1" y="connsiteY1"/>
                </a:cxn>
                <a:cxn ang="0">
                  <a:pos x="connsiteX2" y="connsiteY2"/>
                </a:cxn>
              </a:cxnLst>
              <a:rect l="l" t="t" r="r" b="b"/>
              <a:pathLst>
                <a:path w="331391" h="12700">
                  <a:moveTo>
                    <a:pt x="331391" y="12700"/>
                  </a:moveTo>
                  <a:lnTo>
                    <a:pt x="26591" y="12700"/>
                  </a:lnTo>
                  <a:cubicBezTo>
                    <a:pt x="-26326" y="10583"/>
                    <a:pt x="16537" y="2646"/>
                    <a:pt x="13891"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34" name="Poseidon_Delphi_1_400kV"/>
            <p:cNvSpPr/>
            <p:nvPr/>
          </p:nvSpPr>
          <p:spPr>
            <a:xfrm>
              <a:off x="5503025" y="5637216"/>
              <a:ext cx="383542" cy="334139"/>
            </a:xfrm>
            <a:custGeom>
              <a:avLst/>
              <a:gdLst>
                <a:gd name="connsiteX0" fmla="*/ 0 w 850900"/>
                <a:gd name="connsiteY0" fmla="*/ 685800 h 736600"/>
                <a:gd name="connsiteX1" fmla="*/ 165100 w 850900"/>
                <a:gd name="connsiteY1" fmla="*/ 685800 h 736600"/>
                <a:gd name="connsiteX2" fmla="*/ 850900 w 850900"/>
                <a:gd name="connsiteY2" fmla="*/ 0 h 736600"/>
                <a:gd name="connsiteX0" fmla="*/ 0 w 850900"/>
                <a:gd name="connsiteY0" fmla="*/ 685800 h 736600"/>
                <a:gd name="connsiteX1" fmla="*/ 165100 w 850900"/>
                <a:gd name="connsiteY1" fmla="*/ 685800 h 736600"/>
                <a:gd name="connsiteX2" fmla="*/ 850900 w 850900"/>
                <a:gd name="connsiteY2" fmla="*/ 0 h 736600"/>
                <a:gd name="connsiteX0" fmla="*/ 0 w 850900"/>
                <a:gd name="connsiteY0" fmla="*/ 685800 h 685800"/>
                <a:gd name="connsiteX1" fmla="*/ 318379 w 850900"/>
                <a:gd name="connsiteY1" fmla="*/ 529537 h 685800"/>
                <a:gd name="connsiteX2" fmla="*/ 850900 w 850900"/>
                <a:gd name="connsiteY2" fmla="*/ 0 h 685800"/>
              </a:gdLst>
              <a:ahLst/>
              <a:cxnLst>
                <a:cxn ang="0">
                  <a:pos x="connsiteX0" y="connsiteY0"/>
                </a:cxn>
                <a:cxn ang="0">
                  <a:pos x="connsiteX1" y="connsiteY1"/>
                </a:cxn>
                <a:cxn ang="0">
                  <a:pos x="connsiteX2" y="connsiteY2"/>
                </a:cxn>
              </a:cxnLst>
              <a:rect l="l" t="t" r="r" b="b"/>
              <a:pathLst>
                <a:path w="850900" h="685800">
                  <a:moveTo>
                    <a:pt x="0" y="685800"/>
                  </a:moveTo>
                  <a:cubicBezTo>
                    <a:pt x="27517" y="685800"/>
                    <a:pt x="176562" y="643837"/>
                    <a:pt x="318379" y="529537"/>
                  </a:cubicBezTo>
                  <a:cubicBezTo>
                    <a:pt x="460196" y="415237"/>
                    <a:pt x="708025" y="142875"/>
                    <a:pt x="8509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35" name="Poseidon_Dedisa_1_400kV"/>
            <p:cNvSpPr/>
            <p:nvPr/>
          </p:nvSpPr>
          <p:spPr>
            <a:xfrm>
              <a:off x="5412522" y="5982647"/>
              <a:ext cx="123316" cy="451791"/>
            </a:xfrm>
            <a:custGeom>
              <a:avLst/>
              <a:gdLst>
                <a:gd name="connsiteX0" fmla="*/ 254000 w 272814"/>
                <a:gd name="connsiteY0" fmla="*/ 0 h 927100"/>
                <a:gd name="connsiteX1" fmla="*/ 254000 w 272814"/>
                <a:gd name="connsiteY1" fmla="*/ 673100 h 927100"/>
                <a:gd name="connsiteX2" fmla="*/ 0 w 272814"/>
                <a:gd name="connsiteY2" fmla="*/ 927100 h 927100"/>
                <a:gd name="connsiteX0" fmla="*/ 254000 w 272814"/>
                <a:gd name="connsiteY0" fmla="*/ 0 h 927100"/>
                <a:gd name="connsiteX1" fmla="*/ 254000 w 272814"/>
                <a:gd name="connsiteY1" fmla="*/ 673100 h 927100"/>
                <a:gd name="connsiteX2" fmla="*/ 0 w 272814"/>
                <a:gd name="connsiteY2" fmla="*/ 927100 h 927100"/>
              </a:gdLst>
              <a:ahLst/>
              <a:cxnLst>
                <a:cxn ang="0">
                  <a:pos x="connsiteX0" y="connsiteY0"/>
                </a:cxn>
                <a:cxn ang="0">
                  <a:pos x="connsiteX1" y="connsiteY1"/>
                </a:cxn>
                <a:cxn ang="0">
                  <a:pos x="connsiteX2" y="connsiteY2"/>
                </a:cxn>
              </a:cxnLst>
              <a:rect l="l" t="t" r="r" b="b"/>
              <a:pathLst>
                <a:path w="272814" h="927100">
                  <a:moveTo>
                    <a:pt x="254000" y="0"/>
                  </a:moveTo>
                  <a:cubicBezTo>
                    <a:pt x="254000" y="112183"/>
                    <a:pt x="296333" y="518583"/>
                    <a:pt x="254000" y="673100"/>
                  </a:cubicBezTo>
                  <a:cubicBezTo>
                    <a:pt x="211667" y="827617"/>
                    <a:pt x="52917" y="874183"/>
                    <a:pt x="0" y="9271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36" name="Poseidon_Grassridge_1_400kV"/>
            <p:cNvSpPr/>
            <p:nvPr/>
          </p:nvSpPr>
          <p:spPr>
            <a:xfrm>
              <a:off x="5346516" y="5971417"/>
              <a:ext cx="141988" cy="439413"/>
            </a:xfrm>
            <a:custGeom>
              <a:avLst/>
              <a:gdLst>
                <a:gd name="connsiteX0" fmla="*/ 292100 w 313736"/>
                <a:gd name="connsiteY0" fmla="*/ 0 h 901700"/>
                <a:gd name="connsiteX1" fmla="*/ 292100 w 313736"/>
                <a:gd name="connsiteY1" fmla="*/ 609600 h 901700"/>
                <a:gd name="connsiteX2" fmla="*/ 0 w 313736"/>
                <a:gd name="connsiteY2" fmla="*/ 901700 h 901700"/>
                <a:gd name="connsiteX0" fmla="*/ 292100 w 313736"/>
                <a:gd name="connsiteY0" fmla="*/ 0 h 901700"/>
                <a:gd name="connsiteX1" fmla="*/ 292100 w 313736"/>
                <a:gd name="connsiteY1" fmla="*/ 609600 h 901700"/>
                <a:gd name="connsiteX2" fmla="*/ 0 w 313736"/>
                <a:gd name="connsiteY2" fmla="*/ 901700 h 901700"/>
              </a:gdLst>
              <a:ahLst/>
              <a:cxnLst>
                <a:cxn ang="0">
                  <a:pos x="connsiteX0" y="connsiteY0"/>
                </a:cxn>
                <a:cxn ang="0">
                  <a:pos x="connsiteX1" y="connsiteY1"/>
                </a:cxn>
                <a:cxn ang="0">
                  <a:pos x="connsiteX2" y="connsiteY2"/>
                </a:cxn>
              </a:cxnLst>
              <a:rect l="l" t="t" r="r" b="b"/>
              <a:pathLst>
                <a:path w="313736" h="901700">
                  <a:moveTo>
                    <a:pt x="292100" y="0"/>
                  </a:moveTo>
                  <a:cubicBezTo>
                    <a:pt x="292100" y="101600"/>
                    <a:pt x="340783" y="459317"/>
                    <a:pt x="292100" y="609600"/>
                  </a:cubicBezTo>
                  <a:cubicBezTo>
                    <a:pt x="243417" y="759883"/>
                    <a:pt x="60854" y="840846"/>
                    <a:pt x="0" y="9017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37" name="Poseidon_Grassridge_2_400kV"/>
            <p:cNvSpPr/>
            <p:nvPr/>
          </p:nvSpPr>
          <p:spPr>
            <a:xfrm>
              <a:off x="5373124" y="5975013"/>
              <a:ext cx="141813" cy="445602"/>
            </a:xfrm>
            <a:custGeom>
              <a:avLst/>
              <a:gdLst>
                <a:gd name="connsiteX0" fmla="*/ 292100 w 313736"/>
                <a:gd name="connsiteY0" fmla="*/ 0 h 914400"/>
                <a:gd name="connsiteX1" fmla="*/ 292100 w 313736"/>
                <a:gd name="connsiteY1" fmla="*/ 622300 h 914400"/>
                <a:gd name="connsiteX2" fmla="*/ 0 w 313736"/>
                <a:gd name="connsiteY2" fmla="*/ 914400 h 914400"/>
                <a:gd name="connsiteX0" fmla="*/ 292100 w 313736"/>
                <a:gd name="connsiteY0" fmla="*/ 0 h 914400"/>
                <a:gd name="connsiteX1" fmla="*/ 292100 w 313736"/>
                <a:gd name="connsiteY1" fmla="*/ 622300 h 914400"/>
                <a:gd name="connsiteX2" fmla="*/ 0 w 313736"/>
                <a:gd name="connsiteY2" fmla="*/ 914400 h 914400"/>
              </a:gdLst>
              <a:ahLst/>
              <a:cxnLst>
                <a:cxn ang="0">
                  <a:pos x="connsiteX0" y="connsiteY0"/>
                </a:cxn>
                <a:cxn ang="0">
                  <a:pos x="connsiteX1" y="connsiteY1"/>
                </a:cxn>
                <a:cxn ang="0">
                  <a:pos x="connsiteX2" y="connsiteY2"/>
                </a:cxn>
              </a:cxnLst>
              <a:rect l="l" t="t" r="r" b="b"/>
              <a:pathLst>
                <a:path w="313736" h="914400">
                  <a:moveTo>
                    <a:pt x="292100" y="0"/>
                  </a:moveTo>
                  <a:cubicBezTo>
                    <a:pt x="292100" y="103717"/>
                    <a:pt x="340783" y="469900"/>
                    <a:pt x="292100" y="622300"/>
                  </a:cubicBezTo>
                  <a:cubicBezTo>
                    <a:pt x="243417" y="774700"/>
                    <a:pt x="60854" y="853546"/>
                    <a:pt x="0" y="9144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38" name="Vuyani_Eros_1_400kV"/>
            <p:cNvSpPr/>
            <p:nvPr/>
          </p:nvSpPr>
          <p:spPr>
            <a:xfrm>
              <a:off x="6764462" y="4993569"/>
              <a:ext cx="488721" cy="511846"/>
            </a:xfrm>
            <a:custGeom>
              <a:avLst/>
              <a:gdLst>
                <a:gd name="connsiteX0" fmla="*/ 16790 w 1083590"/>
                <a:gd name="connsiteY0" fmla="*/ 977900 h 1050336"/>
                <a:gd name="connsiteX1" fmla="*/ 105690 w 1083590"/>
                <a:gd name="connsiteY1" fmla="*/ 977900 h 1050336"/>
                <a:gd name="connsiteX2" fmla="*/ 1083590 w 1083590"/>
                <a:gd name="connsiteY2" fmla="*/ 0 h 1050336"/>
                <a:gd name="connsiteX0" fmla="*/ 16790 w 1083590"/>
                <a:gd name="connsiteY0" fmla="*/ 977900 h 1050336"/>
                <a:gd name="connsiteX1" fmla="*/ 105690 w 1083590"/>
                <a:gd name="connsiteY1" fmla="*/ 977900 h 1050336"/>
                <a:gd name="connsiteX2" fmla="*/ 1083590 w 1083590"/>
                <a:gd name="connsiteY2" fmla="*/ 0 h 1050336"/>
              </a:gdLst>
              <a:ahLst/>
              <a:cxnLst>
                <a:cxn ang="0">
                  <a:pos x="connsiteX0" y="connsiteY0"/>
                </a:cxn>
                <a:cxn ang="0">
                  <a:pos x="connsiteX1" y="connsiteY1"/>
                </a:cxn>
                <a:cxn ang="0">
                  <a:pos x="connsiteX2" y="connsiteY2"/>
                </a:cxn>
              </a:cxnLst>
              <a:rect l="l" t="t" r="r" b="b"/>
              <a:pathLst>
                <a:path w="1083590" h="1050336">
                  <a:moveTo>
                    <a:pt x="16790" y="977900"/>
                  </a:moveTo>
                  <a:cubicBezTo>
                    <a:pt x="31607" y="977900"/>
                    <a:pt x="-72110" y="1140883"/>
                    <a:pt x="105690" y="977900"/>
                  </a:cubicBezTo>
                  <a:cubicBezTo>
                    <a:pt x="283490" y="814917"/>
                    <a:pt x="879861" y="203729"/>
                    <a:pt x="108359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39" name="Pembroke_Poseidon_1_220kV"/>
            <p:cNvSpPr/>
            <p:nvPr/>
          </p:nvSpPr>
          <p:spPr>
            <a:xfrm>
              <a:off x="5502967" y="5971417"/>
              <a:ext cx="702920" cy="69411"/>
            </a:xfrm>
            <a:custGeom>
              <a:avLst/>
              <a:gdLst>
                <a:gd name="connsiteX0" fmla="*/ 1586717 w 1586717"/>
                <a:gd name="connsiteY0" fmla="*/ 127000 h 136407"/>
                <a:gd name="connsiteX1" fmla="*/ 151617 w 1586717"/>
                <a:gd name="connsiteY1" fmla="*/ 127000 h 136407"/>
                <a:gd name="connsiteX2" fmla="*/ 24617 w 1586717"/>
                <a:gd name="connsiteY2" fmla="*/ 0 h 136407"/>
                <a:gd name="connsiteX0" fmla="*/ 1586717 w 1586717"/>
                <a:gd name="connsiteY0" fmla="*/ 127000 h 136407"/>
                <a:gd name="connsiteX1" fmla="*/ 151617 w 1586717"/>
                <a:gd name="connsiteY1" fmla="*/ 127000 h 136407"/>
                <a:gd name="connsiteX2" fmla="*/ 24617 w 1586717"/>
                <a:gd name="connsiteY2" fmla="*/ 0 h 136407"/>
                <a:gd name="connsiteX0" fmla="*/ 1562100 w 1562100"/>
                <a:gd name="connsiteY0" fmla="*/ 127000 h 142369"/>
                <a:gd name="connsiteX1" fmla="*/ 397262 w 1562100"/>
                <a:gd name="connsiteY1" fmla="*/ 134595 h 142369"/>
                <a:gd name="connsiteX2" fmla="*/ 0 w 1562100"/>
                <a:gd name="connsiteY2" fmla="*/ 0 h 142369"/>
              </a:gdLst>
              <a:ahLst/>
              <a:cxnLst>
                <a:cxn ang="0">
                  <a:pos x="connsiteX0" y="connsiteY0"/>
                </a:cxn>
                <a:cxn ang="0">
                  <a:pos x="connsiteX1" y="connsiteY1"/>
                </a:cxn>
                <a:cxn ang="0">
                  <a:pos x="connsiteX2" y="connsiteY2"/>
                </a:cxn>
              </a:cxnLst>
              <a:rect l="l" t="t" r="r" b="b"/>
              <a:pathLst>
                <a:path w="1562100" h="142369">
                  <a:moveTo>
                    <a:pt x="1562100" y="127000"/>
                  </a:moveTo>
                  <a:cubicBezTo>
                    <a:pt x="1322917" y="127000"/>
                    <a:pt x="657612" y="155762"/>
                    <a:pt x="397262" y="134595"/>
                  </a:cubicBezTo>
                  <a:cubicBezTo>
                    <a:pt x="136912" y="113428"/>
                    <a:pt x="26458" y="26458"/>
                    <a:pt x="0" y="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40" name="Poseidon_GOLDEN VALLEY_1_220kV"/>
            <p:cNvSpPr/>
            <p:nvPr/>
          </p:nvSpPr>
          <p:spPr>
            <a:xfrm>
              <a:off x="5439879" y="5968667"/>
              <a:ext cx="63146" cy="39885"/>
            </a:xfrm>
            <a:custGeom>
              <a:avLst/>
              <a:gdLst>
                <a:gd name="connsiteX0" fmla="*/ 139700 w 139700"/>
                <a:gd name="connsiteY0" fmla="*/ 5644 h 81844"/>
                <a:gd name="connsiteX1" fmla="*/ 76200 w 139700"/>
                <a:gd name="connsiteY1" fmla="*/ 5644 h 81844"/>
                <a:gd name="connsiteX2" fmla="*/ 0 w 139700"/>
                <a:gd name="connsiteY2" fmla="*/ 81844 h 81844"/>
                <a:gd name="connsiteX0" fmla="*/ 139700 w 139700"/>
                <a:gd name="connsiteY0" fmla="*/ 5644 h 81844"/>
                <a:gd name="connsiteX1" fmla="*/ 76200 w 139700"/>
                <a:gd name="connsiteY1" fmla="*/ 5644 h 81844"/>
                <a:gd name="connsiteX2" fmla="*/ 0 w 139700"/>
                <a:gd name="connsiteY2" fmla="*/ 81844 h 81844"/>
              </a:gdLst>
              <a:ahLst/>
              <a:cxnLst>
                <a:cxn ang="0">
                  <a:pos x="connsiteX0" y="connsiteY0"/>
                </a:cxn>
                <a:cxn ang="0">
                  <a:pos x="connsiteX1" y="connsiteY1"/>
                </a:cxn>
                <a:cxn ang="0">
                  <a:pos x="connsiteX2" y="connsiteY2"/>
                </a:cxn>
              </a:cxnLst>
              <a:rect l="l" t="t" r="r" b="b"/>
              <a:pathLst>
                <a:path w="139700" h="81844">
                  <a:moveTo>
                    <a:pt x="139700" y="5644"/>
                  </a:moveTo>
                  <a:cubicBezTo>
                    <a:pt x="129117" y="5644"/>
                    <a:pt x="99483" y="-7056"/>
                    <a:pt x="76200" y="5644"/>
                  </a:cubicBezTo>
                  <a:cubicBezTo>
                    <a:pt x="52917" y="18344"/>
                    <a:pt x="15875" y="65969"/>
                    <a:pt x="0" y="81844"/>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41" name="Ruigtevallei_Hydra_1_220kV"/>
            <p:cNvSpPr/>
            <p:nvPr/>
          </p:nvSpPr>
          <p:spPr>
            <a:xfrm>
              <a:off x="4690997" y="5012134"/>
              <a:ext cx="623665" cy="30945"/>
            </a:xfrm>
            <a:custGeom>
              <a:avLst/>
              <a:gdLst>
                <a:gd name="connsiteX0" fmla="*/ 1439020 w 1439020"/>
                <a:gd name="connsiteY0" fmla="*/ 0 h 63500"/>
                <a:gd name="connsiteX1" fmla="*/ 118220 w 1439020"/>
                <a:gd name="connsiteY1" fmla="*/ 0 h 63500"/>
                <a:gd name="connsiteX2" fmla="*/ 54720 w 1439020"/>
                <a:gd name="connsiteY2" fmla="*/ 63500 h 63500"/>
                <a:gd name="connsiteX0" fmla="*/ 1439020 w 1439020"/>
                <a:gd name="connsiteY0" fmla="*/ 0 h 63500"/>
                <a:gd name="connsiteX1" fmla="*/ 118220 w 1439020"/>
                <a:gd name="connsiteY1" fmla="*/ 0 h 63500"/>
                <a:gd name="connsiteX2" fmla="*/ 54720 w 1439020"/>
                <a:gd name="connsiteY2" fmla="*/ 63500 h 63500"/>
                <a:gd name="connsiteX0" fmla="*/ 1384300 w 1384300"/>
                <a:gd name="connsiteY0" fmla="*/ 0 h 63500"/>
                <a:gd name="connsiteX1" fmla="*/ 202300 w 1384300"/>
                <a:gd name="connsiteY1" fmla="*/ 7682 h 63500"/>
                <a:gd name="connsiteX2" fmla="*/ 0 w 1384300"/>
                <a:gd name="connsiteY2" fmla="*/ 63500 h 63500"/>
              </a:gdLst>
              <a:ahLst/>
              <a:cxnLst>
                <a:cxn ang="0">
                  <a:pos x="connsiteX0" y="connsiteY0"/>
                </a:cxn>
                <a:cxn ang="0">
                  <a:pos x="connsiteX1" y="connsiteY1"/>
                </a:cxn>
                <a:cxn ang="0">
                  <a:pos x="connsiteX2" y="connsiteY2"/>
                </a:cxn>
              </a:cxnLst>
              <a:rect l="l" t="t" r="r" b="b"/>
              <a:pathLst>
                <a:path w="1384300" h="63500">
                  <a:moveTo>
                    <a:pt x="1384300" y="0"/>
                  </a:moveTo>
                  <a:lnTo>
                    <a:pt x="202300" y="7682"/>
                  </a:lnTo>
                  <a:cubicBezTo>
                    <a:pt x="-28417" y="18265"/>
                    <a:pt x="13229" y="50271"/>
                    <a:pt x="0" y="6350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42" name="Ruigtevallei_Hydra_2_220kV"/>
            <p:cNvSpPr/>
            <p:nvPr/>
          </p:nvSpPr>
          <p:spPr>
            <a:xfrm>
              <a:off x="4689320" y="5036891"/>
              <a:ext cx="648304" cy="30945"/>
            </a:xfrm>
            <a:custGeom>
              <a:avLst/>
              <a:gdLst>
                <a:gd name="connsiteX0" fmla="*/ 1439020 w 1439020"/>
                <a:gd name="connsiteY0" fmla="*/ 0 h 63500"/>
                <a:gd name="connsiteX1" fmla="*/ 118220 w 1439020"/>
                <a:gd name="connsiteY1" fmla="*/ 0 h 63500"/>
                <a:gd name="connsiteX2" fmla="*/ 54720 w 1439020"/>
                <a:gd name="connsiteY2" fmla="*/ 63500 h 63500"/>
                <a:gd name="connsiteX0" fmla="*/ 1439020 w 1439020"/>
                <a:gd name="connsiteY0" fmla="*/ 0 h 63500"/>
                <a:gd name="connsiteX1" fmla="*/ 118220 w 1439020"/>
                <a:gd name="connsiteY1" fmla="*/ 0 h 63500"/>
                <a:gd name="connsiteX2" fmla="*/ 54720 w 1439020"/>
                <a:gd name="connsiteY2" fmla="*/ 63500 h 63500"/>
              </a:gdLst>
              <a:ahLst/>
              <a:cxnLst>
                <a:cxn ang="0">
                  <a:pos x="connsiteX0" y="connsiteY0"/>
                </a:cxn>
                <a:cxn ang="0">
                  <a:pos x="connsiteX1" y="connsiteY1"/>
                </a:cxn>
                <a:cxn ang="0">
                  <a:pos x="connsiteX2" y="connsiteY2"/>
                </a:cxn>
              </a:cxnLst>
              <a:rect l="l" t="t" r="r" b="b"/>
              <a:pathLst>
                <a:path w="1439020" h="63500">
                  <a:moveTo>
                    <a:pt x="1439020" y="0"/>
                  </a:moveTo>
                  <a:lnTo>
                    <a:pt x="118220" y="0"/>
                  </a:lnTo>
                  <a:cubicBezTo>
                    <a:pt x="-112497" y="10583"/>
                    <a:pt x="67949" y="50271"/>
                    <a:pt x="54720" y="6350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43" name="BRAKRIVIER_WOODLANDS_1_220kV"/>
            <p:cNvSpPr/>
            <p:nvPr/>
          </p:nvSpPr>
          <p:spPr>
            <a:xfrm>
              <a:off x="5385663" y="6287052"/>
              <a:ext cx="36995" cy="123778"/>
            </a:xfrm>
            <a:custGeom>
              <a:avLst/>
              <a:gdLst>
                <a:gd name="connsiteX0" fmla="*/ 5644 w 81844"/>
                <a:gd name="connsiteY0" fmla="*/ 254000 h 254000"/>
                <a:gd name="connsiteX1" fmla="*/ 5644 w 81844"/>
                <a:gd name="connsiteY1" fmla="*/ 76200 h 254000"/>
                <a:gd name="connsiteX2" fmla="*/ 81844 w 81844"/>
                <a:gd name="connsiteY2" fmla="*/ 0 h 254000"/>
                <a:gd name="connsiteX0" fmla="*/ 5644 w 81844"/>
                <a:gd name="connsiteY0" fmla="*/ 254000 h 254000"/>
                <a:gd name="connsiteX1" fmla="*/ 5644 w 81844"/>
                <a:gd name="connsiteY1" fmla="*/ 76200 h 254000"/>
                <a:gd name="connsiteX2" fmla="*/ 81844 w 81844"/>
                <a:gd name="connsiteY2" fmla="*/ 0 h 254000"/>
              </a:gdLst>
              <a:ahLst/>
              <a:cxnLst>
                <a:cxn ang="0">
                  <a:pos x="connsiteX0" y="connsiteY0"/>
                </a:cxn>
                <a:cxn ang="0">
                  <a:pos x="connsiteX1" y="connsiteY1"/>
                </a:cxn>
                <a:cxn ang="0">
                  <a:pos x="connsiteX2" y="connsiteY2"/>
                </a:cxn>
              </a:cxnLst>
              <a:rect l="l" t="t" r="r" b="b"/>
              <a:pathLst>
                <a:path w="81844" h="254000">
                  <a:moveTo>
                    <a:pt x="5644" y="254000"/>
                  </a:moveTo>
                  <a:cubicBezTo>
                    <a:pt x="5644" y="224367"/>
                    <a:pt x="-7056" y="118533"/>
                    <a:pt x="5644" y="76200"/>
                  </a:cubicBezTo>
                  <a:cubicBezTo>
                    <a:pt x="18344" y="33867"/>
                    <a:pt x="65969" y="15875"/>
                    <a:pt x="81844" y="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44" name="BRAKRIVIER_Grassridge_1_220kV"/>
            <p:cNvSpPr/>
            <p:nvPr/>
          </p:nvSpPr>
          <p:spPr>
            <a:xfrm>
              <a:off x="5370993" y="6410831"/>
              <a:ext cx="17223" cy="0"/>
            </a:xfrm>
            <a:custGeom>
              <a:avLst/>
              <a:gdLst>
                <a:gd name="connsiteX0" fmla="*/ 10000 w 10000"/>
                <a:gd name="connsiteY0" fmla="*/ 0 h 0"/>
                <a:gd name="connsiteX1" fmla="*/ 0 w 10000"/>
                <a:gd name="connsiteY1" fmla="*/ 0 h 0"/>
                <a:gd name="connsiteX2" fmla="*/ 0 w 10000"/>
                <a:gd name="connsiteY2" fmla="*/ 0 h 0"/>
                <a:gd name="connsiteX0" fmla="*/ 10000 w 10000"/>
                <a:gd name="connsiteY0" fmla="*/ 0 h 0"/>
                <a:gd name="connsiteX1" fmla="*/ 0 w 10000"/>
                <a:gd name="connsiteY1" fmla="*/ 0 h 0"/>
                <a:gd name="connsiteX2" fmla="*/ 0 w 10000"/>
                <a:gd name="connsiteY2" fmla="*/ 0 h 0"/>
              </a:gdLst>
              <a:ahLst/>
              <a:cxnLst>
                <a:cxn ang="0">
                  <a:pos x="connsiteX0" y="connsiteY0"/>
                </a:cxn>
                <a:cxn ang="0">
                  <a:pos x="connsiteX1" y="connsiteY1"/>
                </a:cxn>
                <a:cxn ang="0">
                  <a:pos x="connsiteX2" y="connsiteY2"/>
                </a:cxn>
              </a:cxnLst>
              <a:rect l="l" t="t" r="r" b="b"/>
              <a:pathLst>
                <a:path w="10000">
                  <a:moveTo>
                    <a:pt x="10000" y="0"/>
                  </a:moveTo>
                  <a:lnTo>
                    <a:pt x="0" y="0"/>
                  </a:lnTo>
                  <a:lnTo>
                    <a:pt x="0" y="0"/>
                  </a:ln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45" name="DOORNKOM_RIPON_1_220kV"/>
            <p:cNvSpPr/>
            <p:nvPr/>
          </p:nvSpPr>
          <p:spPr>
            <a:xfrm>
              <a:off x="5468582" y="6119952"/>
              <a:ext cx="80155" cy="88640"/>
            </a:xfrm>
            <a:custGeom>
              <a:avLst/>
              <a:gdLst>
                <a:gd name="connsiteX0" fmla="*/ 165100 w 177329"/>
                <a:gd name="connsiteY0" fmla="*/ 177800 h 181894"/>
                <a:gd name="connsiteX1" fmla="*/ 165100 w 177329"/>
                <a:gd name="connsiteY1" fmla="*/ 165100 h 181894"/>
                <a:gd name="connsiteX2" fmla="*/ 0 w 177329"/>
                <a:gd name="connsiteY2" fmla="*/ 0 h 181894"/>
                <a:gd name="connsiteX0" fmla="*/ 165100 w 177329"/>
                <a:gd name="connsiteY0" fmla="*/ 177800 h 181894"/>
                <a:gd name="connsiteX1" fmla="*/ 165100 w 177329"/>
                <a:gd name="connsiteY1" fmla="*/ 165100 h 181894"/>
                <a:gd name="connsiteX2" fmla="*/ 0 w 177329"/>
                <a:gd name="connsiteY2" fmla="*/ 0 h 181894"/>
              </a:gdLst>
              <a:ahLst/>
              <a:cxnLst>
                <a:cxn ang="0">
                  <a:pos x="connsiteX0" y="connsiteY0"/>
                </a:cxn>
                <a:cxn ang="0">
                  <a:pos x="connsiteX1" y="connsiteY1"/>
                </a:cxn>
                <a:cxn ang="0">
                  <a:pos x="connsiteX2" y="connsiteY2"/>
                </a:cxn>
              </a:cxnLst>
              <a:rect l="l" t="t" r="r" b="b"/>
              <a:pathLst>
                <a:path w="177329" h="181894">
                  <a:moveTo>
                    <a:pt x="165100" y="177800"/>
                  </a:moveTo>
                  <a:cubicBezTo>
                    <a:pt x="165100" y="175683"/>
                    <a:pt x="192617" y="194733"/>
                    <a:pt x="165100" y="165100"/>
                  </a:cubicBezTo>
                  <a:cubicBezTo>
                    <a:pt x="137583" y="135467"/>
                    <a:pt x="34396" y="34396"/>
                    <a:pt x="0" y="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46" name="GOLDEN VALLEY_RIPON_1_220kV"/>
            <p:cNvSpPr/>
            <p:nvPr/>
          </p:nvSpPr>
          <p:spPr>
            <a:xfrm>
              <a:off x="5437753" y="6008551"/>
              <a:ext cx="30829" cy="111401"/>
            </a:xfrm>
            <a:custGeom>
              <a:avLst/>
              <a:gdLst>
                <a:gd name="connsiteX0" fmla="*/ 4703 w 68203"/>
                <a:gd name="connsiteY0" fmla="*/ 0 h 228600"/>
                <a:gd name="connsiteX1" fmla="*/ 4703 w 68203"/>
                <a:gd name="connsiteY1" fmla="*/ 165100 h 228600"/>
                <a:gd name="connsiteX2" fmla="*/ 68203 w 68203"/>
                <a:gd name="connsiteY2" fmla="*/ 228600 h 228600"/>
                <a:gd name="connsiteX0" fmla="*/ 4703 w 68203"/>
                <a:gd name="connsiteY0" fmla="*/ 0 h 228600"/>
                <a:gd name="connsiteX1" fmla="*/ 4703 w 68203"/>
                <a:gd name="connsiteY1" fmla="*/ 165100 h 228600"/>
                <a:gd name="connsiteX2" fmla="*/ 68203 w 68203"/>
                <a:gd name="connsiteY2" fmla="*/ 228600 h 228600"/>
              </a:gdLst>
              <a:ahLst/>
              <a:cxnLst>
                <a:cxn ang="0">
                  <a:pos x="connsiteX0" y="connsiteY0"/>
                </a:cxn>
                <a:cxn ang="0">
                  <a:pos x="connsiteX1" y="connsiteY1"/>
                </a:cxn>
                <a:cxn ang="0">
                  <a:pos x="connsiteX2" y="connsiteY2"/>
                </a:cxn>
              </a:cxnLst>
              <a:rect l="l" t="t" r="r" b="b"/>
              <a:pathLst>
                <a:path w="68203" h="228600">
                  <a:moveTo>
                    <a:pt x="4703" y="0"/>
                  </a:moveTo>
                  <a:cubicBezTo>
                    <a:pt x="4703" y="27517"/>
                    <a:pt x="-5880" y="127000"/>
                    <a:pt x="4703" y="165100"/>
                  </a:cubicBezTo>
                  <a:cubicBezTo>
                    <a:pt x="15286" y="203200"/>
                    <a:pt x="54974" y="215371"/>
                    <a:pt x="68203" y="22860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47" name="VERBY_DOORNKOM_1_220kV"/>
            <p:cNvSpPr/>
            <p:nvPr/>
          </p:nvSpPr>
          <p:spPr>
            <a:xfrm>
              <a:off x="5568701" y="6205107"/>
              <a:ext cx="6166" cy="81945"/>
            </a:xfrm>
            <a:custGeom>
              <a:avLst/>
              <a:gdLst>
                <a:gd name="connsiteX0" fmla="*/ 12700 w 13640"/>
                <a:gd name="connsiteY0" fmla="*/ 168156 h 168156"/>
                <a:gd name="connsiteX1" fmla="*/ 12700 w 13640"/>
                <a:gd name="connsiteY1" fmla="*/ 15756 h 168156"/>
                <a:gd name="connsiteX2" fmla="*/ 0 w 13640"/>
                <a:gd name="connsiteY2" fmla="*/ 3056 h 168156"/>
                <a:gd name="connsiteX0" fmla="*/ 12700 w 13640"/>
                <a:gd name="connsiteY0" fmla="*/ 168156 h 168156"/>
                <a:gd name="connsiteX1" fmla="*/ 12700 w 13640"/>
                <a:gd name="connsiteY1" fmla="*/ 15756 h 168156"/>
                <a:gd name="connsiteX2" fmla="*/ 0 w 13640"/>
                <a:gd name="connsiteY2" fmla="*/ 3056 h 168156"/>
              </a:gdLst>
              <a:ahLst/>
              <a:cxnLst>
                <a:cxn ang="0">
                  <a:pos x="connsiteX0" y="connsiteY0"/>
                </a:cxn>
                <a:cxn ang="0">
                  <a:pos x="connsiteX1" y="connsiteY1"/>
                </a:cxn>
                <a:cxn ang="0">
                  <a:pos x="connsiteX2" y="connsiteY2"/>
                </a:cxn>
              </a:cxnLst>
              <a:rect l="l" t="t" r="r" b="b"/>
              <a:pathLst>
                <a:path w="13640" h="168156">
                  <a:moveTo>
                    <a:pt x="12700" y="168156"/>
                  </a:moveTo>
                  <a:cubicBezTo>
                    <a:pt x="12700" y="142756"/>
                    <a:pt x="14817" y="43273"/>
                    <a:pt x="12700" y="15756"/>
                  </a:cubicBezTo>
                  <a:cubicBezTo>
                    <a:pt x="10583" y="-11761"/>
                    <a:pt x="2646" y="5702"/>
                    <a:pt x="0" y="3056"/>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48" name="WOODLANDS_VERBY_1_220kV"/>
            <p:cNvSpPr/>
            <p:nvPr/>
          </p:nvSpPr>
          <p:spPr>
            <a:xfrm>
              <a:off x="5422658" y="6287052"/>
              <a:ext cx="126293" cy="0"/>
            </a:xfrm>
            <a:custGeom>
              <a:avLst/>
              <a:gdLst>
                <a:gd name="connsiteX0" fmla="*/ 0 w 10000"/>
                <a:gd name="connsiteY0" fmla="*/ 0 h 0"/>
                <a:gd name="connsiteX1" fmla="*/ 10000 w 10000"/>
                <a:gd name="connsiteY1" fmla="*/ 0 h 0"/>
                <a:gd name="connsiteX2" fmla="*/ 10000 w 10000"/>
                <a:gd name="connsiteY2" fmla="*/ 0 h 0"/>
                <a:gd name="connsiteX0" fmla="*/ 0 w 10000"/>
                <a:gd name="connsiteY0" fmla="*/ 0 h 0"/>
                <a:gd name="connsiteX1" fmla="*/ 10000 w 10000"/>
                <a:gd name="connsiteY1" fmla="*/ 0 h 0"/>
                <a:gd name="connsiteX2" fmla="*/ 10000 w 10000"/>
                <a:gd name="connsiteY2" fmla="*/ 0 h 0"/>
              </a:gdLst>
              <a:ahLst/>
              <a:cxnLst>
                <a:cxn ang="0">
                  <a:pos x="connsiteX0" y="connsiteY0"/>
                </a:cxn>
                <a:cxn ang="0">
                  <a:pos x="connsiteX1" y="connsiteY1"/>
                </a:cxn>
                <a:cxn ang="0">
                  <a:pos x="connsiteX2" y="connsiteY2"/>
                </a:cxn>
              </a:cxnLst>
              <a:rect l="l" t="t" r="r" b="b"/>
              <a:pathLst>
                <a:path w="10000">
                  <a:moveTo>
                    <a:pt x="0" y="0"/>
                  </a:moveTo>
                  <a:lnTo>
                    <a:pt x="10000" y="0"/>
                  </a:lnTo>
                  <a:lnTo>
                    <a:pt x="10000" y="0"/>
                  </a:ln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849" name="BETA"/>
            <p:cNvSpPr/>
            <p:nvPr/>
          </p:nvSpPr>
          <p:spPr>
            <a:xfrm>
              <a:off x="5382473" y="4114741"/>
              <a:ext cx="49943" cy="53844"/>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50" name="BETA_Label"/>
            <p:cNvSpPr txBox="1"/>
            <p:nvPr/>
          </p:nvSpPr>
          <p:spPr>
            <a:xfrm>
              <a:off x="5031350" y="3951117"/>
              <a:ext cx="472668" cy="25911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BETA</a:t>
              </a:r>
            </a:p>
          </p:txBody>
        </p:sp>
        <p:sp>
          <p:nvSpPr>
            <p:cNvPr id="851" name="GAMMA"/>
            <p:cNvSpPr/>
            <p:nvPr/>
          </p:nvSpPr>
          <p:spPr>
            <a:xfrm>
              <a:off x="4370698" y="5463926"/>
              <a:ext cx="49943" cy="53844"/>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52" name="DEDISA"/>
            <p:cNvSpPr/>
            <p:nvPr/>
          </p:nvSpPr>
          <p:spPr>
            <a:xfrm>
              <a:off x="5384880" y="6405939"/>
              <a:ext cx="49943" cy="5384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53" name="DEDISA_Label"/>
            <p:cNvSpPr txBox="1"/>
            <p:nvPr/>
          </p:nvSpPr>
          <p:spPr>
            <a:xfrm>
              <a:off x="5408670" y="6456884"/>
              <a:ext cx="597223" cy="25911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DEDISA</a:t>
              </a:r>
            </a:p>
          </p:txBody>
        </p:sp>
        <p:sp>
          <p:nvSpPr>
            <p:cNvPr id="854" name="DELPHI"/>
            <p:cNvSpPr/>
            <p:nvPr/>
          </p:nvSpPr>
          <p:spPr>
            <a:xfrm>
              <a:off x="5869346" y="5612460"/>
              <a:ext cx="48867" cy="5384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55" name="DELPHI_Label"/>
            <p:cNvSpPr txBox="1"/>
            <p:nvPr/>
          </p:nvSpPr>
          <p:spPr>
            <a:xfrm>
              <a:off x="5882242" y="5514779"/>
              <a:ext cx="581047" cy="25911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DELPHI</a:t>
              </a:r>
            </a:p>
          </p:txBody>
        </p:sp>
        <p:sp>
          <p:nvSpPr>
            <p:cNvPr id="856" name="EROS"/>
            <p:cNvSpPr/>
            <p:nvPr/>
          </p:nvSpPr>
          <p:spPr>
            <a:xfrm>
              <a:off x="7230221" y="4975001"/>
              <a:ext cx="48867" cy="5384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57" name="EROS_Label"/>
            <p:cNvSpPr txBox="1"/>
            <p:nvPr/>
          </p:nvSpPr>
          <p:spPr>
            <a:xfrm>
              <a:off x="7015875" y="4778591"/>
              <a:ext cx="480755" cy="25911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EROS</a:t>
              </a:r>
            </a:p>
          </p:txBody>
        </p:sp>
        <p:sp>
          <p:nvSpPr>
            <p:cNvPr id="858" name="GRASSRIDGE"/>
            <p:cNvSpPr/>
            <p:nvPr/>
          </p:nvSpPr>
          <p:spPr>
            <a:xfrm>
              <a:off x="5338690" y="6392264"/>
              <a:ext cx="48867" cy="5384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59" name="GRASSRIDGE_Label"/>
            <p:cNvSpPr txBox="1"/>
            <p:nvPr/>
          </p:nvSpPr>
          <p:spPr>
            <a:xfrm>
              <a:off x="4552242" y="6277014"/>
              <a:ext cx="856041" cy="251266"/>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GRASSRIDGE</a:t>
              </a:r>
            </a:p>
          </p:txBody>
        </p:sp>
        <p:sp>
          <p:nvSpPr>
            <p:cNvPr id="860" name="HYDRA"/>
            <p:cNvSpPr/>
            <p:nvPr/>
          </p:nvSpPr>
          <p:spPr>
            <a:xfrm>
              <a:off x="4673871" y="5024513"/>
              <a:ext cx="49943" cy="5384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61" name="IZIKO"/>
            <p:cNvSpPr/>
            <p:nvPr/>
          </p:nvSpPr>
          <p:spPr>
            <a:xfrm>
              <a:off x="5153926" y="5482492"/>
              <a:ext cx="49943" cy="5384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62" name="IZIKO_Label"/>
            <p:cNvSpPr txBox="1"/>
            <p:nvPr/>
          </p:nvSpPr>
          <p:spPr>
            <a:xfrm>
              <a:off x="5153926" y="5405626"/>
              <a:ext cx="479138" cy="25911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IZIKO</a:t>
              </a:r>
            </a:p>
          </p:txBody>
        </p:sp>
        <p:sp>
          <p:nvSpPr>
            <p:cNvPr id="863" name="NEPTUNE"/>
            <p:cNvSpPr/>
            <p:nvPr/>
          </p:nvSpPr>
          <p:spPr>
            <a:xfrm>
              <a:off x="6332180" y="6020929"/>
              <a:ext cx="49943" cy="5384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64" name="NEPTUNE_Label"/>
            <p:cNvSpPr txBox="1"/>
            <p:nvPr/>
          </p:nvSpPr>
          <p:spPr>
            <a:xfrm>
              <a:off x="6436175" y="6012717"/>
              <a:ext cx="716927" cy="25911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NEPTUNE</a:t>
              </a:r>
            </a:p>
          </p:txBody>
        </p:sp>
        <p:sp>
          <p:nvSpPr>
            <p:cNvPr id="865" name="POSEIDON"/>
            <p:cNvSpPr/>
            <p:nvPr/>
          </p:nvSpPr>
          <p:spPr>
            <a:xfrm>
              <a:off x="5480063" y="5946661"/>
              <a:ext cx="49943" cy="5384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66" name="POSEIDON_Label"/>
            <p:cNvSpPr txBox="1"/>
            <p:nvPr/>
          </p:nvSpPr>
          <p:spPr>
            <a:xfrm>
              <a:off x="4893596" y="5841457"/>
              <a:ext cx="771925" cy="25911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POSEIDON</a:t>
              </a:r>
            </a:p>
          </p:txBody>
        </p:sp>
        <p:sp>
          <p:nvSpPr>
            <p:cNvPr id="867" name="SERUMULA"/>
            <p:cNvSpPr/>
            <p:nvPr/>
          </p:nvSpPr>
          <p:spPr>
            <a:xfrm>
              <a:off x="5702869" y="4807900"/>
              <a:ext cx="49943" cy="5384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68" name="SERUMULA_Label"/>
            <p:cNvSpPr txBox="1"/>
            <p:nvPr/>
          </p:nvSpPr>
          <p:spPr>
            <a:xfrm>
              <a:off x="5723702" y="4748269"/>
              <a:ext cx="783250" cy="251266"/>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SERUMULA</a:t>
              </a:r>
            </a:p>
          </p:txBody>
        </p:sp>
        <p:sp>
          <p:nvSpPr>
            <p:cNvPr id="869" name="VUYANI"/>
            <p:cNvSpPr/>
            <p:nvPr/>
          </p:nvSpPr>
          <p:spPr>
            <a:xfrm>
              <a:off x="6749089" y="5445359"/>
              <a:ext cx="49943" cy="53844"/>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70" name="VUYANI_Label"/>
            <p:cNvSpPr txBox="1"/>
            <p:nvPr/>
          </p:nvSpPr>
          <p:spPr>
            <a:xfrm>
              <a:off x="6276415" y="5345972"/>
              <a:ext cx="618253" cy="25911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VUYANI</a:t>
              </a:r>
            </a:p>
          </p:txBody>
        </p:sp>
        <p:sp>
          <p:nvSpPr>
            <p:cNvPr id="871" name="BRAKRIVIER"/>
            <p:cNvSpPr/>
            <p:nvPr/>
          </p:nvSpPr>
          <p:spPr>
            <a:xfrm>
              <a:off x="5357105" y="6399749"/>
              <a:ext cx="49943" cy="53844"/>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72" name="DOORNKOM"/>
            <p:cNvSpPr/>
            <p:nvPr/>
          </p:nvSpPr>
          <p:spPr>
            <a:xfrm>
              <a:off x="5548023" y="6181840"/>
              <a:ext cx="49943" cy="53844"/>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73" name="GOLDEN VALLEY"/>
            <p:cNvSpPr/>
            <p:nvPr/>
          </p:nvSpPr>
          <p:spPr>
            <a:xfrm>
              <a:off x="5416918" y="5983795"/>
              <a:ext cx="49943" cy="53844"/>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74" name="PEMBROKE"/>
            <p:cNvSpPr/>
            <p:nvPr/>
          </p:nvSpPr>
          <p:spPr>
            <a:xfrm>
              <a:off x="6182925" y="6008551"/>
              <a:ext cx="49943" cy="53844"/>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75" name="PEMBROKE_Label"/>
            <p:cNvSpPr txBox="1"/>
            <p:nvPr/>
          </p:nvSpPr>
          <p:spPr>
            <a:xfrm>
              <a:off x="5900240" y="6058277"/>
              <a:ext cx="783250" cy="251266"/>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PEMBROKE</a:t>
              </a:r>
            </a:p>
          </p:txBody>
        </p:sp>
        <p:sp>
          <p:nvSpPr>
            <p:cNvPr id="876" name="RIPON"/>
            <p:cNvSpPr/>
            <p:nvPr/>
          </p:nvSpPr>
          <p:spPr>
            <a:xfrm>
              <a:off x="5420037" y="6092448"/>
              <a:ext cx="49943" cy="53538"/>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77" name="RUIGTEVALLEI"/>
            <p:cNvSpPr/>
            <p:nvPr/>
          </p:nvSpPr>
          <p:spPr>
            <a:xfrm>
              <a:off x="5291701" y="4987379"/>
              <a:ext cx="49943" cy="53844"/>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78" name="VERBY"/>
            <p:cNvSpPr/>
            <p:nvPr/>
          </p:nvSpPr>
          <p:spPr>
            <a:xfrm>
              <a:off x="5553763" y="6262296"/>
              <a:ext cx="49943" cy="53844"/>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79" name="WOODLANDS"/>
            <p:cNvSpPr/>
            <p:nvPr/>
          </p:nvSpPr>
          <p:spPr>
            <a:xfrm>
              <a:off x="5399695" y="6262296"/>
              <a:ext cx="49943" cy="53844"/>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grpSp>
          <p:nvGrpSpPr>
            <p:cNvPr id="880" name="Group 879"/>
            <p:cNvGrpSpPr/>
            <p:nvPr/>
          </p:nvGrpSpPr>
          <p:grpSpPr>
            <a:xfrm>
              <a:off x="1024019" y="3091795"/>
              <a:ext cx="5089703" cy="3269953"/>
              <a:chOff x="-736401" y="86903"/>
              <a:chExt cx="11238332" cy="6742897"/>
            </a:xfrm>
          </p:grpSpPr>
          <p:sp>
            <p:nvSpPr>
              <p:cNvPr id="1426" name="Kappa_Gamma_1_765kV"/>
              <p:cNvSpPr/>
              <p:nvPr/>
            </p:nvSpPr>
            <p:spPr>
              <a:xfrm>
                <a:off x="3384873" y="5034137"/>
                <a:ext cx="3351625" cy="1414146"/>
              </a:xfrm>
              <a:custGeom>
                <a:avLst/>
                <a:gdLst>
                  <a:gd name="connsiteX0" fmla="*/ 0 w 3302000"/>
                  <a:gd name="connsiteY0" fmla="*/ 1333500 h 1432277"/>
                  <a:gd name="connsiteX1" fmla="*/ 1968500 w 3302000"/>
                  <a:gd name="connsiteY1" fmla="*/ 1333500 h 1432277"/>
                  <a:gd name="connsiteX2" fmla="*/ 3302000 w 3302000"/>
                  <a:gd name="connsiteY2" fmla="*/ 0 h 1432277"/>
                  <a:gd name="connsiteX0" fmla="*/ 0 w 3302000"/>
                  <a:gd name="connsiteY0" fmla="*/ 1333500 h 1432277"/>
                  <a:gd name="connsiteX1" fmla="*/ 1968500 w 3302000"/>
                  <a:gd name="connsiteY1" fmla="*/ 1333500 h 1432277"/>
                  <a:gd name="connsiteX2" fmla="*/ 3302000 w 3302000"/>
                  <a:gd name="connsiteY2" fmla="*/ 0 h 1432277"/>
                  <a:gd name="connsiteX0" fmla="*/ 0 w 3328193"/>
                  <a:gd name="connsiteY0" fmla="*/ 1290318 h 1389095"/>
                  <a:gd name="connsiteX1" fmla="*/ 1968500 w 3328193"/>
                  <a:gd name="connsiteY1" fmla="*/ 1290318 h 1389095"/>
                  <a:gd name="connsiteX2" fmla="*/ 3328193 w 3328193"/>
                  <a:gd name="connsiteY2" fmla="*/ 0 h 1389095"/>
                </a:gdLst>
                <a:ahLst/>
                <a:cxnLst>
                  <a:cxn ang="0">
                    <a:pos x="connsiteX0" y="connsiteY0"/>
                  </a:cxn>
                  <a:cxn ang="0">
                    <a:pos x="connsiteX1" y="connsiteY1"/>
                  </a:cxn>
                  <a:cxn ang="0">
                    <a:pos x="connsiteX2" y="connsiteY2"/>
                  </a:cxn>
                </a:cxnLst>
                <a:rect l="l" t="t" r="r" b="b"/>
                <a:pathLst>
                  <a:path w="3328193" h="1389095">
                    <a:moveTo>
                      <a:pt x="0" y="1290318"/>
                    </a:moveTo>
                    <a:cubicBezTo>
                      <a:pt x="328083" y="1290318"/>
                      <a:pt x="1418167" y="1512568"/>
                      <a:pt x="1968500" y="1290318"/>
                    </a:cubicBezTo>
                    <a:cubicBezTo>
                      <a:pt x="2518833" y="1068068"/>
                      <a:pt x="3050381" y="277812"/>
                      <a:pt x="3328193" y="0"/>
                    </a:cubicBezTo>
                  </a:path>
                </a:pathLst>
              </a:custGeom>
              <a:noFill/>
              <a:ln w="6350" cap="flat" cmpd="sng" algn="ctr">
                <a:solidFill>
                  <a:srgbClr val="FF00FF">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27" name="Hydra_Gamma_1_765kV"/>
              <p:cNvSpPr/>
              <p:nvPr/>
            </p:nvSpPr>
            <p:spPr>
              <a:xfrm>
                <a:off x="6710122" y="4085031"/>
                <a:ext cx="713192" cy="905144"/>
              </a:xfrm>
              <a:custGeom>
                <a:avLst/>
                <a:gdLst>
                  <a:gd name="connsiteX0" fmla="*/ 660400 w 709318"/>
                  <a:gd name="connsiteY0" fmla="*/ 0 h 889000"/>
                  <a:gd name="connsiteX1" fmla="*/ 660400 w 709318"/>
                  <a:gd name="connsiteY1" fmla="*/ 228600 h 889000"/>
                  <a:gd name="connsiteX2" fmla="*/ 0 w 709318"/>
                  <a:gd name="connsiteY2" fmla="*/ 889000 h 889000"/>
                  <a:gd name="connsiteX0" fmla="*/ 660400 w 709318"/>
                  <a:gd name="connsiteY0" fmla="*/ 0 h 889000"/>
                  <a:gd name="connsiteX1" fmla="*/ 660400 w 709318"/>
                  <a:gd name="connsiteY1" fmla="*/ 228600 h 889000"/>
                  <a:gd name="connsiteX2" fmla="*/ 0 w 709318"/>
                  <a:gd name="connsiteY2" fmla="*/ 889000 h 889000"/>
                </a:gdLst>
                <a:ahLst/>
                <a:cxnLst>
                  <a:cxn ang="0">
                    <a:pos x="connsiteX0" y="connsiteY0"/>
                  </a:cxn>
                  <a:cxn ang="0">
                    <a:pos x="connsiteX1" y="connsiteY1"/>
                  </a:cxn>
                  <a:cxn ang="0">
                    <a:pos x="connsiteX2" y="connsiteY2"/>
                  </a:cxn>
                </a:cxnLst>
                <a:rect l="l" t="t" r="r" b="b"/>
                <a:pathLst>
                  <a:path w="709318" h="889000">
                    <a:moveTo>
                      <a:pt x="660400" y="0"/>
                    </a:moveTo>
                    <a:cubicBezTo>
                      <a:pt x="660400" y="38100"/>
                      <a:pt x="770467" y="80433"/>
                      <a:pt x="660400" y="228600"/>
                    </a:cubicBezTo>
                    <a:cubicBezTo>
                      <a:pt x="550333" y="376767"/>
                      <a:pt x="137583" y="751417"/>
                      <a:pt x="0" y="889000"/>
                    </a:cubicBezTo>
                  </a:path>
                </a:pathLst>
              </a:custGeom>
              <a:noFill/>
              <a:ln w="6350" cap="flat" cmpd="sng" algn="ctr">
                <a:solidFill>
                  <a:srgbClr val="FF00FF">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28" name="Perseus_Gamma_1_765kV"/>
              <p:cNvSpPr/>
              <p:nvPr/>
            </p:nvSpPr>
            <p:spPr>
              <a:xfrm>
                <a:off x="6760922" y="2129355"/>
                <a:ext cx="2459594" cy="2886221"/>
              </a:xfrm>
              <a:custGeom>
                <a:avLst/>
                <a:gdLst>
                  <a:gd name="connsiteX0" fmla="*/ 2273300 w 2441692"/>
                  <a:gd name="connsiteY0" fmla="*/ 0 h 2819400"/>
                  <a:gd name="connsiteX1" fmla="*/ 2273300 w 2441692"/>
                  <a:gd name="connsiteY1" fmla="*/ 546100 h 2819400"/>
                  <a:gd name="connsiteX2" fmla="*/ 0 w 2441692"/>
                  <a:gd name="connsiteY2" fmla="*/ 2819400 h 2819400"/>
                  <a:gd name="connsiteX0" fmla="*/ 2273300 w 2441692"/>
                  <a:gd name="connsiteY0" fmla="*/ 0 h 2819400"/>
                  <a:gd name="connsiteX1" fmla="*/ 2273300 w 2441692"/>
                  <a:gd name="connsiteY1" fmla="*/ 546100 h 2819400"/>
                  <a:gd name="connsiteX2" fmla="*/ 0 w 2441692"/>
                  <a:gd name="connsiteY2" fmla="*/ 2819400 h 2819400"/>
                </a:gdLst>
                <a:ahLst/>
                <a:cxnLst>
                  <a:cxn ang="0">
                    <a:pos x="connsiteX0" y="connsiteY0"/>
                  </a:cxn>
                  <a:cxn ang="0">
                    <a:pos x="connsiteX1" y="connsiteY1"/>
                  </a:cxn>
                  <a:cxn ang="0">
                    <a:pos x="connsiteX2" y="connsiteY2"/>
                  </a:cxn>
                </a:cxnLst>
                <a:rect l="l" t="t" r="r" b="b"/>
                <a:pathLst>
                  <a:path w="2441692" h="2819400">
                    <a:moveTo>
                      <a:pt x="2273300" y="0"/>
                    </a:moveTo>
                    <a:cubicBezTo>
                      <a:pt x="2273300" y="91017"/>
                      <a:pt x="2652183" y="76200"/>
                      <a:pt x="2273300" y="546100"/>
                    </a:cubicBezTo>
                    <a:cubicBezTo>
                      <a:pt x="1894417" y="1016000"/>
                      <a:pt x="473604" y="2345796"/>
                      <a:pt x="0" y="2819400"/>
                    </a:cubicBezTo>
                  </a:path>
                </a:pathLst>
              </a:custGeom>
              <a:noFill/>
              <a:ln w="6350" cap="flat" cmpd="sng" algn="ctr">
                <a:solidFill>
                  <a:srgbClr val="FF00FF">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29" name="Perseus_Hydra_1_765kV"/>
              <p:cNvSpPr/>
              <p:nvPr/>
            </p:nvSpPr>
            <p:spPr>
              <a:xfrm>
                <a:off x="7374396" y="2122343"/>
                <a:ext cx="1743998" cy="1962688"/>
              </a:xfrm>
              <a:custGeom>
                <a:avLst/>
                <a:gdLst>
                  <a:gd name="connsiteX0" fmla="*/ 1612900 w 1732374"/>
                  <a:gd name="connsiteY0" fmla="*/ 0 h 1930400"/>
                  <a:gd name="connsiteX1" fmla="*/ 1612900 w 1732374"/>
                  <a:gd name="connsiteY1" fmla="*/ 317500 h 1930400"/>
                  <a:gd name="connsiteX2" fmla="*/ 0 w 1732374"/>
                  <a:gd name="connsiteY2" fmla="*/ 1930400 h 1930400"/>
                  <a:gd name="connsiteX0" fmla="*/ 1612900 w 1732374"/>
                  <a:gd name="connsiteY0" fmla="*/ 0 h 1930400"/>
                  <a:gd name="connsiteX1" fmla="*/ 1612900 w 1732374"/>
                  <a:gd name="connsiteY1" fmla="*/ 317500 h 1930400"/>
                  <a:gd name="connsiteX2" fmla="*/ 0 w 1732374"/>
                  <a:gd name="connsiteY2" fmla="*/ 1930400 h 1930400"/>
                </a:gdLst>
                <a:ahLst/>
                <a:cxnLst>
                  <a:cxn ang="0">
                    <a:pos x="connsiteX0" y="connsiteY0"/>
                  </a:cxn>
                  <a:cxn ang="0">
                    <a:pos x="connsiteX1" y="connsiteY1"/>
                  </a:cxn>
                  <a:cxn ang="0">
                    <a:pos x="connsiteX2" y="connsiteY2"/>
                  </a:cxn>
                </a:cxnLst>
                <a:rect l="l" t="t" r="r" b="b"/>
                <a:pathLst>
                  <a:path w="1732374" h="1930400">
                    <a:moveTo>
                      <a:pt x="1612900" y="0"/>
                    </a:moveTo>
                    <a:cubicBezTo>
                      <a:pt x="1612900" y="52917"/>
                      <a:pt x="1881717" y="-4233"/>
                      <a:pt x="1612900" y="317500"/>
                    </a:cubicBezTo>
                    <a:cubicBezTo>
                      <a:pt x="1344083" y="639233"/>
                      <a:pt x="336021" y="1594379"/>
                      <a:pt x="0" y="1930400"/>
                    </a:cubicBezTo>
                  </a:path>
                </a:pathLst>
              </a:custGeom>
              <a:noFill/>
              <a:ln w="6350" cap="flat" cmpd="sng" algn="ctr">
                <a:solidFill>
                  <a:srgbClr val="FF00FF">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30" name="Perseus_Beta_1_765kV"/>
              <p:cNvSpPr/>
              <p:nvPr/>
            </p:nvSpPr>
            <p:spPr>
              <a:xfrm>
                <a:off x="8956946" y="2122343"/>
                <a:ext cx="40922" cy="79429"/>
              </a:xfrm>
              <a:custGeom>
                <a:avLst/>
                <a:gdLst>
                  <a:gd name="connsiteX0" fmla="*/ 38100 w 40922"/>
                  <a:gd name="connsiteY0" fmla="*/ 0 h 76200"/>
                  <a:gd name="connsiteX1" fmla="*/ 38100 w 40922"/>
                  <a:gd name="connsiteY1" fmla="*/ 38100 h 76200"/>
                  <a:gd name="connsiteX2" fmla="*/ 0 w 40922"/>
                  <a:gd name="connsiteY2" fmla="*/ 76200 h 76200"/>
                  <a:gd name="connsiteX0" fmla="*/ 38100 w 40922"/>
                  <a:gd name="connsiteY0" fmla="*/ 0 h 76200"/>
                  <a:gd name="connsiteX1" fmla="*/ 38100 w 40922"/>
                  <a:gd name="connsiteY1" fmla="*/ 38100 h 76200"/>
                  <a:gd name="connsiteX2" fmla="*/ 0 w 40922"/>
                  <a:gd name="connsiteY2" fmla="*/ 76200 h 76200"/>
                </a:gdLst>
                <a:ahLst/>
                <a:cxnLst>
                  <a:cxn ang="0">
                    <a:pos x="connsiteX0" y="connsiteY0"/>
                  </a:cxn>
                  <a:cxn ang="0">
                    <a:pos x="connsiteX1" y="connsiteY1"/>
                  </a:cxn>
                  <a:cxn ang="0">
                    <a:pos x="connsiteX2" y="connsiteY2"/>
                  </a:cxn>
                </a:cxnLst>
                <a:rect l="l" t="t" r="r" b="b"/>
                <a:pathLst>
                  <a:path w="40922" h="76200">
                    <a:moveTo>
                      <a:pt x="38100" y="0"/>
                    </a:moveTo>
                    <a:cubicBezTo>
                      <a:pt x="38100" y="6350"/>
                      <a:pt x="44450" y="25400"/>
                      <a:pt x="38100" y="38100"/>
                    </a:cubicBezTo>
                    <a:cubicBezTo>
                      <a:pt x="31750" y="50800"/>
                      <a:pt x="7937" y="68263"/>
                      <a:pt x="0" y="76200"/>
                    </a:cubicBezTo>
                  </a:path>
                </a:pathLst>
              </a:custGeom>
              <a:noFill/>
              <a:ln w="6350" cap="flat" cmpd="sng" algn="ctr">
                <a:solidFill>
                  <a:srgbClr val="FF00FF">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31" name="Aries_Aggeneis_1_400kV"/>
              <p:cNvSpPr/>
              <p:nvPr/>
            </p:nvSpPr>
            <p:spPr>
              <a:xfrm>
                <a:off x="2184610" y="2744858"/>
                <a:ext cx="1970012" cy="207840"/>
              </a:xfrm>
              <a:custGeom>
                <a:avLst/>
                <a:gdLst>
                  <a:gd name="connsiteX0" fmla="*/ 1954514 w 1954514"/>
                  <a:gd name="connsiteY0" fmla="*/ 190500 h 204611"/>
                  <a:gd name="connsiteX1" fmla="*/ 201914 w 1954514"/>
                  <a:gd name="connsiteY1" fmla="*/ 190500 h 204611"/>
                  <a:gd name="connsiteX2" fmla="*/ 11414 w 1954514"/>
                  <a:gd name="connsiteY2" fmla="*/ 0 h 204611"/>
                  <a:gd name="connsiteX0" fmla="*/ 1954514 w 1954514"/>
                  <a:gd name="connsiteY0" fmla="*/ 190500 h 204611"/>
                  <a:gd name="connsiteX1" fmla="*/ 201914 w 1954514"/>
                  <a:gd name="connsiteY1" fmla="*/ 190500 h 204611"/>
                  <a:gd name="connsiteX2" fmla="*/ 11414 w 1954514"/>
                  <a:gd name="connsiteY2" fmla="*/ 0 h 204611"/>
                </a:gdLst>
                <a:ahLst/>
                <a:cxnLst>
                  <a:cxn ang="0">
                    <a:pos x="connsiteX0" y="connsiteY0"/>
                  </a:cxn>
                  <a:cxn ang="0">
                    <a:pos x="connsiteX1" y="connsiteY1"/>
                  </a:cxn>
                  <a:cxn ang="0">
                    <a:pos x="connsiteX2" y="connsiteY2"/>
                  </a:cxn>
                </a:cxnLst>
                <a:rect l="l" t="t" r="r" b="b"/>
                <a:pathLst>
                  <a:path w="1954514" h="204611">
                    <a:moveTo>
                      <a:pt x="1954514" y="190500"/>
                    </a:moveTo>
                    <a:cubicBezTo>
                      <a:pt x="1662414" y="190500"/>
                      <a:pt x="525764" y="222250"/>
                      <a:pt x="201914" y="190500"/>
                    </a:cubicBezTo>
                    <a:cubicBezTo>
                      <a:pt x="-121936" y="158750"/>
                      <a:pt x="51101" y="39687"/>
                      <a:pt x="11414"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32" name="Aries_Helios_1_400kV"/>
              <p:cNvSpPr/>
              <p:nvPr/>
            </p:nvSpPr>
            <p:spPr>
              <a:xfrm>
                <a:off x="2970728" y="2970139"/>
                <a:ext cx="1193186" cy="946386"/>
              </a:xfrm>
              <a:custGeom>
                <a:avLst/>
                <a:gdLst>
                  <a:gd name="connsiteX0" fmla="*/ 1206500 w 1206500"/>
                  <a:gd name="connsiteY0" fmla="*/ 68674 h 995774"/>
                  <a:gd name="connsiteX1" fmla="*/ 927100 w 1206500"/>
                  <a:gd name="connsiteY1" fmla="*/ 68674 h 995774"/>
                  <a:gd name="connsiteX2" fmla="*/ 0 w 1206500"/>
                  <a:gd name="connsiteY2" fmla="*/ 995774 h 995774"/>
                  <a:gd name="connsiteX0" fmla="*/ 1206500 w 1206500"/>
                  <a:gd name="connsiteY0" fmla="*/ 68674 h 995774"/>
                  <a:gd name="connsiteX1" fmla="*/ 927100 w 1206500"/>
                  <a:gd name="connsiteY1" fmla="*/ 68674 h 995774"/>
                  <a:gd name="connsiteX2" fmla="*/ 0 w 1206500"/>
                  <a:gd name="connsiteY2" fmla="*/ 995774 h 995774"/>
                  <a:gd name="connsiteX0" fmla="*/ 1257681 w 1257681"/>
                  <a:gd name="connsiteY0" fmla="*/ 8885 h 1037192"/>
                  <a:gd name="connsiteX1" fmla="*/ 927100 w 1257681"/>
                  <a:gd name="connsiteY1" fmla="*/ 110092 h 1037192"/>
                  <a:gd name="connsiteX2" fmla="*/ 0 w 1257681"/>
                  <a:gd name="connsiteY2" fmla="*/ 1037192 h 1037192"/>
                  <a:gd name="connsiteX0" fmla="*/ 1257681 w 1257681"/>
                  <a:gd name="connsiteY0" fmla="*/ 0 h 1028307"/>
                  <a:gd name="connsiteX1" fmla="*/ 927100 w 1257681"/>
                  <a:gd name="connsiteY1" fmla="*/ 101207 h 1028307"/>
                  <a:gd name="connsiteX2" fmla="*/ 0 w 1257681"/>
                  <a:gd name="connsiteY2" fmla="*/ 1028307 h 1028307"/>
                  <a:gd name="connsiteX0" fmla="*/ 1308862 w 1308862"/>
                  <a:gd name="connsiteY0" fmla="*/ 11025 h 1003909"/>
                  <a:gd name="connsiteX1" fmla="*/ 927100 w 1308862"/>
                  <a:gd name="connsiteY1" fmla="*/ 76809 h 1003909"/>
                  <a:gd name="connsiteX2" fmla="*/ 0 w 1308862"/>
                  <a:gd name="connsiteY2" fmla="*/ 1003909 h 1003909"/>
                  <a:gd name="connsiteX0" fmla="*/ 1308862 w 1308862"/>
                  <a:gd name="connsiteY0" fmla="*/ 21909 h 1014793"/>
                  <a:gd name="connsiteX1" fmla="*/ 927100 w 1308862"/>
                  <a:gd name="connsiteY1" fmla="*/ 87693 h 1014793"/>
                  <a:gd name="connsiteX2" fmla="*/ 0 w 1308862"/>
                  <a:gd name="connsiteY2" fmla="*/ 1014793 h 1014793"/>
                  <a:gd name="connsiteX0" fmla="*/ 1303743 w 1303743"/>
                  <a:gd name="connsiteY0" fmla="*/ 11171 h 1024296"/>
                  <a:gd name="connsiteX1" fmla="*/ 927100 w 1303743"/>
                  <a:gd name="connsiteY1" fmla="*/ 97196 h 1024296"/>
                  <a:gd name="connsiteX2" fmla="*/ 0 w 1303743"/>
                  <a:gd name="connsiteY2" fmla="*/ 1024296 h 1024296"/>
                  <a:gd name="connsiteX0" fmla="*/ 1303743 w 1303743"/>
                  <a:gd name="connsiteY0" fmla="*/ 0 h 1013125"/>
                  <a:gd name="connsiteX1" fmla="*/ 881038 w 1303743"/>
                  <a:gd name="connsiteY1" fmla="*/ 141687 h 1013125"/>
                  <a:gd name="connsiteX2" fmla="*/ 0 w 1303743"/>
                  <a:gd name="connsiteY2" fmla="*/ 1013125 h 1013125"/>
                </a:gdLst>
                <a:ahLst/>
                <a:cxnLst>
                  <a:cxn ang="0">
                    <a:pos x="connsiteX0" y="connsiteY0"/>
                  </a:cxn>
                  <a:cxn ang="0">
                    <a:pos x="connsiteX1" y="connsiteY1"/>
                  </a:cxn>
                  <a:cxn ang="0">
                    <a:pos x="connsiteX2" y="connsiteY2"/>
                  </a:cxn>
                </a:cxnLst>
                <a:rect l="l" t="t" r="r" b="b"/>
                <a:pathLst>
                  <a:path w="1303743" h="1013125">
                    <a:moveTo>
                      <a:pt x="1303743" y="0"/>
                    </a:moveTo>
                    <a:cubicBezTo>
                      <a:pt x="1149697" y="10121"/>
                      <a:pt x="1082121" y="-12830"/>
                      <a:pt x="881038" y="141687"/>
                    </a:cubicBezTo>
                    <a:cubicBezTo>
                      <a:pt x="679955" y="296204"/>
                      <a:pt x="193146" y="819979"/>
                      <a:pt x="0" y="1013125"/>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33" name="Aries_Nieuwehoop_1_400kV"/>
              <p:cNvSpPr/>
              <p:nvPr/>
            </p:nvSpPr>
            <p:spPr>
              <a:xfrm>
                <a:off x="4154622" y="2614630"/>
                <a:ext cx="520700" cy="347476"/>
              </a:xfrm>
              <a:custGeom>
                <a:avLst/>
                <a:gdLst>
                  <a:gd name="connsiteX0" fmla="*/ 0 w 520700"/>
                  <a:gd name="connsiteY0" fmla="*/ 317500 h 341018"/>
                  <a:gd name="connsiteX1" fmla="*/ 203200 w 520700"/>
                  <a:gd name="connsiteY1" fmla="*/ 317500 h 341018"/>
                  <a:gd name="connsiteX2" fmla="*/ 520700 w 520700"/>
                  <a:gd name="connsiteY2" fmla="*/ 0 h 341018"/>
                  <a:gd name="connsiteX0" fmla="*/ 0 w 520700"/>
                  <a:gd name="connsiteY0" fmla="*/ 317500 h 341018"/>
                  <a:gd name="connsiteX1" fmla="*/ 203200 w 520700"/>
                  <a:gd name="connsiteY1" fmla="*/ 317500 h 341018"/>
                  <a:gd name="connsiteX2" fmla="*/ 520700 w 520700"/>
                  <a:gd name="connsiteY2" fmla="*/ 0 h 341018"/>
                </a:gdLst>
                <a:ahLst/>
                <a:cxnLst>
                  <a:cxn ang="0">
                    <a:pos x="connsiteX0" y="connsiteY0"/>
                  </a:cxn>
                  <a:cxn ang="0">
                    <a:pos x="connsiteX1" y="connsiteY1"/>
                  </a:cxn>
                  <a:cxn ang="0">
                    <a:pos x="connsiteX2" y="connsiteY2"/>
                  </a:cxn>
                </a:cxnLst>
                <a:rect l="l" t="t" r="r" b="b"/>
                <a:pathLst>
                  <a:path w="520700" h="341018">
                    <a:moveTo>
                      <a:pt x="0" y="317500"/>
                    </a:moveTo>
                    <a:cubicBezTo>
                      <a:pt x="33867" y="317500"/>
                      <a:pt x="116417" y="370417"/>
                      <a:pt x="203200" y="317500"/>
                    </a:cubicBezTo>
                    <a:cubicBezTo>
                      <a:pt x="289983" y="264583"/>
                      <a:pt x="454554" y="66146"/>
                      <a:pt x="5207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34" name="Komsberg_Droerivier_1_400kV"/>
              <p:cNvSpPr/>
              <p:nvPr/>
            </p:nvSpPr>
            <p:spPr>
              <a:xfrm>
                <a:off x="3960248" y="5688891"/>
                <a:ext cx="1891224" cy="524806"/>
              </a:xfrm>
              <a:custGeom>
                <a:avLst/>
                <a:gdLst>
                  <a:gd name="connsiteX0" fmla="*/ 0 w 1879600"/>
                  <a:gd name="connsiteY0" fmla="*/ 482600 h 518348"/>
                  <a:gd name="connsiteX1" fmla="*/ 1397000 w 1879600"/>
                  <a:gd name="connsiteY1" fmla="*/ 482600 h 518348"/>
                  <a:gd name="connsiteX2" fmla="*/ 1879600 w 1879600"/>
                  <a:gd name="connsiteY2" fmla="*/ 0 h 518348"/>
                  <a:gd name="connsiteX0" fmla="*/ 0 w 1879600"/>
                  <a:gd name="connsiteY0" fmla="*/ 482600 h 518348"/>
                  <a:gd name="connsiteX1" fmla="*/ 1397000 w 1879600"/>
                  <a:gd name="connsiteY1" fmla="*/ 482600 h 518348"/>
                  <a:gd name="connsiteX2" fmla="*/ 1879600 w 1879600"/>
                  <a:gd name="connsiteY2" fmla="*/ 0 h 518348"/>
                </a:gdLst>
                <a:ahLst/>
                <a:cxnLst>
                  <a:cxn ang="0">
                    <a:pos x="connsiteX0" y="connsiteY0"/>
                  </a:cxn>
                  <a:cxn ang="0">
                    <a:pos x="connsiteX1" y="connsiteY1"/>
                  </a:cxn>
                  <a:cxn ang="0">
                    <a:pos x="connsiteX2" y="connsiteY2"/>
                  </a:cxn>
                </a:cxnLst>
                <a:rect l="l" t="t" r="r" b="b"/>
                <a:pathLst>
                  <a:path w="1879600" h="518348">
                    <a:moveTo>
                      <a:pt x="0" y="482600"/>
                    </a:moveTo>
                    <a:cubicBezTo>
                      <a:pt x="232833" y="482600"/>
                      <a:pt x="1083733" y="563033"/>
                      <a:pt x="1397000" y="482600"/>
                    </a:cubicBezTo>
                    <a:cubicBezTo>
                      <a:pt x="1710267" y="402167"/>
                      <a:pt x="1779058" y="100542"/>
                      <a:pt x="18796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35" name="Komsberg_Droerivier_2_400kV"/>
              <p:cNvSpPr/>
              <p:nvPr/>
            </p:nvSpPr>
            <p:spPr>
              <a:xfrm>
                <a:off x="3998348" y="5726991"/>
                <a:ext cx="1903924" cy="541675"/>
              </a:xfrm>
              <a:custGeom>
                <a:avLst/>
                <a:gdLst>
                  <a:gd name="connsiteX0" fmla="*/ 0 w 1892300"/>
                  <a:gd name="connsiteY0" fmla="*/ 495300 h 531988"/>
                  <a:gd name="connsiteX1" fmla="*/ 1397000 w 1892300"/>
                  <a:gd name="connsiteY1" fmla="*/ 495300 h 531988"/>
                  <a:gd name="connsiteX2" fmla="*/ 1892300 w 1892300"/>
                  <a:gd name="connsiteY2" fmla="*/ 0 h 531988"/>
                  <a:gd name="connsiteX0" fmla="*/ 0 w 1892300"/>
                  <a:gd name="connsiteY0" fmla="*/ 495300 h 531988"/>
                  <a:gd name="connsiteX1" fmla="*/ 1397000 w 1892300"/>
                  <a:gd name="connsiteY1" fmla="*/ 495300 h 531988"/>
                  <a:gd name="connsiteX2" fmla="*/ 1892300 w 1892300"/>
                  <a:gd name="connsiteY2" fmla="*/ 0 h 531988"/>
                </a:gdLst>
                <a:ahLst/>
                <a:cxnLst>
                  <a:cxn ang="0">
                    <a:pos x="connsiteX0" y="connsiteY0"/>
                  </a:cxn>
                  <a:cxn ang="0">
                    <a:pos x="connsiteX1" y="connsiteY1"/>
                  </a:cxn>
                  <a:cxn ang="0">
                    <a:pos x="connsiteX2" y="connsiteY2"/>
                  </a:cxn>
                </a:cxnLst>
                <a:rect l="l" t="t" r="r" b="b"/>
                <a:pathLst>
                  <a:path w="1892300" h="531988">
                    <a:moveTo>
                      <a:pt x="0" y="495300"/>
                    </a:moveTo>
                    <a:cubicBezTo>
                      <a:pt x="232833" y="495300"/>
                      <a:pt x="1081617" y="577850"/>
                      <a:pt x="1397000" y="495300"/>
                    </a:cubicBezTo>
                    <a:cubicBezTo>
                      <a:pt x="1712383" y="412750"/>
                      <a:pt x="1789113" y="103187"/>
                      <a:pt x="18923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36" name="Droerivier_Victoria_1_400kV"/>
              <p:cNvSpPr/>
              <p:nvPr/>
            </p:nvSpPr>
            <p:spPr>
              <a:xfrm>
                <a:off x="5851472" y="5015576"/>
                <a:ext cx="858649" cy="722233"/>
              </a:xfrm>
              <a:custGeom>
                <a:avLst/>
                <a:gdLst>
                  <a:gd name="connsiteX0" fmla="*/ 0 w 850900"/>
                  <a:gd name="connsiteY0" fmla="*/ 660400 h 709318"/>
                  <a:gd name="connsiteX1" fmla="*/ 190500 w 850900"/>
                  <a:gd name="connsiteY1" fmla="*/ 660400 h 709318"/>
                  <a:gd name="connsiteX2" fmla="*/ 850900 w 850900"/>
                  <a:gd name="connsiteY2" fmla="*/ 0 h 709318"/>
                  <a:gd name="connsiteX0" fmla="*/ 0 w 850900"/>
                  <a:gd name="connsiteY0" fmla="*/ 660400 h 709318"/>
                  <a:gd name="connsiteX1" fmla="*/ 190500 w 850900"/>
                  <a:gd name="connsiteY1" fmla="*/ 660400 h 709318"/>
                  <a:gd name="connsiteX2" fmla="*/ 850900 w 850900"/>
                  <a:gd name="connsiteY2" fmla="*/ 0 h 709318"/>
                </a:gdLst>
                <a:ahLst/>
                <a:cxnLst>
                  <a:cxn ang="0">
                    <a:pos x="connsiteX0" y="connsiteY0"/>
                  </a:cxn>
                  <a:cxn ang="0">
                    <a:pos x="connsiteX1" y="connsiteY1"/>
                  </a:cxn>
                  <a:cxn ang="0">
                    <a:pos x="connsiteX2" y="connsiteY2"/>
                  </a:cxn>
                </a:cxnLst>
                <a:rect l="l" t="t" r="r" b="b"/>
                <a:pathLst>
                  <a:path w="850900" h="709318">
                    <a:moveTo>
                      <a:pt x="0" y="660400"/>
                    </a:moveTo>
                    <a:cubicBezTo>
                      <a:pt x="31750" y="660400"/>
                      <a:pt x="48683" y="770467"/>
                      <a:pt x="190500" y="660400"/>
                    </a:cubicBezTo>
                    <a:cubicBezTo>
                      <a:pt x="332317" y="550333"/>
                      <a:pt x="713317" y="137583"/>
                      <a:pt x="8509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37" name="Droerivier_Victoria_1_400kV"/>
              <p:cNvSpPr/>
              <p:nvPr/>
            </p:nvSpPr>
            <p:spPr>
              <a:xfrm>
                <a:off x="5851472" y="5015576"/>
                <a:ext cx="858649" cy="722233"/>
              </a:xfrm>
              <a:custGeom>
                <a:avLst/>
                <a:gdLst>
                  <a:gd name="connsiteX0" fmla="*/ 0 w 850900"/>
                  <a:gd name="connsiteY0" fmla="*/ 660400 h 709318"/>
                  <a:gd name="connsiteX1" fmla="*/ 190500 w 850900"/>
                  <a:gd name="connsiteY1" fmla="*/ 660400 h 709318"/>
                  <a:gd name="connsiteX2" fmla="*/ 850900 w 850900"/>
                  <a:gd name="connsiteY2" fmla="*/ 0 h 709318"/>
                  <a:gd name="connsiteX0" fmla="*/ 0 w 850900"/>
                  <a:gd name="connsiteY0" fmla="*/ 660400 h 709318"/>
                  <a:gd name="connsiteX1" fmla="*/ 190500 w 850900"/>
                  <a:gd name="connsiteY1" fmla="*/ 660400 h 709318"/>
                  <a:gd name="connsiteX2" fmla="*/ 850900 w 850900"/>
                  <a:gd name="connsiteY2" fmla="*/ 0 h 709318"/>
                </a:gdLst>
                <a:ahLst/>
                <a:cxnLst>
                  <a:cxn ang="0">
                    <a:pos x="connsiteX0" y="connsiteY0"/>
                  </a:cxn>
                  <a:cxn ang="0">
                    <a:pos x="connsiteX1" y="connsiteY1"/>
                  </a:cxn>
                  <a:cxn ang="0">
                    <a:pos x="connsiteX2" y="connsiteY2"/>
                  </a:cxn>
                </a:cxnLst>
                <a:rect l="l" t="t" r="r" b="b"/>
                <a:pathLst>
                  <a:path w="850900" h="709318">
                    <a:moveTo>
                      <a:pt x="0" y="660400"/>
                    </a:moveTo>
                    <a:cubicBezTo>
                      <a:pt x="31750" y="660400"/>
                      <a:pt x="48683" y="770467"/>
                      <a:pt x="190500" y="660400"/>
                    </a:cubicBezTo>
                    <a:cubicBezTo>
                      <a:pt x="332317" y="550333"/>
                      <a:pt x="713317" y="137583"/>
                      <a:pt x="850900" y="0"/>
                    </a:cubicBezTo>
                  </a:path>
                </a:pathLst>
              </a:custGeom>
              <a:noFill/>
              <a:ln w="6350" cap="flat" cmpd="sng" algn="ctr">
                <a:solidFill>
                  <a:srgbClr val="5B9BD5"/>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38" name="Helios_Juno_1_400kV"/>
              <p:cNvSpPr/>
              <p:nvPr/>
            </p:nvSpPr>
            <p:spPr>
              <a:xfrm>
                <a:off x="1853125" y="3920987"/>
                <a:ext cx="1069336" cy="1005687"/>
              </a:xfrm>
              <a:custGeom>
                <a:avLst/>
                <a:gdLst>
                  <a:gd name="connsiteX0" fmla="*/ 1079500 w 1121867"/>
                  <a:gd name="connsiteY0" fmla="*/ 76200 h 1104900"/>
                  <a:gd name="connsiteX1" fmla="*/ 1028700 w 1121867"/>
                  <a:gd name="connsiteY1" fmla="*/ 76200 h 1104900"/>
                  <a:gd name="connsiteX2" fmla="*/ 0 w 1121867"/>
                  <a:gd name="connsiteY2" fmla="*/ 1104900 h 1104900"/>
                  <a:gd name="connsiteX0" fmla="*/ 1079500 w 1121867"/>
                  <a:gd name="connsiteY0" fmla="*/ 76200 h 1104900"/>
                  <a:gd name="connsiteX1" fmla="*/ 1028700 w 1121867"/>
                  <a:gd name="connsiteY1" fmla="*/ 76200 h 1104900"/>
                  <a:gd name="connsiteX2" fmla="*/ 0 w 1121867"/>
                  <a:gd name="connsiteY2" fmla="*/ 1104900 h 1104900"/>
                  <a:gd name="connsiteX0" fmla="*/ 1028700 w 1028700"/>
                  <a:gd name="connsiteY0" fmla="*/ -1 h 1028699"/>
                  <a:gd name="connsiteX1" fmla="*/ 0 w 1028700"/>
                  <a:gd name="connsiteY1" fmla="*/ 1028699 h 1028699"/>
                  <a:gd name="connsiteX0" fmla="*/ 1095974 w 1095974"/>
                  <a:gd name="connsiteY0" fmla="*/ 0 h 1084726"/>
                  <a:gd name="connsiteX1" fmla="*/ 0 w 1095974"/>
                  <a:gd name="connsiteY1" fmla="*/ 1084726 h 1084726"/>
                </a:gdLst>
                <a:ahLst/>
                <a:cxnLst>
                  <a:cxn ang="0">
                    <a:pos x="connsiteX0" y="connsiteY0"/>
                  </a:cxn>
                  <a:cxn ang="0">
                    <a:pos x="connsiteX1" y="connsiteY1"/>
                  </a:cxn>
                </a:cxnLst>
                <a:rect l="l" t="t" r="r" b="b"/>
                <a:pathLst>
                  <a:path w="1095974" h="1084726">
                    <a:moveTo>
                      <a:pt x="1095974" y="0"/>
                    </a:moveTo>
                    <a:cubicBezTo>
                      <a:pt x="916057" y="171450"/>
                      <a:pt x="214312" y="870414"/>
                      <a:pt x="0" y="1084726"/>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39" name="Hydra_Droerivier_1_400kV"/>
              <p:cNvSpPr/>
              <p:nvPr/>
            </p:nvSpPr>
            <p:spPr>
              <a:xfrm>
                <a:off x="5834805" y="4034900"/>
                <a:ext cx="1591835" cy="1662836"/>
              </a:xfrm>
              <a:custGeom>
                <a:avLst/>
                <a:gdLst>
                  <a:gd name="connsiteX0" fmla="*/ 1511300 w 1623248"/>
                  <a:gd name="connsiteY0" fmla="*/ 69263 h 1644063"/>
                  <a:gd name="connsiteX1" fmla="*/ 1511300 w 1623248"/>
                  <a:gd name="connsiteY1" fmla="*/ 132763 h 1644063"/>
                  <a:gd name="connsiteX2" fmla="*/ 0 w 1623248"/>
                  <a:gd name="connsiteY2" fmla="*/ 1644063 h 1644063"/>
                  <a:gd name="connsiteX0" fmla="*/ 1511300 w 1623248"/>
                  <a:gd name="connsiteY0" fmla="*/ 69263 h 1644063"/>
                  <a:gd name="connsiteX1" fmla="*/ 1511300 w 1623248"/>
                  <a:gd name="connsiteY1" fmla="*/ 132763 h 1644063"/>
                  <a:gd name="connsiteX2" fmla="*/ 0 w 1623248"/>
                  <a:gd name="connsiteY2" fmla="*/ 1644063 h 1644063"/>
                  <a:gd name="connsiteX0" fmla="*/ 1572409 w 1641626"/>
                  <a:gd name="connsiteY0" fmla="*/ 15958 h 1685793"/>
                  <a:gd name="connsiteX1" fmla="*/ 1511300 w 1641626"/>
                  <a:gd name="connsiteY1" fmla="*/ 174493 h 1685793"/>
                  <a:gd name="connsiteX2" fmla="*/ 0 w 1641626"/>
                  <a:gd name="connsiteY2" fmla="*/ 1685793 h 1685793"/>
                  <a:gd name="connsiteX0" fmla="*/ 1511301 w 1580518"/>
                  <a:gd name="connsiteY0" fmla="*/ 15958 h 1633955"/>
                  <a:gd name="connsiteX1" fmla="*/ 1450192 w 1580518"/>
                  <a:gd name="connsiteY1" fmla="*/ 174493 h 1633955"/>
                  <a:gd name="connsiteX2" fmla="*/ 0 w 1580518"/>
                  <a:gd name="connsiteY2" fmla="*/ 1633955 h 1633955"/>
                </a:gdLst>
                <a:ahLst/>
                <a:cxnLst>
                  <a:cxn ang="0">
                    <a:pos x="connsiteX0" y="connsiteY0"/>
                  </a:cxn>
                  <a:cxn ang="0">
                    <a:pos x="connsiteX1" y="connsiteY1"/>
                  </a:cxn>
                  <a:cxn ang="0">
                    <a:pos x="connsiteX2" y="connsiteY2"/>
                  </a:cxn>
                </a:cxnLst>
                <a:rect l="l" t="t" r="r" b="b"/>
                <a:pathLst>
                  <a:path w="1580518" h="1633955">
                    <a:moveTo>
                      <a:pt x="1511301" y="15958"/>
                    </a:moveTo>
                    <a:cubicBezTo>
                      <a:pt x="1511301" y="26541"/>
                      <a:pt x="1702075" y="-87974"/>
                      <a:pt x="1450192" y="174493"/>
                    </a:cubicBezTo>
                    <a:cubicBezTo>
                      <a:pt x="1198309" y="436960"/>
                      <a:pt x="314854" y="1319101"/>
                      <a:pt x="0" y="1633955"/>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40" name="Hydra_Kronos_1_400kV"/>
              <p:cNvSpPr/>
              <p:nvPr/>
            </p:nvSpPr>
            <p:spPr>
              <a:xfrm>
                <a:off x="5660972" y="3427644"/>
                <a:ext cx="1713423" cy="708593"/>
              </a:xfrm>
              <a:custGeom>
                <a:avLst/>
                <a:gdLst>
                  <a:gd name="connsiteX0" fmla="*/ 1701800 w 1701800"/>
                  <a:gd name="connsiteY0" fmla="*/ 647700 h 695677"/>
                  <a:gd name="connsiteX1" fmla="*/ 647700 w 1701800"/>
                  <a:gd name="connsiteY1" fmla="*/ 647700 h 695677"/>
                  <a:gd name="connsiteX2" fmla="*/ 0 w 1701800"/>
                  <a:gd name="connsiteY2" fmla="*/ 0 h 695677"/>
                  <a:gd name="connsiteX0" fmla="*/ 1701800 w 1701800"/>
                  <a:gd name="connsiteY0" fmla="*/ 647700 h 695677"/>
                  <a:gd name="connsiteX1" fmla="*/ 647700 w 1701800"/>
                  <a:gd name="connsiteY1" fmla="*/ 647700 h 695677"/>
                  <a:gd name="connsiteX2" fmla="*/ 0 w 1701800"/>
                  <a:gd name="connsiteY2" fmla="*/ 0 h 695677"/>
                </a:gdLst>
                <a:ahLst/>
                <a:cxnLst>
                  <a:cxn ang="0">
                    <a:pos x="connsiteX0" y="connsiteY0"/>
                  </a:cxn>
                  <a:cxn ang="0">
                    <a:pos x="connsiteX1" y="connsiteY1"/>
                  </a:cxn>
                  <a:cxn ang="0">
                    <a:pos x="connsiteX2" y="connsiteY2"/>
                  </a:cxn>
                </a:cxnLst>
                <a:rect l="l" t="t" r="r" b="b"/>
                <a:pathLst>
                  <a:path w="1701800" h="695677">
                    <a:moveTo>
                      <a:pt x="1701800" y="647700"/>
                    </a:moveTo>
                    <a:cubicBezTo>
                      <a:pt x="1526117" y="647700"/>
                      <a:pt x="931333" y="755650"/>
                      <a:pt x="647700" y="647700"/>
                    </a:cubicBezTo>
                    <a:cubicBezTo>
                      <a:pt x="364067" y="539750"/>
                      <a:pt x="134937" y="134937"/>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41" name="Hydra_Luckhoff_1_400kV"/>
              <p:cNvSpPr/>
              <p:nvPr/>
            </p:nvSpPr>
            <p:spPr>
              <a:xfrm>
                <a:off x="7322655" y="3170416"/>
                <a:ext cx="754115" cy="914615"/>
              </a:xfrm>
              <a:custGeom>
                <a:avLst/>
                <a:gdLst>
                  <a:gd name="connsiteX0" fmla="*/ 51740 w 750240"/>
                  <a:gd name="connsiteY0" fmla="*/ 901700 h 901700"/>
                  <a:gd name="connsiteX1" fmla="*/ 51740 w 750240"/>
                  <a:gd name="connsiteY1" fmla="*/ 698500 h 901700"/>
                  <a:gd name="connsiteX2" fmla="*/ 750240 w 750240"/>
                  <a:gd name="connsiteY2" fmla="*/ 0 h 901700"/>
                  <a:gd name="connsiteX0" fmla="*/ 51740 w 750240"/>
                  <a:gd name="connsiteY0" fmla="*/ 901700 h 901700"/>
                  <a:gd name="connsiteX1" fmla="*/ 51740 w 750240"/>
                  <a:gd name="connsiteY1" fmla="*/ 698500 h 901700"/>
                  <a:gd name="connsiteX2" fmla="*/ 750240 w 750240"/>
                  <a:gd name="connsiteY2" fmla="*/ 0 h 901700"/>
                </a:gdLst>
                <a:ahLst/>
                <a:cxnLst>
                  <a:cxn ang="0">
                    <a:pos x="connsiteX0" y="connsiteY0"/>
                  </a:cxn>
                  <a:cxn ang="0">
                    <a:pos x="connsiteX1" y="connsiteY1"/>
                  </a:cxn>
                  <a:cxn ang="0">
                    <a:pos x="connsiteX2" y="connsiteY2"/>
                  </a:cxn>
                </a:cxnLst>
                <a:rect l="l" t="t" r="r" b="b"/>
                <a:pathLst>
                  <a:path w="750240" h="901700">
                    <a:moveTo>
                      <a:pt x="51740" y="901700"/>
                    </a:moveTo>
                    <a:cubicBezTo>
                      <a:pt x="51740" y="867833"/>
                      <a:pt x="-64677" y="848783"/>
                      <a:pt x="51740" y="698500"/>
                    </a:cubicBezTo>
                    <a:cubicBezTo>
                      <a:pt x="168157" y="548217"/>
                      <a:pt x="604719" y="145521"/>
                      <a:pt x="75024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42" name="Hydra_Victoria_1_400kV"/>
              <p:cNvSpPr/>
              <p:nvPr/>
            </p:nvSpPr>
            <p:spPr>
              <a:xfrm>
                <a:off x="6661274" y="4058655"/>
                <a:ext cx="713192" cy="930544"/>
              </a:xfrm>
              <a:custGeom>
                <a:avLst/>
                <a:gdLst>
                  <a:gd name="connsiteX0" fmla="*/ 660400 w 709318"/>
                  <a:gd name="connsiteY0" fmla="*/ 0 h 914400"/>
                  <a:gd name="connsiteX1" fmla="*/ 660400 w 709318"/>
                  <a:gd name="connsiteY1" fmla="*/ 254000 h 914400"/>
                  <a:gd name="connsiteX2" fmla="*/ 0 w 709318"/>
                  <a:gd name="connsiteY2" fmla="*/ 914400 h 914400"/>
                  <a:gd name="connsiteX0" fmla="*/ 660400 w 709318"/>
                  <a:gd name="connsiteY0" fmla="*/ 0 h 914400"/>
                  <a:gd name="connsiteX1" fmla="*/ 660400 w 709318"/>
                  <a:gd name="connsiteY1" fmla="*/ 254000 h 914400"/>
                  <a:gd name="connsiteX2" fmla="*/ 0 w 709318"/>
                  <a:gd name="connsiteY2" fmla="*/ 914400 h 914400"/>
                </a:gdLst>
                <a:ahLst/>
                <a:cxnLst>
                  <a:cxn ang="0">
                    <a:pos x="connsiteX0" y="connsiteY0"/>
                  </a:cxn>
                  <a:cxn ang="0">
                    <a:pos x="connsiteX1" y="connsiteY1"/>
                  </a:cxn>
                  <a:cxn ang="0">
                    <a:pos x="connsiteX2" y="connsiteY2"/>
                  </a:cxn>
                </a:cxnLst>
                <a:rect l="l" t="t" r="r" b="b"/>
                <a:pathLst>
                  <a:path w="709318" h="914400">
                    <a:moveTo>
                      <a:pt x="660400" y="0"/>
                    </a:moveTo>
                    <a:cubicBezTo>
                      <a:pt x="660400" y="42333"/>
                      <a:pt x="770467" y="101600"/>
                      <a:pt x="660400" y="254000"/>
                    </a:cubicBezTo>
                    <a:cubicBezTo>
                      <a:pt x="550333" y="406400"/>
                      <a:pt x="137583" y="776817"/>
                      <a:pt x="0" y="9144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43" name="Kappa_Komsberg_1_400kV"/>
              <p:cNvSpPr/>
              <p:nvPr/>
            </p:nvSpPr>
            <p:spPr>
              <a:xfrm>
                <a:off x="3384873" y="6177948"/>
                <a:ext cx="575375" cy="180558"/>
              </a:xfrm>
              <a:custGeom>
                <a:avLst/>
                <a:gdLst>
                  <a:gd name="connsiteX0" fmla="*/ 0 w 571500"/>
                  <a:gd name="connsiteY0" fmla="*/ 165100 h 177329"/>
                  <a:gd name="connsiteX1" fmla="*/ 406400 w 571500"/>
                  <a:gd name="connsiteY1" fmla="*/ 165100 h 177329"/>
                  <a:gd name="connsiteX2" fmla="*/ 571500 w 571500"/>
                  <a:gd name="connsiteY2" fmla="*/ 0 h 177329"/>
                  <a:gd name="connsiteX0" fmla="*/ 0 w 571500"/>
                  <a:gd name="connsiteY0" fmla="*/ 165100 h 177329"/>
                  <a:gd name="connsiteX1" fmla="*/ 406400 w 571500"/>
                  <a:gd name="connsiteY1" fmla="*/ 165100 h 177329"/>
                  <a:gd name="connsiteX2" fmla="*/ 571500 w 571500"/>
                  <a:gd name="connsiteY2" fmla="*/ 0 h 177329"/>
                </a:gdLst>
                <a:ahLst/>
                <a:cxnLst>
                  <a:cxn ang="0">
                    <a:pos x="connsiteX0" y="connsiteY0"/>
                  </a:cxn>
                  <a:cxn ang="0">
                    <a:pos x="connsiteX1" y="connsiteY1"/>
                  </a:cxn>
                  <a:cxn ang="0">
                    <a:pos x="connsiteX2" y="connsiteY2"/>
                  </a:cxn>
                </a:cxnLst>
                <a:rect l="l" t="t" r="r" b="b"/>
                <a:pathLst>
                  <a:path w="571500" h="177329">
                    <a:moveTo>
                      <a:pt x="0" y="165100"/>
                    </a:moveTo>
                    <a:cubicBezTo>
                      <a:pt x="67733" y="165100"/>
                      <a:pt x="311150" y="192617"/>
                      <a:pt x="406400" y="165100"/>
                    </a:cubicBezTo>
                    <a:cubicBezTo>
                      <a:pt x="501650" y="137583"/>
                      <a:pt x="537104" y="34396"/>
                      <a:pt x="5715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44" name="Aries_Kokerboom_1_400kV"/>
              <p:cNvSpPr/>
              <p:nvPr/>
            </p:nvSpPr>
            <p:spPr>
              <a:xfrm>
                <a:off x="1531750" y="146956"/>
                <a:ext cx="2637653" cy="2791632"/>
              </a:xfrm>
              <a:custGeom>
                <a:avLst/>
                <a:gdLst>
                  <a:gd name="connsiteX0" fmla="*/ 2603500 w 2796352"/>
                  <a:gd name="connsiteY0" fmla="*/ 2743200 h 2843530"/>
                  <a:gd name="connsiteX1" fmla="*/ 2603500 w 2796352"/>
                  <a:gd name="connsiteY1" fmla="*/ 2603500 h 2843530"/>
                  <a:gd name="connsiteX2" fmla="*/ 0 w 2796352"/>
                  <a:gd name="connsiteY2" fmla="*/ 0 h 2843530"/>
                  <a:gd name="connsiteX0" fmla="*/ 2603500 w 2796352"/>
                  <a:gd name="connsiteY0" fmla="*/ 2743200 h 2843530"/>
                  <a:gd name="connsiteX1" fmla="*/ 2603500 w 2796352"/>
                  <a:gd name="connsiteY1" fmla="*/ 2603500 h 2843530"/>
                  <a:gd name="connsiteX2" fmla="*/ 0 w 2796352"/>
                  <a:gd name="connsiteY2" fmla="*/ 0 h 2843530"/>
                  <a:gd name="connsiteX0" fmla="*/ 2603500 w 2617985"/>
                  <a:gd name="connsiteY0" fmla="*/ 2743200 h 2743200"/>
                  <a:gd name="connsiteX1" fmla="*/ 2287024 w 2617985"/>
                  <a:gd name="connsiteY1" fmla="*/ 2273610 h 2743200"/>
                  <a:gd name="connsiteX2" fmla="*/ 0 w 2617985"/>
                  <a:gd name="connsiteY2" fmla="*/ 0 h 2743200"/>
                </a:gdLst>
                <a:ahLst/>
                <a:cxnLst>
                  <a:cxn ang="0">
                    <a:pos x="connsiteX0" y="connsiteY0"/>
                  </a:cxn>
                  <a:cxn ang="0">
                    <a:pos x="connsiteX1" y="connsiteY1"/>
                  </a:cxn>
                  <a:cxn ang="0">
                    <a:pos x="connsiteX2" y="connsiteY2"/>
                  </a:cxn>
                </a:cxnLst>
                <a:rect l="l" t="t" r="r" b="b"/>
                <a:pathLst>
                  <a:path w="2617985" h="2743200">
                    <a:moveTo>
                      <a:pt x="2603500" y="2743200"/>
                    </a:moveTo>
                    <a:cubicBezTo>
                      <a:pt x="2603500" y="2719917"/>
                      <a:pt x="2720941" y="2730810"/>
                      <a:pt x="2287024" y="2273610"/>
                    </a:cubicBezTo>
                    <a:cubicBezTo>
                      <a:pt x="1853107" y="1816410"/>
                      <a:pt x="542396" y="542396"/>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45" name="Kronos_Aries_1_400kV"/>
              <p:cNvSpPr/>
              <p:nvPr/>
            </p:nvSpPr>
            <p:spPr>
              <a:xfrm>
                <a:off x="4154622" y="2938588"/>
                <a:ext cx="1506350" cy="524805"/>
              </a:xfrm>
              <a:custGeom>
                <a:avLst/>
                <a:gdLst>
                  <a:gd name="connsiteX0" fmla="*/ 1498600 w 1498600"/>
                  <a:gd name="connsiteY0" fmla="*/ 482600 h 518348"/>
                  <a:gd name="connsiteX1" fmla="*/ 482600 w 1498600"/>
                  <a:gd name="connsiteY1" fmla="*/ 482600 h 518348"/>
                  <a:gd name="connsiteX2" fmla="*/ 0 w 1498600"/>
                  <a:gd name="connsiteY2" fmla="*/ 0 h 518348"/>
                  <a:gd name="connsiteX0" fmla="*/ 1498600 w 1498600"/>
                  <a:gd name="connsiteY0" fmla="*/ 482600 h 518348"/>
                  <a:gd name="connsiteX1" fmla="*/ 482600 w 1498600"/>
                  <a:gd name="connsiteY1" fmla="*/ 482600 h 518348"/>
                  <a:gd name="connsiteX2" fmla="*/ 0 w 1498600"/>
                  <a:gd name="connsiteY2" fmla="*/ 0 h 518348"/>
                </a:gdLst>
                <a:ahLst/>
                <a:cxnLst>
                  <a:cxn ang="0">
                    <a:pos x="connsiteX0" y="connsiteY0"/>
                  </a:cxn>
                  <a:cxn ang="0">
                    <a:pos x="connsiteX1" y="connsiteY1"/>
                  </a:cxn>
                  <a:cxn ang="0">
                    <a:pos x="connsiteX2" y="connsiteY2"/>
                  </a:cxn>
                </a:cxnLst>
                <a:rect l="l" t="t" r="r" b="b"/>
                <a:pathLst>
                  <a:path w="1498600" h="518348">
                    <a:moveTo>
                      <a:pt x="1498600" y="482600"/>
                    </a:moveTo>
                    <a:cubicBezTo>
                      <a:pt x="1329267" y="482600"/>
                      <a:pt x="732367" y="563033"/>
                      <a:pt x="482600" y="482600"/>
                    </a:cubicBezTo>
                    <a:cubicBezTo>
                      <a:pt x="232833" y="402167"/>
                      <a:pt x="100542" y="100542"/>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46" name="Mookodi_Ferrum_1_400kV"/>
              <p:cNvSpPr/>
              <p:nvPr/>
            </p:nvSpPr>
            <p:spPr>
              <a:xfrm>
                <a:off x="6363346" y="535352"/>
                <a:ext cx="1649924" cy="735874"/>
              </a:xfrm>
              <a:custGeom>
                <a:avLst/>
                <a:gdLst>
                  <a:gd name="connsiteX0" fmla="*/ 1638300 w 1638300"/>
                  <a:gd name="connsiteY0" fmla="*/ 49859 h 722959"/>
                  <a:gd name="connsiteX1" fmla="*/ 673100 w 1638300"/>
                  <a:gd name="connsiteY1" fmla="*/ 49859 h 722959"/>
                  <a:gd name="connsiteX2" fmla="*/ 0 w 1638300"/>
                  <a:gd name="connsiteY2" fmla="*/ 722959 h 722959"/>
                  <a:gd name="connsiteX0" fmla="*/ 1638300 w 1638300"/>
                  <a:gd name="connsiteY0" fmla="*/ 49859 h 722959"/>
                  <a:gd name="connsiteX1" fmla="*/ 673100 w 1638300"/>
                  <a:gd name="connsiteY1" fmla="*/ 49859 h 722959"/>
                  <a:gd name="connsiteX2" fmla="*/ 0 w 1638300"/>
                  <a:gd name="connsiteY2" fmla="*/ 722959 h 722959"/>
                </a:gdLst>
                <a:ahLst/>
                <a:cxnLst>
                  <a:cxn ang="0">
                    <a:pos x="connsiteX0" y="connsiteY0"/>
                  </a:cxn>
                  <a:cxn ang="0">
                    <a:pos x="connsiteX1" y="connsiteY1"/>
                  </a:cxn>
                  <a:cxn ang="0">
                    <a:pos x="connsiteX2" y="connsiteY2"/>
                  </a:cxn>
                </a:cxnLst>
                <a:rect l="l" t="t" r="r" b="b"/>
                <a:pathLst>
                  <a:path w="1638300" h="722959">
                    <a:moveTo>
                      <a:pt x="1638300" y="49859"/>
                    </a:moveTo>
                    <a:cubicBezTo>
                      <a:pt x="1477433" y="49859"/>
                      <a:pt x="946150" y="-62324"/>
                      <a:pt x="673100" y="49859"/>
                    </a:cubicBezTo>
                    <a:cubicBezTo>
                      <a:pt x="400050" y="162042"/>
                      <a:pt x="140229" y="582730"/>
                      <a:pt x="0" y="722959"/>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47" name="Nieuwehoop_Ferrum_1_400kV"/>
              <p:cNvSpPr/>
              <p:nvPr/>
            </p:nvSpPr>
            <p:spPr>
              <a:xfrm>
                <a:off x="4731078" y="1266582"/>
                <a:ext cx="1688024" cy="1441238"/>
              </a:xfrm>
              <a:custGeom>
                <a:avLst/>
                <a:gdLst>
                  <a:gd name="connsiteX0" fmla="*/ 0 w 1676400"/>
                  <a:gd name="connsiteY0" fmla="*/ 1320800 h 1418636"/>
                  <a:gd name="connsiteX1" fmla="*/ 355600 w 1676400"/>
                  <a:gd name="connsiteY1" fmla="*/ 1320800 h 1418636"/>
                  <a:gd name="connsiteX2" fmla="*/ 1676400 w 1676400"/>
                  <a:gd name="connsiteY2" fmla="*/ 0 h 1418636"/>
                  <a:gd name="connsiteX0" fmla="*/ 0 w 1676400"/>
                  <a:gd name="connsiteY0" fmla="*/ 1320800 h 1418636"/>
                  <a:gd name="connsiteX1" fmla="*/ 355600 w 1676400"/>
                  <a:gd name="connsiteY1" fmla="*/ 1320800 h 1418636"/>
                  <a:gd name="connsiteX2" fmla="*/ 1676400 w 1676400"/>
                  <a:gd name="connsiteY2" fmla="*/ 0 h 1418636"/>
                </a:gdLst>
                <a:ahLst/>
                <a:cxnLst>
                  <a:cxn ang="0">
                    <a:pos x="connsiteX0" y="connsiteY0"/>
                  </a:cxn>
                  <a:cxn ang="0">
                    <a:pos x="connsiteX1" y="connsiteY1"/>
                  </a:cxn>
                  <a:cxn ang="0">
                    <a:pos x="connsiteX2" y="connsiteY2"/>
                  </a:cxn>
                </a:cxnLst>
                <a:rect l="l" t="t" r="r" b="b"/>
                <a:pathLst>
                  <a:path w="1676400" h="1418636">
                    <a:moveTo>
                      <a:pt x="0" y="1320800"/>
                    </a:moveTo>
                    <a:cubicBezTo>
                      <a:pt x="59267" y="1320800"/>
                      <a:pt x="76200" y="1540933"/>
                      <a:pt x="355600" y="1320800"/>
                    </a:cubicBezTo>
                    <a:cubicBezTo>
                      <a:pt x="635000" y="1100667"/>
                      <a:pt x="1401233" y="275167"/>
                      <a:pt x="16764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48" name="Upington_Nieuwehoop_1_400kV"/>
              <p:cNvSpPr/>
              <p:nvPr/>
            </p:nvSpPr>
            <p:spPr>
              <a:xfrm>
                <a:off x="4470710" y="2033443"/>
                <a:ext cx="204611" cy="581186"/>
              </a:xfrm>
              <a:custGeom>
                <a:avLst/>
                <a:gdLst>
                  <a:gd name="connsiteX0" fmla="*/ 14111 w 204611"/>
                  <a:gd name="connsiteY0" fmla="*/ 0 h 571500"/>
                  <a:gd name="connsiteX1" fmla="*/ 14111 w 204611"/>
                  <a:gd name="connsiteY1" fmla="*/ 381000 h 571500"/>
                  <a:gd name="connsiteX2" fmla="*/ 204611 w 204611"/>
                  <a:gd name="connsiteY2" fmla="*/ 571500 h 571500"/>
                  <a:gd name="connsiteX0" fmla="*/ 14111 w 204611"/>
                  <a:gd name="connsiteY0" fmla="*/ 0 h 571500"/>
                  <a:gd name="connsiteX1" fmla="*/ 14111 w 204611"/>
                  <a:gd name="connsiteY1" fmla="*/ 381000 h 571500"/>
                  <a:gd name="connsiteX2" fmla="*/ 204611 w 204611"/>
                  <a:gd name="connsiteY2" fmla="*/ 571500 h 571500"/>
                </a:gdLst>
                <a:ahLst/>
                <a:cxnLst>
                  <a:cxn ang="0">
                    <a:pos x="connsiteX0" y="connsiteY0"/>
                  </a:cxn>
                  <a:cxn ang="0">
                    <a:pos x="connsiteX1" y="connsiteY1"/>
                  </a:cxn>
                  <a:cxn ang="0">
                    <a:pos x="connsiteX2" y="connsiteY2"/>
                  </a:cxn>
                </a:cxnLst>
                <a:rect l="l" t="t" r="r" b="b"/>
                <a:pathLst>
                  <a:path w="204611" h="571500">
                    <a:moveTo>
                      <a:pt x="14111" y="0"/>
                    </a:moveTo>
                    <a:cubicBezTo>
                      <a:pt x="14111" y="63500"/>
                      <a:pt x="-17639" y="285750"/>
                      <a:pt x="14111" y="381000"/>
                    </a:cubicBezTo>
                    <a:cubicBezTo>
                      <a:pt x="45861" y="476250"/>
                      <a:pt x="164924" y="531813"/>
                      <a:pt x="204611" y="5715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49" name="Perseus_Luckhoff_1_400kV"/>
              <p:cNvSpPr/>
              <p:nvPr/>
            </p:nvSpPr>
            <p:spPr>
              <a:xfrm>
                <a:off x="8076770" y="2121341"/>
                <a:ext cx="989882" cy="1049074"/>
              </a:xfrm>
              <a:custGeom>
                <a:avLst/>
                <a:gdLst>
                  <a:gd name="connsiteX0" fmla="*/ 914400 w 982133"/>
                  <a:gd name="connsiteY0" fmla="*/ 1001 h 1029701"/>
                  <a:gd name="connsiteX1" fmla="*/ 914400 w 982133"/>
                  <a:gd name="connsiteY1" fmla="*/ 115301 h 1029701"/>
                  <a:gd name="connsiteX2" fmla="*/ 0 w 982133"/>
                  <a:gd name="connsiteY2" fmla="*/ 1029701 h 1029701"/>
                  <a:gd name="connsiteX0" fmla="*/ 914400 w 982133"/>
                  <a:gd name="connsiteY0" fmla="*/ 1001 h 1029701"/>
                  <a:gd name="connsiteX1" fmla="*/ 914400 w 982133"/>
                  <a:gd name="connsiteY1" fmla="*/ 115301 h 1029701"/>
                  <a:gd name="connsiteX2" fmla="*/ 0 w 982133"/>
                  <a:gd name="connsiteY2" fmla="*/ 1029701 h 1029701"/>
                </a:gdLst>
                <a:ahLst/>
                <a:cxnLst>
                  <a:cxn ang="0">
                    <a:pos x="connsiteX0" y="connsiteY0"/>
                  </a:cxn>
                  <a:cxn ang="0">
                    <a:pos x="connsiteX1" y="connsiteY1"/>
                  </a:cxn>
                  <a:cxn ang="0">
                    <a:pos x="connsiteX2" y="connsiteY2"/>
                  </a:cxn>
                </a:cxnLst>
                <a:rect l="l" t="t" r="r" b="b"/>
                <a:pathLst>
                  <a:path w="982133" h="1029701">
                    <a:moveTo>
                      <a:pt x="914400" y="1001"/>
                    </a:moveTo>
                    <a:cubicBezTo>
                      <a:pt x="914400" y="20051"/>
                      <a:pt x="1066800" y="-56149"/>
                      <a:pt x="914400" y="115301"/>
                    </a:cubicBezTo>
                    <a:cubicBezTo>
                      <a:pt x="762000" y="286751"/>
                      <a:pt x="190500" y="839201"/>
                      <a:pt x="0" y="1029701"/>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50" name="Perseus_Luckhoff_1_400kV"/>
              <p:cNvSpPr/>
              <p:nvPr/>
            </p:nvSpPr>
            <p:spPr>
              <a:xfrm>
                <a:off x="8076770" y="2203533"/>
                <a:ext cx="989882" cy="1049074"/>
              </a:xfrm>
              <a:custGeom>
                <a:avLst/>
                <a:gdLst>
                  <a:gd name="connsiteX0" fmla="*/ 914400 w 982133"/>
                  <a:gd name="connsiteY0" fmla="*/ 1001 h 1029701"/>
                  <a:gd name="connsiteX1" fmla="*/ 914400 w 982133"/>
                  <a:gd name="connsiteY1" fmla="*/ 115301 h 1029701"/>
                  <a:gd name="connsiteX2" fmla="*/ 0 w 982133"/>
                  <a:gd name="connsiteY2" fmla="*/ 1029701 h 1029701"/>
                  <a:gd name="connsiteX0" fmla="*/ 914400 w 982133"/>
                  <a:gd name="connsiteY0" fmla="*/ 1001 h 1029701"/>
                  <a:gd name="connsiteX1" fmla="*/ 914400 w 982133"/>
                  <a:gd name="connsiteY1" fmla="*/ 115301 h 1029701"/>
                  <a:gd name="connsiteX2" fmla="*/ 0 w 982133"/>
                  <a:gd name="connsiteY2" fmla="*/ 1029701 h 1029701"/>
                </a:gdLst>
                <a:ahLst/>
                <a:cxnLst>
                  <a:cxn ang="0">
                    <a:pos x="connsiteX0" y="connsiteY0"/>
                  </a:cxn>
                  <a:cxn ang="0">
                    <a:pos x="connsiteX1" y="connsiteY1"/>
                  </a:cxn>
                  <a:cxn ang="0">
                    <a:pos x="connsiteX2" y="connsiteY2"/>
                  </a:cxn>
                </a:cxnLst>
                <a:rect l="l" t="t" r="r" b="b"/>
                <a:pathLst>
                  <a:path w="982133" h="1029701">
                    <a:moveTo>
                      <a:pt x="914400" y="1001"/>
                    </a:moveTo>
                    <a:cubicBezTo>
                      <a:pt x="914400" y="20051"/>
                      <a:pt x="1066800" y="-56149"/>
                      <a:pt x="914400" y="115301"/>
                    </a:cubicBezTo>
                    <a:cubicBezTo>
                      <a:pt x="762000" y="286751"/>
                      <a:pt x="190500" y="839201"/>
                      <a:pt x="0" y="1029701"/>
                    </a:cubicBezTo>
                  </a:path>
                </a:pathLst>
              </a:custGeom>
              <a:noFill/>
              <a:ln w="6350" cap="flat" cmpd="sng" algn="ctr">
                <a:solidFill>
                  <a:srgbClr val="5B9BD5"/>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51" name="Perseus_Beta_1_400kV"/>
              <p:cNvSpPr/>
              <p:nvPr/>
            </p:nvSpPr>
            <p:spPr>
              <a:xfrm>
                <a:off x="8956946" y="2122343"/>
                <a:ext cx="40922" cy="79429"/>
              </a:xfrm>
              <a:custGeom>
                <a:avLst/>
                <a:gdLst>
                  <a:gd name="connsiteX0" fmla="*/ 38100 w 40922"/>
                  <a:gd name="connsiteY0" fmla="*/ 0 h 76200"/>
                  <a:gd name="connsiteX1" fmla="*/ 38100 w 40922"/>
                  <a:gd name="connsiteY1" fmla="*/ 38100 h 76200"/>
                  <a:gd name="connsiteX2" fmla="*/ 0 w 40922"/>
                  <a:gd name="connsiteY2" fmla="*/ 76200 h 76200"/>
                  <a:gd name="connsiteX0" fmla="*/ 38100 w 40922"/>
                  <a:gd name="connsiteY0" fmla="*/ 0 h 76200"/>
                  <a:gd name="connsiteX1" fmla="*/ 38100 w 40922"/>
                  <a:gd name="connsiteY1" fmla="*/ 38100 h 76200"/>
                  <a:gd name="connsiteX2" fmla="*/ 0 w 40922"/>
                  <a:gd name="connsiteY2" fmla="*/ 76200 h 76200"/>
                </a:gdLst>
                <a:ahLst/>
                <a:cxnLst>
                  <a:cxn ang="0">
                    <a:pos x="connsiteX0" y="connsiteY0"/>
                  </a:cxn>
                  <a:cxn ang="0">
                    <a:pos x="connsiteX1" y="connsiteY1"/>
                  </a:cxn>
                  <a:cxn ang="0">
                    <a:pos x="connsiteX2" y="connsiteY2"/>
                  </a:cxn>
                </a:cxnLst>
                <a:rect l="l" t="t" r="r" b="b"/>
                <a:pathLst>
                  <a:path w="40922" h="76200">
                    <a:moveTo>
                      <a:pt x="38100" y="0"/>
                    </a:moveTo>
                    <a:cubicBezTo>
                      <a:pt x="38100" y="6350"/>
                      <a:pt x="44450" y="25400"/>
                      <a:pt x="38100" y="38100"/>
                    </a:cubicBezTo>
                    <a:cubicBezTo>
                      <a:pt x="31750" y="50800"/>
                      <a:pt x="7937" y="68263"/>
                      <a:pt x="0" y="762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52" name="Perseus_Beta_2_400kV"/>
              <p:cNvSpPr/>
              <p:nvPr/>
            </p:nvSpPr>
            <p:spPr>
              <a:xfrm>
                <a:off x="8995045" y="2176372"/>
                <a:ext cx="58437" cy="76200"/>
              </a:xfrm>
              <a:custGeom>
                <a:avLst/>
                <a:gdLst>
                  <a:gd name="connsiteX0" fmla="*/ 50800 w 54563"/>
                  <a:gd name="connsiteY0" fmla="*/ 0 h 76200"/>
                  <a:gd name="connsiteX1" fmla="*/ 50800 w 54563"/>
                  <a:gd name="connsiteY1" fmla="*/ 25400 h 76200"/>
                  <a:gd name="connsiteX2" fmla="*/ 0 w 54563"/>
                  <a:gd name="connsiteY2" fmla="*/ 76200 h 76200"/>
                  <a:gd name="connsiteX0" fmla="*/ 50800 w 54563"/>
                  <a:gd name="connsiteY0" fmla="*/ 0 h 76200"/>
                  <a:gd name="connsiteX1" fmla="*/ 50800 w 54563"/>
                  <a:gd name="connsiteY1" fmla="*/ 25400 h 76200"/>
                  <a:gd name="connsiteX2" fmla="*/ 0 w 54563"/>
                  <a:gd name="connsiteY2" fmla="*/ 76200 h 76200"/>
                </a:gdLst>
                <a:ahLst/>
                <a:cxnLst>
                  <a:cxn ang="0">
                    <a:pos x="connsiteX0" y="connsiteY0"/>
                  </a:cxn>
                  <a:cxn ang="0">
                    <a:pos x="connsiteX1" y="connsiteY1"/>
                  </a:cxn>
                  <a:cxn ang="0">
                    <a:pos x="connsiteX2" y="connsiteY2"/>
                  </a:cxn>
                </a:cxnLst>
                <a:rect l="l" t="t" r="r" b="b"/>
                <a:pathLst>
                  <a:path w="54563" h="76200">
                    <a:moveTo>
                      <a:pt x="50800" y="0"/>
                    </a:moveTo>
                    <a:cubicBezTo>
                      <a:pt x="50800" y="4233"/>
                      <a:pt x="59267" y="12700"/>
                      <a:pt x="50800" y="25400"/>
                    </a:cubicBezTo>
                    <a:cubicBezTo>
                      <a:pt x="42333" y="38100"/>
                      <a:pt x="10583" y="65617"/>
                      <a:pt x="0" y="762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53" name="Ferrum_Lewensaar_1_275kV"/>
              <p:cNvSpPr/>
              <p:nvPr/>
            </p:nvSpPr>
            <p:spPr>
              <a:xfrm>
                <a:off x="5896388" y="1243351"/>
                <a:ext cx="448374" cy="450958"/>
              </a:xfrm>
              <a:custGeom>
                <a:avLst/>
                <a:gdLst>
                  <a:gd name="connsiteX0" fmla="*/ 444500 w 444500"/>
                  <a:gd name="connsiteY0" fmla="*/ 0 h 444500"/>
                  <a:gd name="connsiteX1" fmla="*/ 444500 w 444500"/>
                  <a:gd name="connsiteY1" fmla="*/ 0 h 444500"/>
                  <a:gd name="connsiteX2" fmla="*/ 0 w 444500"/>
                  <a:gd name="connsiteY2" fmla="*/ 444500 h 444500"/>
                  <a:gd name="connsiteX0" fmla="*/ 444500 w 444500"/>
                  <a:gd name="connsiteY0" fmla="*/ 0 h 444500"/>
                  <a:gd name="connsiteX1" fmla="*/ 444500 w 444500"/>
                  <a:gd name="connsiteY1" fmla="*/ 0 h 444500"/>
                  <a:gd name="connsiteX2" fmla="*/ 0 w 444500"/>
                  <a:gd name="connsiteY2" fmla="*/ 444500 h 444500"/>
                </a:gdLst>
                <a:ahLst/>
                <a:cxnLst>
                  <a:cxn ang="0">
                    <a:pos x="connsiteX0" y="connsiteY0"/>
                  </a:cxn>
                  <a:cxn ang="0">
                    <a:pos x="connsiteX1" y="connsiteY1"/>
                  </a:cxn>
                  <a:cxn ang="0">
                    <a:pos x="connsiteX2" y="connsiteY2"/>
                  </a:cxn>
                </a:cxnLst>
                <a:rect l="l" t="t" r="r" b="b"/>
                <a:pathLst>
                  <a:path w="444500" h="444500">
                    <a:moveTo>
                      <a:pt x="444500" y="0"/>
                    </a:moveTo>
                    <a:lnTo>
                      <a:pt x="444500" y="0"/>
                    </a:lnTo>
                    <a:lnTo>
                      <a:pt x="0" y="444500"/>
                    </a:ln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54" name="Garona_Lewensaar_1_275kV"/>
              <p:cNvSpPr/>
              <p:nvPr/>
            </p:nvSpPr>
            <p:spPr>
              <a:xfrm>
                <a:off x="5271145" y="1722186"/>
                <a:ext cx="588075" cy="541675"/>
              </a:xfrm>
              <a:custGeom>
                <a:avLst/>
                <a:gdLst>
                  <a:gd name="connsiteX0" fmla="*/ 0 w 584200"/>
                  <a:gd name="connsiteY0" fmla="*/ 495300 h 531988"/>
                  <a:gd name="connsiteX1" fmla="*/ 88900 w 584200"/>
                  <a:gd name="connsiteY1" fmla="*/ 495300 h 531988"/>
                  <a:gd name="connsiteX2" fmla="*/ 584200 w 584200"/>
                  <a:gd name="connsiteY2" fmla="*/ 0 h 531988"/>
                  <a:gd name="connsiteX0" fmla="*/ 0 w 584200"/>
                  <a:gd name="connsiteY0" fmla="*/ 495300 h 531988"/>
                  <a:gd name="connsiteX1" fmla="*/ 88900 w 584200"/>
                  <a:gd name="connsiteY1" fmla="*/ 495300 h 531988"/>
                  <a:gd name="connsiteX2" fmla="*/ 584200 w 584200"/>
                  <a:gd name="connsiteY2" fmla="*/ 0 h 531988"/>
                </a:gdLst>
                <a:ahLst/>
                <a:cxnLst>
                  <a:cxn ang="0">
                    <a:pos x="connsiteX0" y="connsiteY0"/>
                  </a:cxn>
                  <a:cxn ang="0">
                    <a:pos x="connsiteX1" y="connsiteY1"/>
                  </a:cxn>
                  <a:cxn ang="0">
                    <a:pos x="connsiteX2" y="connsiteY2"/>
                  </a:cxn>
                </a:cxnLst>
                <a:rect l="l" t="t" r="r" b="b"/>
                <a:pathLst>
                  <a:path w="584200" h="531988">
                    <a:moveTo>
                      <a:pt x="0" y="495300"/>
                    </a:moveTo>
                    <a:cubicBezTo>
                      <a:pt x="14817" y="495300"/>
                      <a:pt x="-8467" y="577850"/>
                      <a:pt x="88900" y="495300"/>
                    </a:cubicBezTo>
                    <a:cubicBezTo>
                      <a:pt x="186267" y="412750"/>
                      <a:pt x="481013" y="103187"/>
                      <a:pt x="58420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55" name="Boundary_Olien_1_275kV"/>
              <p:cNvSpPr/>
              <p:nvPr/>
            </p:nvSpPr>
            <p:spPr>
              <a:xfrm>
                <a:off x="6945846" y="1835069"/>
                <a:ext cx="1183893" cy="360882"/>
              </a:xfrm>
              <a:custGeom>
                <a:avLst/>
                <a:gdLst>
                  <a:gd name="connsiteX0" fmla="*/ 1231900 w 1231900"/>
                  <a:gd name="connsiteY0" fmla="*/ 368300 h 395581"/>
                  <a:gd name="connsiteX1" fmla="*/ 368300 w 1231900"/>
                  <a:gd name="connsiteY1" fmla="*/ 368300 h 395581"/>
                  <a:gd name="connsiteX2" fmla="*/ 0 w 1231900"/>
                  <a:gd name="connsiteY2" fmla="*/ 0 h 395581"/>
                  <a:gd name="connsiteX0" fmla="*/ 1231900 w 1231900"/>
                  <a:gd name="connsiteY0" fmla="*/ 368300 h 395581"/>
                  <a:gd name="connsiteX1" fmla="*/ 368300 w 1231900"/>
                  <a:gd name="connsiteY1" fmla="*/ 368300 h 395581"/>
                  <a:gd name="connsiteX2" fmla="*/ 0 w 1231900"/>
                  <a:gd name="connsiteY2" fmla="*/ 0 h 395581"/>
                  <a:gd name="connsiteX0" fmla="*/ 1231900 w 1231900"/>
                  <a:gd name="connsiteY0" fmla="*/ 368300 h 402656"/>
                  <a:gd name="connsiteX1" fmla="*/ 512554 w 1231900"/>
                  <a:gd name="connsiteY1" fmla="*/ 377592 h 402656"/>
                  <a:gd name="connsiteX2" fmla="*/ 0 w 1231900"/>
                  <a:gd name="connsiteY2" fmla="*/ 0 h 402656"/>
                  <a:gd name="connsiteX0" fmla="*/ 1176060 w 1176060"/>
                  <a:gd name="connsiteY0" fmla="*/ 349715 h 384071"/>
                  <a:gd name="connsiteX1" fmla="*/ 456714 w 1176060"/>
                  <a:gd name="connsiteY1" fmla="*/ 359007 h 384071"/>
                  <a:gd name="connsiteX2" fmla="*/ 0 w 1176060"/>
                  <a:gd name="connsiteY2" fmla="*/ 0 h 384071"/>
                  <a:gd name="connsiteX0" fmla="*/ 1176060 w 1176060"/>
                  <a:gd name="connsiteY0" fmla="*/ 349715 h 384071"/>
                  <a:gd name="connsiteX1" fmla="*/ 456714 w 1176060"/>
                  <a:gd name="connsiteY1" fmla="*/ 359007 h 384071"/>
                  <a:gd name="connsiteX2" fmla="*/ 0 w 1176060"/>
                  <a:gd name="connsiteY2" fmla="*/ 0 h 384071"/>
                  <a:gd name="connsiteX0" fmla="*/ 1176060 w 1176060"/>
                  <a:gd name="connsiteY0" fmla="*/ 349715 h 395279"/>
                  <a:gd name="connsiteX1" fmla="*/ 489287 w 1176060"/>
                  <a:gd name="connsiteY1" fmla="*/ 372946 h 395279"/>
                  <a:gd name="connsiteX2" fmla="*/ 0 w 1176060"/>
                  <a:gd name="connsiteY2" fmla="*/ 0 h 395279"/>
                  <a:gd name="connsiteX0" fmla="*/ 1176060 w 1176060"/>
                  <a:gd name="connsiteY0" fmla="*/ 349715 h 387737"/>
                  <a:gd name="connsiteX1" fmla="*/ 442753 w 1176060"/>
                  <a:gd name="connsiteY1" fmla="*/ 363654 h 387737"/>
                  <a:gd name="connsiteX2" fmla="*/ 0 w 1176060"/>
                  <a:gd name="connsiteY2" fmla="*/ 0 h 387737"/>
                  <a:gd name="connsiteX0" fmla="*/ 1176060 w 1176060"/>
                  <a:gd name="connsiteY0" fmla="*/ 349715 h 354424"/>
                  <a:gd name="connsiteX1" fmla="*/ 433446 w 1176060"/>
                  <a:gd name="connsiteY1" fmla="*/ 312545 h 354424"/>
                  <a:gd name="connsiteX2" fmla="*/ 0 w 1176060"/>
                  <a:gd name="connsiteY2" fmla="*/ 0 h 354424"/>
                </a:gdLst>
                <a:ahLst/>
                <a:cxnLst>
                  <a:cxn ang="0">
                    <a:pos x="connsiteX0" y="connsiteY0"/>
                  </a:cxn>
                  <a:cxn ang="0">
                    <a:pos x="connsiteX1" y="connsiteY1"/>
                  </a:cxn>
                  <a:cxn ang="0">
                    <a:pos x="connsiteX2" y="connsiteY2"/>
                  </a:cxn>
                </a:cxnLst>
                <a:rect l="l" t="t" r="r" b="b"/>
                <a:pathLst>
                  <a:path w="1176060" h="354424">
                    <a:moveTo>
                      <a:pt x="1176060" y="349715"/>
                    </a:moveTo>
                    <a:cubicBezTo>
                      <a:pt x="1032127" y="349715"/>
                      <a:pt x="638763" y="373928"/>
                      <a:pt x="433446" y="312545"/>
                    </a:cubicBezTo>
                    <a:cubicBezTo>
                      <a:pt x="228129" y="251162"/>
                      <a:pt x="141876" y="141778"/>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56" name="Olien_Ferrum_1_275kV"/>
              <p:cNvSpPr/>
              <p:nvPr/>
            </p:nvSpPr>
            <p:spPr>
              <a:xfrm>
                <a:off x="6363347" y="1257290"/>
                <a:ext cx="590427" cy="600213"/>
              </a:xfrm>
              <a:custGeom>
                <a:avLst/>
                <a:gdLst>
                  <a:gd name="connsiteX0" fmla="*/ 546100 w 586552"/>
                  <a:gd name="connsiteY0" fmla="*/ 558800 h 590526"/>
                  <a:gd name="connsiteX1" fmla="*/ 546100 w 586552"/>
                  <a:gd name="connsiteY1" fmla="*/ 546100 h 590526"/>
                  <a:gd name="connsiteX2" fmla="*/ 0 w 586552"/>
                  <a:gd name="connsiteY2" fmla="*/ 0 h 590526"/>
                  <a:gd name="connsiteX0" fmla="*/ 546100 w 586552"/>
                  <a:gd name="connsiteY0" fmla="*/ 558800 h 590526"/>
                  <a:gd name="connsiteX1" fmla="*/ 546100 w 586552"/>
                  <a:gd name="connsiteY1" fmla="*/ 546100 h 590526"/>
                  <a:gd name="connsiteX2" fmla="*/ 0 w 586552"/>
                  <a:gd name="connsiteY2" fmla="*/ 0 h 590526"/>
                </a:gdLst>
                <a:ahLst/>
                <a:cxnLst>
                  <a:cxn ang="0">
                    <a:pos x="connsiteX0" y="connsiteY0"/>
                  </a:cxn>
                  <a:cxn ang="0">
                    <a:pos x="connsiteX1" y="connsiteY1"/>
                  </a:cxn>
                  <a:cxn ang="0">
                    <a:pos x="connsiteX2" y="connsiteY2"/>
                  </a:cxn>
                </a:cxnLst>
                <a:rect l="l" t="t" r="r" b="b"/>
                <a:pathLst>
                  <a:path w="586552" h="590526">
                    <a:moveTo>
                      <a:pt x="546100" y="558800"/>
                    </a:moveTo>
                    <a:cubicBezTo>
                      <a:pt x="546100" y="556683"/>
                      <a:pt x="637117" y="639233"/>
                      <a:pt x="546100" y="546100"/>
                    </a:cubicBezTo>
                    <a:cubicBezTo>
                      <a:pt x="455083" y="452967"/>
                      <a:pt x="113771" y="113771"/>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57" name="Boundary_Olien_2_275kV"/>
              <p:cNvSpPr/>
              <p:nvPr/>
            </p:nvSpPr>
            <p:spPr>
              <a:xfrm>
                <a:off x="6930358" y="1895160"/>
                <a:ext cx="1195663" cy="352544"/>
              </a:xfrm>
              <a:custGeom>
                <a:avLst/>
                <a:gdLst>
                  <a:gd name="connsiteX0" fmla="*/ 1219200 w 1219200"/>
                  <a:gd name="connsiteY0" fmla="*/ 355600 h 381940"/>
                  <a:gd name="connsiteX1" fmla="*/ 355600 w 1219200"/>
                  <a:gd name="connsiteY1" fmla="*/ 355600 h 381940"/>
                  <a:gd name="connsiteX2" fmla="*/ 0 w 1219200"/>
                  <a:gd name="connsiteY2" fmla="*/ 0 h 381940"/>
                  <a:gd name="connsiteX0" fmla="*/ 1219200 w 1219200"/>
                  <a:gd name="connsiteY0" fmla="*/ 355600 h 381940"/>
                  <a:gd name="connsiteX1" fmla="*/ 355600 w 1219200"/>
                  <a:gd name="connsiteY1" fmla="*/ 355600 h 381940"/>
                  <a:gd name="connsiteX2" fmla="*/ 0 w 1219200"/>
                  <a:gd name="connsiteY2" fmla="*/ 0 h 381940"/>
                  <a:gd name="connsiteX0" fmla="*/ 1219200 w 1219200"/>
                  <a:gd name="connsiteY0" fmla="*/ 355600 h 396443"/>
                  <a:gd name="connsiteX1" fmla="*/ 444016 w 1219200"/>
                  <a:gd name="connsiteY1" fmla="*/ 374186 h 396443"/>
                  <a:gd name="connsiteX2" fmla="*/ 0 w 1219200"/>
                  <a:gd name="connsiteY2" fmla="*/ 0 h 396443"/>
                  <a:gd name="connsiteX0" fmla="*/ 1219200 w 1219200"/>
                  <a:gd name="connsiteY0" fmla="*/ 355600 h 362767"/>
                  <a:gd name="connsiteX1" fmla="*/ 458344 w 1219200"/>
                  <a:gd name="connsiteY1" fmla="*/ 325482 h 362767"/>
                  <a:gd name="connsiteX2" fmla="*/ 0 w 1219200"/>
                  <a:gd name="connsiteY2" fmla="*/ 0 h 362767"/>
                </a:gdLst>
                <a:ahLst/>
                <a:cxnLst>
                  <a:cxn ang="0">
                    <a:pos x="connsiteX0" y="connsiteY0"/>
                  </a:cxn>
                  <a:cxn ang="0">
                    <a:pos x="connsiteX1" y="connsiteY1"/>
                  </a:cxn>
                  <a:cxn ang="0">
                    <a:pos x="connsiteX2" y="connsiteY2"/>
                  </a:cxn>
                </a:cxnLst>
                <a:rect l="l" t="t" r="r" b="b"/>
                <a:pathLst>
                  <a:path w="1219200" h="362767">
                    <a:moveTo>
                      <a:pt x="1219200" y="355600"/>
                    </a:moveTo>
                    <a:cubicBezTo>
                      <a:pt x="1075267" y="355600"/>
                      <a:pt x="661544" y="384749"/>
                      <a:pt x="458344" y="325482"/>
                    </a:cubicBezTo>
                    <a:cubicBezTo>
                      <a:pt x="255144" y="266215"/>
                      <a:pt x="74083" y="74083"/>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58" name="Olien_Ferrum_2_275kV"/>
              <p:cNvSpPr/>
              <p:nvPr/>
            </p:nvSpPr>
            <p:spPr>
              <a:xfrm>
                <a:off x="6311927" y="1280211"/>
                <a:ext cx="590427" cy="600213"/>
              </a:xfrm>
              <a:custGeom>
                <a:avLst/>
                <a:gdLst>
                  <a:gd name="connsiteX0" fmla="*/ 546100 w 586552"/>
                  <a:gd name="connsiteY0" fmla="*/ 558800 h 590526"/>
                  <a:gd name="connsiteX1" fmla="*/ 546100 w 586552"/>
                  <a:gd name="connsiteY1" fmla="*/ 546100 h 590526"/>
                  <a:gd name="connsiteX2" fmla="*/ 0 w 586552"/>
                  <a:gd name="connsiteY2" fmla="*/ 0 h 590526"/>
                  <a:gd name="connsiteX0" fmla="*/ 546100 w 586552"/>
                  <a:gd name="connsiteY0" fmla="*/ 558800 h 590526"/>
                  <a:gd name="connsiteX1" fmla="*/ 546100 w 586552"/>
                  <a:gd name="connsiteY1" fmla="*/ 546100 h 590526"/>
                  <a:gd name="connsiteX2" fmla="*/ 0 w 586552"/>
                  <a:gd name="connsiteY2" fmla="*/ 0 h 590526"/>
                </a:gdLst>
                <a:ahLst/>
                <a:cxnLst>
                  <a:cxn ang="0">
                    <a:pos x="connsiteX0" y="connsiteY0"/>
                  </a:cxn>
                  <a:cxn ang="0">
                    <a:pos x="connsiteX1" y="connsiteY1"/>
                  </a:cxn>
                  <a:cxn ang="0">
                    <a:pos x="connsiteX2" y="connsiteY2"/>
                  </a:cxn>
                </a:cxnLst>
                <a:rect l="l" t="t" r="r" b="b"/>
                <a:pathLst>
                  <a:path w="586552" h="590526">
                    <a:moveTo>
                      <a:pt x="546100" y="558800"/>
                    </a:moveTo>
                    <a:cubicBezTo>
                      <a:pt x="546100" y="556683"/>
                      <a:pt x="637117" y="639233"/>
                      <a:pt x="546100" y="546100"/>
                    </a:cubicBezTo>
                    <a:cubicBezTo>
                      <a:pt x="455083" y="452967"/>
                      <a:pt x="113771" y="113771"/>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59" name="Boundary_Perseus_1_275kV"/>
              <p:cNvSpPr/>
              <p:nvPr/>
            </p:nvSpPr>
            <p:spPr>
              <a:xfrm>
                <a:off x="8152970" y="2160135"/>
                <a:ext cx="809036" cy="31107"/>
              </a:xfrm>
              <a:custGeom>
                <a:avLst/>
                <a:gdLst>
                  <a:gd name="connsiteX0" fmla="*/ 0 w 839511"/>
                  <a:gd name="connsiteY0" fmla="*/ 88900 h 95485"/>
                  <a:gd name="connsiteX1" fmla="*/ 749300 w 839511"/>
                  <a:gd name="connsiteY1" fmla="*/ 88900 h 95485"/>
                  <a:gd name="connsiteX2" fmla="*/ 838200 w 839511"/>
                  <a:gd name="connsiteY2" fmla="*/ 0 h 95485"/>
                  <a:gd name="connsiteX0" fmla="*/ 0 w 839511"/>
                  <a:gd name="connsiteY0" fmla="*/ 88900 h 95485"/>
                  <a:gd name="connsiteX1" fmla="*/ 749300 w 839511"/>
                  <a:gd name="connsiteY1" fmla="*/ 88900 h 95485"/>
                  <a:gd name="connsiteX2" fmla="*/ 838200 w 839511"/>
                  <a:gd name="connsiteY2" fmla="*/ 0 h 95485"/>
                  <a:gd name="connsiteX0" fmla="*/ 0 w 749300"/>
                  <a:gd name="connsiteY0" fmla="*/ 0 h 6585"/>
                  <a:gd name="connsiteX1" fmla="*/ 749300 w 749300"/>
                  <a:gd name="connsiteY1" fmla="*/ 0 h 6585"/>
                  <a:gd name="connsiteX0" fmla="*/ 0 w 10745"/>
                  <a:gd name="connsiteY0" fmla="*/ 42336 h 42336"/>
                  <a:gd name="connsiteX1" fmla="*/ 10745 w 10745"/>
                  <a:gd name="connsiteY1" fmla="*/ 0 h 42336"/>
                </a:gdLst>
                <a:ahLst/>
                <a:cxnLst>
                  <a:cxn ang="0">
                    <a:pos x="connsiteX0" y="connsiteY0"/>
                  </a:cxn>
                  <a:cxn ang="0">
                    <a:pos x="connsiteX1" y="connsiteY1"/>
                  </a:cxn>
                </a:cxnLst>
                <a:rect l="l" t="t" r="r" b="b"/>
                <a:pathLst>
                  <a:path w="10745" h="42336">
                    <a:moveTo>
                      <a:pt x="0" y="42336"/>
                    </a:moveTo>
                    <a:cubicBezTo>
                      <a:pt x="1667" y="42336"/>
                      <a:pt x="8881" y="22501"/>
                      <a:pt x="10745"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60" name="Boundary_Perseus_2_275kV"/>
              <p:cNvSpPr/>
              <p:nvPr/>
            </p:nvSpPr>
            <p:spPr>
              <a:xfrm>
                <a:off x="8191071" y="2173585"/>
                <a:ext cx="810373" cy="79183"/>
              </a:xfrm>
              <a:custGeom>
                <a:avLst/>
                <a:gdLst>
                  <a:gd name="connsiteX0" fmla="*/ 0 w 860048"/>
                  <a:gd name="connsiteY0" fmla="*/ 76200 h 81844"/>
                  <a:gd name="connsiteX1" fmla="*/ 774700 w 860048"/>
                  <a:gd name="connsiteY1" fmla="*/ 76200 h 81844"/>
                  <a:gd name="connsiteX2" fmla="*/ 850900 w 860048"/>
                  <a:gd name="connsiteY2" fmla="*/ 0 h 81844"/>
                  <a:gd name="connsiteX0" fmla="*/ 0 w 860048"/>
                  <a:gd name="connsiteY0" fmla="*/ 76200 h 81844"/>
                  <a:gd name="connsiteX1" fmla="*/ 774700 w 860048"/>
                  <a:gd name="connsiteY1" fmla="*/ 76200 h 81844"/>
                  <a:gd name="connsiteX2" fmla="*/ 850900 w 860048"/>
                  <a:gd name="connsiteY2" fmla="*/ 0 h 81844"/>
                  <a:gd name="connsiteX0" fmla="*/ 0 w 774700"/>
                  <a:gd name="connsiteY0" fmla="*/ 0 h 5644"/>
                  <a:gd name="connsiteX1" fmla="*/ 774700 w 774700"/>
                  <a:gd name="connsiteY1" fmla="*/ 0 h 5644"/>
                  <a:gd name="connsiteX0" fmla="*/ 0 w 10421"/>
                  <a:gd name="connsiteY0" fmla="*/ 139949 h 139949"/>
                  <a:gd name="connsiteX1" fmla="*/ 10421 w 10421"/>
                  <a:gd name="connsiteY1" fmla="*/ 0 h 139949"/>
                  <a:gd name="connsiteX0" fmla="*/ 0 w 10421"/>
                  <a:gd name="connsiteY0" fmla="*/ 139949 h 140296"/>
                  <a:gd name="connsiteX1" fmla="*/ 10421 w 10421"/>
                  <a:gd name="connsiteY1" fmla="*/ 0 h 140296"/>
                </a:gdLst>
                <a:ahLst/>
                <a:cxnLst>
                  <a:cxn ang="0">
                    <a:pos x="connsiteX0" y="connsiteY0"/>
                  </a:cxn>
                  <a:cxn ang="0">
                    <a:pos x="connsiteX1" y="connsiteY1"/>
                  </a:cxn>
                </a:cxnLst>
                <a:rect l="l" t="t" r="r" b="b"/>
                <a:pathLst>
                  <a:path w="10421" h="140296">
                    <a:moveTo>
                      <a:pt x="0" y="139949"/>
                    </a:moveTo>
                    <a:cubicBezTo>
                      <a:pt x="1667" y="139949"/>
                      <a:pt x="9131" y="154221"/>
                      <a:pt x="10421"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61" name="Aggeneis_Paulputs_1_220kV"/>
              <p:cNvSpPr/>
              <p:nvPr/>
            </p:nvSpPr>
            <p:spPr>
              <a:xfrm>
                <a:off x="2196024" y="2328772"/>
                <a:ext cx="769749" cy="446189"/>
              </a:xfrm>
              <a:custGeom>
                <a:avLst/>
                <a:gdLst>
                  <a:gd name="connsiteX0" fmla="*/ 0 w 762000"/>
                  <a:gd name="connsiteY0" fmla="*/ 406400 h 436503"/>
                  <a:gd name="connsiteX1" fmla="*/ 355600 w 762000"/>
                  <a:gd name="connsiteY1" fmla="*/ 406400 h 436503"/>
                  <a:gd name="connsiteX2" fmla="*/ 762000 w 762000"/>
                  <a:gd name="connsiteY2" fmla="*/ 0 h 436503"/>
                  <a:gd name="connsiteX0" fmla="*/ 0 w 762000"/>
                  <a:gd name="connsiteY0" fmla="*/ 406400 h 436503"/>
                  <a:gd name="connsiteX1" fmla="*/ 355600 w 762000"/>
                  <a:gd name="connsiteY1" fmla="*/ 406400 h 436503"/>
                  <a:gd name="connsiteX2" fmla="*/ 762000 w 762000"/>
                  <a:gd name="connsiteY2" fmla="*/ 0 h 436503"/>
                </a:gdLst>
                <a:ahLst/>
                <a:cxnLst>
                  <a:cxn ang="0">
                    <a:pos x="connsiteX0" y="connsiteY0"/>
                  </a:cxn>
                  <a:cxn ang="0">
                    <a:pos x="connsiteX1" y="connsiteY1"/>
                  </a:cxn>
                  <a:cxn ang="0">
                    <a:pos x="connsiteX2" y="connsiteY2"/>
                  </a:cxn>
                </a:cxnLst>
                <a:rect l="l" t="t" r="r" b="b"/>
                <a:pathLst>
                  <a:path w="762000" h="436503">
                    <a:moveTo>
                      <a:pt x="0" y="406400"/>
                    </a:moveTo>
                    <a:cubicBezTo>
                      <a:pt x="59267" y="406400"/>
                      <a:pt x="228600" y="474133"/>
                      <a:pt x="355600" y="406400"/>
                    </a:cubicBezTo>
                    <a:cubicBezTo>
                      <a:pt x="482600" y="338667"/>
                      <a:pt x="677333" y="84667"/>
                      <a:pt x="762000" y="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62" name="Harib_Aggeneis_1_220kV"/>
              <p:cNvSpPr/>
              <p:nvPr/>
            </p:nvSpPr>
            <p:spPr>
              <a:xfrm rot="21305495">
                <a:off x="1822416" y="1946691"/>
                <a:ext cx="335474" cy="823510"/>
              </a:xfrm>
              <a:custGeom>
                <a:avLst/>
                <a:gdLst>
                  <a:gd name="connsiteX0" fmla="*/ 27281 w 395581"/>
                  <a:gd name="connsiteY0" fmla="*/ 0 h 787400"/>
                  <a:gd name="connsiteX1" fmla="*/ 27281 w 395581"/>
                  <a:gd name="connsiteY1" fmla="*/ 419100 h 787400"/>
                  <a:gd name="connsiteX2" fmla="*/ 395581 w 395581"/>
                  <a:gd name="connsiteY2" fmla="*/ 787400 h 787400"/>
                  <a:gd name="connsiteX0" fmla="*/ 27281 w 395581"/>
                  <a:gd name="connsiteY0" fmla="*/ 0 h 787400"/>
                  <a:gd name="connsiteX1" fmla="*/ 27281 w 395581"/>
                  <a:gd name="connsiteY1" fmla="*/ 419100 h 787400"/>
                  <a:gd name="connsiteX2" fmla="*/ 395581 w 395581"/>
                  <a:gd name="connsiteY2" fmla="*/ 787400 h 787400"/>
                  <a:gd name="connsiteX0" fmla="*/ 27281 w 356559"/>
                  <a:gd name="connsiteY0" fmla="*/ 0 h 807366"/>
                  <a:gd name="connsiteX1" fmla="*/ 27281 w 356559"/>
                  <a:gd name="connsiteY1" fmla="*/ 419100 h 807366"/>
                  <a:gd name="connsiteX2" fmla="*/ 356559 w 356559"/>
                  <a:gd name="connsiteY2" fmla="*/ 807366 h 807366"/>
                </a:gdLst>
                <a:ahLst/>
                <a:cxnLst>
                  <a:cxn ang="0">
                    <a:pos x="connsiteX0" y="connsiteY0"/>
                  </a:cxn>
                  <a:cxn ang="0">
                    <a:pos x="connsiteX1" y="connsiteY1"/>
                  </a:cxn>
                  <a:cxn ang="0">
                    <a:pos x="connsiteX2" y="connsiteY2"/>
                  </a:cxn>
                </a:cxnLst>
                <a:rect l="l" t="t" r="r" b="b"/>
                <a:pathLst>
                  <a:path w="356559" h="807366">
                    <a:moveTo>
                      <a:pt x="27281" y="0"/>
                    </a:moveTo>
                    <a:cubicBezTo>
                      <a:pt x="27281" y="69850"/>
                      <a:pt x="-34102" y="287867"/>
                      <a:pt x="27281" y="419100"/>
                    </a:cubicBezTo>
                    <a:cubicBezTo>
                      <a:pt x="88664" y="550333"/>
                      <a:pt x="279830" y="730637"/>
                      <a:pt x="356559" y="807366"/>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63" name="Harib_Aggeneis_2_220kV"/>
              <p:cNvSpPr/>
              <p:nvPr/>
            </p:nvSpPr>
            <p:spPr>
              <a:xfrm rot="21327974">
                <a:off x="1868793" y="1953199"/>
                <a:ext cx="323309" cy="771280"/>
              </a:xfrm>
              <a:custGeom>
                <a:avLst/>
                <a:gdLst>
                  <a:gd name="connsiteX0" fmla="*/ 27281 w 395581"/>
                  <a:gd name="connsiteY0" fmla="*/ 0 h 787400"/>
                  <a:gd name="connsiteX1" fmla="*/ 27281 w 395581"/>
                  <a:gd name="connsiteY1" fmla="*/ 419100 h 787400"/>
                  <a:gd name="connsiteX2" fmla="*/ 395581 w 395581"/>
                  <a:gd name="connsiteY2" fmla="*/ 787400 h 787400"/>
                  <a:gd name="connsiteX0" fmla="*/ 27281 w 395581"/>
                  <a:gd name="connsiteY0" fmla="*/ 0 h 787400"/>
                  <a:gd name="connsiteX1" fmla="*/ 27281 w 395581"/>
                  <a:gd name="connsiteY1" fmla="*/ 419100 h 787400"/>
                  <a:gd name="connsiteX2" fmla="*/ 395581 w 395581"/>
                  <a:gd name="connsiteY2" fmla="*/ 787400 h 787400"/>
                  <a:gd name="connsiteX0" fmla="*/ 27281 w 336102"/>
                  <a:gd name="connsiteY0" fmla="*/ 0 h 773362"/>
                  <a:gd name="connsiteX1" fmla="*/ 27281 w 336102"/>
                  <a:gd name="connsiteY1" fmla="*/ 419100 h 773362"/>
                  <a:gd name="connsiteX2" fmla="*/ 336102 w 336102"/>
                  <a:gd name="connsiteY2" fmla="*/ 773362 h 773362"/>
                  <a:gd name="connsiteX0" fmla="*/ 27281 w 323309"/>
                  <a:gd name="connsiteY0" fmla="*/ 0 h 758365"/>
                  <a:gd name="connsiteX1" fmla="*/ 27281 w 323309"/>
                  <a:gd name="connsiteY1" fmla="*/ 419100 h 758365"/>
                  <a:gd name="connsiteX2" fmla="*/ 323309 w 323309"/>
                  <a:gd name="connsiteY2" fmla="*/ 758365 h 758365"/>
                </a:gdLst>
                <a:ahLst/>
                <a:cxnLst>
                  <a:cxn ang="0">
                    <a:pos x="connsiteX0" y="connsiteY0"/>
                  </a:cxn>
                  <a:cxn ang="0">
                    <a:pos x="connsiteX1" y="connsiteY1"/>
                  </a:cxn>
                  <a:cxn ang="0">
                    <a:pos x="connsiteX2" y="connsiteY2"/>
                  </a:cxn>
                </a:cxnLst>
                <a:rect l="l" t="t" r="r" b="b"/>
                <a:pathLst>
                  <a:path w="323309" h="758365">
                    <a:moveTo>
                      <a:pt x="27281" y="0"/>
                    </a:moveTo>
                    <a:cubicBezTo>
                      <a:pt x="27281" y="69850"/>
                      <a:pt x="-34102" y="287867"/>
                      <a:pt x="27281" y="419100"/>
                    </a:cubicBezTo>
                    <a:cubicBezTo>
                      <a:pt x="88664" y="550333"/>
                      <a:pt x="246580" y="681636"/>
                      <a:pt x="323309" y="758365"/>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64" name="Gromis_Nama_1_220kV"/>
              <p:cNvSpPr/>
              <p:nvPr/>
            </p:nvSpPr>
            <p:spPr>
              <a:xfrm>
                <a:off x="613475" y="3057771"/>
                <a:ext cx="721158" cy="25400"/>
              </a:xfrm>
              <a:custGeom>
                <a:avLst/>
                <a:gdLst>
                  <a:gd name="connsiteX0" fmla="*/ 0 w 717283"/>
                  <a:gd name="connsiteY0" fmla="*/ 0 h 25400"/>
                  <a:gd name="connsiteX1" fmla="*/ 660400 w 717283"/>
                  <a:gd name="connsiteY1" fmla="*/ 0 h 25400"/>
                  <a:gd name="connsiteX2" fmla="*/ 685800 w 717283"/>
                  <a:gd name="connsiteY2" fmla="*/ 25400 h 25400"/>
                  <a:gd name="connsiteX0" fmla="*/ 0 w 717283"/>
                  <a:gd name="connsiteY0" fmla="*/ 0 h 25400"/>
                  <a:gd name="connsiteX1" fmla="*/ 660400 w 717283"/>
                  <a:gd name="connsiteY1" fmla="*/ 0 h 25400"/>
                  <a:gd name="connsiteX2" fmla="*/ 685800 w 717283"/>
                  <a:gd name="connsiteY2" fmla="*/ 25400 h 25400"/>
                </a:gdLst>
                <a:ahLst/>
                <a:cxnLst>
                  <a:cxn ang="0">
                    <a:pos x="connsiteX0" y="connsiteY0"/>
                  </a:cxn>
                  <a:cxn ang="0">
                    <a:pos x="connsiteX1" y="connsiteY1"/>
                  </a:cxn>
                  <a:cxn ang="0">
                    <a:pos x="connsiteX2" y="connsiteY2"/>
                  </a:cxn>
                </a:cxnLst>
                <a:rect l="l" t="t" r="r" b="b"/>
                <a:pathLst>
                  <a:path w="717283" h="25400">
                    <a:moveTo>
                      <a:pt x="0" y="0"/>
                    </a:moveTo>
                    <a:lnTo>
                      <a:pt x="660400" y="0"/>
                    </a:lnTo>
                    <a:cubicBezTo>
                      <a:pt x="774700" y="4233"/>
                      <a:pt x="680508" y="20108"/>
                      <a:pt x="685800" y="2540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65" name="Harib_Kokerboom_1_220kV"/>
              <p:cNvSpPr/>
              <p:nvPr/>
            </p:nvSpPr>
            <p:spPr>
              <a:xfrm>
                <a:off x="1545027" y="166054"/>
                <a:ext cx="276457" cy="1854997"/>
              </a:xfrm>
              <a:custGeom>
                <a:avLst/>
                <a:gdLst>
                  <a:gd name="connsiteX0" fmla="*/ 292100 w 313736"/>
                  <a:gd name="connsiteY0" fmla="*/ 1765300 h 1765300"/>
                  <a:gd name="connsiteX1" fmla="*/ 292100 w 313736"/>
                  <a:gd name="connsiteY1" fmla="*/ 292100 h 1765300"/>
                  <a:gd name="connsiteX2" fmla="*/ 0 w 313736"/>
                  <a:gd name="connsiteY2" fmla="*/ 0 h 1765300"/>
                  <a:gd name="connsiteX0" fmla="*/ 292100 w 313736"/>
                  <a:gd name="connsiteY0" fmla="*/ 1765300 h 1765300"/>
                  <a:gd name="connsiteX1" fmla="*/ 292100 w 313736"/>
                  <a:gd name="connsiteY1" fmla="*/ 292100 h 1765300"/>
                  <a:gd name="connsiteX2" fmla="*/ 0 w 313736"/>
                  <a:gd name="connsiteY2" fmla="*/ 0 h 1765300"/>
                  <a:gd name="connsiteX0" fmla="*/ 319445 w 341081"/>
                  <a:gd name="connsiteY0" fmla="*/ 1982925 h 1982925"/>
                  <a:gd name="connsiteX1" fmla="*/ 319445 w 341081"/>
                  <a:gd name="connsiteY1" fmla="*/ 509725 h 1982925"/>
                  <a:gd name="connsiteX2" fmla="*/ 0 w 341081"/>
                  <a:gd name="connsiteY2" fmla="*/ 0 h 1982925"/>
                  <a:gd name="connsiteX0" fmla="*/ 319445 w 341081"/>
                  <a:gd name="connsiteY0" fmla="*/ 1982925 h 1982925"/>
                  <a:gd name="connsiteX1" fmla="*/ 319445 w 341081"/>
                  <a:gd name="connsiteY1" fmla="*/ 509725 h 1982925"/>
                  <a:gd name="connsiteX2" fmla="*/ 0 w 341081"/>
                  <a:gd name="connsiteY2" fmla="*/ 0 h 1982925"/>
                  <a:gd name="connsiteX0" fmla="*/ 226124 w 247760"/>
                  <a:gd name="connsiteY0" fmla="*/ 1977883 h 1977883"/>
                  <a:gd name="connsiteX1" fmla="*/ 226124 w 247760"/>
                  <a:gd name="connsiteY1" fmla="*/ 504683 h 1977883"/>
                  <a:gd name="connsiteX2" fmla="*/ 0 w 247760"/>
                  <a:gd name="connsiteY2" fmla="*/ 0 h 1977883"/>
                  <a:gd name="connsiteX0" fmla="*/ 251172 w 272808"/>
                  <a:gd name="connsiteY0" fmla="*/ 1977883 h 1977883"/>
                  <a:gd name="connsiteX1" fmla="*/ 251172 w 272808"/>
                  <a:gd name="connsiteY1" fmla="*/ 504683 h 1977883"/>
                  <a:gd name="connsiteX2" fmla="*/ 25048 w 272808"/>
                  <a:gd name="connsiteY2" fmla="*/ 0 h 1977883"/>
                </a:gdLst>
                <a:ahLst/>
                <a:cxnLst>
                  <a:cxn ang="0">
                    <a:pos x="connsiteX0" y="connsiteY0"/>
                  </a:cxn>
                  <a:cxn ang="0">
                    <a:pos x="connsiteX1" y="connsiteY1"/>
                  </a:cxn>
                  <a:cxn ang="0">
                    <a:pos x="connsiteX2" y="connsiteY2"/>
                  </a:cxn>
                </a:cxnLst>
                <a:rect l="l" t="t" r="r" b="b"/>
                <a:pathLst>
                  <a:path w="272808" h="1977883">
                    <a:moveTo>
                      <a:pt x="251172" y="1977883"/>
                    </a:moveTo>
                    <a:cubicBezTo>
                      <a:pt x="251172" y="1732350"/>
                      <a:pt x="299855" y="798900"/>
                      <a:pt x="251172" y="504683"/>
                    </a:cubicBezTo>
                    <a:cubicBezTo>
                      <a:pt x="202489" y="210466"/>
                      <a:pt x="-85440" y="229584"/>
                      <a:pt x="25048" y="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66" name="Harib_Kokerboom_2_220kV"/>
              <p:cNvSpPr/>
              <p:nvPr/>
            </p:nvSpPr>
            <p:spPr>
              <a:xfrm>
                <a:off x="1582900" y="180408"/>
                <a:ext cx="289055" cy="1826706"/>
              </a:xfrm>
              <a:custGeom>
                <a:avLst/>
                <a:gdLst>
                  <a:gd name="connsiteX0" fmla="*/ 292100 w 313736"/>
                  <a:gd name="connsiteY0" fmla="*/ 1778000 h 1778000"/>
                  <a:gd name="connsiteX1" fmla="*/ 292100 w 313736"/>
                  <a:gd name="connsiteY1" fmla="*/ 292100 h 1778000"/>
                  <a:gd name="connsiteX2" fmla="*/ 0 w 313736"/>
                  <a:gd name="connsiteY2" fmla="*/ 0 h 1778000"/>
                  <a:gd name="connsiteX0" fmla="*/ 292100 w 313736"/>
                  <a:gd name="connsiteY0" fmla="*/ 1778000 h 1778000"/>
                  <a:gd name="connsiteX1" fmla="*/ 292100 w 313736"/>
                  <a:gd name="connsiteY1" fmla="*/ 292100 h 1778000"/>
                  <a:gd name="connsiteX2" fmla="*/ 0 w 313736"/>
                  <a:gd name="connsiteY2" fmla="*/ 0 h 1778000"/>
                  <a:gd name="connsiteX0" fmla="*/ 264139 w 285775"/>
                  <a:gd name="connsiteY0" fmla="*/ 1908098 h 1908098"/>
                  <a:gd name="connsiteX1" fmla="*/ 264139 w 285775"/>
                  <a:gd name="connsiteY1" fmla="*/ 422198 h 1908098"/>
                  <a:gd name="connsiteX2" fmla="*/ 0 w 285775"/>
                  <a:gd name="connsiteY2" fmla="*/ 0 h 1908098"/>
                  <a:gd name="connsiteX0" fmla="*/ 272717 w 294353"/>
                  <a:gd name="connsiteY0" fmla="*/ 1908098 h 1908098"/>
                  <a:gd name="connsiteX1" fmla="*/ 272717 w 294353"/>
                  <a:gd name="connsiteY1" fmla="*/ 422198 h 1908098"/>
                  <a:gd name="connsiteX2" fmla="*/ 8578 w 294353"/>
                  <a:gd name="connsiteY2" fmla="*/ 0 h 1908098"/>
                  <a:gd name="connsiteX0" fmla="*/ 273108 w 285096"/>
                  <a:gd name="connsiteY0" fmla="*/ 1908098 h 1908098"/>
                  <a:gd name="connsiteX1" fmla="*/ 259128 w 285096"/>
                  <a:gd name="connsiteY1" fmla="*/ 445429 h 1908098"/>
                  <a:gd name="connsiteX2" fmla="*/ 8969 w 285096"/>
                  <a:gd name="connsiteY2" fmla="*/ 0 h 1908098"/>
                </a:gdLst>
                <a:ahLst/>
                <a:cxnLst>
                  <a:cxn ang="0">
                    <a:pos x="connsiteX0" y="connsiteY0"/>
                  </a:cxn>
                  <a:cxn ang="0">
                    <a:pos x="connsiteX1" y="connsiteY1"/>
                  </a:cxn>
                  <a:cxn ang="0">
                    <a:pos x="connsiteX2" y="connsiteY2"/>
                  </a:cxn>
                </a:cxnLst>
                <a:rect l="l" t="t" r="r" b="b"/>
                <a:pathLst>
                  <a:path w="285096" h="1908098">
                    <a:moveTo>
                      <a:pt x="273108" y="1908098"/>
                    </a:moveTo>
                    <a:cubicBezTo>
                      <a:pt x="273108" y="1660448"/>
                      <a:pt x="307811" y="741762"/>
                      <a:pt x="259128" y="445429"/>
                    </a:cubicBezTo>
                    <a:cubicBezTo>
                      <a:pt x="210445" y="149096"/>
                      <a:pt x="-51341" y="149135"/>
                      <a:pt x="8969" y="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67" name="Nama_Aggeneis_1_220kV"/>
              <p:cNvSpPr/>
              <p:nvPr/>
            </p:nvSpPr>
            <p:spPr>
              <a:xfrm>
                <a:off x="1303150" y="2744859"/>
                <a:ext cx="892874" cy="344247"/>
              </a:xfrm>
              <a:custGeom>
                <a:avLst/>
                <a:gdLst>
                  <a:gd name="connsiteX0" fmla="*/ 0 w 889000"/>
                  <a:gd name="connsiteY0" fmla="*/ 317500 h 341018"/>
                  <a:gd name="connsiteX1" fmla="*/ 571500 w 889000"/>
                  <a:gd name="connsiteY1" fmla="*/ 317500 h 341018"/>
                  <a:gd name="connsiteX2" fmla="*/ 889000 w 889000"/>
                  <a:gd name="connsiteY2" fmla="*/ 0 h 341018"/>
                  <a:gd name="connsiteX0" fmla="*/ 0 w 889000"/>
                  <a:gd name="connsiteY0" fmla="*/ 317500 h 341018"/>
                  <a:gd name="connsiteX1" fmla="*/ 571500 w 889000"/>
                  <a:gd name="connsiteY1" fmla="*/ 317500 h 341018"/>
                  <a:gd name="connsiteX2" fmla="*/ 889000 w 889000"/>
                  <a:gd name="connsiteY2" fmla="*/ 0 h 341018"/>
                </a:gdLst>
                <a:ahLst/>
                <a:cxnLst>
                  <a:cxn ang="0">
                    <a:pos x="connsiteX0" y="connsiteY0"/>
                  </a:cxn>
                  <a:cxn ang="0">
                    <a:pos x="connsiteX1" y="connsiteY1"/>
                  </a:cxn>
                  <a:cxn ang="0">
                    <a:pos x="connsiteX2" y="connsiteY2"/>
                  </a:cxn>
                </a:cxnLst>
                <a:rect l="l" t="t" r="r" b="b"/>
                <a:pathLst>
                  <a:path w="889000" h="341018">
                    <a:moveTo>
                      <a:pt x="0" y="317500"/>
                    </a:moveTo>
                    <a:cubicBezTo>
                      <a:pt x="95250" y="317500"/>
                      <a:pt x="423333" y="370417"/>
                      <a:pt x="571500" y="317500"/>
                    </a:cubicBezTo>
                    <a:cubicBezTo>
                      <a:pt x="719667" y="264583"/>
                      <a:pt x="822854" y="66146"/>
                      <a:pt x="889000" y="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68" name="Oranjemond_Gromis_2_220kV"/>
              <p:cNvSpPr/>
              <p:nvPr/>
            </p:nvSpPr>
            <p:spPr>
              <a:xfrm>
                <a:off x="45838" y="2084243"/>
                <a:ext cx="618437" cy="994044"/>
              </a:xfrm>
              <a:custGeom>
                <a:avLst/>
                <a:gdLst>
                  <a:gd name="connsiteX0" fmla="*/ 41392 w 600192"/>
                  <a:gd name="connsiteY0" fmla="*/ 0 h 977900"/>
                  <a:gd name="connsiteX1" fmla="*/ 41392 w 600192"/>
                  <a:gd name="connsiteY1" fmla="*/ 419100 h 977900"/>
                  <a:gd name="connsiteX2" fmla="*/ 600192 w 600192"/>
                  <a:gd name="connsiteY2" fmla="*/ 977900 h 977900"/>
                  <a:gd name="connsiteX0" fmla="*/ 41392 w 600192"/>
                  <a:gd name="connsiteY0" fmla="*/ 0 h 977900"/>
                  <a:gd name="connsiteX1" fmla="*/ 41392 w 600192"/>
                  <a:gd name="connsiteY1" fmla="*/ 419100 h 977900"/>
                  <a:gd name="connsiteX2" fmla="*/ 600192 w 600192"/>
                  <a:gd name="connsiteY2" fmla="*/ 977900 h 977900"/>
                  <a:gd name="connsiteX0" fmla="*/ 7374 w 622016"/>
                  <a:gd name="connsiteY0" fmla="*/ 0 h 977900"/>
                  <a:gd name="connsiteX1" fmla="*/ 63216 w 622016"/>
                  <a:gd name="connsiteY1" fmla="*/ 419100 h 977900"/>
                  <a:gd name="connsiteX2" fmla="*/ 622016 w 622016"/>
                  <a:gd name="connsiteY2" fmla="*/ 977900 h 977900"/>
                  <a:gd name="connsiteX0" fmla="*/ 0 w 614642"/>
                  <a:gd name="connsiteY0" fmla="*/ 0 h 977900"/>
                  <a:gd name="connsiteX1" fmla="*/ 317992 w 614642"/>
                  <a:gd name="connsiteY1" fmla="*/ 358553 h 977900"/>
                  <a:gd name="connsiteX2" fmla="*/ 614642 w 614642"/>
                  <a:gd name="connsiteY2" fmla="*/ 977900 h 977900"/>
                </a:gdLst>
                <a:ahLst/>
                <a:cxnLst>
                  <a:cxn ang="0">
                    <a:pos x="connsiteX0" y="connsiteY0"/>
                  </a:cxn>
                  <a:cxn ang="0">
                    <a:pos x="connsiteX1" y="connsiteY1"/>
                  </a:cxn>
                  <a:cxn ang="0">
                    <a:pos x="connsiteX2" y="connsiteY2"/>
                  </a:cxn>
                </a:cxnLst>
                <a:rect l="l" t="t" r="r" b="b"/>
                <a:pathLst>
                  <a:path w="614642" h="977900">
                    <a:moveTo>
                      <a:pt x="0" y="0"/>
                    </a:moveTo>
                    <a:cubicBezTo>
                      <a:pt x="0" y="69850"/>
                      <a:pt x="224859" y="195570"/>
                      <a:pt x="317992" y="358553"/>
                    </a:cubicBezTo>
                    <a:cubicBezTo>
                      <a:pt x="411125" y="521536"/>
                      <a:pt x="498225" y="861483"/>
                      <a:pt x="614642" y="97790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69" name="Roodekuil_Hydra_1_220kV"/>
              <p:cNvSpPr/>
              <p:nvPr/>
            </p:nvSpPr>
            <p:spPr>
              <a:xfrm>
                <a:off x="7374396" y="3409348"/>
                <a:ext cx="644989" cy="675682"/>
              </a:xfrm>
              <a:custGeom>
                <a:avLst/>
                <a:gdLst>
                  <a:gd name="connsiteX0" fmla="*/ 596900 w 641114"/>
                  <a:gd name="connsiteY0" fmla="*/ 5595 h 665995"/>
                  <a:gd name="connsiteX1" fmla="*/ 596900 w 641114"/>
                  <a:gd name="connsiteY1" fmla="*/ 69095 h 665995"/>
                  <a:gd name="connsiteX2" fmla="*/ 0 w 641114"/>
                  <a:gd name="connsiteY2" fmla="*/ 665995 h 665995"/>
                  <a:gd name="connsiteX0" fmla="*/ 596900 w 641114"/>
                  <a:gd name="connsiteY0" fmla="*/ 5595 h 665995"/>
                  <a:gd name="connsiteX1" fmla="*/ 596900 w 641114"/>
                  <a:gd name="connsiteY1" fmla="*/ 69095 h 665995"/>
                  <a:gd name="connsiteX2" fmla="*/ 0 w 641114"/>
                  <a:gd name="connsiteY2" fmla="*/ 665995 h 665995"/>
                </a:gdLst>
                <a:ahLst/>
                <a:cxnLst>
                  <a:cxn ang="0">
                    <a:pos x="connsiteX0" y="connsiteY0"/>
                  </a:cxn>
                  <a:cxn ang="0">
                    <a:pos x="connsiteX1" y="connsiteY1"/>
                  </a:cxn>
                  <a:cxn ang="0">
                    <a:pos x="connsiteX2" y="connsiteY2"/>
                  </a:cxn>
                </a:cxnLst>
                <a:rect l="l" t="t" r="r" b="b"/>
                <a:pathLst>
                  <a:path w="641114" h="665995">
                    <a:moveTo>
                      <a:pt x="596900" y="5595"/>
                    </a:moveTo>
                    <a:cubicBezTo>
                      <a:pt x="596900" y="16178"/>
                      <a:pt x="696383" y="-40972"/>
                      <a:pt x="596900" y="69095"/>
                    </a:cubicBezTo>
                    <a:cubicBezTo>
                      <a:pt x="497417" y="179162"/>
                      <a:pt x="124354" y="541641"/>
                      <a:pt x="0" y="665995"/>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70" name="Roodekuil_Van Der Kloof_1_220kV"/>
              <p:cNvSpPr/>
              <p:nvPr/>
            </p:nvSpPr>
            <p:spPr>
              <a:xfrm>
                <a:off x="7975170" y="3402245"/>
                <a:ext cx="25400" cy="13640"/>
              </a:xfrm>
              <a:custGeom>
                <a:avLst/>
                <a:gdLst>
                  <a:gd name="connsiteX0" fmla="*/ 0 w 25400"/>
                  <a:gd name="connsiteY0" fmla="*/ 12700 h 13640"/>
                  <a:gd name="connsiteX1" fmla="*/ 12700 w 25400"/>
                  <a:gd name="connsiteY1" fmla="*/ 12700 h 13640"/>
                  <a:gd name="connsiteX2" fmla="*/ 25400 w 25400"/>
                  <a:gd name="connsiteY2" fmla="*/ 0 h 13640"/>
                  <a:gd name="connsiteX0" fmla="*/ 0 w 25400"/>
                  <a:gd name="connsiteY0" fmla="*/ 12700 h 13640"/>
                  <a:gd name="connsiteX1" fmla="*/ 12700 w 25400"/>
                  <a:gd name="connsiteY1" fmla="*/ 12700 h 13640"/>
                  <a:gd name="connsiteX2" fmla="*/ 25400 w 25400"/>
                  <a:gd name="connsiteY2" fmla="*/ 0 h 13640"/>
                </a:gdLst>
                <a:ahLst/>
                <a:cxnLst>
                  <a:cxn ang="0">
                    <a:pos x="connsiteX0" y="connsiteY0"/>
                  </a:cxn>
                  <a:cxn ang="0">
                    <a:pos x="connsiteX1" y="connsiteY1"/>
                  </a:cxn>
                  <a:cxn ang="0">
                    <a:pos x="connsiteX2" y="connsiteY2"/>
                  </a:cxn>
                </a:cxnLst>
                <a:rect l="l" t="t" r="r" b="b"/>
                <a:pathLst>
                  <a:path w="25400" h="13640">
                    <a:moveTo>
                      <a:pt x="0" y="12700"/>
                    </a:moveTo>
                    <a:cubicBezTo>
                      <a:pt x="2117" y="12700"/>
                      <a:pt x="8467" y="14817"/>
                      <a:pt x="12700" y="12700"/>
                    </a:cubicBezTo>
                    <a:cubicBezTo>
                      <a:pt x="16933" y="10583"/>
                      <a:pt x="22754" y="2646"/>
                      <a:pt x="25400" y="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71" name="Van Der Kloof_Roodekuil_1_220kV"/>
              <p:cNvSpPr/>
              <p:nvPr/>
            </p:nvSpPr>
            <p:spPr>
              <a:xfrm>
                <a:off x="7975170" y="3401304"/>
                <a:ext cx="25400" cy="13640"/>
              </a:xfrm>
              <a:custGeom>
                <a:avLst/>
                <a:gdLst>
                  <a:gd name="connsiteX0" fmla="*/ 25400 w 25400"/>
                  <a:gd name="connsiteY0" fmla="*/ 940 h 13640"/>
                  <a:gd name="connsiteX1" fmla="*/ 12700 w 25400"/>
                  <a:gd name="connsiteY1" fmla="*/ 940 h 13640"/>
                  <a:gd name="connsiteX2" fmla="*/ 0 w 25400"/>
                  <a:gd name="connsiteY2" fmla="*/ 13640 h 13640"/>
                  <a:gd name="connsiteX0" fmla="*/ 25400 w 25400"/>
                  <a:gd name="connsiteY0" fmla="*/ 940 h 13640"/>
                  <a:gd name="connsiteX1" fmla="*/ 12700 w 25400"/>
                  <a:gd name="connsiteY1" fmla="*/ 940 h 13640"/>
                  <a:gd name="connsiteX2" fmla="*/ 0 w 25400"/>
                  <a:gd name="connsiteY2" fmla="*/ 13640 h 13640"/>
                </a:gdLst>
                <a:ahLst/>
                <a:cxnLst>
                  <a:cxn ang="0">
                    <a:pos x="connsiteX0" y="connsiteY0"/>
                  </a:cxn>
                  <a:cxn ang="0">
                    <a:pos x="connsiteX1" y="connsiteY1"/>
                  </a:cxn>
                  <a:cxn ang="0">
                    <a:pos x="connsiteX2" y="connsiteY2"/>
                  </a:cxn>
                </a:cxnLst>
                <a:rect l="l" t="t" r="r" b="b"/>
                <a:pathLst>
                  <a:path w="25400" h="13640">
                    <a:moveTo>
                      <a:pt x="25400" y="940"/>
                    </a:moveTo>
                    <a:cubicBezTo>
                      <a:pt x="23283" y="940"/>
                      <a:pt x="16933" y="-1177"/>
                      <a:pt x="12700" y="940"/>
                    </a:cubicBezTo>
                    <a:cubicBezTo>
                      <a:pt x="8467" y="3057"/>
                      <a:pt x="2646" y="10994"/>
                      <a:pt x="0" y="13640"/>
                    </a:cubicBezTo>
                  </a:path>
                </a:pathLst>
              </a:custGeom>
              <a:noFill/>
              <a:ln w="635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72" name="GAMMA"/>
              <p:cNvSpPr/>
              <p:nvPr/>
            </p:nvSpPr>
            <p:spPr>
              <a:xfrm>
                <a:off x="6659321" y="4952075"/>
                <a:ext cx="110490" cy="110490"/>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73" name="GAMMA_Label"/>
              <p:cNvSpPr txBox="1"/>
              <p:nvPr/>
            </p:nvSpPr>
            <p:spPr>
              <a:xfrm>
                <a:off x="5520375" y="4619754"/>
                <a:ext cx="1404423" cy="51813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GAMMA</a:t>
                </a:r>
              </a:p>
            </p:txBody>
          </p:sp>
          <p:sp>
            <p:nvSpPr>
              <p:cNvPr id="1474" name="KAPPA"/>
              <p:cNvSpPr/>
              <p:nvPr/>
            </p:nvSpPr>
            <p:spPr>
              <a:xfrm>
                <a:off x="3334073" y="6295477"/>
                <a:ext cx="110490" cy="110490"/>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75" name="KAPPA_Label"/>
              <p:cNvSpPr txBox="1"/>
              <p:nvPr/>
            </p:nvSpPr>
            <p:spPr>
              <a:xfrm>
                <a:off x="3369694" y="6295477"/>
                <a:ext cx="1225835"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KAPPA</a:t>
                </a:r>
              </a:p>
            </p:txBody>
          </p:sp>
          <p:sp>
            <p:nvSpPr>
              <p:cNvPr id="1476" name="AGGENEIS"/>
              <p:cNvSpPr/>
              <p:nvPr/>
            </p:nvSpPr>
            <p:spPr>
              <a:xfrm>
                <a:off x="2157924" y="2703529"/>
                <a:ext cx="110490" cy="113719"/>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77" name="AGGENEIS_Label"/>
              <p:cNvSpPr txBox="1"/>
              <p:nvPr/>
            </p:nvSpPr>
            <p:spPr>
              <a:xfrm>
                <a:off x="807533" y="2434367"/>
                <a:ext cx="1600871" cy="51813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AGGENEIS</a:t>
                </a:r>
              </a:p>
            </p:txBody>
          </p:sp>
          <p:sp>
            <p:nvSpPr>
              <p:cNvPr id="1478" name="ARIES"/>
              <p:cNvSpPr/>
              <p:nvPr/>
            </p:nvSpPr>
            <p:spPr>
              <a:xfrm>
                <a:off x="4099948" y="2884558"/>
                <a:ext cx="114364" cy="113719"/>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79" name="ARIES_Label"/>
              <p:cNvSpPr txBox="1"/>
              <p:nvPr/>
            </p:nvSpPr>
            <p:spPr>
              <a:xfrm>
                <a:off x="4206286" y="2901434"/>
                <a:ext cx="1111538"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ARIES</a:t>
                </a:r>
              </a:p>
            </p:txBody>
          </p:sp>
          <p:sp>
            <p:nvSpPr>
              <p:cNvPr id="1480" name="DROERIVIER"/>
              <p:cNvSpPr/>
              <p:nvPr/>
            </p:nvSpPr>
            <p:spPr>
              <a:xfrm>
                <a:off x="5800672" y="5634861"/>
                <a:ext cx="110490" cy="113719"/>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81" name="DROERIVIER_Label"/>
              <p:cNvSpPr txBox="1"/>
              <p:nvPr/>
            </p:nvSpPr>
            <p:spPr>
              <a:xfrm>
                <a:off x="4581204" y="5229235"/>
                <a:ext cx="1818749" cy="51813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DROERIVIER</a:t>
                </a:r>
              </a:p>
            </p:txBody>
          </p:sp>
          <p:sp>
            <p:nvSpPr>
              <p:cNvPr id="1482" name="HELIOS"/>
              <p:cNvSpPr/>
              <p:nvPr/>
            </p:nvSpPr>
            <p:spPr>
              <a:xfrm>
                <a:off x="2898399" y="3840502"/>
                <a:ext cx="114364" cy="113719"/>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83" name="HELIOS_Label"/>
              <p:cNvSpPr txBox="1"/>
              <p:nvPr/>
            </p:nvSpPr>
            <p:spPr>
              <a:xfrm>
                <a:off x="2935736" y="3840503"/>
                <a:ext cx="1282983"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HELIOS</a:t>
                </a:r>
              </a:p>
            </p:txBody>
          </p:sp>
          <p:sp>
            <p:nvSpPr>
              <p:cNvPr id="1484" name="HYDRA"/>
              <p:cNvSpPr/>
              <p:nvPr/>
            </p:nvSpPr>
            <p:spPr>
              <a:xfrm>
                <a:off x="7323595" y="4034231"/>
                <a:ext cx="110490" cy="113719"/>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85" name="HYDRA_Label"/>
              <p:cNvSpPr txBox="1"/>
              <p:nvPr/>
            </p:nvSpPr>
            <p:spPr>
              <a:xfrm>
                <a:off x="6426020" y="3775302"/>
                <a:ext cx="1268696"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HYDRA</a:t>
                </a:r>
              </a:p>
            </p:txBody>
          </p:sp>
          <p:sp>
            <p:nvSpPr>
              <p:cNvPr id="1486" name="JUNO"/>
              <p:cNvSpPr/>
              <p:nvPr/>
            </p:nvSpPr>
            <p:spPr>
              <a:xfrm>
                <a:off x="1802324" y="4888575"/>
                <a:ext cx="110490" cy="11049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87" name="JUNO_Label"/>
              <p:cNvSpPr txBox="1"/>
              <p:nvPr/>
            </p:nvSpPr>
            <p:spPr>
              <a:xfrm>
                <a:off x="1830328" y="4888576"/>
                <a:ext cx="1093679"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a:ln>
                      <a:noFill/>
                    </a:ln>
                    <a:solidFill>
                      <a:prstClr val="black"/>
                    </a:solidFill>
                    <a:effectLst/>
                    <a:uLnTx/>
                    <a:uFillTx/>
                    <a:latin typeface="Calibri" panose="020F0502020204030204"/>
                    <a:ea typeface="+mn-ea"/>
                    <a:cs typeface="Arial"/>
                  </a:rPr>
                  <a:t>JUNO</a:t>
                </a:r>
              </a:p>
            </p:txBody>
          </p:sp>
          <p:sp>
            <p:nvSpPr>
              <p:cNvPr id="1488" name="KOKERBOOM"/>
              <p:cNvSpPr/>
              <p:nvPr/>
            </p:nvSpPr>
            <p:spPr>
              <a:xfrm>
                <a:off x="1480950" y="96155"/>
                <a:ext cx="110490" cy="11049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89" name="KRONOS"/>
              <p:cNvSpPr/>
              <p:nvPr/>
            </p:nvSpPr>
            <p:spPr>
              <a:xfrm>
                <a:off x="5610172" y="3389544"/>
                <a:ext cx="110490" cy="11049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90" name="KRONOS_Label"/>
              <p:cNvSpPr txBox="1"/>
              <p:nvPr/>
            </p:nvSpPr>
            <p:spPr>
              <a:xfrm>
                <a:off x="5673671" y="3266032"/>
                <a:ext cx="1465144"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KRONOS</a:t>
                </a:r>
              </a:p>
            </p:txBody>
          </p:sp>
          <p:sp>
            <p:nvSpPr>
              <p:cNvPr id="1491" name="LEWENSAAR"/>
              <p:cNvSpPr/>
              <p:nvPr/>
            </p:nvSpPr>
            <p:spPr>
              <a:xfrm>
                <a:off x="5864172" y="1671385"/>
                <a:ext cx="110490" cy="113719"/>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92" name="LEWENSAAR_Label"/>
              <p:cNvSpPr txBox="1"/>
              <p:nvPr/>
            </p:nvSpPr>
            <p:spPr>
              <a:xfrm>
                <a:off x="4283421" y="1490583"/>
                <a:ext cx="1476686" cy="52099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err="1">
                    <a:ln>
                      <a:noFill/>
                    </a:ln>
                    <a:solidFill>
                      <a:prstClr val="black"/>
                    </a:solidFill>
                    <a:effectLst/>
                    <a:uLnTx/>
                    <a:uFillTx/>
                    <a:latin typeface="Calibri" panose="020F0502020204030204"/>
                    <a:ea typeface="+mn-ea"/>
                    <a:cs typeface="Arial"/>
                  </a:rPr>
                  <a:t>Upington</a:t>
                </a:r>
                <a:endPar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endParaRPr>
              </a:p>
            </p:txBody>
          </p:sp>
          <p:sp>
            <p:nvSpPr>
              <p:cNvPr id="1493" name="MOOKODI"/>
              <p:cNvSpPr/>
              <p:nvPr/>
            </p:nvSpPr>
            <p:spPr>
              <a:xfrm>
                <a:off x="7962470" y="547112"/>
                <a:ext cx="110490" cy="113719"/>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94" name="MOOKODI_Label"/>
              <p:cNvSpPr txBox="1"/>
              <p:nvPr/>
            </p:nvSpPr>
            <p:spPr>
              <a:xfrm>
                <a:off x="6911545" y="86903"/>
                <a:ext cx="1618730" cy="51813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MOOKODI</a:t>
                </a:r>
              </a:p>
            </p:txBody>
          </p:sp>
          <p:sp>
            <p:nvSpPr>
              <p:cNvPr id="1495" name="NIEUWEHOOP"/>
              <p:cNvSpPr/>
              <p:nvPr/>
            </p:nvSpPr>
            <p:spPr>
              <a:xfrm>
                <a:off x="4637222" y="2563829"/>
                <a:ext cx="110490" cy="11049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96" name="NIEUWEHOOP_Label"/>
              <p:cNvSpPr txBox="1"/>
              <p:nvPr/>
            </p:nvSpPr>
            <p:spPr>
              <a:xfrm>
                <a:off x="4678107" y="2663615"/>
                <a:ext cx="2086634" cy="51813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NIEUWEHOOP</a:t>
                </a:r>
              </a:p>
            </p:txBody>
          </p:sp>
          <p:sp>
            <p:nvSpPr>
              <p:cNvPr id="1497" name="PERSEUS"/>
              <p:cNvSpPr/>
              <p:nvPr/>
            </p:nvSpPr>
            <p:spPr>
              <a:xfrm>
                <a:off x="8944245" y="2071543"/>
                <a:ext cx="114364" cy="113719"/>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98" name="PERSEUS_Label"/>
              <p:cNvSpPr txBox="1"/>
              <p:nvPr/>
            </p:nvSpPr>
            <p:spPr>
              <a:xfrm>
                <a:off x="7826651" y="1655391"/>
                <a:ext cx="1493718"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PERSEUS</a:t>
                </a:r>
              </a:p>
            </p:txBody>
          </p:sp>
          <p:sp>
            <p:nvSpPr>
              <p:cNvPr id="1499" name="UPINGTON"/>
              <p:cNvSpPr/>
              <p:nvPr/>
            </p:nvSpPr>
            <p:spPr>
              <a:xfrm>
                <a:off x="4434022" y="1995343"/>
                <a:ext cx="110490" cy="11049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00" name="BOUNDARY"/>
              <p:cNvSpPr/>
              <p:nvPr/>
            </p:nvSpPr>
            <p:spPr>
              <a:xfrm>
                <a:off x="8102170" y="2163672"/>
                <a:ext cx="110490" cy="11049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01" name="BOUNDARY_Label"/>
              <p:cNvSpPr txBox="1"/>
              <p:nvPr/>
            </p:nvSpPr>
            <p:spPr>
              <a:xfrm>
                <a:off x="7250246" y="2316681"/>
                <a:ext cx="1758031" cy="51813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BOUNDARY</a:t>
                </a:r>
              </a:p>
            </p:txBody>
          </p:sp>
          <p:sp>
            <p:nvSpPr>
              <p:cNvPr id="1502" name="FERRUM"/>
              <p:cNvSpPr/>
              <p:nvPr/>
            </p:nvSpPr>
            <p:spPr>
              <a:xfrm>
                <a:off x="6312546" y="1220427"/>
                <a:ext cx="110490" cy="11049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03" name="FERRUM_Label"/>
              <p:cNvSpPr txBox="1"/>
              <p:nvPr/>
            </p:nvSpPr>
            <p:spPr>
              <a:xfrm>
                <a:off x="5441364" y="798919"/>
                <a:ext cx="1415139" cy="51813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FERRUM</a:t>
                </a:r>
              </a:p>
            </p:txBody>
          </p:sp>
          <p:sp>
            <p:nvSpPr>
              <p:cNvPr id="1504" name="GARONA"/>
              <p:cNvSpPr/>
              <p:nvPr/>
            </p:nvSpPr>
            <p:spPr>
              <a:xfrm>
                <a:off x="5276097" y="2176372"/>
                <a:ext cx="114365" cy="11049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05" name="GARONA_Label"/>
              <p:cNvSpPr txBox="1"/>
              <p:nvPr/>
            </p:nvSpPr>
            <p:spPr>
              <a:xfrm>
                <a:off x="5273539" y="2262741"/>
                <a:ext cx="1447285" cy="51813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srgbClr val="E17D00"/>
                    </a:solidFill>
                    <a:effectLst/>
                    <a:uLnTx/>
                    <a:uFillTx/>
                    <a:latin typeface="Calibri" panose="020F0502020204030204"/>
                    <a:ea typeface="+mn-ea"/>
                    <a:cs typeface="Arial"/>
                  </a:rPr>
                  <a:t>GARONA</a:t>
                </a:r>
              </a:p>
            </p:txBody>
          </p:sp>
          <p:sp>
            <p:nvSpPr>
              <p:cNvPr id="1506" name="OLIEN"/>
              <p:cNvSpPr/>
              <p:nvPr/>
            </p:nvSpPr>
            <p:spPr>
              <a:xfrm>
                <a:off x="6875221" y="1788914"/>
                <a:ext cx="110490" cy="11049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07" name="OLIEN_Label"/>
              <p:cNvSpPr txBox="1"/>
              <p:nvPr/>
            </p:nvSpPr>
            <p:spPr>
              <a:xfrm>
                <a:off x="6898185" y="1489941"/>
                <a:ext cx="1150828"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OLIEN</a:t>
                </a:r>
              </a:p>
            </p:txBody>
          </p:sp>
          <p:sp>
            <p:nvSpPr>
              <p:cNvPr id="1508" name="GROMIS"/>
              <p:cNvSpPr/>
              <p:nvPr/>
            </p:nvSpPr>
            <p:spPr>
              <a:xfrm>
                <a:off x="562675" y="2989387"/>
                <a:ext cx="110490" cy="110490"/>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09" name="GROMIS_Label"/>
              <p:cNvSpPr txBox="1"/>
              <p:nvPr/>
            </p:nvSpPr>
            <p:spPr>
              <a:xfrm>
                <a:off x="-609201" y="2840547"/>
                <a:ext cx="1379421" cy="51813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srgbClr val="B56B33"/>
                    </a:solidFill>
                    <a:effectLst/>
                    <a:uLnTx/>
                    <a:uFillTx/>
                    <a:latin typeface="Calibri" panose="020F0502020204030204"/>
                    <a:ea typeface="+mn-ea"/>
                    <a:cs typeface="Arial"/>
                  </a:rPr>
                  <a:t>GROMIS</a:t>
                </a:r>
              </a:p>
            </p:txBody>
          </p:sp>
          <p:sp>
            <p:nvSpPr>
              <p:cNvPr id="1510" name="HARIB"/>
              <p:cNvSpPr/>
              <p:nvPr/>
            </p:nvSpPr>
            <p:spPr>
              <a:xfrm>
                <a:off x="1776924" y="1903214"/>
                <a:ext cx="110490" cy="113719"/>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11" name="HARIB_Label"/>
              <p:cNvSpPr txBox="1"/>
              <p:nvPr/>
            </p:nvSpPr>
            <p:spPr>
              <a:xfrm>
                <a:off x="835278" y="1756490"/>
                <a:ext cx="1175830"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HARIB</a:t>
                </a:r>
              </a:p>
            </p:txBody>
          </p:sp>
          <p:sp>
            <p:nvSpPr>
              <p:cNvPr id="1512" name="NAMA"/>
              <p:cNvSpPr/>
              <p:nvPr/>
            </p:nvSpPr>
            <p:spPr>
              <a:xfrm>
                <a:off x="1252350" y="3014787"/>
                <a:ext cx="110490" cy="110490"/>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13" name="NAMA_Label"/>
              <p:cNvSpPr txBox="1"/>
              <p:nvPr/>
            </p:nvSpPr>
            <p:spPr>
              <a:xfrm>
                <a:off x="671240" y="3114423"/>
                <a:ext cx="1211548"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srgbClr val="B56B33"/>
                    </a:solidFill>
                    <a:effectLst/>
                    <a:uLnTx/>
                    <a:uFillTx/>
                    <a:latin typeface="Calibri" panose="020F0502020204030204"/>
                    <a:ea typeface="+mn-ea"/>
                    <a:cs typeface="Arial"/>
                  </a:rPr>
                  <a:t>NAMA</a:t>
                </a:r>
              </a:p>
            </p:txBody>
          </p:sp>
          <p:sp>
            <p:nvSpPr>
              <p:cNvPr id="1514" name="ORANJEMOND"/>
              <p:cNvSpPr/>
              <p:nvPr/>
            </p:nvSpPr>
            <p:spPr>
              <a:xfrm>
                <a:off x="0" y="1995343"/>
                <a:ext cx="110490" cy="110490"/>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15" name="ORANJEMOND_Label"/>
              <p:cNvSpPr txBox="1"/>
              <p:nvPr/>
            </p:nvSpPr>
            <p:spPr>
              <a:xfrm>
                <a:off x="-736401" y="1224467"/>
                <a:ext cx="2129495" cy="51813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ORANJEMOND</a:t>
                </a:r>
              </a:p>
            </p:txBody>
          </p:sp>
          <p:sp>
            <p:nvSpPr>
              <p:cNvPr id="1516" name="PAULPUTS"/>
              <p:cNvSpPr/>
              <p:nvPr/>
            </p:nvSpPr>
            <p:spPr>
              <a:xfrm>
                <a:off x="2914973" y="2290672"/>
                <a:ext cx="110490" cy="113718"/>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17" name="PAULPUTS_Label"/>
              <p:cNvSpPr txBox="1"/>
              <p:nvPr/>
            </p:nvSpPr>
            <p:spPr>
              <a:xfrm>
                <a:off x="2948501" y="2290673"/>
                <a:ext cx="1690165"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PAULPUTS</a:t>
                </a:r>
              </a:p>
            </p:txBody>
          </p:sp>
          <p:sp>
            <p:nvSpPr>
              <p:cNvPr id="1518" name="ROODEKUIL"/>
              <p:cNvSpPr/>
              <p:nvPr/>
            </p:nvSpPr>
            <p:spPr>
              <a:xfrm>
                <a:off x="7937070" y="3364144"/>
                <a:ext cx="110490" cy="110490"/>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19" name="ROODEKUIL_Label"/>
              <p:cNvSpPr txBox="1"/>
              <p:nvPr/>
            </p:nvSpPr>
            <p:spPr>
              <a:xfrm>
                <a:off x="8024280" y="3598840"/>
                <a:ext cx="1783031" cy="51813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ROODEKUIL</a:t>
                </a:r>
              </a:p>
            </p:txBody>
          </p:sp>
          <p:sp>
            <p:nvSpPr>
              <p:cNvPr id="1520" name="RUIGTEVALLEI"/>
              <p:cNvSpPr/>
              <p:nvPr/>
            </p:nvSpPr>
            <p:spPr>
              <a:xfrm>
                <a:off x="8715645" y="3970731"/>
                <a:ext cx="110490" cy="110490"/>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21" name="RUIGTEVALLEI_Label"/>
              <p:cNvSpPr txBox="1"/>
              <p:nvPr/>
            </p:nvSpPr>
            <p:spPr>
              <a:xfrm>
                <a:off x="8320873" y="4103979"/>
                <a:ext cx="2054486" cy="51813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RUIGTEVALLEI</a:t>
                </a:r>
              </a:p>
            </p:txBody>
          </p:sp>
          <p:sp>
            <p:nvSpPr>
              <p:cNvPr id="1522" name="VAN DER KLOOF"/>
              <p:cNvSpPr/>
              <p:nvPr/>
            </p:nvSpPr>
            <p:spPr>
              <a:xfrm>
                <a:off x="7949770" y="3364144"/>
                <a:ext cx="110490" cy="110490"/>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23" name="VAN DER KLOOF_Label"/>
              <p:cNvSpPr txBox="1"/>
              <p:nvPr/>
            </p:nvSpPr>
            <p:spPr>
              <a:xfrm>
                <a:off x="8175988" y="3364788"/>
                <a:ext cx="2325943"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VAN</a:t>
                </a:r>
                <a:r>
                  <a:rPr kumimoji="0" lang="en-ZA" sz="600" b="0" i="0" u="none" strike="noStrike" kern="0" cap="none" spc="0" normalizeH="0" baseline="0" noProof="0" dirty="0">
                    <a:ln>
                      <a:noFill/>
                    </a:ln>
                    <a:solidFill>
                      <a:srgbClr val="B56B33"/>
                    </a:solidFill>
                    <a:effectLst/>
                    <a:uLnTx/>
                    <a:uFillTx/>
                    <a:latin typeface="Calibri" panose="020F0502020204030204"/>
                    <a:ea typeface="+mn-ea"/>
                    <a:cs typeface="Arial"/>
                  </a:rPr>
                  <a:t> </a:t>
                </a: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DER</a:t>
                </a:r>
                <a:r>
                  <a:rPr kumimoji="0" lang="en-ZA" sz="600" b="0" i="0" u="none" strike="noStrike" kern="0" cap="none" spc="0" normalizeH="0" baseline="0" noProof="0" dirty="0">
                    <a:ln>
                      <a:noFill/>
                    </a:ln>
                    <a:solidFill>
                      <a:srgbClr val="B56B33"/>
                    </a:solidFill>
                    <a:effectLst/>
                    <a:uLnTx/>
                    <a:uFillTx/>
                    <a:latin typeface="Calibri" panose="020F0502020204030204"/>
                    <a:ea typeface="+mn-ea"/>
                    <a:cs typeface="Arial"/>
                  </a:rPr>
                  <a:t> </a:t>
                </a: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KLOOF</a:t>
                </a:r>
              </a:p>
            </p:txBody>
          </p:sp>
          <p:sp>
            <p:nvSpPr>
              <p:cNvPr id="1524" name="Komsberg"/>
              <p:cNvSpPr/>
              <p:nvPr/>
            </p:nvSpPr>
            <p:spPr>
              <a:xfrm>
                <a:off x="3909448" y="6127148"/>
                <a:ext cx="110490" cy="113719"/>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525" name="Komsberg_Label"/>
              <p:cNvSpPr txBox="1"/>
              <p:nvPr/>
            </p:nvSpPr>
            <p:spPr>
              <a:xfrm>
                <a:off x="4072301" y="5811966"/>
                <a:ext cx="1636589" cy="534323"/>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Komsberg</a:t>
                </a:r>
              </a:p>
            </p:txBody>
          </p:sp>
        </p:grpSp>
        <p:sp>
          <p:nvSpPr>
            <p:cNvPr id="881" name="Hydra_Hydra B_1_400kV"/>
            <p:cNvSpPr/>
            <p:nvPr/>
          </p:nvSpPr>
          <p:spPr>
            <a:xfrm>
              <a:off x="4697599" y="5041927"/>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82" name="GARONA"/>
            <p:cNvSpPr/>
            <p:nvPr/>
          </p:nvSpPr>
          <p:spPr>
            <a:xfrm>
              <a:off x="3747306" y="4116327"/>
              <a:ext cx="51794" cy="53582"/>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83" name="GARONA_Label"/>
            <p:cNvSpPr txBox="1"/>
            <p:nvPr/>
          </p:nvSpPr>
          <p:spPr>
            <a:xfrm>
              <a:off x="3744935" y="4147707"/>
              <a:ext cx="655458" cy="251266"/>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GARONA</a:t>
              </a:r>
            </a:p>
          </p:txBody>
        </p:sp>
        <p:sp>
          <p:nvSpPr>
            <p:cNvPr id="884" name="ALPHA"/>
            <p:cNvSpPr/>
            <p:nvPr/>
          </p:nvSpPr>
          <p:spPr>
            <a:xfrm>
              <a:off x="6993648" y="3219223"/>
              <a:ext cx="85077" cy="86035"/>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85" name="BETA"/>
            <p:cNvSpPr/>
            <p:nvPr/>
          </p:nvSpPr>
          <p:spPr>
            <a:xfrm>
              <a:off x="5374592" y="4093993"/>
              <a:ext cx="85077" cy="86035"/>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86" name="GAMMA"/>
            <p:cNvSpPr/>
            <p:nvPr/>
          </p:nvSpPr>
          <p:spPr>
            <a:xfrm>
              <a:off x="4359709" y="5450649"/>
              <a:ext cx="85077" cy="86035"/>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87" name="KAPPA"/>
            <p:cNvSpPr/>
            <p:nvPr/>
          </p:nvSpPr>
          <p:spPr>
            <a:xfrm>
              <a:off x="2866718" y="6099756"/>
              <a:ext cx="85077" cy="85143"/>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88" name="STERREKUS"/>
            <p:cNvSpPr/>
            <p:nvPr/>
          </p:nvSpPr>
          <p:spPr>
            <a:xfrm>
              <a:off x="2202814" y="6374864"/>
              <a:ext cx="85077" cy="85143"/>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89" name="ACACIA"/>
            <p:cNvSpPr/>
            <p:nvPr/>
          </p:nvSpPr>
          <p:spPr>
            <a:xfrm>
              <a:off x="2212593" y="6453084"/>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90" name="AGGENEIS"/>
            <p:cNvSpPr/>
            <p:nvPr/>
          </p:nvSpPr>
          <p:spPr>
            <a:xfrm>
              <a:off x="2329940" y="4359211"/>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91" name="ANKERLIG"/>
            <p:cNvSpPr/>
            <p:nvPr/>
          </p:nvSpPr>
          <p:spPr>
            <a:xfrm>
              <a:off x="2183256" y="6325419"/>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92" name="ARIES"/>
            <p:cNvSpPr/>
            <p:nvPr/>
          </p:nvSpPr>
          <p:spPr>
            <a:xfrm>
              <a:off x="3207919" y="4448214"/>
              <a:ext cx="85077"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93" name="AURORA"/>
            <p:cNvSpPr/>
            <p:nvPr/>
          </p:nvSpPr>
          <p:spPr>
            <a:xfrm>
              <a:off x="2086528" y="6060199"/>
              <a:ext cx="85077" cy="85143"/>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94" name="BACCHUS"/>
            <p:cNvSpPr/>
            <p:nvPr/>
          </p:nvSpPr>
          <p:spPr>
            <a:xfrm>
              <a:off x="2593969" y="6423417"/>
              <a:ext cx="84016"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95" name="DEDISA"/>
            <p:cNvSpPr/>
            <p:nvPr/>
          </p:nvSpPr>
          <p:spPr>
            <a:xfrm>
              <a:off x="5355035" y="6394643"/>
              <a:ext cx="85077" cy="85143"/>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96" name="DELPHI"/>
            <p:cNvSpPr/>
            <p:nvPr/>
          </p:nvSpPr>
          <p:spPr>
            <a:xfrm>
              <a:off x="5852698" y="5598092"/>
              <a:ext cx="84016"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97" name="DROERIVIER"/>
            <p:cNvSpPr/>
            <p:nvPr/>
          </p:nvSpPr>
          <p:spPr>
            <a:xfrm>
              <a:off x="3969613" y="5785092"/>
              <a:ext cx="85077"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98" name="EROS"/>
            <p:cNvSpPr/>
            <p:nvPr/>
          </p:nvSpPr>
          <p:spPr>
            <a:xfrm>
              <a:off x="7218563" y="4958873"/>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899" name="GOURIKWA"/>
            <p:cNvSpPr/>
            <p:nvPr/>
          </p:nvSpPr>
          <p:spPr>
            <a:xfrm>
              <a:off x="3725140" y="6590638"/>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00" name="GRASSRIDGE"/>
            <p:cNvSpPr/>
            <p:nvPr/>
          </p:nvSpPr>
          <p:spPr>
            <a:xfrm>
              <a:off x="5335477" y="6384754"/>
              <a:ext cx="85077" cy="85143"/>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01" name="GROOTVLEI"/>
            <p:cNvSpPr/>
            <p:nvPr/>
          </p:nvSpPr>
          <p:spPr>
            <a:xfrm>
              <a:off x="6593773" y="3199445"/>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02" name="HELIOS"/>
            <p:cNvSpPr/>
            <p:nvPr/>
          </p:nvSpPr>
          <p:spPr>
            <a:xfrm>
              <a:off x="2661362" y="4910322"/>
              <a:ext cx="85077"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03" name="HERMES"/>
            <p:cNvSpPr/>
            <p:nvPr/>
          </p:nvSpPr>
          <p:spPr>
            <a:xfrm>
              <a:off x="5842919" y="3258780"/>
              <a:ext cx="85077"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04" name="HYDRA"/>
            <p:cNvSpPr/>
            <p:nvPr/>
          </p:nvSpPr>
          <p:spPr>
            <a:xfrm>
              <a:off x="4661794" y="5008319"/>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05" name="IZIKO"/>
            <p:cNvSpPr/>
            <p:nvPr/>
          </p:nvSpPr>
          <p:spPr>
            <a:xfrm>
              <a:off x="5139899" y="5470428"/>
              <a:ext cx="85077"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06" name="JUNO"/>
            <p:cNvSpPr/>
            <p:nvPr/>
          </p:nvSpPr>
          <p:spPr>
            <a:xfrm>
              <a:off x="2174538" y="5411093"/>
              <a:ext cx="84016"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07" name="KOEBERG"/>
            <p:cNvSpPr/>
            <p:nvPr/>
          </p:nvSpPr>
          <p:spPr>
            <a:xfrm>
              <a:off x="2174538" y="6364975"/>
              <a:ext cx="84016" cy="85143"/>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08" name="KOKERBOOM"/>
            <p:cNvSpPr/>
            <p:nvPr/>
          </p:nvSpPr>
          <p:spPr>
            <a:xfrm>
              <a:off x="2027854" y="3091557"/>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09" name="KRONOS"/>
            <p:cNvSpPr/>
            <p:nvPr/>
          </p:nvSpPr>
          <p:spPr>
            <a:xfrm>
              <a:off x="3891382" y="4693655"/>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10" name="LEANDER"/>
            <p:cNvSpPr/>
            <p:nvPr/>
          </p:nvSpPr>
          <p:spPr>
            <a:xfrm>
              <a:off x="5852698" y="3740665"/>
              <a:ext cx="84016"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11" name="LEWENSAAR"/>
            <p:cNvSpPr/>
            <p:nvPr/>
          </p:nvSpPr>
          <p:spPr>
            <a:xfrm>
              <a:off x="3998950" y="3858441"/>
              <a:ext cx="84016" cy="85143"/>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12" name="LUCKHOFF"/>
            <p:cNvSpPr/>
            <p:nvPr/>
          </p:nvSpPr>
          <p:spPr>
            <a:xfrm>
              <a:off x="4974719" y="4565989"/>
              <a:ext cx="84015"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13" name="MERCURY"/>
            <p:cNvSpPr/>
            <p:nvPr/>
          </p:nvSpPr>
          <p:spPr>
            <a:xfrm>
              <a:off x="5862477" y="3308225"/>
              <a:ext cx="84016" cy="85142"/>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14" name="MOOKODI"/>
            <p:cNvSpPr/>
            <p:nvPr/>
          </p:nvSpPr>
          <p:spPr>
            <a:xfrm>
              <a:off x="4945382" y="3308225"/>
              <a:ext cx="84015"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15" name="MULDERSVLEI"/>
            <p:cNvSpPr/>
            <p:nvPr/>
          </p:nvSpPr>
          <p:spPr>
            <a:xfrm>
              <a:off x="2339718" y="6423417"/>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16" name="NEPTUNE"/>
            <p:cNvSpPr/>
            <p:nvPr/>
          </p:nvSpPr>
          <p:spPr>
            <a:xfrm>
              <a:off x="6321024" y="6010754"/>
              <a:ext cx="84016"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17" name="NIEUWEHOOP"/>
            <p:cNvSpPr/>
            <p:nvPr/>
          </p:nvSpPr>
          <p:spPr>
            <a:xfrm>
              <a:off x="3452392" y="4290881"/>
              <a:ext cx="85077" cy="85143"/>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18" name="PALMIET"/>
            <p:cNvSpPr/>
            <p:nvPr/>
          </p:nvSpPr>
          <p:spPr>
            <a:xfrm>
              <a:off x="2408170" y="6600527"/>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19" name="PERSEUS"/>
            <p:cNvSpPr/>
            <p:nvPr/>
          </p:nvSpPr>
          <p:spPr>
            <a:xfrm>
              <a:off x="5384372" y="4055330"/>
              <a:ext cx="84016" cy="85142"/>
            </a:xfrm>
            <a:prstGeom prst="ellipse">
              <a:avLst/>
            </a:prstGeom>
            <a:solidFill>
              <a:srgbClr val="FF00FF"/>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20" name="PHILIPPI"/>
            <p:cNvSpPr/>
            <p:nvPr/>
          </p:nvSpPr>
          <p:spPr>
            <a:xfrm>
              <a:off x="2212593" y="6502530"/>
              <a:ext cx="85077"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21" name="PLUTO"/>
            <p:cNvSpPr/>
            <p:nvPr/>
          </p:nvSpPr>
          <p:spPr>
            <a:xfrm>
              <a:off x="6145005" y="2954004"/>
              <a:ext cx="85077"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22" name="POSEIDON"/>
            <p:cNvSpPr/>
            <p:nvPr/>
          </p:nvSpPr>
          <p:spPr>
            <a:xfrm>
              <a:off x="5471321" y="5932535"/>
              <a:ext cx="85077"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23" name="PROTEUS"/>
            <p:cNvSpPr/>
            <p:nvPr/>
          </p:nvSpPr>
          <p:spPr>
            <a:xfrm>
              <a:off x="3686025" y="6561864"/>
              <a:ext cx="85077"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24" name="SERUMULA"/>
            <p:cNvSpPr/>
            <p:nvPr/>
          </p:nvSpPr>
          <p:spPr>
            <a:xfrm>
              <a:off x="5696236" y="4792546"/>
              <a:ext cx="85077"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25" name="STIKLAND"/>
            <p:cNvSpPr/>
            <p:nvPr/>
          </p:nvSpPr>
          <p:spPr>
            <a:xfrm>
              <a:off x="2281045" y="6462973"/>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26" name="THESEUS"/>
            <p:cNvSpPr/>
            <p:nvPr/>
          </p:nvSpPr>
          <p:spPr>
            <a:xfrm>
              <a:off x="5862477" y="3838662"/>
              <a:ext cx="84016" cy="85143"/>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27" name="TUTUKA"/>
            <p:cNvSpPr/>
            <p:nvPr/>
          </p:nvSpPr>
          <p:spPr>
            <a:xfrm>
              <a:off x="6974090" y="3199445"/>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28" name="UPINGTON"/>
            <p:cNvSpPr/>
            <p:nvPr/>
          </p:nvSpPr>
          <p:spPr>
            <a:xfrm>
              <a:off x="3354603" y="4015774"/>
              <a:ext cx="85077" cy="8514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29" name="VUYANI"/>
            <p:cNvSpPr/>
            <p:nvPr/>
          </p:nvSpPr>
          <p:spPr>
            <a:xfrm>
              <a:off x="6740457" y="5430870"/>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30" name="ZEUS"/>
            <p:cNvSpPr/>
            <p:nvPr/>
          </p:nvSpPr>
          <p:spPr>
            <a:xfrm>
              <a:off x="6857804" y="3170670"/>
              <a:ext cx="84016" cy="85143"/>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31" name="BOUNDARY"/>
            <p:cNvSpPr/>
            <p:nvPr/>
          </p:nvSpPr>
          <p:spPr>
            <a:xfrm>
              <a:off x="5002994" y="4093993"/>
              <a:ext cx="85077" cy="8603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32" name="EVEREST"/>
            <p:cNvSpPr/>
            <p:nvPr/>
          </p:nvSpPr>
          <p:spPr>
            <a:xfrm>
              <a:off x="5901593" y="3760443"/>
              <a:ext cx="84016" cy="85142"/>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33" name="FERRUM"/>
            <p:cNvSpPr/>
            <p:nvPr/>
          </p:nvSpPr>
          <p:spPr>
            <a:xfrm>
              <a:off x="4203246" y="3641774"/>
              <a:ext cx="85077" cy="8603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34" name="GARONA"/>
            <p:cNvSpPr/>
            <p:nvPr/>
          </p:nvSpPr>
          <p:spPr>
            <a:xfrm>
              <a:off x="3734920" y="4103881"/>
              <a:ext cx="85077" cy="8603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35" name="HARVARD"/>
            <p:cNvSpPr/>
            <p:nvPr/>
          </p:nvSpPr>
          <p:spPr>
            <a:xfrm>
              <a:off x="5549552" y="4271103"/>
              <a:ext cx="85077" cy="8603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36" name="MAKALU"/>
            <p:cNvSpPr/>
            <p:nvPr/>
          </p:nvSpPr>
          <p:spPr>
            <a:xfrm>
              <a:off x="6360050" y="3212276"/>
              <a:ext cx="84016" cy="8603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37" name="MERAPI"/>
            <p:cNvSpPr/>
            <p:nvPr/>
          </p:nvSpPr>
          <p:spPr>
            <a:xfrm>
              <a:off x="5978763" y="4192884"/>
              <a:ext cx="85077" cy="85142"/>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38" name="OLIEN"/>
            <p:cNvSpPr/>
            <p:nvPr/>
          </p:nvSpPr>
          <p:spPr>
            <a:xfrm>
              <a:off x="4457497" y="3916882"/>
              <a:ext cx="84016" cy="8603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39" name="GROMIS"/>
            <p:cNvSpPr/>
            <p:nvPr/>
          </p:nvSpPr>
          <p:spPr>
            <a:xfrm>
              <a:off x="1618200" y="4497660"/>
              <a:ext cx="85077" cy="85142"/>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40" name="HARIB"/>
            <p:cNvSpPr/>
            <p:nvPr/>
          </p:nvSpPr>
          <p:spPr>
            <a:xfrm>
              <a:off x="2164758" y="3966328"/>
              <a:ext cx="84016" cy="86035"/>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41" name="NAMA"/>
            <p:cNvSpPr/>
            <p:nvPr/>
          </p:nvSpPr>
          <p:spPr>
            <a:xfrm>
              <a:off x="1930065" y="4516543"/>
              <a:ext cx="85077" cy="86035"/>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42" name="PAULPUTS"/>
            <p:cNvSpPr/>
            <p:nvPr/>
          </p:nvSpPr>
          <p:spPr>
            <a:xfrm>
              <a:off x="2671141" y="4163216"/>
              <a:ext cx="85077" cy="85142"/>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43" name="PEMBROKE"/>
            <p:cNvSpPr/>
            <p:nvPr/>
          </p:nvSpPr>
          <p:spPr>
            <a:xfrm>
              <a:off x="6174341" y="6000864"/>
              <a:ext cx="85077" cy="86035"/>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44" name="ROODEKUIL"/>
            <p:cNvSpPr/>
            <p:nvPr/>
          </p:nvSpPr>
          <p:spPr>
            <a:xfrm>
              <a:off x="4935603" y="4683766"/>
              <a:ext cx="84015" cy="86035"/>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45" name="RUIGTEVALLEI"/>
            <p:cNvSpPr/>
            <p:nvPr/>
          </p:nvSpPr>
          <p:spPr>
            <a:xfrm>
              <a:off x="5286582" y="4968762"/>
              <a:ext cx="85077" cy="86035"/>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46" name="Komsberg"/>
            <p:cNvSpPr/>
            <p:nvPr/>
          </p:nvSpPr>
          <p:spPr>
            <a:xfrm>
              <a:off x="3119910" y="6020643"/>
              <a:ext cx="85077" cy="8603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47" name="Rectangle 946"/>
            <p:cNvSpPr/>
            <p:nvPr/>
          </p:nvSpPr>
          <p:spPr>
            <a:xfrm>
              <a:off x="1327076" y="3050309"/>
              <a:ext cx="893247" cy="251266"/>
            </a:xfrm>
            <a:prstGeom prst="rect">
              <a:avLst/>
            </a:pr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KOKERBOOM</a:t>
              </a:r>
            </a:p>
          </p:txBody>
        </p:sp>
        <p:sp>
          <p:nvSpPr>
            <p:cNvPr id="948" name="MAKALU"/>
            <p:cNvSpPr/>
            <p:nvPr/>
          </p:nvSpPr>
          <p:spPr>
            <a:xfrm>
              <a:off x="5553727" y="2908057"/>
              <a:ext cx="84016" cy="8603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49" name="STERREKUS_Label"/>
            <p:cNvSpPr txBox="1"/>
            <p:nvPr/>
          </p:nvSpPr>
          <p:spPr>
            <a:xfrm>
              <a:off x="1561805" y="6275705"/>
              <a:ext cx="784867" cy="251266"/>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STERREKUS</a:t>
              </a:r>
            </a:p>
          </p:txBody>
        </p:sp>
        <p:sp>
          <p:nvSpPr>
            <p:cNvPr id="950" name="ACACIA_Label"/>
            <p:cNvSpPr txBox="1"/>
            <p:nvPr/>
          </p:nvSpPr>
          <p:spPr>
            <a:xfrm>
              <a:off x="1726219" y="6499097"/>
              <a:ext cx="603694" cy="25911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ACACIA</a:t>
              </a:r>
            </a:p>
          </p:txBody>
        </p:sp>
        <p:sp>
          <p:nvSpPr>
            <p:cNvPr id="951" name="AURORA_Label"/>
            <p:cNvSpPr txBox="1"/>
            <p:nvPr/>
          </p:nvSpPr>
          <p:spPr>
            <a:xfrm>
              <a:off x="2159116" y="5946920"/>
              <a:ext cx="642517" cy="251266"/>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AURORA</a:t>
              </a:r>
            </a:p>
          </p:txBody>
        </p:sp>
        <p:sp>
          <p:nvSpPr>
            <p:cNvPr id="952" name="BACCHUS_Label"/>
            <p:cNvSpPr txBox="1"/>
            <p:nvPr/>
          </p:nvSpPr>
          <p:spPr>
            <a:xfrm>
              <a:off x="2659868" y="6349981"/>
              <a:ext cx="720162" cy="25911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BACCHUS</a:t>
              </a:r>
            </a:p>
          </p:txBody>
        </p:sp>
        <p:sp>
          <p:nvSpPr>
            <p:cNvPr id="953" name="GOURIKWA_Label"/>
            <p:cNvSpPr txBox="1"/>
            <p:nvPr/>
          </p:nvSpPr>
          <p:spPr>
            <a:xfrm>
              <a:off x="3664485" y="6726883"/>
              <a:ext cx="794572" cy="251266"/>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GOURIKWA</a:t>
              </a:r>
            </a:p>
          </p:txBody>
        </p:sp>
        <p:sp>
          <p:nvSpPr>
            <p:cNvPr id="954" name="KOEBERG_Label"/>
            <p:cNvSpPr txBox="1"/>
            <p:nvPr/>
          </p:nvSpPr>
          <p:spPr>
            <a:xfrm>
              <a:off x="1577710" y="6386847"/>
              <a:ext cx="687810" cy="251266"/>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KOEBERG</a:t>
              </a:r>
            </a:p>
          </p:txBody>
        </p:sp>
        <p:sp>
          <p:nvSpPr>
            <p:cNvPr id="955" name="PALMIET_Label"/>
            <p:cNvSpPr txBox="1"/>
            <p:nvPr/>
          </p:nvSpPr>
          <p:spPr>
            <a:xfrm>
              <a:off x="1873020" y="6642549"/>
              <a:ext cx="674868" cy="25911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PALMIET</a:t>
              </a:r>
            </a:p>
          </p:txBody>
        </p:sp>
        <p:sp>
          <p:nvSpPr>
            <p:cNvPr id="956" name="PROTEUS_Label"/>
            <p:cNvSpPr txBox="1"/>
            <p:nvPr/>
          </p:nvSpPr>
          <p:spPr>
            <a:xfrm>
              <a:off x="3284740" y="6388489"/>
              <a:ext cx="676486" cy="251266"/>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PROTEUS</a:t>
              </a:r>
            </a:p>
          </p:txBody>
        </p:sp>
        <p:sp>
          <p:nvSpPr>
            <p:cNvPr id="957" name="Bacchus_Palmiet_1_400kV"/>
            <p:cNvSpPr/>
            <p:nvPr/>
          </p:nvSpPr>
          <p:spPr>
            <a:xfrm>
              <a:off x="2321561" y="6479917"/>
              <a:ext cx="308435" cy="189652"/>
            </a:xfrm>
            <a:custGeom>
              <a:avLst/>
              <a:gdLst>
                <a:gd name="connsiteX0" fmla="*/ 241300 w 249843"/>
                <a:gd name="connsiteY0" fmla="*/ 16933 h 245533"/>
                <a:gd name="connsiteX1" fmla="*/ 228600 w 249843"/>
                <a:gd name="connsiteY1" fmla="*/ 16933 h 245533"/>
                <a:gd name="connsiteX2" fmla="*/ 0 w 249843"/>
                <a:gd name="connsiteY2" fmla="*/ 245533 h 245533"/>
                <a:gd name="connsiteX0" fmla="*/ 241300 w 249843"/>
                <a:gd name="connsiteY0" fmla="*/ 16933 h 245533"/>
                <a:gd name="connsiteX1" fmla="*/ 228600 w 249843"/>
                <a:gd name="connsiteY1" fmla="*/ 16933 h 245533"/>
                <a:gd name="connsiteX2" fmla="*/ 0 w 249843"/>
                <a:gd name="connsiteY2" fmla="*/ 245533 h 245533"/>
                <a:gd name="connsiteX0" fmla="*/ 241300 w 249843"/>
                <a:gd name="connsiteY0" fmla="*/ 16933 h 245533"/>
                <a:gd name="connsiteX1" fmla="*/ 228600 w 249843"/>
                <a:gd name="connsiteY1" fmla="*/ 16933 h 245533"/>
                <a:gd name="connsiteX2" fmla="*/ 128615 w 249843"/>
                <a:gd name="connsiteY2" fmla="*/ 130112 h 245533"/>
                <a:gd name="connsiteX3" fmla="*/ 0 w 249843"/>
                <a:gd name="connsiteY3" fmla="*/ 245533 h 245533"/>
                <a:gd name="connsiteX0" fmla="*/ 432219 w 440762"/>
                <a:gd name="connsiteY0" fmla="*/ 16933 h 142516"/>
                <a:gd name="connsiteX1" fmla="*/ 419519 w 440762"/>
                <a:gd name="connsiteY1" fmla="*/ 16933 h 142516"/>
                <a:gd name="connsiteX2" fmla="*/ 319534 w 440762"/>
                <a:gd name="connsiteY2" fmla="*/ 130112 h 142516"/>
                <a:gd name="connsiteX3" fmla="*/ 0 w 440762"/>
                <a:gd name="connsiteY3" fmla="*/ 123815 h 142516"/>
                <a:gd name="connsiteX0" fmla="*/ 432219 w 440762"/>
                <a:gd name="connsiteY0" fmla="*/ 16933 h 247126"/>
                <a:gd name="connsiteX1" fmla="*/ 419519 w 440762"/>
                <a:gd name="connsiteY1" fmla="*/ 16933 h 247126"/>
                <a:gd name="connsiteX2" fmla="*/ 329583 w 440762"/>
                <a:gd name="connsiteY2" fmla="*/ 241687 h 247126"/>
                <a:gd name="connsiteX3" fmla="*/ 0 w 440762"/>
                <a:gd name="connsiteY3" fmla="*/ 123815 h 247126"/>
                <a:gd name="connsiteX0" fmla="*/ 392026 w 400569"/>
                <a:gd name="connsiteY0" fmla="*/ 16933 h 245856"/>
                <a:gd name="connsiteX1" fmla="*/ 379326 w 400569"/>
                <a:gd name="connsiteY1" fmla="*/ 16933 h 245856"/>
                <a:gd name="connsiteX2" fmla="*/ 289390 w 400569"/>
                <a:gd name="connsiteY2" fmla="*/ 241687 h 245856"/>
                <a:gd name="connsiteX3" fmla="*/ 0 w 400569"/>
                <a:gd name="connsiteY3" fmla="*/ 62956 h 245856"/>
              </a:gdLst>
              <a:ahLst/>
              <a:cxnLst>
                <a:cxn ang="0">
                  <a:pos x="connsiteX0" y="connsiteY0"/>
                </a:cxn>
                <a:cxn ang="0">
                  <a:pos x="connsiteX1" y="connsiteY1"/>
                </a:cxn>
                <a:cxn ang="0">
                  <a:pos x="connsiteX2" y="connsiteY2"/>
                </a:cxn>
                <a:cxn ang="0">
                  <a:pos x="connsiteX3" y="connsiteY3"/>
                </a:cxn>
              </a:cxnLst>
              <a:rect l="l" t="t" r="r" b="b"/>
              <a:pathLst>
                <a:path w="400569" h="245856">
                  <a:moveTo>
                    <a:pt x="392026" y="16933"/>
                  </a:moveTo>
                  <a:cubicBezTo>
                    <a:pt x="389909" y="16933"/>
                    <a:pt x="419543" y="-21167"/>
                    <a:pt x="379326" y="16933"/>
                  </a:cubicBezTo>
                  <a:cubicBezTo>
                    <a:pt x="360545" y="35796"/>
                    <a:pt x="327490" y="203587"/>
                    <a:pt x="289390" y="241687"/>
                  </a:cubicBezTo>
                  <a:cubicBezTo>
                    <a:pt x="251290" y="279787"/>
                    <a:pt x="21436" y="43719"/>
                    <a:pt x="0" y="62956"/>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grpSp>
          <p:nvGrpSpPr>
            <p:cNvPr id="958" name="Group 957"/>
            <p:cNvGrpSpPr/>
            <p:nvPr/>
          </p:nvGrpSpPr>
          <p:grpSpPr>
            <a:xfrm>
              <a:off x="1084286" y="2627200"/>
              <a:ext cx="5262245" cy="4350187"/>
              <a:chOff x="1711103" y="1394429"/>
              <a:chExt cx="6834158" cy="5586682"/>
            </a:xfrm>
          </p:grpSpPr>
          <p:grpSp>
            <p:nvGrpSpPr>
              <p:cNvPr id="1388" name="Group 1387"/>
              <p:cNvGrpSpPr/>
              <p:nvPr/>
            </p:nvGrpSpPr>
            <p:grpSpPr>
              <a:xfrm>
                <a:off x="1711103" y="1394429"/>
                <a:ext cx="6834158" cy="5586682"/>
                <a:chOff x="1711103" y="1394429"/>
                <a:chExt cx="6834158" cy="5586682"/>
              </a:xfrm>
            </p:grpSpPr>
            <p:sp>
              <p:nvSpPr>
                <p:cNvPr id="1390" name="Groeipunt"/>
                <p:cNvSpPr/>
                <p:nvPr/>
              </p:nvSpPr>
              <p:spPr>
                <a:xfrm>
                  <a:off x="3027044" y="3872786"/>
                  <a:ext cx="111600" cy="111600"/>
                </a:xfrm>
                <a:prstGeom prst="ellipse">
                  <a:avLst/>
                </a:prstGeom>
                <a:pattFill prst="dkDnDiag">
                  <a:fgClr>
                    <a:srgbClr val="B56B33"/>
                  </a:fgClr>
                  <a:bgClr>
                    <a:sysClr val="window" lastClr="FFFFFF">
                      <a:lumMod val="100000"/>
                    </a:sysClr>
                  </a:bgClr>
                </a:pattFill>
                <a:ln w="22225" cap="flat" cmpd="sng" algn="ctr">
                  <a:solidFill>
                    <a:srgbClr val="B56B33"/>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grpSp>
              <p:nvGrpSpPr>
                <p:cNvPr id="1391" name="Group 1390"/>
                <p:cNvGrpSpPr/>
                <p:nvPr/>
              </p:nvGrpSpPr>
              <p:grpSpPr>
                <a:xfrm>
                  <a:off x="1711103" y="1394429"/>
                  <a:ext cx="6834158" cy="5586682"/>
                  <a:chOff x="1711103" y="1394429"/>
                  <a:chExt cx="6834158" cy="5586682"/>
                </a:xfrm>
              </p:grpSpPr>
              <p:grpSp>
                <p:nvGrpSpPr>
                  <p:cNvPr id="1392" name="Group 1391"/>
                  <p:cNvGrpSpPr/>
                  <p:nvPr/>
                </p:nvGrpSpPr>
                <p:grpSpPr>
                  <a:xfrm>
                    <a:off x="1711103" y="1394429"/>
                    <a:ext cx="6834158" cy="5586682"/>
                    <a:chOff x="1711103" y="1394429"/>
                    <a:chExt cx="6834158" cy="5586682"/>
                  </a:xfrm>
                </p:grpSpPr>
                <p:sp>
                  <p:nvSpPr>
                    <p:cNvPr id="1394" name="BLOUWATER"/>
                    <p:cNvSpPr/>
                    <p:nvPr/>
                  </p:nvSpPr>
                  <p:spPr>
                    <a:xfrm>
                      <a:off x="2894233" y="5793207"/>
                      <a:ext cx="110490" cy="110490"/>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grpSp>
                  <p:nvGrpSpPr>
                    <p:cNvPr id="1395" name="Group 1394"/>
                    <p:cNvGrpSpPr/>
                    <p:nvPr/>
                  </p:nvGrpSpPr>
                  <p:grpSpPr>
                    <a:xfrm>
                      <a:off x="1711103" y="1394429"/>
                      <a:ext cx="6834158" cy="5586682"/>
                      <a:chOff x="1711103" y="1394429"/>
                      <a:chExt cx="6834158" cy="5586682"/>
                    </a:xfrm>
                  </p:grpSpPr>
                  <p:sp>
                    <p:nvSpPr>
                      <p:cNvPr id="1396" name="Kappa_Sterrekus_2_765kV"/>
                      <p:cNvSpPr/>
                      <p:nvPr/>
                    </p:nvSpPr>
                    <p:spPr>
                      <a:xfrm>
                        <a:off x="3209132" y="5941836"/>
                        <a:ext cx="862223" cy="379645"/>
                      </a:xfrm>
                      <a:custGeom>
                        <a:avLst/>
                        <a:gdLst>
                          <a:gd name="connsiteX0" fmla="*/ 863600 w 863600"/>
                          <a:gd name="connsiteY0" fmla="*/ 26340 h 381940"/>
                          <a:gd name="connsiteX1" fmla="*/ 355600 w 863600"/>
                          <a:gd name="connsiteY1" fmla="*/ 26340 h 381940"/>
                          <a:gd name="connsiteX2" fmla="*/ 0 w 863600"/>
                          <a:gd name="connsiteY2" fmla="*/ 381940 h 381940"/>
                          <a:gd name="connsiteX0" fmla="*/ 863600 w 863600"/>
                          <a:gd name="connsiteY0" fmla="*/ 26340 h 381940"/>
                          <a:gd name="connsiteX1" fmla="*/ 355600 w 863600"/>
                          <a:gd name="connsiteY1" fmla="*/ 26340 h 381940"/>
                          <a:gd name="connsiteX2" fmla="*/ 0 w 863600"/>
                          <a:gd name="connsiteY2" fmla="*/ 381940 h 381940"/>
                        </a:gdLst>
                        <a:ahLst/>
                        <a:cxnLst>
                          <a:cxn ang="0">
                            <a:pos x="connsiteX0" y="connsiteY0"/>
                          </a:cxn>
                          <a:cxn ang="0">
                            <a:pos x="connsiteX1" y="connsiteY1"/>
                          </a:cxn>
                          <a:cxn ang="0">
                            <a:pos x="connsiteX2" y="connsiteY2"/>
                          </a:cxn>
                        </a:cxnLst>
                        <a:rect l="l" t="t" r="r" b="b"/>
                        <a:pathLst>
                          <a:path w="863600" h="381940">
                            <a:moveTo>
                              <a:pt x="863600" y="26340"/>
                            </a:moveTo>
                            <a:cubicBezTo>
                              <a:pt x="778933" y="26340"/>
                              <a:pt x="499533" y="-32927"/>
                              <a:pt x="355600" y="26340"/>
                            </a:cubicBezTo>
                            <a:cubicBezTo>
                              <a:pt x="211667" y="85607"/>
                              <a:pt x="74083" y="307857"/>
                              <a:pt x="0" y="381940"/>
                            </a:cubicBezTo>
                          </a:path>
                        </a:pathLst>
                      </a:custGeom>
                      <a:noFill/>
                      <a:ln w="6350" cap="flat" cmpd="sng" algn="ctr">
                        <a:solidFill>
                          <a:srgbClr val="FF00FF">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97" name="Droerivier_Narina_1_400kV"/>
                      <p:cNvSpPr/>
                      <p:nvPr/>
                    </p:nvSpPr>
                    <p:spPr>
                      <a:xfrm>
                        <a:off x="5405161" y="5511207"/>
                        <a:ext cx="109125" cy="908662"/>
                      </a:xfrm>
                      <a:custGeom>
                        <a:avLst/>
                        <a:gdLst>
                          <a:gd name="connsiteX0" fmla="*/ 101600 w 109125"/>
                          <a:gd name="connsiteY0" fmla="*/ 0 h 914400"/>
                          <a:gd name="connsiteX1" fmla="*/ 101600 w 109125"/>
                          <a:gd name="connsiteY1" fmla="*/ 812800 h 914400"/>
                          <a:gd name="connsiteX2" fmla="*/ 0 w 109125"/>
                          <a:gd name="connsiteY2" fmla="*/ 914400 h 914400"/>
                          <a:gd name="connsiteX0" fmla="*/ 101600 w 109125"/>
                          <a:gd name="connsiteY0" fmla="*/ 0 h 914400"/>
                          <a:gd name="connsiteX1" fmla="*/ 101600 w 109125"/>
                          <a:gd name="connsiteY1" fmla="*/ 812800 h 914400"/>
                          <a:gd name="connsiteX2" fmla="*/ 0 w 109125"/>
                          <a:gd name="connsiteY2" fmla="*/ 914400 h 914400"/>
                        </a:gdLst>
                        <a:ahLst/>
                        <a:cxnLst>
                          <a:cxn ang="0">
                            <a:pos x="connsiteX0" y="connsiteY0"/>
                          </a:cxn>
                          <a:cxn ang="0">
                            <a:pos x="connsiteX1" y="connsiteY1"/>
                          </a:cxn>
                          <a:cxn ang="0">
                            <a:pos x="connsiteX2" y="connsiteY2"/>
                          </a:cxn>
                        </a:cxnLst>
                        <a:rect l="l" t="t" r="r" b="b"/>
                        <a:pathLst>
                          <a:path w="109125" h="914400">
                            <a:moveTo>
                              <a:pt x="101600" y="0"/>
                            </a:moveTo>
                            <a:cubicBezTo>
                              <a:pt x="101600" y="135467"/>
                              <a:pt x="118533" y="660400"/>
                              <a:pt x="101600" y="812800"/>
                            </a:cubicBezTo>
                            <a:cubicBezTo>
                              <a:pt x="84667" y="965200"/>
                              <a:pt x="21167" y="893233"/>
                              <a:pt x="0" y="91440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98" name="Agulhas"/>
                      <p:cNvSpPr/>
                      <p:nvPr/>
                    </p:nvSpPr>
                    <p:spPr>
                      <a:xfrm>
                        <a:off x="4212279" y="6474417"/>
                        <a:ext cx="110490" cy="110490"/>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399" name="Asteria"/>
                      <p:cNvSpPr/>
                      <p:nvPr/>
                    </p:nvSpPr>
                    <p:spPr>
                      <a:xfrm>
                        <a:off x="3553256" y="6537917"/>
                        <a:ext cx="110490" cy="110490"/>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00" name="Narina"/>
                      <p:cNvSpPr/>
                      <p:nvPr/>
                    </p:nvSpPr>
                    <p:spPr>
                      <a:xfrm>
                        <a:off x="5365225" y="6373965"/>
                        <a:ext cx="110490" cy="109342"/>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01" name="Hermes_Mookodi_1_400kV"/>
                      <p:cNvSpPr/>
                      <p:nvPr/>
                    </p:nvSpPr>
                    <p:spPr>
                      <a:xfrm>
                        <a:off x="6788708" y="2271503"/>
                        <a:ext cx="1146890" cy="61510"/>
                      </a:xfrm>
                      <a:custGeom>
                        <a:avLst/>
                        <a:gdLst>
                          <a:gd name="connsiteX0" fmla="*/ 3164281 w 3164281"/>
                          <a:gd name="connsiteY0" fmla="*/ 12229 h 177329"/>
                          <a:gd name="connsiteX1" fmla="*/ 268681 w 3164281"/>
                          <a:gd name="connsiteY1" fmla="*/ 12229 h 177329"/>
                          <a:gd name="connsiteX2" fmla="*/ 103581 w 3164281"/>
                          <a:gd name="connsiteY2" fmla="*/ 177329 h 177329"/>
                          <a:gd name="connsiteX0" fmla="*/ 3164281 w 3164281"/>
                          <a:gd name="connsiteY0" fmla="*/ 12229 h 177329"/>
                          <a:gd name="connsiteX1" fmla="*/ 268681 w 3164281"/>
                          <a:gd name="connsiteY1" fmla="*/ 12229 h 177329"/>
                          <a:gd name="connsiteX2" fmla="*/ 103581 w 3164281"/>
                          <a:gd name="connsiteY2" fmla="*/ 177329 h 177329"/>
                          <a:gd name="connsiteX0" fmla="*/ 3060700 w 3060700"/>
                          <a:gd name="connsiteY0" fmla="*/ 0 h 165100"/>
                          <a:gd name="connsiteX1" fmla="*/ 579713 w 3060700"/>
                          <a:gd name="connsiteY1" fmla="*/ 10049 h 165100"/>
                          <a:gd name="connsiteX2" fmla="*/ 0 w 3060700"/>
                          <a:gd name="connsiteY2" fmla="*/ 165100 h 165100"/>
                        </a:gdLst>
                        <a:ahLst/>
                        <a:cxnLst>
                          <a:cxn ang="0">
                            <a:pos x="connsiteX0" y="connsiteY0"/>
                          </a:cxn>
                          <a:cxn ang="0">
                            <a:pos x="connsiteX1" y="connsiteY1"/>
                          </a:cxn>
                          <a:cxn ang="0">
                            <a:pos x="connsiteX2" y="connsiteY2"/>
                          </a:cxn>
                        </a:cxnLst>
                        <a:rect l="l" t="t" r="r" b="b"/>
                        <a:pathLst>
                          <a:path w="3060700" h="165100">
                            <a:moveTo>
                              <a:pt x="3060700" y="0"/>
                            </a:moveTo>
                            <a:lnTo>
                              <a:pt x="579713" y="10049"/>
                            </a:lnTo>
                            <a:cubicBezTo>
                              <a:pt x="69597" y="37566"/>
                              <a:pt x="34396" y="130704"/>
                              <a:pt x="0" y="16510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02" name="Mahikeng_Mookodi_1_400kV"/>
                      <p:cNvSpPr/>
                      <p:nvPr/>
                    </p:nvSpPr>
                    <p:spPr>
                      <a:xfrm>
                        <a:off x="6788486" y="1653093"/>
                        <a:ext cx="566858" cy="681864"/>
                      </a:xfrm>
                      <a:custGeom>
                        <a:avLst/>
                        <a:gdLst>
                          <a:gd name="connsiteX0" fmla="*/ 1511300 w 1623248"/>
                          <a:gd name="connsiteY0" fmla="*/ 0 h 1778000"/>
                          <a:gd name="connsiteX1" fmla="*/ 1511300 w 1623248"/>
                          <a:gd name="connsiteY1" fmla="*/ 266700 h 1778000"/>
                          <a:gd name="connsiteX2" fmla="*/ 0 w 1623248"/>
                          <a:gd name="connsiteY2" fmla="*/ 1778000 h 1778000"/>
                          <a:gd name="connsiteX0" fmla="*/ 1511300 w 1623248"/>
                          <a:gd name="connsiteY0" fmla="*/ 0 h 1778000"/>
                          <a:gd name="connsiteX1" fmla="*/ 1511300 w 1623248"/>
                          <a:gd name="connsiteY1" fmla="*/ 266700 h 1778000"/>
                          <a:gd name="connsiteX2" fmla="*/ 0 w 1623248"/>
                          <a:gd name="connsiteY2" fmla="*/ 1778000 h 1778000"/>
                          <a:gd name="connsiteX0" fmla="*/ 1511300 w 1511300"/>
                          <a:gd name="connsiteY0" fmla="*/ 0 h 1778000"/>
                          <a:gd name="connsiteX1" fmla="*/ 1181929 w 1511300"/>
                          <a:gd name="connsiteY1" fmla="*/ 388722 h 1778000"/>
                          <a:gd name="connsiteX2" fmla="*/ 0 w 1511300"/>
                          <a:gd name="connsiteY2" fmla="*/ 1778000 h 1778000"/>
                        </a:gdLst>
                        <a:ahLst/>
                        <a:cxnLst>
                          <a:cxn ang="0">
                            <a:pos x="connsiteX0" y="connsiteY0"/>
                          </a:cxn>
                          <a:cxn ang="0">
                            <a:pos x="connsiteX1" y="connsiteY1"/>
                          </a:cxn>
                          <a:cxn ang="0">
                            <a:pos x="connsiteX2" y="connsiteY2"/>
                          </a:cxn>
                        </a:cxnLst>
                        <a:rect l="l" t="t" r="r" b="b"/>
                        <a:pathLst>
                          <a:path w="1511300" h="1778000">
                            <a:moveTo>
                              <a:pt x="1511300" y="0"/>
                            </a:moveTo>
                            <a:cubicBezTo>
                              <a:pt x="1511300" y="44450"/>
                              <a:pt x="1433812" y="92389"/>
                              <a:pt x="1181929" y="388722"/>
                            </a:cubicBezTo>
                            <a:cubicBezTo>
                              <a:pt x="930046" y="685055"/>
                              <a:pt x="314854" y="1463146"/>
                              <a:pt x="0" y="177800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03" name="Mahikeng_Pluto_1_400kV"/>
                      <p:cNvSpPr/>
                      <p:nvPr/>
                    </p:nvSpPr>
                    <p:spPr>
                      <a:xfrm>
                        <a:off x="7355625" y="1637672"/>
                        <a:ext cx="956489" cy="229444"/>
                      </a:xfrm>
                      <a:custGeom>
                        <a:avLst/>
                        <a:gdLst>
                          <a:gd name="connsiteX0" fmla="*/ 0 w 2552700"/>
                          <a:gd name="connsiteY0" fmla="*/ 41392 h 600192"/>
                          <a:gd name="connsiteX1" fmla="*/ 1993900 w 2552700"/>
                          <a:gd name="connsiteY1" fmla="*/ 41392 h 600192"/>
                          <a:gd name="connsiteX2" fmla="*/ 2552700 w 2552700"/>
                          <a:gd name="connsiteY2" fmla="*/ 600192 h 600192"/>
                          <a:gd name="connsiteX0" fmla="*/ 0 w 2552700"/>
                          <a:gd name="connsiteY0" fmla="*/ 41392 h 600192"/>
                          <a:gd name="connsiteX1" fmla="*/ 1993900 w 2552700"/>
                          <a:gd name="connsiteY1" fmla="*/ 41392 h 600192"/>
                          <a:gd name="connsiteX2" fmla="*/ 2552700 w 2552700"/>
                          <a:gd name="connsiteY2" fmla="*/ 600192 h 600192"/>
                        </a:gdLst>
                        <a:ahLst/>
                        <a:cxnLst>
                          <a:cxn ang="0">
                            <a:pos x="connsiteX0" y="connsiteY0"/>
                          </a:cxn>
                          <a:cxn ang="0">
                            <a:pos x="connsiteX1" y="connsiteY1"/>
                          </a:cxn>
                          <a:cxn ang="0">
                            <a:pos x="connsiteX2" y="connsiteY2"/>
                          </a:cxn>
                        </a:cxnLst>
                        <a:rect l="l" t="t" r="r" b="b"/>
                        <a:pathLst>
                          <a:path w="2552700" h="600192">
                            <a:moveTo>
                              <a:pt x="0" y="41392"/>
                            </a:moveTo>
                            <a:cubicBezTo>
                              <a:pt x="332317" y="41392"/>
                              <a:pt x="1568450" y="-51741"/>
                              <a:pt x="1993900" y="41392"/>
                            </a:cubicBezTo>
                            <a:cubicBezTo>
                              <a:pt x="2419350" y="134525"/>
                              <a:pt x="2436283" y="483775"/>
                              <a:pt x="2552700" y="600192"/>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04" name="Mahikeng"/>
                      <p:cNvSpPr/>
                      <p:nvPr/>
                    </p:nvSpPr>
                    <p:spPr>
                      <a:xfrm>
                        <a:off x="7325874" y="1624703"/>
                        <a:ext cx="111600" cy="111600"/>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05" name="Mahikeng_Label"/>
                      <p:cNvSpPr txBox="1"/>
                      <p:nvPr/>
                    </p:nvSpPr>
                    <p:spPr>
                      <a:xfrm>
                        <a:off x="6896887" y="1394429"/>
                        <a:ext cx="954193" cy="3327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Mahikeng</a:t>
                        </a:r>
                      </a:p>
                    </p:txBody>
                  </p:sp>
                  <p:sp>
                    <p:nvSpPr>
                      <p:cNvPr id="1406" name="Grassridge_Gamma_1_765kV"/>
                      <p:cNvSpPr/>
                      <p:nvPr/>
                    </p:nvSpPr>
                    <p:spPr>
                      <a:xfrm>
                        <a:off x="6009035" y="5061310"/>
                        <a:ext cx="1269277" cy="1210592"/>
                      </a:xfrm>
                      <a:custGeom>
                        <a:avLst/>
                        <a:gdLst>
                          <a:gd name="connsiteX0" fmla="*/ 2171700 w 2171700"/>
                          <a:gd name="connsiteY0" fmla="*/ 1905000 h 2046111"/>
                          <a:gd name="connsiteX1" fmla="*/ 1905000 w 2171700"/>
                          <a:gd name="connsiteY1" fmla="*/ 1905000 h 2046111"/>
                          <a:gd name="connsiteX2" fmla="*/ 0 w 2171700"/>
                          <a:gd name="connsiteY2" fmla="*/ 0 h 2046111"/>
                          <a:gd name="connsiteX0" fmla="*/ 2171700 w 2171700"/>
                          <a:gd name="connsiteY0" fmla="*/ 1905000 h 2046111"/>
                          <a:gd name="connsiteX1" fmla="*/ 1905000 w 2171700"/>
                          <a:gd name="connsiteY1" fmla="*/ 1905000 h 2046111"/>
                          <a:gd name="connsiteX2" fmla="*/ 0 w 2171700"/>
                          <a:gd name="connsiteY2" fmla="*/ 0 h 2046111"/>
                          <a:gd name="connsiteX0" fmla="*/ 2171700 w 2171700"/>
                          <a:gd name="connsiteY0" fmla="*/ 1905000 h 1934124"/>
                          <a:gd name="connsiteX1" fmla="*/ 1714357 w 2171700"/>
                          <a:gd name="connsiteY1" fmla="*/ 1723884 h 1934124"/>
                          <a:gd name="connsiteX2" fmla="*/ 0 w 2171700"/>
                          <a:gd name="connsiteY2" fmla="*/ 0 h 1934124"/>
                        </a:gdLst>
                        <a:ahLst/>
                        <a:cxnLst>
                          <a:cxn ang="0">
                            <a:pos x="connsiteX0" y="connsiteY0"/>
                          </a:cxn>
                          <a:cxn ang="0">
                            <a:pos x="connsiteX1" y="connsiteY1"/>
                          </a:cxn>
                          <a:cxn ang="0">
                            <a:pos x="connsiteX2" y="connsiteY2"/>
                          </a:cxn>
                        </a:cxnLst>
                        <a:rect l="l" t="t" r="r" b="b"/>
                        <a:pathLst>
                          <a:path w="2171700" h="1934124">
                            <a:moveTo>
                              <a:pt x="2171700" y="1905000"/>
                            </a:moveTo>
                            <a:cubicBezTo>
                              <a:pt x="2127250" y="1905000"/>
                              <a:pt x="2076307" y="2041384"/>
                              <a:pt x="1714357" y="1723884"/>
                            </a:cubicBezTo>
                            <a:cubicBezTo>
                              <a:pt x="1352407" y="1406384"/>
                              <a:pt x="396875" y="396875"/>
                              <a:pt x="0" y="0"/>
                            </a:cubicBezTo>
                          </a:path>
                        </a:pathLst>
                      </a:custGeom>
                      <a:noFill/>
                      <a:ln w="6350" cap="flat" cmpd="sng" algn="ctr">
                        <a:solidFill>
                          <a:srgbClr val="FF00FF">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07" name="Poseidon_Neptune_1_400kV"/>
                      <p:cNvSpPr/>
                      <p:nvPr/>
                    </p:nvSpPr>
                    <p:spPr>
                      <a:xfrm>
                        <a:off x="7449786" y="5688486"/>
                        <a:ext cx="1095475" cy="101875"/>
                      </a:xfrm>
                      <a:custGeom>
                        <a:avLst/>
                        <a:gdLst>
                          <a:gd name="connsiteX0" fmla="*/ 0 w 1917513"/>
                          <a:gd name="connsiteY0" fmla="*/ 10348 h 150048"/>
                          <a:gd name="connsiteX1" fmla="*/ 1739900 w 1917513"/>
                          <a:gd name="connsiteY1" fmla="*/ 10348 h 150048"/>
                          <a:gd name="connsiteX2" fmla="*/ 1879600 w 1917513"/>
                          <a:gd name="connsiteY2" fmla="*/ 150048 h 150048"/>
                          <a:gd name="connsiteX0" fmla="*/ 0 w 1917513"/>
                          <a:gd name="connsiteY0" fmla="*/ 10348 h 150048"/>
                          <a:gd name="connsiteX1" fmla="*/ 1739900 w 1917513"/>
                          <a:gd name="connsiteY1" fmla="*/ 10348 h 150048"/>
                          <a:gd name="connsiteX2" fmla="*/ 1879600 w 1917513"/>
                          <a:gd name="connsiteY2" fmla="*/ 150048 h 150048"/>
                          <a:gd name="connsiteX0" fmla="*/ 0 w 1879600"/>
                          <a:gd name="connsiteY0" fmla="*/ 6016 h 145716"/>
                          <a:gd name="connsiteX1" fmla="*/ 1267801 w 1879600"/>
                          <a:gd name="connsiteY1" fmla="*/ 12257 h 145716"/>
                          <a:gd name="connsiteX2" fmla="*/ 1879600 w 1879600"/>
                          <a:gd name="connsiteY2" fmla="*/ 145716 h 145716"/>
                          <a:gd name="connsiteX0" fmla="*/ 0 w 1873347"/>
                          <a:gd name="connsiteY0" fmla="*/ 6016 h 167557"/>
                          <a:gd name="connsiteX1" fmla="*/ 1267801 w 1873347"/>
                          <a:gd name="connsiteY1" fmla="*/ 12257 h 167557"/>
                          <a:gd name="connsiteX2" fmla="*/ 1873347 w 1873347"/>
                          <a:gd name="connsiteY2" fmla="*/ 167557 h 167557"/>
                          <a:gd name="connsiteX0" fmla="*/ 0 w 1873347"/>
                          <a:gd name="connsiteY0" fmla="*/ 23030 h 162730"/>
                          <a:gd name="connsiteX1" fmla="*/ 1267801 w 1873347"/>
                          <a:gd name="connsiteY1" fmla="*/ 7430 h 162730"/>
                          <a:gd name="connsiteX2" fmla="*/ 1873347 w 1873347"/>
                          <a:gd name="connsiteY2" fmla="*/ 162730 h 162730"/>
                        </a:gdLst>
                        <a:ahLst/>
                        <a:cxnLst>
                          <a:cxn ang="0">
                            <a:pos x="connsiteX0" y="connsiteY0"/>
                          </a:cxn>
                          <a:cxn ang="0">
                            <a:pos x="connsiteX1" y="connsiteY1"/>
                          </a:cxn>
                          <a:cxn ang="0">
                            <a:pos x="connsiteX2" y="connsiteY2"/>
                          </a:cxn>
                        </a:cxnLst>
                        <a:rect l="l" t="t" r="r" b="b"/>
                        <a:pathLst>
                          <a:path w="1873347" h="162730">
                            <a:moveTo>
                              <a:pt x="0" y="23030"/>
                            </a:moveTo>
                            <a:cubicBezTo>
                              <a:pt x="289983" y="23030"/>
                              <a:pt x="954534" y="-15853"/>
                              <a:pt x="1267801" y="7430"/>
                            </a:cubicBezTo>
                            <a:cubicBezTo>
                              <a:pt x="1581068" y="30713"/>
                              <a:pt x="1844243" y="133626"/>
                              <a:pt x="1873347" y="16273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08" name="Thyspunt_Grassridge_1_400kV"/>
                      <p:cNvSpPr/>
                      <p:nvPr/>
                    </p:nvSpPr>
                    <p:spPr>
                      <a:xfrm>
                        <a:off x="6751777" y="6253519"/>
                        <a:ext cx="526536" cy="262286"/>
                      </a:xfrm>
                      <a:custGeom>
                        <a:avLst/>
                        <a:gdLst>
                          <a:gd name="connsiteX0" fmla="*/ 0 w 901700"/>
                          <a:gd name="connsiteY0" fmla="*/ 419100 h 450144"/>
                          <a:gd name="connsiteX1" fmla="*/ 482600 w 901700"/>
                          <a:gd name="connsiteY1" fmla="*/ 419100 h 450144"/>
                          <a:gd name="connsiteX2" fmla="*/ 901700 w 901700"/>
                          <a:gd name="connsiteY2" fmla="*/ 0 h 450144"/>
                          <a:gd name="connsiteX0" fmla="*/ 0 w 901700"/>
                          <a:gd name="connsiteY0" fmla="*/ 419100 h 450144"/>
                          <a:gd name="connsiteX1" fmla="*/ 482600 w 901700"/>
                          <a:gd name="connsiteY1" fmla="*/ 419100 h 450144"/>
                          <a:gd name="connsiteX2" fmla="*/ 901700 w 901700"/>
                          <a:gd name="connsiteY2" fmla="*/ 0 h 450144"/>
                          <a:gd name="connsiteX0" fmla="*/ 0 w 901700"/>
                          <a:gd name="connsiteY0" fmla="*/ 419100 h 419100"/>
                          <a:gd name="connsiteX1" fmla="*/ 506539 w 901700"/>
                          <a:gd name="connsiteY1" fmla="*/ 228600 h 419100"/>
                          <a:gd name="connsiteX2" fmla="*/ 901700 w 901700"/>
                          <a:gd name="connsiteY2" fmla="*/ 0 h 419100"/>
                          <a:gd name="connsiteX0" fmla="*/ 0 w 901700"/>
                          <a:gd name="connsiteY0" fmla="*/ 419100 h 419100"/>
                          <a:gd name="connsiteX1" fmla="*/ 166121 w 901700"/>
                          <a:gd name="connsiteY1" fmla="*/ 190484 h 419100"/>
                          <a:gd name="connsiteX2" fmla="*/ 901700 w 901700"/>
                          <a:gd name="connsiteY2" fmla="*/ 0 h 419100"/>
                        </a:gdLst>
                        <a:ahLst/>
                        <a:cxnLst>
                          <a:cxn ang="0">
                            <a:pos x="connsiteX0" y="connsiteY0"/>
                          </a:cxn>
                          <a:cxn ang="0">
                            <a:pos x="connsiteX1" y="connsiteY1"/>
                          </a:cxn>
                          <a:cxn ang="0">
                            <a:pos x="connsiteX2" y="connsiteY2"/>
                          </a:cxn>
                        </a:cxnLst>
                        <a:rect l="l" t="t" r="r" b="b"/>
                        <a:pathLst>
                          <a:path w="901700" h="419100">
                            <a:moveTo>
                              <a:pt x="0" y="419100"/>
                            </a:moveTo>
                            <a:cubicBezTo>
                              <a:pt x="80433" y="419100"/>
                              <a:pt x="15838" y="260334"/>
                              <a:pt x="166121" y="190484"/>
                            </a:cubicBezTo>
                            <a:cubicBezTo>
                              <a:pt x="316404" y="120634"/>
                              <a:pt x="814388" y="87312"/>
                              <a:pt x="90170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09" name="Thyspunt"/>
                      <p:cNvSpPr/>
                      <p:nvPr/>
                    </p:nvSpPr>
                    <p:spPr>
                      <a:xfrm>
                        <a:off x="6721955" y="6484012"/>
                        <a:ext cx="111600" cy="111600"/>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10" name="Thyspunt_Label"/>
                      <p:cNvSpPr txBox="1"/>
                      <p:nvPr/>
                    </p:nvSpPr>
                    <p:spPr>
                      <a:xfrm>
                        <a:off x="6654255" y="6517759"/>
                        <a:ext cx="905874" cy="3327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Thyspunt</a:t>
                        </a:r>
                      </a:p>
                    </p:txBody>
                  </p:sp>
                  <p:sp>
                    <p:nvSpPr>
                      <p:cNvPr id="1411" name="Nama_Aggeneis_1_400kV"/>
                      <p:cNvSpPr/>
                      <p:nvPr/>
                    </p:nvSpPr>
                    <p:spPr>
                      <a:xfrm>
                        <a:off x="2827364" y="3600680"/>
                        <a:ext cx="525164" cy="214393"/>
                      </a:xfrm>
                      <a:custGeom>
                        <a:avLst/>
                        <a:gdLst>
                          <a:gd name="connsiteX0" fmla="*/ 0 w 889000"/>
                          <a:gd name="connsiteY0" fmla="*/ 317500 h 341018"/>
                          <a:gd name="connsiteX1" fmla="*/ 571500 w 889000"/>
                          <a:gd name="connsiteY1" fmla="*/ 317500 h 341018"/>
                          <a:gd name="connsiteX2" fmla="*/ 889000 w 889000"/>
                          <a:gd name="connsiteY2" fmla="*/ 0 h 341018"/>
                          <a:gd name="connsiteX0" fmla="*/ 0 w 889000"/>
                          <a:gd name="connsiteY0" fmla="*/ 317500 h 341018"/>
                          <a:gd name="connsiteX1" fmla="*/ 571500 w 889000"/>
                          <a:gd name="connsiteY1" fmla="*/ 317500 h 341018"/>
                          <a:gd name="connsiteX2" fmla="*/ 889000 w 889000"/>
                          <a:gd name="connsiteY2" fmla="*/ 0 h 341018"/>
                        </a:gdLst>
                        <a:ahLst/>
                        <a:cxnLst>
                          <a:cxn ang="0">
                            <a:pos x="connsiteX0" y="connsiteY0"/>
                          </a:cxn>
                          <a:cxn ang="0">
                            <a:pos x="connsiteX1" y="connsiteY1"/>
                          </a:cxn>
                          <a:cxn ang="0">
                            <a:pos x="connsiteX2" y="connsiteY2"/>
                          </a:cxn>
                        </a:cxnLst>
                        <a:rect l="l" t="t" r="r" b="b"/>
                        <a:pathLst>
                          <a:path w="889000" h="341018">
                            <a:moveTo>
                              <a:pt x="0" y="317500"/>
                            </a:moveTo>
                            <a:cubicBezTo>
                              <a:pt x="95250" y="317500"/>
                              <a:pt x="423333" y="370417"/>
                              <a:pt x="571500" y="317500"/>
                            </a:cubicBezTo>
                            <a:cubicBezTo>
                              <a:pt x="719667" y="264583"/>
                              <a:pt x="822854" y="66146"/>
                              <a:pt x="88900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12" name="Aries_Upington_1_400kV"/>
                      <p:cNvSpPr/>
                      <p:nvPr/>
                    </p:nvSpPr>
                    <p:spPr>
                      <a:xfrm>
                        <a:off x="4493321" y="3217810"/>
                        <a:ext cx="210879" cy="563714"/>
                      </a:xfrm>
                      <a:custGeom>
                        <a:avLst/>
                        <a:gdLst>
                          <a:gd name="connsiteX0" fmla="*/ 24459 w 354659"/>
                          <a:gd name="connsiteY0" fmla="*/ 889000 h 889000"/>
                          <a:gd name="connsiteX1" fmla="*/ 24459 w 354659"/>
                          <a:gd name="connsiteY1" fmla="*/ 330200 h 889000"/>
                          <a:gd name="connsiteX2" fmla="*/ 354659 w 354659"/>
                          <a:gd name="connsiteY2" fmla="*/ 0 h 889000"/>
                          <a:gd name="connsiteX0" fmla="*/ 24459 w 354659"/>
                          <a:gd name="connsiteY0" fmla="*/ 889000 h 889000"/>
                          <a:gd name="connsiteX1" fmla="*/ 24459 w 354659"/>
                          <a:gd name="connsiteY1" fmla="*/ 330200 h 889000"/>
                          <a:gd name="connsiteX2" fmla="*/ 354659 w 354659"/>
                          <a:gd name="connsiteY2" fmla="*/ 0 h 889000"/>
                        </a:gdLst>
                        <a:ahLst/>
                        <a:cxnLst>
                          <a:cxn ang="0">
                            <a:pos x="connsiteX0" y="connsiteY0"/>
                          </a:cxn>
                          <a:cxn ang="0">
                            <a:pos x="connsiteX1" y="connsiteY1"/>
                          </a:cxn>
                          <a:cxn ang="0">
                            <a:pos x="connsiteX2" y="connsiteY2"/>
                          </a:cxn>
                        </a:cxnLst>
                        <a:rect l="l" t="t" r="r" b="b"/>
                        <a:pathLst>
                          <a:path w="354659" h="889000">
                            <a:moveTo>
                              <a:pt x="24459" y="889000"/>
                            </a:moveTo>
                            <a:cubicBezTo>
                              <a:pt x="24459" y="795867"/>
                              <a:pt x="-30574" y="478367"/>
                              <a:pt x="24459" y="330200"/>
                            </a:cubicBezTo>
                            <a:cubicBezTo>
                              <a:pt x="79492" y="182033"/>
                              <a:pt x="285867" y="68792"/>
                              <a:pt x="354659"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13" name="Ferrum_Upington_1_400kV"/>
                      <p:cNvSpPr/>
                      <p:nvPr/>
                    </p:nvSpPr>
                    <p:spPr>
                      <a:xfrm>
                        <a:off x="4704200" y="2708543"/>
                        <a:ext cx="1104896" cy="509267"/>
                      </a:xfrm>
                      <a:custGeom>
                        <a:avLst/>
                        <a:gdLst>
                          <a:gd name="connsiteX0" fmla="*/ 1866900 w 1866900"/>
                          <a:gd name="connsiteY0" fmla="*/ 55503 h 804803"/>
                          <a:gd name="connsiteX1" fmla="*/ 749300 w 1866900"/>
                          <a:gd name="connsiteY1" fmla="*/ 55503 h 804803"/>
                          <a:gd name="connsiteX2" fmla="*/ 0 w 1866900"/>
                          <a:gd name="connsiteY2" fmla="*/ 804803 h 804803"/>
                          <a:gd name="connsiteX0" fmla="*/ 1866900 w 1866900"/>
                          <a:gd name="connsiteY0" fmla="*/ 55503 h 804803"/>
                          <a:gd name="connsiteX1" fmla="*/ 749300 w 1866900"/>
                          <a:gd name="connsiteY1" fmla="*/ 55503 h 804803"/>
                          <a:gd name="connsiteX2" fmla="*/ 0 w 1866900"/>
                          <a:gd name="connsiteY2" fmla="*/ 804803 h 804803"/>
                        </a:gdLst>
                        <a:ahLst/>
                        <a:cxnLst>
                          <a:cxn ang="0">
                            <a:pos x="connsiteX0" y="connsiteY0"/>
                          </a:cxn>
                          <a:cxn ang="0">
                            <a:pos x="connsiteX1" y="connsiteY1"/>
                          </a:cxn>
                          <a:cxn ang="0">
                            <a:pos x="connsiteX2" y="connsiteY2"/>
                          </a:cxn>
                        </a:cxnLst>
                        <a:rect l="l" t="t" r="r" b="b"/>
                        <a:pathLst>
                          <a:path w="1866900" h="804803">
                            <a:moveTo>
                              <a:pt x="1866900" y="55503"/>
                            </a:moveTo>
                            <a:cubicBezTo>
                              <a:pt x="1680633" y="55503"/>
                              <a:pt x="1060450" y="-69380"/>
                              <a:pt x="749300" y="55503"/>
                            </a:cubicBezTo>
                            <a:cubicBezTo>
                              <a:pt x="438150" y="180386"/>
                              <a:pt x="156104" y="648699"/>
                              <a:pt x="0" y="804803"/>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14" name="Gromis_Juno_1_400kV"/>
                      <p:cNvSpPr/>
                      <p:nvPr/>
                    </p:nvSpPr>
                    <p:spPr>
                      <a:xfrm>
                        <a:off x="2427496" y="3844800"/>
                        <a:ext cx="728813" cy="1174885"/>
                      </a:xfrm>
                      <a:custGeom>
                        <a:avLst/>
                        <a:gdLst>
                          <a:gd name="connsiteX0" fmla="*/ 91252 w 1323152"/>
                          <a:gd name="connsiteY0" fmla="*/ 0 h 1854200"/>
                          <a:gd name="connsiteX1" fmla="*/ 91252 w 1323152"/>
                          <a:gd name="connsiteY1" fmla="*/ 622300 h 1854200"/>
                          <a:gd name="connsiteX2" fmla="*/ 1323152 w 1323152"/>
                          <a:gd name="connsiteY2" fmla="*/ 1854200 h 1854200"/>
                          <a:gd name="connsiteX0" fmla="*/ 91252 w 1323152"/>
                          <a:gd name="connsiteY0" fmla="*/ 0 h 1854200"/>
                          <a:gd name="connsiteX1" fmla="*/ 91252 w 1323152"/>
                          <a:gd name="connsiteY1" fmla="*/ 622300 h 1854200"/>
                          <a:gd name="connsiteX2" fmla="*/ 1323152 w 1323152"/>
                          <a:gd name="connsiteY2" fmla="*/ 1854200 h 1854200"/>
                          <a:gd name="connsiteX0" fmla="*/ 0 w 1231900"/>
                          <a:gd name="connsiteY0" fmla="*/ 0 h 1854200"/>
                          <a:gd name="connsiteX1" fmla="*/ 402091 w 1231900"/>
                          <a:gd name="connsiteY1" fmla="*/ 665509 h 1854200"/>
                          <a:gd name="connsiteX2" fmla="*/ 1231900 w 1231900"/>
                          <a:gd name="connsiteY2" fmla="*/ 1854200 h 1854200"/>
                        </a:gdLst>
                        <a:ahLst/>
                        <a:cxnLst>
                          <a:cxn ang="0">
                            <a:pos x="connsiteX0" y="connsiteY0"/>
                          </a:cxn>
                          <a:cxn ang="0">
                            <a:pos x="connsiteX1" y="connsiteY1"/>
                          </a:cxn>
                          <a:cxn ang="0">
                            <a:pos x="connsiteX2" y="connsiteY2"/>
                          </a:cxn>
                        </a:cxnLst>
                        <a:rect l="l" t="t" r="r" b="b"/>
                        <a:pathLst>
                          <a:path w="1231900" h="1854200">
                            <a:moveTo>
                              <a:pt x="0" y="0"/>
                            </a:moveTo>
                            <a:cubicBezTo>
                              <a:pt x="0" y="103717"/>
                              <a:pt x="196774" y="356476"/>
                              <a:pt x="402091" y="665509"/>
                            </a:cubicBezTo>
                            <a:cubicBezTo>
                              <a:pt x="607408" y="974542"/>
                              <a:pt x="975254" y="1597554"/>
                              <a:pt x="1231900" y="185420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15" name="Gromis_Nama_1_400kV"/>
                      <p:cNvSpPr/>
                      <p:nvPr/>
                    </p:nvSpPr>
                    <p:spPr>
                      <a:xfrm>
                        <a:off x="2427182" y="3801169"/>
                        <a:ext cx="424165" cy="15819"/>
                      </a:xfrm>
                      <a:custGeom>
                        <a:avLst/>
                        <a:gdLst>
                          <a:gd name="connsiteX0" fmla="*/ 0 w 717283"/>
                          <a:gd name="connsiteY0" fmla="*/ 0 h 25400"/>
                          <a:gd name="connsiteX1" fmla="*/ 660400 w 717283"/>
                          <a:gd name="connsiteY1" fmla="*/ 0 h 25400"/>
                          <a:gd name="connsiteX2" fmla="*/ 685800 w 717283"/>
                          <a:gd name="connsiteY2" fmla="*/ 25400 h 25400"/>
                          <a:gd name="connsiteX0" fmla="*/ 0 w 717283"/>
                          <a:gd name="connsiteY0" fmla="*/ 0 h 25400"/>
                          <a:gd name="connsiteX1" fmla="*/ 660400 w 717283"/>
                          <a:gd name="connsiteY1" fmla="*/ 0 h 25400"/>
                          <a:gd name="connsiteX2" fmla="*/ 685800 w 717283"/>
                          <a:gd name="connsiteY2" fmla="*/ 25400 h 25400"/>
                        </a:gdLst>
                        <a:ahLst/>
                        <a:cxnLst>
                          <a:cxn ang="0">
                            <a:pos x="connsiteX0" y="connsiteY0"/>
                          </a:cxn>
                          <a:cxn ang="0">
                            <a:pos x="connsiteX1" y="connsiteY1"/>
                          </a:cxn>
                          <a:cxn ang="0">
                            <a:pos x="connsiteX2" y="connsiteY2"/>
                          </a:cxn>
                        </a:cxnLst>
                        <a:rect l="l" t="t" r="r" b="b"/>
                        <a:pathLst>
                          <a:path w="717283" h="25400">
                            <a:moveTo>
                              <a:pt x="0" y="0"/>
                            </a:moveTo>
                            <a:lnTo>
                              <a:pt x="660400" y="0"/>
                            </a:lnTo>
                            <a:cubicBezTo>
                              <a:pt x="774700" y="4233"/>
                              <a:pt x="680508" y="20108"/>
                              <a:pt x="685800" y="2540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16" name="Hydra_Aries_1_400kV"/>
                      <p:cNvSpPr/>
                      <p:nvPr/>
                    </p:nvSpPr>
                    <p:spPr>
                      <a:xfrm>
                        <a:off x="4495239" y="3819578"/>
                        <a:ext cx="1893781" cy="771002"/>
                      </a:xfrm>
                      <a:custGeom>
                        <a:avLst/>
                        <a:gdLst>
                          <a:gd name="connsiteX0" fmla="*/ 3200400 w 3200400"/>
                          <a:gd name="connsiteY0" fmla="*/ 1130300 h 1214025"/>
                          <a:gd name="connsiteX1" fmla="*/ 1130300 w 3200400"/>
                          <a:gd name="connsiteY1" fmla="*/ 1130300 h 1214025"/>
                          <a:gd name="connsiteX2" fmla="*/ 0 w 3200400"/>
                          <a:gd name="connsiteY2" fmla="*/ 0 h 1214025"/>
                          <a:gd name="connsiteX0" fmla="*/ 3200400 w 3200400"/>
                          <a:gd name="connsiteY0" fmla="*/ 1130300 h 1214025"/>
                          <a:gd name="connsiteX1" fmla="*/ 1130300 w 3200400"/>
                          <a:gd name="connsiteY1" fmla="*/ 1130300 h 1214025"/>
                          <a:gd name="connsiteX2" fmla="*/ 0 w 3200400"/>
                          <a:gd name="connsiteY2" fmla="*/ 0 h 1214025"/>
                          <a:gd name="connsiteX0" fmla="*/ 3200400 w 3200400"/>
                          <a:gd name="connsiteY0" fmla="*/ 1130300 h 1130300"/>
                          <a:gd name="connsiteX1" fmla="*/ 1533419 w 3200400"/>
                          <a:gd name="connsiteY1" fmla="*/ 486257 h 1130300"/>
                          <a:gd name="connsiteX2" fmla="*/ 0 w 3200400"/>
                          <a:gd name="connsiteY2" fmla="*/ 0 h 1130300"/>
                          <a:gd name="connsiteX0" fmla="*/ 3200400 w 3200400"/>
                          <a:gd name="connsiteY0" fmla="*/ 1130300 h 1130300"/>
                          <a:gd name="connsiteX1" fmla="*/ 1533419 w 3200400"/>
                          <a:gd name="connsiteY1" fmla="*/ 486257 h 1130300"/>
                          <a:gd name="connsiteX2" fmla="*/ 0 w 3200400"/>
                          <a:gd name="connsiteY2" fmla="*/ 0 h 1130300"/>
                          <a:gd name="connsiteX0" fmla="*/ 3200400 w 3200400"/>
                          <a:gd name="connsiteY0" fmla="*/ 1130300 h 1218537"/>
                          <a:gd name="connsiteX1" fmla="*/ 1533419 w 3200400"/>
                          <a:gd name="connsiteY1" fmla="*/ 486257 h 1218537"/>
                          <a:gd name="connsiteX2" fmla="*/ 0 w 3200400"/>
                          <a:gd name="connsiteY2" fmla="*/ 0 h 1218537"/>
                        </a:gdLst>
                        <a:ahLst/>
                        <a:cxnLst>
                          <a:cxn ang="0">
                            <a:pos x="connsiteX0" y="connsiteY0"/>
                          </a:cxn>
                          <a:cxn ang="0">
                            <a:pos x="connsiteX1" y="connsiteY1"/>
                          </a:cxn>
                          <a:cxn ang="0">
                            <a:pos x="connsiteX2" y="connsiteY2"/>
                          </a:cxn>
                        </a:cxnLst>
                        <a:rect l="l" t="t" r="r" b="b"/>
                        <a:pathLst>
                          <a:path w="3200400" h="1218537">
                            <a:moveTo>
                              <a:pt x="3200400" y="1130300"/>
                            </a:moveTo>
                            <a:cubicBezTo>
                              <a:pt x="2855383" y="1130300"/>
                              <a:pt x="2016429" y="1570017"/>
                              <a:pt x="1533419" y="486257"/>
                            </a:cubicBezTo>
                            <a:cubicBezTo>
                              <a:pt x="93000" y="721999"/>
                              <a:pt x="235479" y="235479"/>
                              <a:pt x="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17" name="Aggeneis_Paulputs_2_220kV"/>
                      <p:cNvSpPr/>
                      <p:nvPr/>
                    </p:nvSpPr>
                    <p:spPr>
                      <a:xfrm>
                        <a:off x="3387872" y="3435386"/>
                        <a:ext cx="445275" cy="275871"/>
                      </a:xfrm>
                      <a:custGeom>
                        <a:avLst/>
                        <a:gdLst>
                          <a:gd name="connsiteX0" fmla="*/ 0 w 749300"/>
                          <a:gd name="connsiteY0" fmla="*/ 406400 h 436503"/>
                          <a:gd name="connsiteX1" fmla="*/ 342900 w 749300"/>
                          <a:gd name="connsiteY1" fmla="*/ 406400 h 436503"/>
                          <a:gd name="connsiteX2" fmla="*/ 749300 w 749300"/>
                          <a:gd name="connsiteY2" fmla="*/ 0 h 436503"/>
                          <a:gd name="connsiteX0" fmla="*/ 0 w 749300"/>
                          <a:gd name="connsiteY0" fmla="*/ 406400 h 436503"/>
                          <a:gd name="connsiteX1" fmla="*/ 342900 w 749300"/>
                          <a:gd name="connsiteY1" fmla="*/ 406400 h 436503"/>
                          <a:gd name="connsiteX2" fmla="*/ 749300 w 749300"/>
                          <a:gd name="connsiteY2" fmla="*/ 0 h 436503"/>
                        </a:gdLst>
                        <a:ahLst/>
                        <a:cxnLst>
                          <a:cxn ang="0">
                            <a:pos x="connsiteX0" y="connsiteY0"/>
                          </a:cxn>
                          <a:cxn ang="0">
                            <a:pos x="connsiteX1" y="connsiteY1"/>
                          </a:cxn>
                          <a:cxn ang="0">
                            <a:pos x="connsiteX2" y="connsiteY2"/>
                          </a:cxn>
                        </a:cxnLst>
                        <a:rect l="l" t="t" r="r" b="b"/>
                        <a:pathLst>
                          <a:path w="749300" h="436503">
                            <a:moveTo>
                              <a:pt x="0" y="406400"/>
                            </a:moveTo>
                            <a:cubicBezTo>
                              <a:pt x="57150" y="406400"/>
                              <a:pt x="218017" y="474133"/>
                              <a:pt x="342900" y="406400"/>
                            </a:cubicBezTo>
                            <a:cubicBezTo>
                              <a:pt x="467783" y="338667"/>
                              <a:pt x="664633" y="84667"/>
                              <a:pt x="749300" y="0"/>
                            </a:cubicBezTo>
                          </a:path>
                        </a:pathLst>
                      </a:custGeom>
                      <a:noFill/>
                      <a:ln w="6350" cap="flat" cmpd="sng" algn="ctr">
                        <a:solidFill>
                          <a:srgbClr val="B56B33">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418" name="KORANA"/>
                      <p:cNvSpPr/>
                      <p:nvPr/>
                    </p:nvSpPr>
                    <p:spPr>
                      <a:xfrm>
                        <a:off x="3907844" y="3747875"/>
                        <a:ext cx="111600" cy="111600"/>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419" name="KORANA_Label"/>
                      <p:cNvSpPr txBox="1"/>
                      <p:nvPr/>
                    </p:nvSpPr>
                    <p:spPr>
                      <a:xfrm>
                        <a:off x="3509390" y="3808773"/>
                        <a:ext cx="748313" cy="3327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Korana</a:t>
                        </a:r>
                      </a:p>
                    </p:txBody>
                  </p:sp>
                  <p:sp>
                    <p:nvSpPr>
                      <p:cNvPr id="1420" name="Groeipunt_Label"/>
                      <p:cNvSpPr txBox="1"/>
                      <p:nvPr/>
                    </p:nvSpPr>
                    <p:spPr>
                      <a:xfrm>
                        <a:off x="2919210" y="3944734"/>
                        <a:ext cx="970999" cy="3327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Groeipunt</a:t>
                        </a:r>
                      </a:p>
                    </p:txBody>
                  </p:sp>
                  <p:sp>
                    <p:nvSpPr>
                      <p:cNvPr id="1421" name="Nama_Label"/>
                      <p:cNvSpPr txBox="1"/>
                      <p:nvPr/>
                    </p:nvSpPr>
                    <p:spPr>
                      <a:xfrm>
                        <a:off x="2459137" y="3878083"/>
                        <a:ext cx="712599" cy="3327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NAMA</a:t>
                        </a:r>
                      </a:p>
                    </p:txBody>
                  </p:sp>
                  <p:sp>
                    <p:nvSpPr>
                      <p:cNvPr id="1422" name="GROMIS_Label"/>
                      <p:cNvSpPr txBox="1"/>
                      <p:nvPr/>
                    </p:nvSpPr>
                    <p:spPr>
                      <a:xfrm>
                        <a:off x="1711103" y="3704082"/>
                        <a:ext cx="811337" cy="322686"/>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GROMIS</a:t>
                        </a:r>
                      </a:p>
                    </p:txBody>
                  </p:sp>
                  <p:sp>
                    <p:nvSpPr>
                      <p:cNvPr id="1423" name="Agulhas_Label"/>
                      <p:cNvSpPr txBox="1"/>
                      <p:nvPr/>
                    </p:nvSpPr>
                    <p:spPr>
                      <a:xfrm>
                        <a:off x="3751251" y="6524323"/>
                        <a:ext cx="807136" cy="3327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Agulhas</a:t>
                        </a:r>
                      </a:p>
                    </p:txBody>
                  </p:sp>
                  <p:sp>
                    <p:nvSpPr>
                      <p:cNvPr id="1424" name="Narina_Label"/>
                      <p:cNvSpPr txBox="1"/>
                      <p:nvPr/>
                    </p:nvSpPr>
                    <p:spPr>
                      <a:xfrm>
                        <a:off x="5453779" y="6386951"/>
                        <a:ext cx="716800" cy="3327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Narina</a:t>
                        </a:r>
                      </a:p>
                    </p:txBody>
                  </p:sp>
                  <p:sp>
                    <p:nvSpPr>
                      <p:cNvPr id="1425" name="Pinotage_Label"/>
                      <p:cNvSpPr txBox="1"/>
                      <p:nvPr/>
                    </p:nvSpPr>
                    <p:spPr>
                      <a:xfrm>
                        <a:off x="3027409" y="6648341"/>
                        <a:ext cx="872261" cy="3327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Pinotage</a:t>
                        </a:r>
                      </a:p>
                    </p:txBody>
                  </p:sp>
                </p:grpSp>
              </p:grpSp>
              <p:sp>
                <p:nvSpPr>
                  <p:cNvPr id="1393" name="BLOUWATER_Label"/>
                  <p:cNvSpPr txBox="1"/>
                  <p:nvPr/>
                </p:nvSpPr>
                <p:spPr>
                  <a:xfrm>
                    <a:off x="2130494" y="5757906"/>
                    <a:ext cx="981503" cy="3327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Blouwater</a:t>
                    </a:r>
                  </a:p>
                </p:txBody>
              </p:sp>
            </p:grpSp>
          </p:grpSp>
          <p:sp>
            <p:nvSpPr>
              <p:cNvPr id="1389" name="Oranjemond_Gromis_2_220kV"/>
              <p:cNvSpPr/>
              <p:nvPr/>
            </p:nvSpPr>
            <p:spPr>
              <a:xfrm>
                <a:off x="2108057" y="3186860"/>
                <a:ext cx="363747" cy="619080"/>
              </a:xfrm>
              <a:custGeom>
                <a:avLst/>
                <a:gdLst>
                  <a:gd name="connsiteX0" fmla="*/ 41392 w 600192"/>
                  <a:gd name="connsiteY0" fmla="*/ 0 h 977900"/>
                  <a:gd name="connsiteX1" fmla="*/ 41392 w 600192"/>
                  <a:gd name="connsiteY1" fmla="*/ 419100 h 977900"/>
                  <a:gd name="connsiteX2" fmla="*/ 600192 w 600192"/>
                  <a:gd name="connsiteY2" fmla="*/ 977900 h 977900"/>
                  <a:gd name="connsiteX0" fmla="*/ 41392 w 600192"/>
                  <a:gd name="connsiteY0" fmla="*/ 0 h 977900"/>
                  <a:gd name="connsiteX1" fmla="*/ 41392 w 600192"/>
                  <a:gd name="connsiteY1" fmla="*/ 419100 h 977900"/>
                  <a:gd name="connsiteX2" fmla="*/ 600192 w 600192"/>
                  <a:gd name="connsiteY2" fmla="*/ 977900 h 977900"/>
                  <a:gd name="connsiteX0" fmla="*/ 7374 w 622016"/>
                  <a:gd name="connsiteY0" fmla="*/ 0 h 977900"/>
                  <a:gd name="connsiteX1" fmla="*/ 63216 w 622016"/>
                  <a:gd name="connsiteY1" fmla="*/ 419100 h 977900"/>
                  <a:gd name="connsiteX2" fmla="*/ 622016 w 622016"/>
                  <a:gd name="connsiteY2" fmla="*/ 977900 h 977900"/>
                  <a:gd name="connsiteX0" fmla="*/ 0 w 614642"/>
                  <a:gd name="connsiteY0" fmla="*/ 0 h 977900"/>
                  <a:gd name="connsiteX1" fmla="*/ 317992 w 614642"/>
                  <a:gd name="connsiteY1" fmla="*/ 358553 h 977900"/>
                  <a:gd name="connsiteX2" fmla="*/ 614642 w 614642"/>
                  <a:gd name="connsiteY2" fmla="*/ 977900 h 977900"/>
                </a:gdLst>
                <a:ahLst/>
                <a:cxnLst>
                  <a:cxn ang="0">
                    <a:pos x="connsiteX0" y="connsiteY0"/>
                  </a:cxn>
                  <a:cxn ang="0">
                    <a:pos x="connsiteX1" y="connsiteY1"/>
                  </a:cxn>
                  <a:cxn ang="0">
                    <a:pos x="connsiteX2" y="connsiteY2"/>
                  </a:cxn>
                </a:cxnLst>
                <a:rect l="l" t="t" r="r" b="b"/>
                <a:pathLst>
                  <a:path w="614642" h="977900">
                    <a:moveTo>
                      <a:pt x="0" y="0"/>
                    </a:moveTo>
                    <a:cubicBezTo>
                      <a:pt x="0" y="69850"/>
                      <a:pt x="224859" y="195570"/>
                      <a:pt x="317992" y="358553"/>
                    </a:cubicBezTo>
                    <a:cubicBezTo>
                      <a:pt x="411125" y="521536"/>
                      <a:pt x="498225" y="861483"/>
                      <a:pt x="614642" y="977900"/>
                    </a:cubicBezTo>
                  </a:path>
                </a:pathLst>
              </a:custGeom>
              <a:noFill/>
              <a:ln w="6350" cap="flat" cmpd="sng" algn="ctr">
                <a:solidFill>
                  <a:srgbClr val="B56B33">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panose="020F0502020204030204"/>
                    <a:ea typeface="+mn-ea"/>
                    <a:cs typeface="Arial"/>
                  </a:rPr>
                  <a:t>`</a:t>
                </a:r>
                <a:endPar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endParaRPr>
              </a:p>
            </p:txBody>
          </p:sp>
        </p:grpSp>
        <p:sp>
          <p:nvSpPr>
            <p:cNvPr id="959" name="ORANJEMOND"/>
            <p:cNvSpPr/>
            <p:nvPr/>
          </p:nvSpPr>
          <p:spPr>
            <a:xfrm>
              <a:off x="1363949" y="4015774"/>
              <a:ext cx="85077" cy="85142"/>
            </a:xfrm>
            <a:prstGeom prst="ellipse">
              <a:avLst/>
            </a:prstGeom>
            <a:solidFill>
              <a:srgbClr val="B56B33"/>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60" name="Nama"/>
            <p:cNvSpPr/>
            <p:nvPr/>
          </p:nvSpPr>
          <p:spPr>
            <a:xfrm>
              <a:off x="1927159" y="4514177"/>
              <a:ext cx="85931" cy="86900"/>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61" name="GROMIS"/>
            <p:cNvSpPr/>
            <p:nvPr/>
          </p:nvSpPr>
          <p:spPr>
            <a:xfrm>
              <a:off x="1614814" y="4501860"/>
              <a:ext cx="85931" cy="86900"/>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62" name="Alpha_Majuba_1_400kV"/>
            <p:cNvSpPr/>
            <p:nvPr/>
          </p:nvSpPr>
          <p:spPr>
            <a:xfrm>
              <a:off x="7029351" y="3234263"/>
              <a:ext cx="166723" cy="146901"/>
            </a:xfrm>
            <a:custGeom>
              <a:avLst/>
              <a:gdLst>
                <a:gd name="connsiteX0" fmla="*/ 0 w 444500"/>
                <a:gd name="connsiteY0" fmla="*/ 26340 h 381940"/>
                <a:gd name="connsiteX1" fmla="*/ 88900 w 444500"/>
                <a:gd name="connsiteY1" fmla="*/ 26340 h 381940"/>
                <a:gd name="connsiteX2" fmla="*/ 444500 w 444500"/>
                <a:gd name="connsiteY2" fmla="*/ 381940 h 381940"/>
                <a:gd name="connsiteX0" fmla="*/ 0 w 444500"/>
                <a:gd name="connsiteY0" fmla="*/ 26340 h 381940"/>
                <a:gd name="connsiteX1" fmla="*/ 88900 w 444500"/>
                <a:gd name="connsiteY1" fmla="*/ 26340 h 381940"/>
                <a:gd name="connsiteX2" fmla="*/ 444500 w 444500"/>
                <a:gd name="connsiteY2" fmla="*/ 381940 h 381940"/>
              </a:gdLst>
              <a:ahLst/>
              <a:cxnLst>
                <a:cxn ang="0">
                  <a:pos x="connsiteX0" y="connsiteY0"/>
                </a:cxn>
                <a:cxn ang="0">
                  <a:pos x="connsiteX1" y="connsiteY1"/>
                </a:cxn>
                <a:cxn ang="0">
                  <a:pos x="connsiteX2" y="connsiteY2"/>
                </a:cxn>
              </a:cxnLst>
              <a:rect l="l" t="t" r="r" b="b"/>
              <a:pathLst>
                <a:path w="444500" h="381940">
                  <a:moveTo>
                    <a:pt x="0" y="26340"/>
                  </a:moveTo>
                  <a:cubicBezTo>
                    <a:pt x="14817" y="26340"/>
                    <a:pt x="14817" y="-32927"/>
                    <a:pt x="88900" y="26340"/>
                  </a:cubicBezTo>
                  <a:cubicBezTo>
                    <a:pt x="162983" y="85607"/>
                    <a:pt x="370417" y="307857"/>
                    <a:pt x="444500" y="38194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63" name="Ariadne_Eros_1_400kV"/>
            <p:cNvSpPr/>
            <p:nvPr/>
          </p:nvSpPr>
          <p:spPr>
            <a:xfrm>
              <a:off x="7261641" y="4614048"/>
              <a:ext cx="234330" cy="409084"/>
            </a:xfrm>
            <a:custGeom>
              <a:avLst/>
              <a:gdLst>
                <a:gd name="connsiteX0" fmla="*/ 584200 w 627474"/>
                <a:gd name="connsiteY0" fmla="*/ 0 h 1066800"/>
                <a:gd name="connsiteX1" fmla="*/ 584200 w 627474"/>
                <a:gd name="connsiteY1" fmla="*/ 482600 h 1066800"/>
                <a:gd name="connsiteX2" fmla="*/ 0 w 627474"/>
                <a:gd name="connsiteY2" fmla="*/ 1066800 h 1066800"/>
                <a:gd name="connsiteX0" fmla="*/ 584200 w 627474"/>
                <a:gd name="connsiteY0" fmla="*/ 0 h 1066800"/>
                <a:gd name="connsiteX1" fmla="*/ 584200 w 627474"/>
                <a:gd name="connsiteY1" fmla="*/ 482600 h 1066800"/>
                <a:gd name="connsiteX2" fmla="*/ 0 w 627474"/>
                <a:gd name="connsiteY2" fmla="*/ 1066800 h 1066800"/>
              </a:gdLst>
              <a:ahLst/>
              <a:cxnLst>
                <a:cxn ang="0">
                  <a:pos x="connsiteX0" y="connsiteY0"/>
                </a:cxn>
                <a:cxn ang="0">
                  <a:pos x="connsiteX1" y="connsiteY1"/>
                </a:cxn>
                <a:cxn ang="0">
                  <a:pos x="connsiteX2" y="connsiteY2"/>
                </a:cxn>
              </a:cxnLst>
              <a:rect l="l" t="t" r="r" b="b"/>
              <a:pathLst>
                <a:path w="627474" h="1066800">
                  <a:moveTo>
                    <a:pt x="584200" y="0"/>
                  </a:moveTo>
                  <a:cubicBezTo>
                    <a:pt x="584200" y="80433"/>
                    <a:pt x="681567" y="304800"/>
                    <a:pt x="584200" y="482600"/>
                  </a:cubicBezTo>
                  <a:cubicBezTo>
                    <a:pt x="486833" y="660400"/>
                    <a:pt x="121708" y="945092"/>
                    <a:pt x="0" y="10668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64" name="Ariadne_Hector_1_400kV"/>
            <p:cNvSpPr/>
            <p:nvPr/>
          </p:nvSpPr>
          <p:spPr>
            <a:xfrm>
              <a:off x="7475417" y="4584836"/>
              <a:ext cx="127306" cy="32512"/>
            </a:xfrm>
            <a:custGeom>
              <a:avLst/>
              <a:gdLst>
                <a:gd name="connsiteX0" fmla="*/ 0 w 317500"/>
                <a:gd name="connsiteY0" fmla="*/ 4703 h 68203"/>
                <a:gd name="connsiteX1" fmla="*/ 254000 w 317500"/>
                <a:gd name="connsiteY1" fmla="*/ 4703 h 68203"/>
                <a:gd name="connsiteX2" fmla="*/ 317500 w 317500"/>
                <a:gd name="connsiteY2" fmla="*/ 68203 h 68203"/>
                <a:gd name="connsiteX0" fmla="*/ 0 w 317500"/>
                <a:gd name="connsiteY0" fmla="*/ 4703 h 68203"/>
                <a:gd name="connsiteX1" fmla="*/ 254000 w 317500"/>
                <a:gd name="connsiteY1" fmla="*/ 4703 h 68203"/>
                <a:gd name="connsiteX2" fmla="*/ 317500 w 317500"/>
                <a:gd name="connsiteY2" fmla="*/ 68203 h 68203"/>
                <a:gd name="connsiteX0" fmla="*/ 0 w 337399"/>
                <a:gd name="connsiteY0" fmla="*/ 4703 h 42803"/>
                <a:gd name="connsiteX1" fmla="*/ 254000 w 337399"/>
                <a:gd name="connsiteY1" fmla="*/ 4703 h 42803"/>
                <a:gd name="connsiteX2" fmla="*/ 337399 w 337399"/>
                <a:gd name="connsiteY2" fmla="*/ 42803 h 42803"/>
                <a:gd name="connsiteX0" fmla="*/ 0 w 337399"/>
                <a:gd name="connsiteY0" fmla="*/ 48911 h 87011"/>
                <a:gd name="connsiteX1" fmla="*/ 182489 w 337399"/>
                <a:gd name="connsiteY1" fmla="*/ 1286 h 87011"/>
                <a:gd name="connsiteX2" fmla="*/ 337399 w 337399"/>
                <a:gd name="connsiteY2" fmla="*/ 87011 h 87011"/>
              </a:gdLst>
              <a:ahLst/>
              <a:cxnLst>
                <a:cxn ang="0">
                  <a:pos x="connsiteX0" y="connsiteY0"/>
                </a:cxn>
                <a:cxn ang="0">
                  <a:pos x="connsiteX1" y="connsiteY1"/>
                </a:cxn>
                <a:cxn ang="0">
                  <a:pos x="connsiteX2" y="connsiteY2"/>
                </a:cxn>
              </a:cxnLst>
              <a:rect l="l" t="t" r="r" b="b"/>
              <a:pathLst>
                <a:path w="337399" h="87011">
                  <a:moveTo>
                    <a:pt x="0" y="48911"/>
                  </a:moveTo>
                  <a:cubicBezTo>
                    <a:pt x="42333" y="48911"/>
                    <a:pt x="129572" y="-9297"/>
                    <a:pt x="182489" y="1286"/>
                  </a:cubicBezTo>
                  <a:cubicBezTo>
                    <a:pt x="235406" y="11869"/>
                    <a:pt x="324170" y="73782"/>
                    <a:pt x="337399" y="87011"/>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65" name="Ariadne_Hector_2_400kV"/>
            <p:cNvSpPr/>
            <p:nvPr/>
          </p:nvSpPr>
          <p:spPr>
            <a:xfrm>
              <a:off x="7489496" y="4606908"/>
              <a:ext cx="117921" cy="10440"/>
            </a:xfrm>
            <a:custGeom>
              <a:avLst/>
              <a:gdLst>
                <a:gd name="connsiteX0" fmla="*/ 0 w 317500"/>
                <a:gd name="connsiteY0" fmla="*/ 4703 h 68203"/>
                <a:gd name="connsiteX1" fmla="*/ 254000 w 317500"/>
                <a:gd name="connsiteY1" fmla="*/ 4703 h 68203"/>
                <a:gd name="connsiteX2" fmla="*/ 317500 w 317500"/>
                <a:gd name="connsiteY2" fmla="*/ 68203 h 68203"/>
                <a:gd name="connsiteX0" fmla="*/ 0 w 317500"/>
                <a:gd name="connsiteY0" fmla="*/ 4703 h 68203"/>
                <a:gd name="connsiteX1" fmla="*/ 254000 w 317500"/>
                <a:gd name="connsiteY1" fmla="*/ 4703 h 68203"/>
                <a:gd name="connsiteX2" fmla="*/ 317500 w 317500"/>
                <a:gd name="connsiteY2" fmla="*/ 68203 h 68203"/>
                <a:gd name="connsiteX0" fmla="*/ 0 w 334911"/>
                <a:gd name="connsiteY0" fmla="*/ 4703 h 30103"/>
                <a:gd name="connsiteX1" fmla="*/ 254000 w 334911"/>
                <a:gd name="connsiteY1" fmla="*/ 4703 h 30103"/>
                <a:gd name="connsiteX2" fmla="*/ 334911 w 334911"/>
                <a:gd name="connsiteY2" fmla="*/ 30103 h 30103"/>
                <a:gd name="connsiteX0" fmla="*/ 0 w 334911"/>
                <a:gd name="connsiteY0" fmla="*/ 0 h 53340"/>
                <a:gd name="connsiteX1" fmla="*/ 254000 w 334911"/>
                <a:gd name="connsiteY1" fmla="*/ 27940 h 53340"/>
                <a:gd name="connsiteX2" fmla="*/ 334911 w 334911"/>
                <a:gd name="connsiteY2" fmla="*/ 53340 h 53340"/>
                <a:gd name="connsiteX0" fmla="*/ 0 w 334911"/>
                <a:gd name="connsiteY0" fmla="*/ 0 h 53340"/>
                <a:gd name="connsiteX1" fmla="*/ 254000 w 334911"/>
                <a:gd name="connsiteY1" fmla="*/ 27940 h 53340"/>
                <a:gd name="connsiteX2" fmla="*/ 334911 w 334911"/>
                <a:gd name="connsiteY2" fmla="*/ 53340 h 53340"/>
                <a:gd name="connsiteX0" fmla="*/ 0 w 334911"/>
                <a:gd name="connsiteY0" fmla="*/ 0 h 53340"/>
                <a:gd name="connsiteX1" fmla="*/ 226639 w 334911"/>
                <a:gd name="connsiteY1" fmla="*/ 12700 h 53340"/>
                <a:gd name="connsiteX2" fmla="*/ 334911 w 334911"/>
                <a:gd name="connsiteY2" fmla="*/ 53340 h 53340"/>
                <a:gd name="connsiteX0" fmla="*/ 0 w 312525"/>
                <a:gd name="connsiteY0" fmla="*/ 0 h 27940"/>
                <a:gd name="connsiteX1" fmla="*/ 226639 w 312525"/>
                <a:gd name="connsiteY1" fmla="*/ 12700 h 27940"/>
                <a:gd name="connsiteX2" fmla="*/ 312525 w 312525"/>
                <a:gd name="connsiteY2" fmla="*/ 27940 h 27940"/>
                <a:gd name="connsiteX0" fmla="*/ 0 w 312525"/>
                <a:gd name="connsiteY0" fmla="*/ 0 h 27940"/>
                <a:gd name="connsiteX1" fmla="*/ 219177 w 312525"/>
                <a:gd name="connsiteY1" fmla="*/ 10160 h 27940"/>
                <a:gd name="connsiteX2" fmla="*/ 312525 w 312525"/>
                <a:gd name="connsiteY2" fmla="*/ 27940 h 27940"/>
              </a:gdLst>
              <a:ahLst/>
              <a:cxnLst>
                <a:cxn ang="0">
                  <a:pos x="connsiteX0" y="connsiteY0"/>
                </a:cxn>
                <a:cxn ang="0">
                  <a:pos x="connsiteX1" y="connsiteY1"/>
                </a:cxn>
                <a:cxn ang="0">
                  <a:pos x="connsiteX2" y="connsiteY2"/>
                </a:cxn>
              </a:cxnLst>
              <a:rect l="l" t="t" r="r" b="b"/>
              <a:pathLst>
                <a:path w="312525" h="27940">
                  <a:moveTo>
                    <a:pt x="0" y="0"/>
                  </a:moveTo>
                  <a:cubicBezTo>
                    <a:pt x="42333" y="15240"/>
                    <a:pt x="166260" y="-423"/>
                    <a:pt x="219177" y="10160"/>
                  </a:cubicBezTo>
                  <a:cubicBezTo>
                    <a:pt x="272094" y="20743"/>
                    <a:pt x="299296" y="14711"/>
                    <a:pt x="312525" y="2794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66" name="Athene_Mbewu_1_400kV"/>
            <p:cNvSpPr/>
            <p:nvPr/>
          </p:nvSpPr>
          <p:spPr>
            <a:xfrm>
              <a:off x="8074131" y="4136455"/>
              <a:ext cx="89158" cy="11689"/>
            </a:xfrm>
            <a:custGeom>
              <a:avLst/>
              <a:gdLst>
                <a:gd name="connsiteX0" fmla="*/ 190500 w 190500"/>
                <a:gd name="connsiteY0" fmla="*/ 63500 h 68203"/>
                <a:gd name="connsiteX1" fmla="*/ 63500 w 190500"/>
                <a:gd name="connsiteY1" fmla="*/ 63500 h 68203"/>
                <a:gd name="connsiteX2" fmla="*/ 0 w 190500"/>
                <a:gd name="connsiteY2" fmla="*/ 0 h 68203"/>
                <a:gd name="connsiteX0" fmla="*/ 190500 w 190500"/>
                <a:gd name="connsiteY0" fmla="*/ 63500 h 68203"/>
                <a:gd name="connsiteX1" fmla="*/ 63500 w 190500"/>
                <a:gd name="connsiteY1" fmla="*/ 63500 h 68203"/>
                <a:gd name="connsiteX2" fmla="*/ 0 w 190500"/>
                <a:gd name="connsiteY2" fmla="*/ 0 h 68203"/>
                <a:gd name="connsiteX0" fmla="*/ 222250 w 222250"/>
                <a:gd name="connsiteY0" fmla="*/ 19490 h 24193"/>
                <a:gd name="connsiteX1" fmla="*/ 95250 w 222250"/>
                <a:gd name="connsiteY1" fmla="*/ 19490 h 24193"/>
                <a:gd name="connsiteX2" fmla="*/ 0 w 222250"/>
                <a:gd name="connsiteY2" fmla="*/ 0 h 24193"/>
                <a:gd name="connsiteX0" fmla="*/ 222250 w 222250"/>
                <a:gd name="connsiteY0" fmla="*/ 19490 h 26471"/>
                <a:gd name="connsiteX1" fmla="*/ 92075 w 222250"/>
                <a:gd name="connsiteY1" fmla="*/ 22424 h 26471"/>
                <a:gd name="connsiteX2" fmla="*/ 0 w 222250"/>
                <a:gd name="connsiteY2" fmla="*/ 0 h 26471"/>
                <a:gd name="connsiteX0" fmla="*/ 241300 w 241300"/>
                <a:gd name="connsiteY0" fmla="*/ 19490 h 26471"/>
                <a:gd name="connsiteX1" fmla="*/ 111125 w 241300"/>
                <a:gd name="connsiteY1" fmla="*/ 22424 h 26471"/>
                <a:gd name="connsiteX2" fmla="*/ 0 w 241300"/>
                <a:gd name="connsiteY2" fmla="*/ 0 h 26471"/>
                <a:gd name="connsiteX0" fmla="*/ 241300 w 241300"/>
                <a:gd name="connsiteY0" fmla="*/ 19490 h 26471"/>
                <a:gd name="connsiteX1" fmla="*/ 111125 w 241300"/>
                <a:gd name="connsiteY1" fmla="*/ 22424 h 26471"/>
                <a:gd name="connsiteX2" fmla="*/ 0 w 241300"/>
                <a:gd name="connsiteY2" fmla="*/ 0 h 26471"/>
                <a:gd name="connsiteX0" fmla="*/ 241300 w 241300"/>
                <a:gd name="connsiteY0" fmla="*/ 19490 h 28907"/>
                <a:gd name="connsiteX1" fmla="*/ 104775 w 241300"/>
                <a:gd name="connsiteY1" fmla="*/ 25358 h 28907"/>
                <a:gd name="connsiteX2" fmla="*/ 0 w 241300"/>
                <a:gd name="connsiteY2" fmla="*/ 0 h 28907"/>
              </a:gdLst>
              <a:ahLst/>
              <a:cxnLst>
                <a:cxn ang="0">
                  <a:pos x="connsiteX0" y="connsiteY0"/>
                </a:cxn>
                <a:cxn ang="0">
                  <a:pos x="connsiteX1" y="connsiteY1"/>
                </a:cxn>
                <a:cxn ang="0">
                  <a:pos x="connsiteX2" y="connsiteY2"/>
                </a:cxn>
              </a:cxnLst>
              <a:rect l="l" t="t" r="r" b="b"/>
              <a:pathLst>
                <a:path w="241300" h="28907">
                  <a:moveTo>
                    <a:pt x="241300" y="19490"/>
                  </a:moveTo>
                  <a:cubicBezTo>
                    <a:pt x="220133" y="19490"/>
                    <a:pt x="136525" y="35941"/>
                    <a:pt x="104775" y="25358"/>
                  </a:cubicBezTo>
                  <a:cubicBezTo>
                    <a:pt x="73025" y="14775"/>
                    <a:pt x="13229" y="13229"/>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67" name="Camden_Chivelston_1_400kV"/>
            <p:cNvSpPr/>
            <p:nvPr/>
          </p:nvSpPr>
          <p:spPr>
            <a:xfrm>
              <a:off x="7297102" y="3156594"/>
              <a:ext cx="45361" cy="577176"/>
            </a:xfrm>
            <a:custGeom>
              <a:avLst/>
              <a:gdLst>
                <a:gd name="connsiteX0" fmla="*/ 114300 w 122766"/>
                <a:gd name="connsiteY0" fmla="*/ 0 h 1499849"/>
                <a:gd name="connsiteX1" fmla="*/ 114300 w 122766"/>
                <a:gd name="connsiteY1" fmla="*/ 1358900 h 1499849"/>
                <a:gd name="connsiteX2" fmla="*/ 0 w 122766"/>
                <a:gd name="connsiteY2" fmla="*/ 1473200 h 1499849"/>
                <a:gd name="connsiteX0" fmla="*/ 114300 w 122766"/>
                <a:gd name="connsiteY0" fmla="*/ 0 h 1499849"/>
                <a:gd name="connsiteX1" fmla="*/ 114300 w 122766"/>
                <a:gd name="connsiteY1" fmla="*/ 1358900 h 1499849"/>
                <a:gd name="connsiteX2" fmla="*/ 0 w 122766"/>
                <a:gd name="connsiteY2" fmla="*/ 1473200 h 1499849"/>
              </a:gdLst>
              <a:ahLst/>
              <a:cxnLst>
                <a:cxn ang="0">
                  <a:pos x="connsiteX0" y="connsiteY0"/>
                </a:cxn>
                <a:cxn ang="0">
                  <a:pos x="connsiteX1" y="connsiteY1"/>
                </a:cxn>
                <a:cxn ang="0">
                  <a:pos x="connsiteX2" y="connsiteY2"/>
                </a:cxn>
              </a:cxnLst>
              <a:rect l="l" t="t" r="r" b="b"/>
              <a:pathLst>
                <a:path w="122766" h="1499849">
                  <a:moveTo>
                    <a:pt x="114300" y="0"/>
                  </a:moveTo>
                  <a:cubicBezTo>
                    <a:pt x="114300" y="226483"/>
                    <a:pt x="133350" y="1113367"/>
                    <a:pt x="114300" y="1358900"/>
                  </a:cubicBezTo>
                  <a:cubicBezTo>
                    <a:pt x="95250" y="1604433"/>
                    <a:pt x="23812" y="1449388"/>
                    <a:pt x="0" y="14732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68" name="Chivelston_Incandu_1_400kV"/>
            <p:cNvSpPr/>
            <p:nvPr/>
          </p:nvSpPr>
          <p:spPr>
            <a:xfrm>
              <a:off x="7292409" y="3668999"/>
              <a:ext cx="5040" cy="54813"/>
            </a:xfrm>
            <a:custGeom>
              <a:avLst/>
              <a:gdLst>
                <a:gd name="connsiteX0" fmla="*/ 12700 w 13640"/>
                <a:gd name="connsiteY0" fmla="*/ 141090 h 141090"/>
                <a:gd name="connsiteX1" fmla="*/ 12700 w 13640"/>
                <a:gd name="connsiteY1" fmla="*/ 14090 h 141090"/>
                <a:gd name="connsiteX2" fmla="*/ 0 w 13640"/>
                <a:gd name="connsiteY2" fmla="*/ 1390 h 141090"/>
                <a:gd name="connsiteX0" fmla="*/ 12700 w 13640"/>
                <a:gd name="connsiteY0" fmla="*/ 141090 h 141090"/>
                <a:gd name="connsiteX1" fmla="*/ 12700 w 13640"/>
                <a:gd name="connsiteY1" fmla="*/ 14090 h 141090"/>
                <a:gd name="connsiteX2" fmla="*/ 0 w 13640"/>
                <a:gd name="connsiteY2" fmla="*/ 1390 h 141090"/>
              </a:gdLst>
              <a:ahLst/>
              <a:cxnLst>
                <a:cxn ang="0">
                  <a:pos x="connsiteX0" y="connsiteY0"/>
                </a:cxn>
                <a:cxn ang="0">
                  <a:pos x="connsiteX1" y="connsiteY1"/>
                </a:cxn>
                <a:cxn ang="0">
                  <a:pos x="connsiteX2" y="connsiteY2"/>
                </a:cxn>
              </a:cxnLst>
              <a:rect l="l" t="t" r="r" b="b"/>
              <a:pathLst>
                <a:path w="13640" h="141090">
                  <a:moveTo>
                    <a:pt x="12700" y="141090"/>
                  </a:moveTo>
                  <a:cubicBezTo>
                    <a:pt x="12700" y="119923"/>
                    <a:pt x="14817" y="37373"/>
                    <a:pt x="12700" y="14090"/>
                  </a:cubicBezTo>
                  <a:cubicBezTo>
                    <a:pt x="10583" y="-9193"/>
                    <a:pt x="2646" y="4036"/>
                    <a:pt x="0" y="139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69" name="Drakensberg_Pegasus_1_400kV"/>
            <p:cNvSpPr/>
            <p:nvPr/>
          </p:nvSpPr>
          <p:spPr>
            <a:xfrm>
              <a:off x="6912976" y="3913072"/>
              <a:ext cx="534288" cy="146803"/>
            </a:xfrm>
            <a:custGeom>
              <a:avLst/>
              <a:gdLst>
                <a:gd name="connsiteX0" fmla="*/ 0 w 1498600"/>
                <a:gd name="connsiteY0" fmla="*/ 381000 h 409222"/>
                <a:gd name="connsiteX1" fmla="*/ 1117600 w 1498600"/>
                <a:gd name="connsiteY1" fmla="*/ 381000 h 409222"/>
                <a:gd name="connsiteX2" fmla="*/ 1498600 w 1498600"/>
                <a:gd name="connsiteY2" fmla="*/ 0 h 409222"/>
                <a:gd name="connsiteX0" fmla="*/ 0 w 1498600"/>
                <a:gd name="connsiteY0" fmla="*/ 381000 h 409222"/>
                <a:gd name="connsiteX1" fmla="*/ 1117600 w 1498600"/>
                <a:gd name="connsiteY1" fmla="*/ 381000 h 409222"/>
                <a:gd name="connsiteX2" fmla="*/ 1498600 w 1498600"/>
                <a:gd name="connsiteY2" fmla="*/ 0 h 409222"/>
                <a:gd name="connsiteX0" fmla="*/ 0 w 1430630"/>
                <a:gd name="connsiteY0" fmla="*/ 497283 h 497283"/>
                <a:gd name="connsiteX1" fmla="*/ 1049630 w 1430630"/>
                <a:gd name="connsiteY1" fmla="*/ 381000 h 497283"/>
                <a:gd name="connsiteX2" fmla="*/ 1430630 w 1430630"/>
                <a:gd name="connsiteY2" fmla="*/ 0 h 497283"/>
                <a:gd name="connsiteX0" fmla="*/ 0 w 1430630"/>
                <a:gd name="connsiteY0" fmla="*/ 497283 h 497283"/>
                <a:gd name="connsiteX1" fmla="*/ 1049630 w 1430630"/>
                <a:gd name="connsiteY1" fmla="*/ 381000 h 497283"/>
                <a:gd name="connsiteX2" fmla="*/ 1430630 w 1430630"/>
                <a:gd name="connsiteY2" fmla="*/ 0 h 497283"/>
                <a:gd name="connsiteX0" fmla="*/ 0 w 1433147"/>
                <a:gd name="connsiteY0" fmla="*/ 513895 h 513895"/>
                <a:gd name="connsiteX1" fmla="*/ 1052147 w 1433147"/>
                <a:gd name="connsiteY1" fmla="*/ 381000 h 513895"/>
                <a:gd name="connsiteX2" fmla="*/ 1433147 w 1433147"/>
                <a:gd name="connsiteY2" fmla="*/ 0 h 513895"/>
                <a:gd name="connsiteX0" fmla="*/ 0 w 1433147"/>
                <a:gd name="connsiteY0" fmla="*/ 513895 h 513895"/>
                <a:gd name="connsiteX1" fmla="*/ 1052147 w 1433147"/>
                <a:gd name="connsiteY1" fmla="*/ 381000 h 513895"/>
                <a:gd name="connsiteX2" fmla="*/ 1433147 w 1433147"/>
                <a:gd name="connsiteY2" fmla="*/ 0 h 513895"/>
                <a:gd name="connsiteX0" fmla="*/ 0 w 1433147"/>
                <a:gd name="connsiteY0" fmla="*/ 513895 h 513895"/>
                <a:gd name="connsiteX1" fmla="*/ 1052147 w 1433147"/>
                <a:gd name="connsiteY1" fmla="*/ 381000 h 513895"/>
                <a:gd name="connsiteX2" fmla="*/ 1433147 w 1433147"/>
                <a:gd name="connsiteY2" fmla="*/ 0 h 513895"/>
              </a:gdLst>
              <a:ahLst/>
              <a:cxnLst>
                <a:cxn ang="0">
                  <a:pos x="connsiteX0" y="connsiteY0"/>
                </a:cxn>
                <a:cxn ang="0">
                  <a:pos x="connsiteX1" y="connsiteY1"/>
                </a:cxn>
                <a:cxn ang="0">
                  <a:pos x="connsiteX2" y="connsiteY2"/>
                </a:cxn>
              </a:cxnLst>
              <a:rect l="l" t="t" r="r" b="b"/>
              <a:pathLst>
                <a:path w="1433147" h="513895">
                  <a:moveTo>
                    <a:pt x="0" y="513895"/>
                  </a:moveTo>
                  <a:cubicBezTo>
                    <a:pt x="526117" y="324521"/>
                    <a:pt x="802380" y="444500"/>
                    <a:pt x="1052147" y="381000"/>
                  </a:cubicBezTo>
                  <a:cubicBezTo>
                    <a:pt x="1301914" y="317500"/>
                    <a:pt x="1353772" y="79375"/>
                    <a:pt x="1433147"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70" name="Drakensberg_Venus_1_400kV"/>
            <p:cNvSpPr/>
            <p:nvPr/>
          </p:nvSpPr>
          <p:spPr>
            <a:xfrm>
              <a:off x="6894371" y="4047688"/>
              <a:ext cx="333308" cy="175841"/>
            </a:xfrm>
            <a:custGeom>
              <a:avLst/>
              <a:gdLst>
                <a:gd name="connsiteX0" fmla="*/ 0 w 914400"/>
                <a:gd name="connsiteY0" fmla="*/ 33866 h 491066"/>
                <a:gd name="connsiteX1" fmla="*/ 457200 w 914400"/>
                <a:gd name="connsiteY1" fmla="*/ 33866 h 491066"/>
                <a:gd name="connsiteX2" fmla="*/ 914400 w 914400"/>
                <a:gd name="connsiteY2" fmla="*/ 491066 h 491066"/>
                <a:gd name="connsiteX0" fmla="*/ 0 w 914400"/>
                <a:gd name="connsiteY0" fmla="*/ 33866 h 491066"/>
                <a:gd name="connsiteX1" fmla="*/ 457200 w 914400"/>
                <a:gd name="connsiteY1" fmla="*/ 33866 h 491066"/>
                <a:gd name="connsiteX2" fmla="*/ 914400 w 914400"/>
                <a:gd name="connsiteY2" fmla="*/ 491066 h 491066"/>
                <a:gd name="connsiteX0" fmla="*/ 0 w 914400"/>
                <a:gd name="connsiteY0" fmla="*/ 33866 h 491066"/>
                <a:gd name="connsiteX1" fmla="*/ 457200 w 914400"/>
                <a:gd name="connsiteY1" fmla="*/ 33866 h 491066"/>
                <a:gd name="connsiteX2" fmla="*/ 914400 w 914400"/>
                <a:gd name="connsiteY2" fmla="*/ 491066 h 491066"/>
                <a:gd name="connsiteX0" fmla="*/ 0 w 914400"/>
                <a:gd name="connsiteY0" fmla="*/ 41318 h 498518"/>
                <a:gd name="connsiteX1" fmla="*/ 421900 w 914400"/>
                <a:gd name="connsiteY1" fmla="*/ 31494 h 498518"/>
                <a:gd name="connsiteX2" fmla="*/ 914400 w 914400"/>
                <a:gd name="connsiteY2" fmla="*/ 498518 h 498518"/>
                <a:gd name="connsiteX0" fmla="*/ 0 w 914400"/>
                <a:gd name="connsiteY0" fmla="*/ 49077 h 496453"/>
                <a:gd name="connsiteX1" fmla="*/ 421900 w 914400"/>
                <a:gd name="connsiteY1" fmla="*/ 29429 h 496453"/>
                <a:gd name="connsiteX2" fmla="*/ 914400 w 914400"/>
                <a:gd name="connsiteY2" fmla="*/ 496453 h 496453"/>
                <a:gd name="connsiteX0" fmla="*/ 0 w 901793"/>
                <a:gd name="connsiteY0" fmla="*/ 49077 h 459614"/>
                <a:gd name="connsiteX1" fmla="*/ 421900 w 901793"/>
                <a:gd name="connsiteY1" fmla="*/ 29429 h 459614"/>
                <a:gd name="connsiteX2" fmla="*/ 901793 w 901793"/>
                <a:gd name="connsiteY2" fmla="*/ 459614 h 459614"/>
                <a:gd name="connsiteX0" fmla="*/ 0 w 901793"/>
                <a:gd name="connsiteY0" fmla="*/ 49077 h 459614"/>
                <a:gd name="connsiteX1" fmla="*/ 421900 w 901793"/>
                <a:gd name="connsiteY1" fmla="*/ 29429 h 459614"/>
                <a:gd name="connsiteX2" fmla="*/ 901793 w 901793"/>
                <a:gd name="connsiteY2" fmla="*/ 459614 h 459614"/>
                <a:gd name="connsiteX0" fmla="*/ 0 w 895489"/>
                <a:gd name="connsiteY0" fmla="*/ 72112 h 455019"/>
                <a:gd name="connsiteX1" fmla="*/ 415596 w 895489"/>
                <a:gd name="connsiteY1" fmla="*/ 24834 h 455019"/>
                <a:gd name="connsiteX2" fmla="*/ 895489 w 895489"/>
                <a:gd name="connsiteY2" fmla="*/ 455019 h 455019"/>
              </a:gdLst>
              <a:ahLst/>
              <a:cxnLst>
                <a:cxn ang="0">
                  <a:pos x="connsiteX0" y="connsiteY0"/>
                </a:cxn>
                <a:cxn ang="0">
                  <a:pos x="connsiteX1" y="connsiteY1"/>
                </a:cxn>
                <a:cxn ang="0">
                  <a:pos x="connsiteX2" y="connsiteY2"/>
                </a:cxn>
              </a:cxnLst>
              <a:rect l="l" t="t" r="r" b="b"/>
              <a:pathLst>
                <a:path w="895489" h="455019">
                  <a:moveTo>
                    <a:pt x="0" y="72112"/>
                  </a:moveTo>
                  <a:cubicBezTo>
                    <a:pt x="76200" y="72112"/>
                    <a:pt x="263196" y="-51366"/>
                    <a:pt x="415596" y="24834"/>
                  </a:cubicBezTo>
                  <a:cubicBezTo>
                    <a:pt x="567996" y="101034"/>
                    <a:pt x="621217" y="322930"/>
                    <a:pt x="895489" y="455019"/>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71" name="Pegasus_Duma_1_400kV"/>
            <p:cNvSpPr/>
            <p:nvPr/>
          </p:nvSpPr>
          <p:spPr>
            <a:xfrm>
              <a:off x="7475525" y="3916316"/>
              <a:ext cx="593913" cy="92613"/>
            </a:xfrm>
            <a:custGeom>
              <a:avLst/>
              <a:gdLst>
                <a:gd name="connsiteX0" fmla="*/ 0 w 1663700"/>
                <a:gd name="connsiteY0" fmla="*/ 18814 h 272814"/>
                <a:gd name="connsiteX1" fmla="*/ 1409700 w 1663700"/>
                <a:gd name="connsiteY1" fmla="*/ 18814 h 272814"/>
                <a:gd name="connsiteX2" fmla="*/ 1663700 w 1663700"/>
                <a:gd name="connsiteY2" fmla="*/ 272814 h 272814"/>
                <a:gd name="connsiteX0" fmla="*/ 0 w 1663700"/>
                <a:gd name="connsiteY0" fmla="*/ 18814 h 272814"/>
                <a:gd name="connsiteX1" fmla="*/ 1409700 w 1663700"/>
                <a:gd name="connsiteY1" fmla="*/ 18814 h 272814"/>
                <a:gd name="connsiteX2" fmla="*/ 1663700 w 1663700"/>
                <a:gd name="connsiteY2" fmla="*/ 272814 h 272814"/>
                <a:gd name="connsiteX0" fmla="*/ 0 w 1663700"/>
                <a:gd name="connsiteY0" fmla="*/ 18814 h 272814"/>
                <a:gd name="connsiteX1" fmla="*/ 1409700 w 1663700"/>
                <a:gd name="connsiteY1" fmla="*/ 18814 h 272814"/>
                <a:gd name="connsiteX2" fmla="*/ 1663700 w 1663700"/>
                <a:gd name="connsiteY2" fmla="*/ 272814 h 272814"/>
                <a:gd name="connsiteX0" fmla="*/ 0 w 1663700"/>
                <a:gd name="connsiteY0" fmla="*/ 0 h 254000"/>
                <a:gd name="connsiteX1" fmla="*/ 1344433 w 1663700"/>
                <a:gd name="connsiteY1" fmla="*/ 86831 h 254000"/>
                <a:gd name="connsiteX2" fmla="*/ 1663700 w 1663700"/>
                <a:gd name="connsiteY2" fmla="*/ 254000 h 254000"/>
                <a:gd name="connsiteX0" fmla="*/ 0 w 1588126"/>
                <a:gd name="connsiteY0" fmla="*/ 0 h 217264"/>
                <a:gd name="connsiteX1" fmla="*/ 1268859 w 1588126"/>
                <a:gd name="connsiteY1" fmla="*/ 50095 h 217264"/>
                <a:gd name="connsiteX2" fmla="*/ 1588126 w 1588126"/>
                <a:gd name="connsiteY2" fmla="*/ 217264 h 217264"/>
                <a:gd name="connsiteX0" fmla="*/ 0 w 1588126"/>
                <a:gd name="connsiteY0" fmla="*/ 23764 h 241028"/>
                <a:gd name="connsiteX1" fmla="*/ 1268859 w 1588126"/>
                <a:gd name="connsiteY1" fmla="*/ 73859 h 241028"/>
                <a:gd name="connsiteX2" fmla="*/ 1588126 w 1588126"/>
                <a:gd name="connsiteY2" fmla="*/ 241028 h 241028"/>
                <a:gd name="connsiteX0" fmla="*/ 0 w 1588126"/>
                <a:gd name="connsiteY0" fmla="*/ 19405 h 236669"/>
                <a:gd name="connsiteX1" fmla="*/ 1268859 w 1588126"/>
                <a:gd name="connsiteY1" fmla="*/ 69500 h 236669"/>
                <a:gd name="connsiteX2" fmla="*/ 1588126 w 1588126"/>
                <a:gd name="connsiteY2" fmla="*/ 236669 h 236669"/>
                <a:gd name="connsiteX0" fmla="*/ 0 w 1588126"/>
                <a:gd name="connsiteY0" fmla="*/ 26840 h 244104"/>
                <a:gd name="connsiteX1" fmla="*/ 959694 w 1588126"/>
                <a:gd name="connsiteY1" fmla="*/ 46879 h 244104"/>
                <a:gd name="connsiteX2" fmla="*/ 1588126 w 1588126"/>
                <a:gd name="connsiteY2" fmla="*/ 244104 h 244104"/>
                <a:gd name="connsiteX0" fmla="*/ 0 w 1588126"/>
                <a:gd name="connsiteY0" fmla="*/ 26840 h 244104"/>
                <a:gd name="connsiteX1" fmla="*/ 959694 w 1588126"/>
                <a:gd name="connsiteY1" fmla="*/ 46879 h 244104"/>
                <a:gd name="connsiteX2" fmla="*/ 1588126 w 1588126"/>
                <a:gd name="connsiteY2" fmla="*/ 244104 h 244104"/>
                <a:gd name="connsiteX0" fmla="*/ 0 w 1588126"/>
                <a:gd name="connsiteY0" fmla="*/ 22053 h 239317"/>
                <a:gd name="connsiteX1" fmla="*/ 959694 w 1588126"/>
                <a:gd name="connsiteY1" fmla="*/ 42092 h 239317"/>
                <a:gd name="connsiteX2" fmla="*/ 1588126 w 1588126"/>
                <a:gd name="connsiteY2" fmla="*/ 239317 h 239317"/>
                <a:gd name="connsiteX0" fmla="*/ 0 w 1588126"/>
                <a:gd name="connsiteY0" fmla="*/ 20093 h 237357"/>
                <a:gd name="connsiteX1" fmla="*/ 959694 w 1588126"/>
                <a:gd name="connsiteY1" fmla="*/ 40132 h 237357"/>
                <a:gd name="connsiteX2" fmla="*/ 1588126 w 1588126"/>
                <a:gd name="connsiteY2" fmla="*/ 237357 h 237357"/>
                <a:gd name="connsiteX0" fmla="*/ 0 w 1588126"/>
                <a:gd name="connsiteY0" fmla="*/ 18203 h 235467"/>
                <a:gd name="connsiteX1" fmla="*/ 1035267 w 1588126"/>
                <a:gd name="connsiteY1" fmla="*/ 48260 h 235467"/>
                <a:gd name="connsiteX2" fmla="*/ 1588126 w 1588126"/>
                <a:gd name="connsiteY2" fmla="*/ 235467 h 235467"/>
                <a:gd name="connsiteX0" fmla="*/ 0 w 1588126"/>
                <a:gd name="connsiteY0" fmla="*/ 21735 h 238999"/>
                <a:gd name="connsiteX1" fmla="*/ 1035267 w 1588126"/>
                <a:gd name="connsiteY1" fmla="*/ 51792 h 238999"/>
                <a:gd name="connsiteX2" fmla="*/ 1588126 w 1588126"/>
                <a:gd name="connsiteY2" fmla="*/ 238999 h 238999"/>
                <a:gd name="connsiteX0" fmla="*/ 0 w 1588126"/>
                <a:gd name="connsiteY0" fmla="*/ 18836 h 256914"/>
                <a:gd name="connsiteX1" fmla="*/ 1035267 w 1588126"/>
                <a:gd name="connsiteY1" fmla="*/ 69707 h 256914"/>
                <a:gd name="connsiteX2" fmla="*/ 1588126 w 1588126"/>
                <a:gd name="connsiteY2" fmla="*/ 256914 h 256914"/>
                <a:gd name="connsiteX0" fmla="*/ 0 w 1588126"/>
                <a:gd name="connsiteY0" fmla="*/ 697 h 238775"/>
                <a:gd name="connsiteX1" fmla="*/ 1035267 w 1588126"/>
                <a:gd name="connsiteY1" fmla="*/ 51568 h 238775"/>
                <a:gd name="connsiteX2" fmla="*/ 1588126 w 1588126"/>
                <a:gd name="connsiteY2" fmla="*/ 238775 h 238775"/>
                <a:gd name="connsiteX0" fmla="*/ 0 w 1588126"/>
                <a:gd name="connsiteY0" fmla="*/ 0 h 238078"/>
                <a:gd name="connsiteX1" fmla="*/ 1035267 w 1588126"/>
                <a:gd name="connsiteY1" fmla="*/ 50871 h 238078"/>
                <a:gd name="connsiteX2" fmla="*/ 1588126 w 1588126"/>
                <a:gd name="connsiteY2" fmla="*/ 238078 h 238078"/>
                <a:gd name="connsiteX0" fmla="*/ 0 w 1588126"/>
                <a:gd name="connsiteY0" fmla="*/ 0 h 238078"/>
                <a:gd name="connsiteX1" fmla="*/ 1022422 w 1588126"/>
                <a:gd name="connsiteY1" fmla="*/ 67521 h 238078"/>
                <a:gd name="connsiteX2" fmla="*/ 1588126 w 1588126"/>
                <a:gd name="connsiteY2" fmla="*/ 238078 h 238078"/>
                <a:gd name="connsiteX0" fmla="*/ 0 w 1588126"/>
                <a:gd name="connsiteY0" fmla="*/ 0 h 238078"/>
                <a:gd name="connsiteX1" fmla="*/ 1022422 w 1588126"/>
                <a:gd name="connsiteY1" fmla="*/ 67521 h 238078"/>
                <a:gd name="connsiteX2" fmla="*/ 1588126 w 1588126"/>
                <a:gd name="connsiteY2" fmla="*/ 238078 h 238078"/>
              </a:gdLst>
              <a:ahLst/>
              <a:cxnLst>
                <a:cxn ang="0">
                  <a:pos x="connsiteX0" y="connsiteY0"/>
                </a:cxn>
                <a:cxn ang="0">
                  <a:pos x="connsiteX1" y="connsiteY1"/>
                </a:cxn>
                <a:cxn ang="0">
                  <a:pos x="connsiteX2" y="connsiteY2"/>
                </a:cxn>
              </a:cxnLst>
              <a:rect l="l" t="t" r="r" b="b"/>
              <a:pathLst>
                <a:path w="1588126" h="238078">
                  <a:moveTo>
                    <a:pt x="0" y="0"/>
                  </a:moveTo>
                  <a:cubicBezTo>
                    <a:pt x="665257" y="4020"/>
                    <a:pt x="762016" y="40329"/>
                    <a:pt x="1022422" y="67521"/>
                  </a:cubicBezTo>
                  <a:cubicBezTo>
                    <a:pt x="1282828" y="94713"/>
                    <a:pt x="1408108" y="81632"/>
                    <a:pt x="1588126" y="238078"/>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72" name="Duma_Athene_1_400kV"/>
            <p:cNvSpPr/>
            <p:nvPr/>
          </p:nvSpPr>
          <p:spPr>
            <a:xfrm>
              <a:off x="8065095" y="4000282"/>
              <a:ext cx="108308" cy="141239"/>
            </a:xfrm>
            <a:custGeom>
              <a:avLst/>
              <a:gdLst>
                <a:gd name="connsiteX0" fmla="*/ 18814 w 272814"/>
                <a:gd name="connsiteY0" fmla="*/ 0 h 368300"/>
                <a:gd name="connsiteX1" fmla="*/ 18814 w 272814"/>
                <a:gd name="connsiteY1" fmla="*/ 114300 h 368300"/>
                <a:gd name="connsiteX2" fmla="*/ 272814 w 272814"/>
                <a:gd name="connsiteY2" fmla="*/ 368300 h 368300"/>
                <a:gd name="connsiteX0" fmla="*/ 18814 w 272814"/>
                <a:gd name="connsiteY0" fmla="*/ 0 h 368300"/>
                <a:gd name="connsiteX1" fmla="*/ 18814 w 272814"/>
                <a:gd name="connsiteY1" fmla="*/ 114300 h 368300"/>
                <a:gd name="connsiteX2" fmla="*/ 272814 w 272814"/>
                <a:gd name="connsiteY2" fmla="*/ 368300 h 368300"/>
                <a:gd name="connsiteX0" fmla="*/ 5722 w 259722"/>
                <a:gd name="connsiteY0" fmla="*/ 0 h 368300"/>
                <a:gd name="connsiteX1" fmla="*/ 26042 w 259722"/>
                <a:gd name="connsiteY1" fmla="*/ 79790 h 368300"/>
                <a:gd name="connsiteX2" fmla="*/ 259722 w 259722"/>
                <a:gd name="connsiteY2" fmla="*/ 368300 h 368300"/>
                <a:gd name="connsiteX0" fmla="*/ 5722 w 208922"/>
                <a:gd name="connsiteY0" fmla="*/ 0 h 392950"/>
                <a:gd name="connsiteX1" fmla="*/ 26042 w 208922"/>
                <a:gd name="connsiteY1" fmla="*/ 79790 h 392950"/>
                <a:gd name="connsiteX2" fmla="*/ 208922 w 208922"/>
                <a:gd name="connsiteY2" fmla="*/ 392950 h 392950"/>
                <a:gd name="connsiteX0" fmla="*/ 5722 w 208922"/>
                <a:gd name="connsiteY0" fmla="*/ 0 h 392950"/>
                <a:gd name="connsiteX1" fmla="*/ 26042 w 208922"/>
                <a:gd name="connsiteY1" fmla="*/ 79790 h 392950"/>
                <a:gd name="connsiteX2" fmla="*/ 208922 w 208922"/>
                <a:gd name="connsiteY2" fmla="*/ 392950 h 392950"/>
                <a:gd name="connsiteX0" fmla="*/ 5722 w 254642"/>
                <a:gd name="connsiteY0" fmla="*/ 0 h 360905"/>
                <a:gd name="connsiteX1" fmla="*/ 26042 w 254642"/>
                <a:gd name="connsiteY1" fmla="*/ 79790 h 360905"/>
                <a:gd name="connsiteX2" fmla="*/ 254642 w 254642"/>
                <a:gd name="connsiteY2" fmla="*/ 360905 h 360905"/>
                <a:gd name="connsiteX0" fmla="*/ 5722 w 254642"/>
                <a:gd name="connsiteY0" fmla="*/ 0 h 360905"/>
                <a:gd name="connsiteX1" fmla="*/ 26042 w 254642"/>
                <a:gd name="connsiteY1" fmla="*/ 79790 h 360905"/>
                <a:gd name="connsiteX2" fmla="*/ 254642 w 254642"/>
                <a:gd name="connsiteY2" fmla="*/ 360905 h 360905"/>
                <a:gd name="connsiteX0" fmla="*/ 1527 w 260607"/>
                <a:gd name="connsiteY0" fmla="*/ 0 h 333790"/>
                <a:gd name="connsiteX1" fmla="*/ 32007 w 260607"/>
                <a:gd name="connsiteY1" fmla="*/ 52675 h 333790"/>
                <a:gd name="connsiteX2" fmla="*/ 260607 w 260607"/>
                <a:gd name="connsiteY2" fmla="*/ 333790 h 333790"/>
                <a:gd name="connsiteX0" fmla="*/ 0 w 293127"/>
                <a:gd name="connsiteY0" fmla="*/ 0 h 366832"/>
                <a:gd name="connsiteX1" fmla="*/ 64527 w 293127"/>
                <a:gd name="connsiteY1" fmla="*/ 85717 h 366832"/>
                <a:gd name="connsiteX2" fmla="*/ 293127 w 293127"/>
                <a:gd name="connsiteY2" fmla="*/ 366832 h 366832"/>
              </a:gdLst>
              <a:ahLst/>
              <a:cxnLst>
                <a:cxn ang="0">
                  <a:pos x="connsiteX0" y="connsiteY0"/>
                </a:cxn>
                <a:cxn ang="0">
                  <a:pos x="connsiteX1" y="connsiteY1"/>
                </a:cxn>
                <a:cxn ang="0">
                  <a:pos x="connsiteX2" y="connsiteY2"/>
                </a:cxn>
              </a:cxnLst>
              <a:rect l="l" t="t" r="r" b="b"/>
              <a:pathLst>
                <a:path w="293127" h="366832">
                  <a:moveTo>
                    <a:pt x="0" y="0"/>
                  </a:moveTo>
                  <a:cubicBezTo>
                    <a:pt x="0" y="19050"/>
                    <a:pt x="22194" y="24334"/>
                    <a:pt x="64527" y="85717"/>
                  </a:cubicBezTo>
                  <a:cubicBezTo>
                    <a:pt x="106860" y="147100"/>
                    <a:pt x="230050" y="289265"/>
                    <a:pt x="293127" y="366832"/>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73" name="Camden_Incandu_1_400kV"/>
            <p:cNvSpPr/>
            <p:nvPr/>
          </p:nvSpPr>
          <p:spPr>
            <a:xfrm>
              <a:off x="7278086" y="3171210"/>
              <a:ext cx="61337" cy="503683"/>
            </a:xfrm>
            <a:custGeom>
              <a:avLst/>
              <a:gdLst>
                <a:gd name="connsiteX0" fmla="*/ 127000 w 136407"/>
                <a:gd name="connsiteY0" fmla="*/ 0 h 1343435"/>
                <a:gd name="connsiteX1" fmla="*/ 127000 w 136407"/>
                <a:gd name="connsiteY1" fmla="*/ 1206500 h 1343435"/>
                <a:gd name="connsiteX2" fmla="*/ 0 w 136407"/>
                <a:gd name="connsiteY2" fmla="*/ 1333500 h 1343435"/>
                <a:gd name="connsiteX0" fmla="*/ 127000 w 136407"/>
                <a:gd name="connsiteY0" fmla="*/ 0 h 1343435"/>
                <a:gd name="connsiteX1" fmla="*/ 127000 w 136407"/>
                <a:gd name="connsiteY1" fmla="*/ 1206500 h 1343435"/>
                <a:gd name="connsiteX2" fmla="*/ 0 w 136407"/>
                <a:gd name="connsiteY2" fmla="*/ 1333500 h 1343435"/>
                <a:gd name="connsiteX0" fmla="*/ 166003 w 166003"/>
                <a:gd name="connsiteY0" fmla="*/ 0 h 1309749"/>
                <a:gd name="connsiteX1" fmla="*/ 127000 w 166003"/>
                <a:gd name="connsiteY1" fmla="*/ 1172814 h 1309749"/>
                <a:gd name="connsiteX2" fmla="*/ 0 w 166003"/>
                <a:gd name="connsiteY2" fmla="*/ 1299814 h 1309749"/>
                <a:gd name="connsiteX0" fmla="*/ 166003 w 166003"/>
                <a:gd name="connsiteY0" fmla="*/ 0 h 1309749"/>
                <a:gd name="connsiteX1" fmla="*/ 127000 w 166003"/>
                <a:gd name="connsiteY1" fmla="*/ 1172814 h 1309749"/>
                <a:gd name="connsiteX2" fmla="*/ 0 w 166003"/>
                <a:gd name="connsiteY2" fmla="*/ 1299814 h 1309749"/>
              </a:gdLst>
              <a:ahLst/>
              <a:cxnLst>
                <a:cxn ang="0">
                  <a:pos x="connsiteX0" y="connsiteY0"/>
                </a:cxn>
                <a:cxn ang="0">
                  <a:pos x="connsiteX1" y="connsiteY1"/>
                </a:cxn>
                <a:cxn ang="0">
                  <a:pos x="connsiteX2" y="connsiteY2"/>
                </a:cxn>
              </a:cxnLst>
              <a:rect l="l" t="t" r="r" b="b"/>
              <a:pathLst>
                <a:path w="166003" h="1309749">
                  <a:moveTo>
                    <a:pt x="166003" y="0"/>
                  </a:moveTo>
                  <a:cubicBezTo>
                    <a:pt x="105332" y="15811"/>
                    <a:pt x="148167" y="950564"/>
                    <a:pt x="127000" y="1172814"/>
                  </a:cubicBezTo>
                  <a:cubicBezTo>
                    <a:pt x="105833" y="1395064"/>
                    <a:pt x="26458" y="1273356"/>
                    <a:pt x="0" y="1299814"/>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74" name="Ingula_Majuba_1_400kV"/>
            <p:cNvSpPr/>
            <p:nvPr/>
          </p:nvSpPr>
          <p:spPr>
            <a:xfrm>
              <a:off x="7110392" y="3381164"/>
              <a:ext cx="85682" cy="548237"/>
            </a:xfrm>
            <a:custGeom>
              <a:avLst/>
              <a:gdLst>
                <a:gd name="connsiteX0" fmla="*/ 15992 w 231892"/>
                <a:gd name="connsiteY0" fmla="*/ 1422400 h 1422400"/>
                <a:gd name="connsiteX1" fmla="*/ 15992 w 231892"/>
                <a:gd name="connsiteY1" fmla="*/ 215900 h 1422400"/>
                <a:gd name="connsiteX2" fmla="*/ 231892 w 231892"/>
                <a:gd name="connsiteY2" fmla="*/ 0 h 1422400"/>
                <a:gd name="connsiteX0" fmla="*/ 15992 w 231892"/>
                <a:gd name="connsiteY0" fmla="*/ 1422400 h 1422400"/>
                <a:gd name="connsiteX1" fmla="*/ 15992 w 231892"/>
                <a:gd name="connsiteY1" fmla="*/ 215900 h 1422400"/>
                <a:gd name="connsiteX2" fmla="*/ 231892 w 231892"/>
                <a:gd name="connsiteY2" fmla="*/ 0 h 1422400"/>
              </a:gdLst>
              <a:ahLst/>
              <a:cxnLst>
                <a:cxn ang="0">
                  <a:pos x="connsiteX0" y="connsiteY0"/>
                </a:cxn>
                <a:cxn ang="0">
                  <a:pos x="connsiteX1" y="connsiteY1"/>
                </a:cxn>
                <a:cxn ang="0">
                  <a:pos x="connsiteX2" y="connsiteY2"/>
                </a:cxn>
              </a:cxnLst>
              <a:rect l="l" t="t" r="r" b="b"/>
              <a:pathLst>
                <a:path w="231892" h="1422400">
                  <a:moveTo>
                    <a:pt x="15992" y="1422400"/>
                  </a:moveTo>
                  <a:cubicBezTo>
                    <a:pt x="15992" y="1221317"/>
                    <a:pt x="-19991" y="452967"/>
                    <a:pt x="15992" y="215900"/>
                  </a:cubicBezTo>
                  <a:cubicBezTo>
                    <a:pt x="51975" y="-21167"/>
                    <a:pt x="186913" y="44979"/>
                    <a:pt x="231892"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75" name="Ingula_Venus_1_400kV"/>
            <p:cNvSpPr/>
            <p:nvPr/>
          </p:nvSpPr>
          <p:spPr>
            <a:xfrm>
              <a:off x="7113046" y="3929401"/>
              <a:ext cx="113612" cy="296897"/>
            </a:xfrm>
            <a:custGeom>
              <a:avLst/>
              <a:gdLst>
                <a:gd name="connsiteX0" fmla="*/ 22577 w 327377"/>
                <a:gd name="connsiteY0" fmla="*/ 0 h 800100"/>
                <a:gd name="connsiteX1" fmla="*/ 22577 w 327377"/>
                <a:gd name="connsiteY1" fmla="*/ 495300 h 800100"/>
                <a:gd name="connsiteX2" fmla="*/ 327377 w 327377"/>
                <a:gd name="connsiteY2" fmla="*/ 800100 h 800100"/>
                <a:gd name="connsiteX0" fmla="*/ 22577 w 327377"/>
                <a:gd name="connsiteY0" fmla="*/ 0 h 800100"/>
                <a:gd name="connsiteX1" fmla="*/ 22577 w 327377"/>
                <a:gd name="connsiteY1" fmla="*/ 495300 h 800100"/>
                <a:gd name="connsiteX2" fmla="*/ 327377 w 327377"/>
                <a:gd name="connsiteY2" fmla="*/ 800100 h 800100"/>
                <a:gd name="connsiteX0" fmla="*/ 22577 w 329917"/>
                <a:gd name="connsiteY0" fmla="*/ 0 h 772921"/>
                <a:gd name="connsiteX1" fmla="*/ 22577 w 329917"/>
                <a:gd name="connsiteY1" fmla="*/ 495300 h 772921"/>
                <a:gd name="connsiteX2" fmla="*/ 329917 w 329917"/>
                <a:gd name="connsiteY2" fmla="*/ 772921 h 772921"/>
                <a:gd name="connsiteX0" fmla="*/ 142 w 307482"/>
                <a:gd name="connsiteY0" fmla="*/ 0 h 772921"/>
                <a:gd name="connsiteX1" fmla="*/ 45862 w 307482"/>
                <a:gd name="connsiteY1" fmla="*/ 495300 h 772921"/>
                <a:gd name="connsiteX2" fmla="*/ 307482 w 307482"/>
                <a:gd name="connsiteY2" fmla="*/ 772921 h 772921"/>
              </a:gdLst>
              <a:ahLst/>
              <a:cxnLst>
                <a:cxn ang="0">
                  <a:pos x="connsiteX0" y="connsiteY0"/>
                </a:cxn>
                <a:cxn ang="0">
                  <a:pos x="connsiteX1" y="connsiteY1"/>
                </a:cxn>
                <a:cxn ang="0">
                  <a:pos x="connsiteX2" y="connsiteY2"/>
                </a:cxn>
              </a:cxnLst>
              <a:rect l="l" t="t" r="r" b="b"/>
              <a:pathLst>
                <a:path w="307482" h="772921">
                  <a:moveTo>
                    <a:pt x="142" y="0"/>
                  </a:moveTo>
                  <a:cubicBezTo>
                    <a:pt x="142" y="82550"/>
                    <a:pt x="-4938" y="361950"/>
                    <a:pt x="45862" y="495300"/>
                  </a:cubicBezTo>
                  <a:cubicBezTo>
                    <a:pt x="96662" y="628650"/>
                    <a:pt x="243982" y="709421"/>
                    <a:pt x="307482" y="772921"/>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76" name="Ingula_Ingula_1_400kV"/>
            <p:cNvSpPr/>
            <p:nvPr/>
          </p:nvSpPr>
          <p:spPr>
            <a:xfrm>
              <a:off x="7116301" y="3929401"/>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77" name="Ingula_Ingula_1_400kV"/>
            <p:cNvSpPr/>
            <p:nvPr/>
          </p:nvSpPr>
          <p:spPr>
            <a:xfrm>
              <a:off x="7116301" y="3929401"/>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78" name="Ingula_Ingula_1_400kV"/>
            <p:cNvSpPr/>
            <p:nvPr/>
          </p:nvSpPr>
          <p:spPr>
            <a:xfrm>
              <a:off x="7116301" y="3929401"/>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79" name="Ingula_Ingula_1_400kV"/>
            <p:cNvSpPr/>
            <p:nvPr/>
          </p:nvSpPr>
          <p:spPr>
            <a:xfrm>
              <a:off x="7116301" y="3929401"/>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980" name="Ingula_Venus_2_400kV"/>
            <p:cNvSpPr/>
            <p:nvPr/>
          </p:nvSpPr>
          <p:spPr>
            <a:xfrm>
              <a:off x="7125596" y="3928319"/>
              <a:ext cx="103274" cy="294998"/>
            </a:xfrm>
            <a:custGeom>
              <a:avLst/>
              <a:gdLst>
                <a:gd name="connsiteX0" fmla="*/ 23518 w 341018"/>
                <a:gd name="connsiteY0" fmla="*/ 0 h 800100"/>
                <a:gd name="connsiteX1" fmla="*/ 23518 w 341018"/>
                <a:gd name="connsiteY1" fmla="*/ 482600 h 800100"/>
                <a:gd name="connsiteX2" fmla="*/ 341018 w 341018"/>
                <a:gd name="connsiteY2" fmla="*/ 800100 h 800100"/>
                <a:gd name="connsiteX0" fmla="*/ 23518 w 341018"/>
                <a:gd name="connsiteY0" fmla="*/ 0 h 800100"/>
                <a:gd name="connsiteX1" fmla="*/ 23518 w 341018"/>
                <a:gd name="connsiteY1" fmla="*/ 482600 h 800100"/>
                <a:gd name="connsiteX2" fmla="*/ 341018 w 341018"/>
                <a:gd name="connsiteY2" fmla="*/ 800100 h 800100"/>
                <a:gd name="connsiteX0" fmla="*/ 105 w 317605"/>
                <a:gd name="connsiteY0" fmla="*/ 0 h 800100"/>
                <a:gd name="connsiteX1" fmla="*/ 48365 w 317605"/>
                <a:gd name="connsiteY1" fmla="*/ 492483 h 800100"/>
                <a:gd name="connsiteX2" fmla="*/ 317605 w 317605"/>
                <a:gd name="connsiteY2" fmla="*/ 800100 h 800100"/>
                <a:gd name="connsiteX0" fmla="*/ 105 w 279505"/>
                <a:gd name="connsiteY0" fmla="*/ 0 h 767980"/>
                <a:gd name="connsiteX1" fmla="*/ 48365 w 279505"/>
                <a:gd name="connsiteY1" fmla="*/ 492483 h 767980"/>
                <a:gd name="connsiteX2" fmla="*/ 279505 w 279505"/>
                <a:gd name="connsiteY2" fmla="*/ 767980 h 767980"/>
                <a:gd name="connsiteX0" fmla="*/ 105 w 279505"/>
                <a:gd name="connsiteY0" fmla="*/ 0 h 767980"/>
                <a:gd name="connsiteX1" fmla="*/ 48365 w 279505"/>
                <a:gd name="connsiteY1" fmla="*/ 492483 h 767980"/>
                <a:gd name="connsiteX2" fmla="*/ 279505 w 279505"/>
                <a:gd name="connsiteY2" fmla="*/ 767980 h 767980"/>
                <a:gd name="connsiteX0" fmla="*/ 105 w 279505"/>
                <a:gd name="connsiteY0" fmla="*/ 0 h 767980"/>
                <a:gd name="connsiteX1" fmla="*/ 48365 w 279505"/>
                <a:gd name="connsiteY1" fmla="*/ 492483 h 767980"/>
                <a:gd name="connsiteX2" fmla="*/ 279505 w 279505"/>
                <a:gd name="connsiteY2" fmla="*/ 767980 h 767980"/>
              </a:gdLst>
              <a:ahLst/>
              <a:cxnLst>
                <a:cxn ang="0">
                  <a:pos x="connsiteX0" y="connsiteY0"/>
                </a:cxn>
                <a:cxn ang="0">
                  <a:pos x="connsiteX1" y="connsiteY1"/>
                </a:cxn>
                <a:cxn ang="0">
                  <a:pos x="connsiteX2" y="connsiteY2"/>
                </a:cxn>
              </a:cxnLst>
              <a:rect l="l" t="t" r="r" b="b"/>
              <a:pathLst>
                <a:path w="279505" h="767980">
                  <a:moveTo>
                    <a:pt x="105" y="0"/>
                  </a:moveTo>
                  <a:cubicBezTo>
                    <a:pt x="105" y="80433"/>
                    <a:pt x="-4552" y="359133"/>
                    <a:pt x="48365" y="492483"/>
                  </a:cubicBezTo>
                  <a:cubicBezTo>
                    <a:pt x="101282" y="625833"/>
                    <a:pt x="203199" y="672184"/>
                    <a:pt x="279505" y="76798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81" name="Invubu_Athene_1_400kV"/>
            <p:cNvSpPr/>
            <p:nvPr/>
          </p:nvSpPr>
          <p:spPr>
            <a:xfrm>
              <a:off x="8163289" y="4116199"/>
              <a:ext cx="54102" cy="37772"/>
            </a:xfrm>
            <a:custGeom>
              <a:avLst/>
              <a:gdLst>
                <a:gd name="connsiteX0" fmla="*/ 139700 w 139700"/>
                <a:gd name="connsiteY0" fmla="*/ 6585 h 95485"/>
                <a:gd name="connsiteX1" fmla="*/ 88900 w 139700"/>
                <a:gd name="connsiteY1" fmla="*/ 6585 h 95485"/>
                <a:gd name="connsiteX2" fmla="*/ 0 w 139700"/>
                <a:gd name="connsiteY2" fmla="*/ 95485 h 95485"/>
                <a:gd name="connsiteX0" fmla="*/ 139700 w 139700"/>
                <a:gd name="connsiteY0" fmla="*/ 6585 h 95485"/>
                <a:gd name="connsiteX1" fmla="*/ 88900 w 139700"/>
                <a:gd name="connsiteY1" fmla="*/ 6585 h 95485"/>
                <a:gd name="connsiteX2" fmla="*/ 0 w 139700"/>
                <a:gd name="connsiteY2" fmla="*/ 95485 h 95485"/>
              </a:gdLst>
              <a:ahLst/>
              <a:cxnLst>
                <a:cxn ang="0">
                  <a:pos x="connsiteX0" y="connsiteY0"/>
                </a:cxn>
                <a:cxn ang="0">
                  <a:pos x="connsiteX1" y="connsiteY1"/>
                </a:cxn>
                <a:cxn ang="0">
                  <a:pos x="connsiteX2" y="connsiteY2"/>
                </a:cxn>
              </a:cxnLst>
              <a:rect l="l" t="t" r="r" b="b"/>
              <a:pathLst>
                <a:path w="139700" h="95485">
                  <a:moveTo>
                    <a:pt x="139700" y="6585"/>
                  </a:moveTo>
                  <a:cubicBezTo>
                    <a:pt x="131233" y="6585"/>
                    <a:pt x="112183" y="-8232"/>
                    <a:pt x="88900" y="6585"/>
                  </a:cubicBezTo>
                  <a:cubicBezTo>
                    <a:pt x="65617" y="21402"/>
                    <a:pt x="18521" y="76964"/>
                    <a:pt x="0" y="95485"/>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82" name="Invubu_Mbewu_1_400kV"/>
            <p:cNvSpPr/>
            <p:nvPr/>
          </p:nvSpPr>
          <p:spPr>
            <a:xfrm>
              <a:off x="8120188" y="4109385"/>
              <a:ext cx="90659" cy="16135"/>
            </a:xfrm>
            <a:custGeom>
              <a:avLst/>
              <a:gdLst>
                <a:gd name="connsiteX0" fmla="*/ 336311 w 336311"/>
                <a:gd name="connsiteY0" fmla="*/ 1881 h 27281"/>
                <a:gd name="connsiteX1" fmla="*/ 31511 w 336311"/>
                <a:gd name="connsiteY1" fmla="*/ 1881 h 27281"/>
                <a:gd name="connsiteX2" fmla="*/ 6111 w 336311"/>
                <a:gd name="connsiteY2" fmla="*/ 27281 h 27281"/>
                <a:gd name="connsiteX0" fmla="*/ 336311 w 336311"/>
                <a:gd name="connsiteY0" fmla="*/ 1881 h 27281"/>
                <a:gd name="connsiteX1" fmla="*/ 31511 w 336311"/>
                <a:gd name="connsiteY1" fmla="*/ 1881 h 27281"/>
                <a:gd name="connsiteX2" fmla="*/ 6111 w 336311"/>
                <a:gd name="connsiteY2" fmla="*/ 27281 h 27281"/>
                <a:gd name="connsiteX0" fmla="*/ 330200 w 330200"/>
                <a:gd name="connsiteY0" fmla="*/ 0 h 25400"/>
                <a:gd name="connsiteX1" fmla="*/ 42832 w 330200"/>
                <a:gd name="connsiteY1" fmla="*/ 2540 h 25400"/>
                <a:gd name="connsiteX2" fmla="*/ 0 w 330200"/>
                <a:gd name="connsiteY2" fmla="*/ 25400 h 25400"/>
                <a:gd name="connsiteX0" fmla="*/ 330200 w 330200"/>
                <a:gd name="connsiteY0" fmla="*/ 24280 h 49680"/>
                <a:gd name="connsiteX1" fmla="*/ 42832 w 330200"/>
                <a:gd name="connsiteY1" fmla="*/ 26820 h 49680"/>
                <a:gd name="connsiteX2" fmla="*/ 0 w 330200"/>
                <a:gd name="connsiteY2" fmla="*/ 49680 h 49680"/>
                <a:gd name="connsiteX0" fmla="*/ 325220 w 325220"/>
                <a:gd name="connsiteY0" fmla="*/ 6668 h 60008"/>
                <a:gd name="connsiteX1" fmla="*/ 42832 w 325220"/>
                <a:gd name="connsiteY1" fmla="*/ 37148 h 60008"/>
                <a:gd name="connsiteX2" fmla="*/ 0 w 325220"/>
                <a:gd name="connsiteY2" fmla="*/ 60008 h 60008"/>
                <a:gd name="connsiteX0" fmla="*/ 325220 w 325220"/>
                <a:gd name="connsiteY0" fmla="*/ 0 h 53340"/>
                <a:gd name="connsiteX1" fmla="*/ 0 w 325220"/>
                <a:gd name="connsiteY1" fmla="*/ 53340 h 53340"/>
                <a:gd name="connsiteX0" fmla="*/ 265455 w 265455"/>
                <a:gd name="connsiteY0" fmla="*/ 0 h 27940"/>
                <a:gd name="connsiteX1" fmla="*/ 0 w 265455"/>
                <a:gd name="connsiteY1" fmla="*/ 27940 h 27940"/>
                <a:gd name="connsiteX0" fmla="*/ 240553 w 240553"/>
                <a:gd name="connsiteY0" fmla="*/ 0 h 43180"/>
                <a:gd name="connsiteX1" fmla="*/ 0 w 240553"/>
                <a:gd name="connsiteY1" fmla="*/ 43180 h 43180"/>
              </a:gdLst>
              <a:ahLst/>
              <a:cxnLst>
                <a:cxn ang="0">
                  <a:pos x="connsiteX0" y="connsiteY0"/>
                </a:cxn>
                <a:cxn ang="0">
                  <a:pos x="connsiteX1" y="connsiteY1"/>
                </a:cxn>
              </a:cxnLst>
              <a:rect l="l" t="t" r="r" b="b"/>
              <a:pathLst>
                <a:path w="240553" h="43180">
                  <a:moveTo>
                    <a:pt x="240553" y="0"/>
                  </a:moveTo>
                  <a:lnTo>
                    <a:pt x="0" y="43180"/>
                  </a:ln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83" name="Majuba_Umfolozi_1_400kV"/>
            <p:cNvSpPr/>
            <p:nvPr/>
          </p:nvSpPr>
          <p:spPr>
            <a:xfrm>
              <a:off x="7213688" y="3390271"/>
              <a:ext cx="618639" cy="508564"/>
            </a:xfrm>
            <a:custGeom>
              <a:avLst/>
              <a:gdLst>
                <a:gd name="connsiteX0" fmla="*/ 0 w 1701800"/>
                <a:gd name="connsiteY0" fmla="*/ 99718 h 1445918"/>
                <a:gd name="connsiteX1" fmla="*/ 355600 w 1701800"/>
                <a:gd name="connsiteY1" fmla="*/ 99718 h 1445918"/>
                <a:gd name="connsiteX2" fmla="*/ 1701800 w 1701800"/>
                <a:gd name="connsiteY2" fmla="*/ 1445918 h 1445918"/>
                <a:gd name="connsiteX0" fmla="*/ 0 w 1701800"/>
                <a:gd name="connsiteY0" fmla="*/ 99718 h 1445918"/>
                <a:gd name="connsiteX1" fmla="*/ 355600 w 1701800"/>
                <a:gd name="connsiteY1" fmla="*/ 99718 h 1445918"/>
                <a:gd name="connsiteX2" fmla="*/ 1701800 w 1701800"/>
                <a:gd name="connsiteY2" fmla="*/ 1445918 h 1445918"/>
                <a:gd name="connsiteX0" fmla="*/ 0 w 1701800"/>
                <a:gd name="connsiteY0" fmla="*/ 0 h 1346200"/>
                <a:gd name="connsiteX1" fmla="*/ 621139 w 1701800"/>
                <a:gd name="connsiteY1" fmla="*/ 244714 h 1346200"/>
                <a:gd name="connsiteX2" fmla="*/ 1701800 w 1701800"/>
                <a:gd name="connsiteY2" fmla="*/ 1346200 h 1346200"/>
                <a:gd name="connsiteX0" fmla="*/ 0 w 1654688"/>
                <a:gd name="connsiteY0" fmla="*/ 1 h 1325104"/>
                <a:gd name="connsiteX1" fmla="*/ 574027 w 1654688"/>
                <a:gd name="connsiteY1" fmla="*/ 223618 h 1325104"/>
                <a:gd name="connsiteX2" fmla="*/ 1654688 w 1654688"/>
                <a:gd name="connsiteY2" fmla="*/ 1325104 h 1325104"/>
              </a:gdLst>
              <a:ahLst/>
              <a:cxnLst>
                <a:cxn ang="0">
                  <a:pos x="connsiteX0" y="connsiteY0"/>
                </a:cxn>
                <a:cxn ang="0">
                  <a:pos x="connsiteX1" y="connsiteY1"/>
                </a:cxn>
                <a:cxn ang="0">
                  <a:pos x="connsiteX2" y="connsiteY2"/>
                </a:cxn>
              </a:cxnLst>
              <a:rect l="l" t="t" r="r" b="b"/>
              <a:pathLst>
                <a:path w="1654688" h="1325104">
                  <a:moveTo>
                    <a:pt x="0" y="1"/>
                  </a:moveTo>
                  <a:cubicBezTo>
                    <a:pt x="59267" y="1"/>
                    <a:pt x="290394" y="-749"/>
                    <a:pt x="574027" y="223618"/>
                  </a:cubicBezTo>
                  <a:cubicBezTo>
                    <a:pt x="857660" y="447985"/>
                    <a:pt x="1374230" y="1044646"/>
                    <a:pt x="1654688" y="1325104"/>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84" name="Majuba_Venus_1_400kV"/>
            <p:cNvSpPr/>
            <p:nvPr/>
          </p:nvSpPr>
          <p:spPr>
            <a:xfrm>
              <a:off x="7193772" y="3381165"/>
              <a:ext cx="32059" cy="838386"/>
            </a:xfrm>
            <a:custGeom>
              <a:avLst/>
              <a:gdLst>
                <a:gd name="connsiteX0" fmla="*/ 6585 w 95485"/>
                <a:gd name="connsiteY0" fmla="*/ 0 h 2319738"/>
                <a:gd name="connsiteX1" fmla="*/ 6585 w 95485"/>
                <a:gd name="connsiteY1" fmla="*/ 2133600 h 2319738"/>
                <a:gd name="connsiteX2" fmla="*/ 95485 w 95485"/>
                <a:gd name="connsiteY2" fmla="*/ 2222500 h 2319738"/>
                <a:gd name="connsiteX0" fmla="*/ 6585 w 95485"/>
                <a:gd name="connsiteY0" fmla="*/ 0 h 2319738"/>
                <a:gd name="connsiteX1" fmla="*/ 6585 w 95485"/>
                <a:gd name="connsiteY1" fmla="*/ 2133600 h 2319738"/>
                <a:gd name="connsiteX2" fmla="*/ 95485 w 95485"/>
                <a:gd name="connsiteY2" fmla="*/ 2222500 h 2319738"/>
                <a:gd name="connsiteX0" fmla="*/ 10564 w 99464"/>
                <a:gd name="connsiteY0" fmla="*/ 0 h 2222500"/>
                <a:gd name="connsiteX1" fmla="*/ 5484 w 99464"/>
                <a:gd name="connsiteY1" fmla="*/ 1743584 h 2222500"/>
                <a:gd name="connsiteX2" fmla="*/ 99464 w 99464"/>
                <a:gd name="connsiteY2" fmla="*/ 2222500 h 2222500"/>
                <a:gd name="connsiteX0" fmla="*/ 10564 w 86764"/>
                <a:gd name="connsiteY0" fmla="*/ 0 h 2180536"/>
                <a:gd name="connsiteX1" fmla="*/ 5484 w 86764"/>
                <a:gd name="connsiteY1" fmla="*/ 1743584 h 2180536"/>
                <a:gd name="connsiteX2" fmla="*/ 86764 w 86764"/>
                <a:gd name="connsiteY2" fmla="*/ 2180536 h 2180536"/>
                <a:gd name="connsiteX0" fmla="*/ 10564 w 86764"/>
                <a:gd name="connsiteY0" fmla="*/ 0 h 2180536"/>
                <a:gd name="connsiteX1" fmla="*/ 5484 w 86764"/>
                <a:gd name="connsiteY1" fmla="*/ 1743584 h 2180536"/>
                <a:gd name="connsiteX2" fmla="*/ 86764 w 86764"/>
                <a:gd name="connsiteY2" fmla="*/ 2180536 h 2180536"/>
              </a:gdLst>
              <a:ahLst/>
              <a:cxnLst>
                <a:cxn ang="0">
                  <a:pos x="connsiteX0" y="connsiteY0"/>
                </a:cxn>
                <a:cxn ang="0">
                  <a:pos x="connsiteX1" y="connsiteY1"/>
                </a:cxn>
                <a:cxn ang="0">
                  <a:pos x="connsiteX2" y="connsiteY2"/>
                </a:cxn>
              </a:cxnLst>
              <a:rect l="l" t="t" r="r" b="b"/>
              <a:pathLst>
                <a:path w="86764" h="2180536">
                  <a:moveTo>
                    <a:pt x="10564" y="0"/>
                  </a:moveTo>
                  <a:cubicBezTo>
                    <a:pt x="10564" y="355600"/>
                    <a:pt x="-9333" y="1373167"/>
                    <a:pt x="5484" y="1743584"/>
                  </a:cubicBezTo>
                  <a:cubicBezTo>
                    <a:pt x="20301" y="2114001"/>
                    <a:pt x="14903" y="2117583"/>
                    <a:pt x="86764" y="2180536"/>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85" name="Majuba_Pegasus_1_400kV"/>
            <p:cNvSpPr/>
            <p:nvPr/>
          </p:nvSpPr>
          <p:spPr>
            <a:xfrm>
              <a:off x="7206454" y="3398976"/>
              <a:ext cx="240808" cy="514095"/>
            </a:xfrm>
            <a:custGeom>
              <a:avLst/>
              <a:gdLst>
                <a:gd name="connsiteX0" fmla="*/ 49859 w 722959"/>
                <a:gd name="connsiteY0" fmla="*/ 0 h 1384300"/>
                <a:gd name="connsiteX1" fmla="*/ 49859 w 722959"/>
                <a:gd name="connsiteY1" fmla="*/ 711200 h 1384300"/>
                <a:gd name="connsiteX2" fmla="*/ 722959 w 722959"/>
                <a:gd name="connsiteY2" fmla="*/ 1384300 h 1384300"/>
                <a:gd name="connsiteX0" fmla="*/ 49859 w 722959"/>
                <a:gd name="connsiteY0" fmla="*/ 0 h 1384300"/>
                <a:gd name="connsiteX1" fmla="*/ 49859 w 722959"/>
                <a:gd name="connsiteY1" fmla="*/ 711200 h 1384300"/>
                <a:gd name="connsiteX2" fmla="*/ 722959 w 722959"/>
                <a:gd name="connsiteY2" fmla="*/ 1384300 h 1384300"/>
                <a:gd name="connsiteX0" fmla="*/ 0 w 673100"/>
                <a:gd name="connsiteY0" fmla="*/ 0 h 1384300"/>
                <a:gd name="connsiteX1" fmla="*/ 128811 w 673100"/>
                <a:gd name="connsiteY1" fmla="*/ 833413 h 1384300"/>
                <a:gd name="connsiteX2" fmla="*/ 673100 w 673100"/>
                <a:gd name="connsiteY2" fmla="*/ 1384300 h 1384300"/>
                <a:gd name="connsiteX0" fmla="*/ 501 w 643545"/>
                <a:gd name="connsiteY0" fmla="*/ 0 h 1337943"/>
                <a:gd name="connsiteX1" fmla="*/ 99256 w 643545"/>
                <a:gd name="connsiteY1" fmla="*/ 787056 h 1337943"/>
                <a:gd name="connsiteX2" fmla="*/ 643545 w 643545"/>
                <a:gd name="connsiteY2" fmla="*/ 1337943 h 1337943"/>
                <a:gd name="connsiteX0" fmla="*/ 2681 w 645725"/>
                <a:gd name="connsiteY0" fmla="*/ 0 h 1337943"/>
                <a:gd name="connsiteX1" fmla="*/ 88555 w 645725"/>
                <a:gd name="connsiteY1" fmla="*/ 787056 h 1337943"/>
                <a:gd name="connsiteX2" fmla="*/ 645725 w 645725"/>
                <a:gd name="connsiteY2" fmla="*/ 1337943 h 1337943"/>
              </a:gdLst>
              <a:ahLst/>
              <a:cxnLst>
                <a:cxn ang="0">
                  <a:pos x="connsiteX0" y="connsiteY0"/>
                </a:cxn>
                <a:cxn ang="0">
                  <a:pos x="connsiteX1" y="connsiteY1"/>
                </a:cxn>
                <a:cxn ang="0">
                  <a:pos x="connsiteX2" y="connsiteY2"/>
                </a:cxn>
              </a:cxnLst>
              <a:rect l="l" t="t" r="r" b="b"/>
              <a:pathLst>
                <a:path w="645725" h="1337943">
                  <a:moveTo>
                    <a:pt x="2681" y="0"/>
                  </a:moveTo>
                  <a:cubicBezTo>
                    <a:pt x="2681" y="118533"/>
                    <a:pt x="-23628" y="556339"/>
                    <a:pt x="88555" y="787056"/>
                  </a:cubicBezTo>
                  <a:cubicBezTo>
                    <a:pt x="200738" y="1017773"/>
                    <a:pt x="505496" y="1197714"/>
                    <a:pt x="645725" y="1337943"/>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86" name="Mersey_Chivelston_1_400kV"/>
            <p:cNvSpPr/>
            <p:nvPr/>
          </p:nvSpPr>
          <p:spPr>
            <a:xfrm>
              <a:off x="7297102" y="3723812"/>
              <a:ext cx="234231" cy="714273"/>
            </a:xfrm>
            <a:custGeom>
              <a:avLst/>
              <a:gdLst>
                <a:gd name="connsiteX0" fmla="*/ 584200 w 627474"/>
                <a:gd name="connsiteY0" fmla="*/ 1879600 h 1879600"/>
                <a:gd name="connsiteX1" fmla="*/ 584200 w 627474"/>
                <a:gd name="connsiteY1" fmla="*/ 584200 h 1879600"/>
                <a:gd name="connsiteX2" fmla="*/ 0 w 627474"/>
                <a:gd name="connsiteY2" fmla="*/ 0 h 1879600"/>
                <a:gd name="connsiteX0" fmla="*/ 584200 w 627474"/>
                <a:gd name="connsiteY0" fmla="*/ 1879600 h 1879600"/>
                <a:gd name="connsiteX1" fmla="*/ 584200 w 627474"/>
                <a:gd name="connsiteY1" fmla="*/ 584200 h 1879600"/>
                <a:gd name="connsiteX2" fmla="*/ 0 w 627474"/>
                <a:gd name="connsiteY2" fmla="*/ 0 h 1879600"/>
                <a:gd name="connsiteX0" fmla="*/ 584200 w 636396"/>
                <a:gd name="connsiteY0" fmla="*/ 1879600 h 1879600"/>
                <a:gd name="connsiteX1" fmla="*/ 584200 w 636396"/>
                <a:gd name="connsiteY1" fmla="*/ 584200 h 1879600"/>
                <a:gd name="connsiteX2" fmla="*/ 0 w 636396"/>
                <a:gd name="connsiteY2" fmla="*/ 0 h 1879600"/>
                <a:gd name="connsiteX0" fmla="*/ 581687 w 635533"/>
                <a:gd name="connsiteY0" fmla="*/ 1835203 h 1835203"/>
                <a:gd name="connsiteX1" fmla="*/ 584200 w 635533"/>
                <a:gd name="connsiteY1" fmla="*/ 584200 h 1835203"/>
                <a:gd name="connsiteX2" fmla="*/ 0 w 635533"/>
                <a:gd name="connsiteY2" fmla="*/ 0 h 1835203"/>
                <a:gd name="connsiteX0" fmla="*/ 581687 w 637687"/>
                <a:gd name="connsiteY0" fmla="*/ 1835203 h 1835203"/>
                <a:gd name="connsiteX1" fmla="*/ 584200 w 637687"/>
                <a:gd name="connsiteY1" fmla="*/ 584200 h 1835203"/>
                <a:gd name="connsiteX2" fmla="*/ 0 w 637687"/>
                <a:gd name="connsiteY2" fmla="*/ 0 h 1835203"/>
                <a:gd name="connsiteX0" fmla="*/ 581687 w 621774"/>
                <a:gd name="connsiteY0" fmla="*/ 1835203 h 1835203"/>
                <a:gd name="connsiteX1" fmla="*/ 584200 w 621774"/>
                <a:gd name="connsiteY1" fmla="*/ 584200 h 1835203"/>
                <a:gd name="connsiteX2" fmla="*/ 0 w 621774"/>
                <a:gd name="connsiteY2" fmla="*/ 0 h 1835203"/>
                <a:gd name="connsiteX0" fmla="*/ 581687 w 637687"/>
                <a:gd name="connsiteY0" fmla="*/ 1835203 h 1835203"/>
                <a:gd name="connsiteX1" fmla="*/ 584200 w 637687"/>
                <a:gd name="connsiteY1" fmla="*/ 584200 h 1835203"/>
                <a:gd name="connsiteX2" fmla="*/ 0 w 637687"/>
                <a:gd name="connsiteY2" fmla="*/ 0 h 1835203"/>
                <a:gd name="connsiteX0" fmla="*/ 581687 w 640257"/>
                <a:gd name="connsiteY0" fmla="*/ 1835203 h 1835203"/>
                <a:gd name="connsiteX1" fmla="*/ 584200 w 640257"/>
                <a:gd name="connsiteY1" fmla="*/ 584200 h 1835203"/>
                <a:gd name="connsiteX2" fmla="*/ 0 w 640257"/>
                <a:gd name="connsiteY2" fmla="*/ 0 h 1835203"/>
                <a:gd name="connsiteX0" fmla="*/ 581687 w 624354"/>
                <a:gd name="connsiteY0" fmla="*/ 1835203 h 1835203"/>
                <a:gd name="connsiteX1" fmla="*/ 584200 w 624354"/>
                <a:gd name="connsiteY1" fmla="*/ 584200 h 1835203"/>
                <a:gd name="connsiteX2" fmla="*/ 0 w 624354"/>
                <a:gd name="connsiteY2" fmla="*/ 0 h 1835203"/>
                <a:gd name="connsiteX0" fmla="*/ 581687 w 640359"/>
                <a:gd name="connsiteY0" fmla="*/ 1835203 h 1835203"/>
                <a:gd name="connsiteX1" fmla="*/ 609927 w 640359"/>
                <a:gd name="connsiteY1" fmla="*/ 723071 h 1835203"/>
                <a:gd name="connsiteX2" fmla="*/ 0 w 640359"/>
                <a:gd name="connsiteY2" fmla="*/ 0 h 1835203"/>
                <a:gd name="connsiteX0" fmla="*/ 581687 w 625334"/>
                <a:gd name="connsiteY0" fmla="*/ 1835203 h 1835203"/>
                <a:gd name="connsiteX1" fmla="*/ 609927 w 625334"/>
                <a:gd name="connsiteY1" fmla="*/ 723071 h 1835203"/>
                <a:gd name="connsiteX2" fmla="*/ 0 w 625334"/>
                <a:gd name="connsiteY2" fmla="*/ 0 h 1835203"/>
                <a:gd name="connsiteX0" fmla="*/ 607413 w 667626"/>
                <a:gd name="connsiteY0" fmla="*/ 1835203 h 1835203"/>
                <a:gd name="connsiteX1" fmla="*/ 609927 w 667626"/>
                <a:gd name="connsiteY1" fmla="*/ 723071 h 1835203"/>
                <a:gd name="connsiteX2" fmla="*/ 0 w 667626"/>
                <a:gd name="connsiteY2" fmla="*/ 0 h 1835203"/>
                <a:gd name="connsiteX0" fmla="*/ 607413 w 665080"/>
                <a:gd name="connsiteY0" fmla="*/ 1835203 h 1835203"/>
                <a:gd name="connsiteX1" fmla="*/ 609927 w 665080"/>
                <a:gd name="connsiteY1" fmla="*/ 723071 h 1835203"/>
                <a:gd name="connsiteX2" fmla="*/ 0 w 665080"/>
                <a:gd name="connsiteY2" fmla="*/ 0 h 1835203"/>
                <a:gd name="connsiteX0" fmla="*/ 607413 w 629979"/>
                <a:gd name="connsiteY0" fmla="*/ 1835203 h 1835203"/>
                <a:gd name="connsiteX1" fmla="*/ 609927 w 629979"/>
                <a:gd name="connsiteY1" fmla="*/ 723071 h 1835203"/>
                <a:gd name="connsiteX2" fmla="*/ 0 w 629979"/>
                <a:gd name="connsiteY2" fmla="*/ 0 h 1835203"/>
                <a:gd name="connsiteX0" fmla="*/ 607413 w 627334"/>
                <a:gd name="connsiteY0" fmla="*/ 1835203 h 1835203"/>
                <a:gd name="connsiteX1" fmla="*/ 601352 w 627334"/>
                <a:gd name="connsiteY1" fmla="*/ 643114 h 1835203"/>
                <a:gd name="connsiteX2" fmla="*/ 0 w 627334"/>
                <a:gd name="connsiteY2" fmla="*/ 0 h 1835203"/>
                <a:gd name="connsiteX0" fmla="*/ 607413 w 627334"/>
                <a:gd name="connsiteY0" fmla="*/ 1835203 h 1835203"/>
                <a:gd name="connsiteX1" fmla="*/ 601352 w 627334"/>
                <a:gd name="connsiteY1" fmla="*/ 643114 h 1835203"/>
                <a:gd name="connsiteX2" fmla="*/ 0 w 627334"/>
                <a:gd name="connsiteY2" fmla="*/ 0 h 1835203"/>
                <a:gd name="connsiteX0" fmla="*/ 607413 w 631551"/>
                <a:gd name="connsiteY0" fmla="*/ 1835203 h 1835203"/>
                <a:gd name="connsiteX1" fmla="*/ 614216 w 631551"/>
                <a:gd name="connsiteY1" fmla="*/ 693613 h 1835203"/>
                <a:gd name="connsiteX2" fmla="*/ 0 w 631551"/>
                <a:gd name="connsiteY2" fmla="*/ 0 h 1835203"/>
                <a:gd name="connsiteX0" fmla="*/ 607413 w 640751"/>
                <a:gd name="connsiteY0" fmla="*/ 1835203 h 1835203"/>
                <a:gd name="connsiteX1" fmla="*/ 614216 w 640751"/>
                <a:gd name="connsiteY1" fmla="*/ 693613 h 1835203"/>
                <a:gd name="connsiteX2" fmla="*/ 0 w 640751"/>
                <a:gd name="connsiteY2" fmla="*/ 0 h 1835203"/>
                <a:gd name="connsiteX0" fmla="*/ 607413 w 631351"/>
                <a:gd name="connsiteY0" fmla="*/ 1835203 h 1835203"/>
                <a:gd name="connsiteX1" fmla="*/ 592777 w 631351"/>
                <a:gd name="connsiteY1" fmla="*/ 605241 h 1835203"/>
                <a:gd name="connsiteX2" fmla="*/ 0 w 631351"/>
                <a:gd name="connsiteY2" fmla="*/ 0 h 1835203"/>
                <a:gd name="connsiteX0" fmla="*/ 607413 w 625438"/>
                <a:gd name="connsiteY0" fmla="*/ 1835203 h 1835203"/>
                <a:gd name="connsiteX1" fmla="*/ 571339 w 625438"/>
                <a:gd name="connsiteY1" fmla="*/ 609450 h 1835203"/>
                <a:gd name="connsiteX2" fmla="*/ 0 w 625438"/>
                <a:gd name="connsiteY2" fmla="*/ 0 h 1835203"/>
                <a:gd name="connsiteX0" fmla="*/ 620276 w 651506"/>
                <a:gd name="connsiteY0" fmla="*/ 1856245 h 1856245"/>
                <a:gd name="connsiteX1" fmla="*/ 571339 w 651506"/>
                <a:gd name="connsiteY1" fmla="*/ 609450 h 1856245"/>
                <a:gd name="connsiteX2" fmla="*/ 0 w 651506"/>
                <a:gd name="connsiteY2" fmla="*/ 0 h 1856245"/>
                <a:gd name="connsiteX0" fmla="*/ 620276 w 627204"/>
                <a:gd name="connsiteY0" fmla="*/ 1856245 h 1856245"/>
                <a:gd name="connsiteX1" fmla="*/ 571339 w 627204"/>
                <a:gd name="connsiteY1" fmla="*/ 609450 h 1856245"/>
                <a:gd name="connsiteX2" fmla="*/ 0 w 627204"/>
                <a:gd name="connsiteY2" fmla="*/ 0 h 1856245"/>
              </a:gdLst>
              <a:ahLst/>
              <a:cxnLst>
                <a:cxn ang="0">
                  <a:pos x="connsiteX0" y="connsiteY0"/>
                </a:cxn>
                <a:cxn ang="0">
                  <a:pos x="connsiteX1" y="connsiteY1"/>
                </a:cxn>
                <a:cxn ang="0">
                  <a:pos x="connsiteX2" y="connsiteY2"/>
                </a:cxn>
              </a:cxnLst>
              <a:rect l="l" t="t" r="r" b="b"/>
              <a:pathLst>
                <a:path w="627204" h="1856245">
                  <a:moveTo>
                    <a:pt x="620276" y="1856245"/>
                  </a:moveTo>
                  <a:cubicBezTo>
                    <a:pt x="598681" y="1445437"/>
                    <a:pt x="674718" y="918824"/>
                    <a:pt x="571339" y="609450"/>
                  </a:cubicBezTo>
                  <a:cubicBezTo>
                    <a:pt x="467960" y="300076"/>
                    <a:pt x="348955" y="319494"/>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87" name="Mersey_Pegasus_1_400kV"/>
            <p:cNvSpPr/>
            <p:nvPr/>
          </p:nvSpPr>
          <p:spPr>
            <a:xfrm>
              <a:off x="7466971" y="3924461"/>
              <a:ext cx="48300" cy="522611"/>
            </a:xfrm>
            <a:custGeom>
              <a:avLst/>
              <a:gdLst>
                <a:gd name="connsiteX0" fmla="*/ 177800 w 190970"/>
                <a:gd name="connsiteY0" fmla="*/ 1384300 h 1384300"/>
                <a:gd name="connsiteX1" fmla="*/ 177800 w 190970"/>
                <a:gd name="connsiteY1" fmla="*/ 177800 h 1384300"/>
                <a:gd name="connsiteX2" fmla="*/ 0 w 190970"/>
                <a:gd name="connsiteY2" fmla="*/ 0 h 1384300"/>
                <a:gd name="connsiteX0" fmla="*/ 177800 w 190970"/>
                <a:gd name="connsiteY0" fmla="*/ 1384300 h 1384300"/>
                <a:gd name="connsiteX1" fmla="*/ 177800 w 190970"/>
                <a:gd name="connsiteY1" fmla="*/ 177800 h 1384300"/>
                <a:gd name="connsiteX2" fmla="*/ 0 w 190970"/>
                <a:gd name="connsiteY2" fmla="*/ 0 h 1384300"/>
                <a:gd name="connsiteX0" fmla="*/ 126274 w 139444"/>
                <a:gd name="connsiteY0" fmla="*/ 1354776 h 1354776"/>
                <a:gd name="connsiteX1" fmla="*/ 126274 w 139444"/>
                <a:gd name="connsiteY1" fmla="*/ 148276 h 1354776"/>
                <a:gd name="connsiteX2" fmla="*/ 0 w 139444"/>
                <a:gd name="connsiteY2" fmla="*/ 0 h 1354776"/>
                <a:gd name="connsiteX0" fmla="*/ 126274 w 139444"/>
                <a:gd name="connsiteY0" fmla="*/ 1354776 h 1354776"/>
                <a:gd name="connsiteX1" fmla="*/ 126274 w 139444"/>
                <a:gd name="connsiteY1" fmla="*/ 204864 h 1354776"/>
                <a:gd name="connsiteX2" fmla="*/ 0 w 139444"/>
                <a:gd name="connsiteY2" fmla="*/ 0 h 1354776"/>
                <a:gd name="connsiteX0" fmla="*/ 126274 w 131810"/>
                <a:gd name="connsiteY0" fmla="*/ 1354776 h 1354776"/>
                <a:gd name="connsiteX1" fmla="*/ 126274 w 131810"/>
                <a:gd name="connsiteY1" fmla="*/ 204864 h 1354776"/>
                <a:gd name="connsiteX2" fmla="*/ 0 w 131810"/>
                <a:gd name="connsiteY2" fmla="*/ 0 h 1354776"/>
                <a:gd name="connsiteX0" fmla="*/ 126274 w 128965"/>
                <a:gd name="connsiteY0" fmla="*/ 1354776 h 1354776"/>
                <a:gd name="connsiteX1" fmla="*/ 122087 w 128965"/>
                <a:gd name="connsiteY1" fmla="*/ 402157 h 1354776"/>
                <a:gd name="connsiteX2" fmla="*/ 0 w 128965"/>
                <a:gd name="connsiteY2" fmla="*/ 0 h 1354776"/>
                <a:gd name="connsiteX0" fmla="*/ 126274 w 136437"/>
                <a:gd name="connsiteY0" fmla="*/ 1354776 h 1354776"/>
                <a:gd name="connsiteX1" fmla="*/ 122087 w 136437"/>
                <a:gd name="connsiteY1" fmla="*/ 402157 h 1354776"/>
                <a:gd name="connsiteX2" fmla="*/ 0 w 136437"/>
                <a:gd name="connsiteY2" fmla="*/ 0 h 1354776"/>
                <a:gd name="connsiteX0" fmla="*/ 126274 w 129145"/>
                <a:gd name="connsiteY0" fmla="*/ 1354776 h 1354776"/>
                <a:gd name="connsiteX1" fmla="*/ 122087 w 129145"/>
                <a:gd name="connsiteY1" fmla="*/ 402157 h 1354776"/>
                <a:gd name="connsiteX2" fmla="*/ 0 w 129145"/>
                <a:gd name="connsiteY2" fmla="*/ 0 h 1354776"/>
                <a:gd name="connsiteX0" fmla="*/ 126274 w 126274"/>
                <a:gd name="connsiteY0" fmla="*/ 1354776 h 1354776"/>
                <a:gd name="connsiteX1" fmla="*/ 122087 w 126274"/>
                <a:gd name="connsiteY1" fmla="*/ 402157 h 1354776"/>
                <a:gd name="connsiteX2" fmla="*/ 0 w 126274"/>
                <a:gd name="connsiteY2" fmla="*/ 0 h 1354776"/>
                <a:gd name="connsiteX0" fmla="*/ 126274 w 126274"/>
                <a:gd name="connsiteY0" fmla="*/ 1354776 h 1354776"/>
                <a:gd name="connsiteX1" fmla="*/ 122087 w 126274"/>
                <a:gd name="connsiteY1" fmla="*/ 402157 h 1354776"/>
                <a:gd name="connsiteX2" fmla="*/ 0 w 126274"/>
                <a:gd name="connsiteY2" fmla="*/ 0 h 1354776"/>
              </a:gdLst>
              <a:ahLst/>
              <a:cxnLst>
                <a:cxn ang="0">
                  <a:pos x="connsiteX0" y="connsiteY0"/>
                </a:cxn>
                <a:cxn ang="0">
                  <a:pos x="connsiteX1" y="connsiteY1"/>
                </a:cxn>
                <a:cxn ang="0">
                  <a:pos x="connsiteX2" y="connsiteY2"/>
                </a:cxn>
              </a:cxnLst>
              <a:rect l="l" t="t" r="r" b="b"/>
              <a:pathLst>
                <a:path w="126274" h="1354776">
                  <a:moveTo>
                    <a:pt x="126274" y="1354776"/>
                  </a:moveTo>
                  <a:cubicBezTo>
                    <a:pt x="126274" y="1153693"/>
                    <a:pt x="122415" y="653861"/>
                    <a:pt x="122087" y="402157"/>
                  </a:cubicBezTo>
                  <a:cubicBezTo>
                    <a:pt x="121759" y="150453"/>
                    <a:pt x="37042" y="37042"/>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88" name="Mersey_Hector_1_400kV"/>
            <p:cNvSpPr/>
            <p:nvPr/>
          </p:nvSpPr>
          <p:spPr>
            <a:xfrm>
              <a:off x="7522187" y="4462069"/>
              <a:ext cx="72070" cy="152513"/>
            </a:xfrm>
            <a:custGeom>
              <a:avLst/>
              <a:gdLst>
                <a:gd name="connsiteX0" fmla="*/ 15992 w 231892"/>
                <a:gd name="connsiteY0" fmla="*/ 0 h 469900"/>
                <a:gd name="connsiteX1" fmla="*/ 15992 w 231892"/>
                <a:gd name="connsiteY1" fmla="*/ 254000 h 469900"/>
                <a:gd name="connsiteX2" fmla="*/ 231892 w 231892"/>
                <a:gd name="connsiteY2" fmla="*/ 469900 h 469900"/>
                <a:gd name="connsiteX0" fmla="*/ 15992 w 231892"/>
                <a:gd name="connsiteY0" fmla="*/ 0 h 469900"/>
                <a:gd name="connsiteX1" fmla="*/ 15992 w 231892"/>
                <a:gd name="connsiteY1" fmla="*/ 254000 h 469900"/>
                <a:gd name="connsiteX2" fmla="*/ 231892 w 231892"/>
                <a:gd name="connsiteY2" fmla="*/ 469900 h 469900"/>
                <a:gd name="connsiteX0" fmla="*/ 0 w 287020"/>
                <a:gd name="connsiteY0" fmla="*/ 0 h 388032"/>
                <a:gd name="connsiteX1" fmla="*/ 71120 w 287020"/>
                <a:gd name="connsiteY1" fmla="*/ 172132 h 388032"/>
                <a:gd name="connsiteX2" fmla="*/ 287020 w 287020"/>
                <a:gd name="connsiteY2" fmla="*/ 388032 h 388032"/>
                <a:gd name="connsiteX0" fmla="*/ 0 w 208280"/>
                <a:gd name="connsiteY0" fmla="*/ 0 h 395475"/>
                <a:gd name="connsiteX1" fmla="*/ 71120 w 208280"/>
                <a:gd name="connsiteY1" fmla="*/ 172132 h 395475"/>
                <a:gd name="connsiteX2" fmla="*/ 208280 w 208280"/>
                <a:gd name="connsiteY2" fmla="*/ 395475 h 395475"/>
                <a:gd name="connsiteX0" fmla="*/ 0 w 182880"/>
                <a:gd name="connsiteY0" fmla="*/ 0 h 383071"/>
                <a:gd name="connsiteX1" fmla="*/ 45720 w 182880"/>
                <a:gd name="connsiteY1" fmla="*/ 159728 h 383071"/>
                <a:gd name="connsiteX2" fmla="*/ 182880 w 182880"/>
                <a:gd name="connsiteY2" fmla="*/ 383071 h 383071"/>
                <a:gd name="connsiteX0" fmla="*/ 0 w 182880"/>
                <a:gd name="connsiteY0" fmla="*/ 0 h 383071"/>
                <a:gd name="connsiteX1" fmla="*/ 116840 w 182880"/>
                <a:gd name="connsiteY1" fmla="*/ 172132 h 383071"/>
                <a:gd name="connsiteX2" fmla="*/ 182880 w 182880"/>
                <a:gd name="connsiteY2" fmla="*/ 383071 h 383071"/>
                <a:gd name="connsiteX0" fmla="*/ 0 w 193408"/>
                <a:gd name="connsiteY0" fmla="*/ 0 h 383071"/>
                <a:gd name="connsiteX1" fmla="*/ 116840 w 193408"/>
                <a:gd name="connsiteY1" fmla="*/ 172132 h 383071"/>
                <a:gd name="connsiteX2" fmla="*/ 182880 w 193408"/>
                <a:gd name="connsiteY2" fmla="*/ 383071 h 383071"/>
                <a:gd name="connsiteX0" fmla="*/ 0 w 193408"/>
                <a:gd name="connsiteY0" fmla="*/ 0 h 383071"/>
                <a:gd name="connsiteX1" fmla="*/ 116840 w 193408"/>
                <a:gd name="connsiteY1" fmla="*/ 172132 h 383071"/>
                <a:gd name="connsiteX2" fmla="*/ 182880 w 193408"/>
                <a:gd name="connsiteY2" fmla="*/ 383071 h 383071"/>
                <a:gd name="connsiteX0" fmla="*/ 2407 w 195815"/>
                <a:gd name="connsiteY0" fmla="*/ 0 h 383071"/>
                <a:gd name="connsiteX1" fmla="*/ 11444 w 195815"/>
                <a:gd name="connsiteY1" fmla="*/ 27900 h 383071"/>
                <a:gd name="connsiteX2" fmla="*/ 119247 w 195815"/>
                <a:gd name="connsiteY2" fmla="*/ 172132 h 383071"/>
                <a:gd name="connsiteX3" fmla="*/ 185287 w 195815"/>
                <a:gd name="connsiteY3" fmla="*/ 383071 h 383071"/>
                <a:gd name="connsiteX0" fmla="*/ 2407 w 195052"/>
                <a:gd name="connsiteY0" fmla="*/ 0 h 383071"/>
                <a:gd name="connsiteX1" fmla="*/ 11444 w 195052"/>
                <a:gd name="connsiteY1" fmla="*/ 27900 h 383071"/>
                <a:gd name="connsiteX2" fmla="*/ 111627 w 195052"/>
                <a:gd name="connsiteY2" fmla="*/ 167170 h 383071"/>
                <a:gd name="connsiteX3" fmla="*/ 185287 w 195052"/>
                <a:gd name="connsiteY3" fmla="*/ 383071 h 383071"/>
                <a:gd name="connsiteX0" fmla="*/ 2407 w 195052"/>
                <a:gd name="connsiteY0" fmla="*/ 15584 h 398655"/>
                <a:gd name="connsiteX1" fmla="*/ 11444 w 195052"/>
                <a:gd name="connsiteY1" fmla="*/ 11233 h 398655"/>
                <a:gd name="connsiteX2" fmla="*/ 111627 w 195052"/>
                <a:gd name="connsiteY2" fmla="*/ 182754 h 398655"/>
                <a:gd name="connsiteX3" fmla="*/ 185287 w 195052"/>
                <a:gd name="connsiteY3" fmla="*/ 398655 h 398655"/>
              </a:gdLst>
              <a:ahLst/>
              <a:cxnLst>
                <a:cxn ang="0">
                  <a:pos x="connsiteX0" y="connsiteY0"/>
                </a:cxn>
                <a:cxn ang="0">
                  <a:pos x="connsiteX1" y="connsiteY1"/>
                </a:cxn>
                <a:cxn ang="0">
                  <a:pos x="connsiteX2" y="connsiteY2"/>
                </a:cxn>
                <a:cxn ang="0">
                  <a:pos x="connsiteX3" y="connsiteY3"/>
                </a:cxn>
              </a:cxnLst>
              <a:rect l="l" t="t" r="r" b="b"/>
              <a:pathLst>
                <a:path w="195052" h="398655">
                  <a:moveTo>
                    <a:pt x="2407" y="15584"/>
                  </a:moveTo>
                  <a:cubicBezTo>
                    <a:pt x="3490" y="18167"/>
                    <a:pt x="-8029" y="-17456"/>
                    <a:pt x="11444" y="11233"/>
                  </a:cubicBezTo>
                  <a:cubicBezTo>
                    <a:pt x="30917" y="39922"/>
                    <a:pt x="82230" y="121491"/>
                    <a:pt x="111627" y="182754"/>
                  </a:cubicBezTo>
                  <a:cubicBezTo>
                    <a:pt x="147610" y="261071"/>
                    <a:pt x="221588" y="361118"/>
                    <a:pt x="185287" y="398655"/>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89" name="Normandie_Camden_1_400kV"/>
            <p:cNvSpPr/>
            <p:nvPr/>
          </p:nvSpPr>
          <p:spPr>
            <a:xfrm>
              <a:off x="7339334" y="3156594"/>
              <a:ext cx="354425" cy="273416"/>
            </a:xfrm>
            <a:custGeom>
              <a:avLst/>
              <a:gdLst>
                <a:gd name="connsiteX0" fmla="*/ 952500 w 952500"/>
                <a:gd name="connsiteY0" fmla="*/ 660400 h 709318"/>
                <a:gd name="connsiteX1" fmla="*/ 660400 w 952500"/>
                <a:gd name="connsiteY1" fmla="*/ 660400 h 709318"/>
                <a:gd name="connsiteX2" fmla="*/ 0 w 952500"/>
                <a:gd name="connsiteY2" fmla="*/ 0 h 709318"/>
                <a:gd name="connsiteX0" fmla="*/ 952500 w 952500"/>
                <a:gd name="connsiteY0" fmla="*/ 660400 h 709318"/>
                <a:gd name="connsiteX1" fmla="*/ 660400 w 952500"/>
                <a:gd name="connsiteY1" fmla="*/ 660400 h 709318"/>
                <a:gd name="connsiteX2" fmla="*/ 0 w 952500"/>
                <a:gd name="connsiteY2" fmla="*/ 0 h 709318"/>
              </a:gdLst>
              <a:ahLst/>
              <a:cxnLst>
                <a:cxn ang="0">
                  <a:pos x="connsiteX0" y="connsiteY0"/>
                </a:cxn>
                <a:cxn ang="0">
                  <a:pos x="connsiteX1" y="connsiteY1"/>
                </a:cxn>
                <a:cxn ang="0">
                  <a:pos x="connsiteX2" y="connsiteY2"/>
                </a:cxn>
              </a:cxnLst>
              <a:rect l="l" t="t" r="r" b="b"/>
              <a:pathLst>
                <a:path w="952500" h="709318">
                  <a:moveTo>
                    <a:pt x="952500" y="660400"/>
                  </a:moveTo>
                  <a:cubicBezTo>
                    <a:pt x="903817" y="660400"/>
                    <a:pt x="819150" y="770467"/>
                    <a:pt x="660400" y="660400"/>
                  </a:cubicBezTo>
                  <a:cubicBezTo>
                    <a:pt x="501650" y="550333"/>
                    <a:pt x="137583" y="137583"/>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90" name="Pegasus_Umfolozi_1_400kV"/>
            <p:cNvSpPr/>
            <p:nvPr/>
          </p:nvSpPr>
          <p:spPr>
            <a:xfrm>
              <a:off x="7447263" y="3893976"/>
              <a:ext cx="402513" cy="14237"/>
            </a:xfrm>
            <a:custGeom>
              <a:avLst/>
              <a:gdLst>
                <a:gd name="connsiteX0" fmla="*/ 0 w 1075925"/>
                <a:gd name="connsiteY0" fmla="*/ 38100 h 38100"/>
                <a:gd name="connsiteX1" fmla="*/ 990600 w 1075925"/>
                <a:gd name="connsiteY1" fmla="*/ 38100 h 38100"/>
                <a:gd name="connsiteX2" fmla="*/ 1028700 w 1075925"/>
                <a:gd name="connsiteY2" fmla="*/ 0 h 38100"/>
                <a:gd name="connsiteX0" fmla="*/ 0 w 1075925"/>
                <a:gd name="connsiteY0" fmla="*/ 38100 h 38100"/>
                <a:gd name="connsiteX1" fmla="*/ 990600 w 1075925"/>
                <a:gd name="connsiteY1" fmla="*/ 38100 h 38100"/>
                <a:gd name="connsiteX2" fmla="*/ 1028700 w 1075925"/>
                <a:gd name="connsiteY2" fmla="*/ 0 h 38100"/>
              </a:gdLst>
              <a:ahLst/>
              <a:cxnLst>
                <a:cxn ang="0">
                  <a:pos x="connsiteX0" y="connsiteY0"/>
                </a:cxn>
                <a:cxn ang="0">
                  <a:pos x="connsiteX1" y="connsiteY1"/>
                </a:cxn>
                <a:cxn ang="0">
                  <a:pos x="connsiteX2" y="connsiteY2"/>
                </a:cxn>
              </a:cxnLst>
              <a:rect l="l" t="t" r="r" b="b"/>
              <a:pathLst>
                <a:path w="1075925" h="38100">
                  <a:moveTo>
                    <a:pt x="0" y="38100"/>
                  </a:moveTo>
                  <a:lnTo>
                    <a:pt x="990600" y="38100"/>
                  </a:lnTo>
                  <a:cubicBezTo>
                    <a:pt x="1162050" y="31750"/>
                    <a:pt x="1020763" y="7937"/>
                    <a:pt x="10287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91" name="Pegasus_Chivelston_1_400kV"/>
            <p:cNvSpPr/>
            <p:nvPr/>
          </p:nvSpPr>
          <p:spPr>
            <a:xfrm>
              <a:off x="7305108" y="3752960"/>
              <a:ext cx="142155" cy="160112"/>
            </a:xfrm>
            <a:custGeom>
              <a:avLst/>
              <a:gdLst>
                <a:gd name="connsiteX0" fmla="*/ 406400 w 436503"/>
                <a:gd name="connsiteY0" fmla="*/ 495300 h 495300"/>
                <a:gd name="connsiteX1" fmla="*/ 406400 w 436503"/>
                <a:gd name="connsiteY1" fmla="*/ 406400 h 495300"/>
                <a:gd name="connsiteX2" fmla="*/ 0 w 436503"/>
                <a:gd name="connsiteY2" fmla="*/ 0 h 495300"/>
                <a:gd name="connsiteX0" fmla="*/ 406400 w 436503"/>
                <a:gd name="connsiteY0" fmla="*/ 495300 h 495300"/>
                <a:gd name="connsiteX1" fmla="*/ 406400 w 436503"/>
                <a:gd name="connsiteY1" fmla="*/ 406400 h 495300"/>
                <a:gd name="connsiteX2" fmla="*/ 0 w 436503"/>
                <a:gd name="connsiteY2" fmla="*/ 0 h 495300"/>
                <a:gd name="connsiteX0" fmla="*/ 384732 w 414835"/>
                <a:gd name="connsiteY0" fmla="*/ 419020 h 419020"/>
                <a:gd name="connsiteX1" fmla="*/ 384732 w 414835"/>
                <a:gd name="connsiteY1" fmla="*/ 330120 h 419020"/>
                <a:gd name="connsiteX2" fmla="*/ 0 w 414835"/>
                <a:gd name="connsiteY2" fmla="*/ 0 h 419020"/>
                <a:gd name="connsiteX0" fmla="*/ 384732 w 384732"/>
                <a:gd name="connsiteY0" fmla="*/ 419020 h 419020"/>
                <a:gd name="connsiteX1" fmla="*/ 311060 w 384732"/>
                <a:gd name="connsiteY1" fmla="*/ 304694 h 419020"/>
                <a:gd name="connsiteX2" fmla="*/ 0 w 384732"/>
                <a:gd name="connsiteY2" fmla="*/ 0 h 419020"/>
                <a:gd name="connsiteX0" fmla="*/ 384732 w 384732"/>
                <a:gd name="connsiteY0" fmla="*/ 419020 h 419020"/>
                <a:gd name="connsiteX1" fmla="*/ 311060 w 384732"/>
                <a:gd name="connsiteY1" fmla="*/ 304694 h 419020"/>
                <a:gd name="connsiteX2" fmla="*/ 0 w 384732"/>
                <a:gd name="connsiteY2" fmla="*/ 0 h 419020"/>
                <a:gd name="connsiteX0" fmla="*/ 384732 w 384732"/>
                <a:gd name="connsiteY0" fmla="*/ 419020 h 419020"/>
                <a:gd name="connsiteX1" fmla="*/ 311060 w 384732"/>
                <a:gd name="connsiteY1" fmla="*/ 304694 h 419020"/>
                <a:gd name="connsiteX2" fmla="*/ 0 w 384732"/>
                <a:gd name="connsiteY2" fmla="*/ 0 h 419020"/>
              </a:gdLst>
              <a:ahLst/>
              <a:cxnLst>
                <a:cxn ang="0">
                  <a:pos x="connsiteX0" y="connsiteY0"/>
                </a:cxn>
                <a:cxn ang="0">
                  <a:pos x="connsiteX1" y="connsiteY1"/>
                </a:cxn>
                <a:cxn ang="0">
                  <a:pos x="connsiteX2" y="connsiteY2"/>
                </a:cxn>
              </a:cxnLst>
              <a:rect l="l" t="t" r="r" b="b"/>
              <a:pathLst>
                <a:path w="384732" h="419020">
                  <a:moveTo>
                    <a:pt x="384732" y="419020"/>
                  </a:moveTo>
                  <a:cubicBezTo>
                    <a:pt x="384732" y="404203"/>
                    <a:pt x="378793" y="387244"/>
                    <a:pt x="311060" y="304694"/>
                  </a:cubicBezTo>
                  <a:cubicBezTo>
                    <a:pt x="225992" y="226382"/>
                    <a:pt x="32663" y="71954"/>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92" name="Pegasus_Athene_2_400kV"/>
            <p:cNvSpPr/>
            <p:nvPr/>
          </p:nvSpPr>
          <p:spPr>
            <a:xfrm>
              <a:off x="7472456" y="3926943"/>
              <a:ext cx="688369" cy="267375"/>
            </a:xfrm>
            <a:custGeom>
              <a:avLst/>
              <a:gdLst>
                <a:gd name="connsiteX0" fmla="*/ 0 w 1917700"/>
                <a:gd name="connsiteY0" fmla="*/ 46096 h 668396"/>
                <a:gd name="connsiteX1" fmla="*/ 1295400 w 1917700"/>
                <a:gd name="connsiteY1" fmla="*/ 46096 h 668396"/>
                <a:gd name="connsiteX2" fmla="*/ 1917700 w 1917700"/>
                <a:gd name="connsiteY2" fmla="*/ 668396 h 668396"/>
                <a:gd name="connsiteX0" fmla="*/ 0 w 1917700"/>
                <a:gd name="connsiteY0" fmla="*/ 46096 h 668396"/>
                <a:gd name="connsiteX1" fmla="*/ 1295400 w 1917700"/>
                <a:gd name="connsiteY1" fmla="*/ 46096 h 668396"/>
                <a:gd name="connsiteX2" fmla="*/ 1917700 w 1917700"/>
                <a:gd name="connsiteY2" fmla="*/ 668396 h 668396"/>
                <a:gd name="connsiteX0" fmla="*/ 0 w 1839780"/>
                <a:gd name="connsiteY0" fmla="*/ 4806 h 698376"/>
                <a:gd name="connsiteX1" fmla="*/ 1217480 w 1839780"/>
                <a:gd name="connsiteY1" fmla="*/ 76076 h 698376"/>
                <a:gd name="connsiteX2" fmla="*/ 1839780 w 1839780"/>
                <a:gd name="connsiteY2" fmla="*/ 698376 h 698376"/>
                <a:gd name="connsiteX0" fmla="*/ 0 w 1839780"/>
                <a:gd name="connsiteY0" fmla="*/ 0 h 693570"/>
                <a:gd name="connsiteX1" fmla="*/ 1217480 w 1839780"/>
                <a:gd name="connsiteY1" fmla="*/ 71270 h 693570"/>
                <a:gd name="connsiteX2" fmla="*/ 1839780 w 1839780"/>
                <a:gd name="connsiteY2" fmla="*/ 693570 h 693570"/>
                <a:gd name="connsiteX0" fmla="*/ 0 w 1839780"/>
                <a:gd name="connsiteY0" fmla="*/ 6670 h 700240"/>
                <a:gd name="connsiteX1" fmla="*/ 1182291 w 1839780"/>
                <a:gd name="connsiteY1" fmla="*/ 48449 h 700240"/>
                <a:gd name="connsiteX2" fmla="*/ 1839780 w 1839780"/>
                <a:gd name="connsiteY2" fmla="*/ 700240 h 700240"/>
                <a:gd name="connsiteX0" fmla="*/ 0 w 1827212"/>
                <a:gd name="connsiteY0" fmla="*/ 6670 h 577360"/>
                <a:gd name="connsiteX1" fmla="*/ 1182291 w 1827212"/>
                <a:gd name="connsiteY1" fmla="*/ 48449 h 577360"/>
                <a:gd name="connsiteX2" fmla="*/ 1827212 w 1827212"/>
                <a:gd name="connsiteY2" fmla="*/ 577360 h 577360"/>
                <a:gd name="connsiteX0" fmla="*/ 0 w 1827212"/>
                <a:gd name="connsiteY0" fmla="*/ 6670 h 577360"/>
                <a:gd name="connsiteX1" fmla="*/ 1182291 w 1827212"/>
                <a:gd name="connsiteY1" fmla="*/ 48449 h 577360"/>
                <a:gd name="connsiteX2" fmla="*/ 1827212 w 1827212"/>
                <a:gd name="connsiteY2" fmla="*/ 577360 h 577360"/>
                <a:gd name="connsiteX0" fmla="*/ 0 w 1827212"/>
                <a:gd name="connsiteY0" fmla="*/ 6670 h 577360"/>
                <a:gd name="connsiteX1" fmla="*/ 1182291 w 1827212"/>
                <a:gd name="connsiteY1" fmla="*/ 48449 h 577360"/>
                <a:gd name="connsiteX2" fmla="*/ 1827212 w 1827212"/>
                <a:gd name="connsiteY2" fmla="*/ 577360 h 577360"/>
                <a:gd name="connsiteX0" fmla="*/ 0 w 1822185"/>
                <a:gd name="connsiteY0" fmla="*/ 6670 h 616682"/>
                <a:gd name="connsiteX1" fmla="*/ 1182291 w 1822185"/>
                <a:gd name="connsiteY1" fmla="*/ 48449 h 616682"/>
                <a:gd name="connsiteX2" fmla="*/ 1822185 w 1822185"/>
                <a:gd name="connsiteY2" fmla="*/ 616682 h 616682"/>
                <a:gd name="connsiteX0" fmla="*/ 0 w 1822185"/>
                <a:gd name="connsiteY0" fmla="*/ 0 h 610012"/>
                <a:gd name="connsiteX1" fmla="*/ 935962 w 1822185"/>
                <a:gd name="connsiteY1" fmla="*/ 93388 h 610012"/>
                <a:gd name="connsiteX2" fmla="*/ 1822185 w 1822185"/>
                <a:gd name="connsiteY2" fmla="*/ 610012 h 610012"/>
                <a:gd name="connsiteX0" fmla="*/ 0 w 1822185"/>
                <a:gd name="connsiteY0" fmla="*/ 0 h 680724"/>
                <a:gd name="connsiteX1" fmla="*/ 935962 w 1822185"/>
                <a:gd name="connsiteY1" fmla="*/ 93388 h 680724"/>
                <a:gd name="connsiteX2" fmla="*/ 1822185 w 1822185"/>
                <a:gd name="connsiteY2" fmla="*/ 610012 h 680724"/>
                <a:gd name="connsiteX0" fmla="*/ 0 w 1843627"/>
                <a:gd name="connsiteY0" fmla="*/ 0 h 692351"/>
                <a:gd name="connsiteX1" fmla="*/ 935962 w 1843627"/>
                <a:gd name="connsiteY1" fmla="*/ 93388 h 692351"/>
                <a:gd name="connsiteX2" fmla="*/ 1843627 w 1843627"/>
                <a:gd name="connsiteY2" fmla="*/ 622591 h 692351"/>
              </a:gdLst>
              <a:ahLst/>
              <a:cxnLst>
                <a:cxn ang="0">
                  <a:pos x="connsiteX0" y="connsiteY0"/>
                </a:cxn>
                <a:cxn ang="0">
                  <a:pos x="connsiteX1" y="connsiteY1"/>
                </a:cxn>
                <a:cxn ang="0">
                  <a:pos x="connsiteX2" y="connsiteY2"/>
                </a:cxn>
              </a:cxnLst>
              <a:rect l="l" t="t" r="r" b="b"/>
              <a:pathLst>
                <a:path w="1843627" h="692351">
                  <a:moveTo>
                    <a:pt x="0" y="0"/>
                  </a:moveTo>
                  <a:cubicBezTo>
                    <a:pt x="188251" y="39321"/>
                    <a:pt x="616345" y="-10329"/>
                    <a:pt x="935962" y="93388"/>
                  </a:cubicBezTo>
                  <a:cubicBezTo>
                    <a:pt x="1255579" y="197105"/>
                    <a:pt x="1555626" y="915652"/>
                    <a:pt x="1843627" y="622591"/>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93" name="Tutuka_Pegasus_1_400kV"/>
            <p:cNvSpPr/>
            <p:nvPr/>
          </p:nvSpPr>
          <p:spPr>
            <a:xfrm>
              <a:off x="6974742" y="3229868"/>
              <a:ext cx="467717" cy="691299"/>
            </a:xfrm>
            <a:custGeom>
              <a:avLst/>
              <a:gdLst>
                <a:gd name="connsiteX0" fmla="*/ 87488 w 1268588"/>
                <a:gd name="connsiteY0" fmla="*/ 0 h 1778000"/>
                <a:gd name="connsiteX1" fmla="*/ 87488 w 1268588"/>
                <a:gd name="connsiteY1" fmla="*/ 596900 h 1778000"/>
                <a:gd name="connsiteX2" fmla="*/ 1268588 w 1268588"/>
                <a:gd name="connsiteY2" fmla="*/ 1778000 h 1778000"/>
                <a:gd name="connsiteX0" fmla="*/ 87488 w 1268588"/>
                <a:gd name="connsiteY0" fmla="*/ 0 h 1778000"/>
                <a:gd name="connsiteX1" fmla="*/ 87488 w 1268588"/>
                <a:gd name="connsiteY1" fmla="*/ 596900 h 1778000"/>
                <a:gd name="connsiteX2" fmla="*/ 1268588 w 1268588"/>
                <a:gd name="connsiteY2" fmla="*/ 1778000 h 1778000"/>
                <a:gd name="connsiteX0" fmla="*/ 84328 w 1265428"/>
                <a:gd name="connsiteY0" fmla="*/ 0 h 1778000"/>
                <a:gd name="connsiteX1" fmla="*/ 88615 w 1265428"/>
                <a:gd name="connsiteY1" fmla="*/ 689611 h 1778000"/>
                <a:gd name="connsiteX2" fmla="*/ 1265428 w 1265428"/>
                <a:gd name="connsiteY2" fmla="*/ 1778000 h 1778000"/>
                <a:gd name="connsiteX0" fmla="*/ 84328 w 1252563"/>
                <a:gd name="connsiteY0" fmla="*/ 0 h 1799070"/>
                <a:gd name="connsiteX1" fmla="*/ 88615 w 1252563"/>
                <a:gd name="connsiteY1" fmla="*/ 689611 h 1799070"/>
                <a:gd name="connsiteX2" fmla="*/ 1252563 w 1252563"/>
                <a:gd name="connsiteY2" fmla="*/ 1799070 h 1799070"/>
                <a:gd name="connsiteX0" fmla="*/ 84328 w 1252563"/>
                <a:gd name="connsiteY0" fmla="*/ 0 h 1799070"/>
                <a:gd name="connsiteX1" fmla="*/ 88615 w 1252563"/>
                <a:gd name="connsiteY1" fmla="*/ 689611 h 1799070"/>
                <a:gd name="connsiteX2" fmla="*/ 1252563 w 1252563"/>
                <a:gd name="connsiteY2" fmla="*/ 1799070 h 1799070"/>
              </a:gdLst>
              <a:ahLst/>
              <a:cxnLst>
                <a:cxn ang="0">
                  <a:pos x="connsiteX0" y="connsiteY0"/>
                </a:cxn>
                <a:cxn ang="0">
                  <a:pos x="connsiteX1" y="connsiteY1"/>
                </a:cxn>
                <a:cxn ang="0">
                  <a:pos x="connsiteX2" y="connsiteY2"/>
                </a:cxn>
              </a:cxnLst>
              <a:rect l="l" t="t" r="r" b="b"/>
              <a:pathLst>
                <a:path w="1252563" h="1799070">
                  <a:moveTo>
                    <a:pt x="84328" y="0"/>
                  </a:moveTo>
                  <a:cubicBezTo>
                    <a:pt x="84328" y="99483"/>
                    <a:pt x="-108235" y="393278"/>
                    <a:pt x="88615" y="689611"/>
                  </a:cubicBezTo>
                  <a:cubicBezTo>
                    <a:pt x="285465" y="985944"/>
                    <a:pt x="963619" y="1574078"/>
                    <a:pt x="1252563" y="179907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94" name="Camden_Tutuka_1_400kV"/>
            <p:cNvSpPr/>
            <p:nvPr/>
          </p:nvSpPr>
          <p:spPr>
            <a:xfrm>
              <a:off x="7005889" y="3151320"/>
              <a:ext cx="333447" cy="78548"/>
            </a:xfrm>
            <a:custGeom>
              <a:avLst/>
              <a:gdLst>
                <a:gd name="connsiteX0" fmla="*/ 889000 w 889000"/>
                <a:gd name="connsiteY0" fmla="*/ 14111 h 204611"/>
                <a:gd name="connsiteX1" fmla="*/ 190500 w 889000"/>
                <a:gd name="connsiteY1" fmla="*/ 14111 h 204611"/>
                <a:gd name="connsiteX2" fmla="*/ 0 w 889000"/>
                <a:gd name="connsiteY2" fmla="*/ 204611 h 204611"/>
                <a:gd name="connsiteX0" fmla="*/ 889000 w 889000"/>
                <a:gd name="connsiteY0" fmla="*/ 14111 h 204611"/>
                <a:gd name="connsiteX1" fmla="*/ 190500 w 889000"/>
                <a:gd name="connsiteY1" fmla="*/ 14111 h 204611"/>
                <a:gd name="connsiteX2" fmla="*/ 0 w 889000"/>
                <a:gd name="connsiteY2" fmla="*/ 204611 h 204611"/>
              </a:gdLst>
              <a:ahLst/>
              <a:cxnLst>
                <a:cxn ang="0">
                  <a:pos x="connsiteX0" y="connsiteY0"/>
                </a:cxn>
                <a:cxn ang="0">
                  <a:pos x="connsiteX1" y="connsiteY1"/>
                </a:cxn>
                <a:cxn ang="0">
                  <a:pos x="connsiteX2" y="connsiteY2"/>
                </a:cxn>
              </a:cxnLst>
              <a:rect l="l" t="t" r="r" b="b"/>
              <a:pathLst>
                <a:path w="889000" h="204611">
                  <a:moveTo>
                    <a:pt x="889000" y="14111"/>
                  </a:moveTo>
                  <a:cubicBezTo>
                    <a:pt x="772583" y="14111"/>
                    <a:pt x="338667" y="-17639"/>
                    <a:pt x="190500" y="14111"/>
                  </a:cubicBezTo>
                  <a:cubicBezTo>
                    <a:pt x="42333" y="45861"/>
                    <a:pt x="39687" y="164924"/>
                    <a:pt x="0" y="204611"/>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95" name="Tutuka_Majuba_1_400kV"/>
            <p:cNvSpPr/>
            <p:nvPr/>
          </p:nvSpPr>
          <p:spPr>
            <a:xfrm>
              <a:off x="7005889" y="3218972"/>
              <a:ext cx="190186" cy="162192"/>
            </a:xfrm>
            <a:custGeom>
              <a:avLst/>
              <a:gdLst>
                <a:gd name="connsiteX0" fmla="*/ 0 w 508000"/>
                <a:gd name="connsiteY0" fmla="*/ 29163 h 422863"/>
                <a:gd name="connsiteX1" fmla="*/ 114300 w 508000"/>
                <a:gd name="connsiteY1" fmla="*/ 29163 h 422863"/>
                <a:gd name="connsiteX2" fmla="*/ 508000 w 508000"/>
                <a:gd name="connsiteY2" fmla="*/ 422863 h 422863"/>
                <a:gd name="connsiteX0" fmla="*/ 0 w 508000"/>
                <a:gd name="connsiteY0" fmla="*/ 29163 h 422863"/>
                <a:gd name="connsiteX1" fmla="*/ 114300 w 508000"/>
                <a:gd name="connsiteY1" fmla="*/ 29163 h 422863"/>
                <a:gd name="connsiteX2" fmla="*/ 508000 w 508000"/>
                <a:gd name="connsiteY2" fmla="*/ 422863 h 422863"/>
              </a:gdLst>
              <a:ahLst/>
              <a:cxnLst>
                <a:cxn ang="0">
                  <a:pos x="connsiteX0" y="connsiteY0"/>
                </a:cxn>
                <a:cxn ang="0">
                  <a:pos x="connsiteX1" y="connsiteY1"/>
                </a:cxn>
                <a:cxn ang="0">
                  <a:pos x="connsiteX2" y="connsiteY2"/>
                </a:cxn>
              </a:cxnLst>
              <a:rect l="l" t="t" r="r" b="b"/>
              <a:pathLst>
                <a:path w="508000" h="422863">
                  <a:moveTo>
                    <a:pt x="0" y="29163"/>
                  </a:moveTo>
                  <a:cubicBezTo>
                    <a:pt x="19050" y="29163"/>
                    <a:pt x="29633" y="-36454"/>
                    <a:pt x="114300" y="29163"/>
                  </a:cubicBezTo>
                  <a:cubicBezTo>
                    <a:pt x="198967" y="94780"/>
                    <a:pt x="425979" y="340842"/>
                    <a:pt x="508000" y="422863"/>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96" name="Tutuka_Alpha_1_400kV"/>
            <p:cNvSpPr/>
            <p:nvPr/>
          </p:nvSpPr>
          <p:spPr>
            <a:xfrm>
              <a:off x="7005889" y="3228813"/>
              <a:ext cx="23462" cy="15291"/>
            </a:xfrm>
            <a:custGeom>
              <a:avLst/>
              <a:gdLst>
                <a:gd name="connsiteX0" fmla="*/ 0 w 63500"/>
                <a:gd name="connsiteY0" fmla="*/ 2822 h 40922"/>
                <a:gd name="connsiteX1" fmla="*/ 25400 w 63500"/>
                <a:gd name="connsiteY1" fmla="*/ 2822 h 40922"/>
                <a:gd name="connsiteX2" fmla="*/ 63500 w 63500"/>
                <a:gd name="connsiteY2" fmla="*/ 40922 h 40922"/>
                <a:gd name="connsiteX0" fmla="*/ 0 w 63500"/>
                <a:gd name="connsiteY0" fmla="*/ 2822 h 40922"/>
                <a:gd name="connsiteX1" fmla="*/ 25400 w 63500"/>
                <a:gd name="connsiteY1" fmla="*/ 2822 h 40922"/>
                <a:gd name="connsiteX2" fmla="*/ 63500 w 63500"/>
                <a:gd name="connsiteY2" fmla="*/ 40922 h 40922"/>
              </a:gdLst>
              <a:ahLst/>
              <a:cxnLst>
                <a:cxn ang="0">
                  <a:pos x="connsiteX0" y="connsiteY0"/>
                </a:cxn>
                <a:cxn ang="0">
                  <a:pos x="connsiteX1" y="connsiteY1"/>
                </a:cxn>
                <a:cxn ang="0">
                  <a:pos x="connsiteX2" y="connsiteY2"/>
                </a:cxn>
              </a:cxnLst>
              <a:rect l="l" t="t" r="r" b="b"/>
              <a:pathLst>
                <a:path w="63500" h="40922">
                  <a:moveTo>
                    <a:pt x="0" y="2822"/>
                  </a:moveTo>
                  <a:cubicBezTo>
                    <a:pt x="4233" y="2822"/>
                    <a:pt x="14817" y="-3528"/>
                    <a:pt x="25400" y="2822"/>
                  </a:cubicBezTo>
                  <a:cubicBezTo>
                    <a:pt x="35983" y="9172"/>
                    <a:pt x="55563" y="32985"/>
                    <a:pt x="63500" y="40922"/>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97" name="Tutuka_Alpha_2_400kV"/>
            <p:cNvSpPr/>
            <p:nvPr/>
          </p:nvSpPr>
          <p:spPr>
            <a:xfrm>
              <a:off x="7019965" y="3238305"/>
              <a:ext cx="18770" cy="15291"/>
            </a:xfrm>
            <a:custGeom>
              <a:avLst/>
              <a:gdLst>
                <a:gd name="connsiteX0" fmla="*/ 0 w 50800"/>
                <a:gd name="connsiteY0" fmla="*/ 2822 h 40922"/>
                <a:gd name="connsiteX1" fmla="*/ 12700 w 50800"/>
                <a:gd name="connsiteY1" fmla="*/ 2822 h 40922"/>
                <a:gd name="connsiteX2" fmla="*/ 50800 w 50800"/>
                <a:gd name="connsiteY2" fmla="*/ 40922 h 40922"/>
                <a:gd name="connsiteX0" fmla="*/ 0 w 50800"/>
                <a:gd name="connsiteY0" fmla="*/ 2822 h 40922"/>
                <a:gd name="connsiteX1" fmla="*/ 12700 w 50800"/>
                <a:gd name="connsiteY1" fmla="*/ 2822 h 40922"/>
                <a:gd name="connsiteX2" fmla="*/ 50800 w 50800"/>
                <a:gd name="connsiteY2" fmla="*/ 40922 h 40922"/>
              </a:gdLst>
              <a:ahLst/>
              <a:cxnLst>
                <a:cxn ang="0">
                  <a:pos x="connsiteX0" y="connsiteY0"/>
                </a:cxn>
                <a:cxn ang="0">
                  <a:pos x="connsiteX1" y="connsiteY1"/>
                </a:cxn>
                <a:cxn ang="0">
                  <a:pos x="connsiteX2" y="connsiteY2"/>
                </a:cxn>
              </a:cxnLst>
              <a:rect l="l" t="t" r="r" b="b"/>
              <a:pathLst>
                <a:path w="50800" h="40922">
                  <a:moveTo>
                    <a:pt x="0" y="2822"/>
                  </a:moveTo>
                  <a:cubicBezTo>
                    <a:pt x="2117" y="2822"/>
                    <a:pt x="4233" y="-3528"/>
                    <a:pt x="12700" y="2822"/>
                  </a:cubicBezTo>
                  <a:cubicBezTo>
                    <a:pt x="21167" y="9172"/>
                    <a:pt x="42863" y="32985"/>
                    <a:pt x="50800" y="40922"/>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98" name="Tutuka_Alpha_3_400kV"/>
            <p:cNvSpPr/>
            <p:nvPr/>
          </p:nvSpPr>
          <p:spPr>
            <a:xfrm>
              <a:off x="7034043" y="3252541"/>
              <a:ext cx="21255" cy="17385"/>
            </a:xfrm>
            <a:custGeom>
              <a:avLst/>
              <a:gdLst>
                <a:gd name="connsiteX0" fmla="*/ 0 w 50800"/>
                <a:gd name="connsiteY0" fmla="*/ 2822 h 40922"/>
                <a:gd name="connsiteX1" fmla="*/ 12700 w 50800"/>
                <a:gd name="connsiteY1" fmla="*/ 2822 h 40922"/>
                <a:gd name="connsiteX2" fmla="*/ 50800 w 50800"/>
                <a:gd name="connsiteY2" fmla="*/ 40922 h 40922"/>
                <a:gd name="connsiteX0" fmla="*/ 0 w 50800"/>
                <a:gd name="connsiteY0" fmla="*/ 2822 h 40922"/>
                <a:gd name="connsiteX1" fmla="*/ 12700 w 50800"/>
                <a:gd name="connsiteY1" fmla="*/ 2822 h 40922"/>
                <a:gd name="connsiteX2" fmla="*/ 50800 w 50800"/>
                <a:gd name="connsiteY2" fmla="*/ 40922 h 40922"/>
              </a:gdLst>
              <a:ahLst/>
              <a:cxnLst>
                <a:cxn ang="0">
                  <a:pos x="connsiteX0" y="connsiteY0"/>
                </a:cxn>
                <a:cxn ang="0">
                  <a:pos x="connsiteX1" y="connsiteY1"/>
                </a:cxn>
                <a:cxn ang="0">
                  <a:pos x="connsiteX2" y="connsiteY2"/>
                </a:cxn>
              </a:cxnLst>
              <a:rect l="l" t="t" r="r" b="b"/>
              <a:pathLst>
                <a:path w="50800" h="40922">
                  <a:moveTo>
                    <a:pt x="0" y="2822"/>
                  </a:moveTo>
                  <a:cubicBezTo>
                    <a:pt x="2117" y="2822"/>
                    <a:pt x="4233" y="-3528"/>
                    <a:pt x="12700" y="2822"/>
                  </a:cubicBezTo>
                  <a:cubicBezTo>
                    <a:pt x="21167" y="9172"/>
                    <a:pt x="42863" y="32985"/>
                    <a:pt x="50800" y="40922"/>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999" name="Umfolozi_Normandie_1_400kV"/>
            <p:cNvSpPr/>
            <p:nvPr/>
          </p:nvSpPr>
          <p:spPr>
            <a:xfrm>
              <a:off x="7680379" y="3411730"/>
              <a:ext cx="138397" cy="487105"/>
            </a:xfrm>
            <a:custGeom>
              <a:avLst/>
              <a:gdLst>
                <a:gd name="connsiteX0" fmla="*/ 368300 w 395581"/>
                <a:gd name="connsiteY0" fmla="*/ 1270000 h 1270000"/>
                <a:gd name="connsiteX1" fmla="*/ 368300 w 395581"/>
                <a:gd name="connsiteY1" fmla="*/ 368300 h 1270000"/>
                <a:gd name="connsiteX2" fmla="*/ 0 w 395581"/>
                <a:gd name="connsiteY2" fmla="*/ 0 h 1270000"/>
                <a:gd name="connsiteX0" fmla="*/ 368300 w 395581"/>
                <a:gd name="connsiteY0" fmla="*/ 1270000 h 1270000"/>
                <a:gd name="connsiteX1" fmla="*/ 368300 w 395581"/>
                <a:gd name="connsiteY1" fmla="*/ 368300 h 1270000"/>
                <a:gd name="connsiteX2" fmla="*/ 0 w 395581"/>
                <a:gd name="connsiteY2" fmla="*/ 0 h 1270000"/>
                <a:gd name="connsiteX0" fmla="*/ 368300 w 368304"/>
                <a:gd name="connsiteY0" fmla="*/ 1270000 h 1270000"/>
                <a:gd name="connsiteX1" fmla="*/ 308643 w 368304"/>
                <a:gd name="connsiteY1" fmla="*/ 520289 h 1270000"/>
                <a:gd name="connsiteX2" fmla="*/ 0 w 368304"/>
                <a:gd name="connsiteY2" fmla="*/ 0 h 1270000"/>
              </a:gdLst>
              <a:ahLst/>
              <a:cxnLst>
                <a:cxn ang="0">
                  <a:pos x="connsiteX0" y="connsiteY0"/>
                </a:cxn>
                <a:cxn ang="0">
                  <a:pos x="connsiteX1" y="connsiteY1"/>
                </a:cxn>
                <a:cxn ang="0">
                  <a:pos x="connsiteX2" y="connsiteY2"/>
                </a:cxn>
              </a:cxnLst>
              <a:rect l="l" t="t" r="r" b="b"/>
              <a:pathLst>
                <a:path w="368304" h="1270000">
                  <a:moveTo>
                    <a:pt x="368300" y="1270000"/>
                  </a:moveTo>
                  <a:cubicBezTo>
                    <a:pt x="368300" y="1119717"/>
                    <a:pt x="370026" y="731956"/>
                    <a:pt x="308643" y="520289"/>
                  </a:cubicBezTo>
                  <a:cubicBezTo>
                    <a:pt x="247260" y="308622"/>
                    <a:pt x="76729" y="76729"/>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00" name="Mbewu_Umfolozi_2_400kV"/>
            <p:cNvSpPr/>
            <p:nvPr/>
          </p:nvSpPr>
          <p:spPr>
            <a:xfrm>
              <a:off x="7844113" y="3908688"/>
              <a:ext cx="247670" cy="232344"/>
            </a:xfrm>
            <a:custGeom>
              <a:avLst/>
              <a:gdLst>
                <a:gd name="connsiteX0" fmla="*/ 698500 w 698500"/>
                <a:gd name="connsiteY0" fmla="*/ 596900 h 641114"/>
                <a:gd name="connsiteX1" fmla="*/ 596900 w 698500"/>
                <a:gd name="connsiteY1" fmla="*/ 596900 h 641114"/>
                <a:gd name="connsiteX2" fmla="*/ 0 w 698500"/>
                <a:gd name="connsiteY2" fmla="*/ 0 h 641114"/>
                <a:gd name="connsiteX0" fmla="*/ 698500 w 698500"/>
                <a:gd name="connsiteY0" fmla="*/ 596900 h 641114"/>
                <a:gd name="connsiteX1" fmla="*/ 596900 w 698500"/>
                <a:gd name="connsiteY1" fmla="*/ 596900 h 641114"/>
                <a:gd name="connsiteX2" fmla="*/ 0 w 698500"/>
                <a:gd name="connsiteY2" fmla="*/ 0 h 641114"/>
                <a:gd name="connsiteX0" fmla="*/ 698500 w 698500"/>
                <a:gd name="connsiteY0" fmla="*/ 596900 h 622003"/>
                <a:gd name="connsiteX1" fmla="*/ 568597 w 698500"/>
                <a:gd name="connsiteY1" fmla="*/ 569290 h 622003"/>
                <a:gd name="connsiteX2" fmla="*/ 0 w 698500"/>
                <a:gd name="connsiteY2" fmla="*/ 0 h 622003"/>
                <a:gd name="connsiteX0" fmla="*/ 663908 w 663908"/>
                <a:gd name="connsiteY0" fmla="*/ 609172 h 626880"/>
                <a:gd name="connsiteX1" fmla="*/ 568597 w 663908"/>
                <a:gd name="connsiteY1" fmla="*/ 569290 h 626880"/>
                <a:gd name="connsiteX2" fmla="*/ 0 w 663908"/>
                <a:gd name="connsiteY2" fmla="*/ 0 h 626880"/>
                <a:gd name="connsiteX0" fmla="*/ 692211 w 692211"/>
                <a:gd name="connsiteY0" fmla="*/ 621443 h 632694"/>
                <a:gd name="connsiteX1" fmla="*/ 568597 w 692211"/>
                <a:gd name="connsiteY1" fmla="*/ 569290 h 632694"/>
                <a:gd name="connsiteX2" fmla="*/ 0 w 692211"/>
                <a:gd name="connsiteY2" fmla="*/ 0 h 632694"/>
                <a:gd name="connsiteX0" fmla="*/ 667053 w 667053"/>
                <a:gd name="connsiteY0" fmla="*/ 578494 h 589745"/>
                <a:gd name="connsiteX1" fmla="*/ 543439 w 667053"/>
                <a:gd name="connsiteY1" fmla="*/ 526341 h 589745"/>
                <a:gd name="connsiteX2" fmla="*/ 0 w 667053"/>
                <a:gd name="connsiteY2" fmla="*/ 0 h 589745"/>
                <a:gd name="connsiteX0" fmla="*/ 663908 w 663908"/>
                <a:gd name="connsiteY0" fmla="*/ 596901 h 600810"/>
                <a:gd name="connsiteX1" fmla="*/ 543439 w 663908"/>
                <a:gd name="connsiteY1" fmla="*/ 526341 h 600810"/>
                <a:gd name="connsiteX2" fmla="*/ 0 w 663908"/>
                <a:gd name="connsiteY2" fmla="*/ 0 h 600810"/>
              </a:gdLst>
              <a:ahLst/>
              <a:cxnLst>
                <a:cxn ang="0">
                  <a:pos x="connsiteX0" y="connsiteY0"/>
                </a:cxn>
                <a:cxn ang="0">
                  <a:pos x="connsiteX1" y="connsiteY1"/>
                </a:cxn>
                <a:cxn ang="0">
                  <a:pos x="connsiteX2" y="connsiteY2"/>
                </a:cxn>
              </a:cxnLst>
              <a:rect l="l" t="t" r="r" b="b"/>
              <a:pathLst>
                <a:path w="663908" h="600810">
                  <a:moveTo>
                    <a:pt x="663908" y="596901"/>
                  </a:moveTo>
                  <a:cubicBezTo>
                    <a:pt x="646975" y="596901"/>
                    <a:pt x="659856" y="625824"/>
                    <a:pt x="543439" y="526341"/>
                  </a:cubicBezTo>
                  <a:cubicBezTo>
                    <a:pt x="427022" y="426858"/>
                    <a:pt x="124354" y="124354"/>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01" name="Mbewu_Umfolozi_3_400kV"/>
            <p:cNvSpPr/>
            <p:nvPr/>
          </p:nvSpPr>
          <p:spPr>
            <a:xfrm>
              <a:off x="7850898" y="3912270"/>
              <a:ext cx="272922" cy="215005"/>
            </a:xfrm>
            <a:custGeom>
              <a:avLst/>
              <a:gdLst>
                <a:gd name="connsiteX0" fmla="*/ 685800 w 685800"/>
                <a:gd name="connsiteY0" fmla="*/ 584200 h 627474"/>
                <a:gd name="connsiteX1" fmla="*/ 584200 w 685800"/>
                <a:gd name="connsiteY1" fmla="*/ 584200 h 627474"/>
                <a:gd name="connsiteX2" fmla="*/ 0 w 685800"/>
                <a:gd name="connsiteY2" fmla="*/ 0 h 627474"/>
                <a:gd name="connsiteX0" fmla="*/ 685800 w 685800"/>
                <a:gd name="connsiteY0" fmla="*/ 584200 h 627474"/>
                <a:gd name="connsiteX1" fmla="*/ 584200 w 685800"/>
                <a:gd name="connsiteY1" fmla="*/ 584200 h 627474"/>
                <a:gd name="connsiteX2" fmla="*/ 0 w 685800"/>
                <a:gd name="connsiteY2" fmla="*/ 0 h 627474"/>
                <a:gd name="connsiteX0" fmla="*/ 668585 w 668585"/>
                <a:gd name="connsiteY0" fmla="*/ 543566 h 586840"/>
                <a:gd name="connsiteX1" fmla="*/ 566985 w 668585"/>
                <a:gd name="connsiteY1" fmla="*/ 543566 h 586840"/>
                <a:gd name="connsiteX2" fmla="*/ 0 w 668585"/>
                <a:gd name="connsiteY2" fmla="*/ 0 h 586840"/>
                <a:gd name="connsiteX0" fmla="*/ 668585 w 668585"/>
                <a:gd name="connsiteY0" fmla="*/ 543566 h 586840"/>
                <a:gd name="connsiteX1" fmla="*/ 566985 w 668585"/>
                <a:gd name="connsiteY1" fmla="*/ 543566 h 586840"/>
                <a:gd name="connsiteX2" fmla="*/ 0 w 668585"/>
                <a:gd name="connsiteY2" fmla="*/ 0 h 586840"/>
                <a:gd name="connsiteX0" fmla="*/ 722036 w 722036"/>
                <a:gd name="connsiteY0" fmla="*/ 562119 h 592235"/>
                <a:gd name="connsiteX1" fmla="*/ 566985 w 722036"/>
                <a:gd name="connsiteY1" fmla="*/ 543566 h 592235"/>
                <a:gd name="connsiteX2" fmla="*/ 0 w 722036"/>
                <a:gd name="connsiteY2" fmla="*/ 0 h 592235"/>
                <a:gd name="connsiteX0" fmla="*/ 722036 w 722036"/>
                <a:gd name="connsiteY0" fmla="*/ 562119 h 566267"/>
                <a:gd name="connsiteX1" fmla="*/ 538688 w 722036"/>
                <a:gd name="connsiteY1" fmla="*/ 494091 h 566267"/>
                <a:gd name="connsiteX2" fmla="*/ 0 w 722036"/>
                <a:gd name="connsiteY2" fmla="*/ 0 h 566267"/>
                <a:gd name="connsiteX0" fmla="*/ 731469 w 731469"/>
                <a:gd name="connsiteY0" fmla="*/ 552843 h 560398"/>
                <a:gd name="connsiteX1" fmla="*/ 538688 w 731469"/>
                <a:gd name="connsiteY1" fmla="*/ 494091 h 560398"/>
                <a:gd name="connsiteX2" fmla="*/ 0 w 731469"/>
                <a:gd name="connsiteY2" fmla="*/ 0 h 560398"/>
              </a:gdLst>
              <a:ahLst/>
              <a:cxnLst>
                <a:cxn ang="0">
                  <a:pos x="connsiteX0" y="connsiteY0"/>
                </a:cxn>
                <a:cxn ang="0">
                  <a:pos x="connsiteX1" y="connsiteY1"/>
                </a:cxn>
                <a:cxn ang="0">
                  <a:pos x="connsiteX2" y="connsiteY2"/>
                </a:cxn>
              </a:cxnLst>
              <a:rect l="l" t="t" r="r" b="b"/>
              <a:pathLst>
                <a:path w="731469" h="560398">
                  <a:moveTo>
                    <a:pt x="731469" y="552843"/>
                  </a:moveTo>
                  <a:cubicBezTo>
                    <a:pt x="714536" y="552843"/>
                    <a:pt x="652988" y="591458"/>
                    <a:pt x="538688" y="494091"/>
                  </a:cubicBezTo>
                  <a:cubicBezTo>
                    <a:pt x="424388" y="396724"/>
                    <a:pt x="138923" y="91232"/>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02" name="Venus_Ariadne_1_400kV"/>
            <p:cNvSpPr/>
            <p:nvPr/>
          </p:nvSpPr>
          <p:spPr>
            <a:xfrm>
              <a:off x="7210847" y="4236737"/>
              <a:ext cx="264571" cy="366376"/>
            </a:xfrm>
            <a:custGeom>
              <a:avLst/>
              <a:gdLst>
                <a:gd name="connsiteX0" fmla="*/ 48918 w 709318"/>
                <a:gd name="connsiteY0" fmla="*/ 0 h 952500"/>
                <a:gd name="connsiteX1" fmla="*/ 48918 w 709318"/>
                <a:gd name="connsiteY1" fmla="*/ 292100 h 952500"/>
                <a:gd name="connsiteX2" fmla="*/ 709318 w 709318"/>
                <a:gd name="connsiteY2" fmla="*/ 952500 h 952500"/>
                <a:gd name="connsiteX0" fmla="*/ 48918 w 709318"/>
                <a:gd name="connsiteY0" fmla="*/ 0 h 952500"/>
                <a:gd name="connsiteX1" fmla="*/ 48918 w 709318"/>
                <a:gd name="connsiteY1" fmla="*/ 292100 h 952500"/>
                <a:gd name="connsiteX2" fmla="*/ 709318 w 709318"/>
                <a:gd name="connsiteY2" fmla="*/ 952500 h 952500"/>
              </a:gdLst>
              <a:ahLst/>
              <a:cxnLst>
                <a:cxn ang="0">
                  <a:pos x="connsiteX0" y="connsiteY0"/>
                </a:cxn>
                <a:cxn ang="0">
                  <a:pos x="connsiteX1" y="connsiteY1"/>
                </a:cxn>
                <a:cxn ang="0">
                  <a:pos x="connsiteX2" y="connsiteY2"/>
                </a:cxn>
              </a:cxnLst>
              <a:rect l="l" t="t" r="r" b="b"/>
              <a:pathLst>
                <a:path w="709318" h="952500">
                  <a:moveTo>
                    <a:pt x="48918" y="0"/>
                  </a:moveTo>
                  <a:cubicBezTo>
                    <a:pt x="48918" y="48683"/>
                    <a:pt x="-61149" y="133350"/>
                    <a:pt x="48918" y="292100"/>
                  </a:cubicBezTo>
                  <a:cubicBezTo>
                    <a:pt x="158985" y="450850"/>
                    <a:pt x="571735" y="814917"/>
                    <a:pt x="709318" y="9525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03" name="Venus_Mersey_1_400kV"/>
            <p:cNvSpPr/>
            <p:nvPr/>
          </p:nvSpPr>
          <p:spPr>
            <a:xfrm>
              <a:off x="7228922" y="4221622"/>
              <a:ext cx="286521" cy="225449"/>
            </a:xfrm>
            <a:custGeom>
              <a:avLst/>
              <a:gdLst>
                <a:gd name="connsiteX0" fmla="*/ 0 w 762000"/>
                <a:gd name="connsiteY0" fmla="*/ 40452 h 586552"/>
                <a:gd name="connsiteX1" fmla="*/ 215900 w 762000"/>
                <a:gd name="connsiteY1" fmla="*/ 40452 h 586552"/>
                <a:gd name="connsiteX2" fmla="*/ 762000 w 762000"/>
                <a:gd name="connsiteY2" fmla="*/ 586552 h 586552"/>
                <a:gd name="connsiteX0" fmla="*/ 0 w 762000"/>
                <a:gd name="connsiteY0" fmla="*/ 40452 h 586552"/>
                <a:gd name="connsiteX1" fmla="*/ 215900 w 762000"/>
                <a:gd name="connsiteY1" fmla="*/ 40452 h 586552"/>
                <a:gd name="connsiteX2" fmla="*/ 762000 w 762000"/>
                <a:gd name="connsiteY2" fmla="*/ 586552 h 586552"/>
              </a:gdLst>
              <a:ahLst/>
              <a:cxnLst>
                <a:cxn ang="0">
                  <a:pos x="connsiteX0" y="connsiteY0"/>
                </a:cxn>
                <a:cxn ang="0">
                  <a:pos x="connsiteX1" y="connsiteY1"/>
                </a:cxn>
                <a:cxn ang="0">
                  <a:pos x="connsiteX2" y="connsiteY2"/>
                </a:cxn>
              </a:cxnLst>
              <a:rect l="l" t="t" r="r" b="b"/>
              <a:pathLst>
                <a:path w="762000" h="586552">
                  <a:moveTo>
                    <a:pt x="0" y="40452"/>
                  </a:moveTo>
                  <a:cubicBezTo>
                    <a:pt x="35983" y="40452"/>
                    <a:pt x="88900" y="-50565"/>
                    <a:pt x="215900" y="40452"/>
                  </a:cubicBezTo>
                  <a:cubicBezTo>
                    <a:pt x="342900" y="131469"/>
                    <a:pt x="648229" y="472781"/>
                    <a:pt x="762000" y="586552"/>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04" name="Impala_Avon_1_275kV"/>
            <p:cNvSpPr/>
            <p:nvPr/>
          </p:nvSpPr>
          <p:spPr>
            <a:xfrm>
              <a:off x="7826704" y="4183269"/>
              <a:ext cx="349733" cy="303963"/>
            </a:xfrm>
            <a:custGeom>
              <a:avLst/>
              <a:gdLst>
                <a:gd name="connsiteX0" fmla="*/ 939800 w 939800"/>
                <a:gd name="connsiteY0" fmla="*/ 58325 h 845725"/>
                <a:gd name="connsiteX1" fmla="*/ 787400 w 939800"/>
                <a:gd name="connsiteY1" fmla="*/ 58325 h 845725"/>
                <a:gd name="connsiteX2" fmla="*/ 0 w 939800"/>
                <a:gd name="connsiteY2" fmla="*/ 845725 h 845725"/>
                <a:gd name="connsiteX0" fmla="*/ 939800 w 939800"/>
                <a:gd name="connsiteY0" fmla="*/ 58325 h 845725"/>
                <a:gd name="connsiteX1" fmla="*/ 787400 w 939800"/>
                <a:gd name="connsiteY1" fmla="*/ 58325 h 845725"/>
                <a:gd name="connsiteX2" fmla="*/ 0 w 939800"/>
                <a:gd name="connsiteY2" fmla="*/ 845725 h 845725"/>
                <a:gd name="connsiteX0" fmla="*/ 939800 w 939800"/>
                <a:gd name="connsiteY0" fmla="*/ 0 h 787400"/>
                <a:gd name="connsiteX1" fmla="*/ 641127 w 939800"/>
                <a:gd name="connsiteY1" fmla="*/ 149972 h 787400"/>
                <a:gd name="connsiteX2" fmla="*/ 0 w 939800"/>
                <a:gd name="connsiteY2" fmla="*/ 787400 h 787400"/>
              </a:gdLst>
              <a:ahLst/>
              <a:cxnLst>
                <a:cxn ang="0">
                  <a:pos x="connsiteX0" y="connsiteY0"/>
                </a:cxn>
                <a:cxn ang="0">
                  <a:pos x="connsiteX1" y="connsiteY1"/>
                </a:cxn>
                <a:cxn ang="0">
                  <a:pos x="connsiteX2" y="connsiteY2"/>
                </a:cxn>
              </a:cxnLst>
              <a:rect l="l" t="t" r="r" b="b"/>
              <a:pathLst>
                <a:path w="939800" h="787400">
                  <a:moveTo>
                    <a:pt x="939800" y="0"/>
                  </a:moveTo>
                  <a:cubicBezTo>
                    <a:pt x="914400" y="0"/>
                    <a:pt x="797760" y="18739"/>
                    <a:pt x="641127" y="149972"/>
                  </a:cubicBezTo>
                  <a:cubicBezTo>
                    <a:pt x="484494" y="281205"/>
                    <a:pt x="164042" y="623358"/>
                    <a:pt x="0" y="7874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05" name="Bloedrivier_Ingagane_1_275kV"/>
            <p:cNvSpPr/>
            <p:nvPr/>
          </p:nvSpPr>
          <p:spPr>
            <a:xfrm>
              <a:off x="7286616" y="3728557"/>
              <a:ext cx="271059" cy="20388"/>
            </a:xfrm>
            <a:custGeom>
              <a:avLst/>
              <a:gdLst>
                <a:gd name="connsiteX0" fmla="*/ 726878 w 726878"/>
                <a:gd name="connsiteY0" fmla="*/ 50800 h 54563"/>
                <a:gd name="connsiteX1" fmla="*/ 66478 w 726878"/>
                <a:gd name="connsiteY1" fmla="*/ 50800 h 54563"/>
                <a:gd name="connsiteX2" fmla="*/ 15678 w 726878"/>
                <a:gd name="connsiteY2" fmla="*/ 0 h 54563"/>
                <a:gd name="connsiteX0" fmla="*/ 726878 w 726878"/>
                <a:gd name="connsiteY0" fmla="*/ 50800 h 54563"/>
                <a:gd name="connsiteX1" fmla="*/ 66478 w 726878"/>
                <a:gd name="connsiteY1" fmla="*/ 50800 h 54563"/>
                <a:gd name="connsiteX2" fmla="*/ 15678 w 726878"/>
                <a:gd name="connsiteY2" fmla="*/ 0 h 54563"/>
              </a:gdLst>
              <a:ahLst/>
              <a:cxnLst>
                <a:cxn ang="0">
                  <a:pos x="connsiteX0" y="connsiteY0"/>
                </a:cxn>
                <a:cxn ang="0">
                  <a:pos x="connsiteX1" y="connsiteY1"/>
                </a:cxn>
                <a:cxn ang="0">
                  <a:pos x="connsiteX2" y="connsiteY2"/>
                </a:cxn>
              </a:cxnLst>
              <a:rect l="l" t="t" r="r" b="b"/>
              <a:pathLst>
                <a:path w="726878" h="54563">
                  <a:moveTo>
                    <a:pt x="726878" y="50800"/>
                  </a:moveTo>
                  <a:cubicBezTo>
                    <a:pt x="616811" y="50800"/>
                    <a:pt x="185011" y="59267"/>
                    <a:pt x="66478" y="50800"/>
                  </a:cubicBezTo>
                  <a:cubicBezTo>
                    <a:pt x="-52055" y="42333"/>
                    <a:pt x="26261" y="10583"/>
                    <a:pt x="15678"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06" name="Bloedrivier_Ingagane_2_275kV"/>
            <p:cNvSpPr/>
            <p:nvPr/>
          </p:nvSpPr>
          <p:spPr>
            <a:xfrm>
              <a:off x="7300694" y="3742794"/>
              <a:ext cx="271059" cy="20388"/>
            </a:xfrm>
            <a:custGeom>
              <a:avLst/>
              <a:gdLst>
                <a:gd name="connsiteX0" fmla="*/ 726878 w 726878"/>
                <a:gd name="connsiteY0" fmla="*/ 50800 h 54563"/>
                <a:gd name="connsiteX1" fmla="*/ 66478 w 726878"/>
                <a:gd name="connsiteY1" fmla="*/ 50800 h 54563"/>
                <a:gd name="connsiteX2" fmla="*/ 15678 w 726878"/>
                <a:gd name="connsiteY2" fmla="*/ 0 h 54563"/>
                <a:gd name="connsiteX0" fmla="*/ 726878 w 726878"/>
                <a:gd name="connsiteY0" fmla="*/ 50800 h 54563"/>
                <a:gd name="connsiteX1" fmla="*/ 66478 w 726878"/>
                <a:gd name="connsiteY1" fmla="*/ 50800 h 54563"/>
                <a:gd name="connsiteX2" fmla="*/ 15678 w 726878"/>
                <a:gd name="connsiteY2" fmla="*/ 0 h 54563"/>
              </a:gdLst>
              <a:ahLst/>
              <a:cxnLst>
                <a:cxn ang="0">
                  <a:pos x="connsiteX0" y="connsiteY0"/>
                </a:cxn>
                <a:cxn ang="0">
                  <a:pos x="connsiteX1" y="connsiteY1"/>
                </a:cxn>
                <a:cxn ang="0">
                  <a:pos x="connsiteX2" y="connsiteY2"/>
                </a:cxn>
              </a:cxnLst>
              <a:rect l="l" t="t" r="r" b="b"/>
              <a:pathLst>
                <a:path w="726878" h="54563">
                  <a:moveTo>
                    <a:pt x="726878" y="50800"/>
                  </a:moveTo>
                  <a:cubicBezTo>
                    <a:pt x="616811" y="50800"/>
                    <a:pt x="185011" y="59267"/>
                    <a:pt x="66478" y="50800"/>
                  </a:cubicBezTo>
                  <a:cubicBezTo>
                    <a:pt x="-52055" y="42333"/>
                    <a:pt x="26261" y="10583"/>
                    <a:pt x="15678"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07" name="Danskraal_Danskraal_1_275kV"/>
            <p:cNvSpPr/>
            <p:nvPr/>
          </p:nvSpPr>
          <p:spPr>
            <a:xfrm>
              <a:off x="7224229" y="4059621"/>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08" name="Danskraal_Bloukrans_1_275kV"/>
            <p:cNvSpPr/>
            <p:nvPr/>
          </p:nvSpPr>
          <p:spPr>
            <a:xfrm>
              <a:off x="7223534" y="4059621"/>
              <a:ext cx="10080" cy="94528"/>
            </a:xfrm>
            <a:custGeom>
              <a:avLst/>
              <a:gdLst>
                <a:gd name="connsiteX0" fmla="*/ 1881 w 27281"/>
                <a:gd name="connsiteY0" fmla="*/ 0 h 241777"/>
                <a:gd name="connsiteX1" fmla="*/ 1881 w 27281"/>
                <a:gd name="connsiteY1" fmla="*/ 215900 h 241777"/>
                <a:gd name="connsiteX2" fmla="*/ 27281 w 27281"/>
                <a:gd name="connsiteY2" fmla="*/ 241300 h 241777"/>
                <a:gd name="connsiteX0" fmla="*/ 1881 w 27281"/>
                <a:gd name="connsiteY0" fmla="*/ 0 h 241777"/>
                <a:gd name="connsiteX1" fmla="*/ 1881 w 27281"/>
                <a:gd name="connsiteY1" fmla="*/ 215900 h 241777"/>
                <a:gd name="connsiteX2" fmla="*/ 27281 w 27281"/>
                <a:gd name="connsiteY2" fmla="*/ 241300 h 241777"/>
              </a:gdLst>
              <a:ahLst/>
              <a:cxnLst>
                <a:cxn ang="0">
                  <a:pos x="connsiteX0" y="connsiteY0"/>
                </a:cxn>
                <a:cxn ang="0">
                  <a:pos x="connsiteX1" y="connsiteY1"/>
                </a:cxn>
                <a:cxn ang="0">
                  <a:pos x="connsiteX2" y="connsiteY2"/>
                </a:cxn>
              </a:cxnLst>
              <a:rect l="l" t="t" r="r" b="b"/>
              <a:pathLst>
                <a:path w="27281" h="241777">
                  <a:moveTo>
                    <a:pt x="1881" y="0"/>
                  </a:moveTo>
                  <a:cubicBezTo>
                    <a:pt x="1881" y="35983"/>
                    <a:pt x="-2352" y="175683"/>
                    <a:pt x="1881" y="215900"/>
                  </a:cubicBezTo>
                  <a:cubicBezTo>
                    <a:pt x="6114" y="256117"/>
                    <a:pt x="21989" y="236008"/>
                    <a:pt x="27281" y="2413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09" name="Mersey_Georgedale_1_275kV"/>
            <p:cNvSpPr/>
            <p:nvPr/>
          </p:nvSpPr>
          <p:spPr>
            <a:xfrm>
              <a:off x="7500655" y="4453309"/>
              <a:ext cx="65522" cy="179768"/>
            </a:xfrm>
            <a:custGeom>
              <a:avLst/>
              <a:gdLst>
                <a:gd name="connsiteX0" fmla="*/ 12229 w 177329"/>
                <a:gd name="connsiteY0" fmla="*/ 0 h 469900"/>
                <a:gd name="connsiteX1" fmla="*/ 12229 w 177329"/>
                <a:gd name="connsiteY1" fmla="*/ 304800 h 469900"/>
                <a:gd name="connsiteX2" fmla="*/ 177329 w 177329"/>
                <a:gd name="connsiteY2" fmla="*/ 469900 h 469900"/>
                <a:gd name="connsiteX0" fmla="*/ 12229 w 177329"/>
                <a:gd name="connsiteY0" fmla="*/ 0 h 469900"/>
                <a:gd name="connsiteX1" fmla="*/ 12229 w 177329"/>
                <a:gd name="connsiteY1" fmla="*/ 304800 h 469900"/>
                <a:gd name="connsiteX2" fmla="*/ 177329 w 177329"/>
                <a:gd name="connsiteY2" fmla="*/ 469900 h 469900"/>
              </a:gdLst>
              <a:ahLst/>
              <a:cxnLst>
                <a:cxn ang="0">
                  <a:pos x="connsiteX0" y="connsiteY0"/>
                </a:cxn>
                <a:cxn ang="0">
                  <a:pos x="connsiteX1" y="connsiteY1"/>
                </a:cxn>
                <a:cxn ang="0">
                  <a:pos x="connsiteX2" y="connsiteY2"/>
                </a:cxn>
              </a:cxnLst>
              <a:rect l="l" t="t" r="r" b="b"/>
              <a:pathLst>
                <a:path w="177329" h="469900">
                  <a:moveTo>
                    <a:pt x="12229" y="0"/>
                  </a:moveTo>
                  <a:cubicBezTo>
                    <a:pt x="12229" y="50800"/>
                    <a:pt x="-15288" y="226483"/>
                    <a:pt x="12229" y="304800"/>
                  </a:cubicBezTo>
                  <a:cubicBezTo>
                    <a:pt x="39746" y="383117"/>
                    <a:pt x="142933" y="435504"/>
                    <a:pt x="177329" y="4699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10" name="Illovo_Georgedale_1_275kV"/>
            <p:cNvSpPr/>
            <p:nvPr/>
          </p:nvSpPr>
          <p:spPr>
            <a:xfrm>
              <a:off x="7583029" y="4655636"/>
              <a:ext cx="105842" cy="137060"/>
            </a:xfrm>
            <a:custGeom>
              <a:avLst/>
              <a:gdLst>
                <a:gd name="connsiteX0" fmla="*/ 266700 w 286455"/>
                <a:gd name="connsiteY0" fmla="*/ 355600 h 355600"/>
                <a:gd name="connsiteX1" fmla="*/ 266700 w 286455"/>
                <a:gd name="connsiteY1" fmla="*/ 266700 h 355600"/>
                <a:gd name="connsiteX2" fmla="*/ 0 w 286455"/>
                <a:gd name="connsiteY2" fmla="*/ 0 h 355600"/>
                <a:gd name="connsiteX0" fmla="*/ 266700 w 286455"/>
                <a:gd name="connsiteY0" fmla="*/ 355600 h 355600"/>
                <a:gd name="connsiteX1" fmla="*/ 266700 w 286455"/>
                <a:gd name="connsiteY1" fmla="*/ 266700 h 355600"/>
                <a:gd name="connsiteX2" fmla="*/ 0 w 286455"/>
                <a:gd name="connsiteY2" fmla="*/ 0 h 355600"/>
              </a:gdLst>
              <a:ahLst/>
              <a:cxnLst>
                <a:cxn ang="0">
                  <a:pos x="connsiteX0" y="connsiteY0"/>
                </a:cxn>
                <a:cxn ang="0">
                  <a:pos x="connsiteX1" y="connsiteY1"/>
                </a:cxn>
                <a:cxn ang="0">
                  <a:pos x="connsiteX2" y="connsiteY2"/>
                </a:cxn>
              </a:cxnLst>
              <a:rect l="l" t="t" r="r" b="b"/>
              <a:pathLst>
                <a:path w="286455" h="355600">
                  <a:moveTo>
                    <a:pt x="266700" y="355600"/>
                  </a:moveTo>
                  <a:cubicBezTo>
                    <a:pt x="266700" y="340783"/>
                    <a:pt x="311150" y="325967"/>
                    <a:pt x="266700" y="266700"/>
                  </a:cubicBezTo>
                  <a:cubicBezTo>
                    <a:pt x="222250" y="207433"/>
                    <a:pt x="55562" y="55562"/>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11" name="Illovo_Hector_1_275kV"/>
            <p:cNvSpPr/>
            <p:nvPr/>
          </p:nvSpPr>
          <p:spPr>
            <a:xfrm>
              <a:off x="7595447" y="4635635"/>
              <a:ext cx="85682" cy="137060"/>
            </a:xfrm>
            <a:custGeom>
              <a:avLst/>
              <a:gdLst>
                <a:gd name="connsiteX0" fmla="*/ 215900 w 231892"/>
                <a:gd name="connsiteY0" fmla="*/ 355600 h 355600"/>
                <a:gd name="connsiteX1" fmla="*/ 215900 w 231892"/>
                <a:gd name="connsiteY1" fmla="*/ 215900 h 355600"/>
                <a:gd name="connsiteX2" fmla="*/ 0 w 231892"/>
                <a:gd name="connsiteY2" fmla="*/ 0 h 355600"/>
                <a:gd name="connsiteX0" fmla="*/ 215900 w 231892"/>
                <a:gd name="connsiteY0" fmla="*/ 355600 h 355600"/>
                <a:gd name="connsiteX1" fmla="*/ 215900 w 231892"/>
                <a:gd name="connsiteY1" fmla="*/ 215900 h 355600"/>
                <a:gd name="connsiteX2" fmla="*/ 0 w 231892"/>
                <a:gd name="connsiteY2" fmla="*/ 0 h 355600"/>
              </a:gdLst>
              <a:ahLst/>
              <a:cxnLst>
                <a:cxn ang="0">
                  <a:pos x="connsiteX0" y="connsiteY0"/>
                </a:cxn>
                <a:cxn ang="0">
                  <a:pos x="connsiteX1" y="connsiteY1"/>
                </a:cxn>
                <a:cxn ang="0">
                  <a:pos x="connsiteX2" y="connsiteY2"/>
                </a:cxn>
              </a:cxnLst>
              <a:rect l="l" t="t" r="r" b="b"/>
              <a:pathLst>
                <a:path w="231892" h="355600">
                  <a:moveTo>
                    <a:pt x="215900" y="355600"/>
                  </a:moveTo>
                  <a:cubicBezTo>
                    <a:pt x="215900" y="332317"/>
                    <a:pt x="251883" y="275167"/>
                    <a:pt x="215900" y="215900"/>
                  </a:cubicBezTo>
                  <a:cubicBezTo>
                    <a:pt x="179917" y="156633"/>
                    <a:pt x="44979" y="44979"/>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12" name="Illovo_Durban South_1_275kV"/>
            <p:cNvSpPr/>
            <p:nvPr/>
          </p:nvSpPr>
          <p:spPr>
            <a:xfrm>
              <a:off x="7671513" y="4704860"/>
              <a:ext cx="50402" cy="59039"/>
            </a:xfrm>
            <a:custGeom>
              <a:avLst/>
              <a:gdLst>
                <a:gd name="connsiteX0" fmla="*/ 9407 w 136407"/>
                <a:gd name="connsiteY0" fmla="*/ 152400 h 152400"/>
                <a:gd name="connsiteX1" fmla="*/ 9407 w 136407"/>
                <a:gd name="connsiteY1" fmla="*/ 127000 h 152400"/>
                <a:gd name="connsiteX2" fmla="*/ 136407 w 136407"/>
                <a:gd name="connsiteY2" fmla="*/ 0 h 152400"/>
                <a:gd name="connsiteX0" fmla="*/ 9407 w 136407"/>
                <a:gd name="connsiteY0" fmla="*/ 152400 h 152400"/>
                <a:gd name="connsiteX1" fmla="*/ 9407 w 136407"/>
                <a:gd name="connsiteY1" fmla="*/ 127000 h 152400"/>
                <a:gd name="connsiteX2" fmla="*/ 136407 w 136407"/>
                <a:gd name="connsiteY2" fmla="*/ 0 h 152400"/>
              </a:gdLst>
              <a:ahLst/>
              <a:cxnLst>
                <a:cxn ang="0">
                  <a:pos x="connsiteX0" y="connsiteY0"/>
                </a:cxn>
                <a:cxn ang="0">
                  <a:pos x="connsiteX1" y="connsiteY1"/>
                </a:cxn>
                <a:cxn ang="0">
                  <a:pos x="connsiteX2" y="connsiteY2"/>
                </a:cxn>
              </a:cxnLst>
              <a:rect l="l" t="t" r="r" b="b"/>
              <a:pathLst>
                <a:path w="136407" h="152400">
                  <a:moveTo>
                    <a:pt x="9407" y="152400"/>
                  </a:moveTo>
                  <a:cubicBezTo>
                    <a:pt x="9407" y="148167"/>
                    <a:pt x="-11760" y="152400"/>
                    <a:pt x="9407" y="127000"/>
                  </a:cubicBezTo>
                  <a:cubicBezTo>
                    <a:pt x="30574" y="101600"/>
                    <a:pt x="109949" y="26458"/>
                    <a:pt x="136407"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13" name="Impala_Invubu_1_275kV"/>
            <p:cNvSpPr/>
            <p:nvPr/>
          </p:nvSpPr>
          <p:spPr>
            <a:xfrm>
              <a:off x="8172633" y="4129995"/>
              <a:ext cx="44758" cy="42869"/>
            </a:xfrm>
            <a:custGeom>
              <a:avLst/>
              <a:gdLst>
                <a:gd name="connsiteX0" fmla="*/ 111 w 114411"/>
                <a:gd name="connsiteY0" fmla="*/ 101600 h 109125"/>
                <a:gd name="connsiteX1" fmla="*/ 12811 w 114411"/>
                <a:gd name="connsiteY1" fmla="*/ 101600 h 109125"/>
                <a:gd name="connsiteX2" fmla="*/ 114411 w 114411"/>
                <a:gd name="connsiteY2" fmla="*/ 0 h 109125"/>
                <a:gd name="connsiteX0" fmla="*/ 111 w 114411"/>
                <a:gd name="connsiteY0" fmla="*/ 101600 h 109125"/>
                <a:gd name="connsiteX1" fmla="*/ 12811 w 114411"/>
                <a:gd name="connsiteY1" fmla="*/ 101600 h 109125"/>
                <a:gd name="connsiteX2" fmla="*/ 114411 w 114411"/>
                <a:gd name="connsiteY2" fmla="*/ 0 h 109125"/>
              </a:gdLst>
              <a:ahLst/>
              <a:cxnLst>
                <a:cxn ang="0">
                  <a:pos x="connsiteX0" y="connsiteY0"/>
                </a:cxn>
                <a:cxn ang="0">
                  <a:pos x="connsiteX1" y="connsiteY1"/>
                </a:cxn>
                <a:cxn ang="0">
                  <a:pos x="connsiteX2" y="connsiteY2"/>
                </a:cxn>
              </a:cxnLst>
              <a:rect l="l" t="t" r="r" b="b"/>
              <a:pathLst>
                <a:path w="114411" h="109125">
                  <a:moveTo>
                    <a:pt x="111" y="101600"/>
                  </a:moveTo>
                  <a:cubicBezTo>
                    <a:pt x="2228" y="101600"/>
                    <a:pt x="-6239" y="118533"/>
                    <a:pt x="12811" y="101600"/>
                  </a:cubicBezTo>
                  <a:cubicBezTo>
                    <a:pt x="31861" y="84667"/>
                    <a:pt x="93244" y="21167"/>
                    <a:pt x="114411"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14" name="Impala_Invubu_2_275kV"/>
            <p:cNvSpPr/>
            <p:nvPr/>
          </p:nvSpPr>
          <p:spPr>
            <a:xfrm>
              <a:off x="8189236" y="4132896"/>
              <a:ext cx="42233" cy="37772"/>
            </a:xfrm>
            <a:custGeom>
              <a:avLst/>
              <a:gdLst>
                <a:gd name="connsiteX0" fmla="*/ 0 w 114300"/>
                <a:gd name="connsiteY0" fmla="*/ 88900 h 95485"/>
                <a:gd name="connsiteX1" fmla="*/ 25400 w 114300"/>
                <a:gd name="connsiteY1" fmla="*/ 88900 h 95485"/>
                <a:gd name="connsiteX2" fmla="*/ 114300 w 114300"/>
                <a:gd name="connsiteY2" fmla="*/ 0 h 95485"/>
                <a:gd name="connsiteX0" fmla="*/ 0 w 114300"/>
                <a:gd name="connsiteY0" fmla="*/ 88900 h 95485"/>
                <a:gd name="connsiteX1" fmla="*/ 25400 w 114300"/>
                <a:gd name="connsiteY1" fmla="*/ 88900 h 95485"/>
                <a:gd name="connsiteX2" fmla="*/ 114300 w 114300"/>
                <a:gd name="connsiteY2" fmla="*/ 0 h 95485"/>
              </a:gdLst>
              <a:ahLst/>
              <a:cxnLst>
                <a:cxn ang="0">
                  <a:pos x="connsiteX0" y="connsiteY0"/>
                </a:cxn>
                <a:cxn ang="0">
                  <a:pos x="connsiteX1" y="connsiteY1"/>
                </a:cxn>
                <a:cxn ang="0">
                  <a:pos x="connsiteX2" y="connsiteY2"/>
                </a:cxn>
              </a:cxnLst>
              <a:rect l="l" t="t" r="r" b="b"/>
              <a:pathLst>
                <a:path w="114300" h="95485">
                  <a:moveTo>
                    <a:pt x="0" y="88900"/>
                  </a:moveTo>
                  <a:cubicBezTo>
                    <a:pt x="4233" y="88900"/>
                    <a:pt x="6350" y="103717"/>
                    <a:pt x="25400" y="88900"/>
                  </a:cubicBezTo>
                  <a:cubicBezTo>
                    <a:pt x="44450" y="74083"/>
                    <a:pt x="95779" y="18521"/>
                    <a:pt x="11430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15" name="Ingagane_Bloukrans_1_275kV"/>
            <p:cNvSpPr/>
            <p:nvPr/>
          </p:nvSpPr>
          <p:spPr>
            <a:xfrm>
              <a:off x="7236818" y="3730177"/>
              <a:ext cx="62966" cy="425414"/>
            </a:xfrm>
            <a:custGeom>
              <a:avLst/>
              <a:gdLst>
                <a:gd name="connsiteX0" fmla="*/ 152400 w 163688"/>
                <a:gd name="connsiteY0" fmla="*/ 0 h 1104900"/>
                <a:gd name="connsiteX1" fmla="*/ 152400 w 163688"/>
                <a:gd name="connsiteY1" fmla="*/ 952500 h 1104900"/>
                <a:gd name="connsiteX2" fmla="*/ 0 w 163688"/>
                <a:gd name="connsiteY2" fmla="*/ 1104900 h 1104900"/>
                <a:gd name="connsiteX0" fmla="*/ 152400 w 163688"/>
                <a:gd name="connsiteY0" fmla="*/ 0 h 1104900"/>
                <a:gd name="connsiteX1" fmla="*/ 152400 w 163688"/>
                <a:gd name="connsiteY1" fmla="*/ 952500 h 1104900"/>
                <a:gd name="connsiteX2" fmla="*/ 0 w 163688"/>
                <a:gd name="connsiteY2" fmla="*/ 1104900 h 1104900"/>
              </a:gdLst>
              <a:ahLst/>
              <a:cxnLst>
                <a:cxn ang="0">
                  <a:pos x="connsiteX0" y="connsiteY0"/>
                </a:cxn>
                <a:cxn ang="0">
                  <a:pos x="connsiteX1" y="connsiteY1"/>
                </a:cxn>
                <a:cxn ang="0">
                  <a:pos x="connsiteX2" y="connsiteY2"/>
                </a:cxn>
              </a:cxnLst>
              <a:rect l="l" t="t" r="r" b="b"/>
              <a:pathLst>
                <a:path w="163688" h="1104900">
                  <a:moveTo>
                    <a:pt x="152400" y="0"/>
                  </a:moveTo>
                  <a:cubicBezTo>
                    <a:pt x="152400" y="158750"/>
                    <a:pt x="177800" y="768350"/>
                    <a:pt x="152400" y="952500"/>
                  </a:cubicBezTo>
                  <a:cubicBezTo>
                    <a:pt x="127000" y="1136650"/>
                    <a:pt x="31750" y="1073150"/>
                    <a:pt x="0" y="11049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16" name="Ingagane_Danskraal_1_275kV"/>
            <p:cNvSpPr/>
            <p:nvPr/>
          </p:nvSpPr>
          <p:spPr>
            <a:xfrm>
              <a:off x="7207632" y="3738730"/>
              <a:ext cx="73046" cy="331064"/>
            </a:xfrm>
            <a:custGeom>
              <a:avLst/>
              <a:gdLst>
                <a:gd name="connsiteX0" fmla="*/ 177800 w 190970"/>
                <a:gd name="connsiteY0" fmla="*/ 0 h 863600"/>
                <a:gd name="connsiteX1" fmla="*/ 177800 w 190970"/>
                <a:gd name="connsiteY1" fmla="*/ 685800 h 863600"/>
                <a:gd name="connsiteX2" fmla="*/ 0 w 190970"/>
                <a:gd name="connsiteY2" fmla="*/ 863600 h 863600"/>
                <a:gd name="connsiteX0" fmla="*/ 177800 w 190970"/>
                <a:gd name="connsiteY0" fmla="*/ 0 h 863600"/>
                <a:gd name="connsiteX1" fmla="*/ 177800 w 190970"/>
                <a:gd name="connsiteY1" fmla="*/ 685800 h 863600"/>
                <a:gd name="connsiteX2" fmla="*/ 0 w 190970"/>
                <a:gd name="connsiteY2" fmla="*/ 863600 h 863600"/>
              </a:gdLst>
              <a:ahLst/>
              <a:cxnLst>
                <a:cxn ang="0">
                  <a:pos x="connsiteX0" y="connsiteY0"/>
                </a:cxn>
                <a:cxn ang="0">
                  <a:pos x="connsiteX1" y="connsiteY1"/>
                </a:cxn>
                <a:cxn ang="0">
                  <a:pos x="connsiteX2" y="connsiteY2"/>
                </a:cxn>
              </a:cxnLst>
              <a:rect l="l" t="t" r="r" b="b"/>
              <a:pathLst>
                <a:path w="190970" h="863600">
                  <a:moveTo>
                    <a:pt x="177800" y="0"/>
                  </a:moveTo>
                  <a:cubicBezTo>
                    <a:pt x="177800" y="114300"/>
                    <a:pt x="207433" y="541867"/>
                    <a:pt x="177800" y="685800"/>
                  </a:cubicBezTo>
                  <a:cubicBezTo>
                    <a:pt x="148167" y="829733"/>
                    <a:pt x="37042" y="826558"/>
                    <a:pt x="0" y="8636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17" name="Ingagane_Chivelston_1_275kV"/>
            <p:cNvSpPr/>
            <p:nvPr/>
          </p:nvSpPr>
          <p:spPr>
            <a:xfrm>
              <a:off x="7292409" y="3723811"/>
              <a:ext cx="4692" cy="4745"/>
            </a:xfrm>
            <a:custGeom>
              <a:avLst/>
              <a:gdLst>
                <a:gd name="connsiteX0" fmla="*/ 0 w 12700"/>
                <a:gd name="connsiteY0" fmla="*/ 12700 h 12700"/>
                <a:gd name="connsiteX1" fmla="*/ 0 w 12700"/>
                <a:gd name="connsiteY1" fmla="*/ 12700 h 12700"/>
                <a:gd name="connsiteX2" fmla="*/ 12700 w 12700"/>
                <a:gd name="connsiteY2" fmla="*/ 0 h 12700"/>
                <a:gd name="connsiteX0" fmla="*/ 0 w 12700"/>
                <a:gd name="connsiteY0" fmla="*/ 12700 h 12700"/>
                <a:gd name="connsiteX1" fmla="*/ 0 w 12700"/>
                <a:gd name="connsiteY1" fmla="*/ 12700 h 12700"/>
                <a:gd name="connsiteX2" fmla="*/ 12700 w 12700"/>
                <a:gd name="connsiteY2" fmla="*/ 0 h 12700"/>
              </a:gdLst>
              <a:ahLst/>
              <a:cxnLst>
                <a:cxn ang="0">
                  <a:pos x="connsiteX0" y="connsiteY0"/>
                </a:cxn>
                <a:cxn ang="0">
                  <a:pos x="connsiteX1" y="connsiteY1"/>
                </a:cxn>
                <a:cxn ang="0">
                  <a:pos x="connsiteX2" y="connsiteY2"/>
                </a:cxn>
              </a:cxnLst>
              <a:rect l="l" t="t" r="r" b="b"/>
              <a:pathLst>
                <a:path w="12700" h="12700">
                  <a:moveTo>
                    <a:pt x="0" y="12700"/>
                  </a:moveTo>
                  <a:lnTo>
                    <a:pt x="0" y="12700"/>
                  </a:lnTo>
                  <a:lnTo>
                    <a:pt x="12700" y="0"/>
                  </a:ln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18" name="Klaarwater_Georgedale_1_275kV"/>
            <p:cNvSpPr/>
            <p:nvPr/>
          </p:nvSpPr>
          <p:spPr>
            <a:xfrm>
              <a:off x="7576252" y="4641945"/>
              <a:ext cx="112622" cy="42869"/>
            </a:xfrm>
            <a:custGeom>
              <a:avLst/>
              <a:gdLst>
                <a:gd name="connsiteX0" fmla="*/ 304800 w 304800"/>
                <a:gd name="connsiteY0" fmla="*/ 101600 h 109125"/>
                <a:gd name="connsiteX1" fmla="*/ 101600 w 304800"/>
                <a:gd name="connsiteY1" fmla="*/ 101600 h 109125"/>
                <a:gd name="connsiteX2" fmla="*/ 0 w 304800"/>
                <a:gd name="connsiteY2" fmla="*/ 0 h 109125"/>
                <a:gd name="connsiteX0" fmla="*/ 304800 w 304800"/>
                <a:gd name="connsiteY0" fmla="*/ 101600 h 109125"/>
                <a:gd name="connsiteX1" fmla="*/ 101600 w 304800"/>
                <a:gd name="connsiteY1" fmla="*/ 101600 h 109125"/>
                <a:gd name="connsiteX2" fmla="*/ 0 w 304800"/>
                <a:gd name="connsiteY2" fmla="*/ 0 h 109125"/>
              </a:gdLst>
              <a:ahLst/>
              <a:cxnLst>
                <a:cxn ang="0">
                  <a:pos x="connsiteX0" y="connsiteY0"/>
                </a:cxn>
                <a:cxn ang="0">
                  <a:pos x="connsiteX1" y="connsiteY1"/>
                </a:cxn>
                <a:cxn ang="0">
                  <a:pos x="connsiteX2" y="connsiteY2"/>
                </a:cxn>
              </a:cxnLst>
              <a:rect l="l" t="t" r="r" b="b"/>
              <a:pathLst>
                <a:path w="304800" h="109125">
                  <a:moveTo>
                    <a:pt x="304800" y="101600"/>
                  </a:moveTo>
                  <a:cubicBezTo>
                    <a:pt x="270933" y="101600"/>
                    <a:pt x="152400" y="118533"/>
                    <a:pt x="101600" y="101600"/>
                  </a:cubicBezTo>
                  <a:cubicBezTo>
                    <a:pt x="50800" y="84667"/>
                    <a:pt x="21167" y="21167"/>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19" name="Klaarwater_Hector_1_275kV"/>
            <p:cNvSpPr/>
            <p:nvPr/>
          </p:nvSpPr>
          <p:spPr>
            <a:xfrm>
              <a:off x="7595216" y="4618534"/>
              <a:ext cx="93850" cy="42869"/>
            </a:xfrm>
            <a:custGeom>
              <a:avLst/>
              <a:gdLst>
                <a:gd name="connsiteX0" fmla="*/ 254000 w 254000"/>
                <a:gd name="connsiteY0" fmla="*/ 101600 h 109125"/>
                <a:gd name="connsiteX1" fmla="*/ 101600 w 254000"/>
                <a:gd name="connsiteY1" fmla="*/ 101600 h 109125"/>
                <a:gd name="connsiteX2" fmla="*/ 0 w 254000"/>
                <a:gd name="connsiteY2" fmla="*/ 0 h 109125"/>
                <a:gd name="connsiteX0" fmla="*/ 254000 w 254000"/>
                <a:gd name="connsiteY0" fmla="*/ 101600 h 109125"/>
                <a:gd name="connsiteX1" fmla="*/ 101600 w 254000"/>
                <a:gd name="connsiteY1" fmla="*/ 101600 h 109125"/>
                <a:gd name="connsiteX2" fmla="*/ 0 w 254000"/>
                <a:gd name="connsiteY2" fmla="*/ 0 h 109125"/>
              </a:gdLst>
              <a:ahLst/>
              <a:cxnLst>
                <a:cxn ang="0">
                  <a:pos x="connsiteX0" y="connsiteY0"/>
                </a:cxn>
                <a:cxn ang="0">
                  <a:pos x="connsiteX1" y="connsiteY1"/>
                </a:cxn>
                <a:cxn ang="0">
                  <a:pos x="connsiteX2" y="connsiteY2"/>
                </a:cxn>
              </a:cxnLst>
              <a:rect l="l" t="t" r="r" b="b"/>
              <a:pathLst>
                <a:path w="254000" h="109125">
                  <a:moveTo>
                    <a:pt x="254000" y="101600"/>
                  </a:moveTo>
                  <a:cubicBezTo>
                    <a:pt x="228600" y="101600"/>
                    <a:pt x="143933" y="118533"/>
                    <a:pt x="101600" y="101600"/>
                  </a:cubicBezTo>
                  <a:cubicBezTo>
                    <a:pt x="59267" y="84667"/>
                    <a:pt x="21167" y="21167"/>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20" name="Klaarwater_Durban South_1_275kV"/>
            <p:cNvSpPr/>
            <p:nvPr/>
          </p:nvSpPr>
          <p:spPr>
            <a:xfrm>
              <a:off x="7686634" y="4666896"/>
              <a:ext cx="35281" cy="37963"/>
            </a:xfrm>
            <a:custGeom>
              <a:avLst/>
              <a:gdLst>
                <a:gd name="connsiteX0" fmla="*/ 6585 w 95485"/>
                <a:gd name="connsiteY0" fmla="*/ 0 h 101600"/>
                <a:gd name="connsiteX1" fmla="*/ 6585 w 95485"/>
                <a:gd name="connsiteY1" fmla="*/ 12700 h 101600"/>
                <a:gd name="connsiteX2" fmla="*/ 95485 w 95485"/>
                <a:gd name="connsiteY2" fmla="*/ 101600 h 101600"/>
                <a:gd name="connsiteX0" fmla="*/ 6585 w 95485"/>
                <a:gd name="connsiteY0" fmla="*/ 0 h 101600"/>
                <a:gd name="connsiteX1" fmla="*/ 6585 w 95485"/>
                <a:gd name="connsiteY1" fmla="*/ 12700 h 101600"/>
                <a:gd name="connsiteX2" fmla="*/ 95485 w 95485"/>
                <a:gd name="connsiteY2" fmla="*/ 101600 h 101600"/>
              </a:gdLst>
              <a:ahLst/>
              <a:cxnLst>
                <a:cxn ang="0">
                  <a:pos x="connsiteX0" y="connsiteY0"/>
                </a:cxn>
                <a:cxn ang="0">
                  <a:pos x="connsiteX1" y="connsiteY1"/>
                </a:cxn>
                <a:cxn ang="0">
                  <a:pos x="connsiteX2" y="connsiteY2"/>
                </a:cxn>
              </a:cxnLst>
              <a:rect l="l" t="t" r="r" b="b"/>
              <a:pathLst>
                <a:path w="95485" h="101600">
                  <a:moveTo>
                    <a:pt x="6585" y="0"/>
                  </a:moveTo>
                  <a:cubicBezTo>
                    <a:pt x="6585" y="2117"/>
                    <a:pt x="-8232" y="-4233"/>
                    <a:pt x="6585" y="12700"/>
                  </a:cubicBezTo>
                  <a:cubicBezTo>
                    <a:pt x="21402" y="29633"/>
                    <a:pt x="76964" y="83079"/>
                    <a:pt x="95485" y="1016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21" name="Klaarwater_Hector_2_275kV"/>
            <p:cNvSpPr/>
            <p:nvPr/>
          </p:nvSpPr>
          <p:spPr>
            <a:xfrm>
              <a:off x="7609293" y="4639178"/>
              <a:ext cx="93850" cy="35167"/>
            </a:xfrm>
            <a:custGeom>
              <a:avLst/>
              <a:gdLst>
                <a:gd name="connsiteX0" fmla="*/ 254000 w 254000"/>
                <a:gd name="connsiteY0" fmla="*/ 88900 h 95485"/>
                <a:gd name="connsiteX1" fmla="*/ 88900 w 254000"/>
                <a:gd name="connsiteY1" fmla="*/ 88900 h 95485"/>
                <a:gd name="connsiteX2" fmla="*/ 0 w 254000"/>
                <a:gd name="connsiteY2" fmla="*/ 0 h 95485"/>
                <a:gd name="connsiteX0" fmla="*/ 254000 w 254000"/>
                <a:gd name="connsiteY0" fmla="*/ 88900 h 95485"/>
                <a:gd name="connsiteX1" fmla="*/ 88900 w 254000"/>
                <a:gd name="connsiteY1" fmla="*/ 88900 h 95485"/>
                <a:gd name="connsiteX2" fmla="*/ 0 w 254000"/>
                <a:gd name="connsiteY2" fmla="*/ 0 h 95485"/>
                <a:gd name="connsiteX0" fmla="*/ 254000 w 254000"/>
                <a:gd name="connsiteY0" fmla="*/ 88900 h 88900"/>
                <a:gd name="connsiteX1" fmla="*/ 88900 w 254000"/>
                <a:gd name="connsiteY1" fmla="*/ 67907 h 88900"/>
                <a:gd name="connsiteX2" fmla="*/ 0 w 254000"/>
                <a:gd name="connsiteY2" fmla="*/ 0 h 88900"/>
              </a:gdLst>
              <a:ahLst/>
              <a:cxnLst>
                <a:cxn ang="0">
                  <a:pos x="connsiteX0" y="connsiteY0"/>
                </a:cxn>
                <a:cxn ang="0">
                  <a:pos x="connsiteX1" y="connsiteY1"/>
                </a:cxn>
                <a:cxn ang="0">
                  <a:pos x="connsiteX2" y="connsiteY2"/>
                </a:cxn>
              </a:cxnLst>
              <a:rect l="l" t="t" r="r" b="b"/>
              <a:pathLst>
                <a:path w="254000" h="88900">
                  <a:moveTo>
                    <a:pt x="254000" y="88900"/>
                  </a:moveTo>
                  <a:cubicBezTo>
                    <a:pt x="226483" y="88900"/>
                    <a:pt x="131233" y="82724"/>
                    <a:pt x="88900" y="67907"/>
                  </a:cubicBezTo>
                  <a:cubicBezTo>
                    <a:pt x="46567" y="53090"/>
                    <a:pt x="18521" y="18521"/>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22" name="Mersey_Avon_1_275kV"/>
            <p:cNvSpPr/>
            <p:nvPr/>
          </p:nvSpPr>
          <p:spPr>
            <a:xfrm>
              <a:off x="7540672" y="4450868"/>
              <a:ext cx="268098" cy="10440"/>
            </a:xfrm>
            <a:custGeom>
              <a:avLst/>
              <a:gdLst>
                <a:gd name="connsiteX0" fmla="*/ 0 w 857965"/>
                <a:gd name="connsiteY0" fmla="*/ 0 h 38100"/>
                <a:gd name="connsiteX1" fmla="*/ 787400 w 857965"/>
                <a:gd name="connsiteY1" fmla="*/ 0 h 38100"/>
                <a:gd name="connsiteX2" fmla="*/ 825500 w 857965"/>
                <a:gd name="connsiteY2" fmla="*/ 38100 h 38100"/>
                <a:gd name="connsiteX0" fmla="*/ 0 w 857965"/>
                <a:gd name="connsiteY0" fmla="*/ 0 h 38100"/>
                <a:gd name="connsiteX1" fmla="*/ 787400 w 857965"/>
                <a:gd name="connsiteY1" fmla="*/ 0 h 38100"/>
                <a:gd name="connsiteX2" fmla="*/ 825500 w 857965"/>
                <a:gd name="connsiteY2" fmla="*/ 38100 h 38100"/>
                <a:gd name="connsiteX0" fmla="*/ 0 w 812600"/>
                <a:gd name="connsiteY0" fmla="*/ 38100 h 38100"/>
                <a:gd name="connsiteX1" fmla="*/ 742035 w 812600"/>
                <a:gd name="connsiteY1" fmla="*/ 0 h 38100"/>
                <a:gd name="connsiteX2" fmla="*/ 780135 w 812600"/>
                <a:gd name="connsiteY2" fmla="*/ 38100 h 38100"/>
                <a:gd name="connsiteX0" fmla="*/ 0 w 812600"/>
                <a:gd name="connsiteY0" fmla="*/ 52549 h 52549"/>
                <a:gd name="connsiteX1" fmla="*/ 742035 w 812600"/>
                <a:gd name="connsiteY1" fmla="*/ 14449 h 52549"/>
                <a:gd name="connsiteX2" fmla="*/ 780135 w 812600"/>
                <a:gd name="connsiteY2" fmla="*/ 52549 h 52549"/>
                <a:gd name="connsiteX0" fmla="*/ 0 w 789918"/>
                <a:gd name="connsiteY0" fmla="*/ 52549 h 52549"/>
                <a:gd name="connsiteX1" fmla="*/ 719353 w 789918"/>
                <a:gd name="connsiteY1" fmla="*/ 14449 h 52549"/>
                <a:gd name="connsiteX2" fmla="*/ 757453 w 789918"/>
                <a:gd name="connsiteY2" fmla="*/ 52549 h 52549"/>
                <a:gd name="connsiteX0" fmla="*/ 0 w 789918"/>
                <a:gd name="connsiteY0" fmla="*/ 45755 h 45755"/>
                <a:gd name="connsiteX1" fmla="*/ 719353 w 789918"/>
                <a:gd name="connsiteY1" fmla="*/ 7655 h 45755"/>
                <a:gd name="connsiteX2" fmla="*/ 757453 w 789918"/>
                <a:gd name="connsiteY2" fmla="*/ 45755 h 45755"/>
                <a:gd name="connsiteX0" fmla="*/ 0 w 757453"/>
                <a:gd name="connsiteY0" fmla="*/ 51760 h 51760"/>
                <a:gd name="connsiteX1" fmla="*/ 401801 w 757453"/>
                <a:gd name="connsiteY1" fmla="*/ 3500 h 51760"/>
                <a:gd name="connsiteX2" fmla="*/ 757453 w 757453"/>
                <a:gd name="connsiteY2" fmla="*/ 51760 h 51760"/>
                <a:gd name="connsiteX0" fmla="*/ 0 w 729730"/>
                <a:gd name="connsiteY0" fmla="*/ 51760 h 56840"/>
                <a:gd name="connsiteX1" fmla="*/ 401801 w 729730"/>
                <a:gd name="connsiteY1" fmla="*/ 3500 h 56840"/>
                <a:gd name="connsiteX2" fmla="*/ 729730 w 729730"/>
                <a:gd name="connsiteY2" fmla="*/ 56840 h 56840"/>
                <a:gd name="connsiteX0" fmla="*/ 0 w 734770"/>
                <a:gd name="connsiteY0" fmla="*/ 51760 h 56840"/>
                <a:gd name="connsiteX1" fmla="*/ 401801 w 734770"/>
                <a:gd name="connsiteY1" fmla="*/ 3500 h 56840"/>
                <a:gd name="connsiteX2" fmla="*/ 734770 w 734770"/>
                <a:gd name="connsiteY2" fmla="*/ 56840 h 56840"/>
                <a:gd name="connsiteX0" fmla="*/ 0 w 694446"/>
                <a:gd name="connsiteY0" fmla="*/ 51760 h 51760"/>
                <a:gd name="connsiteX1" fmla="*/ 401801 w 694446"/>
                <a:gd name="connsiteY1" fmla="*/ 3500 h 51760"/>
                <a:gd name="connsiteX2" fmla="*/ 694446 w 694446"/>
                <a:gd name="connsiteY2" fmla="*/ 13660 h 51760"/>
                <a:gd name="connsiteX0" fmla="*/ 0 w 694446"/>
                <a:gd name="connsiteY0" fmla="*/ 67759 h 67759"/>
                <a:gd name="connsiteX1" fmla="*/ 401801 w 694446"/>
                <a:gd name="connsiteY1" fmla="*/ 19499 h 67759"/>
                <a:gd name="connsiteX2" fmla="*/ 694446 w 694446"/>
                <a:gd name="connsiteY2" fmla="*/ 29659 h 67759"/>
                <a:gd name="connsiteX0" fmla="*/ 0 w 719649"/>
                <a:gd name="connsiteY0" fmla="*/ 51761 h 51761"/>
                <a:gd name="connsiteX1" fmla="*/ 401801 w 719649"/>
                <a:gd name="connsiteY1" fmla="*/ 3501 h 51761"/>
                <a:gd name="connsiteX2" fmla="*/ 719649 w 719649"/>
                <a:gd name="connsiteY2" fmla="*/ 51761 h 51761"/>
                <a:gd name="connsiteX0" fmla="*/ 0 w 719649"/>
                <a:gd name="connsiteY0" fmla="*/ 51761 h 51761"/>
                <a:gd name="connsiteX1" fmla="*/ 401801 w 719649"/>
                <a:gd name="connsiteY1" fmla="*/ 3501 h 51761"/>
                <a:gd name="connsiteX2" fmla="*/ 719649 w 719649"/>
                <a:gd name="connsiteY2" fmla="*/ 51761 h 51761"/>
                <a:gd name="connsiteX0" fmla="*/ 0 w 719649"/>
                <a:gd name="connsiteY0" fmla="*/ 40926 h 40926"/>
                <a:gd name="connsiteX1" fmla="*/ 379119 w 719649"/>
                <a:gd name="connsiteY1" fmla="*/ 12986 h 40926"/>
                <a:gd name="connsiteX2" fmla="*/ 719649 w 719649"/>
                <a:gd name="connsiteY2" fmla="*/ 40926 h 40926"/>
                <a:gd name="connsiteX0" fmla="*/ 296 w 719945"/>
                <a:gd name="connsiteY0" fmla="*/ 35824 h 35824"/>
                <a:gd name="connsiteX1" fmla="*/ 379415 w 719945"/>
                <a:gd name="connsiteY1" fmla="*/ 7884 h 35824"/>
                <a:gd name="connsiteX2" fmla="*/ 719945 w 719945"/>
                <a:gd name="connsiteY2" fmla="*/ 35824 h 35824"/>
                <a:gd name="connsiteX0" fmla="*/ 296 w 719945"/>
                <a:gd name="connsiteY0" fmla="*/ 27940 h 27940"/>
                <a:gd name="connsiteX1" fmla="*/ 379415 w 719945"/>
                <a:gd name="connsiteY1" fmla="*/ 0 h 27940"/>
                <a:gd name="connsiteX2" fmla="*/ 719945 w 719945"/>
                <a:gd name="connsiteY2" fmla="*/ 27940 h 27940"/>
              </a:gdLst>
              <a:ahLst/>
              <a:cxnLst>
                <a:cxn ang="0">
                  <a:pos x="connsiteX0" y="connsiteY0"/>
                </a:cxn>
                <a:cxn ang="0">
                  <a:pos x="connsiteX1" y="connsiteY1"/>
                </a:cxn>
                <a:cxn ang="0">
                  <a:pos x="connsiteX2" y="connsiteY2"/>
                </a:cxn>
              </a:cxnLst>
              <a:rect l="l" t="t" r="r" b="b"/>
              <a:pathLst>
                <a:path w="719945" h="27940">
                  <a:moveTo>
                    <a:pt x="296" y="27940"/>
                  </a:moveTo>
                  <a:cubicBezTo>
                    <a:pt x="-6904" y="0"/>
                    <a:pt x="116948" y="0"/>
                    <a:pt x="379415" y="0"/>
                  </a:cubicBezTo>
                  <a:cubicBezTo>
                    <a:pt x="516998" y="6350"/>
                    <a:pt x="689326" y="-7937"/>
                    <a:pt x="719945" y="2794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23" name="Mersey_Hector_1_275kV"/>
            <p:cNvSpPr/>
            <p:nvPr/>
          </p:nvSpPr>
          <p:spPr>
            <a:xfrm>
              <a:off x="7536342" y="4455613"/>
              <a:ext cx="68447" cy="164583"/>
            </a:xfrm>
            <a:custGeom>
              <a:avLst/>
              <a:gdLst>
                <a:gd name="connsiteX0" fmla="*/ 15992 w 231892"/>
                <a:gd name="connsiteY0" fmla="*/ 0 h 469900"/>
                <a:gd name="connsiteX1" fmla="*/ 15992 w 231892"/>
                <a:gd name="connsiteY1" fmla="*/ 254000 h 469900"/>
                <a:gd name="connsiteX2" fmla="*/ 231892 w 231892"/>
                <a:gd name="connsiteY2" fmla="*/ 469900 h 469900"/>
                <a:gd name="connsiteX0" fmla="*/ 15992 w 231892"/>
                <a:gd name="connsiteY0" fmla="*/ 0 h 469900"/>
                <a:gd name="connsiteX1" fmla="*/ 15992 w 231892"/>
                <a:gd name="connsiteY1" fmla="*/ 254000 h 469900"/>
                <a:gd name="connsiteX2" fmla="*/ 231892 w 231892"/>
                <a:gd name="connsiteY2" fmla="*/ 469900 h 469900"/>
                <a:gd name="connsiteX0" fmla="*/ 0 w 662965"/>
                <a:gd name="connsiteY0" fmla="*/ 0 h 437649"/>
                <a:gd name="connsiteX1" fmla="*/ 447065 w 662965"/>
                <a:gd name="connsiteY1" fmla="*/ 221749 h 437649"/>
                <a:gd name="connsiteX2" fmla="*/ 662965 w 662965"/>
                <a:gd name="connsiteY2" fmla="*/ 437649 h 437649"/>
                <a:gd name="connsiteX0" fmla="*/ 0 w 821922"/>
                <a:gd name="connsiteY0" fmla="*/ 0 h 427726"/>
                <a:gd name="connsiteX1" fmla="*/ 447065 w 821922"/>
                <a:gd name="connsiteY1" fmla="*/ 221749 h 427726"/>
                <a:gd name="connsiteX2" fmla="*/ 821922 w 821922"/>
                <a:gd name="connsiteY2" fmla="*/ 427726 h 427726"/>
                <a:gd name="connsiteX0" fmla="*/ 0 w 821922"/>
                <a:gd name="connsiteY0" fmla="*/ 0 h 427726"/>
                <a:gd name="connsiteX1" fmla="*/ 447065 w 821922"/>
                <a:gd name="connsiteY1" fmla="*/ 221749 h 427726"/>
                <a:gd name="connsiteX2" fmla="*/ 821922 w 821922"/>
                <a:gd name="connsiteY2" fmla="*/ 427726 h 427726"/>
                <a:gd name="connsiteX0" fmla="*/ 0 w 821922"/>
                <a:gd name="connsiteY0" fmla="*/ 0 h 427726"/>
                <a:gd name="connsiteX1" fmla="*/ 447065 w 821922"/>
                <a:gd name="connsiteY1" fmla="*/ 221749 h 427726"/>
                <a:gd name="connsiteX2" fmla="*/ 821922 w 821922"/>
                <a:gd name="connsiteY2" fmla="*/ 427726 h 427726"/>
                <a:gd name="connsiteX0" fmla="*/ 0 w 821922"/>
                <a:gd name="connsiteY0" fmla="*/ 0 h 425245"/>
                <a:gd name="connsiteX1" fmla="*/ 447065 w 821922"/>
                <a:gd name="connsiteY1" fmla="*/ 221749 h 425245"/>
                <a:gd name="connsiteX2" fmla="*/ 821922 w 821922"/>
                <a:gd name="connsiteY2" fmla="*/ 425245 h 425245"/>
                <a:gd name="connsiteX0" fmla="*/ 0 w 712639"/>
                <a:gd name="connsiteY0" fmla="*/ 0 h 430207"/>
                <a:gd name="connsiteX1" fmla="*/ 447065 w 712639"/>
                <a:gd name="connsiteY1" fmla="*/ 221749 h 430207"/>
                <a:gd name="connsiteX2" fmla="*/ 712639 w 712639"/>
                <a:gd name="connsiteY2" fmla="*/ 430207 h 430207"/>
                <a:gd name="connsiteX0" fmla="*/ 0 w 724565"/>
                <a:gd name="connsiteY0" fmla="*/ 0 h 430207"/>
                <a:gd name="connsiteX1" fmla="*/ 447065 w 724565"/>
                <a:gd name="connsiteY1" fmla="*/ 221749 h 430207"/>
                <a:gd name="connsiteX2" fmla="*/ 712639 w 724565"/>
                <a:gd name="connsiteY2" fmla="*/ 430207 h 430207"/>
              </a:gdLst>
              <a:ahLst/>
              <a:cxnLst>
                <a:cxn ang="0">
                  <a:pos x="connsiteX0" y="connsiteY0"/>
                </a:cxn>
                <a:cxn ang="0">
                  <a:pos x="connsiteX1" y="connsiteY1"/>
                </a:cxn>
                <a:cxn ang="0">
                  <a:pos x="connsiteX2" y="connsiteY2"/>
                </a:cxn>
              </a:cxnLst>
              <a:rect l="l" t="t" r="r" b="b"/>
              <a:pathLst>
                <a:path w="724565" h="430207">
                  <a:moveTo>
                    <a:pt x="0" y="0"/>
                  </a:moveTo>
                  <a:cubicBezTo>
                    <a:pt x="0" y="42333"/>
                    <a:pt x="328292" y="150048"/>
                    <a:pt x="447065" y="221749"/>
                  </a:cubicBezTo>
                  <a:cubicBezTo>
                    <a:pt x="565838" y="293450"/>
                    <a:pt x="776941" y="385228"/>
                    <a:pt x="712639" y="430207"/>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24" name="Mersey_Avon_2_275kV"/>
            <p:cNvSpPr/>
            <p:nvPr/>
          </p:nvSpPr>
          <p:spPr>
            <a:xfrm>
              <a:off x="7529520" y="4461308"/>
              <a:ext cx="322909" cy="9492"/>
            </a:xfrm>
            <a:custGeom>
              <a:avLst/>
              <a:gdLst>
                <a:gd name="connsiteX0" fmla="*/ 0 w 867204"/>
                <a:gd name="connsiteY0" fmla="*/ 0 h 25400"/>
                <a:gd name="connsiteX1" fmla="*/ 800100 w 867204"/>
                <a:gd name="connsiteY1" fmla="*/ 0 h 25400"/>
                <a:gd name="connsiteX2" fmla="*/ 825500 w 867204"/>
                <a:gd name="connsiteY2" fmla="*/ 25400 h 25400"/>
                <a:gd name="connsiteX0" fmla="*/ 0 w 867204"/>
                <a:gd name="connsiteY0" fmla="*/ 0 h 25400"/>
                <a:gd name="connsiteX1" fmla="*/ 800100 w 867204"/>
                <a:gd name="connsiteY1" fmla="*/ 0 h 25400"/>
                <a:gd name="connsiteX2" fmla="*/ 825500 w 867204"/>
                <a:gd name="connsiteY2" fmla="*/ 25400 h 25400"/>
              </a:gdLst>
              <a:ahLst/>
              <a:cxnLst>
                <a:cxn ang="0">
                  <a:pos x="connsiteX0" y="connsiteY0"/>
                </a:cxn>
                <a:cxn ang="0">
                  <a:pos x="connsiteX1" y="connsiteY1"/>
                </a:cxn>
                <a:cxn ang="0">
                  <a:pos x="connsiteX2" y="connsiteY2"/>
                </a:cxn>
              </a:cxnLst>
              <a:rect l="l" t="t" r="r" b="b"/>
              <a:pathLst>
                <a:path w="867204" h="25400">
                  <a:moveTo>
                    <a:pt x="0" y="0"/>
                  </a:moveTo>
                  <a:lnTo>
                    <a:pt x="800100" y="0"/>
                  </a:lnTo>
                  <a:cubicBezTo>
                    <a:pt x="937683" y="4233"/>
                    <a:pt x="820208" y="20108"/>
                    <a:pt x="825500" y="254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25" name="Ottawa_Durban North_1_275kV"/>
            <p:cNvSpPr/>
            <p:nvPr/>
          </p:nvSpPr>
          <p:spPr>
            <a:xfrm>
              <a:off x="7780709" y="4534582"/>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26" name="Ottawa_Durban North_1_275kV"/>
            <p:cNvSpPr/>
            <p:nvPr/>
          </p:nvSpPr>
          <p:spPr>
            <a:xfrm>
              <a:off x="7780709" y="4534582"/>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27" name="Bloukrans_Tugela_1_275kV"/>
            <p:cNvSpPr/>
            <p:nvPr/>
          </p:nvSpPr>
          <p:spPr>
            <a:xfrm>
              <a:off x="7017619" y="4080863"/>
              <a:ext cx="211303" cy="64030"/>
            </a:xfrm>
            <a:custGeom>
              <a:avLst/>
              <a:gdLst>
                <a:gd name="connsiteX0" fmla="*/ 647700 w 647700"/>
                <a:gd name="connsiteY0" fmla="*/ 215900 h 231892"/>
                <a:gd name="connsiteX1" fmla="*/ 215900 w 647700"/>
                <a:gd name="connsiteY1" fmla="*/ 215900 h 231892"/>
                <a:gd name="connsiteX2" fmla="*/ 0 w 647700"/>
                <a:gd name="connsiteY2" fmla="*/ 0 h 231892"/>
                <a:gd name="connsiteX0" fmla="*/ 647700 w 647700"/>
                <a:gd name="connsiteY0" fmla="*/ 215900 h 231892"/>
                <a:gd name="connsiteX1" fmla="*/ 215900 w 647700"/>
                <a:gd name="connsiteY1" fmla="*/ 215900 h 231892"/>
                <a:gd name="connsiteX2" fmla="*/ 0 w 647700"/>
                <a:gd name="connsiteY2" fmla="*/ 0 h 231892"/>
                <a:gd name="connsiteX0" fmla="*/ 634158 w 634158"/>
                <a:gd name="connsiteY0" fmla="*/ 242391 h 243523"/>
                <a:gd name="connsiteX1" fmla="*/ 215900 w 634158"/>
                <a:gd name="connsiteY1" fmla="*/ 215900 h 243523"/>
                <a:gd name="connsiteX2" fmla="*/ 0 w 634158"/>
                <a:gd name="connsiteY2" fmla="*/ 0 h 243523"/>
                <a:gd name="connsiteX0" fmla="*/ 609783 w 609783"/>
                <a:gd name="connsiteY0" fmla="*/ 192350 h 193482"/>
                <a:gd name="connsiteX1" fmla="*/ 191525 w 609783"/>
                <a:gd name="connsiteY1" fmla="*/ 165859 h 193482"/>
                <a:gd name="connsiteX2" fmla="*/ 0 w 609783"/>
                <a:gd name="connsiteY2" fmla="*/ 0 h 193482"/>
                <a:gd name="connsiteX0" fmla="*/ 609783 w 609783"/>
                <a:gd name="connsiteY0" fmla="*/ 192350 h 198590"/>
                <a:gd name="connsiteX1" fmla="*/ 256526 w 609783"/>
                <a:gd name="connsiteY1" fmla="*/ 177633 h 198590"/>
                <a:gd name="connsiteX2" fmla="*/ 0 w 609783"/>
                <a:gd name="connsiteY2" fmla="*/ 0 h 198590"/>
              </a:gdLst>
              <a:ahLst/>
              <a:cxnLst>
                <a:cxn ang="0">
                  <a:pos x="connsiteX0" y="connsiteY0"/>
                </a:cxn>
                <a:cxn ang="0">
                  <a:pos x="connsiteX1" y="connsiteY1"/>
                </a:cxn>
                <a:cxn ang="0">
                  <a:pos x="connsiteX2" y="connsiteY2"/>
                </a:cxn>
              </a:cxnLst>
              <a:rect l="l" t="t" r="r" b="b"/>
              <a:pathLst>
                <a:path w="609783" h="198590">
                  <a:moveTo>
                    <a:pt x="609783" y="192350"/>
                  </a:moveTo>
                  <a:cubicBezTo>
                    <a:pt x="537816" y="192350"/>
                    <a:pt x="364476" y="213616"/>
                    <a:pt x="256526" y="177633"/>
                  </a:cubicBezTo>
                  <a:cubicBezTo>
                    <a:pt x="148576" y="141650"/>
                    <a:pt x="44979" y="44979"/>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28" name="Venus_Tugela_1_275kV"/>
            <p:cNvSpPr/>
            <p:nvPr/>
          </p:nvSpPr>
          <p:spPr>
            <a:xfrm>
              <a:off x="7004011" y="4077848"/>
              <a:ext cx="216464" cy="169039"/>
            </a:xfrm>
            <a:custGeom>
              <a:avLst/>
              <a:gdLst>
                <a:gd name="connsiteX0" fmla="*/ 635000 w 635000"/>
                <a:gd name="connsiteY0" fmla="*/ 431800 h 463785"/>
                <a:gd name="connsiteX1" fmla="*/ 431800 w 635000"/>
                <a:gd name="connsiteY1" fmla="*/ 431800 h 463785"/>
                <a:gd name="connsiteX2" fmla="*/ 0 w 635000"/>
                <a:gd name="connsiteY2" fmla="*/ 0 h 463785"/>
                <a:gd name="connsiteX0" fmla="*/ 635000 w 635000"/>
                <a:gd name="connsiteY0" fmla="*/ 431800 h 463785"/>
                <a:gd name="connsiteX1" fmla="*/ 431800 w 635000"/>
                <a:gd name="connsiteY1" fmla="*/ 431800 h 463785"/>
                <a:gd name="connsiteX2" fmla="*/ 0 w 635000"/>
                <a:gd name="connsiteY2" fmla="*/ 0 h 463785"/>
                <a:gd name="connsiteX0" fmla="*/ 635000 w 635000"/>
                <a:gd name="connsiteY0" fmla="*/ 431800 h 432621"/>
                <a:gd name="connsiteX1" fmla="*/ 424260 w 635000"/>
                <a:gd name="connsiteY1" fmla="*/ 372278 h 432621"/>
                <a:gd name="connsiteX2" fmla="*/ 0 w 635000"/>
                <a:gd name="connsiteY2" fmla="*/ 0 h 432621"/>
                <a:gd name="connsiteX0" fmla="*/ 604839 w 604839"/>
                <a:gd name="connsiteY0" fmla="*/ 439240 h 440061"/>
                <a:gd name="connsiteX1" fmla="*/ 394099 w 604839"/>
                <a:gd name="connsiteY1" fmla="*/ 379718 h 440061"/>
                <a:gd name="connsiteX2" fmla="*/ 0 w 604839"/>
                <a:gd name="connsiteY2" fmla="*/ 0 h 440061"/>
                <a:gd name="connsiteX0" fmla="*/ 604839 w 604839"/>
                <a:gd name="connsiteY0" fmla="*/ 439240 h 440061"/>
                <a:gd name="connsiteX1" fmla="*/ 394099 w 604839"/>
                <a:gd name="connsiteY1" fmla="*/ 379718 h 440061"/>
                <a:gd name="connsiteX2" fmla="*/ 0 w 604839"/>
                <a:gd name="connsiteY2" fmla="*/ 0 h 440061"/>
                <a:gd name="connsiteX0" fmla="*/ 604839 w 604839"/>
                <a:gd name="connsiteY0" fmla="*/ 439240 h 439240"/>
                <a:gd name="connsiteX1" fmla="*/ 411692 w 604839"/>
                <a:gd name="connsiteY1" fmla="*/ 344997 h 439240"/>
                <a:gd name="connsiteX2" fmla="*/ 0 w 604839"/>
                <a:gd name="connsiteY2" fmla="*/ 0 h 439240"/>
                <a:gd name="connsiteX0" fmla="*/ 604839 w 604839"/>
                <a:gd name="connsiteY0" fmla="*/ 439240 h 439240"/>
                <a:gd name="connsiteX1" fmla="*/ 411692 w 604839"/>
                <a:gd name="connsiteY1" fmla="*/ 344997 h 439240"/>
                <a:gd name="connsiteX2" fmla="*/ 0 w 604839"/>
                <a:gd name="connsiteY2" fmla="*/ 0 h 439240"/>
                <a:gd name="connsiteX0" fmla="*/ 582219 w 582219"/>
                <a:gd name="connsiteY0" fmla="*/ 466521 h 466521"/>
                <a:gd name="connsiteX1" fmla="*/ 411692 w 582219"/>
                <a:gd name="connsiteY1" fmla="*/ 344997 h 466521"/>
                <a:gd name="connsiteX2" fmla="*/ 0 w 582219"/>
                <a:gd name="connsiteY2" fmla="*/ 0 h 466521"/>
                <a:gd name="connsiteX0" fmla="*/ 582219 w 582219"/>
                <a:gd name="connsiteY0" fmla="*/ 466521 h 466521"/>
                <a:gd name="connsiteX1" fmla="*/ 411692 w 582219"/>
                <a:gd name="connsiteY1" fmla="*/ 344997 h 466521"/>
                <a:gd name="connsiteX2" fmla="*/ 0 w 582219"/>
                <a:gd name="connsiteY2" fmla="*/ 0 h 466521"/>
                <a:gd name="connsiteX0" fmla="*/ 582219 w 582219"/>
                <a:gd name="connsiteY0" fmla="*/ 466521 h 466521"/>
                <a:gd name="connsiteX1" fmla="*/ 273455 w 582219"/>
                <a:gd name="connsiteY1" fmla="*/ 255714 h 466521"/>
                <a:gd name="connsiteX2" fmla="*/ 0 w 582219"/>
                <a:gd name="connsiteY2" fmla="*/ 0 h 466521"/>
                <a:gd name="connsiteX0" fmla="*/ 579706 w 579706"/>
                <a:gd name="connsiteY0" fmla="*/ 441720 h 441720"/>
                <a:gd name="connsiteX1" fmla="*/ 270942 w 579706"/>
                <a:gd name="connsiteY1" fmla="*/ 230913 h 441720"/>
                <a:gd name="connsiteX2" fmla="*/ 0 w 579706"/>
                <a:gd name="connsiteY2" fmla="*/ 0 h 441720"/>
                <a:gd name="connsiteX0" fmla="*/ 579706 w 579706"/>
                <a:gd name="connsiteY0" fmla="*/ 441720 h 441720"/>
                <a:gd name="connsiteX1" fmla="*/ 270942 w 579706"/>
                <a:gd name="connsiteY1" fmla="*/ 230913 h 441720"/>
                <a:gd name="connsiteX2" fmla="*/ 0 w 579706"/>
                <a:gd name="connsiteY2" fmla="*/ 0 h 441720"/>
                <a:gd name="connsiteX0" fmla="*/ 579706 w 579706"/>
                <a:gd name="connsiteY0" fmla="*/ 441720 h 441720"/>
                <a:gd name="connsiteX1" fmla="*/ 0 w 579706"/>
                <a:gd name="connsiteY1" fmla="*/ 0 h 441720"/>
              </a:gdLst>
              <a:ahLst/>
              <a:cxnLst>
                <a:cxn ang="0">
                  <a:pos x="connsiteX0" y="connsiteY0"/>
                </a:cxn>
                <a:cxn ang="0">
                  <a:pos x="connsiteX1" y="connsiteY1"/>
                </a:cxn>
              </a:cxnLst>
              <a:rect l="l" t="t" r="r" b="b"/>
              <a:pathLst>
                <a:path w="579706" h="441720">
                  <a:moveTo>
                    <a:pt x="579706" y="441720"/>
                  </a:moveTo>
                  <a:lnTo>
                    <a:pt x="0" y="0"/>
                  </a:ln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29" name="Venus_Georgedale_1_275kV"/>
            <p:cNvSpPr/>
            <p:nvPr/>
          </p:nvSpPr>
          <p:spPr>
            <a:xfrm>
              <a:off x="7221188" y="4252614"/>
              <a:ext cx="346674" cy="395660"/>
            </a:xfrm>
            <a:custGeom>
              <a:avLst/>
              <a:gdLst>
                <a:gd name="connsiteX0" fmla="*/ 68674 w 995774"/>
                <a:gd name="connsiteY0" fmla="*/ 13517 h 1029517"/>
                <a:gd name="connsiteX1" fmla="*/ 68674 w 995774"/>
                <a:gd name="connsiteY1" fmla="*/ 102417 h 1029517"/>
                <a:gd name="connsiteX2" fmla="*/ 995774 w 995774"/>
                <a:gd name="connsiteY2" fmla="*/ 1029517 h 1029517"/>
                <a:gd name="connsiteX0" fmla="*/ 68674 w 995774"/>
                <a:gd name="connsiteY0" fmla="*/ 13517 h 1029517"/>
                <a:gd name="connsiteX1" fmla="*/ 68674 w 995774"/>
                <a:gd name="connsiteY1" fmla="*/ 102417 h 1029517"/>
                <a:gd name="connsiteX2" fmla="*/ 995774 w 995774"/>
                <a:gd name="connsiteY2" fmla="*/ 1029517 h 1029517"/>
                <a:gd name="connsiteX0" fmla="*/ 6646 w 933746"/>
                <a:gd name="connsiteY0" fmla="*/ 0 h 1016000"/>
                <a:gd name="connsiteX1" fmla="*/ 114410 w 933746"/>
                <a:gd name="connsiteY1" fmla="*/ 242208 h 1016000"/>
                <a:gd name="connsiteX2" fmla="*/ 933746 w 933746"/>
                <a:gd name="connsiteY2" fmla="*/ 1016000 h 1016000"/>
                <a:gd name="connsiteX0" fmla="*/ 15499 w 920043"/>
                <a:gd name="connsiteY0" fmla="*/ 0 h 969018"/>
                <a:gd name="connsiteX1" fmla="*/ 100707 w 920043"/>
                <a:gd name="connsiteY1" fmla="*/ 195226 h 969018"/>
                <a:gd name="connsiteX2" fmla="*/ 920043 w 920043"/>
                <a:gd name="connsiteY2" fmla="*/ 969018 h 969018"/>
                <a:gd name="connsiteX0" fmla="*/ 11175 w 925744"/>
                <a:gd name="connsiteY0" fmla="*/ 0 h 1030836"/>
                <a:gd name="connsiteX1" fmla="*/ 106408 w 925744"/>
                <a:gd name="connsiteY1" fmla="*/ 257044 h 1030836"/>
                <a:gd name="connsiteX2" fmla="*/ 925744 w 925744"/>
                <a:gd name="connsiteY2" fmla="*/ 1030836 h 1030836"/>
              </a:gdLst>
              <a:ahLst/>
              <a:cxnLst>
                <a:cxn ang="0">
                  <a:pos x="connsiteX0" y="connsiteY0"/>
                </a:cxn>
                <a:cxn ang="0">
                  <a:pos x="connsiteX1" y="connsiteY1"/>
                </a:cxn>
                <a:cxn ang="0">
                  <a:pos x="connsiteX2" y="connsiteY2"/>
                </a:cxn>
              </a:cxnLst>
              <a:rect l="l" t="t" r="r" b="b"/>
              <a:pathLst>
                <a:path w="925744" h="1030836">
                  <a:moveTo>
                    <a:pt x="11175" y="0"/>
                  </a:moveTo>
                  <a:cubicBezTo>
                    <a:pt x="11175" y="14817"/>
                    <a:pt x="-48109" y="87711"/>
                    <a:pt x="106408" y="257044"/>
                  </a:cubicBezTo>
                  <a:cubicBezTo>
                    <a:pt x="260925" y="426377"/>
                    <a:pt x="732598" y="837690"/>
                    <a:pt x="925744" y="1030836"/>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30" name="Venus_Bloukrans_1_275kV"/>
            <p:cNvSpPr/>
            <p:nvPr/>
          </p:nvSpPr>
          <p:spPr>
            <a:xfrm>
              <a:off x="7228574" y="4151513"/>
              <a:ext cx="5040" cy="85224"/>
            </a:xfrm>
            <a:custGeom>
              <a:avLst/>
              <a:gdLst>
                <a:gd name="connsiteX0" fmla="*/ 940 w 13640"/>
                <a:gd name="connsiteY0" fmla="*/ 222478 h 222478"/>
                <a:gd name="connsiteX1" fmla="*/ 940 w 13640"/>
                <a:gd name="connsiteY1" fmla="*/ 19278 h 222478"/>
                <a:gd name="connsiteX2" fmla="*/ 13640 w 13640"/>
                <a:gd name="connsiteY2" fmla="*/ 6578 h 222478"/>
                <a:gd name="connsiteX0" fmla="*/ 940 w 13640"/>
                <a:gd name="connsiteY0" fmla="*/ 222478 h 222478"/>
                <a:gd name="connsiteX1" fmla="*/ 940 w 13640"/>
                <a:gd name="connsiteY1" fmla="*/ 19278 h 222478"/>
                <a:gd name="connsiteX2" fmla="*/ 13640 w 13640"/>
                <a:gd name="connsiteY2" fmla="*/ 6578 h 222478"/>
              </a:gdLst>
              <a:ahLst/>
              <a:cxnLst>
                <a:cxn ang="0">
                  <a:pos x="connsiteX0" y="connsiteY0"/>
                </a:cxn>
                <a:cxn ang="0">
                  <a:pos x="connsiteX1" y="connsiteY1"/>
                </a:cxn>
                <a:cxn ang="0">
                  <a:pos x="connsiteX2" y="connsiteY2"/>
                </a:cxn>
              </a:cxnLst>
              <a:rect l="l" t="t" r="r" b="b"/>
              <a:pathLst>
                <a:path w="13640" h="222478">
                  <a:moveTo>
                    <a:pt x="940" y="222478"/>
                  </a:moveTo>
                  <a:cubicBezTo>
                    <a:pt x="940" y="188611"/>
                    <a:pt x="-1177" y="55261"/>
                    <a:pt x="940" y="19278"/>
                  </a:cubicBezTo>
                  <a:cubicBezTo>
                    <a:pt x="3057" y="-16705"/>
                    <a:pt x="10994" y="9224"/>
                    <a:pt x="13640" y="6578"/>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31" name="ARIADNE"/>
            <p:cNvSpPr/>
            <p:nvPr/>
          </p:nvSpPr>
          <p:spPr>
            <a:xfrm>
              <a:off x="7461339" y="4588876"/>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32" name="ARIADNE_Label"/>
            <p:cNvSpPr txBox="1"/>
            <p:nvPr/>
          </p:nvSpPr>
          <p:spPr>
            <a:xfrm>
              <a:off x="6916786" y="4601234"/>
              <a:ext cx="663546" cy="251266"/>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ARIADNE</a:t>
              </a:r>
            </a:p>
          </p:txBody>
        </p:sp>
        <p:sp>
          <p:nvSpPr>
            <p:cNvPr id="1033" name="ATHENE"/>
            <p:cNvSpPr/>
            <p:nvPr/>
          </p:nvSpPr>
          <p:spPr>
            <a:xfrm>
              <a:off x="8162525" y="4137640"/>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34" name="ATHENE_Label"/>
            <p:cNvSpPr txBox="1"/>
            <p:nvPr/>
          </p:nvSpPr>
          <p:spPr>
            <a:xfrm>
              <a:off x="7995117" y="4202313"/>
              <a:ext cx="483990" cy="204154"/>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ATHENE</a:t>
              </a:r>
            </a:p>
          </p:txBody>
        </p:sp>
        <p:sp>
          <p:nvSpPr>
            <p:cNvPr id="1035" name="CAMDEN"/>
            <p:cNvSpPr/>
            <p:nvPr/>
          </p:nvSpPr>
          <p:spPr>
            <a:xfrm>
              <a:off x="7329950" y="3142357"/>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36" name="CAMDEN_Label"/>
            <p:cNvSpPr txBox="1"/>
            <p:nvPr/>
          </p:nvSpPr>
          <p:spPr>
            <a:xfrm>
              <a:off x="7351848" y="3081174"/>
              <a:ext cx="521196" cy="204154"/>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CAMDEN</a:t>
              </a:r>
            </a:p>
          </p:txBody>
        </p:sp>
        <p:sp>
          <p:nvSpPr>
            <p:cNvPr id="1037" name="CHIVELSTON"/>
            <p:cNvSpPr/>
            <p:nvPr/>
          </p:nvSpPr>
          <p:spPr>
            <a:xfrm>
              <a:off x="7283024" y="3709576"/>
              <a:ext cx="40825" cy="41285"/>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38" name="DRAKENSBERG"/>
            <p:cNvSpPr/>
            <p:nvPr/>
          </p:nvSpPr>
          <p:spPr>
            <a:xfrm>
              <a:off x="6874497" y="4050130"/>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39" name="DRAKENSBERG_Label"/>
            <p:cNvSpPr txBox="1"/>
            <p:nvPr/>
          </p:nvSpPr>
          <p:spPr>
            <a:xfrm>
              <a:off x="6212439" y="4067250"/>
              <a:ext cx="969274" cy="251266"/>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DRAKENSBERG</a:t>
              </a:r>
            </a:p>
          </p:txBody>
        </p:sp>
        <p:sp>
          <p:nvSpPr>
            <p:cNvPr id="1040" name="HECTOR"/>
            <p:cNvSpPr>
              <a:spLocks noChangeAspect="1"/>
            </p:cNvSpPr>
            <p:nvPr/>
          </p:nvSpPr>
          <p:spPr>
            <a:xfrm>
              <a:off x="7585831" y="4612603"/>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41" name="HECTOR_Label"/>
            <p:cNvSpPr txBox="1"/>
            <p:nvPr/>
          </p:nvSpPr>
          <p:spPr>
            <a:xfrm>
              <a:off x="6880624" y="4437111"/>
              <a:ext cx="640899" cy="259119"/>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HECTOR</a:t>
              </a:r>
            </a:p>
          </p:txBody>
        </p:sp>
        <p:sp>
          <p:nvSpPr>
            <p:cNvPr id="1042" name="INCANDU"/>
            <p:cNvSpPr/>
            <p:nvPr/>
          </p:nvSpPr>
          <p:spPr>
            <a:xfrm>
              <a:off x="7278331" y="3655283"/>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43" name="INCANDU_Label"/>
            <p:cNvSpPr txBox="1"/>
            <p:nvPr/>
          </p:nvSpPr>
          <p:spPr>
            <a:xfrm>
              <a:off x="7271153" y="3532075"/>
              <a:ext cx="538989" cy="204154"/>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INCANDU</a:t>
              </a:r>
            </a:p>
          </p:txBody>
        </p:sp>
        <p:sp>
          <p:nvSpPr>
            <p:cNvPr id="1044" name="INGULA"/>
            <p:cNvSpPr/>
            <p:nvPr/>
          </p:nvSpPr>
          <p:spPr>
            <a:xfrm>
              <a:off x="7102224" y="3913070"/>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45" name="INGULA_Label"/>
            <p:cNvSpPr txBox="1"/>
            <p:nvPr/>
          </p:nvSpPr>
          <p:spPr>
            <a:xfrm>
              <a:off x="6575265" y="3798264"/>
              <a:ext cx="616635" cy="259119"/>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INGULA</a:t>
              </a:r>
            </a:p>
          </p:txBody>
        </p:sp>
        <p:sp>
          <p:nvSpPr>
            <p:cNvPr id="1046" name="INVUBU"/>
            <p:cNvSpPr/>
            <p:nvPr/>
          </p:nvSpPr>
          <p:spPr>
            <a:xfrm>
              <a:off x="8203313" y="4104422"/>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47" name="INVUBU_Label"/>
            <p:cNvSpPr txBox="1"/>
            <p:nvPr/>
          </p:nvSpPr>
          <p:spPr>
            <a:xfrm>
              <a:off x="8200986" y="4102457"/>
              <a:ext cx="483990" cy="204154"/>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INVUBU</a:t>
              </a:r>
            </a:p>
          </p:txBody>
        </p:sp>
        <p:sp>
          <p:nvSpPr>
            <p:cNvPr id="1048" name="MAJUBA"/>
            <p:cNvSpPr/>
            <p:nvPr/>
          </p:nvSpPr>
          <p:spPr>
            <a:xfrm>
              <a:off x="7181996" y="3366928"/>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49" name="MAJUBA_Label"/>
            <p:cNvSpPr txBox="1"/>
            <p:nvPr/>
          </p:nvSpPr>
          <p:spPr>
            <a:xfrm>
              <a:off x="6591201" y="3431065"/>
              <a:ext cx="640899" cy="251266"/>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MAJUBA</a:t>
              </a:r>
            </a:p>
          </p:txBody>
        </p:sp>
        <p:sp>
          <p:nvSpPr>
            <p:cNvPr id="1050" name="MERSEY"/>
            <p:cNvSpPr/>
            <p:nvPr/>
          </p:nvSpPr>
          <p:spPr>
            <a:xfrm>
              <a:off x="7501365" y="4430741"/>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51" name="MERSEY_Label"/>
            <p:cNvSpPr txBox="1"/>
            <p:nvPr/>
          </p:nvSpPr>
          <p:spPr>
            <a:xfrm>
              <a:off x="7324281" y="4225984"/>
              <a:ext cx="639282" cy="259119"/>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MERSEY</a:t>
              </a:r>
            </a:p>
          </p:txBody>
        </p:sp>
        <p:sp>
          <p:nvSpPr>
            <p:cNvPr id="1052" name="NORMANDIE"/>
            <p:cNvSpPr/>
            <p:nvPr/>
          </p:nvSpPr>
          <p:spPr>
            <a:xfrm>
              <a:off x="7679681" y="3395400"/>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53" name="NORMANDIE_Label"/>
            <p:cNvSpPr txBox="1"/>
            <p:nvPr/>
          </p:nvSpPr>
          <p:spPr>
            <a:xfrm>
              <a:off x="7713045" y="3369655"/>
              <a:ext cx="661928" cy="204154"/>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NORMANDIE</a:t>
              </a:r>
            </a:p>
          </p:txBody>
        </p:sp>
        <p:sp>
          <p:nvSpPr>
            <p:cNvPr id="1054" name="PEGASUS"/>
            <p:cNvSpPr/>
            <p:nvPr/>
          </p:nvSpPr>
          <p:spPr>
            <a:xfrm>
              <a:off x="7433186" y="3898834"/>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55" name="PEGASUS_Label"/>
            <p:cNvSpPr txBox="1"/>
            <p:nvPr/>
          </p:nvSpPr>
          <p:spPr>
            <a:xfrm>
              <a:off x="7336237" y="3919089"/>
              <a:ext cx="673252" cy="251266"/>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PEGASUS</a:t>
              </a:r>
            </a:p>
          </p:txBody>
        </p:sp>
        <p:sp>
          <p:nvSpPr>
            <p:cNvPr id="1056" name="TUTUKA_Label"/>
            <p:cNvSpPr txBox="1"/>
            <p:nvPr/>
          </p:nvSpPr>
          <p:spPr>
            <a:xfrm>
              <a:off x="6925473" y="2935434"/>
              <a:ext cx="488844" cy="204154"/>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TUTUKA</a:t>
              </a:r>
            </a:p>
          </p:txBody>
        </p:sp>
        <p:sp>
          <p:nvSpPr>
            <p:cNvPr id="1057" name="UMFOLOZI"/>
            <p:cNvSpPr/>
            <p:nvPr/>
          </p:nvSpPr>
          <p:spPr>
            <a:xfrm>
              <a:off x="7818248" y="3884598"/>
              <a:ext cx="85118" cy="86078"/>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58" name="UMFOLOZI_Label"/>
            <p:cNvSpPr txBox="1"/>
            <p:nvPr/>
          </p:nvSpPr>
          <p:spPr>
            <a:xfrm>
              <a:off x="7826321" y="3763506"/>
              <a:ext cx="587518" cy="204154"/>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UMFOLOZI</a:t>
              </a:r>
            </a:p>
          </p:txBody>
        </p:sp>
        <p:sp>
          <p:nvSpPr>
            <p:cNvPr id="1059" name="VENUS"/>
            <p:cNvSpPr/>
            <p:nvPr/>
          </p:nvSpPr>
          <p:spPr>
            <a:xfrm>
              <a:off x="7214844" y="4222500"/>
              <a:ext cx="85931" cy="869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60" name="VENUS_Label"/>
            <p:cNvSpPr txBox="1"/>
            <p:nvPr/>
          </p:nvSpPr>
          <p:spPr>
            <a:xfrm>
              <a:off x="6817326" y="4172104"/>
              <a:ext cx="568107" cy="259119"/>
            </a:xfrm>
            <a:prstGeom prst="rect">
              <a:avLst/>
            </a:prstGeom>
            <a:noFill/>
            <a:ln>
              <a:noFill/>
            </a:ln>
            <a:effectLst/>
          </p:spPr>
          <p:txBody>
            <a:bodyPr vert="horz" wrap="none" rtlCol="0" anchor="t">
              <a:spAutoFit/>
            </a:bodyPr>
            <a:lstStyle>
              <a:defPPr>
                <a:defRPr lang="en-US"/>
              </a:defPPr>
              <a:lvl1pPr indent="0">
                <a:defRPr sz="11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VENUS</a:t>
              </a:r>
            </a:p>
          </p:txBody>
        </p:sp>
        <p:sp>
          <p:nvSpPr>
            <p:cNvPr id="1061" name="AVON"/>
            <p:cNvSpPr/>
            <p:nvPr/>
          </p:nvSpPr>
          <p:spPr>
            <a:xfrm>
              <a:off x="7808864" y="4447071"/>
              <a:ext cx="40825" cy="4128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62" name="BLOEDRIVIER"/>
            <p:cNvSpPr/>
            <p:nvPr/>
          </p:nvSpPr>
          <p:spPr>
            <a:xfrm>
              <a:off x="7548291" y="3738048"/>
              <a:ext cx="40825" cy="43379"/>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63" name="BLOUKRANS"/>
            <p:cNvSpPr>
              <a:spLocks/>
            </p:cNvSpPr>
            <p:nvPr/>
          </p:nvSpPr>
          <p:spPr>
            <a:xfrm>
              <a:off x="7219537" y="4137640"/>
              <a:ext cx="41580" cy="42048"/>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64" name="DANSKRAAL"/>
            <p:cNvSpPr>
              <a:spLocks/>
            </p:cNvSpPr>
            <p:nvPr/>
          </p:nvSpPr>
          <p:spPr>
            <a:xfrm>
              <a:off x="7210152" y="4050130"/>
              <a:ext cx="41580" cy="42048"/>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65" name="DURBAN SOUTH"/>
            <p:cNvSpPr/>
            <p:nvPr/>
          </p:nvSpPr>
          <p:spPr>
            <a:xfrm>
              <a:off x="7707837" y="4695369"/>
              <a:ext cx="43309" cy="43379"/>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66" name="GEORGEDALE"/>
            <p:cNvSpPr>
              <a:spLocks noChangeAspect="1"/>
            </p:cNvSpPr>
            <p:nvPr/>
          </p:nvSpPr>
          <p:spPr>
            <a:xfrm>
              <a:off x="7562368" y="4617348"/>
              <a:ext cx="41580" cy="42048"/>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67" name="ILLOVO"/>
            <p:cNvSpPr/>
            <p:nvPr/>
          </p:nvSpPr>
          <p:spPr>
            <a:xfrm>
              <a:off x="7660911" y="4749662"/>
              <a:ext cx="40825" cy="4128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68" name="IMPALA"/>
            <p:cNvSpPr/>
            <p:nvPr/>
          </p:nvSpPr>
          <p:spPr>
            <a:xfrm>
              <a:off x="8158597" y="4168394"/>
              <a:ext cx="43309" cy="4128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69" name="INGAGANE"/>
            <p:cNvSpPr>
              <a:spLocks/>
            </p:cNvSpPr>
            <p:nvPr/>
          </p:nvSpPr>
          <p:spPr>
            <a:xfrm>
              <a:off x="7278331" y="3714322"/>
              <a:ext cx="41580" cy="42048"/>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70" name="KLAARWATER"/>
            <p:cNvSpPr/>
            <p:nvPr/>
          </p:nvSpPr>
          <p:spPr>
            <a:xfrm>
              <a:off x="7674989" y="4650567"/>
              <a:ext cx="40825" cy="43379"/>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071" name="KLAARWATER_Label"/>
            <p:cNvSpPr txBox="1"/>
            <p:nvPr/>
          </p:nvSpPr>
          <p:spPr>
            <a:xfrm>
              <a:off x="7616540" y="4756932"/>
              <a:ext cx="692662" cy="204154"/>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KLAARWATER</a:t>
              </a:r>
            </a:p>
          </p:txBody>
        </p:sp>
        <p:sp>
          <p:nvSpPr>
            <p:cNvPr id="1072" name="TUGELA"/>
            <p:cNvSpPr>
              <a:spLocks/>
            </p:cNvSpPr>
            <p:nvPr/>
          </p:nvSpPr>
          <p:spPr>
            <a:xfrm>
              <a:off x="6982425" y="4054876"/>
              <a:ext cx="41580" cy="42048"/>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grpSp>
          <p:nvGrpSpPr>
            <p:cNvPr id="1073" name="Group 1072"/>
            <p:cNvGrpSpPr/>
            <p:nvPr/>
          </p:nvGrpSpPr>
          <p:grpSpPr>
            <a:xfrm>
              <a:off x="7219213" y="3222009"/>
              <a:ext cx="1575884" cy="1626567"/>
              <a:chOff x="4896284" y="812518"/>
              <a:chExt cx="4265012" cy="4353118"/>
            </a:xfrm>
          </p:grpSpPr>
          <p:sp>
            <p:nvSpPr>
              <p:cNvPr id="1361" name="Duma"/>
              <p:cNvSpPr/>
              <p:nvPr/>
            </p:nvSpPr>
            <p:spPr>
              <a:xfrm>
                <a:off x="7159249" y="2889084"/>
                <a:ext cx="709445" cy="650099"/>
              </a:xfrm>
              <a:prstGeom prst="ellipse">
                <a:avLst/>
              </a:pr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62" name="Duma_Label"/>
              <p:cNvSpPr txBox="1"/>
              <p:nvPr/>
            </p:nvSpPr>
            <p:spPr>
              <a:xfrm>
                <a:off x="7146740" y="2523950"/>
                <a:ext cx="1393065" cy="693468"/>
              </a:xfrm>
              <a:prstGeom prst="rect">
                <a:avLst/>
              </a:prstGeom>
              <a:noFill/>
              <a:ln>
                <a:noFill/>
              </a:ln>
              <a:effectLst/>
            </p:spPr>
            <p:txBody>
              <a:bodyPr vert="horz" wrap="none" rtlCol="0" anchor="t">
                <a:spAutoFit/>
              </a:bodyPr>
              <a:lstStyle>
                <a:defPPr>
                  <a:defRPr lang="en-US"/>
                </a:defPPr>
                <a:lvl1pPr indent="0">
                  <a:defRPr sz="7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Duma</a:t>
                </a:r>
              </a:p>
            </p:txBody>
          </p:sp>
          <p:grpSp>
            <p:nvGrpSpPr>
              <p:cNvPr id="1363" name="Group 1362"/>
              <p:cNvGrpSpPr/>
              <p:nvPr/>
            </p:nvGrpSpPr>
            <p:grpSpPr>
              <a:xfrm>
                <a:off x="4896284" y="812518"/>
                <a:ext cx="4265012" cy="4353118"/>
                <a:chOff x="4896284" y="812518"/>
                <a:chExt cx="4265012" cy="4353118"/>
              </a:xfrm>
            </p:grpSpPr>
            <p:sp>
              <p:nvSpPr>
                <p:cNvPr id="1364" name="Ariadne_Eros_2_400kV"/>
                <p:cNvSpPr/>
                <p:nvPr/>
              </p:nvSpPr>
              <p:spPr>
                <a:xfrm>
                  <a:off x="5043577" y="4546811"/>
                  <a:ext cx="504518" cy="462311"/>
                </a:xfrm>
                <a:custGeom>
                  <a:avLst/>
                  <a:gdLst>
                    <a:gd name="connsiteX0" fmla="*/ 584200 w 627474"/>
                    <a:gd name="connsiteY0" fmla="*/ 0 h 1066800"/>
                    <a:gd name="connsiteX1" fmla="*/ 584200 w 627474"/>
                    <a:gd name="connsiteY1" fmla="*/ 482600 h 1066800"/>
                    <a:gd name="connsiteX2" fmla="*/ 0 w 627474"/>
                    <a:gd name="connsiteY2" fmla="*/ 1066800 h 1066800"/>
                    <a:gd name="connsiteX0" fmla="*/ 584200 w 627474"/>
                    <a:gd name="connsiteY0" fmla="*/ 0 h 1066800"/>
                    <a:gd name="connsiteX1" fmla="*/ 584200 w 627474"/>
                    <a:gd name="connsiteY1" fmla="*/ 482600 h 1066800"/>
                    <a:gd name="connsiteX2" fmla="*/ 0 w 627474"/>
                    <a:gd name="connsiteY2" fmla="*/ 1066800 h 1066800"/>
                    <a:gd name="connsiteX0" fmla="*/ 584200 w 861712"/>
                    <a:gd name="connsiteY0" fmla="*/ 0 h 1066800"/>
                    <a:gd name="connsiteX1" fmla="*/ 844931 w 861712"/>
                    <a:gd name="connsiteY1" fmla="*/ 688826 h 1066800"/>
                    <a:gd name="connsiteX2" fmla="*/ 0 w 861712"/>
                    <a:gd name="connsiteY2" fmla="*/ 1066800 h 1066800"/>
                    <a:gd name="connsiteX0" fmla="*/ 584200 w 861712"/>
                    <a:gd name="connsiteY0" fmla="*/ 0 h 1117878"/>
                    <a:gd name="connsiteX1" fmla="*/ 844931 w 861712"/>
                    <a:gd name="connsiteY1" fmla="*/ 688826 h 1117878"/>
                    <a:gd name="connsiteX2" fmla="*/ 0 w 861712"/>
                    <a:gd name="connsiteY2" fmla="*/ 1066800 h 1117878"/>
                    <a:gd name="connsiteX0" fmla="*/ 584200 w 861712"/>
                    <a:gd name="connsiteY0" fmla="*/ 0 h 1174858"/>
                    <a:gd name="connsiteX1" fmla="*/ 844931 w 861712"/>
                    <a:gd name="connsiteY1" fmla="*/ 688826 h 1174858"/>
                    <a:gd name="connsiteX2" fmla="*/ 0 w 861712"/>
                    <a:gd name="connsiteY2" fmla="*/ 1066800 h 1174858"/>
                    <a:gd name="connsiteX0" fmla="*/ 584200 w 962833"/>
                    <a:gd name="connsiteY0" fmla="*/ 0 h 1174858"/>
                    <a:gd name="connsiteX1" fmla="*/ 844931 w 962833"/>
                    <a:gd name="connsiteY1" fmla="*/ 688826 h 1174858"/>
                    <a:gd name="connsiteX2" fmla="*/ 0 w 962833"/>
                    <a:gd name="connsiteY2" fmla="*/ 1066800 h 1174858"/>
                    <a:gd name="connsiteX0" fmla="*/ 584200 w 878139"/>
                    <a:gd name="connsiteY0" fmla="*/ 0 h 1077929"/>
                    <a:gd name="connsiteX1" fmla="*/ 844931 w 878139"/>
                    <a:gd name="connsiteY1" fmla="*/ 688826 h 1077929"/>
                    <a:gd name="connsiteX2" fmla="*/ 0 w 878139"/>
                    <a:gd name="connsiteY2" fmla="*/ 1066800 h 1077929"/>
                    <a:gd name="connsiteX0" fmla="*/ 584200 w 878139"/>
                    <a:gd name="connsiteY0" fmla="*/ 0 h 1066800"/>
                    <a:gd name="connsiteX1" fmla="*/ 844931 w 878139"/>
                    <a:gd name="connsiteY1" fmla="*/ 688826 h 1066800"/>
                    <a:gd name="connsiteX2" fmla="*/ 570063 w 878139"/>
                    <a:gd name="connsiteY2" fmla="*/ 981681 h 1066800"/>
                    <a:gd name="connsiteX3" fmla="*/ 0 w 878139"/>
                    <a:gd name="connsiteY3" fmla="*/ 1066800 h 1066800"/>
                    <a:gd name="connsiteX0" fmla="*/ 584200 w 845682"/>
                    <a:gd name="connsiteY0" fmla="*/ 0 h 1206151"/>
                    <a:gd name="connsiteX1" fmla="*/ 844931 w 845682"/>
                    <a:gd name="connsiteY1" fmla="*/ 688826 h 1206151"/>
                    <a:gd name="connsiteX2" fmla="*/ 482106 w 845682"/>
                    <a:gd name="connsiteY2" fmla="*/ 1194064 h 1206151"/>
                    <a:gd name="connsiteX3" fmla="*/ 0 w 845682"/>
                    <a:gd name="connsiteY3" fmla="*/ 1066800 h 1206151"/>
                    <a:gd name="connsiteX0" fmla="*/ 584200 w 924055"/>
                    <a:gd name="connsiteY0" fmla="*/ 0 h 1206151"/>
                    <a:gd name="connsiteX1" fmla="*/ 923465 w 924055"/>
                    <a:gd name="connsiteY1" fmla="*/ 550316 h 1206151"/>
                    <a:gd name="connsiteX2" fmla="*/ 482106 w 924055"/>
                    <a:gd name="connsiteY2" fmla="*/ 1194064 h 1206151"/>
                    <a:gd name="connsiteX3" fmla="*/ 0 w 924055"/>
                    <a:gd name="connsiteY3" fmla="*/ 1066800 h 1206151"/>
                    <a:gd name="connsiteX0" fmla="*/ 584200 w 931604"/>
                    <a:gd name="connsiteY0" fmla="*/ 0 h 1206151"/>
                    <a:gd name="connsiteX1" fmla="*/ 923465 w 931604"/>
                    <a:gd name="connsiteY1" fmla="*/ 550316 h 1206151"/>
                    <a:gd name="connsiteX2" fmla="*/ 482106 w 931604"/>
                    <a:gd name="connsiteY2" fmla="*/ 1194064 h 1206151"/>
                    <a:gd name="connsiteX3" fmla="*/ 0 w 931604"/>
                    <a:gd name="connsiteY3" fmla="*/ 1066800 h 1206151"/>
                  </a:gdLst>
                  <a:ahLst/>
                  <a:cxnLst>
                    <a:cxn ang="0">
                      <a:pos x="connsiteX0" y="connsiteY0"/>
                    </a:cxn>
                    <a:cxn ang="0">
                      <a:pos x="connsiteX1" y="connsiteY1"/>
                    </a:cxn>
                    <a:cxn ang="0">
                      <a:pos x="connsiteX2" y="connsiteY2"/>
                    </a:cxn>
                    <a:cxn ang="0">
                      <a:pos x="connsiteX3" y="connsiteY3"/>
                    </a:cxn>
                  </a:cxnLst>
                  <a:rect l="l" t="t" r="r" b="b"/>
                  <a:pathLst>
                    <a:path w="931604" h="1206151">
                      <a:moveTo>
                        <a:pt x="584200" y="0"/>
                      </a:moveTo>
                      <a:cubicBezTo>
                        <a:pt x="584200" y="80433"/>
                        <a:pt x="993884" y="342071"/>
                        <a:pt x="923465" y="550316"/>
                      </a:cubicBezTo>
                      <a:cubicBezTo>
                        <a:pt x="853046" y="758561"/>
                        <a:pt x="622928" y="1131068"/>
                        <a:pt x="482106" y="1194064"/>
                      </a:cubicBezTo>
                      <a:cubicBezTo>
                        <a:pt x="341284" y="1257060"/>
                        <a:pt x="95010" y="1052614"/>
                        <a:pt x="0" y="1066800"/>
                      </a:cubicBezTo>
                    </a:path>
                  </a:pathLst>
                </a:cu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65" name="Invubu_Mbewu_2_400kV"/>
                <p:cNvSpPr/>
                <p:nvPr/>
              </p:nvSpPr>
              <p:spPr>
                <a:xfrm>
                  <a:off x="7282560" y="3204569"/>
                  <a:ext cx="504518" cy="462311"/>
                </a:xfrm>
                <a:custGeom>
                  <a:avLst/>
                  <a:gdLst>
                    <a:gd name="connsiteX0" fmla="*/ 336311 w 336311"/>
                    <a:gd name="connsiteY0" fmla="*/ 1881 h 27281"/>
                    <a:gd name="connsiteX1" fmla="*/ 31511 w 336311"/>
                    <a:gd name="connsiteY1" fmla="*/ 1881 h 27281"/>
                    <a:gd name="connsiteX2" fmla="*/ 6111 w 336311"/>
                    <a:gd name="connsiteY2" fmla="*/ 27281 h 27281"/>
                    <a:gd name="connsiteX0" fmla="*/ 336311 w 336311"/>
                    <a:gd name="connsiteY0" fmla="*/ 1881 h 27281"/>
                    <a:gd name="connsiteX1" fmla="*/ 31511 w 336311"/>
                    <a:gd name="connsiteY1" fmla="*/ 1881 h 27281"/>
                    <a:gd name="connsiteX2" fmla="*/ 6111 w 336311"/>
                    <a:gd name="connsiteY2" fmla="*/ 27281 h 27281"/>
                    <a:gd name="connsiteX0" fmla="*/ 293977 w 293977"/>
                    <a:gd name="connsiteY0" fmla="*/ 0 h 99060"/>
                    <a:gd name="connsiteX1" fmla="*/ 31511 w 293977"/>
                    <a:gd name="connsiteY1" fmla="*/ 73660 h 99060"/>
                    <a:gd name="connsiteX2" fmla="*/ 6111 w 293977"/>
                    <a:gd name="connsiteY2" fmla="*/ 99060 h 99060"/>
                    <a:gd name="connsiteX0" fmla="*/ 287862 w 287862"/>
                    <a:gd name="connsiteY0" fmla="*/ 0 h 73994"/>
                    <a:gd name="connsiteX1" fmla="*/ 25396 w 287862"/>
                    <a:gd name="connsiteY1" fmla="*/ 73660 h 73994"/>
                    <a:gd name="connsiteX2" fmla="*/ 17427 w 287862"/>
                    <a:gd name="connsiteY2" fmla="*/ 45720 h 73994"/>
                    <a:gd name="connsiteX0" fmla="*/ 270435 w 270435"/>
                    <a:gd name="connsiteY0" fmla="*/ 0 h 45720"/>
                    <a:gd name="connsiteX1" fmla="*/ 92637 w 270435"/>
                    <a:gd name="connsiteY1" fmla="*/ 40640 h 45720"/>
                    <a:gd name="connsiteX2" fmla="*/ 0 w 270435"/>
                    <a:gd name="connsiteY2" fmla="*/ 45720 h 45720"/>
                    <a:gd name="connsiteX0" fmla="*/ 270435 w 270435"/>
                    <a:gd name="connsiteY0" fmla="*/ 0 h 49179"/>
                    <a:gd name="connsiteX1" fmla="*/ 92637 w 270435"/>
                    <a:gd name="connsiteY1" fmla="*/ 48260 h 49179"/>
                    <a:gd name="connsiteX2" fmla="*/ 0 w 270435"/>
                    <a:gd name="connsiteY2" fmla="*/ 45720 h 49179"/>
                    <a:gd name="connsiteX0" fmla="*/ 270435 w 270435"/>
                    <a:gd name="connsiteY0" fmla="*/ 0 h 51085"/>
                    <a:gd name="connsiteX1" fmla="*/ 92637 w 270435"/>
                    <a:gd name="connsiteY1" fmla="*/ 48260 h 51085"/>
                    <a:gd name="connsiteX2" fmla="*/ 0 w 270435"/>
                    <a:gd name="connsiteY2" fmla="*/ 45720 h 51085"/>
                    <a:gd name="connsiteX0" fmla="*/ 270435 w 270435"/>
                    <a:gd name="connsiteY0" fmla="*/ 0 h 51085"/>
                    <a:gd name="connsiteX1" fmla="*/ 92637 w 270435"/>
                    <a:gd name="connsiteY1" fmla="*/ 48260 h 51085"/>
                    <a:gd name="connsiteX2" fmla="*/ 0 w 270435"/>
                    <a:gd name="connsiteY2" fmla="*/ 45720 h 51085"/>
                    <a:gd name="connsiteX0" fmla="*/ 257984 w 257984"/>
                    <a:gd name="connsiteY0" fmla="*/ 0 h 38385"/>
                    <a:gd name="connsiteX1" fmla="*/ 92637 w 257984"/>
                    <a:gd name="connsiteY1" fmla="*/ 35560 h 38385"/>
                    <a:gd name="connsiteX2" fmla="*/ 0 w 257984"/>
                    <a:gd name="connsiteY2" fmla="*/ 33020 h 38385"/>
                    <a:gd name="connsiteX0" fmla="*/ 248023 w 248023"/>
                    <a:gd name="connsiteY0" fmla="*/ 0 h 68580"/>
                    <a:gd name="connsiteX1" fmla="*/ 82676 w 248023"/>
                    <a:gd name="connsiteY1" fmla="*/ 35560 h 68580"/>
                    <a:gd name="connsiteX2" fmla="*/ 0 w 248023"/>
                    <a:gd name="connsiteY2" fmla="*/ 68580 h 68580"/>
                    <a:gd name="connsiteX0" fmla="*/ 248023 w 248023"/>
                    <a:gd name="connsiteY0" fmla="*/ 0 h 68580"/>
                    <a:gd name="connsiteX1" fmla="*/ 127500 w 248023"/>
                    <a:gd name="connsiteY1" fmla="*/ 43180 h 68580"/>
                    <a:gd name="connsiteX2" fmla="*/ 0 w 248023"/>
                    <a:gd name="connsiteY2" fmla="*/ 68580 h 68580"/>
                    <a:gd name="connsiteX0" fmla="*/ 248023 w 248023"/>
                    <a:gd name="connsiteY0" fmla="*/ 0 h 68580"/>
                    <a:gd name="connsiteX1" fmla="*/ 0 w 248023"/>
                    <a:gd name="connsiteY1" fmla="*/ 68580 h 68580"/>
                    <a:gd name="connsiteX0" fmla="*/ 238062 w 238062"/>
                    <a:gd name="connsiteY0" fmla="*/ 0 h 53340"/>
                    <a:gd name="connsiteX1" fmla="*/ 0 w 238062"/>
                    <a:gd name="connsiteY1" fmla="*/ 53340 h 53340"/>
                    <a:gd name="connsiteX0" fmla="*/ 281641 w 281641"/>
                    <a:gd name="connsiteY0" fmla="*/ 0 h 75565"/>
                    <a:gd name="connsiteX1" fmla="*/ 0 w 281641"/>
                    <a:gd name="connsiteY1" fmla="*/ 75565 h 75565"/>
                  </a:gdLst>
                  <a:ahLst/>
                  <a:cxnLst>
                    <a:cxn ang="0">
                      <a:pos x="connsiteX0" y="connsiteY0"/>
                    </a:cxn>
                    <a:cxn ang="0">
                      <a:pos x="connsiteX1" y="connsiteY1"/>
                    </a:cxn>
                  </a:cxnLst>
                  <a:rect l="l" t="t" r="r" b="b"/>
                  <a:pathLst>
                    <a:path w="281641" h="75565">
                      <a:moveTo>
                        <a:pt x="281641" y="0"/>
                      </a:moveTo>
                      <a:cubicBezTo>
                        <a:pt x="202287" y="17780"/>
                        <a:pt x="79354" y="57785"/>
                        <a:pt x="0" y="75565"/>
                      </a:cubicBezTo>
                    </a:path>
                  </a:pathLst>
                </a:cu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66" name="Mbewu_Inyaninga_1_400kV"/>
                <p:cNvSpPr/>
                <p:nvPr/>
              </p:nvSpPr>
              <p:spPr>
                <a:xfrm>
                  <a:off x="6430085" y="3307960"/>
                  <a:ext cx="504518" cy="462311"/>
                </a:xfrm>
                <a:custGeom>
                  <a:avLst/>
                  <a:gdLst>
                    <a:gd name="connsiteX0" fmla="*/ 812800 w 873007"/>
                    <a:gd name="connsiteY0" fmla="*/ 0 h 1066800"/>
                    <a:gd name="connsiteX1" fmla="*/ 812800 w 873007"/>
                    <a:gd name="connsiteY1" fmla="*/ 254000 h 1066800"/>
                    <a:gd name="connsiteX2" fmla="*/ 0 w 873007"/>
                    <a:gd name="connsiteY2" fmla="*/ 1066800 h 1066800"/>
                    <a:gd name="connsiteX0" fmla="*/ 812800 w 873007"/>
                    <a:gd name="connsiteY0" fmla="*/ 0 h 1066800"/>
                    <a:gd name="connsiteX1" fmla="*/ 812800 w 873007"/>
                    <a:gd name="connsiteY1" fmla="*/ 254000 h 1066800"/>
                    <a:gd name="connsiteX2" fmla="*/ 0 w 873007"/>
                    <a:gd name="connsiteY2" fmla="*/ 1066800 h 1066800"/>
                    <a:gd name="connsiteX0" fmla="*/ 908582 w 913998"/>
                    <a:gd name="connsiteY0" fmla="*/ 0 h 936293"/>
                    <a:gd name="connsiteX1" fmla="*/ 812800 w 913998"/>
                    <a:gd name="connsiteY1" fmla="*/ 123493 h 936293"/>
                    <a:gd name="connsiteX2" fmla="*/ 0 w 913998"/>
                    <a:gd name="connsiteY2" fmla="*/ 936293 h 936293"/>
                    <a:gd name="connsiteX0" fmla="*/ 908582 w 913998"/>
                    <a:gd name="connsiteY0" fmla="*/ 0 h 936293"/>
                    <a:gd name="connsiteX1" fmla="*/ 812800 w 913998"/>
                    <a:gd name="connsiteY1" fmla="*/ 123493 h 936293"/>
                    <a:gd name="connsiteX2" fmla="*/ 0 w 913998"/>
                    <a:gd name="connsiteY2" fmla="*/ 936293 h 936293"/>
                    <a:gd name="connsiteX0" fmla="*/ 908582 w 908582"/>
                    <a:gd name="connsiteY0" fmla="*/ 0 h 936293"/>
                    <a:gd name="connsiteX1" fmla="*/ 495207 w 908582"/>
                    <a:gd name="connsiteY1" fmla="*/ 441143 h 936293"/>
                    <a:gd name="connsiteX2" fmla="*/ 0 w 908582"/>
                    <a:gd name="connsiteY2" fmla="*/ 936293 h 936293"/>
                    <a:gd name="connsiteX0" fmla="*/ 908582 w 908582"/>
                    <a:gd name="connsiteY0" fmla="*/ 0 h 936293"/>
                    <a:gd name="connsiteX1" fmla="*/ 495207 w 908582"/>
                    <a:gd name="connsiteY1" fmla="*/ 441143 h 936293"/>
                    <a:gd name="connsiteX2" fmla="*/ 0 w 908582"/>
                    <a:gd name="connsiteY2" fmla="*/ 936293 h 936293"/>
                    <a:gd name="connsiteX0" fmla="*/ 769950 w 769950"/>
                    <a:gd name="connsiteY0" fmla="*/ 0 h 1002778"/>
                    <a:gd name="connsiteX1" fmla="*/ 356575 w 769950"/>
                    <a:gd name="connsiteY1" fmla="*/ 441143 h 1002778"/>
                    <a:gd name="connsiteX2" fmla="*/ 0 w 769950"/>
                    <a:gd name="connsiteY2" fmla="*/ 1002778 h 1002778"/>
                    <a:gd name="connsiteX0" fmla="*/ 827436 w 827436"/>
                    <a:gd name="connsiteY0" fmla="*/ 0 h 1002778"/>
                    <a:gd name="connsiteX1" fmla="*/ 414061 w 827436"/>
                    <a:gd name="connsiteY1" fmla="*/ 441143 h 1002778"/>
                    <a:gd name="connsiteX2" fmla="*/ 57486 w 827436"/>
                    <a:gd name="connsiteY2" fmla="*/ 1002778 h 1002778"/>
                    <a:gd name="connsiteX0" fmla="*/ 829951 w 829951"/>
                    <a:gd name="connsiteY0" fmla="*/ 0 h 1002778"/>
                    <a:gd name="connsiteX1" fmla="*/ 416576 w 829951"/>
                    <a:gd name="connsiteY1" fmla="*/ 441143 h 1002778"/>
                    <a:gd name="connsiteX2" fmla="*/ 60001 w 829951"/>
                    <a:gd name="connsiteY2" fmla="*/ 1002778 h 1002778"/>
                    <a:gd name="connsiteX0" fmla="*/ 830995 w 830995"/>
                    <a:gd name="connsiteY0" fmla="*/ 0 h 1002778"/>
                    <a:gd name="connsiteX1" fmla="*/ 407537 w 830995"/>
                    <a:gd name="connsiteY1" fmla="*/ 438681 h 1002778"/>
                    <a:gd name="connsiteX2" fmla="*/ 61045 w 830995"/>
                    <a:gd name="connsiteY2" fmla="*/ 1002778 h 1002778"/>
                    <a:gd name="connsiteX0" fmla="*/ 770285 w 770285"/>
                    <a:gd name="connsiteY0" fmla="*/ 0 h 1002778"/>
                    <a:gd name="connsiteX1" fmla="*/ 346827 w 770285"/>
                    <a:gd name="connsiteY1" fmla="*/ 438681 h 1002778"/>
                    <a:gd name="connsiteX2" fmla="*/ 335 w 770285"/>
                    <a:gd name="connsiteY2" fmla="*/ 1002778 h 1002778"/>
                    <a:gd name="connsiteX0" fmla="*/ 787452 w 787452"/>
                    <a:gd name="connsiteY0" fmla="*/ 0 h 1002778"/>
                    <a:gd name="connsiteX1" fmla="*/ 363994 w 787452"/>
                    <a:gd name="connsiteY1" fmla="*/ 438681 h 1002778"/>
                    <a:gd name="connsiteX2" fmla="*/ 17502 w 787452"/>
                    <a:gd name="connsiteY2" fmla="*/ 1002778 h 1002778"/>
                    <a:gd name="connsiteX0" fmla="*/ 790550 w 790550"/>
                    <a:gd name="connsiteY0" fmla="*/ 0 h 1002778"/>
                    <a:gd name="connsiteX1" fmla="*/ 367092 w 790550"/>
                    <a:gd name="connsiteY1" fmla="*/ 438681 h 1002778"/>
                    <a:gd name="connsiteX2" fmla="*/ 20600 w 790550"/>
                    <a:gd name="connsiteY2" fmla="*/ 1002778 h 1002778"/>
                    <a:gd name="connsiteX0" fmla="*/ 814601 w 814601"/>
                    <a:gd name="connsiteY0" fmla="*/ 0 h 955992"/>
                    <a:gd name="connsiteX1" fmla="*/ 365937 w 814601"/>
                    <a:gd name="connsiteY1" fmla="*/ 391895 h 955992"/>
                    <a:gd name="connsiteX2" fmla="*/ 19445 w 814601"/>
                    <a:gd name="connsiteY2" fmla="*/ 955992 h 955992"/>
                    <a:gd name="connsiteX0" fmla="*/ 814601 w 814601"/>
                    <a:gd name="connsiteY0" fmla="*/ 0 h 955992"/>
                    <a:gd name="connsiteX1" fmla="*/ 365937 w 814601"/>
                    <a:gd name="connsiteY1" fmla="*/ 391895 h 955992"/>
                    <a:gd name="connsiteX2" fmla="*/ 19445 w 814601"/>
                    <a:gd name="connsiteY2" fmla="*/ 955992 h 955992"/>
                    <a:gd name="connsiteX0" fmla="*/ 814601 w 814601"/>
                    <a:gd name="connsiteY0" fmla="*/ 0 h 955992"/>
                    <a:gd name="connsiteX1" fmla="*/ 365937 w 814601"/>
                    <a:gd name="connsiteY1" fmla="*/ 391895 h 955992"/>
                    <a:gd name="connsiteX2" fmla="*/ 19445 w 814601"/>
                    <a:gd name="connsiteY2" fmla="*/ 955992 h 955992"/>
                    <a:gd name="connsiteX0" fmla="*/ 822824 w 822824"/>
                    <a:gd name="connsiteY0" fmla="*/ 0 h 955992"/>
                    <a:gd name="connsiteX1" fmla="*/ 374160 w 822824"/>
                    <a:gd name="connsiteY1" fmla="*/ 391895 h 955992"/>
                    <a:gd name="connsiteX2" fmla="*/ 27668 w 822824"/>
                    <a:gd name="connsiteY2" fmla="*/ 955992 h 955992"/>
                    <a:gd name="connsiteX0" fmla="*/ 816386 w 816386"/>
                    <a:gd name="connsiteY0" fmla="*/ 0 h 955992"/>
                    <a:gd name="connsiteX1" fmla="*/ 367722 w 816386"/>
                    <a:gd name="connsiteY1" fmla="*/ 391895 h 955992"/>
                    <a:gd name="connsiteX2" fmla="*/ 21230 w 816386"/>
                    <a:gd name="connsiteY2" fmla="*/ 955992 h 955992"/>
                  </a:gdLst>
                  <a:ahLst/>
                  <a:cxnLst>
                    <a:cxn ang="0">
                      <a:pos x="connsiteX0" y="connsiteY0"/>
                    </a:cxn>
                    <a:cxn ang="0">
                      <a:pos x="connsiteX1" y="connsiteY1"/>
                    </a:cxn>
                    <a:cxn ang="0">
                      <a:pos x="connsiteX2" y="connsiteY2"/>
                    </a:cxn>
                  </a:cxnLst>
                  <a:rect l="l" t="t" r="r" b="b"/>
                  <a:pathLst>
                    <a:path w="816386" h="955992">
                      <a:moveTo>
                        <a:pt x="816386" y="0"/>
                      </a:moveTo>
                      <a:cubicBezTo>
                        <a:pt x="758412" y="2935"/>
                        <a:pt x="628799" y="134067"/>
                        <a:pt x="367722" y="391895"/>
                      </a:cubicBezTo>
                      <a:cubicBezTo>
                        <a:pt x="106645" y="649723"/>
                        <a:pt x="-61496" y="730024"/>
                        <a:pt x="21230" y="955992"/>
                      </a:cubicBezTo>
                    </a:path>
                  </a:pathLst>
                </a:cu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67" name="Mbewu_Inyaninga_2_400kV"/>
                <p:cNvSpPr/>
                <p:nvPr/>
              </p:nvSpPr>
              <p:spPr>
                <a:xfrm>
                  <a:off x="6447744" y="3301088"/>
                  <a:ext cx="504518" cy="462311"/>
                </a:xfrm>
                <a:custGeom>
                  <a:avLst/>
                  <a:gdLst>
                    <a:gd name="connsiteX0" fmla="*/ 812800 w 873007"/>
                    <a:gd name="connsiteY0" fmla="*/ 0 h 1054100"/>
                    <a:gd name="connsiteX1" fmla="*/ 812800 w 873007"/>
                    <a:gd name="connsiteY1" fmla="*/ 241300 h 1054100"/>
                    <a:gd name="connsiteX2" fmla="*/ 0 w 873007"/>
                    <a:gd name="connsiteY2" fmla="*/ 1054100 h 1054100"/>
                    <a:gd name="connsiteX0" fmla="*/ 812800 w 873007"/>
                    <a:gd name="connsiteY0" fmla="*/ 0 h 1054100"/>
                    <a:gd name="connsiteX1" fmla="*/ 812800 w 873007"/>
                    <a:gd name="connsiteY1" fmla="*/ 241300 h 1054100"/>
                    <a:gd name="connsiteX2" fmla="*/ 0 w 873007"/>
                    <a:gd name="connsiteY2" fmla="*/ 1054100 h 1054100"/>
                    <a:gd name="connsiteX0" fmla="*/ 689291 w 749498"/>
                    <a:gd name="connsiteY0" fmla="*/ 0 h 1088739"/>
                    <a:gd name="connsiteX1" fmla="*/ 689291 w 749498"/>
                    <a:gd name="connsiteY1" fmla="*/ 241300 h 1088739"/>
                    <a:gd name="connsiteX2" fmla="*/ 0 w 749498"/>
                    <a:gd name="connsiteY2" fmla="*/ 1088739 h 1088739"/>
                    <a:gd name="connsiteX0" fmla="*/ 728071 w 788278"/>
                    <a:gd name="connsiteY0" fmla="*/ 0 h 1088739"/>
                    <a:gd name="connsiteX1" fmla="*/ 728071 w 788278"/>
                    <a:gd name="connsiteY1" fmla="*/ 241300 h 1088739"/>
                    <a:gd name="connsiteX2" fmla="*/ 38780 w 788278"/>
                    <a:gd name="connsiteY2" fmla="*/ 1088739 h 1088739"/>
                    <a:gd name="connsiteX0" fmla="*/ 744530 w 744530"/>
                    <a:gd name="connsiteY0" fmla="*/ 0 h 1088739"/>
                    <a:gd name="connsiteX1" fmla="*/ 464745 w 744530"/>
                    <a:gd name="connsiteY1" fmla="*/ 508518 h 1088739"/>
                    <a:gd name="connsiteX2" fmla="*/ 55239 w 744530"/>
                    <a:gd name="connsiteY2" fmla="*/ 1088739 h 1088739"/>
                    <a:gd name="connsiteX0" fmla="*/ 832750 w 832750"/>
                    <a:gd name="connsiteY0" fmla="*/ 0 h 984821"/>
                    <a:gd name="connsiteX1" fmla="*/ 464745 w 832750"/>
                    <a:gd name="connsiteY1" fmla="*/ 404600 h 984821"/>
                    <a:gd name="connsiteX2" fmla="*/ 55239 w 832750"/>
                    <a:gd name="connsiteY2" fmla="*/ 984821 h 984821"/>
                    <a:gd name="connsiteX0" fmla="*/ 832750 w 832750"/>
                    <a:gd name="connsiteY0" fmla="*/ 0 h 984821"/>
                    <a:gd name="connsiteX1" fmla="*/ 464745 w 832750"/>
                    <a:gd name="connsiteY1" fmla="*/ 404600 h 984821"/>
                    <a:gd name="connsiteX2" fmla="*/ 55239 w 832750"/>
                    <a:gd name="connsiteY2" fmla="*/ 984821 h 984821"/>
                    <a:gd name="connsiteX0" fmla="*/ 842832 w 842832"/>
                    <a:gd name="connsiteY0" fmla="*/ 0 h 965027"/>
                    <a:gd name="connsiteX1" fmla="*/ 464745 w 842832"/>
                    <a:gd name="connsiteY1" fmla="*/ 384806 h 965027"/>
                    <a:gd name="connsiteX2" fmla="*/ 55239 w 842832"/>
                    <a:gd name="connsiteY2" fmla="*/ 965027 h 965027"/>
                    <a:gd name="connsiteX0" fmla="*/ 842832 w 842832"/>
                    <a:gd name="connsiteY0" fmla="*/ 0 h 965027"/>
                    <a:gd name="connsiteX1" fmla="*/ 464745 w 842832"/>
                    <a:gd name="connsiteY1" fmla="*/ 384806 h 965027"/>
                    <a:gd name="connsiteX2" fmla="*/ 55239 w 842832"/>
                    <a:gd name="connsiteY2" fmla="*/ 965027 h 965027"/>
                    <a:gd name="connsiteX0" fmla="*/ 842832 w 842832"/>
                    <a:gd name="connsiteY0" fmla="*/ 0 h 965027"/>
                    <a:gd name="connsiteX1" fmla="*/ 464745 w 842832"/>
                    <a:gd name="connsiteY1" fmla="*/ 384806 h 965027"/>
                    <a:gd name="connsiteX2" fmla="*/ 55239 w 842832"/>
                    <a:gd name="connsiteY2" fmla="*/ 965027 h 965027"/>
                    <a:gd name="connsiteX0" fmla="*/ 844645 w 844645"/>
                    <a:gd name="connsiteY0" fmla="*/ 0 h 965027"/>
                    <a:gd name="connsiteX1" fmla="*/ 466558 w 844645"/>
                    <a:gd name="connsiteY1" fmla="*/ 384806 h 965027"/>
                    <a:gd name="connsiteX2" fmla="*/ 57052 w 844645"/>
                    <a:gd name="connsiteY2" fmla="*/ 965027 h 965027"/>
                    <a:gd name="connsiteX0" fmla="*/ 826751 w 826751"/>
                    <a:gd name="connsiteY0" fmla="*/ 0 h 965027"/>
                    <a:gd name="connsiteX1" fmla="*/ 448664 w 826751"/>
                    <a:gd name="connsiteY1" fmla="*/ 384806 h 965027"/>
                    <a:gd name="connsiteX2" fmla="*/ 39158 w 826751"/>
                    <a:gd name="connsiteY2" fmla="*/ 965027 h 965027"/>
                    <a:gd name="connsiteX0" fmla="*/ 796289 w 796289"/>
                    <a:gd name="connsiteY0" fmla="*/ 0 h 965027"/>
                    <a:gd name="connsiteX1" fmla="*/ 418202 w 796289"/>
                    <a:gd name="connsiteY1" fmla="*/ 384806 h 965027"/>
                    <a:gd name="connsiteX2" fmla="*/ 8696 w 796289"/>
                    <a:gd name="connsiteY2" fmla="*/ 965027 h 965027"/>
                    <a:gd name="connsiteX0" fmla="*/ 801640 w 801640"/>
                    <a:gd name="connsiteY0" fmla="*/ 0 h 965027"/>
                    <a:gd name="connsiteX1" fmla="*/ 423553 w 801640"/>
                    <a:gd name="connsiteY1" fmla="*/ 384806 h 965027"/>
                    <a:gd name="connsiteX2" fmla="*/ 14047 w 801640"/>
                    <a:gd name="connsiteY2" fmla="*/ 965027 h 965027"/>
                    <a:gd name="connsiteX0" fmla="*/ 801934 w 801934"/>
                    <a:gd name="connsiteY0" fmla="*/ 0 h 965027"/>
                    <a:gd name="connsiteX1" fmla="*/ 418806 w 801934"/>
                    <a:gd name="connsiteY1" fmla="*/ 374909 h 965027"/>
                    <a:gd name="connsiteX2" fmla="*/ 14341 w 801934"/>
                    <a:gd name="connsiteY2" fmla="*/ 965027 h 965027"/>
                    <a:gd name="connsiteX0" fmla="*/ 799730 w 799730"/>
                    <a:gd name="connsiteY0" fmla="*/ 0 h 965027"/>
                    <a:gd name="connsiteX1" fmla="*/ 416602 w 799730"/>
                    <a:gd name="connsiteY1" fmla="*/ 374909 h 965027"/>
                    <a:gd name="connsiteX2" fmla="*/ 12137 w 799730"/>
                    <a:gd name="connsiteY2" fmla="*/ 965027 h 965027"/>
                  </a:gdLst>
                  <a:ahLst/>
                  <a:cxnLst>
                    <a:cxn ang="0">
                      <a:pos x="connsiteX0" y="connsiteY0"/>
                    </a:cxn>
                    <a:cxn ang="0">
                      <a:pos x="connsiteX1" y="connsiteY1"/>
                    </a:cxn>
                    <a:cxn ang="0">
                      <a:pos x="connsiteX2" y="connsiteY2"/>
                    </a:cxn>
                  </a:cxnLst>
                  <a:rect l="l" t="t" r="r" b="b"/>
                  <a:pathLst>
                    <a:path w="799730" h="965027">
                      <a:moveTo>
                        <a:pt x="799730" y="0"/>
                      </a:moveTo>
                      <a:cubicBezTo>
                        <a:pt x="651016" y="156506"/>
                        <a:pt x="680618" y="100257"/>
                        <a:pt x="416602" y="374909"/>
                      </a:cubicBezTo>
                      <a:cubicBezTo>
                        <a:pt x="152586" y="649561"/>
                        <a:pt x="-52944" y="709096"/>
                        <a:pt x="12137" y="965027"/>
                      </a:cubicBezTo>
                    </a:path>
                  </a:pathLst>
                </a:cu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68" name="Iphiva_Normandie_1_400kV"/>
                <p:cNvSpPr/>
                <p:nvPr/>
              </p:nvSpPr>
              <p:spPr>
                <a:xfrm>
                  <a:off x="6249940" y="1346264"/>
                  <a:ext cx="504518" cy="462311"/>
                </a:xfrm>
                <a:custGeom>
                  <a:avLst/>
                  <a:gdLst>
                    <a:gd name="connsiteX0" fmla="*/ 1333500 w 1333500"/>
                    <a:gd name="connsiteY0" fmla="*/ 457200 h 491066"/>
                    <a:gd name="connsiteX1" fmla="*/ 457200 w 1333500"/>
                    <a:gd name="connsiteY1" fmla="*/ 457200 h 491066"/>
                    <a:gd name="connsiteX2" fmla="*/ 0 w 1333500"/>
                    <a:gd name="connsiteY2" fmla="*/ 0 h 491066"/>
                    <a:gd name="connsiteX0" fmla="*/ 1333500 w 1333500"/>
                    <a:gd name="connsiteY0" fmla="*/ 457200 h 491066"/>
                    <a:gd name="connsiteX1" fmla="*/ 457200 w 1333500"/>
                    <a:gd name="connsiteY1" fmla="*/ 457200 h 491066"/>
                    <a:gd name="connsiteX2" fmla="*/ 0 w 1333500"/>
                    <a:gd name="connsiteY2" fmla="*/ 0 h 491066"/>
                    <a:gd name="connsiteX0" fmla="*/ 1333500 w 1333500"/>
                    <a:gd name="connsiteY0" fmla="*/ 457200 h 517962"/>
                    <a:gd name="connsiteX1" fmla="*/ 606618 w 1333500"/>
                    <a:gd name="connsiteY1" fmla="*/ 491095 h 517962"/>
                    <a:gd name="connsiteX2" fmla="*/ 0 w 1333500"/>
                    <a:gd name="connsiteY2" fmla="*/ 0 h 517962"/>
                    <a:gd name="connsiteX0" fmla="*/ 1265195 w 1265195"/>
                    <a:gd name="connsiteY0" fmla="*/ 431778 h 492540"/>
                    <a:gd name="connsiteX1" fmla="*/ 538313 w 1265195"/>
                    <a:gd name="connsiteY1" fmla="*/ 465673 h 492540"/>
                    <a:gd name="connsiteX2" fmla="*/ 0 w 1265195"/>
                    <a:gd name="connsiteY2" fmla="*/ 0 h 492540"/>
                  </a:gdLst>
                  <a:ahLst/>
                  <a:cxnLst>
                    <a:cxn ang="0">
                      <a:pos x="connsiteX0" y="connsiteY0"/>
                    </a:cxn>
                    <a:cxn ang="0">
                      <a:pos x="connsiteX1" y="connsiteY1"/>
                    </a:cxn>
                    <a:cxn ang="0">
                      <a:pos x="connsiteX2" y="connsiteY2"/>
                    </a:cxn>
                  </a:cxnLst>
                  <a:rect l="l" t="t" r="r" b="b"/>
                  <a:pathLst>
                    <a:path w="1265195" h="492540">
                      <a:moveTo>
                        <a:pt x="1265195" y="431778"/>
                      </a:moveTo>
                      <a:cubicBezTo>
                        <a:pt x="1119145" y="431778"/>
                        <a:pt x="760563" y="541873"/>
                        <a:pt x="538313" y="465673"/>
                      </a:cubicBezTo>
                      <a:cubicBezTo>
                        <a:pt x="316063" y="389473"/>
                        <a:pt x="95250" y="95250"/>
                        <a:pt x="0" y="0"/>
                      </a:cubicBezTo>
                    </a:path>
                  </a:pathLst>
                </a:cu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69" name="Shongweni_Hector_1_400kV"/>
                <p:cNvSpPr/>
                <p:nvPr/>
              </p:nvSpPr>
              <p:spPr>
                <a:xfrm flipV="1">
                  <a:off x="5913900" y="4526489"/>
                  <a:ext cx="504518" cy="462311"/>
                </a:xfrm>
                <a:custGeom>
                  <a:avLst/>
                  <a:gdLst>
                    <a:gd name="connsiteX0" fmla="*/ 10000 w 10000"/>
                    <a:gd name="connsiteY0" fmla="*/ 0 h 0"/>
                    <a:gd name="connsiteX1" fmla="*/ 0 w 10000"/>
                    <a:gd name="connsiteY1" fmla="*/ 0 h 0"/>
                    <a:gd name="connsiteX2" fmla="*/ 0 w 10000"/>
                    <a:gd name="connsiteY2" fmla="*/ 0 h 0"/>
                    <a:gd name="connsiteX0" fmla="*/ 10000 w 10000"/>
                    <a:gd name="connsiteY0" fmla="*/ 0 h 0"/>
                    <a:gd name="connsiteX1" fmla="*/ 0 w 10000"/>
                    <a:gd name="connsiteY1" fmla="*/ 0 h 0"/>
                    <a:gd name="connsiteX2" fmla="*/ 0 w 10000"/>
                    <a:gd name="connsiteY2" fmla="*/ 0 h 0"/>
                  </a:gdLst>
                  <a:ahLst/>
                  <a:cxnLst>
                    <a:cxn ang="0">
                      <a:pos x="connsiteX0" y="connsiteY0"/>
                    </a:cxn>
                    <a:cxn ang="0">
                      <a:pos x="connsiteX1" y="connsiteY1"/>
                    </a:cxn>
                    <a:cxn ang="0">
                      <a:pos x="connsiteX2" y="connsiteY2"/>
                    </a:cxn>
                  </a:cxnLst>
                  <a:rect l="l" t="t" r="r" b="b"/>
                  <a:pathLst>
                    <a:path w="10000">
                      <a:moveTo>
                        <a:pt x="10000" y="0"/>
                      </a:moveTo>
                      <a:lnTo>
                        <a:pt x="0" y="0"/>
                      </a:lnTo>
                      <a:lnTo>
                        <a:pt x="0" y="0"/>
                      </a:lnTo>
                    </a:path>
                  </a:pathLst>
                </a:cu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70" name="Shongweni_Hector_2_400kV"/>
                <p:cNvSpPr/>
                <p:nvPr/>
              </p:nvSpPr>
              <p:spPr>
                <a:xfrm>
                  <a:off x="5964701" y="4610309"/>
                  <a:ext cx="504518" cy="462311"/>
                </a:xfrm>
                <a:custGeom>
                  <a:avLst/>
                  <a:gdLst>
                    <a:gd name="connsiteX0" fmla="*/ 10000 w 10000"/>
                    <a:gd name="connsiteY0" fmla="*/ 0 h 0"/>
                    <a:gd name="connsiteX1" fmla="*/ 0 w 10000"/>
                    <a:gd name="connsiteY1" fmla="*/ 0 h 0"/>
                    <a:gd name="connsiteX2" fmla="*/ 0 w 10000"/>
                    <a:gd name="connsiteY2" fmla="*/ 0 h 0"/>
                    <a:gd name="connsiteX0" fmla="*/ 10000 w 10000"/>
                    <a:gd name="connsiteY0" fmla="*/ 0 h 0"/>
                    <a:gd name="connsiteX1" fmla="*/ 0 w 10000"/>
                    <a:gd name="connsiteY1" fmla="*/ 0 h 0"/>
                    <a:gd name="connsiteX2" fmla="*/ 0 w 10000"/>
                    <a:gd name="connsiteY2" fmla="*/ 0 h 0"/>
                  </a:gdLst>
                  <a:ahLst/>
                  <a:cxnLst>
                    <a:cxn ang="0">
                      <a:pos x="connsiteX0" y="connsiteY0"/>
                    </a:cxn>
                    <a:cxn ang="0">
                      <a:pos x="connsiteX1" y="connsiteY1"/>
                    </a:cxn>
                    <a:cxn ang="0">
                      <a:pos x="connsiteX2" y="connsiteY2"/>
                    </a:cxn>
                  </a:cxnLst>
                  <a:rect l="l" t="t" r="r" b="b"/>
                  <a:pathLst>
                    <a:path w="10000">
                      <a:moveTo>
                        <a:pt x="10000" y="0"/>
                      </a:moveTo>
                      <a:lnTo>
                        <a:pt x="0" y="0"/>
                      </a:lnTo>
                      <a:lnTo>
                        <a:pt x="0" y="0"/>
                      </a:lnTo>
                    </a:path>
                  </a:pathLst>
                </a:cu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71" name="Mbewu_Umfolozi_1_400kV"/>
                <p:cNvSpPr/>
                <p:nvPr/>
              </p:nvSpPr>
              <p:spPr>
                <a:xfrm>
                  <a:off x="6539493" y="2626033"/>
                  <a:ext cx="504518" cy="462311"/>
                </a:xfrm>
                <a:custGeom>
                  <a:avLst/>
                  <a:gdLst>
                    <a:gd name="connsiteX0" fmla="*/ 698500 w 698500"/>
                    <a:gd name="connsiteY0" fmla="*/ 596900 h 641114"/>
                    <a:gd name="connsiteX1" fmla="*/ 596900 w 698500"/>
                    <a:gd name="connsiteY1" fmla="*/ 596900 h 641114"/>
                    <a:gd name="connsiteX2" fmla="*/ 0 w 698500"/>
                    <a:gd name="connsiteY2" fmla="*/ 0 h 641114"/>
                    <a:gd name="connsiteX0" fmla="*/ 698500 w 698500"/>
                    <a:gd name="connsiteY0" fmla="*/ 596900 h 641114"/>
                    <a:gd name="connsiteX1" fmla="*/ 596900 w 698500"/>
                    <a:gd name="connsiteY1" fmla="*/ 596900 h 641114"/>
                    <a:gd name="connsiteX2" fmla="*/ 0 w 698500"/>
                    <a:gd name="connsiteY2" fmla="*/ 0 h 641114"/>
                    <a:gd name="connsiteX0" fmla="*/ 701645 w 701645"/>
                    <a:gd name="connsiteY0" fmla="*/ 633713 h 653191"/>
                    <a:gd name="connsiteX1" fmla="*/ 596900 w 701645"/>
                    <a:gd name="connsiteY1" fmla="*/ 596900 h 653191"/>
                    <a:gd name="connsiteX2" fmla="*/ 0 w 701645"/>
                    <a:gd name="connsiteY2" fmla="*/ 0 h 653191"/>
                  </a:gdLst>
                  <a:ahLst/>
                  <a:cxnLst>
                    <a:cxn ang="0">
                      <a:pos x="connsiteX0" y="connsiteY0"/>
                    </a:cxn>
                    <a:cxn ang="0">
                      <a:pos x="connsiteX1" y="connsiteY1"/>
                    </a:cxn>
                    <a:cxn ang="0">
                      <a:pos x="connsiteX2" y="connsiteY2"/>
                    </a:cxn>
                  </a:cxnLst>
                  <a:rect l="l" t="t" r="r" b="b"/>
                  <a:pathLst>
                    <a:path w="701645" h="653191">
                      <a:moveTo>
                        <a:pt x="701645" y="633713"/>
                      </a:moveTo>
                      <a:cubicBezTo>
                        <a:pt x="684712" y="633713"/>
                        <a:pt x="713317" y="696383"/>
                        <a:pt x="596900" y="596900"/>
                      </a:cubicBezTo>
                      <a:cubicBezTo>
                        <a:pt x="480483" y="497417"/>
                        <a:pt x="124354" y="124354"/>
                        <a:pt x="0" y="0"/>
                      </a:cubicBezTo>
                    </a:path>
                  </a:pathLst>
                </a:cu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72" name="Venus_Isundu_1_400kV"/>
                <p:cNvSpPr/>
                <p:nvPr/>
              </p:nvSpPr>
              <p:spPr>
                <a:xfrm>
                  <a:off x="4925824" y="3502291"/>
                  <a:ext cx="504518" cy="462311"/>
                </a:xfrm>
                <a:custGeom>
                  <a:avLst/>
                  <a:gdLst>
                    <a:gd name="connsiteX0" fmla="*/ 60207 w 873007"/>
                    <a:gd name="connsiteY0" fmla="*/ 19610 h 895910"/>
                    <a:gd name="connsiteX1" fmla="*/ 60207 w 873007"/>
                    <a:gd name="connsiteY1" fmla="*/ 83110 h 895910"/>
                    <a:gd name="connsiteX2" fmla="*/ 873007 w 873007"/>
                    <a:gd name="connsiteY2" fmla="*/ 895910 h 895910"/>
                    <a:gd name="connsiteX0" fmla="*/ 60207 w 873007"/>
                    <a:gd name="connsiteY0" fmla="*/ 19610 h 895910"/>
                    <a:gd name="connsiteX1" fmla="*/ 60207 w 873007"/>
                    <a:gd name="connsiteY1" fmla="*/ 83110 h 895910"/>
                    <a:gd name="connsiteX2" fmla="*/ 873007 w 873007"/>
                    <a:gd name="connsiteY2" fmla="*/ 895910 h 895910"/>
                    <a:gd name="connsiteX0" fmla="*/ 18301 w 831101"/>
                    <a:gd name="connsiteY0" fmla="*/ 0 h 876300"/>
                    <a:gd name="connsiteX1" fmla="*/ 83339 w 831101"/>
                    <a:gd name="connsiteY1" fmla="*/ 147752 h 876300"/>
                    <a:gd name="connsiteX2" fmla="*/ 831101 w 831101"/>
                    <a:gd name="connsiteY2" fmla="*/ 876300 h 876300"/>
                  </a:gdLst>
                  <a:ahLst/>
                  <a:cxnLst>
                    <a:cxn ang="0">
                      <a:pos x="connsiteX0" y="connsiteY0"/>
                    </a:cxn>
                    <a:cxn ang="0">
                      <a:pos x="connsiteX1" y="connsiteY1"/>
                    </a:cxn>
                    <a:cxn ang="0">
                      <a:pos x="connsiteX2" y="connsiteY2"/>
                    </a:cxn>
                  </a:cxnLst>
                  <a:rect l="l" t="t" r="r" b="b"/>
                  <a:pathLst>
                    <a:path w="831101" h="876300">
                      <a:moveTo>
                        <a:pt x="18301" y="0"/>
                      </a:moveTo>
                      <a:cubicBezTo>
                        <a:pt x="18301" y="10583"/>
                        <a:pt x="-52128" y="1702"/>
                        <a:pt x="83339" y="147752"/>
                      </a:cubicBezTo>
                      <a:cubicBezTo>
                        <a:pt x="218806" y="293802"/>
                        <a:pt x="661768" y="706967"/>
                        <a:pt x="831101" y="876300"/>
                      </a:cubicBezTo>
                    </a:path>
                  </a:pathLst>
                </a:cu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73" name="Venus_Ariadne_2_400kV"/>
                <p:cNvSpPr/>
                <p:nvPr/>
              </p:nvSpPr>
              <p:spPr>
                <a:xfrm>
                  <a:off x="4896284" y="3543435"/>
                  <a:ext cx="504518" cy="462311"/>
                </a:xfrm>
                <a:custGeom>
                  <a:avLst/>
                  <a:gdLst>
                    <a:gd name="connsiteX0" fmla="*/ 48918 w 709318"/>
                    <a:gd name="connsiteY0" fmla="*/ 0 h 952500"/>
                    <a:gd name="connsiteX1" fmla="*/ 48918 w 709318"/>
                    <a:gd name="connsiteY1" fmla="*/ 292100 h 952500"/>
                    <a:gd name="connsiteX2" fmla="*/ 709318 w 709318"/>
                    <a:gd name="connsiteY2" fmla="*/ 952500 h 952500"/>
                    <a:gd name="connsiteX0" fmla="*/ 48918 w 709318"/>
                    <a:gd name="connsiteY0" fmla="*/ 0 h 952500"/>
                    <a:gd name="connsiteX1" fmla="*/ 48918 w 709318"/>
                    <a:gd name="connsiteY1" fmla="*/ 292100 h 952500"/>
                    <a:gd name="connsiteX2" fmla="*/ 709318 w 709318"/>
                    <a:gd name="connsiteY2" fmla="*/ 952500 h 952500"/>
                    <a:gd name="connsiteX0" fmla="*/ 18935 w 724625"/>
                    <a:gd name="connsiteY0" fmla="*/ 0 h 932761"/>
                    <a:gd name="connsiteX1" fmla="*/ 64225 w 724625"/>
                    <a:gd name="connsiteY1" fmla="*/ 272361 h 932761"/>
                    <a:gd name="connsiteX2" fmla="*/ 724625 w 724625"/>
                    <a:gd name="connsiteY2" fmla="*/ 932761 h 932761"/>
                  </a:gdLst>
                  <a:ahLst/>
                  <a:cxnLst>
                    <a:cxn ang="0">
                      <a:pos x="connsiteX0" y="connsiteY0"/>
                    </a:cxn>
                    <a:cxn ang="0">
                      <a:pos x="connsiteX1" y="connsiteY1"/>
                    </a:cxn>
                    <a:cxn ang="0">
                      <a:pos x="connsiteX2" y="connsiteY2"/>
                    </a:cxn>
                  </a:cxnLst>
                  <a:rect l="l" t="t" r="r" b="b"/>
                  <a:pathLst>
                    <a:path w="724625" h="932761">
                      <a:moveTo>
                        <a:pt x="18935" y="0"/>
                      </a:moveTo>
                      <a:cubicBezTo>
                        <a:pt x="18935" y="48683"/>
                        <a:pt x="-45842" y="113611"/>
                        <a:pt x="64225" y="272361"/>
                      </a:cubicBezTo>
                      <a:cubicBezTo>
                        <a:pt x="174292" y="431111"/>
                        <a:pt x="587042" y="795178"/>
                        <a:pt x="724625" y="932761"/>
                      </a:cubicBezTo>
                    </a:path>
                  </a:pathLst>
                </a:cu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74" name="Isundu"/>
                <p:cNvSpPr/>
                <p:nvPr/>
              </p:nvSpPr>
              <p:spPr>
                <a:xfrm>
                  <a:off x="5728134" y="4353625"/>
                  <a:ext cx="709445" cy="650099"/>
                </a:xfrm>
                <a:prstGeom prst="ellipse">
                  <a:avLst/>
                </a:pr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75" name="Isundu_Label"/>
                <p:cNvSpPr txBox="1"/>
                <p:nvPr/>
              </p:nvSpPr>
              <p:spPr>
                <a:xfrm>
                  <a:off x="7650026" y="2791441"/>
                  <a:ext cx="1511270" cy="693468"/>
                </a:xfrm>
                <a:prstGeom prst="rect">
                  <a:avLst/>
                </a:prstGeom>
                <a:noFill/>
                <a:ln>
                  <a:noFill/>
                </a:ln>
                <a:effectLst/>
              </p:spPr>
              <p:txBody>
                <a:bodyPr vert="horz" wrap="none" rtlCol="0" anchor="t">
                  <a:spAutoFit/>
                </a:bodyPr>
                <a:lstStyle>
                  <a:defPPr>
                    <a:defRPr lang="en-US"/>
                  </a:defPPr>
                  <a:lvl1pPr indent="0">
                    <a:defRPr sz="7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Isundu</a:t>
                  </a:r>
                </a:p>
              </p:txBody>
            </p:sp>
            <p:sp>
              <p:nvSpPr>
                <p:cNvPr id="1376" name="Mbewu"/>
                <p:cNvSpPr/>
                <p:nvPr/>
              </p:nvSpPr>
              <p:spPr>
                <a:xfrm>
                  <a:off x="7168174" y="3244407"/>
                  <a:ext cx="709445" cy="650099"/>
                </a:xfrm>
                <a:prstGeom prst="ellipse">
                  <a:avLst/>
                </a:pr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77" name="Mbewu_Label"/>
                <p:cNvSpPr txBox="1"/>
                <p:nvPr/>
              </p:nvSpPr>
              <p:spPr>
                <a:xfrm>
                  <a:off x="5737756" y="3015735"/>
                  <a:ext cx="1651364" cy="693468"/>
                </a:xfrm>
                <a:prstGeom prst="rect">
                  <a:avLst/>
                </a:prstGeom>
                <a:noFill/>
                <a:ln>
                  <a:noFill/>
                </a:ln>
                <a:effectLst/>
              </p:spPr>
              <p:txBody>
                <a:bodyPr vert="horz" wrap="none" rtlCol="0" anchor="t">
                  <a:spAutoFit/>
                </a:bodyPr>
                <a:lstStyle>
                  <a:defPPr>
                    <a:defRPr lang="en-US"/>
                  </a:defPPr>
                  <a:lvl1pPr indent="0">
                    <a:defRPr sz="7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Mbewu</a:t>
                  </a:r>
                </a:p>
              </p:txBody>
            </p:sp>
            <p:sp>
              <p:nvSpPr>
                <p:cNvPr id="1378" name="Inyaninga"/>
                <p:cNvSpPr/>
                <p:nvPr/>
              </p:nvSpPr>
              <p:spPr>
                <a:xfrm>
                  <a:off x="6401581" y="4248991"/>
                  <a:ext cx="709445" cy="650099"/>
                </a:xfrm>
                <a:prstGeom prst="ellipse">
                  <a:avLst/>
                </a:pr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79" name="Inyaninga_Label"/>
                <p:cNvSpPr txBox="1"/>
                <p:nvPr/>
              </p:nvSpPr>
              <p:spPr>
                <a:xfrm>
                  <a:off x="6435659" y="4382151"/>
                  <a:ext cx="1463112" cy="546369"/>
                </a:xfrm>
                <a:prstGeom prst="rect">
                  <a:avLst/>
                </a:prstGeom>
                <a:noFill/>
                <a:ln>
                  <a:noFill/>
                </a:ln>
                <a:effectLst/>
              </p:spPr>
              <p:txBody>
                <a:bodyPr vert="horz" wrap="none" rtlCol="0" anchor="t">
                  <a:spAutoFit/>
                </a:bodyPr>
                <a:lstStyle>
                  <a:defPPr>
                    <a:defRPr lang="en-US"/>
                  </a:defPPr>
                  <a:lvl1pPr indent="0">
                    <a:defRPr sz="7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Inyaninga</a:t>
                  </a:r>
                </a:p>
              </p:txBody>
            </p:sp>
            <p:sp>
              <p:nvSpPr>
                <p:cNvPr id="1380" name="Iphiva"/>
                <p:cNvSpPr/>
                <p:nvPr/>
              </p:nvSpPr>
              <p:spPr>
                <a:xfrm>
                  <a:off x="7489449" y="1763266"/>
                  <a:ext cx="709445" cy="650099"/>
                </a:xfrm>
                <a:prstGeom prst="ellipse">
                  <a:avLst/>
                </a:pr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81" name="Iphiva_Label"/>
                <p:cNvSpPr txBox="1"/>
                <p:nvPr/>
              </p:nvSpPr>
              <p:spPr>
                <a:xfrm>
                  <a:off x="7551415" y="1646253"/>
                  <a:ext cx="1200436" cy="588398"/>
                </a:xfrm>
                <a:prstGeom prst="rect">
                  <a:avLst/>
                </a:prstGeom>
                <a:noFill/>
                <a:ln>
                  <a:noFill/>
                </a:ln>
                <a:effectLst/>
              </p:spPr>
              <p:txBody>
                <a:bodyPr vert="horz" wrap="none" rtlCol="0" anchor="t">
                  <a:spAutoFit/>
                </a:bodyPr>
                <a:lstStyle>
                  <a:defPPr>
                    <a:defRPr lang="en-US"/>
                  </a:defPPr>
                  <a:lvl1pPr indent="0">
                    <a:defRPr sz="7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800" b="0" i="0" u="none" strike="noStrike" kern="0" cap="none" spc="0" normalizeH="0" baseline="0" noProof="0" dirty="0">
                      <a:ln>
                        <a:noFill/>
                      </a:ln>
                      <a:solidFill>
                        <a:prstClr val="black"/>
                      </a:solidFill>
                      <a:effectLst/>
                      <a:uLnTx/>
                      <a:uFillTx/>
                      <a:latin typeface="Calibri" panose="020F0502020204030204"/>
                      <a:ea typeface="+mn-ea"/>
                      <a:cs typeface="Arial"/>
                    </a:rPr>
                    <a:t>Iphiva</a:t>
                  </a:r>
                </a:p>
              </p:txBody>
            </p:sp>
            <p:sp>
              <p:nvSpPr>
                <p:cNvPr id="1382" name="MADLANZINI"/>
                <p:cNvSpPr/>
                <p:nvPr/>
              </p:nvSpPr>
              <p:spPr>
                <a:xfrm>
                  <a:off x="5614234" y="1008851"/>
                  <a:ext cx="709445" cy="650099"/>
                </a:xfrm>
                <a:prstGeom prst="ellipse">
                  <a:avLst/>
                </a:pr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83" name="MADLANZINI_Label"/>
                <p:cNvSpPr txBox="1"/>
                <p:nvPr/>
              </p:nvSpPr>
              <p:spPr>
                <a:xfrm>
                  <a:off x="5693250" y="812518"/>
                  <a:ext cx="1800214" cy="546369"/>
                </a:xfrm>
                <a:prstGeom prst="rect">
                  <a:avLst/>
                </a:prstGeom>
                <a:noFill/>
                <a:ln>
                  <a:noFill/>
                </a:ln>
                <a:effectLst/>
              </p:spPr>
              <p:txBody>
                <a:bodyPr vert="horz" wrap="none" rtlCol="0" anchor="t">
                  <a:spAutoFit/>
                </a:bodyPr>
                <a:lstStyle>
                  <a:defPPr>
                    <a:defRPr lang="en-US"/>
                  </a:defPPr>
                  <a:lvl1pPr indent="0">
                    <a:defRPr sz="7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MADLANZINI</a:t>
                  </a:r>
                </a:p>
              </p:txBody>
            </p:sp>
            <p:sp>
              <p:nvSpPr>
                <p:cNvPr id="1384" name="NZALO"/>
                <p:cNvSpPr/>
                <p:nvPr/>
              </p:nvSpPr>
              <p:spPr>
                <a:xfrm>
                  <a:off x="6407821" y="1933971"/>
                  <a:ext cx="709445" cy="650099"/>
                </a:xfrm>
                <a:prstGeom prst="ellipse">
                  <a:avLst/>
                </a:pr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85" name="NZALO_Label"/>
                <p:cNvSpPr txBox="1"/>
                <p:nvPr/>
              </p:nvSpPr>
              <p:spPr>
                <a:xfrm>
                  <a:off x="6484745" y="1835113"/>
                  <a:ext cx="1182924" cy="546369"/>
                </a:xfrm>
                <a:prstGeom prst="rect">
                  <a:avLst/>
                </a:prstGeom>
                <a:noFill/>
                <a:ln>
                  <a:noFill/>
                </a:ln>
                <a:effectLst/>
              </p:spPr>
              <p:txBody>
                <a:bodyPr vert="horz" wrap="none" rtlCol="0" anchor="t">
                  <a:spAutoFit/>
                </a:bodyPr>
                <a:lstStyle>
                  <a:defPPr>
                    <a:defRPr lang="en-US"/>
                  </a:defPPr>
                  <a:lvl1pPr indent="0">
                    <a:defRPr sz="7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NZALO</a:t>
                  </a:r>
                </a:p>
              </p:txBody>
            </p:sp>
            <p:sp>
              <p:nvSpPr>
                <p:cNvPr id="1386" name="Shongweni"/>
                <p:cNvSpPr/>
                <p:nvPr/>
              </p:nvSpPr>
              <p:spPr>
                <a:xfrm>
                  <a:off x="6088633" y="4513448"/>
                  <a:ext cx="709445" cy="650099"/>
                </a:xfrm>
                <a:prstGeom prst="ellipse">
                  <a:avLst/>
                </a:prstGeom>
                <a:noFill/>
                <a:ln>
                  <a:noFill/>
                </a:ln>
                <a:effectLst/>
              </p:spPr>
              <p:txBody>
                <a:bodyPr vert="horz" wrap="non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5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87" name="Shongweni_Label"/>
                <p:cNvSpPr txBox="1"/>
                <p:nvPr/>
              </p:nvSpPr>
              <p:spPr>
                <a:xfrm>
                  <a:off x="6366399" y="4619267"/>
                  <a:ext cx="1598829" cy="546369"/>
                </a:xfrm>
                <a:prstGeom prst="rect">
                  <a:avLst/>
                </a:prstGeom>
                <a:noFill/>
                <a:ln>
                  <a:noFill/>
                </a:ln>
                <a:effectLst/>
              </p:spPr>
              <p:txBody>
                <a:bodyPr vert="horz" wrap="none" rtlCol="0" anchor="t">
                  <a:spAutoFit/>
                </a:bodyPr>
                <a:lstStyle>
                  <a:defPPr>
                    <a:defRPr lang="en-US"/>
                  </a:defPPr>
                  <a:lvl1pPr indent="0">
                    <a:defRPr sz="700"/>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Shongweni</a:t>
                  </a:r>
                </a:p>
              </p:txBody>
            </p:sp>
          </p:grpSp>
        </p:grpSp>
        <p:grpSp>
          <p:nvGrpSpPr>
            <p:cNvPr id="1074" name="Group 1073"/>
            <p:cNvGrpSpPr/>
            <p:nvPr/>
          </p:nvGrpSpPr>
          <p:grpSpPr>
            <a:xfrm>
              <a:off x="7253849" y="3327984"/>
              <a:ext cx="985079" cy="1717162"/>
              <a:chOff x="4896284" y="1008849"/>
              <a:chExt cx="2774266" cy="4782119"/>
            </a:xfrm>
          </p:grpSpPr>
          <p:sp>
            <p:nvSpPr>
              <p:cNvPr id="1342" name="Duma"/>
              <p:cNvSpPr>
                <a:spLocks/>
              </p:cNvSpPr>
              <p:nvPr/>
            </p:nvSpPr>
            <p:spPr>
              <a:xfrm>
                <a:off x="7159246" y="2889083"/>
                <a:ext cx="181103" cy="181103"/>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grpSp>
            <p:nvGrpSpPr>
              <p:cNvPr id="1343" name="Group 1342"/>
              <p:cNvGrpSpPr/>
              <p:nvPr/>
            </p:nvGrpSpPr>
            <p:grpSpPr>
              <a:xfrm>
                <a:off x="4896284" y="1008849"/>
                <a:ext cx="2774266" cy="4782119"/>
                <a:chOff x="4896284" y="1008849"/>
                <a:chExt cx="2774266" cy="4782119"/>
              </a:xfrm>
            </p:grpSpPr>
            <p:sp>
              <p:nvSpPr>
                <p:cNvPr id="1344" name="Ariadne_Eros_2_400kV"/>
                <p:cNvSpPr/>
                <p:nvPr/>
              </p:nvSpPr>
              <p:spPr>
                <a:xfrm>
                  <a:off x="5043578" y="4546808"/>
                  <a:ext cx="941587" cy="1244160"/>
                </a:xfrm>
                <a:custGeom>
                  <a:avLst/>
                  <a:gdLst>
                    <a:gd name="connsiteX0" fmla="*/ 584200 w 627474"/>
                    <a:gd name="connsiteY0" fmla="*/ 0 h 1066800"/>
                    <a:gd name="connsiteX1" fmla="*/ 584200 w 627474"/>
                    <a:gd name="connsiteY1" fmla="*/ 482600 h 1066800"/>
                    <a:gd name="connsiteX2" fmla="*/ 0 w 627474"/>
                    <a:gd name="connsiteY2" fmla="*/ 1066800 h 1066800"/>
                    <a:gd name="connsiteX0" fmla="*/ 584200 w 627474"/>
                    <a:gd name="connsiteY0" fmla="*/ 0 h 1066800"/>
                    <a:gd name="connsiteX1" fmla="*/ 584200 w 627474"/>
                    <a:gd name="connsiteY1" fmla="*/ 482600 h 1066800"/>
                    <a:gd name="connsiteX2" fmla="*/ 0 w 627474"/>
                    <a:gd name="connsiteY2" fmla="*/ 1066800 h 1066800"/>
                    <a:gd name="connsiteX0" fmla="*/ 584200 w 861712"/>
                    <a:gd name="connsiteY0" fmla="*/ 0 h 1066800"/>
                    <a:gd name="connsiteX1" fmla="*/ 844931 w 861712"/>
                    <a:gd name="connsiteY1" fmla="*/ 688826 h 1066800"/>
                    <a:gd name="connsiteX2" fmla="*/ 0 w 861712"/>
                    <a:gd name="connsiteY2" fmla="*/ 1066800 h 1066800"/>
                    <a:gd name="connsiteX0" fmla="*/ 584200 w 861712"/>
                    <a:gd name="connsiteY0" fmla="*/ 0 h 1117878"/>
                    <a:gd name="connsiteX1" fmla="*/ 844931 w 861712"/>
                    <a:gd name="connsiteY1" fmla="*/ 688826 h 1117878"/>
                    <a:gd name="connsiteX2" fmla="*/ 0 w 861712"/>
                    <a:gd name="connsiteY2" fmla="*/ 1066800 h 1117878"/>
                    <a:gd name="connsiteX0" fmla="*/ 584200 w 861712"/>
                    <a:gd name="connsiteY0" fmla="*/ 0 h 1174858"/>
                    <a:gd name="connsiteX1" fmla="*/ 844931 w 861712"/>
                    <a:gd name="connsiteY1" fmla="*/ 688826 h 1174858"/>
                    <a:gd name="connsiteX2" fmla="*/ 0 w 861712"/>
                    <a:gd name="connsiteY2" fmla="*/ 1066800 h 1174858"/>
                    <a:gd name="connsiteX0" fmla="*/ 584200 w 962833"/>
                    <a:gd name="connsiteY0" fmla="*/ 0 h 1174858"/>
                    <a:gd name="connsiteX1" fmla="*/ 844931 w 962833"/>
                    <a:gd name="connsiteY1" fmla="*/ 688826 h 1174858"/>
                    <a:gd name="connsiteX2" fmla="*/ 0 w 962833"/>
                    <a:gd name="connsiteY2" fmla="*/ 1066800 h 1174858"/>
                    <a:gd name="connsiteX0" fmla="*/ 584200 w 878139"/>
                    <a:gd name="connsiteY0" fmla="*/ 0 h 1077929"/>
                    <a:gd name="connsiteX1" fmla="*/ 844931 w 878139"/>
                    <a:gd name="connsiteY1" fmla="*/ 688826 h 1077929"/>
                    <a:gd name="connsiteX2" fmla="*/ 0 w 878139"/>
                    <a:gd name="connsiteY2" fmla="*/ 1066800 h 1077929"/>
                    <a:gd name="connsiteX0" fmla="*/ 584200 w 878139"/>
                    <a:gd name="connsiteY0" fmla="*/ 0 h 1066800"/>
                    <a:gd name="connsiteX1" fmla="*/ 844931 w 878139"/>
                    <a:gd name="connsiteY1" fmla="*/ 688826 h 1066800"/>
                    <a:gd name="connsiteX2" fmla="*/ 570063 w 878139"/>
                    <a:gd name="connsiteY2" fmla="*/ 981681 h 1066800"/>
                    <a:gd name="connsiteX3" fmla="*/ 0 w 878139"/>
                    <a:gd name="connsiteY3" fmla="*/ 1066800 h 1066800"/>
                    <a:gd name="connsiteX0" fmla="*/ 584200 w 845682"/>
                    <a:gd name="connsiteY0" fmla="*/ 0 h 1206151"/>
                    <a:gd name="connsiteX1" fmla="*/ 844931 w 845682"/>
                    <a:gd name="connsiteY1" fmla="*/ 688826 h 1206151"/>
                    <a:gd name="connsiteX2" fmla="*/ 482106 w 845682"/>
                    <a:gd name="connsiteY2" fmla="*/ 1194064 h 1206151"/>
                    <a:gd name="connsiteX3" fmla="*/ 0 w 845682"/>
                    <a:gd name="connsiteY3" fmla="*/ 1066800 h 1206151"/>
                    <a:gd name="connsiteX0" fmla="*/ 584200 w 924055"/>
                    <a:gd name="connsiteY0" fmla="*/ 0 h 1206151"/>
                    <a:gd name="connsiteX1" fmla="*/ 923465 w 924055"/>
                    <a:gd name="connsiteY1" fmla="*/ 550316 h 1206151"/>
                    <a:gd name="connsiteX2" fmla="*/ 482106 w 924055"/>
                    <a:gd name="connsiteY2" fmla="*/ 1194064 h 1206151"/>
                    <a:gd name="connsiteX3" fmla="*/ 0 w 924055"/>
                    <a:gd name="connsiteY3" fmla="*/ 1066800 h 1206151"/>
                    <a:gd name="connsiteX0" fmla="*/ 584200 w 931604"/>
                    <a:gd name="connsiteY0" fmla="*/ 0 h 1206151"/>
                    <a:gd name="connsiteX1" fmla="*/ 923465 w 931604"/>
                    <a:gd name="connsiteY1" fmla="*/ 550316 h 1206151"/>
                    <a:gd name="connsiteX2" fmla="*/ 482106 w 931604"/>
                    <a:gd name="connsiteY2" fmla="*/ 1194064 h 1206151"/>
                    <a:gd name="connsiteX3" fmla="*/ 0 w 931604"/>
                    <a:gd name="connsiteY3" fmla="*/ 1066800 h 1206151"/>
                  </a:gdLst>
                  <a:ahLst/>
                  <a:cxnLst>
                    <a:cxn ang="0">
                      <a:pos x="connsiteX0" y="connsiteY0"/>
                    </a:cxn>
                    <a:cxn ang="0">
                      <a:pos x="connsiteX1" y="connsiteY1"/>
                    </a:cxn>
                    <a:cxn ang="0">
                      <a:pos x="connsiteX2" y="connsiteY2"/>
                    </a:cxn>
                    <a:cxn ang="0">
                      <a:pos x="connsiteX3" y="connsiteY3"/>
                    </a:cxn>
                  </a:cxnLst>
                  <a:rect l="l" t="t" r="r" b="b"/>
                  <a:pathLst>
                    <a:path w="931604" h="1206151">
                      <a:moveTo>
                        <a:pt x="584200" y="0"/>
                      </a:moveTo>
                      <a:cubicBezTo>
                        <a:pt x="584200" y="80433"/>
                        <a:pt x="993884" y="342071"/>
                        <a:pt x="923465" y="550316"/>
                      </a:cubicBezTo>
                      <a:cubicBezTo>
                        <a:pt x="853046" y="758561"/>
                        <a:pt x="622928" y="1131068"/>
                        <a:pt x="482106" y="1194064"/>
                      </a:cubicBezTo>
                      <a:cubicBezTo>
                        <a:pt x="341284" y="1257060"/>
                        <a:pt x="95010" y="1052614"/>
                        <a:pt x="0" y="106680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45" name="Invubu_Mbewu_2_400kV"/>
                <p:cNvSpPr/>
                <p:nvPr/>
              </p:nvSpPr>
              <p:spPr>
                <a:xfrm>
                  <a:off x="7282559" y="3204567"/>
                  <a:ext cx="287272" cy="75565"/>
                </a:xfrm>
                <a:custGeom>
                  <a:avLst/>
                  <a:gdLst>
                    <a:gd name="connsiteX0" fmla="*/ 336311 w 336311"/>
                    <a:gd name="connsiteY0" fmla="*/ 1881 h 27281"/>
                    <a:gd name="connsiteX1" fmla="*/ 31511 w 336311"/>
                    <a:gd name="connsiteY1" fmla="*/ 1881 h 27281"/>
                    <a:gd name="connsiteX2" fmla="*/ 6111 w 336311"/>
                    <a:gd name="connsiteY2" fmla="*/ 27281 h 27281"/>
                    <a:gd name="connsiteX0" fmla="*/ 336311 w 336311"/>
                    <a:gd name="connsiteY0" fmla="*/ 1881 h 27281"/>
                    <a:gd name="connsiteX1" fmla="*/ 31511 w 336311"/>
                    <a:gd name="connsiteY1" fmla="*/ 1881 h 27281"/>
                    <a:gd name="connsiteX2" fmla="*/ 6111 w 336311"/>
                    <a:gd name="connsiteY2" fmla="*/ 27281 h 27281"/>
                    <a:gd name="connsiteX0" fmla="*/ 293977 w 293977"/>
                    <a:gd name="connsiteY0" fmla="*/ 0 h 99060"/>
                    <a:gd name="connsiteX1" fmla="*/ 31511 w 293977"/>
                    <a:gd name="connsiteY1" fmla="*/ 73660 h 99060"/>
                    <a:gd name="connsiteX2" fmla="*/ 6111 w 293977"/>
                    <a:gd name="connsiteY2" fmla="*/ 99060 h 99060"/>
                    <a:gd name="connsiteX0" fmla="*/ 287862 w 287862"/>
                    <a:gd name="connsiteY0" fmla="*/ 0 h 73994"/>
                    <a:gd name="connsiteX1" fmla="*/ 25396 w 287862"/>
                    <a:gd name="connsiteY1" fmla="*/ 73660 h 73994"/>
                    <a:gd name="connsiteX2" fmla="*/ 17427 w 287862"/>
                    <a:gd name="connsiteY2" fmla="*/ 45720 h 73994"/>
                    <a:gd name="connsiteX0" fmla="*/ 270435 w 270435"/>
                    <a:gd name="connsiteY0" fmla="*/ 0 h 45720"/>
                    <a:gd name="connsiteX1" fmla="*/ 92637 w 270435"/>
                    <a:gd name="connsiteY1" fmla="*/ 40640 h 45720"/>
                    <a:gd name="connsiteX2" fmla="*/ 0 w 270435"/>
                    <a:gd name="connsiteY2" fmla="*/ 45720 h 45720"/>
                    <a:gd name="connsiteX0" fmla="*/ 270435 w 270435"/>
                    <a:gd name="connsiteY0" fmla="*/ 0 h 49179"/>
                    <a:gd name="connsiteX1" fmla="*/ 92637 w 270435"/>
                    <a:gd name="connsiteY1" fmla="*/ 48260 h 49179"/>
                    <a:gd name="connsiteX2" fmla="*/ 0 w 270435"/>
                    <a:gd name="connsiteY2" fmla="*/ 45720 h 49179"/>
                    <a:gd name="connsiteX0" fmla="*/ 270435 w 270435"/>
                    <a:gd name="connsiteY0" fmla="*/ 0 h 51085"/>
                    <a:gd name="connsiteX1" fmla="*/ 92637 w 270435"/>
                    <a:gd name="connsiteY1" fmla="*/ 48260 h 51085"/>
                    <a:gd name="connsiteX2" fmla="*/ 0 w 270435"/>
                    <a:gd name="connsiteY2" fmla="*/ 45720 h 51085"/>
                    <a:gd name="connsiteX0" fmla="*/ 270435 w 270435"/>
                    <a:gd name="connsiteY0" fmla="*/ 0 h 51085"/>
                    <a:gd name="connsiteX1" fmla="*/ 92637 w 270435"/>
                    <a:gd name="connsiteY1" fmla="*/ 48260 h 51085"/>
                    <a:gd name="connsiteX2" fmla="*/ 0 w 270435"/>
                    <a:gd name="connsiteY2" fmla="*/ 45720 h 51085"/>
                    <a:gd name="connsiteX0" fmla="*/ 257984 w 257984"/>
                    <a:gd name="connsiteY0" fmla="*/ 0 h 38385"/>
                    <a:gd name="connsiteX1" fmla="*/ 92637 w 257984"/>
                    <a:gd name="connsiteY1" fmla="*/ 35560 h 38385"/>
                    <a:gd name="connsiteX2" fmla="*/ 0 w 257984"/>
                    <a:gd name="connsiteY2" fmla="*/ 33020 h 38385"/>
                    <a:gd name="connsiteX0" fmla="*/ 248023 w 248023"/>
                    <a:gd name="connsiteY0" fmla="*/ 0 h 68580"/>
                    <a:gd name="connsiteX1" fmla="*/ 82676 w 248023"/>
                    <a:gd name="connsiteY1" fmla="*/ 35560 h 68580"/>
                    <a:gd name="connsiteX2" fmla="*/ 0 w 248023"/>
                    <a:gd name="connsiteY2" fmla="*/ 68580 h 68580"/>
                    <a:gd name="connsiteX0" fmla="*/ 248023 w 248023"/>
                    <a:gd name="connsiteY0" fmla="*/ 0 h 68580"/>
                    <a:gd name="connsiteX1" fmla="*/ 127500 w 248023"/>
                    <a:gd name="connsiteY1" fmla="*/ 43180 h 68580"/>
                    <a:gd name="connsiteX2" fmla="*/ 0 w 248023"/>
                    <a:gd name="connsiteY2" fmla="*/ 68580 h 68580"/>
                    <a:gd name="connsiteX0" fmla="*/ 248023 w 248023"/>
                    <a:gd name="connsiteY0" fmla="*/ 0 h 68580"/>
                    <a:gd name="connsiteX1" fmla="*/ 0 w 248023"/>
                    <a:gd name="connsiteY1" fmla="*/ 68580 h 68580"/>
                    <a:gd name="connsiteX0" fmla="*/ 238062 w 238062"/>
                    <a:gd name="connsiteY0" fmla="*/ 0 h 53340"/>
                    <a:gd name="connsiteX1" fmla="*/ 0 w 238062"/>
                    <a:gd name="connsiteY1" fmla="*/ 53340 h 53340"/>
                    <a:gd name="connsiteX0" fmla="*/ 281641 w 281641"/>
                    <a:gd name="connsiteY0" fmla="*/ 0 h 75565"/>
                    <a:gd name="connsiteX1" fmla="*/ 0 w 281641"/>
                    <a:gd name="connsiteY1" fmla="*/ 75565 h 75565"/>
                  </a:gdLst>
                  <a:ahLst/>
                  <a:cxnLst>
                    <a:cxn ang="0">
                      <a:pos x="connsiteX0" y="connsiteY0"/>
                    </a:cxn>
                    <a:cxn ang="0">
                      <a:pos x="connsiteX1" y="connsiteY1"/>
                    </a:cxn>
                  </a:cxnLst>
                  <a:rect l="l" t="t" r="r" b="b"/>
                  <a:pathLst>
                    <a:path w="281641" h="75565">
                      <a:moveTo>
                        <a:pt x="281641" y="0"/>
                      </a:moveTo>
                      <a:cubicBezTo>
                        <a:pt x="202287" y="17780"/>
                        <a:pt x="79354" y="57785"/>
                        <a:pt x="0" y="75565"/>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46" name="Mbewu_Inyaninga_1_400kV"/>
                <p:cNvSpPr/>
                <p:nvPr/>
              </p:nvSpPr>
              <p:spPr>
                <a:xfrm>
                  <a:off x="6430084" y="3307957"/>
                  <a:ext cx="822672" cy="986118"/>
                </a:xfrm>
                <a:custGeom>
                  <a:avLst/>
                  <a:gdLst>
                    <a:gd name="connsiteX0" fmla="*/ 812800 w 873007"/>
                    <a:gd name="connsiteY0" fmla="*/ 0 h 1066800"/>
                    <a:gd name="connsiteX1" fmla="*/ 812800 w 873007"/>
                    <a:gd name="connsiteY1" fmla="*/ 254000 h 1066800"/>
                    <a:gd name="connsiteX2" fmla="*/ 0 w 873007"/>
                    <a:gd name="connsiteY2" fmla="*/ 1066800 h 1066800"/>
                    <a:gd name="connsiteX0" fmla="*/ 812800 w 873007"/>
                    <a:gd name="connsiteY0" fmla="*/ 0 h 1066800"/>
                    <a:gd name="connsiteX1" fmla="*/ 812800 w 873007"/>
                    <a:gd name="connsiteY1" fmla="*/ 254000 h 1066800"/>
                    <a:gd name="connsiteX2" fmla="*/ 0 w 873007"/>
                    <a:gd name="connsiteY2" fmla="*/ 1066800 h 1066800"/>
                    <a:gd name="connsiteX0" fmla="*/ 908582 w 913998"/>
                    <a:gd name="connsiteY0" fmla="*/ 0 h 936293"/>
                    <a:gd name="connsiteX1" fmla="*/ 812800 w 913998"/>
                    <a:gd name="connsiteY1" fmla="*/ 123493 h 936293"/>
                    <a:gd name="connsiteX2" fmla="*/ 0 w 913998"/>
                    <a:gd name="connsiteY2" fmla="*/ 936293 h 936293"/>
                    <a:gd name="connsiteX0" fmla="*/ 908582 w 913998"/>
                    <a:gd name="connsiteY0" fmla="*/ 0 h 936293"/>
                    <a:gd name="connsiteX1" fmla="*/ 812800 w 913998"/>
                    <a:gd name="connsiteY1" fmla="*/ 123493 h 936293"/>
                    <a:gd name="connsiteX2" fmla="*/ 0 w 913998"/>
                    <a:gd name="connsiteY2" fmla="*/ 936293 h 936293"/>
                    <a:gd name="connsiteX0" fmla="*/ 908582 w 908582"/>
                    <a:gd name="connsiteY0" fmla="*/ 0 h 936293"/>
                    <a:gd name="connsiteX1" fmla="*/ 495207 w 908582"/>
                    <a:gd name="connsiteY1" fmla="*/ 441143 h 936293"/>
                    <a:gd name="connsiteX2" fmla="*/ 0 w 908582"/>
                    <a:gd name="connsiteY2" fmla="*/ 936293 h 936293"/>
                    <a:gd name="connsiteX0" fmla="*/ 908582 w 908582"/>
                    <a:gd name="connsiteY0" fmla="*/ 0 h 936293"/>
                    <a:gd name="connsiteX1" fmla="*/ 495207 w 908582"/>
                    <a:gd name="connsiteY1" fmla="*/ 441143 h 936293"/>
                    <a:gd name="connsiteX2" fmla="*/ 0 w 908582"/>
                    <a:gd name="connsiteY2" fmla="*/ 936293 h 936293"/>
                    <a:gd name="connsiteX0" fmla="*/ 769950 w 769950"/>
                    <a:gd name="connsiteY0" fmla="*/ 0 h 1002778"/>
                    <a:gd name="connsiteX1" fmla="*/ 356575 w 769950"/>
                    <a:gd name="connsiteY1" fmla="*/ 441143 h 1002778"/>
                    <a:gd name="connsiteX2" fmla="*/ 0 w 769950"/>
                    <a:gd name="connsiteY2" fmla="*/ 1002778 h 1002778"/>
                    <a:gd name="connsiteX0" fmla="*/ 827436 w 827436"/>
                    <a:gd name="connsiteY0" fmla="*/ 0 h 1002778"/>
                    <a:gd name="connsiteX1" fmla="*/ 414061 w 827436"/>
                    <a:gd name="connsiteY1" fmla="*/ 441143 h 1002778"/>
                    <a:gd name="connsiteX2" fmla="*/ 57486 w 827436"/>
                    <a:gd name="connsiteY2" fmla="*/ 1002778 h 1002778"/>
                    <a:gd name="connsiteX0" fmla="*/ 829951 w 829951"/>
                    <a:gd name="connsiteY0" fmla="*/ 0 h 1002778"/>
                    <a:gd name="connsiteX1" fmla="*/ 416576 w 829951"/>
                    <a:gd name="connsiteY1" fmla="*/ 441143 h 1002778"/>
                    <a:gd name="connsiteX2" fmla="*/ 60001 w 829951"/>
                    <a:gd name="connsiteY2" fmla="*/ 1002778 h 1002778"/>
                    <a:gd name="connsiteX0" fmla="*/ 830995 w 830995"/>
                    <a:gd name="connsiteY0" fmla="*/ 0 h 1002778"/>
                    <a:gd name="connsiteX1" fmla="*/ 407537 w 830995"/>
                    <a:gd name="connsiteY1" fmla="*/ 438681 h 1002778"/>
                    <a:gd name="connsiteX2" fmla="*/ 61045 w 830995"/>
                    <a:gd name="connsiteY2" fmla="*/ 1002778 h 1002778"/>
                    <a:gd name="connsiteX0" fmla="*/ 770285 w 770285"/>
                    <a:gd name="connsiteY0" fmla="*/ 0 h 1002778"/>
                    <a:gd name="connsiteX1" fmla="*/ 346827 w 770285"/>
                    <a:gd name="connsiteY1" fmla="*/ 438681 h 1002778"/>
                    <a:gd name="connsiteX2" fmla="*/ 335 w 770285"/>
                    <a:gd name="connsiteY2" fmla="*/ 1002778 h 1002778"/>
                    <a:gd name="connsiteX0" fmla="*/ 787452 w 787452"/>
                    <a:gd name="connsiteY0" fmla="*/ 0 h 1002778"/>
                    <a:gd name="connsiteX1" fmla="*/ 363994 w 787452"/>
                    <a:gd name="connsiteY1" fmla="*/ 438681 h 1002778"/>
                    <a:gd name="connsiteX2" fmla="*/ 17502 w 787452"/>
                    <a:gd name="connsiteY2" fmla="*/ 1002778 h 1002778"/>
                    <a:gd name="connsiteX0" fmla="*/ 790550 w 790550"/>
                    <a:gd name="connsiteY0" fmla="*/ 0 h 1002778"/>
                    <a:gd name="connsiteX1" fmla="*/ 367092 w 790550"/>
                    <a:gd name="connsiteY1" fmla="*/ 438681 h 1002778"/>
                    <a:gd name="connsiteX2" fmla="*/ 20600 w 790550"/>
                    <a:gd name="connsiteY2" fmla="*/ 1002778 h 1002778"/>
                    <a:gd name="connsiteX0" fmla="*/ 814601 w 814601"/>
                    <a:gd name="connsiteY0" fmla="*/ 0 h 955992"/>
                    <a:gd name="connsiteX1" fmla="*/ 365937 w 814601"/>
                    <a:gd name="connsiteY1" fmla="*/ 391895 h 955992"/>
                    <a:gd name="connsiteX2" fmla="*/ 19445 w 814601"/>
                    <a:gd name="connsiteY2" fmla="*/ 955992 h 955992"/>
                    <a:gd name="connsiteX0" fmla="*/ 814601 w 814601"/>
                    <a:gd name="connsiteY0" fmla="*/ 0 h 955992"/>
                    <a:gd name="connsiteX1" fmla="*/ 365937 w 814601"/>
                    <a:gd name="connsiteY1" fmla="*/ 391895 h 955992"/>
                    <a:gd name="connsiteX2" fmla="*/ 19445 w 814601"/>
                    <a:gd name="connsiteY2" fmla="*/ 955992 h 955992"/>
                    <a:gd name="connsiteX0" fmla="*/ 814601 w 814601"/>
                    <a:gd name="connsiteY0" fmla="*/ 0 h 955992"/>
                    <a:gd name="connsiteX1" fmla="*/ 365937 w 814601"/>
                    <a:gd name="connsiteY1" fmla="*/ 391895 h 955992"/>
                    <a:gd name="connsiteX2" fmla="*/ 19445 w 814601"/>
                    <a:gd name="connsiteY2" fmla="*/ 955992 h 955992"/>
                    <a:gd name="connsiteX0" fmla="*/ 822824 w 822824"/>
                    <a:gd name="connsiteY0" fmla="*/ 0 h 955992"/>
                    <a:gd name="connsiteX1" fmla="*/ 374160 w 822824"/>
                    <a:gd name="connsiteY1" fmla="*/ 391895 h 955992"/>
                    <a:gd name="connsiteX2" fmla="*/ 27668 w 822824"/>
                    <a:gd name="connsiteY2" fmla="*/ 955992 h 955992"/>
                    <a:gd name="connsiteX0" fmla="*/ 816386 w 816386"/>
                    <a:gd name="connsiteY0" fmla="*/ 0 h 955992"/>
                    <a:gd name="connsiteX1" fmla="*/ 367722 w 816386"/>
                    <a:gd name="connsiteY1" fmla="*/ 391895 h 955992"/>
                    <a:gd name="connsiteX2" fmla="*/ 21230 w 816386"/>
                    <a:gd name="connsiteY2" fmla="*/ 955992 h 955992"/>
                  </a:gdLst>
                  <a:ahLst/>
                  <a:cxnLst>
                    <a:cxn ang="0">
                      <a:pos x="connsiteX0" y="connsiteY0"/>
                    </a:cxn>
                    <a:cxn ang="0">
                      <a:pos x="connsiteX1" y="connsiteY1"/>
                    </a:cxn>
                    <a:cxn ang="0">
                      <a:pos x="connsiteX2" y="connsiteY2"/>
                    </a:cxn>
                  </a:cxnLst>
                  <a:rect l="l" t="t" r="r" b="b"/>
                  <a:pathLst>
                    <a:path w="816386" h="955992">
                      <a:moveTo>
                        <a:pt x="816386" y="0"/>
                      </a:moveTo>
                      <a:cubicBezTo>
                        <a:pt x="758412" y="2935"/>
                        <a:pt x="628799" y="134067"/>
                        <a:pt x="367722" y="391895"/>
                      </a:cubicBezTo>
                      <a:cubicBezTo>
                        <a:pt x="106645" y="649723"/>
                        <a:pt x="-61496" y="730024"/>
                        <a:pt x="21230" y="955992"/>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47" name="Mbewu_Inyaninga_2_400kV"/>
                <p:cNvSpPr/>
                <p:nvPr/>
              </p:nvSpPr>
              <p:spPr>
                <a:xfrm>
                  <a:off x="6447745" y="3301087"/>
                  <a:ext cx="805890" cy="990675"/>
                </a:xfrm>
                <a:custGeom>
                  <a:avLst/>
                  <a:gdLst>
                    <a:gd name="connsiteX0" fmla="*/ 812800 w 873007"/>
                    <a:gd name="connsiteY0" fmla="*/ 0 h 1054100"/>
                    <a:gd name="connsiteX1" fmla="*/ 812800 w 873007"/>
                    <a:gd name="connsiteY1" fmla="*/ 241300 h 1054100"/>
                    <a:gd name="connsiteX2" fmla="*/ 0 w 873007"/>
                    <a:gd name="connsiteY2" fmla="*/ 1054100 h 1054100"/>
                    <a:gd name="connsiteX0" fmla="*/ 812800 w 873007"/>
                    <a:gd name="connsiteY0" fmla="*/ 0 h 1054100"/>
                    <a:gd name="connsiteX1" fmla="*/ 812800 w 873007"/>
                    <a:gd name="connsiteY1" fmla="*/ 241300 h 1054100"/>
                    <a:gd name="connsiteX2" fmla="*/ 0 w 873007"/>
                    <a:gd name="connsiteY2" fmla="*/ 1054100 h 1054100"/>
                    <a:gd name="connsiteX0" fmla="*/ 689291 w 749498"/>
                    <a:gd name="connsiteY0" fmla="*/ 0 h 1088739"/>
                    <a:gd name="connsiteX1" fmla="*/ 689291 w 749498"/>
                    <a:gd name="connsiteY1" fmla="*/ 241300 h 1088739"/>
                    <a:gd name="connsiteX2" fmla="*/ 0 w 749498"/>
                    <a:gd name="connsiteY2" fmla="*/ 1088739 h 1088739"/>
                    <a:gd name="connsiteX0" fmla="*/ 728071 w 788278"/>
                    <a:gd name="connsiteY0" fmla="*/ 0 h 1088739"/>
                    <a:gd name="connsiteX1" fmla="*/ 728071 w 788278"/>
                    <a:gd name="connsiteY1" fmla="*/ 241300 h 1088739"/>
                    <a:gd name="connsiteX2" fmla="*/ 38780 w 788278"/>
                    <a:gd name="connsiteY2" fmla="*/ 1088739 h 1088739"/>
                    <a:gd name="connsiteX0" fmla="*/ 744530 w 744530"/>
                    <a:gd name="connsiteY0" fmla="*/ 0 h 1088739"/>
                    <a:gd name="connsiteX1" fmla="*/ 464745 w 744530"/>
                    <a:gd name="connsiteY1" fmla="*/ 508518 h 1088739"/>
                    <a:gd name="connsiteX2" fmla="*/ 55239 w 744530"/>
                    <a:gd name="connsiteY2" fmla="*/ 1088739 h 1088739"/>
                    <a:gd name="connsiteX0" fmla="*/ 832750 w 832750"/>
                    <a:gd name="connsiteY0" fmla="*/ 0 h 984821"/>
                    <a:gd name="connsiteX1" fmla="*/ 464745 w 832750"/>
                    <a:gd name="connsiteY1" fmla="*/ 404600 h 984821"/>
                    <a:gd name="connsiteX2" fmla="*/ 55239 w 832750"/>
                    <a:gd name="connsiteY2" fmla="*/ 984821 h 984821"/>
                    <a:gd name="connsiteX0" fmla="*/ 832750 w 832750"/>
                    <a:gd name="connsiteY0" fmla="*/ 0 h 984821"/>
                    <a:gd name="connsiteX1" fmla="*/ 464745 w 832750"/>
                    <a:gd name="connsiteY1" fmla="*/ 404600 h 984821"/>
                    <a:gd name="connsiteX2" fmla="*/ 55239 w 832750"/>
                    <a:gd name="connsiteY2" fmla="*/ 984821 h 984821"/>
                    <a:gd name="connsiteX0" fmla="*/ 842832 w 842832"/>
                    <a:gd name="connsiteY0" fmla="*/ 0 h 965027"/>
                    <a:gd name="connsiteX1" fmla="*/ 464745 w 842832"/>
                    <a:gd name="connsiteY1" fmla="*/ 384806 h 965027"/>
                    <a:gd name="connsiteX2" fmla="*/ 55239 w 842832"/>
                    <a:gd name="connsiteY2" fmla="*/ 965027 h 965027"/>
                    <a:gd name="connsiteX0" fmla="*/ 842832 w 842832"/>
                    <a:gd name="connsiteY0" fmla="*/ 0 h 965027"/>
                    <a:gd name="connsiteX1" fmla="*/ 464745 w 842832"/>
                    <a:gd name="connsiteY1" fmla="*/ 384806 h 965027"/>
                    <a:gd name="connsiteX2" fmla="*/ 55239 w 842832"/>
                    <a:gd name="connsiteY2" fmla="*/ 965027 h 965027"/>
                    <a:gd name="connsiteX0" fmla="*/ 842832 w 842832"/>
                    <a:gd name="connsiteY0" fmla="*/ 0 h 965027"/>
                    <a:gd name="connsiteX1" fmla="*/ 464745 w 842832"/>
                    <a:gd name="connsiteY1" fmla="*/ 384806 h 965027"/>
                    <a:gd name="connsiteX2" fmla="*/ 55239 w 842832"/>
                    <a:gd name="connsiteY2" fmla="*/ 965027 h 965027"/>
                    <a:gd name="connsiteX0" fmla="*/ 844645 w 844645"/>
                    <a:gd name="connsiteY0" fmla="*/ 0 h 965027"/>
                    <a:gd name="connsiteX1" fmla="*/ 466558 w 844645"/>
                    <a:gd name="connsiteY1" fmla="*/ 384806 h 965027"/>
                    <a:gd name="connsiteX2" fmla="*/ 57052 w 844645"/>
                    <a:gd name="connsiteY2" fmla="*/ 965027 h 965027"/>
                    <a:gd name="connsiteX0" fmla="*/ 826751 w 826751"/>
                    <a:gd name="connsiteY0" fmla="*/ 0 h 965027"/>
                    <a:gd name="connsiteX1" fmla="*/ 448664 w 826751"/>
                    <a:gd name="connsiteY1" fmla="*/ 384806 h 965027"/>
                    <a:gd name="connsiteX2" fmla="*/ 39158 w 826751"/>
                    <a:gd name="connsiteY2" fmla="*/ 965027 h 965027"/>
                    <a:gd name="connsiteX0" fmla="*/ 796289 w 796289"/>
                    <a:gd name="connsiteY0" fmla="*/ 0 h 965027"/>
                    <a:gd name="connsiteX1" fmla="*/ 418202 w 796289"/>
                    <a:gd name="connsiteY1" fmla="*/ 384806 h 965027"/>
                    <a:gd name="connsiteX2" fmla="*/ 8696 w 796289"/>
                    <a:gd name="connsiteY2" fmla="*/ 965027 h 965027"/>
                    <a:gd name="connsiteX0" fmla="*/ 801640 w 801640"/>
                    <a:gd name="connsiteY0" fmla="*/ 0 h 965027"/>
                    <a:gd name="connsiteX1" fmla="*/ 423553 w 801640"/>
                    <a:gd name="connsiteY1" fmla="*/ 384806 h 965027"/>
                    <a:gd name="connsiteX2" fmla="*/ 14047 w 801640"/>
                    <a:gd name="connsiteY2" fmla="*/ 965027 h 965027"/>
                    <a:gd name="connsiteX0" fmla="*/ 801934 w 801934"/>
                    <a:gd name="connsiteY0" fmla="*/ 0 h 965027"/>
                    <a:gd name="connsiteX1" fmla="*/ 418806 w 801934"/>
                    <a:gd name="connsiteY1" fmla="*/ 374909 h 965027"/>
                    <a:gd name="connsiteX2" fmla="*/ 14341 w 801934"/>
                    <a:gd name="connsiteY2" fmla="*/ 965027 h 965027"/>
                    <a:gd name="connsiteX0" fmla="*/ 799730 w 799730"/>
                    <a:gd name="connsiteY0" fmla="*/ 0 h 965027"/>
                    <a:gd name="connsiteX1" fmla="*/ 416602 w 799730"/>
                    <a:gd name="connsiteY1" fmla="*/ 374909 h 965027"/>
                    <a:gd name="connsiteX2" fmla="*/ 12137 w 799730"/>
                    <a:gd name="connsiteY2" fmla="*/ 965027 h 965027"/>
                  </a:gdLst>
                  <a:ahLst/>
                  <a:cxnLst>
                    <a:cxn ang="0">
                      <a:pos x="connsiteX0" y="connsiteY0"/>
                    </a:cxn>
                    <a:cxn ang="0">
                      <a:pos x="connsiteX1" y="connsiteY1"/>
                    </a:cxn>
                    <a:cxn ang="0">
                      <a:pos x="connsiteX2" y="connsiteY2"/>
                    </a:cxn>
                  </a:cxnLst>
                  <a:rect l="l" t="t" r="r" b="b"/>
                  <a:pathLst>
                    <a:path w="799730" h="965027">
                      <a:moveTo>
                        <a:pt x="799730" y="0"/>
                      </a:moveTo>
                      <a:cubicBezTo>
                        <a:pt x="651016" y="156506"/>
                        <a:pt x="680618" y="100257"/>
                        <a:pt x="416602" y="374909"/>
                      </a:cubicBezTo>
                      <a:cubicBezTo>
                        <a:pt x="152586" y="649561"/>
                        <a:pt x="-52944" y="709096"/>
                        <a:pt x="12137" y="965027"/>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48" name="Iphiva_Normandie_1_400kV"/>
                <p:cNvSpPr/>
                <p:nvPr/>
              </p:nvSpPr>
              <p:spPr>
                <a:xfrm>
                  <a:off x="6249939" y="1346264"/>
                  <a:ext cx="1284332" cy="503780"/>
                </a:xfrm>
                <a:custGeom>
                  <a:avLst/>
                  <a:gdLst>
                    <a:gd name="connsiteX0" fmla="*/ 1333500 w 1333500"/>
                    <a:gd name="connsiteY0" fmla="*/ 457200 h 491066"/>
                    <a:gd name="connsiteX1" fmla="*/ 457200 w 1333500"/>
                    <a:gd name="connsiteY1" fmla="*/ 457200 h 491066"/>
                    <a:gd name="connsiteX2" fmla="*/ 0 w 1333500"/>
                    <a:gd name="connsiteY2" fmla="*/ 0 h 491066"/>
                    <a:gd name="connsiteX0" fmla="*/ 1333500 w 1333500"/>
                    <a:gd name="connsiteY0" fmla="*/ 457200 h 491066"/>
                    <a:gd name="connsiteX1" fmla="*/ 457200 w 1333500"/>
                    <a:gd name="connsiteY1" fmla="*/ 457200 h 491066"/>
                    <a:gd name="connsiteX2" fmla="*/ 0 w 1333500"/>
                    <a:gd name="connsiteY2" fmla="*/ 0 h 491066"/>
                    <a:gd name="connsiteX0" fmla="*/ 1333500 w 1333500"/>
                    <a:gd name="connsiteY0" fmla="*/ 457200 h 517962"/>
                    <a:gd name="connsiteX1" fmla="*/ 606618 w 1333500"/>
                    <a:gd name="connsiteY1" fmla="*/ 491095 h 517962"/>
                    <a:gd name="connsiteX2" fmla="*/ 0 w 1333500"/>
                    <a:gd name="connsiteY2" fmla="*/ 0 h 517962"/>
                    <a:gd name="connsiteX0" fmla="*/ 1265195 w 1265195"/>
                    <a:gd name="connsiteY0" fmla="*/ 431778 h 492540"/>
                    <a:gd name="connsiteX1" fmla="*/ 538313 w 1265195"/>
                    <a:gd name="connsiteY1" fmla="*/ 465673 h 492540"/>
                    <a:gd name="connsiteX2" fmla="*/ 0 w 1265195"/>
                    <a:gd name="connsiteY2" fmla="*/ 0 h 492540"/>
                  </a:gdLst>
                  <a:ahLst/>
                  <a:cxnLst>
                    <a:cxn ang="0">
                      <a:pos x="connsiteX0" y="connsiteY0"/>
                    </a:cxn>
                    <a:cxn ang="0">
                      <a:pos x="connsiteX1" y="connsiteY1"/>
                    </a:cxn>
                    <a:cxn ang="0">
                      <a:pos x="connsiteX2" y="connsiteY2"/>
                    </a:cxn>
                  </a:cxnLst>
                  <a:rect l="l" t="t" r="r" b="b"/>
                  <a:pathLst>
                    <a:path w="1265195" h="492540">
                      <a:moveTo>
                        <a:pt x="1265195" y="431778"/>
                      </a:moveTo>
                      <a:cubicBezTo>
                        <a:pt x="1119145" y="431778"/>
                        <a:pt x="760563" y="541873"/>
                        <a:pt x="538313" y="465673"/>
                      </a:cubicBezTo>
                      <a:cubicBezTo>
                        <a:pt x="316063" y="389473"/>
                        <a:pt x="95250" y="95250"/>
                        <a:pt x="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49" name="Shongweni_Hector_1_400kV"/>
                <p:cNvSpPr/>
                <p:nvPr/>
              </p:nvSpPr>
              <p:spPr>
                <a:xfrm flipV="1">
                  <a:off x="5913901" y="4526489"/>
                  <a:ext cx="205606" cy="45719"/>
                </a:xfrm>
                <a:custGeom>
                  <a:avLst/>
                  <a:gdLst>
                    <a:gd name="connsiteX0" fmla="*/ 10000 w 10000"/>
                    <a:gd name="connsiteY0" fmla="*/ 0 h 0"/>
                    <a:gd name="connsiteX1" fmla="*/ 0 w 10000"/>
                    <a:gd name="connsiteY1" fmla="*/ 0 h 0"/>
                    <a:gd name="connsiteX2" fmla="*/ 0 w 10000"/>
                    <a:gd name="connsiteY2" fmla="*/ 0 h 0"/>
                    <a:gd name="connsiteX0" fmla="*/ 10000 w 10000"/>
                    <a:gd name="connsiteY0" fmla="*/ 0 h 0"/>
                    <a:gd name="connsiteX1" fmla="*/ 0 w 10000"/>
                    <a:gd name="connsiteY1" fmla="*/ 0 h 0"/>
                    <a:gd name="connsiteX2" fmla="*/ 0 w 10000"/>
                    <a:gd name="connsiteY2" fmla="*/ 0 h 0"/>
                  </a:gdLst>
                  <a:ahLst/>
                  <a:cxnLst>
                    <a:cxn ang="0">
                      <a:pos x="connsiteX0" y="connsiteY0"/>
                    </a:cxn>
                    <a:cxn ang="0">
                      <a:pos x="connsiteX1" y="connsiteY1"/>
                    </a:cxn>
                    <a:cxn ang="0">
                      <a:pos x="connsiteX2" y="connsiteY2"/>
                    </a:cxn>
                  </a:cxnLst>
                  <a:rect l="l" t="t" r="r" b="b"/>
                  <a:pathLst>
                    <a:path w="10000">
                      <a:moveTo>
                        <a:pt x="10000" y="0"/>
                      </a:moveTo>
                      <a:lnTo>
                        <a:pt x="0" y="0"/>
                      </a:lnTo>
                      <a:lnTo>
                        <a:pt x="0" y="0"/>
                      </a:ln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50" name="Shongweni_Hector_2_400kV"/>
                <p:cNvSpPr/>
                <p:nvPr/>
              </p:nvSpPr>
              <p:spPr>
                <a:xfrm>
                  <a:off x="5964701" y="4610308"/>
                  <a:ext cx="127001" cy="0"/>
                </a:xfrm>
                <a:custGeom>
                  <a:avLst/>
                  <a:gdLst>
                    <a:gd name="connsiteX0" fmla="*/ 10000 w 10000"/>
                    <a:gd name="connsiteY0" fmla="*/ 0 h 0"/>
                    <a:gd name="connsiteX1" fmla="*/ 0 w 10000"/>
                    <a:gd name="connsiteY1" fmla="*/ 0 h 0"/>
                    <a:gd name="connsiteX2" fmla="*/ 0 w 10000"/>
                    <a:gd name="connsiteY2" fmla="*/ 0 h 0"/>
                    <a:gd name="connsiteX0" fmla="*/ 10000 w 10000"/>
                    <a:gd name="connsiteY0" fmla="*/ 0 h 0"/>
                    <a:gd name="connsiteX1" fmla="*/ 0 w 10000"/>
                    <a:gd name="connsiteY1" fmla="*/ 0 h 0"/>
                    <a:gd name="connsiteX2" fmla="*/ 0 w 10000"/>
                    <a:gd name="connsiteY2" fmla="*/ 0 h 0"/>
                  </a:gdLst>
                  <a:ahLst/>
                  <a:cxnLst>
                    <a:cxn ang="0">
                      <a:pos x="connsiteX0" y="connsiteY0"/>
                    </a:cxn>
                    <a:cxn ang="0">
                      <a:pos x="connsiteX1" y="connsiteY1"/>
                    </a:cxn>
                    <a:cxn ang="0">
                      <a:pos x="connsiteX2" y="connsiteY2"/>
                    </a:cxn>
                  </a:cxnLst>
                  <a:rect l="l" t="t" r="r" b="b"/>
                  <a:pathLst>
                    <a:path w="10000">
                      <a:moveTo>
                        <a:pt x="10000" y="0"/>
                      </a:moveTo>
                      <a:lnTo>
                        <a:pt x="0" y="0"/>
                      </a:lnTo>
                      <a:lnTo>
                        <a:pt x="0" y="0"/>
                      </a:ln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51" name="Mbewu_Umfolozi_1_400kV"/>
                <p:cNvSpPr/>
                <p:nvPr/>
              </p:nvSpPr>
              <p:spPr>
                <a:xfrm>
                  <a:off x="6539493" y="2626033"/>
                  <a:ext cx="708399" cy="676024"/>
                </a:xfrm>
                <a:custGeom>
                  <a:avLst/>
                  <a:gdLst>
                    <a:gd name="connsiteX0" fmla="*/ 698500 w 698500"/>
                    <a:gd name="connsiteY0" fmla="*/ 596900 h 641114"/>
                    <a:gd name="connsiteX1" fmla="*/ 596900 w 698500"/>
                    <a:gd name="connsiteY1" fmla="*/ 596900 h 641114"/>
                    <a:gd name="connsiteX2" fmla="*/ 0 w 698500"/>
                    <a:gd name="connsiteY2" fmla="*/ 0 h 641114"/>
                    <a:gd name="connsiteX0" fmla="*/ 698500 w 698500"/>
                    <a:gd name="connsiteY0" fmla="*/ 596900 h 641114"/>
                    <a:gd name="connsiteX1" fmla="*/ 596900 w 698500"/>
                    <a:gd name="connsiteY1" fmla="*/ 596900 h 641114"/>
                    <a:gd name="connsiteX2" fmla="*/ 0 w 698500"/>
                    <a:gd name="connsiteY2" fmla="*/ 0 h 641114"/>
                    <a:gd name="connsiteX0" fmla="*/ 701645 w 701645"/>
                    <a:gd name="connsiteY0" fmla="*/ 633713 h 653191"/>
                    <a:gd name="connsiteX1" fmla="*/ 596900 w 701645"/>
                    <a:gd name="connsiteY1" fmla="*/ 596900 h 653191"/>
                    <a:gd name="connsiteX2" fmla="*/ 0 w 701645"/>
                    <a:gd name="connsiteY2" fmla="*/ 0 h 653191"/>
                  </a:gdLst>
                  <a:ahLst/>
                  <a:cxnLst>
                    <a:cxn ang="0">
                      <a:pos x="connsiteX0" y="connsiteY0"/>
                    </a:cxn>
                    <a:cxn ang="0">
                      <a:pos x="connsiteX1" y="connsiteY1"/>
                    </a:cxn>
                    <a:cxn ang="0">
                      <a:pos x="connsiteX2" y="connsiteY2"/>
                    </a:cxn>
                  </a:cxnLst>
                  <a:rect l="l" t="t" r="r" b="b"/>
                  <a:pathLst>
                    <a:path w="701645" h="653191">
                      <a:moveTo>
                        <a:pt x="701645" y="633713"/>
                      </a:moveTo>
                      <a:cubicBezTo>
                        <a:pt x="684712" y="633713"/>
                        <a:pt x="713317" y="696383"/>
                        <a:pt x="596900" y="596900"/>
                      </a:cubicBezTo>
                      <a:cubicBezTo>
                        <a:pt x="480483" y="497417"/>
                        <a:pt x="124354" y="124354"/>
                        <a:pt x="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52" name="Venus_Isundu_1_400kV"/>
                <p:cNvSpPr/>
                <p:nvPr/>
              </p:nvSpPr>
              <p:spPr>
                <a:xfrm>
                  <a:off x="4925823" y="3502290"/>
                  <a:ext cx="843903" cy="898221"/>
                </a:xfrm>
                <a:custGeom>
                  <a:avLst/>
                  <a:gdLst>
                    <a:gd name="connsiteX0" fmla="*/ 60207 w 873007"/>
                    <a:gd name="connsiteY0" fmla="*/ 19610 h 895910"/>
                    <a:gd name="connsiteX1" fmla="*/ 60207 w 873007"/>
                    <a:gd name="connsiteY1" fmla="*/ 83110 h 895910"/>
                    <a:gd name="connsiteX2" fmla="*/ 873007 w 873007"/>
                    <a:gd name="connsiteY2" fmla="*/ 895910 h 895910"/>
                    <a:gd name="connsiteX0" fmla="*/ 60207 w 873007"/>
                    <a:gd name="connsiteY0" fmla="*/ 19610 h 895910"/>
                    <a:gd name="connsiteX1" fmla="*/ 60207 w 873007"/>
                    <a:gd name="connsiteY1" fmla="*/ 83110 h 895910"/>
                    <a:gd name="connsiteX2" fmla="*/ 873007 w 873007"/>
                    <a:gd name="connsiteY2" fmla="*/ 895910 h 895910"/>
                    <a:gd name="connsiteX0" fmla="*/ 18301 w 831101"/>
                    <a:gd name="connsiteY0" fmla="*/ 0 h 876300"/>
                    <a:gd name="connsiteX1" fmla="*/ 83339 w 831101"/>
                    <a:gd name="connsiteY1" fmla="*/ 147752 h 876300"/>
                    <a:gd name="connsiteX2" fmla="*/ 831101 w 831101"/>
                    <a:gd name="connsiteY2" fmla="*/ 876300 h 876300"/>
                  </a:gdLst>
                  <a:ahLst/>
                  <a:cxnLst>
                    <a:cxn ang="0">
                      <a:pos x="connsiteX0" y="connsiteY0"/>
                    </a:cxn>
                    <a:cxn ang="0">
                      <a:pos x="connsiteX1" y="connsiteY1"/>
                    </a:cxn>
                    <a:cxn ang="0">
                      <a:pos x="connsiteX2" y="connsiteY2"/>
                    </a:cxn>
                  </a:cxnLst>
                  <a:rect l="l" t="t" r="r" b="b"/>
                  <a:pathLst>
                    <a:path w="831101" h="876300">
                      <a:moveTo>
                        <a:pt x="18301" y="0"/>
                      </a:moveTo>
                      <a:cubicBezTo>
                        <a:pt x="18301" y="10583"/>
                        <a:pt x="-52128" y="1702"/>
                        <a:pt x="83339" y="147752"/>
                      </a:cubicBezTo>
                      <a:cubicBezTo>
                        <a:pt x="218806" y="293802"/>
                        <a:pt x="661768" y="706967"/>
                        <a:pt x="831101" y="87630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53" name="Venus_Ariadne_2_400kV"/>
                <p:cNvSpPr/>
                <p:nvPr/>
              </p:nvSpPr>
              <p:spPr>
                <a:xfrm>
                  <a:off x="4896284" y="3543433"/>
                  <a:ext cx="731493" cy="960195"/>
                </a:xfrm>
                <a:custGeom>
                  <a:avLst/>
                  <a:gdLst>
                    <a:gd name="connsiteX0" fmla="*/ 48918 w 709318"/>
                    <a:gd name="connsiteY0" fmla="*/ 0 h 952500"/>
                    <a:gd name="connsiteX1" fmla="*/ 48918 w 709318"/>
                    <a:gd name="connsiteY1" fmla="*/ 292100 h 952500"/>
                    <a:gd name="connsiteX2" fmla="*/ 709318 w 709318"/>
                    <a:gd name="connsiteY2" fmla="*/ 952500 h 952500"/>
                    <a:gd name="connsiteX0" fmla="*/ 48918 w 709318"/>
                    <a:gd name="connsiteY0" fmla="*/ 0 h 952500"/>
                    <a:gd name="connsiteX1" fmla="*/ 48918 w 709318"/>
                    <a:gd name="connsiteY1" fmla="*/ 292100 h 952500"/>
                    <a:gd name="connsiteX2" fmla="*/ 709318 w 709318"/>
                    <a:gd name="connsiteY2" fmla="*/ 952500 h 952500"/>
                    <a:gd name="connsiteX0" fmla="*/ 18935 w 724625"/>
                    <a:gd name="connsiteY0" fmla="*/ 0 h 932761"/>
                    <a:gd name="connsiteX1" fmla="*/ 64225 w 724625"/>
                    <a:gd name="connsiteY1" fmla="*/ 272361 h 932761"/>
                    <a:gd name="connsiteX2" fmla="*/ 724625 w 724625"/>
                    <a:gd name="connsiteY2" fmla="*/ 932761 h 932761"/>
                  </a:gdLst>
                  <a:ahLst/>
                  <a:cxnLst>
                    <a:cxn ang="0">
                      <a:pos x="connsiteX0" y="connsiteY0"/>
                    </a:cxn>
                    <a:cxn ang="0">
                      <a:pos x="connsiteX1" y="connsiteY1"/>
                    </a:cxn>
                    <a:cxn ang="0">
                      <a:pos x="connsiteX2" y="connsiteY2"/>
                    </a:cxn>
                  </a:cxnLst>
                  <a:rect l="l" t="t" r="r" b="b"/>
                  <a:pathLst>
                    <a:path w="724625" h="932761">
                      <a:moveTo>
                        <a:pt x="18935" y="0"/>
                      </a:moveTo>
                      <a:cubicBezTo>
                        <a:pt x="18935" y="48683"/>
                        <a:pt x="-45842" y="113611"/>
                        <a:pt x="64225" y="272361"/>
                      </a:cubicBezTo>
                      <a:cubicBezTo>
                        <a:pt x="174292" y="431111"/>
                        <a:pt x="587042" y="795178"/>
                        <a:pt x="724625" y="932761"/>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54" name="Isundu"/>
                <p:cNvSpPr>
                  <a:spLocks/>
                </p:cNvSpPr>
                <p:nvPr/>
              </p:nvSpPr>
              <p:spPr>
                <a:xfrm>
                  <a:off x="5728130" y="4353622"/>
                  <a:ext cx="181103" cy="190284"/>
                </a:xfrm>
                <a:prstGeom prst="ellipse">
                  <a:avLst/>
                </a:prstGeom>
                <a:pattFill prst="dkDnDiag">
                  <a:fgClr>
                    <a:srgbClr val="FF00FF"/>
                  </a:fgClr>
                  <a:bgClr>
                    <a:sysClr val="window" lastClr="FFFFFF">
                      <a:lumMod val="100000"/>
                    </a:sysClr>
                  </a:bgClr>
                </a:pattFill>
                <a:ln w="22225" cap="flat" cmpd="sng" algn="ctr">
                  <a:solidFill>
                    <a:srgbClr val="FF00FF"/>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355" name="Mbewu"/>
                <p:cNvSpPr>
                  <a:spLocks/>
                </p:cNvSpPr>
                <p:nvPr/>
              </p:nvSpPr>
              <p:spPr>
                <a:xfrm>
                  <a:off x="7168172" y="3244407"/>
                  <a:ext cx="181103" cy="190284"/>
                </a:xfrm>
                <a:prstGeom prst="ellipse">
                  <a:avLst/>
                </a:prstGeom>
                <a:pattFill prst="dkDnDiag">
                  <a:fgClr>
                    <a:srgbClr val="FF00FF"/>
                  </a:fgClr>
                  <a:bgClr>
                    <a:sysClr val="window" lastClr="FFFFFF">
                      <a:lumMod val="100000"/>
                    </a:sysClr>
                  </a:bgClr>
                </a:pattFill>
                <a:ln w="22225" cap="flat" cmpd="sng" algn="ctr">
                  <a:solidFill>
                    <a:srgbClr val="FF00FF"/>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356" name="Inyaninga"/>
                <p:cNvSpPr>
                  <a:spLocks/>
                </p:cNvSpPr>
                <p:nvPr/>
              </p:nvSpPr>
              <p:spPr>
                <a:xfrm>
                  <a:off x="6401581" y="4248987"/>
                  <a:ext cx="181103" cy="181103"/>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357" name="Iphiva"/>
                <p:cNvSpPr>
                  <a:spLocks/>
                </p:cNvSpPr>
                <p:nvPr/>
              </p:nvSpPr>
              <p:spPr>
                <a:xfrm>
                  <a:off x="7489447" y="1763267"/>
                  <a:ext cx="181103" cy="170715"/>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358" name="MADLANZINI"/>
                <p:cNvSpPr>
                  <a:spLocks/>
                </p:cNvSpPr>
                <p:nvPr/>
              </p:nvSpPr>
              <p:spPr>
                <a:xfrm>
                  <a:off x="5614232" y="1008849"/>
                  <a:ext cx="181103" cy="181103"/>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359" name="NZALO"/>
                <p:cNvSpPr/>
                <p:nvPr/>
              </p:nvSpPr>
              <p:spPr>
                <a:xfrm>
                  <a:off x="6407819" y="1933970"/>
                  <a:ext cx="239718" cy="239718"/>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sp>
              <p:nvSpPr>
                <p:cNvPr id="1360" name="Shongweni"/>
                <p:cNvSpPr>
                  <a:spLocks/>
                </p:cNvSpPr>
                <p:nvPr/>
              </p:nvSpPr>
              <p:spPr>
                <a:xfrm>
                  <a:off x="6088632" y="4513447"/>
                  <a:ext cx="181103" cy="181103"/>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000" b="0" i="0" u="none" strike="noStrike" kern="0" cap="none" spc="0" normalizeH="0" baseline="0" noProof="0">
                    <a:ln>
                      <a:noFill/>
                    </a:ln>
                    <a:solidFill>
                      <a:prstClr val="white"/>
                    </a:solidFill>
                    <a:effectLst/>
                    <a:uLnTx/>
                    <a:uFillTx/>
                    <a:latin typeface="Calibri" panose="020F0502020204030204"/>
                    <a:ea typeface="+mn-ea"/>
                    <a:cs typeface="Arial"/>
                  </a:endParaRPr>
                </a:p>
              </p:txBody>
            </p:sp>
          </p:grpSp>
        </p:grpSp>
        <p:grpSp>
          <p:nvGrpSpPr>
            <p:cNvPr id="1075" name="Group 1074"/>
            <p:cNvGrpSpPr/>
            <p:nvPr/>
          </p:nvGrpSpPr>
          <p:grpSpPr>
            <a:xfrm>
              <a:off x="6202855" y="1735397"/>
              <a:ext cx="2691073" cy="2267345"/>
              <a:chOff x="8309243" y="-467551"/>
              <a:chExt cx="3494939" cy="2911814"/>
            </a:xfrm>
          </p:grpSpPr>
          <p:sp>
            <p:nvSpPr>
              <p:cNvPr id="1174" name="Zeus_Kriel_1_400kV"/>
              <p:cNvSpPr/>
              <p:nvPr/>
            </p:nvSpPr>
            <p:spPr>
              <a:xfrm>
                <a:off x="9195870" y="1100243"/>
                <a:ext cx="58245" cy="315510"/>
              </a:xfrm>
              <a:custGeom>
                <a:avLst/>
                <a:gdLst>
                  <a:gd name="connsiteX0" fmla="*/ 14111 w 204611"/>
                  <a:gd name="connsiteY0" fmla="*/ 901700 h 901700"/>
                  <a:gd name="connsiteX1" fmla="*/ 14111 w 204611"/>
                  <a:gd name="connsiteY1" fmla="*/ 190500 h 901700"/>
                  <a:gd name="connsiteX2" fmla="*/ 204611 w 204611"/>
                  <a:gd name="connsiteY2" fmla="*/ 0 h 901700"/>
                  <a:gd name="connsiteX0" fmla="*/ 14111 w 204611"/>
                  <a:gd name="connsiteY0" fmla="*/ 901700 h 901700"/>
                  <a:gd name="connsiteX1" fmla="*/ 14111 w 204611"/>
                  <a:gd name="connsiteY1" fmla="*/ 190500 h 901700"/>
                  <a:gd name="connsiteX2" fmla="*/ 204611 w 204611"/>
                  <a:gd name="connsiteY2" fmla="*/ 0 h 901700"/>
                  <a:gd name="connsiteX0" fmla="*/ 14111 w 217311"/>
                  <a:gd name="connsiteY0" fmla="*/ 986042 h 986042"/>
                  <a:gd name="connsiteX1" fmla="*/ 14111 w 217311"/>
                  <a:gd name="connsiteY1" fmla="*/ 274842 h 986042"/>
                  <a:gd name="connsiteX2" fmla="*/ 217311 w 217311"/>
                  <a:gd name="connsiteY2" fmla="*/ 0 h 986042"/>
                  <a:gd name="connsiteX0" fmla="*/ 14111 w 217311"/>
                  <a:gd name="connsiteY0" fmla="*/ 986042 h 986042"/>
                  <a:gd name="connsiteX1" fmla="*/ 14111 w 217311"/>
                  <a:gd name="connsiteY1" fmla="*/ 274842 h 986042"/>
                  <a:gd name="connsiteX2" fmla="*/ 217311 w 217311"/>
                  <a:gd name="connsiteY2" fmla="*/ 0 h 986042"/>
                  <a:gd name="connsiteX0" fmla="*/ 14111 w 200377"/>
                  <a:gd name="connsiteY0" fmla="*/ 969174 h 969174"/>
                  <a:gd name="connsiteX1" fmla="*/ 14111 w 200377"/>
                  <a:gd name="connsiteY1" fmla="*/ 257974 h 969174"/>
                  <a:gd name="connsiteX2" fmla="*/ 200377 w 200377"/>
                  <a:gd name="connsiteY2" fmla="*/ 0 h 969174"/>
                </a:gdLst>
                <a:ahLst/>
                <a:cxnLst>
                  <a:cxn ang="0">
                    <a:pos x="connsiteX0" y="connsiteY0"/>
                  </a:cxn>
                  <a:cxn ang="0">
                    <a:pos x="connsiteX1" y="connsiteY1"/>
                  </a:cxn>
                  <a:cxn ang="0">
                    <a:pos x="connsiteX2" y="connsiteY2"/>
                  </a:cxn>
                </a:cxnLst>
                <a:rect l="l" t="t" r="r" b="b"/>
                <a:pathLst>
                  <a:path w="200377" h="969174">
                    <a:moveTo>
                      <a:pt x="14111" y="969174"/>
                    </a:moveTo>
                    <a:cubicBezTo>
                      <a:pt x="14111" y="850641"/>
                      <a:pt x="-17639" y="408257"/>
                      <a:pt x="14111" y="257974"/>
                    </a:cubicBezTo>
                    <a:cubicBezTo>
                      <a:pt x="45861" y="107691"/>
                      <a:pt x="169156" y="199935"/>
                      <a:pt x="200377"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grpSp>
            <p:nvGrpSpPr>
              <p:cNvPr id="1175" name="Group 1174"/>
              <p:cNvGrpSpPr/>
              <p:nvPr/>
            </p:nvGrpSpPr>
            <p:grpSpPr>
              <a:xfrm>
                <a:off x="8309243" y="-467551"/>
                <a:ext cx="3494939" cy="2911814"/>
                <a:chOff x="549495" y="-731989"/>
                <a:chExt cx="12023375" cy="8978906"/>
              </a:xfrm>
            </p:grpSpPr>
            <p:grpSp>
              <p:nvGrpSpPr>
                <p:cNvPr id="1214" name="Group 1213"/>
                <p:cNvGrpSpPr/>
                <p:nvPr/>
              </p:nvGrpSpPr>
              <p:grpSpPr>
                <a:xfrm>
                  <a:off x="549495" y="-731989"/>
                  <a:ext cx="12023375" cy="8978906"/>
                  <a:chOff x="3128309" y="-1795151"/>
                  <a:chExt cx="12023375" cy="8978906"/>
                </a:xfrm>
              </p:grpSpPr>
              <p:sp>
                <p:nvSpPr>
                  <p:cNvPr id="1216" name="Duvha_Apollo_1_400kV"/>
                  <p:cNvSpPr/>
                  <p:nvPr/>
                </p:nvSpPr>
                <p:spPr>
                  <a:xfrm>
                    <a:off x="4494924" y="2306955"/>
                    <a:ext cx="2251299" cy="88900"/>
                  </a:xfrm>
                  <a:custGeom>
                    <a:avLst/>
                    <a:gdLst>
                      <a:gd name="connsiteX0" fmla="*/ 2360610 w 2360610"/>
                      <a:gd name="connsiteY0" fmla="*/ 88900 h 88900"/>
                      <a:gd name="connsiteX1" fmla="*/ 188910 w 2360610"/>
                      <a:gd name="connsiteY1" fmla="*/ 88900 h 88900"/>
                      <a:gd name="connsiteX2" fmla="*/ 100010 w 2360610"/>
                      <a:gd name="connsiteY2" fmla="*/ 0 h 88900"/>
                      <a:gd name="connsiteX0" fmla="*/ 2360610 w 2360610"/>
                      <a:gd name="connsiteY0" fmla="*/ 88900 h 88900"/>
                      <a:gd name="connsiteX1" fmla="*/ 188910 w 2360610"/>
                      <a:gd name="connsiteY1" fmla="*/ 88900 h 88900"/>
                      <a:gd name="connsiteX2" fmla="*/ 100010 w 2360610"/>
                      <a:gd name="connsiteY2" fmla="*/ 0 h 88900"/>
                      <a:gd name="connsiteX0" fmla="*/ 2260600 w 2260600"/>
                      <a:gd name="connsiteY0" fmla="*/ 88900 h 88900"/>
                      <a:gd name="connsiteX1" fmla="*/ 476426 w 2260600"/>
                      <a:gd name="connsiteY1" fmla="*/ 74754 h 88900"/>
                      <a:gd name="connsiteX2" fmla="*/ 0 w 2260600"/>
                      <a:gd name="connsiteY2" fmla="*/ 0 h 88900"/>
                    </a:gdLst>
                    <a:ahLst/>
                    <a:cxnLst>
                      <a:cxn ang="0">
                        <a:pos x="connsiteX0" y="connsiteY0"/>
                      </a:cxn>
                      <a:cxn ang="0">
                        <a:pos x="connsiteX1" y="connsiteY1"/>
                      </a:cxn>
                      <a:cxn ang="0">
                        <a:pos x="connsiteX2" y="connsiteY2"/>
                      </a:cxn>
                    </a:cxnLst>
                    <a:rect l="l" t="t" r="r" b="b"/>
                    <a:pathLst>
                      <a:path w="2260600" h="88900">
                        <a:moveTo>
                          <a:pt x="2260600" y="88900"/>
                        </a:moveTo>
                        <a:lnTo>
                          <a:pt x="476426" y="74754"/>
                        </a:lnTo>
                        <a:cubicBezTo>
                          <a:pt x="99659" y="59937"/>
                          <a:pt x="18521" y="18521"/>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17" name="Apollo_Kendal_1_400kV"/>
                  <p:cNvSpPr/>
                  <p:nvPr/>
                </p:nvSpPr>
                <p:spPr>
                  <a:xfrm>
                    <a:off x="4540252" y="2321049"/>
                    <a:ext cx="1442197" cy="361813"/>
                  </a:xfrm>
                  <a:custGeom>
                    <a:avLst/>
                    <a:gdLst>
                      <a:gd name="connsiteX0" fmla="*/ 0 w 1473200"/>
                      <a:gd name="connsiteY0" fmla="*/ 25400 h 368300"/>
                      <a:gd name="connsiteX1" fmla="*/ 1130300 w 1473200"/>
                      <a:gd name="connsiteY1" fmla="*/ 25400 h 368300"/>
                      <a:gd name="connsiteX2" fmla="*/ 1473200 w 1473200"/>
                      <a:gd name="connsiteY2" fmla="*/ 368300 h 368300"/>
                      <a:gd name="connsiteX0" fmla="*/ 0 w 1473200"/>
                      <a:gd name="connsiteY0" fmla="*/ 25400 h 368300"/>
                      <a:gd name="connsiteX1" fmla="*/ 1130300 w 1473200"/>
                      <a:gd name="connsiteY1" fmla="*/ 25400 h 368300"/>
                      <a:gd name="connsiteX2" fmla="*/ 1473200 w 1473200"/>
                      <a:gd name="connsiteY2" fmla="*/ 368300 h 368300"/>
                      <a:gd name="connsiteX0" fmla="*/ 0 w 1444856"/>
                      <a:gd name="connsiteY0" fmla="*/ 0 h 473990"/>
                      <a:gd name="connsiteX1" fmla="*/ 1101956 w 1444856"/>
                      <a:gd name="connsiteY1" fmla="*/ 131090 h 473990"/>
                      <a:gd name="connsiteX2" fmla="*/ 1444856 w 1444856"/>
                      <a:gd name="connsiteY2" fmla="*/ 473990 h 473990"/>
                      <a:gd name="connsiteX0" fmla="*/ 2186 w 1447042"/>
                      <a:gd name="connsiteY0" fmla="*/ 0 h 473990"/>
                      <a:gd name="connsiteX1" fmla="*/ 1104142 w 1447042"/>
                      <a:gd name="connsiteY1" fmla="*/ 131090 h 473990"/>
                      <a:gd name="connsiteX2" fmla="*/ 1447042 w 1447042"/>
                      <a:gd name="connsiteY2" fmla="*/ 473990 h 473990"/>
                      <a:gd name="connsiteX0" fmla="*/ 2155 w 1447011"/>
                      <a:gd name="connsiteY0" fmla="*/ 0 h 473990"/>
                      <a:gd name="connsiteX1" fmla="*/ 1118283 w 1447011"/>
                      <a:gd name="connsiteY1" fmla="*/ 149817 h 473990"/>
                      <a:gd name="connsiteX2" fmla="*/ 1447011 w 1447011"/>
                      <a:gd name="connsiteY2" fmla="*/ 473990 h 473990"/>
                      <a:gd name="connsiteX0" fmla="*/ 2155 w 1447011"/>
                      <a:gd name="connsiteY0" fmla="*/ 0 h 473990"/>
                      <a:gd name="connsiteX1" fmla="*/ 1118283 w 1447011"/>
                      <a:gd name="connsiteY1" fmla="*/ 149817 h 473990"/>
                      <a:gd name="connsiteX2" fmla="*/ 1447011 w 1447011"/>
                      <a:gd name="connsiteY2" fmla="*/ 473990 h 473990"/>
                      <a:gd name="connsiteX0" fmla="*/ 2265 w 1447121"/>
                      <a:gd name="connsiteY0" fmla="*/ 0 h 473990"/>
                      <a:gd name="connsiteX1" fmla="*/ 1071154 w 1447121"/>
                      <a:gd name="connsiteY1" fmla="*/ 124848 h 473990"/>
                      <a:gd name="connsiteX2" fmla="*/ 1447121 w 1447121"/>
                      <a:gd name="connsiteY2" fmla="*/ 473990 h 473990"/>
                      <a:gd name="connsiteX0" fmla="*/ 2265 w 1447121"/>
                      <a:gd name="connsiteY0" fmla="*/ 0 h 473990"/>
                      <a:gd name="connsiteX1" fmla="*/ 1071154 w 1447121"/>
                      <a:gd name="connsiteY1" fmla="*/ 149817 h 473990"/>
                      <a:gd name="connsiteX2" fmla="*/ 1447121 w 1447121"/>
                      <a:gd name="connsiteY2" fmla="*/ 473990 h 473990"/>
                      <a:gd name="connsiteX0" fmla="*/ 2277 w 1447133"/>
                      <a:gd name="connsiteY0" fmla="*/ 0 h 473990"/>
                      <a:gd name="connsiteX1" fmla="*/ 1066443 w 1447133"/>
                      <a:gd name="connsiteY1" fmla="*/ 131090 h 473990"/>
                      <a:gd name="connsiteX2" fmla="*/ 1447133 w 1447133"/>
                      <a:gd name="connsiteY2" fmla="*/ 473990 h 473990"/>
                      <a:gd name="connsiteX0" fmla="*/ 2056 w 1446912"/>
                      <a:gd name="connsiteY0" fmla="*/ 0 h 473990"/>
                      <a:gd name="connsiteX1" fmla="*/ 1066222 w 1446912"/>
                      <a:gd name="connsiteY1" fmla="*/ 131090 h 473990"/>
                      <a:gd name="connsiteX2" fmla="*/ 1446912 w 1446912"/>
                      <a:gd name="connsiteY2" fmla="*/ 473990 h 473990"/>
                    </a:gdLst>
                    <a:ahLst/>
                    <a:cxnLst>
                      <a:cxn ang="0">
                        <a:pos x="connsiteX0" y="connsiteY0"/>
                      </a:cxn>
                      <a:cxn ang="0">
                        <a:pos x="connsiteX1" y="connsiteY1"/>
                      </a:cxn>
                      <a:cxn ang="0">
                        <a:pos x="connsiteX2" y="connsiteY2"/>
                      </a:cxn>
                    </a:cxnLst>
                    <a:rect l="l" t="t" r="r" b="b"/>
                    <a:pathLst>
                      <a:path w="1446912" h="473990">
                        <a:moveTo>
                          <a:pt x="2056" y="0"/>
                        </a:moveTo>
                        <a:cubicBezTo>
                          <a:pt x="-50476" y="168544"/>
                          <a:pt x="919890" y="86425"/>
                          <a:pt x="1066222" y="131090"/>
                        </a:cubicBezTo>
                        <a:cubicBezTo>
                          <a:pt x="1212554" y="175755"/>
                          <a:pt x="1375475" y="402553"/>
                          <a:pt x="1446912" y="47399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18" name="Apollo_Kusile_1_400kV"/>
                  <p:cNvSpPr/>
                  <p:nvPr/>
                </p:nvSpPr>
                <p:spPr>
                  <a:xfrm>
                    <a:off x="4495148" y="2306954"/>
                    <a:ext cx="1373876" cy="12711"/>
                  </a:xfrm>
                  <a:custGeom>
                    <a:avLst/>
                    <a:gdLst>
                      <a:gd name="connsiteX0" fmla="*/ 0 w 1449641"/>
                      <a:gd name="connsiteY0" fmla="*/ 0 h 12700"/>
                      <a:gd name="connsiteX1" fmla="*/ 1346200 w 1449641"/>
                      <a:gd name="connsiteY1" fmla="*/ 0 h 12700"/>
                      <a:gd name="connsiteX2" fmla="*/ 1358900 w 1449641"/>
                      <a:gd name="connsiteY2" fmla="*/ 12700 h 12700"/>
                      <a:gd name="connsiteX0" fmla="*/ 0 w 1449641"/>
                      <a:gd name="connsiteY0" fmla="*/ 0 h 12700"/>
                      <a:gd name="connsiteX1" fmla="*/ 1346200 w 1449641"/>
                      <a:gd name="connsiteY1" fmla="*/ 0 h 12700"/>
                      <a:gd name="connsiteX2" fmla="*/ 1358900 w 1449641"/>
                      <a:gd name="connsiteY2" fmla="*/ 12700 h 12700"/>
                      <a:gd name="connsiteX0" fmla="*/ 0 w 1498950"/>
                      <a:gd name="connsiteY0" fmla="*/ 0 h 3531"/>
                      <a:gd name="connsiteX1" fmla="*/ 1346200 w 1498950"/>
                      <a:gd name="connsiteY1" fmla="*/ 0 h 3531"/>
                      <a:gd name="connsiteX2" fmla="*/ 1482180 w 1498950"/>
                      <a:gd name="connsiteY2" fmla="*/ 3531 h 3531"/>
                    </a:gdLst>
                    <a:ahLst/>
                    <a:cxnLst>
                      <a:cxn ang="0">
                        <a:pos x="connsiteX0" y="connsiteY0"/>
                      </a:cxn>
                      <a:cxn ang="0">
                        <a:pos x="connsiteX1" y="connsiteY1"/>
                      </a:cxn>
                      <a:cxn ang="0">
                        <a:pos x="connsiteX2" y="connsiteY2"/>
                      </a:cxn>
                    </a:cxnLst>
                    <a:rect l="l" t="t" r="r" b="b"/>
                    <a:pathLst>
                      <a:path w="1498950" h="3531">
                        <a:moveTo>
                          <a:pt x="0" y="0"/>
                        </a:moveTo>
                        <a:lnTo>
                          <a:pt x="1346200" y="0"/>
                        </a:lnTo>
                        <a:cubicBezTo>
                          <a:pt x="1572683" y="2117"/>
                          <a:pt x="1479534" y="885"/>
                          <a:pt x="1482180" y="3531"/>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19" name="Apollo_Apollo_1_400kV"/>
                  <p:cNvSpPr/>
                  <p:nvPr/>
                </p:nvSpPr>
                <p:spPr>
                  <a:xfrm>
                    <a:off x="4495148" y="2306955"/>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20" name="Apollo_Apollo_1_400kV"/>
                  <p:cNvSpPr/>
                  <p:nvPr/>
                </p:nvSpPr>
                <p:spPr>
                  <a:xfrm>
                    <a:off x="4495148" y="2306955"/>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21" name="Apollo_Apollo_1_400kV"/>
                  <p:cNvSpPr/>
                  <p:nvPr/>
                </p:nvSpPr>
                <p:spPr>
                  <a:xfrm>
                    <a:off x="4495148" y="2306955"/>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22" name="Apollo_THUSO_1_400kV"/>
                  <p:cNvSpPr/>
                  <p:nvPr/>
                </p:nvSpPr>
                <p:spPr>
                  <a:xfrm>
                    <a:off x="4431648" y="2256155"/>
                    <a:ext cx="63500" cy="54563"/>
                  </a:xfrm>
                  <a:custGeom>
                    <a:avLst/>
                    <a:gdLst>
                      <a:gd name="connsiteX0" fmla="*/ 63500 w 63500"/>
                      <a:gd name="connsiteY0" fmla="*/ 50800 h 54563"/>
                      <a:gd name="connsiteX1" fmla="*/ 50800 w 63500"/>
                      <a:gd name="connsiteY1" fmla="*/ 50800 h 54563"/>
                      <a:gd name="connsiteX2" fmla="*/ 0 w 63500"/>
                      <a:gd name="connsiteY2" fmla="*/ 0 h 54563"/>
                      <a:gd name="connsiteX0" fmla="*/ 63500 w 63500"/>
                      <a:gd name="connsiteY0" fmla="*/ 50800 h 54563"/>
                      <a:gd name="connsiteX1" fmla="*/ 50800 w 63500"/>
                      <a:gd name="connsiteY1" fmla="*/ 50800 h 54563"/>
                      <a:gd name="connsiteX2" fmla="*/ 0 w 63500"/>
                      <a:gd name="connsiteY2" fmla="*/ 0 h 54563"/>
                    </a:gdLst>
                    <a:ahLst/>
                    <a:cxnLst>
                      <a:cxn ang="0">
                        <a:pos x="connsiteX0" y="connsiteY0"/>
                      </a:cxn>
                      <a:cxn ang="0">
                        <a:pos x="connsiteX1" y="connsiteY1"/>
                      </a:cxn>
                      <a:cxn ang="0">
                        <a:pos x="connsiteX2" y="connsiteY2"/>
                      </a:cxn>
                    </a:cxnLst>
                    <a:rect l="l" t="t" r="r" b="b"/>
                    <a:pathLst>
                      <a:path w="63500" h="54563">
                        <a:moveTo>
                          <a:pt x="63500" y="50800"/>
                        </a:moveTo>
                        <a:cubicBezTo>
                          <a:pt x="61383" y="50800"/>
                          <a:pt x="61383" y="59267"/>
                          <a:pt x="50800" y="50800"/>
                        </a:cubicBezTo>
                        <a:cubicBezTo>
                          <a:pt x="40217" y="42333"/>
                          <a:pt x="10583" y="10583"/>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23" name="Arnot_Arnot_1_400kV"/>
                  <p:cNvSpPr/>
                  <p:nvPr/>
                </p:nvSpPr>
                <p:spPr>
                  <a:xfrm>
                    <a:off x="7696342" y="2357755"/>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24" name="Arnot_Kendal_1_400kV"/>
                  <p:cNvSpPr/>
                  <p:nvPr/>
                </p:nvSpPr>
                <p:spPr>
                  <a:xfrm>
                    <a:off x="5987163" y="2358448"/>
                    <a:ext cx="1643164" cy="296123"/>
                  </a:xfrm>
                  <a:custGeom>
                    <a:avLst/>
                    <a:gdLst>
                      <a:gd name="connsiteX0" fmla="*/ 1739900 w 1739900"/>
                      <a:gd name="connsiteY0" fmla="*/ 21636 h 313736"/>
                      <a:gd name="connsiteX1" fmla="*/ 292100 w 1739900"/>
                      <a:gd name="connsiteY1" fmla="*/ 21636 h 313736"/>
                      <a:gd name="connsiteX2" fmla="*/ 0 w 1739900"/>
                      <a:gd name="connsiteY2" fmla="*/ 313736 h 313736"/>
                      <a:gd name="connsiteX0" fmla="*/ 1739900 w 1739900"/>
                      <a:gd name="connsiteY0" fmla="*/ 21636 h 313736"/>
                      <a:gd name="connsiteX1" fmla="*/ 292100 w 1739900"/>
                      <a:gd name="connsiteY1" fmla="*/ 21636 h 313736"/>
                      <a:gd name="connsiteX2" fmla="*/ 0 w 1739900"/>
                      <a:gd name="connsiteY2" fmla="*/ 313736 h 313736"/>
                      <a:gd name="connsiteX0" fmla="*/ 1697365 w 1697365"/>
                      <a:gd name="connsiteY0" fmla="*/ 0 h 509301"/>
                      <a:gd name="connsiteX1" fmla="*/ 292100 w 1697365"/>
                      <a:gd name="connsiteY1" fmla="*/ 217201 h 509301"/>
                      <a:gd name="connsiteX2" fmla="*/ 0 w 1697365"/>
                      <a:gd name="connsiteY2" fmla="*/ 509301 h 509301"/>
                      <a:gd name="connsiteX0" fmla="*/ 1697365 w 1697365"/>
                      <a:gd name="connsiteY0" fmla="*/ 0 h 509301"/>
                      <a:gd name="connsiteX1" fmla="*/ 1121725 w 1697365"/>
                      <a:gd name="connsiteY1" fmla="*/ 82945 h 509301"/>
                      <a:gd name="connsiteX2" fmla="*/ 292100 w 1697365"/>
                      <a:gd name="connsiteY2" fmla="*/ 217201 h 509301"/>
                      <a:gd name="connsiteX3" fmla="*/ 0 w 1697365"/>
                      <a:gd name="connsiteY3" fmla="*/ 509301 h 509301"/>
                      <a:gd name="connsiteX0" fmla="*/ 1697365 w 1697365"/>
                      <a:gd name="connsiteY0" fmla="*/ 0 h 509301"/>
                      <a:gd name="connsiteX1" fmla="*/ 1183163 w 1697365"/>
                      <a:gd name="connsiteY1" fmla="*/ 259925 h 509301"/>
                      <a:gd name="connsiteX2" fmla="*/ 292100 w 1697365"/>
                      <a:gd name="connsiteY2" fmla="*/ 217201 h 509301"/>
                      <a:gd name="connsiteX3" fmla="*/ 0 w 1697365"/>
                      <a:gd name="connsiteY3" fmla="*/ 509301 h 509301"/>
                      <a:gd name="connsiteX0" fmla="*/ 1706817 w 1706817"/>
                      <a:gd name="connsiteY0" fmla="*/ 0 h 461034"/>
                      <a:gd name="connsiteX1" fmla="*/ 1183163 w 1706817"/>
                      <a:gd name="connsiteY1" fmla="*/ 211658 h 461034"/>
                      <a:gd name="connsiteX2" fmla="*/ 292100 w 1706817"/>
                      <a:gd name="connsiteY2" fmla="*/ 168934 h 461034"/>
                      <a:gd name="connsiteX3" fmla="*/ 0 w 1706817"/>
                      <a:gd name="connsiteY3" fmla="*/ 461034 h 461034"/>
                      <a:gd name="connsiteX0" fmla="*/ 1706817 w 1706817"/>
                      <a:gd name="connsiteY0" fmla="*/ 8266 h 469300"/>
                      <a:gd name="connsiteX1" fmla="*/ 1183163 w 1706817"/>
                      <a:gd name="connsiteY1" fmla="*/ 219924 h 469300"/>
                      <a:gd name="connsiteX2" fmla="*/ 292100 w 1706817"/>
                      <a:gd name="connsiteY2" fmla="*/ 177200 h 469300"/>
                      <a:gd name="connsiteX3" fmla="*/ 0 w 1706817"/>
                      <a:gd name="connsiteY3" fmla="*/ 469300 h 469300"/>
                      <a:gd name="connsiteX0" fmla="*/ 1706817 w 1706817"/>
                      <a:gd name="connsiteY0" fmla="*/ 7486 h 468520"/>
                      <a:gd name="connsiteX1" fmla="*/ 1230424 w 1706817"/>
                      <a:gd name="connsiteY1" fmla="*/ 243277 h 468520"/>
                      <a:gd name="connsiteX2" fmla="*/ 292100 w 1706817"/>
                      <a:gd name="connsiteY2" fmla="*/ 176420 h 468520"/>
                      <a:gd name="connsiteX3" fmla="*/ 0 w 1706817"/>
                      <a:gd name="connsiteY3" fmla="*/ 468520 h 468520"/>
                      <a:gd name="connsiteX0" fmla="*/ 1706817 w 1706817"/>
                      <a:gd name="connsiteY0" fmla="*/ 7486 h 479137"/>
                      <a:gd name="connsiteX1" fmla="*/ 1230424 w 1706817"/>
                      <a:gd name="connsiteY1" fmla="*/ 243277 h 479137"/>
                      <a:gd name="connsiteX2" fmla="*/ 594571 w 1706817"/>
                      <a:gd name="connsiteY2" fmla="*/ 466022 h 479137"/>
                      <a:gd name="connsiteX3" fmla="*/ 0 w 1706817"/>
                      <a:gd name="connsiteY3" fmla="*/ 468520 h 479137"/>
                      <a:gd name="connsiteX0" fmla="*/ 1650104 w 1650104"/>
                      <a:gd name="connsiteY0" fmla="*/ 7486 h 500698"/>
                      <a:gd name="connsiteX1" fmla="*/ 1173711 w 1650104"/>
                      <a:gd name="connsiteY1" fmla="*/ 243277 h 500698"/>
                      <a:gd name="connsiteX2" fmla="*/ 537858 w 1650104"/>
                      <a:gd name="connsiteY2" fmla="*/ 466022 h 500698"/>
                      <a:gd name="connsiteX3" fmla="*/ 0 w 1650104"/>
                      <a:gd name="connsiteY3" fmla="*/ 500698 h 500698"/>
                      <a:gd name="connsiteX0" fmla="*/ 1650104 w 1650104"/>
                      <a:gd name="connsiteY0" fmla="*/ 7486 h 500698"/>
                      <a:gd name="connsiteX1" fmla="*/ 1173711 w 1650104"/>
                      <a:gd name="connsiteY1" fmla="*/ 243277 h 500698"/>
                      <a:gd name="connsiteX2" fmla="*/ 537858 w 1650104"/>
                      <a:gd name="connsiteY2" fmla="*/ 466022 h 500698"/>
                      <a:gd name="connsiteX3" fmla="*/ 0 w 1650104"/>
                      <a:gd name="connsiteY3" fmla="*/ 500698 h 500698"/>
                      <a:gd name="connsiteX0" fmla="*/ 1650104 w 1650104"/>
                      <a:gd name="connsiteY0" fmla="*/ 7486 h 500698"/>
                      <a:gd name="connsiteX1" fmla="*/ 1173711 w 1650104"/>
                      <a:gd name="connsiteY1" fmla="*/ 243277 h 500698"/>
                      <a:gd name="connsiteX2" fmla="*/ 537858 w 1650104"/>
                      <a:gd name="connsiteY2" fmla="*/ 466022 h 500698"/>
                      <a:gd name="connsiteX3" fmla="*/ 0 w 1650104"/>
                      <a:gd name="connsiteY3" fmla="*/ 500698 h 500698"/>
                      <a:gd name="connsiteX0" fmla="*/ 1650104 w 1650104"/>
                      <a:gd name="connsiteY0" fmla="*/ 7486 h 504015"/>
                      <a:gd name="connsiteX1" fmla="*/ 1173711 w 1650104"/>
                      <a:gd name="connsiteY1" fmla="*/ 243277 h 504015"/>
                      <a:gd name="connsiteX2" fmla="*/ 570940 w 1650104"/>
                      <a:gd name="connsiteY2" fmla="*/ 482109 h 504015"/>
                      <a:gd name="connsiteX3" fmla="*/ 0 w 1650104"/>
                      <a:gd name="connsiteY3" fmla="*/ 500698 h 504015"/>
                      <a:gd name="connsiteX0" fmla="*/ 1650104 w 1650104"/>
                      <a:gd name="connsiteY0" fmla="*/ 7486 h 500698"/>
                      <a:gd name="connsiteX1" fmla="*/ 1173711 w 1650104"/>
                      <a:gd name="connsiteY1" fmla="*/ 243277 h 500698"/>
                      <a:gd name="connsiteX2" fmla="*/ 570940 w 1650104"/>
                      <a:gd name="connsiteY2" fmla="*/ 482109 h 500698"/>
                      <a:gd name="connsiteX3" fmla="*/ 0 w 1650104"/>
                      <a:gd name="connsiteY3" fmla="*/ 500698 h 500698"/>
                      <a:gd name="connsiteX0" fmla="*/ 1650104 w 1650104"/>
                      <a:gd name="connsiteY0" fmla="*/ 7486 h 512186"/>
                      <a:gd name="connsiteX1" fmla="*/ 1173711 w 1650104"/>
                      <a:gd name="connsiteY1" fmla="*/ 243277 h 512186"/>
                      <a:gd name="connsiteX2" fmla="*/ 570940 w 1650104"/>
                      <a:gd name="connsiteY2" fmla="*/ 506243 h 512186"/>
                      <a:gd name="connsiteX3" fmla="*/ 0 w 1650104"/>
                      <a:gd name="connsiteY3" fmla="*/ 500698 h 512186"/>
                      <a:gd name="connsiteX0" fmla="*/ 1650104 w 1650104"/>
                      <a:gd name="connsiteY0" fmla="*/ 7486 h 512186"/>
                      <a:gd name="connsiteX1" fmla="*/ 1173711 w 1650104"/>
                      <a:gd name="connsiteY1" fmla="*/ 243277 h 512186"/>
                      <a:gd name="connsiteX2" fmla="*/ 570940 w 1650104"/>
                      <a:gd name="connsiteY2" fmla="*/ 506243 h 512186"/>
                      <a:gd name="connsiteX3" fmla="*/ 0 w 1650104"/>
                      <a:gd name="connsiteY3" fmla="*/ 500698 h 512186"/>
                      <a:gd name="connsiteX0" fmla="*/ 1650104 w 1650104"/>
                      <a:gd name="connsiteY0" fmla="*/ 22779 h 548511"/>
                      <a:gd name="connsiteX1" fmla="*/ 1135903 w 1650104"/>
                      <a:gd name="connsiteY1" fmla="*/ 81591 h 548511"/>
                      <a:gd name="connsiteX2" fmla="*/ 570940 w 1650104"/>
                      <a:gd name="connsiteY2" fmla="*/ 521536 h 548511"/>
                      <a:gd name="connsiteX3" fmla="*/ 0 w 1650104"/>
                      <a:gd name="connsiteY3" fmla="*/ 515991 h 548511"/>
                      <a:gd name="connsiteX0" fmla="*/ 1650104 w 1650104"/>
                      <a:gd name="connsiteY0" fmla="*/ 13732 h 539464"/>
                      <a:gd name="connsiteX1" fmla="*/ 1135903 w 1650104"/>
                      <a:gd name="connsiteY1" fmla="*/ 72544 h 539464"/>
                      <a:gd name="connsiteX2" fmla="*/ 570940 w 1650104"/>
                      <a:gd name="connsiteY2" fmla="*/ 512489 h 539464"/>
                      <a:gd name="connsiteX3" fmla="*/ 0 w 1650104"/>
                      <a:gd name="connsiteY3" fmla="*/ 506944 h 539464"/>
                      <a:gd name="connsiteX0" fmla="*/ 1650104 w 1650104"/>
                      <a:gd name="connsiteY0" fmla="*/ 21012 h 550244"/>
                      <a:gd name="connsiteX1" fmla="*/ 1065012 w 1650104"/>
                      <a:gd name="connsiteY1" fmla="*/ 31557 h 550244"/>
                      <a:gd name="connsiteX2" fmla="*/ 570940 w 1650104"/>
                      <a:gd name="connsiteY2" fmla="*/ 519769 h 550244"/>
                      <a:gd name="connsiteX3" fmla="*/ 0 w 1650104"/>
                      <a:gd name="connsiteY3" fmla="*/ 514224 h 550244"/>
                      <a:gd name="connsiteX0" fmla="*/ 1650104 w 1650104"/>
                      <a:gd name="connsiteY0" fmla="*/ 1 h 529234"/>
                      <a:gd name="connsiteX1" fmla="*/ 1065012 w 1650104"/>
                      <a:gd name="connsiteY1" fmla="*/ 10546 h 529234"/>
                      <a:gd name="connsiteX2" fmla="*/ 570940 w 1650104"/>
                      <a:gd name="connsiteY2" fmla="*/ 498758 h 529234"/>
                      <a:gd name="connsiteX3" fmla="*/ 0 w 1650104"/>
                      <a:gd name="connsiteY3" fmla="*/ 493213 h 529234"/>
                      <a:gd name="connsiteX0" fmla="*/ 1650104 w 1650104"/>
                      <a:gd name="connsiteY0" fmla="*/ -1 h 499551"/>
                      <a:gd name="connsiteX1" fmla="*/ 1065012 w 1650104"/>
                      <a:gd name="connsiteY1" fmla="*/ 10544 h 499551"/>
                      <a:gd name="connsiteX2" fmla="*/ 570940 w 1650104"/>
                      <a:gd name="connsiteY2" fmla="*/ 458533 h 499551"/>
                      <a:gd name="connsiteX3" fmla="*/ 0 w 1650104"/>
                      <a:gd name="connsiteY3" fmla="*/ 493211 h 499551"/>
                      <a:gd name="connsiteX0" fmla="*/ 1650104 w 1650104"/>
                      <a:gd name="connsiteY0" fmla="*/ 1 h 499554"/>
                      <a:gd name="connsiteX1" fmla="*/ 1140630 w 1650104"/>
                      <a:gd name="connsiteY1" fmla="*/ 10545 h 499554"/>
                      <a:gd name="connsiteX2" fmla="*/ 570940 w 1650104"/>
                      <a:gd name="connsiteY2" fmla="*/ 458535 h 499554"/>
                      <a:gd name="connsiteX3" fmla="*/ 0 w 1650104"/>
                      <a:gd name="connsiteY3" fmla="*/ 493213 h 499554"/>
                      <a:gd name="connsiteX0" fmla="*/ 1650104 w 1650104"/>
                      <a:gd name="connsiteY0" fmla="*/ -1 h 493211"/>
                      <a:gd name="connsiteX1" fmla="*/ 1140630 w 1650104"/>
                      <a:gd name="connsiteY1" fmla="*/ 10543 h 493211"/>
                      <a:gd name="connsiteX2" fmla="*/ 769437 w 1650104"/>
                      <a:gd name="connsiteY2" fmla="*/ 434399 h 493211"/>
                      <a:gd name="connsiteX3" fmla="*/ 0 w 1650104"/>
                      <a:gd name="connsiteY3" fmla="*/ 493211 h 493211"/>
                      <a:gd name="connsiteX0" fmla="*/ 1650104 w 1650104"/>
                      <a:gd name="connsiteY0" fmla="*/ 5545 h 498757"/>
                      <a:gd name="connsiteX1" fmla="*/ 1102821 w 1650104"/>
                      <a:gd name="connsiteY1" fmla="*/ 0 h 498757"/>
                      <a:gd name="connsiteX2" fmla="*/ 769437 w 1650104"/>
                      <a:gd name="connsiteY2" fmla="*/ 439945 h 498757"/>
                      <a:gd name="connsiteX3" fmla="*/ 0 w 1650104"/>
                      <a:gd name="connsiteY3" fmla="*/ 498757 h 498757"/>
                      <a:gd name="connsiteX0" fmla="*/ 1650104 w 1650104"/>
                      <a:gd name="connsiteY0" fmla="*/ 5545 h 498757"/>
                      <a:gd name="connsiteX1" fmla="*/ 1102821 w 1650104"/>
                      <a:gd name="connsiteY1" fmla="*/ 0 h 498757"/>
                      <a:gd name="connsiteX2" fmla="*/ 726902 w 1650104"/>
                      <a:gd name="connsiteY2" fmla="*/ 447989 h 498757"/>
                      <a:gd name="connsiteX3" fmla="*/ 0 w 1650104"/>
                      <a:gd name="connsiteY3" fmla="*/ 498757 h 498757"/>
                      <a:gd name="connsiteX0" fmla="*/ 1650104 w 1650104"/>
                      <a:gd name="connsiteY0" fmla="*/ 5545 h 498757"/>
                      <a:gd name="connsiteX1" fmla="*/ 1102821 w 1650104"/>
                      <a:gd name="connsiteY1" fmla="*/ 0 h 498757"/>
                      <a:gd name="connsiteX2" fmla="*/ 726902 w 1650104"/>
                      <a:gd name="connsiteY2" fmla="*/ 447989 h 498757"/>
                      <a:gd name="connsiteX3" fmla="*/ 0 w 1650104"/>
                      <a:gd name="connsiteY3" fmla="*/ 498757 h 498757"/>
                      <a:gd name="connsiteX0" fmla="*/ 1650104 w 1650104"/>
                      <a:gd name="connsiteY0" fmla="*/ 5545 h 498757"/>
                      <a:gd name="connsiteX1" fmla="*/ 1102821 w 1650104"/>
                      <a:gd name="connsiteY1" fmla="*/ 0 h 498757"/>
                      <a:gd name="connsiteX2" fmla="*/ 750532 w 1650104"/>
                      <a:gd name="connsiteY2" fmla="*/ 464079 h 498757"/>
                      <a:gd name="connsiteX3" fmla="*/ 0 w 1650104"/>
                      <a:gd name="connsiteY3" fmla="*/ 498757 h 498757"/>
                      <a:gd name="connsiteX0" fmla="*/ 1650104 w 1650104"/>
                      <a:gd name="connsiteY0" fmla="*/ 5545 h 498757"/>
                      <a:gd name="connsiteX1" fmla="*/ 1102821 w 1650104"/>
                      <a:gd name="connsiteY1" fmla="*/ 0 h 498757"/>
                      <a:gd name="connsiteX2" fmla="*/ 707997 w 1650104"/>
                      <a:gd name="connsiteY2" fmla="*/ 472123 h 498757"/>
                      <a:gd name="connsiteX3" fmla="*/ 0 w 1650104"/>
                      <a:gd name="connsiteY3" fmla="*/ 498757 h 498757"/>
                      <a:gd name="connsiteX0" fmla="*/ 1650104 w 1650104"/>
                      <a:gd name="connsiteY0" fmla="*/ 5545 h 498757"/>
                      <a:gd name="connsiteX1" fmla="*/ 1102821 w 1650104"/>
                      <a:gd name="connsiteY1" fmla="*/ 0 h 498757"/>
                      <a:gd name="connsiteX2" fmla="*/ 641831 w 1650104"/>
                      <a:gd name="connsiteY2" fmla="*/ 472123 h 498757"/>
                      <a:gd name="connsiteX3" fmla="*/ 0 w 1650104"/>
                      <a:gd name="connsiteY3" fmla="*/ 498757 h 498757"/>
                    </a:gdLst>
                    <a:ahLst/>
                    <a:cxnLst>
                      <a:cxn ang="0">
                        <a:pos x="connsiteX0" y="connsiteY0"/>
                      </a:cxn>
                      <a:cxn ang="0">
                        <a:pos x="connsiteX1" y="connsiteY1"/>
                      </a:cxn>
                      <a:cxn ang="0">
                        <a:pos x="connsiteX2" y="connsiteY2"/>
                      </a:cxn>
                      <a:cxn ang="0">
                        <a:pos x="connsiteX3" y="connsiteY3"/>
                      </a:cxn>
                    </a:cxnLst>
                    <a:rect l="l" t="t" r="r" b="b"/>
                    <a:pathLst>
                      <a:path w="1650104" h="498757">
                        <a:moveTo>
                          <a:pt x="1650104" y="5545"/>
                        </a:moveTo>
                        <a:lnTo>
                          <a:pt x="1102821" y="0"/>
                        </a:lnTo>
                        <a:cubicBezTo>
                          <a:pt x="868610" y="36200"/>
                          <a:pt x="836572" y="419497"/>
                          <a:pt x="641831" y="472123"/>
                        </a:cubicBezTo>
                        <a:cubicBezTo>
                          <a:pt x="453302" y="523070"/>
                          <a:pt x="334968" y="478126"/>
                          <a:pt x="0" y="498757"/>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25" name="Arnot_Hendrina_1_400kV"/>
                  <p:cNvSpPr/>
                  <p:nvPr/>
                </p:nvSpPr>
                <p:spPr>
                  <a:xfrm>
                    <a:off x="7243724" y="2374667"/>
                    <a:ext cx="396035" cy="198610"/>
                  </a:xfrm>
                  <a:custGeom>
                    <a:avLst/>
                    <a:gdLst>
                      <a:gd name="connsiteX0" fmla="*/ 393700 w 393700"/>
                      <a:gd name="connsiteY0" fmla="*/ 13170 h 190970"/>
                      <a:gd name="connsiteX1" fmla="*/ 177800 w 393700"/>
                      <a:gd name="connsiteY1" fmla="*/ 13170 h 190970"/>
                      <a:gd name="connsiteX2" fmla="*/ 0 w 393700"/>
                      <a:gd name="connsiteY2" fmla="*/ 190970 h 190970"/>
                      <a:gd name="connsiteX0" fmla="*/ 393700 w 393700"/>
                      <a:gd name="connsiteY0" fmla="*/ 13170 h 190970"/>
                      <a:gd name="connsiteX1" fmla="*/ 177800 w 393700"/>
                      <a:gd name="connsiteY1" fmla="*/ 13170 h 190970"/>
                      <a:gd name="connsiteX2" fmla="*/ 0 w 393700"/>
                      <a:gd name="connsiteY2" fmla="*/ 190970 h 190970"/>
                      <a:gd name="connsiteX0" fmla="*/ 398432 w 398432"/>
                      <a:gd name="connsiteY0" fmla="*/ 1837 h 198686"/>
                      <a:gd name="connsiteX1" fmla="*/ 177800 w 398432"/>
                      <a:gd name="connsiteY1" fmla="*/ 20886 h 198686"/>
                      <a:gd name="connsiteX2" fmla="*/ 0 w 398432"/>
                      <a:gd name="connsiteY2" fmla="*/ 198686 h 198686"/>
                    </a:gdLst>
                    <a:ahLst/>
                    <a:cxnLst>
                      <a:cxn ang="0">
                        <a:pos x="connsiteX0" y="connsiteY0"/>
                      </a:cxn>
                      <a:cxn ang="0">
                        <a:pos x="connsiteX1" y="connsiteY1"/>
                      </a:cxn>
                      <a:cxn ang="0">
                        <a:pos x="connsiteX2" y="connsiteY2"/>
                      </a:cxn>
                    </a:cxnLst>
                    <a:rect l="l" t="t" r="r" b="b"/>
                    <a:pathLst>
                      <a:path w="398432" h="198686">
                        <a:moveTo>
                          <a:pt x="398432" y="1837"/>
                        </a:moveTo>
                        <a:cubicBezTo>
                          <a:pt x="362449" y="1837"/>
                          <a:pt x="243417" y="-8747"/>
                          <a:pt x="177800" y="20886"/>
                        </a:cubicBezTo>
                        <a:cubicBezTo>
                          <a:pt x="112183" y="50519"/>
                          <a:pt x="37042" y="161644"/>
                          <a:pt x="0" y="198686"/>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26" name="Camden_Edwaleni_1_400kV"/>
                  <p:cNvSpPr/>
                  <p:nvPr/>
                </p:nvSpPr>
                <p:spPr>
                  <a:xfrm>
                    <a:off x="8341662" y="3653155"/>
                    <a:ext cx="2580234" cy="101600"/>
                  </a:xfrm>
                  <a:custGeom>
                    <a:avLst/>
                    <a:gdLst>
                      <a:gd name="connsiteX0" fmla="*/ 0 w 2705626"/>
                      <a:gd name="connsiteY0" fmla="*/ 101600 h 101600"/>
                      <a:gd name="connsiteX1" fmla="*/ 2489200 w 2705626"/>
                      <a:gd name="connsiteY1" fmla="*/ 101600 h 101600"/>
                      <a:gd name="connsiteX2" fmla="*/ 2590800 w 2705626"/>
                      <a:gd name="connsiteY2" fmla="*/ 0 h 101600"/>
                      <a:gd name="connsiteX0" fmla="*/ 0 w 2705626"/>
                      <a:gd name="connsiteY0" fmla="*/ 101600 h 101600"/>
                      <a:gd name="connsiteX1" fmla="*/ 2489200 w 2705626"/>
                      <a:gd name="connsiteY1" fmla="*/ 101600 h 101600"/>
                      <a:gd name="connsiteX2" fmla="*/ 2590800 w 2705626"/>
                      <a:gd name="connsiteY2" fmla="*/ 0 h 101600"/>
                      <a:gd name="connsiteX0" fmla="*/ 0 w 2590800"/>
                      <a:gd name="connsiteY0" fmla="*/ 101600 h 106315"/>
                      <a:gd name="connsiteX1" fmla="*/ 2186679 w 2590800"/>
                      <a:gd name="connsiteY1" fmla="*/ 106315 h 106315"/>
                      <a:gd name="connsiteX2" fmla="*/ 2590800 w 2590800"/>
                      <a:gd name="connsiteY2" fmla="*/ 0 h 106315"/>
                      <a:gd name="connsiteX0" fmla="*/ 0 w 2590800"/>
                      <a:gd name="connsiteY0" fmla="*/ 101600 h 101600"/>
                      <a:gd name="connsiteX1" fmla="*/ 191935 w 2590800"/>
                      <a:gd name="connsiteY1" fmla="*/ 7293 h 101600"/>
                      <a:gd name="connsiteX2" fmla="*/ 2590800 w 2590800"/>
                      <a:gd name="connsiteY2" fmla="*/ 0 h 101600"/>
                      <a:gd name="connsiteX0" fmla="*/ 0 w 2590800"/>
                      <a:gd name="connsiteY0" fmla="*/ 101600 h 101600"/>
                      <a:gd name="connsiteX1" fmla="*/ 191935 w 2590800"/>
                      <a:gd name="connsiteY1" fmla="*/ 7293 h 101600"/>
                      <a:gd name="connsiteX2" fmla="*/ 2590800 w 2590800"/>
                      <a:gd name="connsiteY2" fmla="*/ 0 h 101600"/>
                    </a:gdLst>
                    <a:ahLst/>
                    <a:cxnLst>
                      <a:cxn ang="0">
                        <a:pos x="connsiteX0" y="connsiteY0"/>
                      </a:cxn>
                      <a:cxn ang="0">
                        <a:pos x="connsiteX1" y="connsiteY1"/>
                      </a:cxn>
                      <a:cxn ang="0">
                        <a:pos x="connsiteX2" y="connsiteY2"/>
                      </a:cxn>
                    </a:cxnLst>
                    <a:rect l="l" t="t" r="r" b="b"/>
                    <a:pathLst>
                      <a:path w="2590800" h="101600">
                        <a:moveTo>
                          <a:pt x="0" y="101600"/>
                        </a:moveTo>
                        <a:lnTo>
                          <a:pt x="191935" y="7293"/>
                        </a:lnTo>
                        <a:cubicBezTo>
                          <a:pt x="633189" y="-4924"/>
                          <a:pt x="2569633" y="21167"/>
                          <a:pt x="25908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27" name="Duvha_Camden_1_400kV"/>
                  <p:cNvSpPr/>
                  <p:nvPr/>
                </p:nvSpPr>
                <p:spPr>
                  <a:xfrm>
                    <a:off x="6746223" y="2393267"/>
                    <a:ext cx="1595438" cy="1361487"/>
                  </a:xfrm>
                  <a:custGeom>
                    <a:avLst/>
                    <a:gdLst>
                      <a:gd name="connsiteX0" fmla="*/ 0 w 1600200"/>
                      <a:gd name="connsiteY0" fmla="*/ 100659 h 1459559"/>
                      <a:gd name="connsiteX1" fmla="*/ 241300 w 1600200"/>
                      <a:gd name="connsiteY1" fmla="*/ 100659 h 1459559"/>
                      <a:gd name="connsiteX2" fmla="*/ 1600200 w 1600200"/>
                      <a:gd name="connsiteY2" fmla="*/ 1459559 h 1459559"/>
                      <a:gd name="connsiteX0" fmla="*/ 0 w 1600200"/>
                      <a:gd name="connsiteY0" fmla="*/ 100659 h 1459559"/>
                      <a:gd name="connsiteX1" fmla="*/ 241300 w 1600200"/>
                      <a:gd name="connsiteY1" fmla="*/ 100659 h 1459559"/>
                      <a:gd name="connsiteX2" fmla="*/ 1600200 w 1600200"/>
                      <a:gd name="connsiteY2" fmla="*/ 1459559 h 1459559"/>
                      <a:gd name="connsiteX0" fmla="*/ 0 w 1600200"/>
                      <a:gd name="connsiteY0" fmla="*/ 99610 h 1458510"/>
                      <a:gd name="connsiteX1" fmla="*/ 241300 w 1600200"/>
                      <a:gd name="connsiteY1" fmla="*/ 99610 h 1458510"/>
                      <a:gd name="connsiteX2" fmla="*/ 1600200 w 1600200"/>
                      <a:gd name="connsiteY2" fmla="*/ 1458510 h 1458510"/>
                      <a:gd name="connsiteX0" fmla="*/ 0 w 1600200"/>
                      <a:gd name="connsiteY0" fmla="*/ 1692 h 1360592"/>
                      <a:gd name="connsiteX1" fmla="*/ 416056 w 1600200"/>
                      <a:gd name="connsiteY1" fmla="*/ 182511 h 1360592"/>
                      <a:gd name="connsiteX2" fmla="*/ 1600200 w 1600200"/>
                      <a:gd name="connsiteY2" fmla="*/ 1360592 h 1360592"/>
                    </a:gdLst>
                    <a:ahLst/>
                    <a:cxnLst>
                      <a:cxn ang="0">
                        <a:pos x="connsiteX0" y="connsiteY0"/>
                      </a:cxn>
                      <a:cxn ang="0">
                        <a:pos x="connsiteX1" y="connsiteY1"/>
                      </a:cxn>
                      <a:cxn ang="0">
                        <a:pos x="connsiteX2" y="connsiteY2"/>
                      </a:cxn>
                    </a:cxnLst>
                    <a:rect l="l" t="t" r="r" b="b"/>
                    <a:pathLst>
                      <a:path w="1600200" h="1360592">
                        <a:moveTo>
                          <a:pt x="0" y="1692"/>
                        </a:moveTo>
                        <a:cubicBezTo>
                          <a:pt x="144127" y="6451"/>
                          <a:pt x="149356" y="-43972"/>
                          <a:pt x="416056" y="182511"/>
                        </a:cubicBezTo>
                        <a:cubicBezTo>
                          <a:pt x="682756" y="408994"/>
                          <a:pt x="1317096" y="1077488"/>
                          <a:pt x="1600200" y="1360592"/>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28" name="Duvha_Matla_1_400kV"/>
                  <p:cNvSpPr/>
                  <p:nvPr/>
                </p:nvSpPr>
                <p:spPr>
                  <a:xfrm>
                    <a:off x="6316805" y="2391139"/>
                    <a:ext cx="388132" cy="665116"/>
                  </a:xfrm>
                  <a:custGeom>
                    <a:avLst/>
                    <a:gdLst>
                      <a:gd name="connsiteX0" fmla="*/ 431800 w 463785"/>
                      <a:gd name="connsiteY0" fmla="*/ 0 h 660400"/>
                      <a:gd name="connsiteX1" fmla="*/ 431800 w 463785"/>
                      <a:gd name="connsiteY1" fmla="*/ 228600 h 660400"/>
                      <a:gd name="connsiteX2" fmla="*/ 0 w 463785"/>
                      <a:gd name="connsiteY2" fmla="*/ 660400 h 660400"/>
                      <a:gd name="connsiteX0" fmla="*/ 431800 w 463785"/>
                      <a:gd name="connsiteY0" fmla="*/ 0 h 660400"/>
                      <a:gd name="connsiteX1" fmla="*/ 431800 w 463785"/>
                      <a:gd name="connsiteY1" fmla="*/ 228600 h 660400"/>
                      <a:gd name="connsiteX2" fmla="*/ 0 w 463785"/>
                      <a:gd name="connsiteY2" fmla="*/ 660400 h 660400"/>
                      <a:gd name="connsiteX0" fmla="*/ 431800 w 450634"/>
                      <a:gd name="connsiteY0" fmla="*/ 0 h 660400"/>
                      <a:gd name="connsiteX1" fmla="*/ 412884 w 450634"/>
                      <a:gd name="connsiteY1" fmla="*/ 209520 h 660400"/>
                      <a:gd name="connsiteX2" fmla="*/ 0 w 450634"/>
                      <a:gd name="connsiteY2" fmla="*/ 660400 h 660400"/>
                      <a:gd name="connsiteX0" fmla="*/ 431800 w 431800"/>
                      <a:gd name="connsiteY0" fmla="*/ 0 h 660400"/>
                      <a:gd name="connsiteX1" fmla="*/ 266292 w 431800"/>
                      <a:gd name="connsiteY1" fmla="*/ 190441 h 660400"/>
                      <a:gd name="connsiteX2" fmla="*/ 0 w 431800"/>
                      <a:gd name="connsiteY2" fmla="*/ 660400 h 660400"/>
                      <a:gd name="connsiteX0" fmla="*/ 431879 w 431879"/>
                      <a:gd name="connsiteY0" fmla="*/ 0 h 660400"/>
                      <a:gd name="connsiteX1" fmla="*/ 266371 w 431879"/>
                      <a:gd name="connsiteY1" fmla="*/ 190441 h 660400"/>
                      <a:gd name="connsiteX2" fmla="*/ 79 w 431879"/>
                      <a:gd name="connsiteY2" fmla="*/ 660400 h 660400"/>
                      <a:gd name="connsiteX0" fmla="*/ 389320 w 389320"/>
                      <a:gd name="connsiteY0" fmla="*/ 0 h 679480"/>
                      <a:gd name="connsiteX1" fmla="*/ 266371 w 389320"/>
                      <a:gd name="connsiteY1" fmla="*/ 209521 h 679480"/>
                      <a:gd name="connsiteX2" fmla="*/ 79 w 389320"/>
                      <a:gd name="connsiteY2" fmla="*/ 679480 h 679480"/>
                      <a:gd name="connsiteX0" fmla="*/ 389382 w 389382"/>
                      <a:gd name="connsiteY0" fmla="*/ 0 h 679480"/>
                      <a:gd name="connsiteX1" fmla="*/ 176586 w 389382"/>
                      <a:gd name="connsiteY1" fmla="*/ 266759 h 679480"/>
                      <a:gd name="connsiteX2" fmla="*/ 141 w 389382"/>
                      <a:gd name="connsiteY2" fmla="*/ 679480 h 679480"/>
                      <a:gd name="connsiteX0" fmla="*/ 389382 w 389382"/>
                      <a:gd name="connsiteY0" fmla="*/ 0 h 665171"/>
                      <a:gd name="connsiteX1" fmla="*/ 176586 w 389382"/>
                      <a:gd name="connsiteY1" fmla="*/ 252450 h 665171"/>
                      <a:gd name="connsiteX2" fmla="*/ 141 w 389382"/>
                      <a:gd name="connsiteY2" fmla="*/ 665171 h 665171"/>
                      <a:gd name="connsiteX0" fmla="*/ 389241 w 389241"/>
                      <a:gd name="connsiteY0" fmla="*/ 0 h 665171"/>
                      <a:gd name="connsiteX1" fmla="*/ 176445 w 389241"/>
                      <a:gd name="connsiteY1" fmla="*/ 252450 h 665171"/>
                      <a:gd name="connsiteX2" fmla="*/ 0 w 389241"/>
                      <a:gd name="connsiteY2" fmla="*/ 665171 h 665171"/>
                      <a:gd name="connsiteX0" fmla="*/ 389241 w 389241"/>
                      <a:gd name="connsiteY0" fmla="*/ 0 h 665171"/>
                      <a:gd name="connsiteX1" fmla="*/ 176445 w 389241"/>
                      <a:gd name="connsiteY1" fmla="*/ 252450 h 665171"/>
                      <a:gd name="connsiteX2" fmla="*/ 0 w 389241"/>
                      <a:gd name="connsiteY2" fmla="*/ 665171 h 665171"/>
                      <a:gd name="connsiteX0" fmla="*/ 389241 w 389241"/>
                      <a:gd name="connsiteY0" fmla="*/ 0 h 665171"/>
                      <a:gd name="connsiteX1" fmla="*/ 176445 w 389241"/>
                      <a:gd name="connsiteY1" fmla="*/ 252450 h 665171"/>
                      <a:gd name="connsiteX2" fmla="*/ 0 w 389241"/>
                      <a:gd name="connsiteY2" fmla="*/ 665171 h 665171"/>
                      <a:gd name="connsiteX0" fmla="*/ 389241 w 389241"/>
                      <a:gd name="connsiteY0" fmla="*/ 0 h 665171"/>
                      <a:gd name="connsiteX1" fmla="*/ 176445 w 389241"/>
                      <a:gd name="connsiteY1" fmla="*/ 252450 h 665171"/>
                      <a:gd name="connsiteX2" fmla="*/ 0 w 389241"/>
                      <a:gd name="connsiteY2" fmla="*/ 665171 h 665171"/>
                    </a:gdLst>
                    <a:ahLst/>
                    <a:cxnLst>
                      <a:cxn ang="0">
                        <a:pos x="connsiteX0" y="connsiteY0"/>
                      </a:cxn>
                      <a:cxn ang="0">
                        <a:pos x="connsiteX1" y="connsiteY1"/>
                      </a:cxn>
                      <a:cxn ang="0">
                        <a:pos x="connsiteX2" y="connsiteY2"/>
                      </a:cxn>
                    </a:cxnLst>
                    <a:rect l="l" t="t" r="r" b="b"/>
                    <a:pathLst>
                      <a:path w="389241" h="665171">
                        <a:moveTo>
                          <a:pt x="389241" y="0"/>
                        </a:moveTo>
                        <a:cubicBezTo>
                          <a:pt x="389241" y="38100"/>
                          <a:pt x="309886" y="104225"/>
                          <a:pt x="176445" y="252450"/>
                        </a:cubicBezTo>
                        <a:cubicBezTo>
                          <a:pt x="43004" y="400675"/>
                          <a:pt x="19027" y="336724"/>
                          <a:pt x="0" y="665171"/>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29" name="Edwaleni_Maputo_1_400kV"/>
                  <p:cNvSpPr/>
                  <p:nvPr/>
                </p:nvSpPr>
                <p:spPr>
                  <a:xfrm>
                    <a:off x="10922936" y="2256154"/>
                    <a:ext cx="2276475" cy="1398040"/>
                  </a:xfrm>
                  <a:custGeom>
                    <a:avLst/>
                    <a:gdLst>
                      <a:gd name="connsiteX0" fmla="*/ 0 w 2286000"/>
                      <a:gd name="connsiteY0" fmla="*/ 1397000 h 1500481"/>
                      <a:gd name="connsiteX1" fmla="*/ 889000 w 2286000"/>
                      <a:gd name="connsiteY1" fmla="*/ 1397000 h 1500481"/>
                      <a:gd name="connsiteX2" fmla="*/ 2286000 w 2286000"/>
                      <a:gd name="connsiteY2" fmla="*/ 0 h 1500481"/>
                      <a:gd name="connsiteX0" fmla="*/ 0 w 2286000"/>
                      <a:gd name="connsiteY0" fmla="*/ 1397000 h 1500481"/>
                      <a:gd name="connsiteX1" fmla="*/ 889000 w 2286000"/>
                      <a:gd name="connsiteY1" fmla="*/ 1397000 h 1500481"/>
                      <a:gd name="connsiteX2" fmla="*/ 2286000 w 2286000"/>
                      <a:gd name="connsiteY2" fmla="*/ 0 h 1500481"/>
                      <a:gd name="connsiteX0" fmla="*/ 0 w 2286000"/>
                      <a:gd name="connsiteY0" fmla="*/ 1397000 h 1397644"/>
                      <a:gd name="connsiteX1" fmla="*/ 1096956 w 2286000"/>
                      <a:gd name="connsiteY1" fmla="*/ 1187418 h 1397644"/>
                      <a:gd name="connsiteX2" fmla="*/ 2286000 w 2286000"/>
                      <a:gd name="connsiteY2" fmla="*/ 0 h 1397644"/>
                      <a:gd name="connsiteX0" fmla="*/ 0 w 2286000"/>
                      <a:gd name="connsiteY0" fmla="*/ 1397000 h 1397000"/>
                      <a:gd name="connsiteX1" fmla="*/ 1096956 w 2286000"/>
                      <a:gd name="connsiteY1" fmla="*/ 1187418 h 1397000"/>
                      <a:gd name="connsiteX2" fmla="*/ 2286000 w 2286000"/>
                      <a:gd name="connsiteY2" fmla="*/ 0 h 1397000"/>
                    </a:gdLst>
                    <a:ahLst/>
                    <a:cxnLst>
                      <a:cxn ang="0">
                        <a:pos x="connsiteX0" y="connsiteY0"/>
                      </a:cxn>
                      <a:cxn ang="0">
                        <a:pos x="connsiteX1" y="connsiteY1"/>
                      </a:cxn>
                      <a:cxn ang="0">
                        <a:pos x="connsiteX2" y="connsiteY2"/>
                      </a:cxn>
                    </a:cxnLst>
                    <a:rect l="l" t="t" r="r" b="b"/>
                    <a:pathLst>
                      <a:path w="2286000" h="1397000">
                        <a:moveTo>
                          <a:pt x="0" y="1397000"/>
                        </a:moveTo>
                        <a:cubicBezTo>
                          <a:pt x="800392" y="1377948"/>
                          <a:pt x="715956" y="1420251"/>
                          <a:pt x="1096956" y="1187418"/>
                        </a:cubicBezTo>
                        <a:cubicBezTo>
                          <a:pt x="1477956" y="954585"/>
                          <a:pt x="1994958" y="291042"/>
                          <a:pt x="22860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30" name="Glockner_Matla_1_400kV"/>
                  <p:cNvSpPr/>
                  <p:nvPr/>
                </p:nvSpPr>
                <p:spPr>
                  <a:xfrm>
                    <a:off x="3856369" y="3051540"/>
                    <a:ext cx="2441575" cy="698772"/>
                  </a:xfrm>
                  <a:custGeom>
                    <a:avLst/>
                    <a:gdLst>
                      <a:gd name="connsiteX0" fmla="*/ 0 w 2451100"/>
                      <a:gd name="connsiteY0" fmla="*/ 673100 h 722959"/>
                      <a:gd name="connsiteX1" fmla="*/ 1778000 w 2451100"/>
                      <a:gd name="connsiteY1" fmla="*/ 673100 h 722959"/>
                      <a:gd name="connsiteX2" fmla="*/ 2451100 w 2451100"/>
                      <a:gd name="connsiteY2" fmla="*/ 0 h 722959"/>
                      <a:gd name="connsiteX0" fmla="*/ 0 w 2451100"/>
                      <a:gd name="connsiteY0" fmla="*/ 673100 h 722959"/>
                      <a:gd name="connsiteX1" fmla="*/ 1778000 w 2451100"/>
                      <a:gd name="connsiteY1" fmla="*/ 673100 h 722959"/>
                      <a:gd name="connsiteX2" fmla="*/ 2451100 w 2451100"/>
                      <a:gd name="connsiteY2" fmla="*/ 0 h 722959"/>
                      <a:gd name="connsiteX0" fmla="*/ 0 w 2451100"/>
                      <a:gd name="connsiteY0" fmla="*/ 725377 h 741354"/>
                      <a:gd name="connsiteX1" fmla="*/ 1778000 w 2451100"/>
                      <a:gd name="connsiteY1" fmla="*/ 673100 h 741354"/>
                      <a:gd name="connsiteX2" fmla="*/ 2451100 w 2451100"/>
                      <a:gd name="connsiteY2" fmla="*/ 0 h 741354"/>
                      <a:gd name="connsiteX0" fmla="*/ 0 w 2436923"/>
                      <a:gd name="connsiteY0" fmla="*/ 734882 h 746171"/>
                      <a:gd name="connsiteX1" fmla="*/ 1763823 w 2436923"/>
                      <a:gd name="connsiteY1" fmla="*/ 673100 h 746171"/>
                      <a:gd name="connsiteX2" fmla="*/ 2436923 w 2436923"/>
                      <a:gd name="connsiteY2" fmla="*/ 0 h 746171"/>
                      <a:gd name="connsiteX0" fmla="*/ 0 w 2436923"/>
                      <a:gd name="connsiteY0" fmla="*/ 734882 h 750859"/>
                      <a:gd name="connsiteX1" fmla="*/ 1782726 w 2436923"/>
                      <a:gd name="connsiteY1" fmla="*/ 682605 h 750859"/>
                      <a:gd name="connsiteX2" fmla="*/ 2436923 w 2436923"/>
                      <a:gd name="connsiteY2" fmla="*/ 0 h 750859"/>
                      <a:gd name="connsiteX0" fmla="*/ 0 w 2446374"/>
                      <a:gd name="connsiteY0" fmla="*/ 677852 h 693829"/>
                      <a:gd name="connsiteX1" fmla="*/ 1782726 w 2446374"/>
                      <a:gd name="connsiteY1" fmla="*/ 625575 h 693829"/>
                      <a:gd name="connsiteX2" fmla="*/ 2446374 w 2446374"/>
                      <a:gd name="connsiteY2" fmla="*/ 0 h 693829"/>
                      <a:gd name="connsiteX0" fmla="*/ 0 w 2446374"/>
                      <a:gd name="connsiteY0" fmla="*/ 677852 h 693829"/>
                      <a:gd name="connsiteX1" fmla="*/ 1782726 w 2446374"/>
                      <a:gd name="connsiteY1" fmla="*/ 625575 h 693829"/>
                      <a:gd name="connsiteX2" fmla="*/ 2446374 w 2446374"/>
                      <a:gd name="connsiteY2" fmla="*/ 0 h 693829"/>
                      <a:gd name="connsiteX0" fmla="*/ 0 w 2451099"/>
                      <a:gd name="connsiteY0" fmla="*/ 682605 h 698582"/>
                      <a:gd name="connsiteX1" fmla="*/ 1782726 w 2451099"/>
                      <a:gd name="connsiteY1" fmla="*/ 630328 h 698582"/>
                      <a:gd name="connsiteX2" fmla="*/ 2451099 w 2451099"/>
                      <a:gd name="connsiteY2" fmla="*/ 0 h 698582"/>
                    </a:gdLst>
                    <a:ahLst/>
                    <a:cxnLst>
                      <a:cxn ang="0">
                        <a:pos x="connsiteX0" y="connsiteY0"/>
                      </a:cxn>
                      <a:cxn ang="0">
                        <a:pos x="connsiteX1" y="connsiteY1"/>
                      </a:cxn>
                      <a:cxn ang="0">
                        <a:pos x="connsiteX2" y="connsiteY2"/>
                      </a:cxn>
                    </a:cxnLst>
                    <a:rect l="l" t="t" r="r" b="b"/>
                    <a:pathLst>
                      <a:path w="2451099" h="698582">
                        <a:moveTo>
                          <a:pt x="0" y="682605"/>
                        </a:moveTo>
                        <a:cubicBezTo>
                          <a:pt x="296333" y="682605"/>
                          <a:pt x="1374209" y="742511"/>
                          <a:pt x="1782726" y="630328"/>
                        </a:cubicBezTo>
                        <a:cubicBezTo>
                          <a:pt x="2191243" y="518145"/>
                          <a:pt x="2268339" y="49931"/>
                          <a:pt x="2451099"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31" name="Glockner_Matla_2_400kV"/>
                  <p:cNvSpPr/>
                  <p:nvPr/>
                </p:nvSpPr>
                <p:spPr>
                  <a:xfrm>
                    <a:off x="3868000" y="3072601"/>
                    <a:ext cx="2392975" cy="724002"/>
                  </a:xfrm>
                  <a:custGeom>
                    <a:avLst/>
                    <a:gdLst>
                      <a:gd name="connsiteX0" fmla="*/ 0 w 2463800"/>
                      <a:gd name="connsiteY0" fmla="*/ 673100 h 722959"/>
                      <a:gd name="connsiteX1" fmla="*/ 1790700 w 2463800"/>
                      <a:gd name="connsiteY1" fmla="*/ 673100 h 722959"/>
                      <a:gd name="connsiteX2" fmla="*/ 2463800 w 2463800"/>
                      <a:gd name="connsiteY2" fmla="*/ 0 h 722959"/>
                      <a:gd name="connsiteX0" fmla="*/ 0 w 2463800"/>
                      <a:gd name="connsiteY0" fmla="*/ 673100 h 722959"/>
                      <a:gd name="connsiteX1" fmla="*/ 1790700 w 2463800"/>
                      <a:gd name="connsiteY1" fmla="*/ 673100 h 722959"/>
                      <a:gd name="connsiteX2" fmla="*/ 2463800 w 2463800"/>
                      <a:gd name="connsiteY2" fmla="*/ 0 h 722959"/>
                      <a:gd name="connsiteX0" fmla="*/ 0 w 2463800"/>
                      <a:gd name="connsiteY0" fmla="*/ 673100 h 686582"/>
                      <a:gd name="connsiteX1" fmla="*/ 1724543 w 2463800"/>
                      <a:gd name="connsiteY1" fmla="*/ 615919 h 686582"/>
                      <a:gd name="connsiteX2" fmla="*/ 2463800 w 2463800"/>
                      <a:gd name="connsiteY2" fmla="*/ 0 h 686582"/>
                      <a:gd name="connsiteX0" fmla="*/ 0 w 2534682"/>
                      <a:gd name="connsiteY0" fmla="*/ 649275 h 676183"/>
                      <a:gd name="connsiteX1" fmla="*/ 1795425 w 2534682"/>
                      <a:gd name="connsiteY1" fmla="*/ 615919 h 676183"/>
                      <a:gd name="connsiteX2" fmla="*/ 2534682 w 2534682"/>
                      <a:gd name="connsiteY2" fmla="*/ 0 h 676183"/>
                      <a:gd name="connsiteX0" fmla="*/ 0 w 2534682"/>
                      <a:gd name="connsiteY0" fmla="*/ 649275 h 679154"/>
                      <a:gd name="connsiteX1" fmla="*/ 1795425 w 2534682"/>
                      <a:gd name="connsiteY1" fmla="*/ 615919 h 679154"/>
                      <a:gd name="connsiteX2" fmla="*/ 2534682 w 2534682"/>
                      <a:gd name="connsiteY2" fmla="*/ 0 h 679154"/>
                      <a:gd name="connsiteX0" fmla="*/ 0 w 2534682"/>
                      <a:gd name="connsiteY0" fmla="*/ 649275 h 668713"/>
                      <a:gd name="connsiteX1" fmla="*/ 1819053 w 2534682"/>
                      <a:gd name="connsiteY1" fmla="*/ 596859 h 668713"/>
                      <a:gd name="connsiteX2" fmla="*/ 2534682 w 2534682"/>
                      <a:gd name="connsiteY2" fmla="*/ 0 h 668713"/>
                      <a:gd name="connsiteX0" fmla="*/ 0 w 2402368"/>
                      <a:gd name="connsiteY0" fmla="*/ 696925 h 716363"/>
                      <a:gd name="connsiteX1" fmla="*/ 1819053 w 2402368"/>
                      <a:gd name="connsiteY1" fmla="*/ 644509 h 716363"/>
                      <a:gd name="connsiteX2" fmla="*/ 2402368 w 2402368"/>
                      <a:gd name="connsiteY2" fmla="*/ 0 h 716363"/>
                      <a:gd name="connsiteX0" fmla="*/ 0 w 2402368"/>
                      <a:gd name="connsiteY0" fmla="*/ 696925 h 716363"/>
                      <a:gd name="connsiteX1" fmla="*/ 1819053 w 2402368"/>
                      <a:gd name="connsiteY1" fmla="*/ 644509 h 716363"/>
                      <a:gd name="connsiteX2" fmla="*/ 2402368 w 2402368"/>
                      <a:gd name="connsiteY2" fmla="*/ 0 h 716363"/>
                      <a:gd name="connsiteX0" fmla="*/ 0 w 2402368"/>
                      <a:gd name="connsiteY0" fmla="*/ 696925 h 724012"/>
                      <a:gd name="connsiteX1" fmla="*/ 1785974 w 2402368"/>
                      <a:gd name="connsiteY1" fmla="*/ 658804 h 724012"/>
                      <a:gd name="connsiteX2" fmla="*/ 2402368 w 2402368"/>
                      <a:gd name="connsiteY2" fmla="*/ 0 h 724012"/>
                      <a:gd name="connsiteX0" fmla="*/ 0 w 2402368"/>
                      <a:gd name="connsiteY0" fmla="*/ 703063 h 730150"/>
                      <a:gd name="connsiteX1" fmla="*/ 1785974 w 2402368"/>
                      <a:gd name="connsiteY1" fmla="*/ 664942 h 730150"/>
                      <a:gd name="connsiteX2" fmla="*/ 2402368 w 2402368"/>
                      <a:gd name="connsiteY2" fmla="*/ 6138 h 730150"/>
                      <a:gd name="connsiteX0" fmla="*/ 0 w 2402368"/>
                      <a:gd name="connsiteY0" fmla="*/ 696925 h 724012"/>
                      <a:gd name="connsiteX1" fmla="*/ 1785974 w 2402368"/>
                      <a:gd name="connsiteY1" fmla="*/ 658804 h 724012"/>
                      <a:gd name="connsiteX2" fmla="*/ 2402368 w 2402368"/>
                      <a:gd name="connsiteY2" fmla="*/ 0 h 724012"/>
                    </a:gdLst>
                    <a:ahLst/>
                    <a:cxnLst>
                      <a:cxn ang="0">
                        <a:pos x="connsiteX0" y="connsiteY0"/>
                      </a:cxn>
                      <a:cxn ang="0">
                        <a:pos x="connsiteX1" y="connsiteY1"/>
                      </a:cxn>
                      <a:cxn ang="0">
                        <a:pos x="connsiteX2" y="connsiteY2"/>
                      </a:cxn>
                    </a:cxnLst>
                    <a:rect l="l" t="t" r="r" b="b"/>
                    <a:pathLst>
                      <a:path w="2402368" h="724012">
                        <a:moveTo>
                          <a:pt x="0" y="696925"/>
                        </a:moveTo>
                        <a:cubicBezTo>
                          <a:pt x="478018" y="706456"/>
                          <a:pt x="1375341" y="770987"/>
                          <a:pt x="1785974" y="658804"/>
                        </a:cubicBezTo>
                        <a:cubicBezTo>
                          <a:pt x="2196607" y="546621"/>
                          <a:pt x="2342474" y="49693"/>
                          <a:pt x="2402368"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32" name="Grootvlei_Matla_1_400kV"/>
                  <p:cNvSpPr/>
                  <p:nvPr/>
                </p:nvSpPr>
                <p:spPr>
                  <a:xfrm>
                    <a:off x="4997121" y="3096282"/>
                    <a:ext cx="1257420" cy="976624"/>
                  </a:xfrm>
                  <a:custGeom>
                    <a:avLst/>
                    <a:gdLst>
                      <a:gd name="connsiteX0" fmla="*/ 0 w 1371600"/>
                      <a:gd name="connsiteY0" fmla="*/ 1016000 h 1091259"/>
                      <a:gd name="connsiteX1" fmla="*/ 355600 w 1371600"/>
                      <a:gd name="connsiteY1" fmla="*/ 1016000 h 1091259"/>
                      <a:gd name="connsiteX2" fmla="*/ 1371600 w 1371600"/>
                      <a:gd name="connsiteY2" fmla="*/ 0 h 1091259"/>
                      <a:gd name="connsiteX0" fmla="*/ 0 w 1371600"/>
                      <a:gd name="connsiteY0" fmla="*/ 1016000 h 1091259"/>
                      <a:gd name="connsiteX1" fmla="*/ 355600 w 1371600"/>
                      <a:gd name="connsiteY1" fmla="*/ 1016000 h 1091259"/>
                      <a:gd name="connsiteX2" fmla="*/ 1371600 w 1371600"/>
                      <a:gd name="connsiteY2" fmla="*/ 0 h 1091259"/>
                      <a:gd name="connsiteX0" fmla="*/ 0 w 1371600"/>
                      <a:gd name="connsiteY0" fmla="*/ 1016000 h 1016923"/>
                      <a:gd name="connsiteX1" fmla="*/ 691036 w 1371600"/>
                      <a:gd name="connsiteY1" fmla="*/ 868550 h 1016923"/>
                      <a:gd name="connsiteX2" fmla="*/ 1371600 w 1371600"/>
                      <a:gd name="connsiteY2" fmla="*/ 0 h 1016923"/>
                      <a:gd name="connsiteX0" fmla="*/ 0 w 1395221"/>
                      <a:gd name="connsiteY0" fmla="*/ 996975 h 1001316"/>
                      <a:gd name="connsiteX1" fmla="*/ 714657 w 1395221"/>
                      <a:gd name="connsiteY1" fmla="*/ 868550 h 1001316"/>
                      <a:gd name="connsiteX2" fmla="*/ 1395221 w 1395221"/>
                      <a:gd name="connsiteY2" fmla="*/ 0 h 1001316"/>
                      <a:gd name="connsiteX0" fmla="*/ 0 w 1395221"/>
                      <a:gd name="connsiteY0" fmla="*/ 996975 h 996975"/>
                      <a:gd name="connsiteX1" fmla="*/ 714657 w 1395221"/>
                      <a:gd name="connsiteY1" fmla="*/ 868550 h 996975"/>
                      <a:gd name="connsiteX2" fmla="*/ 1395221 w 1395221"/>
                      <a:gd name="connsiteY2" fmla="*/ 0 h 996975"/>
                      <a:gd name="connsiteX0" fmla="*/ 0 w 1395221"/>
                      <a:gd name="connsiteY0" fmla="*/ 996975 h 997389"/>
                      <a:gd name="connsiteX1" fmla="*/ 946155 w 1395221"/>
                      <a:gd name="connsiteY1" fmla="*/ 882819 h 997389"/>
                      <a:gd name="connsiteX2" fmla="*/ 1395221 w 1395221"/>
                      <a:gd name="connsiteY2" fmla="*/ 0 h 997389"/>
                      <a:gd name="connsiteX0" fmla="*/ 0 w 1381048"/>
                      <a:gd name="connsiteY0" fmla="*/ 977950 h 978364"/>
                      <a:gd name="connsiteX1" fmla="*/ 946155 w 1381048"/>
                      <a:gd name="connsiteY1" fmla="*/ 863794 h 978364"/>
                      <a:gd name="connsiteX2" fmla="*/ 1381048 w 1381048"/>
                      <a:gd name="connsiteY2" fmla="*/ 0 h 978364"/>
                      <a:gd name="connsiteX0" fmla="*/ 0 w 1381048"/>
                      <a:gd name="connsiteY0" fmla="*/ 977950 h 978364"/>
                      <a:gd name="connsiteX1" fmla="*/ 946155 w 1381048"/>
                      <a:gd name="connsiteY1" fmla="*/ 863794 h 978364"/>
                      <a:gd name="connsiteX2" fmla="*/ 1381048 w 1381048"/>
                      <a:gd name="connsiteY2" fmla="*/ 0 h 978364"/>
                      <a:gd name="connsiteX0" fmla="*/ 0 w 1343252"/>
                      <a:gd name="connsiteY0" fmla="*/ 977950 h 978364"/>
                      <a:gd name="connsiteX1" fmla="*/ 946155 w 1343252"/>
                      <a:gd name="connsiteY1" fmla="*/ 863794 h 978364"/>
                      <a:gd name="connsiteX2" fmla="*/ 1343252 w 1343252"/>
                      <a:gd name="connsiteY2" fmla="*/ 0 h 978364"/>
                      <a:gd name="connsiteX0" fmla="*/ 0 w 1343252"/>
                      <a:gd name="connsiteY0" fmla="*/ 977950 h 978364"/>
                      <a:gd name="connsiteX1" fmla="*/ 946155 w 1343252"/>
                      <a:gd name="connsiteY1" fmla="*/ 863794 h 978364"/>
                      <a:gd name="connsiteX2" fmla="*/ 1343252 w 1343252"/>
                      <a:gd name="connsiteY2" fmla="*/ 0 h 978364"/>
                      <a:gd name="connsiteX0" fmla="*/ 0 w 1343252"/>
                      <a:gd name="connsiteY0" fmla="*/ 977950 h 978364"/>
                      <a:gd name="connsiteX1" fmla="*/ 946155 w 1343252"/>
                      <a:gd name="connsiteY1" fmla="*/ 863794 h 978364"/>
                      <a:gd name="connsiteX2" fmla="*/ 1343252 w 1343252"/>
                      <a:gd name="connsiteY2" fmla="*/ 0 h 978364"/>
                      <a:gd name="connsiteX0" fmla="*/ 0 w 1343252"/>
                      <a:gd name="connsiteY0" fmla="*/ 977950 h 986751"/>
                      <a:gd name="connsiteX1" fmla="*/ 1139857 w 1343252"/>
                      <a:gd name="connsiteY1" fmla="*/ 882819 h 986751"/>
                      <a:gd name="connsiteX2" fmla="*/ 1343252 w 1343252"/>
                      <a:gd name="connsiteY2" fmla="*/ 0 h 986751"/>
                      <a:gd name="connsiteX0" fmla="*/ 0 w 1343252"/>
                      <a:gd name="connsiteY0" fmla="*/ 977950 h 977950"/>
                      <a:gd name="connsiteX1" fmla="*/ 1139857 w 1343252"/>
                      <a:gd name="connsiteY1" fmla="*/ 882819 h 977950"/>
                      <a:gd name="connsiteX2" fmla="*/ 1343252 w 1343252"/>
                      <a:gd name="connsiteY2" fmla="*/ 0 h 977950"/>
                      <a:gd name="connsiteX0" fmla="*/ 0 w 1343252"/>
                      <a:gd name="connsiteY0" fmla="*/ 977950 h 988099"/>
                      <a:gd name="connsiteX1" fmla="*/ 1158755 w 1343252"/>
                      <a:gd name="connsiteY1" fmla="*/ 939897 h 988099"/>
                      <a:gd name="connsiteX2" fmla="*/ 1343252 w 1343252"/>
                      <a:gd name="connsiteY2" fmla="*/ 0 h 988099"/>
                      <a:gd name="connsiteX0" fmla="*/ 0 w 1343252"/>
                      <a:gd name="connsiteY0" fmla="*/ 977950 h 977950"/>
                      <a:gd name="connsiteX1" fmla="*/ 1158755 w 1343252"/>
                      <a:gd name="connsiteY1" fmla="*/ 939897 h 977950"/>
                      <a:gd name="connsiteX2" fmla="*/ 1343252 w 1343252"/>
                      <a:gd name="connsiteY2" fmla="*/ 0 h 977950"/>
                      <a:gd name="connsiteX0" fmla="*/ 0 w 1343252"/>
                      <a:gd name="connsiteY0" fmla="*/ 977950 h 979220"/>
                      <a:gd name="connsiteX1" fmla="*/ 1139857 w 1343252"/>
                      <a:gd name="connsiteY1" fmla="*/ 963680 h 979220"/>
                      <a:gd name="connsiteX2" fmla="*/ 1343252 w 1343252"/>
                      <a:gd name="connsiteY2" fmla="*/ 0 h 979220"/>
                      <a:gd name="connsiteX0" fmla="*/ 0 w 1343252"/>
                      <a:gd name="connsiteY0" fmla="*/ 977950 h 979220"/>
                      <a:gd name="connsiteX1" fmla="*/ 1139857 w 1343252"/>
                      <a:gd name="connsiteY1" fmla="*/ 963680 h 979220"/>
                      <a:gd name="connsiteX2" fmla="*/ 1343252 w 1343252"/>
                      <a:gd name="connsiteY2" fmla="*/ 0 h 979220"/>
                      <a:gd name="connsiteX0" fmla="*/ 0 w 1343252"/>
                      <a:gd name="connsiteY0" fmla="*/ 977950 h 977950"/>
                      <a:gd name="connsiteX1" fmla="*/ 1191825 w 1343252"/>
                      <a:gd name="connsiteY1" fmla="*/ 954167 h 977950"/>
                      <a:gd name="connsiteX2" fmla="*/ 1343252 w 1343252"/>
                      <a:gd name="connsiteY2" fmla="*/ 0 h 977950"/>
                      <a:gd name="connsiteX0" fmla="*/ 0 w 1343252"/>
                      <a:gd name="connsiteY0" fmla="*/ 977950 h 977950"/>
                      <a:gd name="connsiteX1" fmla="*/ 1191825 w 1343252"/>
                      <a:gd name="connsiteY1" fmla="*/ 954167 h 977950"/>
                      <a:gd name="connsiteX2" fmla="*/ 1343252 w 1343252"/>
                      <a:gd name="connsiteY2" fmla="*/ 0 h 977950"/>
                      <a:gd name="connsiteX0" fmla="*/ 0 w 1343252"/>
                      <a:gd name="connsiteY0" fmla="*/ 977950 h 977950"/>
                      <a:gd name="connsiteX1" fmla="*/ 1191825 w 1343252"/>
                      <a:gd name="connsiteY1" fmla="*/ 954167 h 977950"/>
                      <a:gd name="connsiteX2" fmla="*/ 1343252 w 1343252"/>
                      <a:gd name="connsiteY2" fmla="*/ 0 h 977950"/>
                      <a:gd name="connsiteX0" fmla="*/ 0 w 1253487"/>
                      <a:gd name="connsiteY0" fmla="*/ 996975 h 996975"/>
                      <a:gd name="connsiteX1" fmla="*/ 1102060 w 1253487"/>
                      <a:gd name="connsiteY1" fmla="*/ 954167 h 996975"/>
                      <a:gd name="connsiteX2" fmla="*/ 1253487 w 1253487"/>
                      <a:gd name="connsiteY2" fmla="*/ 0 h 996975"/>
                      <a:gd name="connsiteX0" fmla="*/ 0 w 1253487"/>
                      <a:gd name="connsiteY0" fmla="*/ 996975 h 996975"/>
                      <a:gd name="connsiteX1" fmla="*/ 1102060 w 1253487"/>
                      <a:gd name="connsiteY1" fmla="*/ 954167 h 996975"/>
                      <a:gd name="connsiteX2" fmla="*/ 1253487 w 1253487"/>
                      <a:gd name="connsiteY2" fmla="*/ 0 h 996975"/>
                      <a:gd name="connsiteX0" fmla="*/ 0 w 1253487"/>
                      <a:gd name="connsiteY0" fmla="*/ 996975 h 1060798"/>
                      <a:gd name="connsiteX1" fmla="*/ 1102060 w 1253487"/>
                      <a:gd name="connsiteY1" fmla="*/ 954167 h 1060798"/>
                      <a:gd name="connsiteX2" fmla="*/ 1253487 w 1253487"/>
                      <a:gd name="connsiteY2" fmla="*/ 0 h 1060798"/>
                      <a:gd name="connsiteX0" fmla="*/ 0 w 1253487"/>
                      <a:gd name="connsiteY0" fmla="*/ 996975 h 996975"/>
                      <a:gd name="connsiteX1" fmla="*/ 1097336 w 1253487"/>
                      <a:gd name="connsiteY1" fmla="*/ 830500 h 996975"/>
                      <a:gd name="connsiteX2" fmla="*/ 1253487 w 1253487"/>
                      <a:gd name="connsiteY2" fmla="*/ 0 h 996975"/>
                      <a:gd name="connsiteX0" fmla="*/ 0 w 1253487"/>
                      <a:gd name="connsiteY0" fmla="*/ 996975 h 997816"/>
                      <a:gd name="connsiteX1" fmla="*/ 1097336 w 1253487"/>
                      <a:gd name="connsiteY1" fmla="*/ 830500 h 997816"/>
                      <a:gd name="connsiteX2" fmla="*/ 1253487 w 1253487"/>
                      <a:gd name="connsiteY2" fmla="*/ 0 h 997816"/>
                      <a:gd name="connsiteX0" fmla="*/ 0 w 1253487"/>
                      <a:gd name="connsiteY0" fmla="*/ 996975 h 996975"/>
                      <a:gd name="connsiteX1" fmla="*/ 1135132 w 1253487"/>
                      <a:gd name="connsiteY1" fmla="*/ 778180 h 996975"/>
                      <a:gd name="connsiteX2" fmla="*/ 1253487 w 1253487"/>
                      <a:gd name="connsiteY2" fmla="*/ 0 h 996975"/>
                      <a:gd name="connsiteX0" fmla="*/ 0 w 1253487"/>
                      <a:gd name="connsiteY0" fmla="*/ 996975 h 996975"/>
                      <a:gd name="connsiteX1" fmla="*/ 1135132 w 1253487"/>
                      <a:gd name="connsiteY1" fmla="*/ 778180 h 996975"/>
                      <a:gd name="connsiteX2" fmla="*/ 1253487 w 1253487"/>
                      <a:gd name="connsiteY2" fmla="*/ 0 h 996975"/>
                      <a:gd name="connsiteX0" fmla="*/ 0 w 1253487"/>
                      <a:gd name="connsiteY0" fmla="*/ 996975 h 996975"/>
                      <a:gd name="connsiteX1" fmla="*/ 1135132 w 1253487"/>
                      <a:gd name="connsiteY1" fmla="*/ 778180 h 996975"/>
                      <a:gd name="connsiteX2" fmla="*/ 1253487 w 1253487"/>
                      <a:gd name="connsiteY2" fmla="*/ 0 h 996975"/>
                      <a:gd name="connsiteX0" fmla="*/ 0 w 1253487"/>
                      <a:gd name="connsiteY0" fmla="*/ 996975 h 996975"/>
                      <a:gd name="connsiteX1" fmla="*/ 824977 w 1253487"/>
                      <a:gd name="connsiteY1" fmla="*/ 778180 h 996975"/>
                      <a:gd name="connsiteX2" fmla="*/ 1253487 w 1253487"/>
                      <a:gd name="connsiteY2" fmla="*/ 0 h 996975"/>
                      <a:gd name="connsiteX0" fmla="*/ 0 w 1253487"/>
                      <a:gd name="connsiteY0" fmla="*/ 996975 h 996975"/>
                      <a:gd name="connsiteX1" fmla="*/ 824977 w 1253487"/>
                      <a:gd name="connsiteY1" fmla="*/ 778180 h 996975"/>
                      <a:gd name="connsiteX2" fmla="*/ 1253487 w 1253487"/>
                      <a:gd name="connsiteY2" fmla="*/ 0 h 996975"/>
                      <a:gd name="connsiteX0" fmla="*/ 0 w 1253487"/>
                      <a:gd name="connsiteY0" fmla="*/ 996975 h 996975"/>
                      <a:gd name="connsiteX1" fmla="*/ 824977 w 1253487"/>
                      <a:gd name="connsiteY1" fmla="*/ 778180 h 996975"/>
                      <a:gd name="connsiteX2" fmla="*/ 1253487 w 1253487"/>
                      <a:gd name="connsiteY2" fmla="*/ 0 h 996975"/>
                      <a:gd name="connsiteX0" fmla="*/ 0 w 1253487"/>
                      <a:gd name="connsiteY0" fmla="*/ 996975 h 996975"/>
                      <a:gd name="connsiteX1" fmla="*/ 799485 w 1253487"/>
                      <a:gd name="connsiteY1" fmla="*/ 905076 h 996975"/>
                      <a:gd name="connsiteX2" fmla="*/ 1253487 w 1253487"/>
                      <a:gd name="connsiteY2" fmla="*/ 0 h 996975"/>
                      <a:gd name="connsiteX0" fmla="*/ 0 w 1253487"/>
                      <a:gd name="connsiteY0" fmla="*/ 996975 h 996975"/>
                      <a:gd name="connsiteX1" fmla="*/ 799485 w 1253487"/>
                      <a:gd name="connsiteY1" fmla="*/ 905076 h 996975"/>
                      <a:gd name="connsiteX2" fmla="*/ 1253487 w 1253487"/>
                      <a:gd name="connsiteY2" fmla="*/ 0 h 996975"/>
                      <a:gd name="connsiteX0" fmla="*/ 0 w 1253487"/>
                      <a:gd name="connsiteY0" fmla="*/ 996975 h 996975"/>
                      <a:gd name="connsiteX1" fmla="*/ 718760 w 1253487"/>
                      <a:gd name="connsiteY1" fmla="*/ 960065 h 996975"/>
                      <a:gd name="connsiteX2" fmla="*/ 1253487 w 1253487"/>
                      <a:gd name="connsiteY2" fmla="*/ 0 h 996975"/>
                      <a:gd name="connsiteX0" fmla="*/ 0 w 1253487"/>
                      <a:gd name="connsiteY0" fmla="*/ 996975 h 996975"/>
                      <a:gd name="connsiteX1" fmla="*/ 761247 w 1253487"/>
                      <a:gd name="connsiteY1" fmla="*/ 921996 h 996975"/>
                      <a:gd name="connsiteX2" fmla="*/ 1253487 w 1253487"/>
                      <a:gd name="connsiteY2" fmla="*/ 0 h 996975"/>
                      <a:gd name="connsiteX0" fmla="*/ 0 w 1261985"/>
                      <a:gd name="connsiteY0" fmla="*/ 975826 h 975826"/>
                      <a:gd name="connsiteX1" fmla="*/ 761247 w 1261985"/>
                      <a:gd name="connsiteY1" fmla="*/ 900847 h 975826"/>
                      <a:gd name="connsiteX2" fmla="*/ 1261985 w 1261985"/>
                      <a:gd name="connsiteY2" fmla="*/ 0 h 975826"/>
                    </a:gdLst>
                    <a:ahLst/>
                    <a:cxnLst>
                      <a:cxn ang="0">
                        <a:pos x="connsiteX0" y="connsiteY0"/>
                      </a:cxn>
                      <a:cxn ang="0">
                        <a:pos x="connsiteX1" y="connsiteY1"/>
                      </a:cxn>
                      <a:cxn ang="0">
                        <a:pos x="connsiteX2" y="connsiteY2"/>
                      </a:cxn>
                    </a:cxnLst>
                    <a:rect l="l" t="t" r="r" b="b"/>
                    <a:pathLst>
                      <a:path w="1261985" h="975826">
                        <a:moveTo>
                          <a:pt x="0" y="975826"/>
                        </a:moveTo>
                        <a:cubicBezTo>
                          <a:pt x="35646" y="894965"/>
                          <a:pt x="550916" y="1063485"/>
                          <a:pt x="761247" y="900847"/>
                        </a:cubicBezTo>
                        <a:cubicBezTo>
                          <a:pt x="971578" y="738209"/>
                          <a:pt x="1055042" y="397169"/>
                          <a:pt x="1261985"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33" name="Grootvlei_Hera_1_400kV"/>
                  <p:cNvSpPr/>
                  <p:nvPr/>
                </p:nvSpPr>
                <p:spPr>
                  <a:xfrm>
                    <a:off x="3191811" y="3399154"/>
                    <a:ext cx="1758156" cy="673620"/>
                  </a:xfrm>
                  <a:custGeom>
                    <a:avLst/>
                    <a:gdLst>
                      <a:gd name="connsiteX0" fmla="*/ 1765300 w 1765300"/>
                      <a:gd name="connsiteY0" fmla="*/ 673100 h 722959"/>
                      <a:gd name="connsiteX1" fmla="*/ 673100 w 1765300"/>
                      <a:gd name="connsiteY1" fmla="*/ 673100 h 722959"/>
                      <a:gd name="connsiteX2" fmla="*/ 0 w 1765300"/>
                      <a:gd name="connsiteY2" fmla="*/ 0 h 722959"/>
                      <a:gd name="connsiteX0" fmla="*/ 1765300 w 1765300"/>
                      <a:gd name="connsiteY0" fmla="*/ 673100 h 722959"/>
                      <a:gd name="connsiteX1" fmla="*/ 673100 w 1765300"/>
                      <a:gd name="connsiteY1" fmla="*/ 673100 h 722959"/>
                      <a:gd name="connsiteX2" fmla="*/ 0 w 1765300"/>
                      <a:gd name="connsiteY2" fmla="*/ 0 h 722959"/>
                      <a:gd name="connsiteX0" fmla="*/ 1765300 w 1765300"/>
                      <a:gd name="connsiteY0" fmla="*/ 673100 h 697082"/>
                      <a:gd name="connsiteX1" fmla="*/ 432076 w 1765300"/>
                      <a:gd name="connsiteY1" fmla="*/ 634980 h 697082"/>
                      <a:gd name="connsiteX2" fmla="*/ 0 w 1765300"/>
                      <a:gd name="connsiteY2" fmla="*/ 0 h 697082"/>
                      <a:gd name="connsiteX0" fmla="*/ 1765300 w 1765300"/>
                      <a:gd name="connsiteY0" fmla="*/ 673100 h 697082"/>
                      <a:gd name="connsiteX1" fmla="*/ 432076 w 1765300"/>
                      <a:gd name="connsiteY1" fmla="*/ 634980 h 697082"/>
                      <a:gd name="connsiteX2" fmla="*/ 0 w 1765300"/>
                      <a:gd name="connsiteY2" fmla="*/ 0 h 697082"/>
                      <a:gd name="connsiteX0" fmla="*/ 1765300 w 1765300"/>
                      <a:gd name="connsiteY0" fmla="*/ 673100 h 675806"/>
                      <a:gd name="connsiteX1" fmla="*/ 380091 w 1765300"/>
                      <a:gd name="connsiteY1" fmla="*/ 587329 h 675806"/>
                      <a:gd name="connsiteX2" fmla="*/ 0 w 1765300"/>
                      <a:gd name="connsiteY2" fmla="*/ 0 h 675806"/>
                      <a:gd name="connsiteX0" fmla="*/ 1765300 w 1765300"/>
                      <a:gd name="connsiteY0" fmla="*/ 673100 h 673100"/>
                      <a:gd name="connsiteX1" fmla="*/ 380091 w 1765300"/>
                      <a:gd name="connsiteY1" fmla="*/ 587329 h 673100"/>
                      <a:gd name="connsiteX2" fmla="*/ 0 w 1765300"/>
                      <a:gd name="connsiteY2" fmla="*/ 0 h 673100"/>
                      <a:gd name="connsiteX0" fmla="*/ 1765300 w 1765300"/>
                      <a:gd name="connsiteY0" fmla="*/ 673100 h 673100"/>
                      <a:gd name="connsiteX1" fmla="*/ 380091 w 1765300"/>
                      <a:gd name="connsiteY1" fmla="*/ 587329 h 673100"/>
                      <a:gd name="connsiteX2" fmla="*/ 0 w 1765300"/>
                      <a:gd name="connsiteY2" fmla="*/ 0 h 673100"/>
                    </a:gdLst>
                    <a:ahLst/>
                    <a:cxnLst>
                      <a:cxn ang="0">
                        <a:pos x="connsiteX0" y="connsiteY0"/>
                      </a:cxn>
                      <a:cxn ang="0">
                        <a:pos x="connsiteX1" y="connsiteY1"/>
                      </a:cxn>
                      <a:cxn ang="0">
                        <a:pos x="connsiteX2" y="connsiteY2"/>
                      </a:cxn>
                    </a:cxnLst>
                    <a:rect l="l" t="t" r="r" b="b"/>
                    <a:pathLst>
                      <a:path w="1765300" h="673100">
                        <a:moveTo>
                          <a:pt x="1765300" y="673100"/>
                        </a:moveTo>
                        <a:cubicBezTo>
                          <a:pt x="921634" y="620684"/>
                          <a:pt x="674308" y="699512"/>
                          <a:pt x="380091" y="587329"/>
                        </a:cubicBezTo>
                        <a:cubicBezTo>
                          <a:pt x="85874" y="475146"/>
                          <a:pt x="97695" y="216470"/>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34" name="Grootvlei_Zeus_1_400kV"/>
                  <p:cNvSpPr/>
                  <p:nvPr/>
                </p:nvSpPr>
                <p:spPr>
                  <a:xfrm>
                    <a:off x="4949967" y="3907155"/>
                    <a:ext cx="1265238" cy="177329"/>
                  </a:xfrm>
                  <a:custGeom>
                    <a:avLst/>
                    <a:gdLst>
                      <a:gd name="connsiteX0" fmla="*/ 0 w 1270000"/>
                      <a:gd name="connsiteY0" fmla="*/ 165100 h 177329"/>
                      <a:gd name="connsiteX1" fmla="*/ 1104900 w 1270000"/>
                      <a:gd name="connsiteY1" fmla="*/ 165100 h 177329"/>
                      <a:gd name="connsiteX2" fmla="*/ 1270000 w 1270000"/>
                      <a:gd name="connsiteY2" fmla="*/ 0 h 177329"/>
                      <a:gd name="connsiteX0" fmla="*/ 0 w 1270000"/>
                      <a:gd name="connsiteY0" fmla="*/ 165100 h 177329"/>
                      <a:gd name="connsiteX1" fmla="*/ 1104900 w 1270000"/>
                      <a:gd name="connsiteY1" fmla="*/ 165100 h 177329"/>
                      <a:gd name="connsiteX2" fmla="*/ 1270000 w 1270000"/>
                      <a:gd name="connsiteY2" fmla="*/ 0 h 177329"/>
                    </a:gdLst>
                    <a:ahLst/>
                    <a:cxnLst>
                      <a:cxn ang="0">
                        <a:pos x="connsiteX0" y="connsiteY0"/>
                      </a:cxn>
                      <a:cxn ang="0">
                        <a:pos x="connsiteX1" y="connsiteY1"/>
                      </a:cxn>
                      <a:cxn ang="0">
                        <a:pos x="connsiteX2" y="connsiteY2"/>
                      </a:cxn>
                    </a:cxnLst>
                    <a:rect l="l" t="t" r="r" b="b"/>
                    <a:pathLst>
                      <a:path w="1270000" h="177329">
                        <a:moveTo>
                          <a:pt x="0" y="165100"/>
                        </a:moveTo>
                        <a:cubicBezTo>
                          <a:pt x="184150" y="165100"/>
                          <a:pt x="893233" y="192617"/>
                          <a:pt x="1104900" y="165100"/>
                        </a:cubicBezTo>
                        <a:cubicBezTo>
                          <a:pt x="1316567" y="137583"/>
                          <a:pt x="1235604" y="34396"/>
                          <a:pt x="12700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35" name="Grootvlei_Zeus_2_400kV"/>
                  <p:cNvSpPr/>
                  <p:nvPr/>
                </p:nvSpPr>
                <p:spPr>
                  <a:xfrm>
                    <a:off x="5018183" y="3923501"/>
                    <a:ext cx="1185718" cy="204819"/>
                  </a:xfrm>
                  <a:custGeom>
                    <a:avLst/>
                    <a:gdLst>
                      <a:gd name="connsiteX0" fmla="*/ 0 w 1270000"/>
                      <a:gd name="connsiteY0" fmla="*/ 165100 h 177329"/>
                      <a:gd name="connsiteX1" fmla="*/ 1104900 w 1270000"/>
                      <a:gd name="connsiteY1" fmla="*/ 165100 h 177329"/>
                      <a:gd name="connsiteX2" fmla="*/ 1270000 w 1270000"/>
                      <a:gd name="connsiteY2" fmla="*/ 0 h 177329"/>
                      <a:gd name="connsiteX0" fmla="*/ 0 w 1270000"/>
                      <a:gd name="connsiteY0" fmla="*/ 165100 h 177329"/>
                      <a:gd name="connsiteX1" fmla="*/ 1104900 w 1270000"/>
                      <a:gd name="connsiteY1" fmla="*/ 165100 h 177329"/>
                      <a:gd name="connsiteX2" fmla="*/ 1270000 w 1270000"/>
                      <a:gd name="connsiteY2" fmla="*/ 0 h 177329"/>
                      <a:gd name="connsiteX0" fmla="*/ 0 w 1222748"/>
                      <a:gd name="connsiteY0" fmla="*/ 131738 h 172241"/>
                      <a:gd name="connsiteX1" fmla="*/ 1057648 w 1222748"/>
                      <a:gd name="connsiteY1" fmla="*/ 165100 h 172241"/>
                      <a:gd name="connsiteX2" fmla="*/ 1222748 w 1222748"/>
                      <a:gd name="connsiteY2" fmla="*/ 0 h 172241"/>
                      <a:gd name="connsiteX0" fmla="*/ 0 w 1222748"/>
                      <a:gd name="connsiteY0" fmla="*/ 131738 h 186050"/>
                      <a:gd name="connsiteX1" fmla="*/ 1057648 w 1222748"/>
                      <a:gd name="connsiteY1" fmla="*/ 165100 h 186050"/>
                      <a:gd name="connsiteX2" fmla="*/ 1222748 w 1222748"/>
                      <a:gd name="connsiteY2" fmla="*/ 0 h 186050"/>
                      <a:gd name="connsiteX0" fmla="*/ 0 w 1190315"/>
                      <a:gd name="connsiteY0" fmla="*/ 150803 h 205115"/>
                      <a:gd name="connsiteX1" fmla="*/ 1057648 w 1190315"/>
                      <a:gd name="connsiteY1" fmla="*/ 184165 h 205115"/>
                      <a:gd name="connsiteX2" fmla="*/ 1189671 w 1190315"/>
                      <a:gd name="connsiteY2" fmla="*/ 0 h 205115"/>
                    </a:gdLst>
                    <a:ahLst/>
                    <a:cxnLst>
                      <a:cxn ang="0">
                        <a:pos x="connsiteX0" y="connsiteY0"/>
                      </a:cxn>
                      <a:cxn ang="0">
                        <a:pos x="connsiteX1" y="connsiteY1"/>
                      </a:cxn>
                      <a:cxn ang="0">
                        <a:pos x="connsiteX2" y="connsiteY2"/>
                      </a:cxn>
                    </a:cxnLst>
                    <a:rect l="l" t="t" r="r" b="b"/>
                    <a:pathLst>
                      <a:path w="1190315" h="205115">
                        <a:moveTo>
                          <a:pt x="0" y="150803"/>
                        </a:moveTo>
                        <a:cubicBezTo>
                          <a:pt x="9318" y="222295"/>
                          <a:pt x="845981" y="211682"/>
                          <a:pt x="1057648" y="184165"/>
                        </a:cubicBezTo>
                        <a:cubicBezTo>
                          <a:pt x="1269315" y="156648"/>
                          <a:pt x="1155275" y="34396"/>
                          <a:pt x="1189671"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36" name="Hendrina_Gumeni_1_400kV"/>
                  <p:cNvSpPr/>
                  <p:nvPr/>
                </p:nvSpPr>
                <p:spPr>
                  <a:xfrm>
                    <a:off x="7286161" y="1984364"/>
                    <a:ext cx="1353203" cy="535842"/>
                  </a:xfrm>
                  <a:custGeom>
                    <a:avLst/>
                    <a:gdLst>
                      <a:gd name="connsiteX0" fmla="*/ 0 w 1346200"/>
                      <a:gd name="connsiteY0" fmla="*/ 584200 h 627474"/>
                      <a:gd name="connsiteX1" fmla="*/ 762000 w 1346200"/>
                      <a:gd name="connsiteY1" fmla="*/ 584200 h 627474"/>
                      <a:gd name="connsiteX2" fmla="*/ 1346200 w 1346200"/>
                      <a:gd name="connsiteY2" fmla="*/ 0 h 627474"/>
                      <a:gd name="connsiteX0" fmla="*/ 0 w 1346200"/>
                      <a:gd name="connsiteY0" fmla="*/ 584200 h 627474"/>
                      <a:gd name="connsiteX1" fmla="*/ 762000 w 1346200"/>
                      <a:gd name="connsiteY1" fmla="*/ 584200 h 627474"/>
                      <a:gd name="connsiteX2" fmla="*/ 1346200 w 1346200"/>
                      <a:gd name="connsiteY2" fmla="*/ 0 h 627474"/>
                      <a:gd name="connsiteX0" fmla="*/ 0 w 1346200"/>
                      <a:gd name="connsiteY0" fmla="*/ 584200 h 594594"/>
                      <a:gd name="connsiteX1" fmla="*/ 809293 w 1346200"/>
                      <a:gd name="connsiteY1" fmla="*/ 531859 h 594594"/>
                      <a:gd name="connsiteX2" fmla="*/ 1346200 w 1346200"/>
                      <a:gd name="connsiteY2" fmla="*/ 0 h 594594"/>
                      <a:gd name="connsiteX0" fmla="*/ 0 w 1360388"/>
                      <a:gd name="connsiteY0" fmla="*/ 531859 h 542253"/>
                      <a:gd name="connsiteX1" fmla="*/ 809293 w 1360388"/>
                      <a:gd name="connsiteY1" fmla="*/ 479518 h 542253"/>
                      <a:gd name="connsiteX2" fmla="*/ 1360388 w 1360388"/>
                      <a:gd name="connsiteY2" fmla="*/ 0 h 542253"/>
                      <a:gd name="connsiteX0" fmla="*/ 0 w 1360388"/>
                      <a:gd name="connsiteY0" fmla="*/ 531859 h 535008"/>
                      <a:gd name="connsiteX1" fmla="*/ 818752 w 1360388"/>
                      <a:gd name="connsiteY1" fmla="*/ 460486 h 535008"/>
                      <a:gd name="connsiteX2" fmla="*/ 1360388 w 1360388"/>
                      <a:gd name="connsiteY2" fmla="*/ 0 h 535008"/>
                    </a:gdLst>
                    <a:ahLst/>
                    <a:cxnLst>
                      <a:cxn ang="0">
                        <a:pos x="connsiteX0" y="connsiteY0"/>
                      </a:cxn>
                      <a:cxn ang="0">
                        <a:pos x="connsiteX1" y="connsiteY1"/>
                      </a:cxn>
                      <a:cxn ang="0">
                        <a:pos x="connsiteX2" y="connsiteY2"/>
                      </a:cxn>
                    </a:cxnLst>
                    <a:rect l="l" t="t" r="r" b="b"/>
                    <a:pathLst>
                      <a:path w="1360388" h="535008">
                        <a:moveTo>
                          <a:pt x="0" y="531859"/>
                        </a:moveTo>
                        <a:cubicBezTo>
                          <a:pt x="127000" y="531859"/>
                          <a:pt x="594385" y="557853"/>
                          <a:pt x="818752" y="460486"/>
                        </a:cubicBezTo>
                        <a:cubicBezTo>
                          <a:pt x="1043119" y="363119"/>
                          <a:pt x="1238680" y="121708"/>
                          <a:pt x="1360388"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37" name="Hendrina_Kriel_1_400kV"/>
                  <p:cNvSpPr/>
                  <p:nvPr/>
                </p:nvSpPr>
                <p:spPr>
                  <a:xfrm>
                    <a:off x="6405705" y="2520284"/>
                    <a:ext cx="885172" cy="520063"/>
                  </a:xfrm>
                  <a:custGeom>
                    <a:avLst/>
                    <a:gdLst>
                      <a:gd name="connsiteX0" fmla="*/ 901700 w 901700"/>
                      <a:gd name="connsiteY0" fmla="*/ 34807 h 504707"/>
                      <a:gd name="connsiteX1" fmla="*/ 469900 w 901700"/>
                      <a:gd name="connsiteY1" fmla="*/ 34807 h 504707"/>
                      <a:gd name="connsiteX2" fmla="*/ 0 w 901700"/>
                      <a:gd name="connsiteY2" fmla="*/ 504707 h 504707"/>
                      <a:gd name="connsiteX0" fmla="*/ 901700 w 901700"/>
                      <a:gd name="connsiteY0" fmla="*/ 34807 h 504707"/>
                      <a:gd name="connsiteX1" fmla="*/ 469900 w 901700"/>
                      <a:gd name="connsiteY1" fmla="*/ 34807 h 504707"/>
                      <a:gd name="connsiteX2" fmla="*/ 0 w 901700"/>
                      <a:gd name="connsiteY2" fmla="*/ 504707 h 504707"/>
                      <a:gd name="connsiteX0" fmla="*/ 887533 w 887533"/>
                      <a:gd name="connsiteY0" fmla="*/ 10372 h 518278"/>
                      <a:gd name="connsiteX1" fmla="*/ 469900 w 887533"/>
                      <a:gd name="connsiteY1" fmla="*/ 48378 h 518278"/>
                      <a:gd name="connsiteX2" fmla="*/ 0 w 887533"/>
                      <a:gd name="connsiteY2" fmla="*/ 518278 h 518278"/>
                    </a:gdLst>
                    <a:ahLst/>
                    <a:cxnLst>
                      <a:cxn ang="0">
                        <a:pos x="connsiteX0" y="connsiteY0"/>
                      </a:cxn>
                      <a:cxn ang="0">
                        <a:pos x="connsiteX1" y="connsiteY1"/>
                      </a:cxn>
                      <a:cxn ang="0">
                        <a:pos x="connsiteX2" y="connsiteY2"/>
                      </a:cxn>
                    </a:cxnLst>
                    <a:rect l="l" t="t" r="r" b="b"/>
                    <a:pathLst>
                      <a:path w="887533" h="518278">
                        <a:moveTo>
                          <a:pt x="887533" y="10372"/>
                        </a:moveTo>
                        <a:cubicBezTo>
                          <a:pt x="815566" y="10372"/>
                          <a:pt x="620183" y="-29939"/>
                          <a:pt x="469900" y="48378"/>
                        </a:cubicBezTo>
                        <a:cubicBezTo>
                          <a:pt x="319617" y="126695"/>
                          <a:pt x="97896" y="420382"/>
                          <a:pt x="0" y="518278"/>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38" name="Hendrina_Vulcan_1_400kV"/>
                  <p:cNvSpPr/>
                  <p:nvPr/>
                </p:nvSpPr>
                <p:spPr>
                  <a:xfrm rot="11127029">
                    <a:off x="6240452" y="2086760"/>
                    <a:ext cx="1079970" cy="397567"/>
                  </a:xfrm>
                  <a:custGeom>
                    <a:avLst/>
                    <a:gdLst>
                      <a:gd name="connsiteX0" fmla="*/ 1041400 w 1041400"/>
                      <a:gd name="connsiteY0" fmla="*/ 419100 h 450144"/>
                      <a:gd name="connsiteX1" fmla="*/ 419100 w 1041400"/>
                      <a:gd name="connsiteY1" fmla="*/ 419100 h 450144"/>
                      <a:gd name="connsiteX2" fmla="*/ 0 w 1041400"/>
                      <a:gd name="connsiteY2" fmla="*/ 0 h 450144"/>
                      <a:gd name="connsiteX0" fmla="*/ 1041400 w 1041400"/>
                      <a:gd name="connsiteY0" fmla="*/ 419100 h 450144"/>
                      <a:gd name="connsiteX1" fmla="*/ 419100 w 1041400"/>
                      <a:gd name="connsiteY1" fmla="*/ 419100 h 450144"/>
                      <a:gd name="connsiteX2" fmla="*/ 0 w 1041400"/>
                      <a:gd name="connsiteY2" fmla="*/ 0 h 450144"/>
                      <a:gd name="connsiteX0" fmla="*/ 1140548 w 1140548"/>
                      <a:gd name="connsiteY0" fmla="*/ 414349 h 448958"/>
                      <a:gd name="connsiteX1" fmla="*/ 419100 w 1140548"/>
                      <a:gd name="connsiteY1" fmla="*/ 419100 h 448958"/>
                      <a:gd name="connsiteX2" fmla="*/ 0 w 1140548"/>
                      <a:gd name="connsiteY2" fmla="*/ 0 h 448958"/>
                      <a:gd name="connsiteX0" fmla="*/ 1083467 w 1083467"/>
                      <a:gd name="connsiteY0" fmla="*/ 362514 h 397123"/>
                      <a:gd name="connsiteX1" fmla="*/ 362019 w 1083467"/>
                      <a:gd name="connsiteY1" fmla="*/ 367265 h 397123"/>
                      <a:gd name="connsiteX2" fmla="*/ 0 w 1083467"/>
                      <a:gd name="connsiteY2" fmla="*/ 0 h 397123"/>
                    </a:gdLst>
                    <a:ahLst/>
                    <a:cxnLst>
                      <a:cxn ang="0">
                        <a:pos x="connsiteX0" y="connsiteY0"/>
                      </a:cxn>
                      <a:cxn ang="0">
                        <a:pos x="connsiteX1" y="connsiteY1"/>
                      </a:cxn>
                      <a:cxn ang="0">
                        <a:pos x="connsiteX2" y="connsiteY2"/>
                      </a:cxn>
                    </a:cxnLst>
                    <a:rect l="l" t="t" r="r" b="b"/>
                    <a:pathLst>
                      <a:path w="1083467" h="397123">
                        <a:moveTo>
                          <a:pt x="1083467" y="362514"/>
                        </a:moveTo>
                        <a:cubicBezTo>
                          <a:pt x="979750" y="362514"/>
                          <a:pt x="535586" y="437115"/>
                          <a:pt x="362019" y="367265"/>
                        </a:cubicBezTo>
                        <a:cubicBezTo>
                          <a:pt x="188452" y="297415"/>
                          <a:pt x="87312" y="87312"/>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39" name="Hendrina_Vulcan_2_400kV"/>
                  <p:cNvSpPr/>
                  <p:nvPr/>
                </p:nvSpPr>
                <p:spPr>
                  <a:xfrm rot="11174200">
                    <a:off x="6300637" y="2128754"/>
                    <a:ext cx="1001377" cy="380517"/>
                  </a:xfrm>
                  <a:custGeom>
                    <a:avLst/>
                    <a:gdLst>
                      <a:gd name="connsiteX0" fmla="*/ 1041400 w 1041400"/>
                      <a:gd name="connsiteY0" fmla="*/ 419100 h 450144"/>
                      <a:gd name="connsiteX1" fmla="*/ 419100 w 1041400"/>
                      <a:gd name="connsiteY1" fmla="*/ 419100 h 450144"/>
                      <a:gd name="connsiteX2" fmla="*/ 0 w 1041400"/>
                      <a:gd name="connsiteY2" fmla="*/ 0 h 450144"/>
                      <a:gd name="connsiteX0" fmla="*/ 1041400 w 1041400"/>
                      <a:gd name="connsiteY0" fmla="*/ 419100 h 450144"/>
                      <a:gd name="connsiteX1" fmla="*/ 419100 w 1041400"/>
                      <a:gd name="connsiteY1" fmla="*/ 419100 h 450144"/>
                      <a:gd name="connsiteX2" fmla="*/ 0 w 1041400"/>
                      <a:gd name="connsiteY2" fmla="*/ 0 h 450144"/>
                      <a:gd name="connsiteX0" fmla="*/ 1069597 w 1069597"/>
                      <a:gd name="connsiteY0" fmla="*/ 416000 h 449360"/>
                      <a:gd name="connsiteX1" fmla="*/ 419100 w 1069597"/>
                      <a:gd name="connsiteY1" fmla="*/ 419100 h 449360"/>
                      <a:gd name="connsiteX2" fmla="*/ 0 w 1069597"/>
                      <a:gd name="connsiteY2" fmla="*/ 0 h 449360"/>
                      <a:gd name="connsiteX0" fmla="*/ 1004987 w 1004987"/>
                      <a:gd name="connsiteY0" fmla="*/ 346568 h 379928"/>
                      <a:gd name="connsiteX1" fmla="*/ 354490 w 1004987"/>
                      <a:gd name="connsiteY1" fmla="*/ 349668 h 379928"/>
                      <a:gd name="connsiteX2" fmla="*/ 0 w 1004987"/>
                      <a:gd name="connsiteY2" fmla="*/ 0 h 379928"/>
                    </a:gdLst>
                    <a:ahLst/>
                    <a:cxnLst>
                      <a:cxn ang="0">
                        <a:pos x="connsiteX0" y="connsiteY0"/>
                      </a:cxn>
                      <a:cxn ang="0">
                        <a:pos x="connsiteX1" y="connsiteY1"/>
                      </a:cxn>
                      <a:cxn ang="0">
                        <a:pos x="connsiteX2" y="connsiteY2"/>
                      </a:cxn>
                    </a:cxnLst>
                    <a:rect l="l" t="t" r="r" b="b"/>
                    <a:pathLst>
                      <a:path w="1004987" h="379928">
                        <a:moveTo>
                          <a:pt x="1004987" y="346568"/>
                        </a:moveTo>
                        <a:cubicBezTo>
                          <a:pt x="901270" y="346568"/>
                          <a:pt x="528057" y="419518"/>
                          <a:pt x="354490" y="349668"/>
                        </a:cubicBezTo>
                        <a:cubicBezTo>
                          <a:pt x="180923" y="279818"/>
                          <a:pt x="87312" y="87312"/>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40" name="Ingula_Ingula_1_400kV"/>
                  <p:cNvSpPr/>
                  <p:nvPr/>
                </p:nvSpPr>
                <p:spPr>
                  <a:xfrm>
                    <a:off x="7279623" y="7183755"/>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41" name="Ingula_Ingula_1_400kV"/>
                  <p:cNvSpPr/>
                  <p:nvPr/>
                </p:nvSpPr>
                <p:spPr>
                  <a:xfrm>
                    <a:off x="7279623" y="7183755"/>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42" name="Ingula_Ingula_1_400kV"/>
                  <p:cNvSpPr/>
                  <p:nvPr/>
                </p:nvSpPr>
                <p:spPr>
                  <a:xfrm>
                    <a:off x="7279623" y="7183755"/>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43" name="Ingula_Ingula_1_400kV"/>
                  <p:cNvSpPr/>
                  <p:nvPr/>
                </p:nvSpPr>
                <p:spPr>
                  <a:xfrm>
                    <a:off x="7279623" y="7183755"/>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44" name="Kendal_Tutuka_1_400kV"/>
                  <p:cNvSpPr/>
                  <p:nvPr/>
                </p:nvSpPr>
                <p:spPr>
                  <a:xfrm>
                    <a:off x="5950298" y="2649855"/>
                    <a:ext cx="821324" cy="1422400"/>
                  </a:xfrm>
                  <a:custGeom>
                    <a:avLst/>
                    <a:gdLst>
                      <a:gd name="connsiteX0" fmla="*/ 60207 w 873007"/>
                      <a:gd name="connsiteY0" fmla="*/ 0 h 1422400"/>
                      <a:gd name="connsiteX1" fmla="*/ 60207 w 873007"/>
                      <a:gd name="connsiteY1" fmla="*/ 609600 h 1422400"/>
                      <a:gd name="connsiteX2" fmla="*/ 873007 w 873007"/>
                      <a:gd name="connsiteY2" fmla="*/ 1422400 h 1422400"/>
                      <a:gd name="connsiteX0" fmla="*/ 60207 w 873007"/>
                      <a:gd name="connsiteY0" fmla="*/ 0 h 1422400"/>
                      <a:gd name="connsiteX1" fmla="*/ 60207 w 873007"/>
                      <a:gd name="connsiteY1" fmla="*/ 609600 h 1422400"/>
                      <a:gd name="connsiteX2" fmla="*/ 873007 w 873007"/>
                      <a:gd name="connsiteY2" fmla="*/ 1422400 h 1422400"/>
                      <a:gd name="connsiteX0" fmla="*/ 13145 w 825945"/>
                      <a:gd name="connsiteY0" fmla="*/ 0 h 1422400"/>
                      <a:gd name="connsiteX1" fmla="*/ 88819 w 825945"/>
                      <a:gd name="connsiteY1" fmla="*/ 871374 h 1422400"/>
                      <a:gd name="connsiteX2" fmla="*/ 825945 w 825945"/>
                      <a:gd name="connsiteY2" fmla="*/ 1422400 h 1422400"/>
                    </a:gdLst>
                    <a:ahLst/>
                    <a:cxnLst>
                      <a:cxn ang="0">
                        <a:pos x="connsiteX0" y="connsiteY0"/>
                      </a:cxn>
                      <a:cxn ang="0">
                        <a:pos x="connsiteX1" y="connsiteY1"/>
                      </a:cxn>
                      <a:cxn ang="0">
                        <a:pos x="connsiteX2" y="connsiteY2"/>
                      </a:cxn>
                    </a:cxnLst>
                    <a:rect l="l" t="t" r="r" b="b"/>
                    <a:pathLst>
                      <a:path w="825945" h="1422400">
                        <a:moveTo>
                          <a:pt x="13145" y="0"/>
                        </a:moveTo>
                        <a:cubicBezTo>
                          <a:pt x="13145" y="101600"/>
                          <a:pt x="-46648" y="634307"/>
                          <a:pt x="88819" y="871374"/>
                        </a:cubicBezTo>
                        <a:cubicBezTo>
                          <a:pt x="224286" y="1108441"/>
                          <a:pt x="656612" y="1253067"/>
                          <a:pt x="825945" y="14224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45" name="Zeus_Kendal_1_400kV"/>
                  <p:cNvSpPr/>
                  <p:nvPr/>
                </p:nvSpPr>
                <p:spPr>
                  <a:xfrm>
                    <a:off x="5917060" y="2692292"/>
                    <a:ext cx="284090" cy="1167708"/>
                  </a:xfrm>
                  <a:custGeom>
                    <a:avLst/>
                    <a:gdLst>
                      <a:gd name="connsiteX0" fmla="*/ 254000 w 272814"/>
                      <a:gd name="connsiteY0" fmla="*/ 1257300 h 1257300"/>
                      <a:gd name="connsiteX1" fmla="*/ 254000 w 272814"/>
                      <a:gd name="connsiteY1" fmla="*/ 254000 h 1257300"/>
                      <a:gd name="connsiteX2" fmla="*/ 0 w 272814"/>
                      <a:gd name="connsiteY2" fmla="*/ 0 h 1257300"/>
                      <a:gd name="connsiteX0" fmla="*/ 254000 w 272814"/>
                      <a:gd name="connsiteY0" fmla="*/ 1257300 h 1257300"/>
                      <a:gd name="connsiteX1" fmla="*/ 254000 w 272814"/>
                      <a:gd name="connsiteY1" fmla="*/ 254000 h 1257300"/>
                      <a:gd name="connsiteX2" fmla="*/ 0 w 272814"/>
                      <a:gd name="connsiteY2" fmla="*/ 0 h 1257300"/>
                      <a:gd name="connsiteX0" fmla="*/ 69208 w 88022"/>
                      <a:gd name="connsiteY0" fmla="*/ 1309640 h 1309640"/>
                      <a:gd name="connsiteX1" fmla="*/ 69208 w 88022"/>
                      <a:gd name="connsiteY1" fmla="*/ 306340 h 1309640"/>
                      <a:gd name="connsiteX2" fmla="*/ 0 w 88022"/>
                      <a:gd name="connsiteY2" fmla="*/ 0 h 1309640"/>
                      <a:gd name="connsiteX0" fmla="*/ 69394 w 69394"/>
                      <a:gd name="connsiteY0" fmla="*/ 1309640 h 1309640"/>
                      <a:gd name="connsiteX1" fmla="*/ 12535 w 69394"/>
                      <a:gd name="connsiteY1" fmla="*/ 824981 h 1309640"/>
                      <a:gd name="connsiteX2" fmla="*/ 186 w 69394"/>
                      <a:gd name="connsiteY2" fmla="*/ 0 h 1309640"/>
                      <a:gd name="connsiteX0" fmla="*/ 111854 w 111854"/>
                      <a:gd name="connsiteY0" fmla="*/ 1281091 h 1281091"/>
                      <a:gd name="connsiteX1" fmla="*/ 54995 w 111854"/>
                      <a:gd name="connsiteY1" fmla="*/ 796432 h 1281091"/>
                      <a:gd name="connsiteX2" fmla="*/ 0 w 111854"/>
                      <a:gd name="connsiteY2" fmla="*/ 0 h 1281091"/>
                      <a:gd name="connsiteX0" fmla="*/ 301386 w 301386"/>
                      <a:gd name="connsiteY0" fmla="*/ 1200202 h 1200202"/>
                      <a:gd name="connsiteX1" fmla="*/ 54995 w 301386"/>
                      <a:gd name="connsiteY1" fmla="*/ 796432 h 1200202"/>
                      <a:gd name="connsiteX2" fmla="*/ 0 w 301386"/>
                      <a:gd name="connsiteY2" fmla="*/ 0 h 1200202"/>
                      <a:gd name="connsiteX0" fmla="*/ 301386 w 301386"/>
                      <a:gd name="connsiteY0" fmla="*/ 1200202 h 1200202"/>
                      <a:gd name="connsiteX1" fmla="*/ 54995 w 301386"/>
                      <a:gd name="connsiteY1" fmla="*/ 796432 h 1200202"/>
                      <a:gd name="connsiteX2" fmla="*/ 0 w 301386"/>
                      <a:gd name="connsiteY2" fmla="*/ 0 h 1200202"/>
                      <a:gd name="connsiteX0" fmla="*/ 301386 w 301386"/>
                      <a:gd name="connsiteY0" fmla="*/ 1166894 h 1166894"/>
                      <a:gd name="connsiteX1" fmla="*/ 54995 w 301386"/>
                      <a:gd name="connsiteY1" fmla="*/ 796432 h 1166894"/>
                      <a:gd name="connsiteX2" fmla="*/ 0 w 301386"/>
                      <a:gd name="connsiteY2" fmla="*/ 0 h 1166894"/>
                      <a:gd name="connsiteX0" fmla="*/ 301386 w 301386"/>
                      <a:gd name="connsiteY0" fmla="*/ 1166894 h 1166894"/>
                      <a:gd name="connsiteX1" fmla="*/ 54995 w 301386"/>
                      <a:gd name="connsiteY1" fmla="*/ 796432 h 1166894"/>
                      <a:gd name="connsiteX2" fmla="*/ 0 w 301386"/>
                      <a:gd name="connsiteY2" fmla="*/ 0 h 1166894"/>
                      <a:gd name="connsiteX0" fmla="*/ 301386 w 301386"/>
                      <a:gd name="connsiteY0" fmla="*/ 1166894 h 1166894"/>
                      <a:gd name="connsiteX1" fmla="*/ 45519 w 301386"/>
                      <a:gd name="connsiteY1" fmla="*/ 715542 h 1166894"/>
                      <a:gd name="connsiteX2" fmla="*/ 0 w 301386"/>
                      <a:gd name="connsiteY2" fmla="*/ 0 h 1166894"/>
                      <a:gd name="connsiteX0" fmla="*/ 277694 w 277694"/>
                      <a:gd name="connsiteY0" fmla="*/ 1166894 h 1166894"/>
                      <a:gd name="connsiteX1" fmla="*/ 21827 w 277694"/>
                      <a:gd name="connsiteY1" fmla="*/ 715542 h 1166894"/>
                      <a:gd name="connsiteX2" fmla="*/ 0 w 277694"/>
                      <a:gd name="connsiteY2" fmla="*/ 0 h 1166894"/>
                      <a:gd name="connsiteX0" fmla="*/ 284191 w 284191"/>
                      <a:gd name="connsiteY0" fmla="*/ 1166894 h 1166894"/>
                      <a:gd name="connsiteX1" fmla="*/ 28324 w 284191"/>
                      <a:gd name="connsiteY1" fmla="*/ 715542 h 1166894"/>
                      <a:gd name="connsiteX2" fmla="*/ 6497 w 284191"/>
                      <a:gd name="connsiteY2" fmla="*/ 0 h 1166894"/>
                      <a:gd name="connsiteX0" fmla="*/ 286538 w 286538"/>
                      <a:gd name="connsiteY0" fmla="*/ 1166894 h 1166894"/>
                      <a:gd name="connsiteX1" fmla="*/ 25932 w 286538"/>
                      <a:gd name="connsiteY1" fmla="*/ 682236 h 1166894"/>
                      <a:gd name="connsiteX2" fmla="*/ 8844 w 286538"/>
                      <a:gd name="connsiteY2" fmla="*/ 0 h 1166894"/>
                      <a:gd name="connsiteX0" fmla="*/ 286538 w 286538"/>
                      <a:gd name="connsiteY0" fmla="*/ 1166894 h 1166894"/>
                      <a:gd name="connsiteX1" fmla="*/ 25932 w 286538"/>
                      <a:gd name="connsiteY1" fmla="*/ 682236 h 1166894"/>
                      <a:gd name="connsiteX2" fmla="*/ 8844 w 286538"/>
                      <a:gd name="connsiteY2" fmla="*/ 0 h 1166894"/>
                    </a:gdLst>
                    <a:ahLst/>
                    <a:cxnLst>
                      <a:cxn ang="0">
                        <a:pos x="connsiteX0" y="connsiteY0"/>
                      </a:cxn>
                      <a:cxn ang="0">
                        <a:pos x="connsiteX1" y="connsiteY1"/>
                      </a:cxn>
                      <a:cxn ang="0">
                        <a:pos x="connsiteX2" y="connsiteY2"/>
                      </a:cxn>
                    </a:cxnLst>
                    <a:rect l="l" t="t" r="r" b="b"/>
                    <a:pathLst>
                      <a:path w="286538" h="1166894">
                        <a:moveTo>
                          <a:pt x="286538" y="1166894"/>
                        </a:moveTo>
                        <a:cubicBezTo>
                          <a:pt x="177557" y="933062"/>
                          <a:pt x="68265" y="891786"/>
                          <a:pt x="25932" y="682236"/>
                        </a:cubicBezTo>
                        <a:cubicBezTo>
                          <a:pt x="-16401" y="472686"/>
                          <a:pt x="4901" y="152840"/>
                          <a:pt x="8844"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46" name="Kriel_Tutuka_1_400kV"/>
                  <p:cNvSpPr/>
                  <p:nvPr/>
                </p:nvSpPr>
                <p:spPr>
                  <a:xfrm>
                    <a:off x="6396182" y="3030918"/>
                    <a:ext cx="394300" cy="1013045"/>
                  </a:xfrm>
                  <a:custGeom>
                    <a:avLst/>
                    <a:gdLst>
                      <a:gd name="connsiteX0" fmla="*/ 27281 w 395581"/>
                      <a:gd name="connsiteY0" fmla="*/ 0 h 1066800"/>
                      <a:gd name="connsiteX1" fmla="*/ 27281 w 395581"/>
                      <a:gd name="connsiteY1" fmla="*/ 698500 h 1066800"/>
                      <a:gd name="connsiteX2" fmla="*/ 395581 w 395581"/>
                      <a:gd name="connsiteY2" fmla="*/ 1066800 h 1066800"/>
                      <a:gd name="connsiteX0" fmla="*/ 27281 w 395581"/>
                      <a:gd name="connsiteY0" fmla="*/ 0 h 1066800"/>
                      <a:gd name="connsiteX1" fmla="*/ 27281 w 395581"/>
                      <a:gd name="connsiteY1" fmla="*/ 698500 h 1066800"/>
                      <a:gd name="connsiteX2" fmla="*/ 395581 w 395581"/>
                      <a:gd name="connsiteY2" fmla="*/ 1066800 h 1066800"/>
                      <a:gd name="connsiteX0" fmla="*/ 27281 w 367194"/>
                      <a:gd name="connsiteY0" fmla="*/ 0 h 1081098"/>
                      <a:gd name="connsiteX1" fmla="*/ 27281 w 367194"/>
                      <a:gd name="connsiteY1" fmla="*/ 698500 h 1081098"/>
                      <a:gd name="connsiteX2" fmla="*/ 367194 w 367194"/>
                      <a:gd name="connsiteY2" fmla="*/ 1081098 h 1081098"/>
                      <a:gd name="connsiteX0" fmla="*/ 11471 w 375039"/>
                      <a:gd name="connsiteY0" fmla="*/ 0 h 1009610"/>
                      <a:gd name="connsiteX1" fmla="*/ 35126 w 375039"/>
                      <a:gd name="connsiteY1" fmla="*/ 627012 h 1009610"/>
                      <a:gd name="connsiteX2" fmla="*/ 375039 w 375039"/>
                      <a:gd name="connsiteY2" fmla="*/ 1009610 h 1009610"/>
                      <a:gd name="connsiteX0" fmla="*/ 79 w 363647"/>
                      <a:gd name="connsiteY0" fmla="*/ 0 h 1009610"/>
                      <a:gd name="connsiteX1" fmla="*/ 56853 w 363647"/>
                      <a:gd name="connsiteY1" fmla="*/ 636544 h 1009610"/>
                      <a:gd name="connsiteX2" fmla="*/ 363647 w 363647"/>
                      <a:gd name="connsiteY2" fmla="*/ 1009610 h 1009610"/>
                      <a:gd name="connsiteX0" fmla="*/ 0 w 396685"/>
                      <a:gd name="connsiteY0" fmla="*/ 0 h 1014376"/>
                      <a:gd name="connsiteX1" fmla="*/ 89891 w 396685"/>
                      <a:gd name="connsiteY1" fmla="*/ 641310 h 1014376"/>
                      <a:gd name="connsiteX2" fmla="*/ 396685 w 396685"/>
                      <a:gd name="connsiteY2" fmla="*/ 1014376 h 1014376"/>
                      <a:gd name="connsiteX0" fmla="*/ 0 w 396685"/>
                      <a:gd name="connsiteY0" fmla="*/ 0 h 1014376"/>
                      <a:gd name="connsiteX1" fmla="*/ 89891 w 396685"/>
                      <a:gd name="connsiteY1" fmla="*/ 641310 h 1014376"/>
                      <a:gd name="connsiteX2" fmla="*/ 396685 w 396685"/>
                      <a:gd name="connsiteY2" fmla="*/ 1014376 h 1014376"/>
                      <a:gd name="connsiteX0" fmla="*/ 0 w 396685"/>
                      <a:gd name="connsiteY0" fmla="*/ 0 h 1014376"/>
                      <a:gd name="connsiteX1" fmla="*/ 66236 w 396685"/>
                      <a:gd name="connsiteY1" fmla="*/ 622246 h 1014376"/>
                      <a:gd name="connsiteX2" fmla="*/ 396685 w 396685"/>
                      <a:gd name="connsiteY2" fmla="*/ 1014376 h 1014376"/>
                      <a:gd name="connsiteX0" fmla="*/ 0 w 396685"/>
                      <a:gd name="connsiteY0" fmla="*/ 0 h 1014376"/>
                      <a:gd name="connsiteX1" fmla="*/ 66236 w 396685"/>
                      <a:gd name="connsiteY1" fmla="*/ 622246 h 1014376"/>
                      <a:gd name="connsiteX2" fmla="*/ 396685 w 396685"/>
                      <a:gd name="connsiteY2" fmla="*/ 1014376 h 1014376"/>
                      <a:gd name="connsiteX0" fmla="*/ 0 w 396685"/>
                      <a:gd name="connsiteY0" fmla="*/ 0 h 1014376"/>
                      <a:gd name="connsiteX1" fmla="*/ 100734 w 396685"/>
                      <a:gd name="connsiteY1" fmla="*/ 656582 h 1014376"/>
                      <a:gd name="connsiteX2" fmla="*/ 396685 w 396685"/>
                      <a:gd name="connsiteY2" fmla="*/ 1014376 h 1014376"/>
                    </a:gdLst>
                    <a:ahLst/>
                    <a:cxnLst>
                      <a:cxn ang="0">
                        <a:pos x="connsiteX0" y="connsiteY0"/>
                      </a:cxn>
                      <a:cxn ang="0">
                        <a:pos x="connsiteX1" y="connsiteY1"/>
                      </a:cxn>
                      <a:cxn ang="0">
                        <a:pos x="connsiteX2" y="connsiteY2"/>
                      </a:cxn>
                    </a:cxnLst>
                    <a:rect l="l" t="t" r="r" b="b"/>
                    <a:pathLst>
                      <a:path w="396685" h="1014376">
                        <a:moveTo>
                          <a:pt x="0" y="0"/>
                        </a:moveTo>
                        <a:cubicBezTo>
                          <a:pt x="210993" y="207038"/>
                          <a:pt x="39351" y="478782"/>
                          <a:pt x="100734" y="656582"/>
                        </a:cubicBezTo>
                        <a:cubicBezTo>
                          <a:pt x="162117" y="834382"/>
                          <a:pt x="319956" y="937647"/>
                          <a:pt x="396685" y="1014376"/>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47" name="Kriel_Sol_1_400kV"/>
                  <p:cNvSpPr/>
                  <p:nvPr/>
                </p:nvSpPr>
                <p:spPr>
                  <a:xfrm>
                    <a:off x="6269275" y="3005455"/>
                    <a:ext cx="136407" cy="584200"/>
                  </a:xfrm>
                  <a:custGeom>
                    <a:avLst/>
                    <a:gdLst>
                      <a:gd name="connsiteX0" fmla="*/ 127000 w 136407"/>
                      <a:gd name="connsiteY0" fmla="*/ 0 h 584200"/>
                      <a:gd name="connsiteX1" fmla="*/ 127000 w 136407"/>
                      <a:gd name="connsiteY1" fmla="*/ 457200 h 584200"/>
                      <a:gd name="connsiteX2" fmla="*/ 0 w 136407"/>
                      <a:gd name="connsiteY2" fmla="*/ 584200 h 584200"/>
                      <a:gd name="connsiteX0" fmla="*/ 127000 w 136407"/>
                      <a:gd name="connsiteY0" fmla="*/ 0 h 584200"/>
                      <a:gd name="connsiteX1" fmla="*/ 127000 w 136407"/>
                      <a:gd name="connsiteY1" fmla="*/ 457200 h 584200"/>
                      <a:gd name="connsiteX2" fmla="*/ 0 w 136407"/>
                      <a:gd name="connsiteY2" fmla="*/ 584200 h 584200"/>
                    </a:gdLst>
                    <a:ahLst/>
                    <a:cxnLst>
                      <a:cxn ang="0">
                        <a:pos x="connsiteX0" y="connsiteY0"/>
                      </a:cxn>
                      <a:cxn ang="0">
                        <a:pos x="connsiteX1" y="connsiteY1"/>
                      </a:cxn>
                      <a:cxn ang="0">
                        <a:pos x="connsiteX2" y="connsiteY2"/>
                      </a:cxn>
                    </a:cxnLst>
                    <a:rect l="l" t="t" r="r" b="b"/>
                    <a:pathLst>
                      <a:path w="136407" h="584200">
                        <a:moveTo>
                          <a:pt x="127000" y="0"/>
                        </a:moveTo>
                        <a:cubicBezTo>
                          <a:pt x="127000" y="76200"/>
                          <a:pt x="148167" y="359833"/>
                          <a:pt x="127000" y="457200"/>
                        </a:cubicBezTo>
                        <a:cubicBezTo>
                          <a:pt x="105833" y="554567"/>
                          <a:pt x="26458" y="557742"/>
                          <a:pt x="0" y="5842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48" name="Kriel_Sol_2_400kV"/>
                  <p:cNvSpPr/>
                  <p:nvPr/>
                </p:nvSpPr>
                <p:spPr>
                  <a:xfrm>
                    <a:off x="6266383" y="3019602"/>
                    <a:ext cx="125176" cy="571834"/>
                  </a:xfrm>
                  <a:custGeom>
                    <a:avLst/>
                    <a:gdLst>
                      <a:gd name="connsiteX0" fmla="*/ 127000 w 136407"/>
                      <a:gd name="connsiteY0" fmla="*/ 0 h 584200"/>
                      <a:gd name="connsiteX1" fmla="*/ 127000 w 136407"/>
                      <a:gd name="connsiteY1" fmla="*/ 457200 h 584200"/>
                      <a:gd name="connsiteX2" fmla="*/ 0 w 136407"/>
                      <a:gd name="connsiteY2" fmla="*/ 584200 h 584200"/>
                      <a:gd name="connsiteX0" fmla="*/ 127000 w 136407"/>
                      <a:gd name="connsiteY0" fmla="*/ 0 h 584200"/>
                      <a:gd name="connsiteX1" fmla="*/ 127000 w 136407"/>
                      <a:gd name="connsiteY1" fmla="*/ 457200 h 584200"/>
                      <a:gd name="connsiteX2" fmla="*/ 0 w 136407"/>
                      <a:gd name="connsiteY2" fmla="*/ 584200 h 584200"/>
                      <a:gd name="connsiteX0" fmla="*/ 150576 w 150576"/>
                      <a:gd name="connsiteY0" fmla="*/ 0 h 569916"/>
                      <a:gd name="connsiteX1" fmla="*/ 127000 w 150576"/>
                      <a:gd name="connsiteY1" fmla="*/ 442916 h 569916"/>
                      <a:gd name="connsiteX2" fmla="*/ 0 w 150576"/>
                      <a:gd name="connsiteY2" fmla="*/ 569916 h 569916"/>
                      <a:gd name="connsiteX0" fmla="*/ 150576 w 150576"/>
                      <a:gd name="connsiteY0" fmla="*/ 0 h 569916"/>
                      <a:gd name="connsiteX1" fmla="*/ 127000 w 150576"/>
                      <a:gd name="connsiteY1" fmla="*/ 442916 h 569916"/>
                      <a:gd name="connsiteX2" fmla="*/ 0 w 150576"/>
                      <a:gd name="connsiteY2" fmla="*/ 569916 h 569916"/>
                      <a:gd name="connsiteX0" fmla="*/ 125176 w 125176"/>
                      <a:gd name="connsiteY0" fmla="*/ 0 h 926632"/>
                      <a:gd name="connsiteX1" fmla="*/ 101600 w 125176"/>
                      <a:gd name="connsiteY1" fmla="*/ 442916 h 926632"/>
                      <a:gd name="connsiteX2" fmla="*/ 0 w 125176"/>
                      <a:gd name="connsiteY2" fmla="*/ 926632 h 926632"/>
                    </a:gdLst>
                    <a:ahLst/>
                    <a:cxnLst>
                      <a:cxn ang="0">
                        <a:pos x="connsiteX0" y="connsiteY0"/>
                      </a:cxn>
                      <a:cxn ang="0">
                        <a:pos x="connsiteX1" y="connsiteY1"/>
                      </a:cxn>
                      <a:cxn ang="0">
                        <a:pos x="connsiteX2" y="connsiteY2"/>
                      </a:cxn>
                    </a:cxnLst>
                    <a:rect l="l" t="t" r="r" b="b"/>
                    <a:pathLst>
                      <a:path w="125176" h="926632">
                        <a:moveTo>
                          <a:pt x="125176" y="0"/>
                        </a:moveTo>
                        <a:cubicBezTo>
                          <a:pt x="92169" y="76200"/>
                          <a:pt x="122767" y="345549"/>
                          <a:pt x="101600" y="442916"/>
                        </a:cubicBezTo>
                        <a:cubicBezTo>
                          <a:pt x="80433" y="540283"/>
                          <a:pt x="26458" y="900174"/>
                          <a:pt x="0" y="926632"/>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49" name="Zeus_Kusile_1_400kV"/>
                  <p:cNvSpPr/>
                  <p:nvPr/>
                </p:nvSpPr>
                <p:spPr>
                  <a:xfrm>
                    <a:off x="5848453" y="2343232"/>
                    <a:ext cx="347982" cy="1540345"/>
                  </a:xfrm>
                  <a:custGeom>
                    <a:avLst/>
                    <a:gdLst>
                      <a:gd name="connsiteX0" fmla="*/ 368300 w 395581"/>
                      <a:gd name="connsiteY0" fmla="*/ 1587500 h 1587500"/>
                      <a:gd name="connsiteX1" fmla="*/ 368300 w 395581"/>
                      <a:gd name="connsiteY1" fmla="*/ 368300 h 1587500"/>
                      <a:gd name="connsiteX2" fmla="*/ 0 w 395581"/>
                      <a:gd name="connsiteY2" fmla="*/ 0 h 1587500"/>
                      <a:gd name="connsiteX0" fmla="*/ 368300 w 395581"/>
                      <a:gd name="connsiteY0" fmla="*/ 1587500 h 1587500"/>
                      <a:gd name="connsiteX1" fmla="*/ 368300 w 395581"/>
                      <a:gd name="connsiteY1" fmla="*/ 368300 h 1587500"/>
                      <a:gd name="connsiteX2" fmla="*/ 0 w 395581"/>
                      <a:gd name="connsiteY2" fmla="*/ 0 h 1587500"/>
                      <a:gd name="connsiteX0" fmla="*/ 831951 w 831951"/>
                      <a:gd name="connsiteY0" fmla="*/ 1544654 h 1544654"/>
                      <a:gd name="connsiteX1" fmla="*/ 368300 w 831951"/>
                      <a:gd name="connsiteY1" fmla="*/ 368300 h 1544654"/>
                      <a:gd name="connsiteX2" fmla="*/ 0 w 831951"/>
                      <a:gd name="connsiteY2" fmla="*/ 0 h 1544654"/>
                      <a:gd name="connsiteX0" fmla="*/ 831951 w 831951"/>
                      <a:gd name="connsiteY0" fmla="*/ 1544654 h 1544654"/>
                      <a:gd name="connsiteX1" fmla="*/ 368300 w 831951"/>
                      <a:gd name="connsiteY1" fmla="*/ 368300 h 1544654"/>
                      <a:gd name="connsiteX2" fmla="*/ 0 w 831951"/>
                      <a:gd name="connsiteY2" fmla="*/ 0 h 1544654"/>
                      <a:gd name="connsiteX0" fmla="*/ 831951 w 831951"/>
                      <a:gd name="connsiteY0" fmla="*/ 1544654 h 1544654"/>
                      <a:gd name="connsiteX1" fmla="*/ 505503 w 831951"/>
                      <a:gd name="connsiteY1" fmla="*/ 911007 h 1544654"/>
                      <a:gd name="connsiteX2" fmla="*/ 0 w 831951"/>
                      <a:gd name="connsiteY2" fmla="*/ 0 h 1544654"/>
                      <a:gd name="connsiteX0" fmla="*/ 363568 w 363568"/>
                      <a:gd name="connsiteY0" fmla="*/ 1549414 h 1549414"/>
                      <a:gd name="connsiteX1" fmla="*/ 37120 w 363568"/>
                      <a:gd name="connsiteY1" fmla="*/ 915767 h 1549414"/>
                      <a:gd name="connsiteX2" fmla="*/ 0 w 363568"/>
                      <a:gd name="connsiteY2" fmla="*/ 0 h 1549414"/>
                      <a:gd name="connsiteX0" fmla="*/ 371840 w 371840"/>
                      <a:gd name="connsiteY0" fmla="*/ 1549414 h 1549414"/>
                      <a:gd name="connsiteX1" fmla="*/ 45392 w 371840"/>
                      <a:gd name="connsiteY1" fmla="*/ 915767 h 1549414"/>
                      <a:gd name="connsiteX2" fmla="*/ 8272 w 371840"/>
                      <a:gd name="connsiteY2" fmla="*/ 0 h 1549414"/>
                      <a:gd name="connsiteX0" fmla="*/ 360185 w 360185"/>
                      <a:gd name="connsiteY0" fmla="*/ 1539892 h 1539892"/>
                      <a:gd name="connsiteX1" fmla="*/ 33737 w 360185"/>
                      <a:gd name="connsiteY1" fmla="*/ 906245 h 1539892"/>
                      <a:gd name="connsiteX2" fmla="*/ 20273 w 360185"/>
                      <a:gd name="connsiteY2" fmla="*/ 0 h 1539892"/>
                      <a:gd name="connsiteX0" fmla="*/ 357433 w 357433"/>
                      <a:gd name="connsiteY0" fmla="*/ 1539892 h 1539892"/>
                      <a:gd name="connsiteX1" fmla="*/ 30985 w 357433"/>
                      <a:gd name="connsiteY1" fmla="*/ 906245 h 1539892"/>
                      <a:gd name="connsiteX2" fmla="*/ 17521 w 357433"/>
                      <a:gd name="connsiteY2" fmla="*/ 0 h 1539892"/>
                      <a:gd name="connsiteX0" fmla="*/ 342418 w 342418"/>
                      <a:gd name="connsiteY0" fmla="*/ 1539892 h 1539892"/>
                      <a:gd name="connsiteX1" fmla="*/ 44357 w 342418"/>
                      <a:gd name="connsiteY1" fmla="*/ 1096669 h 1539892"/>
                      <a:gd name="connsiteX2" fmla="*/ 2506 w 342418"/>
                      <a:gd name="connsiteY2" fmla="*/ 0 h 1539892"/>
                      <a:gd name="connsiteX0" fmla="*/ 342418 w 342418"/>
                      <a:gd name="connsiteY0" fmla="*/ 1539892 h 1539892"/>
                      <a:gd name="connsiteX1" fmla="*/ 44357 w 342418"/>
                      <a:gd name="connsiteY1" fmla="*/ 1096669 h 1539892"/>
                      <a:gd name="connsiteX2" fmla="*/ 2506 w 342418"/>
                      <a:gd name="connsiteY2" fmla="*/ 0 h 1539892"/>
                      <a:gd name="connsiteX0" fmla="*/ 344217 w 344217"/>
                      <a:gd name="connsiteY0" fmla="*/ 1539892 h 1539892"/>
                      <a:gd name="connsiteX1" fmla="*/ 41424 w 344217"/>
                      <a:gd name="connsiteY1" fmla="*/ 1010979 h 1539892"/>
                      <a:gd name="connsiteX2" fmla="*/ 4305 w 344217"/>
                      <a:gd name="connsiteY2" fmla="*/ 0 h 1539892"/>
                      <a:gd name="connsiteX0" fmla="*/ 350212 w 350212"/>
                      <a:gd name="connsiteY0" fmla="*/ 1539892 h 1539892"/>
                      <a:gd name="connsiteX1" fmla="*/ 47419 w 350212"/>
                      <a:gd name="connsiteY1" fmla="*/ 1010979 h 1539892"/>
                      <a:gd name="connsiteX2" fmla="*/ 10300 w 350212"/>
                      <a:gd name="connsiteY2" fmla="*/ 0 h 1539892"/>
                    </a:gdLst>
                    <a:ahLst/>
                    <a:cxnLst>
                      <a:cxn ang="0">
                        <a:pos x="connsiteX0" y="connsiteY0"/>
                      </a:cxn>
                      <a:cxn ang="0">
                        <a:pos x="connsiteX1" y="connsiteY1"/>
                      </a:cxn>
                      <a:cxn ang="0">
                        <a:pos x="connsiteX2" y="connsiteY2"/>
                      </a:cxn>
                    </a:cxnLst>
                    <a:rect l="l" t="t" r="r" b="b"/>
                    <a:pathLst>
                      <a:path w="350212" h="1539892">
                        <a:moveTo>
                          <a:pt x="350212" y="1539892"/>
                        </a:moveTo>
                        <a:cubicBezTo>
                          <a:pt x="123118" y="1236719"/>
                          <a:pt x="108802" y="1275562"/>
                          <a:pt x="47419" y="1010979"/>
                        </a:cubicBezTo>
                        <a:cubicBezTo>
                          <a:pt x="-13964" y="746396"/>
                          <a:pt x="-2864" y="386167"/>
                          <a:pt x="103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50" name="Leseding_Merensky_1_400kV"/>
                  <p:cNvSpPr/>
                  <p:nvPr/>
                </p:nvSpPr>
                <p:spPr>
                  <a:xfrm>
                    <a:off x="8157275" y="-753745"/>
                    <a:ext cx="461404" cy="571500"/>
                  </a:xfrm>
                  <a:custGeom>
                    <a:avLst/>
                    <a:gdLst>
                      <a:gd name="connsiteX0" fmla="*/ 31985 w 463785"/>
                      <a:gd name="connsiteY0" fmla="*/ 0 h 571500"/>
                      <a:gd name="connsiteX1" fmla="*/ 31985 w 463785"/>
                      <a:gd name="connsiteY1" fmla="*/ 139700 h 571500"/>
                      <a:gd name="connsiteX2" fmla="*/ 463785 w 463785"/>
                      <a:gd name="connsiteY2" fmla="*/ 571500 h 571500"/>
                      <a:gd name="connsiteX0" fmla="*/ 31985 w 463785"/>
                      <a:gd name="connsiteY0" fmla="*/ 0 h 571500"/>
                      <a:gd name="connsiteX1" fmla="*/ 31985 w 463785"/>
                      <a:gd name="connsiteY1" fmla="*/ 139700 h 571500"/>
                      <a:gd name="connsiteX2" fmla="*/ 463785 w 463785"/>
                      <a:gd name="connsiteY2" fmla="*/ 571500 h 571500"/>
                    </a:gdLst>
                    <a:ahLst/>
                    <a:cxnLst>
                      <a:cxn ang="0">
                        <a:pos x="connsiteX0" y="connsiteY0"/>
                      </a:cxn>
                      <a:cxn ang="0">
                        <a:pos x="connsiteX1" y="connsiteY1"/>
                      </a:cxn>
                      <a:cxn ang="0">
                        <a:pos x="connsiteX2" y="connsiteY2"/>
                      </a:cxn>
                    </a:cxnLst>
                    <a:rect l="l" t="t" r="r" b="b"/>
                    <a:pathLst>
                      <a:path w="463785" h="571500">
                        <a:moveTo>
                          <a:pt x="31985" y="0"/>
                        </a:moveTo>
                        <a:cubicBezTo>
                          <a:pt x="31985" y="23283"/>
                          <a:pt x="-39982" y="44450"/>
                          <a:pt x="31985" y="139700"/>
                        </a:cubicBezTo>
                        <a:cubicBezTo>
                          <a:pt x="103952" y="234950"/>
                          <a:pt x="373827" y="481542"/>
                          <a:pt x="463785" y="5715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51" name="Lulamisa_Minerva_1_400kV"/>
                  <p:cNvSpPr/>
                  <p:nvPr/>
                </p:nvSpPr>
                <p:spPr>
                  <a:xfrm>
                    <a:off x="3926030" y="2306955"/>
                    <a:ext cx="152400" cy="109125"/>
                  </a:xfrm>
                  <a:custGeom>
                    <a:avLst/>
                    <a:gdLst>
                      <a:gd name="connsiteX0" fmla="*/ 0 w 152400"/>
                      <a:gd name="connsiteY0" fmla="*/ 101600 h 109125"/>
                      <a:gd name="connsiteX1" fmla="*/ 50800 w 152400"/>
                      <a:gd name="connsiteY1" fmla="*/ 101600 h 109125"/>
                      <a:gd name="connsiteX2" fmla="*/ 152400 w 152400"/>
                      <a:gd name="connsiteY2" fmla="*/ 0 h 109125"/>
                      <a:gd name="connsiteX0" fmla="*/ 0 w 152400"/>
                      <a:gd name="connsiteY0" fmla="*/ 101600 h 109125"/>
                      <a:gd name="connsiteX1" fmla="*/ 50800 w 152400"/>
                      <a:gd name="connsiteY1" fmla="*/ 101600 h 109125"/>
                      <a:gd name="connsiteX2" fmla="*/ 152400 w 152400"/>
                      <a:gd name="connsiteY2" fmla="*/ 0 h 109125"/>
                    </a:gdLst>
                    <a:ahLst/>
                    <a:cxnLst>
                      <a:cxn ang="0">
                        <a:pos x="connsiteX0" y="connsiteY0"/>
                      </a:cxn>
                      <a:cxn ang="0">
                        <a:pos x="connsiteX1" y="connsiteY1"/>
                      </a:cxn>
                      <a:cxn ang="0">
                        <a:pos x="connsiteX2" y="connsiteY2"/>
                      </a:cxn>
                    </a:cxnLst>
                    <a:rect l="l" t="t" r="r" b="b"/>
                    <a:pathLst>
                      <a:path w="152400" h="109125">
                        <a:moveTo>
                          <a:pt x="0" y="101600"/>
                        </a:moveTo>
                        <a:cubicBezTo>
                          <a:pt x="8467" y="101600"/>
                          <a:pt x="25400" y="118533"/>
                          <a:pt x="50800" y="101600"/>
                        </a:cubicBezTo>
                        <a:cubicBezTo>
                          <a:pt x="76200" y="84667"/>
                          <a:pt x="131233" y="21167"/>
                          <a:pt x="15240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52" name="Maputo_Arnot_1_400kV"/>
                  <p:cNvSpPr/>
                  <p:nvPr/>
                </p:nvSpPr>
                <p:spPr>
                  <a:xfrm>
                    <a:off x="7728680" y="2242009"/>
                    <a:ext cx="5470732" cy="144038"/>
                  </a:xfrm>
                  <a:custGeom>
                    <a:avLst/>
                    <a:gdLst>
                      <a:gd name="connsiteX0" fmla="*/ 5855014 w 5855014"/>
                      <a:gd name="connsiteY0" fmla="*/ 0 h 101600"/>
                      <a:gd name="connsiteX1" fmla="*/ 432114 w 5855014"/>
                      <a:gd name="connsiteY1" fmla="*/ 0 h 101600"/>
                      <a:gd name="connsiteX2" fmla="*/ 330514 w 5855014"/>
                      <a:gd name="connsiteY2" fmla="*/ 101600 h 101600"/>
                      <a:gd name="connsiteX0" fmla="*/ 5855014 w 5855014"/>
                      <a:gd name="connsiteY0" fmla="*/ 0 h 101600"/>
                      <a:gd name="connsiteX1" fmla="*/ 432114 w 5855014"/>
                      <a:gd name="connsiteY1" fmla="*/ 0 h 101600"/>
                      <a:gd name="connsiteX2" fmla="*/ 330514 w 5855014"/>
                      <a:gd name="connsiteY2" fmla="*/ 101600 h 101600"/>
                      <a:gd name="connsiteX0" fmla="*/ 5524500 w 5524500"/>
                      <a:gd name="connsiteY0" fmla="*/ 14414 h 116014"/>
                      <a:gd name="connsiteX1" fmla="*/ 1991575 w 5524500"/>
                      <a:gd name="connsiteY1" fmla="*/ 0 h 116014"/>
                      <a:gd name="connsiteX2" fmla="*/ 0 w 5524500"/>
                      <a:gd name="connsiteY2" fmla="*/ 116014 h 116014"/>
                      <a:gd name="connsiteX0" fmla="*/ 5524500 w 5524500"/>
                      <a:gd name="connsiteY0" fmla="*/ 14414 h 116014"/>
                      <a:gd name="connsiteX1" fmla="*/ 1991575 w 5524500"/>
                      <a:gd name="connsiteY1" fmla="*/ 0 h 116014"/>
                      <a:gd name="connsiteX2" fmla="*/ 0 w 5524500"/>
                      <a:gd name="connsiteY2" fmla="*/ 116014 h 116014"/>
                      <a:gd name="connsiteX0" fmla="*/ 5491425 w 5491425"/>
                      <a:gd name="connsiteY0" fmla="*/ 14414 h 144841"/>
                      <a:gd name="connsiteX1" fmla="*/ 1958500 w 5491425"/>
                      <a:gd name="connsiteY1" fmla="*/ 0 h 144841"/>
                      <a:gd name="connsiteX2" fmla="*/ 0 w 5491425"/>
                      <a:gd name="connsiteY2" fmla="*/ 144841 h 144841"/>
                      <a:gd name="connsiteX0" fmla="*/ 5491425 w 5491425"/>
                      <a:gd name="connsiteY0" fmla="*/ 14414 h 144841"/>
                      <a:gd name="connsiteX1" fmla="*/ 1958500 w 5491425"/>
                      <a:gd name="connsiteY1" fmla="*/ 0 h 144841"/>
                      <a:gd name="connsiteX2" fmla="*/ 0 w 5491425"/>
                      <a:gd name="connsiteY2" fmla="*/ 144841 h 144841"/>
                    </a:gdLst>
                    <a:ahLst/>
                    <a:cxnLst>
                      <a:cxn ang="0">
                        <a:pos x="connsiteX0" y="connsiteY0"/>
                      </a:cxn>
                      <a:cxn ang="0">
                        <a:pos x="connsiteX1" y="connsiteY1"/>
                      </a:cxn>
                      <a:cxn ang="0">
                        <a:pos x="connsiteX2" y="connsiteY2"/>
                      </a:cxn>
                    </a:cxnLst>
                    <a:rect l="l" t="t" r="r" b="b"/>
                    <a:pathLst>
                      <a:path w="5491425" h="144841">
                        <a:moveTo>
                          <a:pt x="5491425" y="14414"/>
                        </a:moveTo>
                        <a:lnTo>
                          <a:pt x="1958500" y="0"/>
                        </a:lnTo>
                        <a:cubicBezTo>
                          <a:pt x="1037750" y="16933"/>
                          <a:pt x="1287450" y="128478"/>
                          <a:pt x="0" y="144841"/>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53" name="Merensky_Arnot_1_400kV"/>
                  <p:cNvSpPr/>
                  <p:nvPr/>
                </p:nvSpPr>
                <p:spPr>
                  <a:xfrm>
                    <a:off x="7696343" y="-182245"/>
                    <a:ext cx="991012" cy="2540000"/>
                  </a:xfrm>
                  <a:custGeom>
                    <a:avLst/>
                    <a:gdLst>
                      <a:gd name="connsiteX0" fmla="*/ 927100 w 995774"/>
                      <a:gd name="connsiteY0" fmla="*/ 0 h 2540000"/>
                      <a:gd name="connsiteX1" fmla="*/ 927100 w 995774"/>
                      <a:gd name="connsiteY1" fmla="*/ 1612900 h 2540000"/>
                      <a:gd name="connsiteX2" fmla="*/ 0 w 995774"/>
                      <a:gd name="connsiteY2" fmla="*/ 2540000 h 2540000"/>
                      <a:gd name="connsiteX0" fmla="*/ 927100 w 995774"/>
                      <a:gd name="connsiteY0" fmla="*/ 0 h 2540000"/>
                      <a:gd name="connsiteX1" fmla="*/ 927100 w 995774"/>
                      <a:gd name="connsiteY1" fmla="*/ 1612900 h 2540000"/>
                      <a:gd name="connsiteX2" fmla="*/ 0 w 995774"/>
                      <a:gd name="connsiteY2" fmla="*/ 2540000 h 2540000"/>
                    </a:gdLst>
                    <a:ahLst/>
                    <a:cxnLst>
                      <a:cxn ang="0">
                        <a:pos x="connsiteX0" y="connsiteY0"/>
                      </a:cxn>
                      <a:cxn ang="0">
                        <a:pos x="connsiteX1" y="connsiteY1"/>
                      </a:cxn>
                      <a:cxn ang="0">
                        <a:pos x="connsiteX2" y="connsiteY2"/>
                      </a:cxn>
                    </a:cxnLst>
                    <a:rect l="l" t="t" r="r" b="b"/>
                    <a:pathLst>
                      <a:path w="995774" h="2540000">
                        <a:moveTo>
                          <a:pt x="927100" y="0"/>
                        </a:moveTo>
                        <a:cubicBezTo>
                          <a:pt x="927100" y="268817"/>
                          <a:pt x="1081617" y="1189567"/>
                          <a:pt x="927100" y="1612900"/>
                        </a:cubicBezTo>
                        <a:cubicBezTo>
                          <a:pt x="772583" y="2036233"/>
                          <a:pt x="193146" y="2346854"/>
                          <a:pt x="0" y="254000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54" name="Minerva_Kendal_1_400kV"/>
                  <p:cNvSpPr/>
                  <p:nvPr/>
                </p:nvSpPr>
                <p:spPr>
                  <a:xfrm>
                    <a:off x="4087860" y="2334985"/>
                    <a:ext cx="1842718" cy="294121"/>
                  </a:xfrm>
                  <a:custGeom>
                    <a:avLst/>
                    <a:gdLst>
                      <a:gd name="connsiteX0" fmla="*/ 0 w 1892300"/>
                      <a:gd name="connsiteY0" fmla="*/ 25400 h 368300"/>
                      <a:gd name="connsiteX1" fmla="*/ 1549400 w 1892300"/>
                      <a:gd name="connsiteY1" fmla="*/ 25400 h 368300"/>
                      <a:gd name="connsiteX2" fmla="*/ 1892300 w 1892300"/>
                      <a:gd name="connsiteY2" fmla="*/ 368300 h 368300"/>
                      <a:gd name="connsiteX0" fmla="*/ 0 w 1892300"/>
                      <a:gd name="connsiteY0" fmla="*/ 25400 h 368300"/>
                      <a:gd name="connsiteX1" fmla="*/ 1549400 w 1892300"/>
                      <a:gd name="connsiteY1" fmla="*/ 25400 h 368300"/>
                      <a:gd name="connsiteX2" fmla="*/ 1892300 w 1892300"/>
                      <a:gd name="connsiteY2" fmla="*/ 368300 h 368300"/>
                      <a:gd name="connsiteX0" fmla="*/ 0 w 1920651"/>
                      <a:gd name="connsiteY0" fmla="*/ 0 h 462004"/>
                      <a:gd name="connsiteX1" fmla="*/ 1577751 w 1920651"/>
                      <a:gd name="connsiteY1" fmla="*/ 119104 h 462004"/>
                      <a:gd name="connsiteX2" fmla="*/ 1920651 w 1920651"/>
                      <a:gd name="connsiteY2" fmla="*/ 462004 h 462004"/>
                      <a:gd name="connsiteX0" fmla="*/ 0 w 1920651"/>
                      <a:gd name="connsiteY0" fmla="*/ 0 h 462004"/>
                      <a:gd name="connsiteX1" fmla="*/ 1577751 w 1920651"/>
                      <a:gd name="connsiteY1" fmla="*/ 119104 h 462004"/>
                      <a:gd name="connsiteX2" fmla="*/ 1920651 w 1920651"/>
                      <a:gd name="connsiteY2" fmla="*/ 462004 h 462004"/>
                      <a:gd name="connsiteX0" fmla="*/ 0 w 1920651"/>
                      <a:gd name="connsiteY0" fmla="*/ 0 h 462004"/>
                      <a:gd name="connsiteX1" fmla="*/ 1610828 w 1920651"/>
                      <a:gd name="connsiteY1" fmla="*/ 123869 h 462004"/>
                      <a:gd name="connsiteX2" fmla="*/ 1920651 w 1920651"/>
                      <a:gd name="connsiteY2" fmla="*/ 462004 h 462004"/>
                      <a:gd name="connsiteX0" fmla="*/ 0 w 1920651"/>
                      <a:gd name="connsiteY0" fmla="*/ 0 h 462004"/>
                      <a:gd name="connsiteX1" fmla="*/ 1610828 w 1920651"/>
                      <a:gd name="connsiteY1" fmla="*/ 123869 h 462004"/>
                      <a:gd name="connsiteX2" fmla="*/ 1920651 w 1920651"/>
                      <a:gd name="connsiteY2" fmla="*/ 462004 h 462004"/>
                      <a:gd name="connsiteX0" fmla="*/ 0 w 1920651"/>
                      <a:gd name="connsiteY0" fmla="*/ 0 h 462004"/>
                      <a:gd name="connsiteX1" fmla="*/ 1577751 w 1920651"/>
                      <a:gd name="connsiteY1" fmla="*/ 109576 h 462004"/>
                      <a:gd name="connsiteX2" fmla="*/ 1920651 w 1920651"/>
                      <a:gd name="connsiteY2" fmla="*/ 462004 h 462004"/>
                      <a:gd name="connsiteX0" fmla="*/ 0 w 1920651"/>
                      <a:gd name="connsiteY0" fmla="*/ 0 h 462004"/>
                      <a:gd name="connsiteX1" fmla="*/ 1497422 w 1920651"/>
                      <a:gd name="connsiteY1" fmla="*/ 100048 h 462004"/>
                      <a:gd name="connsiteX2" fmla="*/ 1920651 w 1920651"/>
                      <a:gd name="connsiteY2" fmla="*/ 462004 h 462004"/>
                      <a:gd name="connsiteX0" fmla="*/ 0 w 1920651"/>
                      <a:gd name="connsiteY0" fmla="*/ 0 h 462004"/>
                      <a:gd name="connsiteX1" fmla="*/ 1497422 w 1920651"/>
                      <a:gd name="connsiteY1" fmla="*/ 100048 h 462004"/>
                      <a:gd name="connsiteX2" fmla="*/ 1920651 w 1920651"/>
                      <a:gd name="connsiteY2" fmla="*/ 462004 h 462004"/>
                      <a:gd name="connsiteX0" fmla="*/ 0 w 1920651"/>
                      <a:gd name="connsiteY0" fmla="*/ 0 h 462004"/>
                      <a:gd name="connsiteX1" fmla="*/ 1497422 w 1920651"/>
                      <a:gd name="connsiteY1" fmla="*/ 100048 h 462004"/>
                      <a:gd name="connsiteX2" fmla="*/ 1920651 w 1920651"/>
                      <a:gd name="connsiteY2" fmla="*/ 462004 h 462004"/>
                      <a:gd name="connsiteX0" fmla="*/ 0 w 1849773"/>
                      <a:gd name="connsiteY0" fmla="*/ 0 h 295259"/>
                      <a:gd name="connsiteX1" fmla="*/ 1497422 w 1849773"/>
                      <a:gd name="connsiteY1" fmla="*/ 100048 h 295259"/>
                      <a:gd name="connsiteX2" fmla="*/ 1849773 w 1849773"/>
                      <a:gd name="connsiteY2" fmla="*/ 295259 h 295259"/>
                      <a:gd name="connsiteX0" fmla="*/ 0 w 1849773"/>
                      <a:gd name="connsiteY0" fmla="*/ 0 h 295259"/>
                      <a:gd name="connsiteX1" fmla="*/ 1497422 w 1849773"/>
                      <a:gd name="connsiteY1" fmla="*/ 100048 h 295259"/>
                      <a:gd name="connsiteX2" fmla="*/ 1849773 w 1849773"/>
                      <a:gd name="connsiteY2" fmla="*/ 295259 h 295259"/>
                      <a:gd name="connsiteX0" fmla="*/ 0 w 1849773"/>
                      <a:gd name="connsiteY0" fmla="*/ 0 h 295259"/>
                      <a:gd name="connsiteX1" fmla="*/ 1497422 w 1849773"/>
                      <a:gd name="connsiteY1" fmla="*/ 100048 h 295259"/>
                      <a:gd name="connsiteX2" fmla="*/ 1849773 w 1849773"/>
                      <a:gd name="connsiteY2" fmla="*/ 295259 h 295259"/>
                      <a:gd name="connsiteX0" fmla="*/ 0 w 1849773"/>
                      <a:gd name="connsiteY0" fmla="*/ 0 h 295259"/>
                      <a:gd name="connsiteX1" fmla="*/ 1431270 w 1849773"/>
                      <a:gd name="connsiteY1" fmla="*/ 100048 h 295259"/>
                      <a:gd name="connsiteX2" fmla="*/ 1849773 w 1849773"/>
                      <a:gd name="connsiteY2" fmla="*/ 295259 h 295259"/>
                      <a:gd name="connsiteX0" fmla="*/ 0 w 1849773"/>
                      <a:gd name="connsiteY0" fmla="*/ 0 h 295259"/>
                      <a:gd name="connsiteX1" fmla="*/ 1431270 w 1849773"/>
                      <a:gd name="connsiteY1" fmla="*/ 100048 h 295259"/>
                      <a:gd name="connsiteX2" fmla="*/ 1849773 w 1849773"/>
                      <a:gd name="connsiteY2" fmla="*/ 295259 h 295259"/>
                      <a:gd name="connsiteX0" fmla="*/ 0 w 1849773"/>
                      <a:gd name="connsiteY0" fmla="*/ 0 h 295259"/>
                      <a:gd name="connsiteX1" fmla="*/ 1431270 w 1849773"/>
                      <a:gd name="connsiteY1" fmla="*/ 100048 h 295259"/>
                      <a:gd name="connsiteX2" fmla="*/ 1849773 w 1849773"/>
                      <a:gd name="connsiteY2" fmla="*/ 295259 h 295259"/>
                      <a:gd name="connsiteX0" fmla="*/ 0 w 1849773"/>
                      <a:gd name="connsiteY0" fmla="*/ 0 h 295259"/>
                      <a:gd name="connsiteX1" fmla="*/ 1431270 w 1849773"/>
                      <a:gd name="connsiteY1" fmla="*/ 100048 h 295259"/>
                      <a:gd name="connsiteX2" fmla="*/ 1849773 w 1849773"/>
                      <a:gd name="connsiteY2" fmla="*/ 295259 h 295259"/>
                      <a:gd name="connsiteX0" fmla="*/ 0 w 1849773"/>
                      <a:gd name="connsiteY0" fmla="*/ 0 h 295259"/>
                      <a:gd name="connsiteX1" fmla="*/ 1440721 w 1849773"/>
                      <a:gd name="connsiteY1" fmla="*/ 123869 h 295259"/>
                      <a:gd name="connsiteX2" fmla="*/ 1849773 w 1849773"/>
                      <a:gd name="connsiteY2" fmla="*/ 295259 h 295259"/>
                      <a:gd name="connsiteX0" fmla="*/ 0 w 1849773"/>
                      <a:gd name="connsiteY0" fmla="*/ 0 h 295259"/>
                      <a:gd name="connsiteX1" fmla="*/ 1440721 w 1849773"/>
                      <a:gd name="connsiteY1" fmla="*/ 123869 h 295259"/>
                      <a:gd name="connsiteX2" fmla="*/ 1849773 w 1849773"/>
                      <a:gd name="connsiteY2" fmla="*/ 295259 h 295259"/>
                      <a:gd name="connsiteX0" fmla="*/ 0 w 1849773"/>
                      <a:gd name="connsiteY0" fmla="*/ 0 h 295259"/>
                      <a:gd name="connsiteX1" fmla="*/ 1412369 w 1849773"/>
                      <a:gd name="connsiteY1" fmla="*/ 104812 h 295259"/>
                      <a:gd name="connsiteX2" fmla="*/ 1849773 w 1849773"/>
                      <a:gd name="connsiteY2" fmla="*/ 295259 h 295259"/>
                      <a:gd name="connsiteX0" fmla="*/ 0 w 1849773"/>
                      <a:gd name="connsiteY0" fmla="*/ 0 h 295259"/>
                      <a:gd name="connsiteX1" fmla="*/ 1412369 w 1849773"/>
                      <a:gd name="connsiteY1" fmla="*/ 104812 h 295259"/>
                      <a:gd name="connsiteX2" fmla="*/ 1849773 w 1849773"/>
                      <a:gd name="connsiteY2" fmla="*/ 295259 h 295259"/>
                    </a:gdLst>
                    <a:ahLst/>
                    <a:cxnLst>
                      <a:cxn ang="0">
                        <a:pos x="connsiteX0" y="connsiteY0"/>
                      </a:cxn>
                      <a:cxn ang="0">
                        <a:pos x="connsiteX1" y="connsiteY1"/>
                      </a:cxn>
                      <a:cxn ang="0">
                        <a:pos x="connsiteX2" y="connsiteY2"/>
                      </a:cxn>
                    </a:cxnLst>
                    <a:rect l="l" t="t" r="r" b="b"/>
                    <a:pathLst>
                      <a:path w="1849773" h="295259">
                        <a:moveTo>
                          <a:pt x="0" y="0"/>
                        </a:moveTo>
                        <a:cubicBezTo>
                          <a:pt x="130652" y="80991"/>
                          <a:pt x="131146" y="71808"/>
                          <a:pt x="1412369" y="104812"/>
                        </a:cubicBezTo>
                        <a:cubicBezTo>
                          <a:pt x="1583611" y="109223"/>
                          <a:pt x="1698007" y="185709"/>
                          <a:pt x="1849773" y="295259"/>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55" name="Sol_Camden_1_400kV"/>
                  <p:cNvSpPr/>
                  <p:nvPr/>
                </p:nvSpPr>
                <p:spPr>
                  <a:xfrm>
                    <a:off x="6217408" y="3557209"/>
                    <a:ext cx="2072952" cy="221123"/>
                  </a:xfrm>
                  <a:custGeom>
                    <a:avLst/>
                    <a:gdLst>
                      <a:gd name="connsiteX0" fmla="*/ 0 w 2104720"/>
                      <a:gd name="connsiteY0" fmla="*/ 12229 h 177329"/>
                      <a:gd name="connsiteX1" fmla="*/ 1905000 w 2104720"/>
                      <a:gd name="connsiteY1" fmla="*/ 12229 h 177329"/>
                      <a:gd name="connsiteX2" fmla="*/ 2070100 w 2104720"/>
                      <a:gd name="connsiteY2" fmla="*/ 177329 h 177329"/>
                      <a:gd name="connsiteX0" fmla="*/ 0 w 2104720"/>
                      <a:gd name="connsiteY0" fmla="*/ 12229 h 177329"/>
                      <a:gd name="connsiteX1" fmla="*/ 1905000 w 2104720"/>
                      <a:gd name="connsiteY1" fmla="*/ 12229 h 177329"/>
                      <a:gd name="connsiteX2" fmla="*/ 2070100 w 2104720"/>
                      <a:gd name="connsiteY2" fmla="*/ 177329 h 177329"/>
                      <a:gd name="connsiteX0" fmla="*/ 0 w 2120656"/>
                      <a:gd name="connsiteY0" fmla="*/ 12229 h 224989"/>
                      <a:gd name="connsiteX1" fmla="*/ 1905000 w 2120656"/>
                      <a:gd name="connsiteY1" fmla="*/ 12229 h 224989"/>
                      <a:gd name="connsiteX2" fmla="*/ 2103170 w 2120656"/>
                      <a:gd name="connsiteY2" fmla="*/ 224989 h 224989"/>
                      <a:gd name="connsiteX0" fmla="*/ 0 w 2103170"/>
                      <a:gd name="connsiteY0" fmla="*/ 8834 h 221594"/>
                      <a:gd name="connsiteX1" fmla="*/ 1716032 w 2103170"/>
                      <a:gd name="connsiteY1" fmla="*/ 13601 h 221594"/>
                      <a:gd name="connsiteX2" fmla="*/ 2103170 w 2103170"/>
                      <a:gd name="connsiteY2" fmla="*/ 221594 h 221594"/>
                    </a:gdLst>
                    <a:ahLst/>
                    <a:cxnLst>
                      <a:cxn ang="0">
                        <a:pos x="connsiteX0" y="connsiteY0"/>
                      </a:cxn>
                      <a:cxn ang="0">
                        <a:pos x="connsiteX1" y="connsiteY1"/>
                      </a:cxn>
                      <a:cxn ang="0">
                        <a:pos x="connsiteX2" y="connsiteY2"/>
                      </a:cxn>
                    </a:cxnLst>
                    <a:rect l="l" t="t" r="r" b="b"/>
                    <a:pathLst>
                      <a:path w="2103170" h="221594">
                        <a:moveTo>
                          <a:pt x="0" y="8834"/>
                        </a:moveTo>
                        <a:cubicBezTo>
                          <a:pt x="317500" y="8834"/>
                          <a:pt x="1371015" y="-13916"/>
                          <a:pt x="1716032" y="13601"/>
                        </a:cubicBezTo>
                        <a:cubicBezTo>
                          <a:pt x="2061049" y="41118"/>
                          <a:pt x="2068774" y="187198"/>
                          <a:pt x="2103170" y="221594"/>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56" name="Sol_Camden_2_400kV"/>
                  <p:cNvSpPr/>
                  <p:nvPr/>
                </p:nvSpPr>
                <p:spPr>
                  <a:xfrm>
                    <a:off x="6285594" y="3575692"/>
                    <a:ext cx="2015109" cy="198238"/>
                  </a:xfrm>
                  <a:custGeom>
                    <a:avLst/>
                    <a:gdLst>
                      <a:gd name="connsiteX0" fmla="*/ 0 w 2104720"/>
                      <a:gd name="connsiteY0" fmla="*/ 12229 h 177329"/>
                      <a:gd name="connsiteX1" fmla="*/ 1905000 w 2104720"/>
                      <a:gd name="connsiteY1" fmla="*/ 12229 h 177329"/>
                      <a:gd name="connsiteX2" fmla="*/ 2070100 w 2104720"/>
                      <a:gd name="connsiteY2" fmla="*/ 177329 h 177329"/>
                      <a:gd name="connsiteX0" fmla="*/ 0 w 2104720"/>
                      <a:gd name="connsiteY0" fmla="*/ 12229 h 177329"/>
                      <a:gd name="connsiteX1" fmla="*/ 1905000 w 2104720"/>
                      <a:gd name="connsiteY1" fmla="*/ 12229 h 177329"/>
                      <a:gd name="connsiteX2" fmla="*/ 2070100 w 2104720"/>
                      <a:gd name="connsiteY2" fmla="*/ 177329 h 177329"/>
                      <a:gd name="connsiteX0" fmla="*/ 0 w 2151476"/>
                      <a:gd name="connsiteY0" fmla="*/ 12229 h 134435"/>
                      <a:gd name="connsiteX1" fmla="*/ 1905000 w 2151476"/>
                      <a:gd name="connsiteY1" fmla="*/ 12229 h 134435"/>
                      <a:gd name="connsiteX2" fmla="*/ 2151476 w 2151476"/>
                      <a:gd name="connsiteY2" fmla="*/ 134435 h 134435"/>
                      <a:gd name="connsiteX0" fmla="*/ 0 w 2258283"/>
                      <a:gd name="connsiteY0" fmla="*/ 12229 h 167798"/>
                      <a:gd name="connsiteX1" fmla="*/ 1905000 w 2258283"/>
                      <a:gd name="connsiteY1" fmla="*/ 12229 h 167798"/>
                      <a:gd name="connsiteX2" fmla="*/ 2258283 w 2258283"/>
                      <a:gd name="connsiteY2" fmla="*/ 167798 h 167798"/>
                      <a:gd name="connsiteX0" fmla="*/ 0 w 2258283"/>
                      <a:gd name="connsiteY0" fmla="*/ 12229 h 167798"/>
                      <a:gd name="connsiteX1" fmla="*/ 1905000 w 2258283"/>
                      <a:gd name="connsiteY1" fmla="*/ 12229 h 167798"/>
                      <a:gd name="connsiteX2" fmla="*/ 2258283 w 2258283"/>
                      <a:gd name="connsiteY2" fmla="*/ 167798 h 167798"/>
                      <a:gd name="connsiteX0" fmla="*/ 0 w 2258283"/>
                      <a:gd name="connsiteY0" fmla="*/ 8835 h 164404"/>
                      <a:gd name="connsiteX1" fmla="*/ 1838883 w 2258283"/>
                      <a:gd name="connsiteY1" fmla="*/ 13601 h 164404"/>
                      <a:gd name="connsiteX2" fmla="*/ 2258283 w 2258283"/>
                      <a:gd name="connsiteY2" fmla="*/ 164404 h 164404"/>
                      <a:gd name="connsiteX0" fmla="*/ 0 w 2176907"/>
                      <a:gd name="connsiteY0" fmla="*/ 0 h 198463"/>
                      <a:gd name="connsiteX1" fmla="*/ 1757507 w 2176907"/>
                      <a:gd name="connsiteY1" fmla="*/ 47660 h 198463"/>
                      <a:gd name="connsiteX2" fmla="*/ 2176907 w 2176907"/>
                      <a:gd name="connsiteY2" fmla="*/ 198463 h 198463"/>
                      <a:gd name="connsiteX0" fmla="*/ 33 w 2176940"/>
                      <a:gd name="connsiteY0" fmla="*/ 0 h 198463"/>
                      <a:gd name="connsiteX1" fmla="*/ 1757540 w 2176940"/>
                      <a:gd name="connsiteY1" fmla="*/ 47660 h 198463"/>
                      <a:gd name="connsiteX2" fmla="*/ 2176940 w 2176940"/>
                      <a:gd name="connsiteY2" fmla="*/ 198463 h 198463"/>
                    </a:gdLst>
                    <a:ahLst/>
                    <a:cxnLst>
                      <a:cxn ang="0">
                        <a:pos x="connsiteX0" y="connsiteY0"/>
                      </a:cxn>
                      <a:cxn ang="0">
                        <a:pos x="connsiteX1" y="connsiteY1"/>
                      </a:cxn>
                      <a:cxn ang="0">
                        <a:pos x="connsiteX2" y="connsiteY2"/>
                      </a:cxn>
                    </a:cxnLst>
                    <a:rect l="l" t="t" r="r" b="b"/>
                    <a:pathLst>
                      <a:path w="2176940" h="198463">
                        <a:moveTo>
                          <a:pt x="33" y="0"/>
                        </a:moveTo>
                        <a:cubicBezTo>
                          <a:pt x="-7970" y="66725"/>
                          <a:pt x="1412523" y="20143"/>
                          <a:pt x="1757540" y="47660"/>
                        </a:cubicBezTo>
                        <a:cubicBezTo>
                          <a:pt x="2102557" y="75177"/>
                          <a:pt x="2152717" y="183131"/>
                          <a:pt x="2176940" y="198463"/>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57" name="Tutuka_Camden_1_400kV"/>
                  <p:cNvSpPr/>
                  <p:nvPr/>
                </p:nvSpPr>
                <p:spPr>
                  <a:xfrm>
                    <a:off x="6771623" y="3694847"/>
                    <a:ext cx="1570038" cy="342986"/>
                  </a:xfrm>
                  <a:custGeom>
                    <a:avLst/>
                    <a:gdLst>
                      <a:gd name="connsiteX0" fmla="*/ 0 w 1574800"/>
                      <a:gd name="connsiteY0" fmla="*/ 317500 h 341018"/>
                      <a:gd name="connsiteX1" fmla="*/ 1257300 w 1574800"/>
                      <a:gd name="connsiteY1" fmla="*/ 317500 h 341018"/>
                      <a:gd name="connsiteX2" fmla="*/ 1574800 w 1574800"/>
                      <a:gd name="connsiteY2" fmla="*/ 0 h 341018"/>
                      <a:gd name="connsiteX0" fmla="*/ 0 w 1574800"/>
                      <a:gd name="connsiteY0" fmla="*/ 317500 h 341018"/>
                      <a:gd name="connsiteX1" fmla="*/ 1257300 w 1574800"/>
                      <a:gd name="connsiteY1" fmla="*/ 317500 h 341018"/>
                      <a:gd name="connsiteX2" fmla="*/ 1574800 w 1574800"/>
                      <a:gd name="connsiteY2" fmla="*/ 0 h 341018"/>
                      <a:gd name="connsiteX0" fmla="*/ 0 w 1574800"/>
                      <a:gd name="connsiteY0" fmla="*/ 418819 h 418819"/>
                      <a:gd name="connsiteX1" fmla="*/ 191086 w 1574800"/>
                      <a:gd name="connsiteY1" fmla="*/ 8581 h 418819"/>
                      <a:gd name="connsiteX2" fmla="*/ 1574800 w 1574800"/>
                      <a:gd name="connsiteY2" fmla="*/ 101319 h 418819"/>
                      <a:gd name="connsiteX0" fmla="*/ 0 w 1574800"/>
                      <a:gd name="connsiteY0" fmla="*/ 444213 h 444213"/>
                      <a:gd name="connsiteX1" fmla="*/ 191086 w 1574800"/>
                      <a:gd name="connsiteY1" fmla="*/ 33975 h 444213"/>
                      <a:gd name="connsiteX2" fmla="*/ 1574800 w 1574800"/>
                      <a:gd name="connsiteY2" fmla="*/ 126713 h 444213"/>
                      <a:gd name="connsiteX0" fmla="*/ 0 w 1574800"/>
                      <a:gd name="connsiteY0" fmla="*/ 399371 h 399371"/>
                      <a:gd name="connsiteX1" fmla="*/ 156692 w 1574800"/>
                      <a:gd name="connsiteY1" fmla="*/ 78872 h 399371"/>
                      <a:gd name="connsiteX2" fmla="*/ 1574800 w 1574800"/>
                      <a:gd name="connsiteY2" fmla="*/ 81871 h 399371"/>
                      <a:gd name="connsiteX0" fmla="*/ 0 w 1574800"/>
                      <a:gd name="connsiteY0" fmla="*/ 399371 h 399371"/>
                      <a:gd name="connsiteX1" fmla="*/ 156692 w 1574800"/>
                      <a:gd name="connsiteY1" fmla="*/ 78872 h 399371"/>
                      <a:gd name="connsiteX2" fmla="*/ 1574800 w 1574800"/>
                      <a:gd name="connsiteY2" fmla="*/ 81871 h 399371"/>
                      <a:gd name="connsiteX0" fmla="*/ 0 w 1574800"/>
                      <a:gd name="connsiteY0" fmla="*/ 428399 h 428399"/>
                      <a:gd name="connsiteX1" fmla="*/ 340127 w 1574800"/>
                      <a:gd name="connsiteY1" fmla="*/ 43801 h 428399"/>
                      <a:gd name="connsiteX2" fmla="*/ 1574800 w 1574800"/>
                      <a:gd name="connsiteY2" fmla="*/ 110899 h 428399"/>
                      <a:gd name="connsiteX0" fmla="*/ 0 w 1574800"/>
                      <a:gd name="connsiteY0" fmla="*/ 428399 h 428399"/>
                      <a:gd name="connsiteX1" fmla="*/ 374522 w 1574800"/>
                      <a:gd name="connsiteY1" fmla="*/ 43801 h 428399"/>
                      <a:gd name="connsiteX2" fmla="*/ 1574800 w 1574800"/>
                      <a:gd name="connsiteY2" fmla="*/ 110899 h 428399"/>
                      <a:gd name="connsiteX0" fmla="*/ 0 w 1574800"/>
                      <a:gd name="connsiteY0" fmla="*/ 428399 h 428399"/>
                      <a:gd name="connsiteX1" fmla="*/ 374522 w 1574800"/>
                      <a:gd name="connsiteY1" fmla="*/ 43801 h 428399"/>
                      <a:gd name="connsiteX2" fmla="*/ 1574800 w 1574800"/>
                      <a:gd name="connsiteY2" fmla="*/ 110899 h 428399"/>
                      <a:gd name="connsiteX0" fmla="*/ 0 w 1574800"/>
                      <a:gd name="connsiteY0" fmla="*/ 428399 h 428399"/>
                      <a:gd name="connsiteX1" fmla="*/ 374522 w 1574800"/>
                      <a:gd name="connsiteY1" fmla="*/ 43801 h 428399"/>
                      <a:gd name="connsiteX2" fmla="*/ 1574800 w 1574800"/>
                      <a:gd name="connsiteY2" fmla="*/ 110899 h 428399"/>
                      <a:gd name="connsiteX0" fmla="*/ 0 w 1574800"/>
                      <a:gd name="connsiteY0" fmla="*/ 413399 h 413399"/>
                      <a:gd name="connsiteX1" fmla="*/ 374522 w 1574800"/>
                      <a:gd name="connsiteY1" fmla="*/ 28801 h 413399"/>
                      <a:gd name="connsiteX2" fmla="*/ 1574800 w 1574800"/>
                      <a:gd name="connsiteY2" fmla="*/ 95899 h 413399"/>
                      <a:gd name="connsiteX0" fmla="*/ 0 w 1574800"/>
                      <a:gd name="connsiteY0" fmla="*/ 413399 h 413399"/>
                      <a:gd name="connsiteX1" fmla="*/ 477705 w 1574800"/>
                      <a:gd name="connsiteY1" fmla="*/ 28801 h 413399"/>
                      <a:gd name="connsiteX2" fmla="*/ 1574800 w 1574800"/>
                      <a:gd name="connsiteY2" fmla="*/ 95899 h 413399"/>
                      <a:gd name="connsiteX0" fmla="*/ 0 w 1574800"/>
                      <a:gd name="connsiteY0" fmla="*/ 408736 h 408736"/>
                      <a:gd name="connsiteX1" fmla="*/ 477705 w 1574800"/>
                      <a:gd name="connsiteY1" fmla="*/ 24138 h 408736"/>
                      <a:gd name="connsiteX2" fmla="*/ 1574800 w 1574800"/>
                      <a:gd name="connsiteY2" fmla="*/ 91236 h 408736"/>
                      <a:gd name="connsiteX0" fmla="*/ 0 w 1574800"/>
                      <a:gd name="connsiteY0" fmla="*/ 384693 h 384693"/>
                      <a:gd name="connsiteX1" fmla="*/ 477705 w 1574800"/>
                      <a:gd name="connsiteY1" fmla="*/ 95 h 384693"/>
                      <a:gd name="connsiteX2" fmla="*/ 1574800 w 1574800"/>
                      <a:gd name="connsiteY2" fmla="*/ 67193 h 384693"/>
                      <a:gd name="connsiteX0" fmla="*/ 0 w 1574800"/>
                      <a:gd name="connsiteY0" fmla="*/ 384693 h 384693"/>
                      <a:gd name="connsiteX1" fmla="*/ 477705 w 1574800"/>
                      <a:gd name="connsiteY1" fmla="*/ 95 h 384693"/>
                      <a:gd name="connsiteX2" fmla="*/ 1574800 w 1574800"/>
                      <a:gd name="connsiteY2" fmla="*/ 67193 h 384693"/>
                    </a:gdLst>
                    <a:ahLst/>
                    <a:cxnLst>
                      <a:cxn ang="0">
                        <a:pos x="connsiteX0" y="connsiteY0"/>
                      </a:cxn>
                      <a:cxn ang="0">
                        <a:pos x="connsiteX1" y="connsiteY1"/>
                      </a:cxn>
                      <a:cxn ang="0">
                        <a:pos x="connsiteX2" y="connsiteY2"/>
                      </a:cxn>
                    </a:cxnLst>
                    <a:rect l="l" t="t" r="r" b="b"/>
                    <a:pathLst>
                      <a:path w="1574800" h="384693">
                        <a:moveTo>
                          <a:pt x="0" y="384693"/>
                        </a:moveTo>
                        <a:cubicBezTo>
                          <a:pt x="106368" y="89835"/>
                          <a:pt x="-59915" y="1733"/>
                          <a:pt x="477705" y="95"/>
                        </a:cubicBezTo>
                        <a:cubicBezTo>
                          <a:pt x="1015325" y="-1543"/>
                          <a:pt x="1256431" y="17960"/>
                          <a:pt x="1574800" y="67193"/>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58" name="Tutuka_Alpha_1_400kV"/>
                  <p:cNvSpPr/>
                  <p:nvPr/>
                </p:nvSpPr>
                <p:spPr>
                  <a:xfrm>
                    <a:off x="6771623" y="4067551"/>
                    <a:ext cx="101600" cy="68203"/>
                  </a:xfrm>
                  <a:custGeom>
                    <a:avLst/>
                    <a:gdLst>
                      <a:gd name="connsiteX0" fmla="*/ 0 w 101600"/>
                      <a:gd name="connsiteY0" fmla="*/ 4703 h 68203"/>
                      <a:gd name="connsiteX1" fmla="*/ 38100 w 101600"/>
                      <a:gd name="connsiteY1" fmla="*/ 4703 h 68203"/>
                      <a:gd name="connsiteX2" fmla="*/ 101600 w 101600"/>
                      <a:gd name="connsiteY2" fmla="*/ 68203 h 68203"/>
                      <a:gd name="connsiteX0" fmla="*/ 0 w 101600"/>
                      <a:gd name="connsiteY0" fmla="*/ 4703 h 68203"/>
                      <a:gd name="connsiteX1" fmla="*/ 38100 w 101600"/>
                      <a:gd name="connsiteY1" fmla="*/ 4703 h 68203"/>
                      <a:gd name="connsiteX2" fmla="*/ 101600 w 101600"/>
                      <a:gd name="connsiteY2" fmla="*/ 68203 h 68203"/>
                    </a:gdLst>
                    <a:ahLst/>
                    <a:cxnLst>
                      <a:cxn ang="0">
                        <a:pos x="connsiteX0" y="connsiteY0"/>
                      </a:cxn>
                      <a:cxn ang="0">
                        <a:pos x="connsiteX1" y="connsiteY1"/>
                      </a:cxn>
                      <a:cxn ang="0">
                        <a:pos x="connsiteX2" y="connsiteY2"/>
                      </a:cxn>
                    </a:cxnLst>
                    <a:rect l="l" t="t" r="r" b="b"/>
                    <a:pathLst>
                      <a:path w="101600" h="68203">
                        <a:moveTo>
                          <a:pt x="0" y="4703"/>
                        </a:moveTo>
                        <a:cubicBezTo>
                          <a:pt x="6350" y="4703"/>
                          <a:pt x="21167" y="-5880"/>
                          <a:pt x="38100" y="4703"/>
                        </a:cubicBezTo>
                        <a:cubicBezTo>
                          <a:pt x="55033" y="15286"/>
                          <a:pt x="88371" y="54974"/>
                          <a:pt x="101600" y="68203"/>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59" name="Tutuka_Alpha_2_400kV"/>
                  <p:cNvSpPr/>
                  <p:nvPr/>
                </p:nvSpPr>
                <p:spPr>
                  <a:xfrm>
                    <a:off x="6797403" y="4098046"/>
                    <a:ext cx="101600" cy="66317"/>
                  </a:xfrm>
                  <a:custGeom>
                    <a:avLst/>
                    <a:gdLst>
                      <a:gd name="connsiteX0" fmla="*/ 0 w 101600"/>
                      <a:gd name="connsiteY0" fmla="*/ 4703 h 68203"/>
                      <a:gd name="connsiteX1" fmla="*/ 38100 w 101600"/>
                      <a:gd name="connsiteY1" fmla="*/ 4703 h 68203"/>
                      <a:gd name="connsiteX2" fmla="*/ 101600 w 101600"/>
                      <a:gd name="connsiteY2" fmla="*/ 68203 h 68203"/>
                      <a:gd name="connsiteX0" fmla="*/ 0 w 101600"/>
                      <a:gd name="connsiteY0" fmla="*/ 4703 h 68203"/>
                      <a:gd name="connsiteX1" fmla="*/ 38100 w 101600"/>
                      <a:gd name="connsiteY1" fmla="*/ 4703 h 68203"/>
                      <a:gd name="connsiteX2" fmla="*/ 101600 w 101600"/>
                      <a:gd name="connsiteY2" fmla="*/ 68203 h 68203"/>
                    </a:gdLst>
                    <a:ahLst/>
                    <a:cxnLst>
                      <a:cxn ang="0">
                        <a:pos x="connsiteX0" y="connsiteY0"/>
                      </a:cxn>
                      <a:cxn ang="0">
                        <a:pos x="connsiteX1" y="connsiteY1"/>
                      </a:cxn>
                      <a:cxn ang="0">
                        <a:pos x="connsiteX2" y="connsiteY2"/>
                      </a:cxn>
                    </a:cxnLst>
                    <a:rect l="l" t="t" r="r" b="b"/>
                    <a:pathLst>
                      <a:path w="101600" h="68203">
                        <a:moveTo>
                          <a:pt x="0" y="4703"/>
                        </a:moveTo>
                        <a:cubicBezTo>
                          <a:pt x="6350" y="4703"/>
                          <a:pt x="21167" y="-5880"/>
                          <a:pt x="38100" y="4703"/>
                        </a:cubicBezTo>
                        <a:cubicBezTo>
                          <a:pt x="55033" y="15286"/>
                          <a:pt x="88371" y="54974"/>
                          <a:pt x="101600" y="68203"/>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60" name="Tutuka_Alpha_3_400kV"/>
                  <p:cNvSpPr/>
                  <p:nvPr/>
                </p:nvSpPr>
                <p:spPr>
                  <a:xfrm>
                    <a:off x="6743017" y="4041774"/>
                    <a:ext cx="101600" cy="68203"/>
                  </a:xfrm>
                  <a:custGeom>
                    <a:avLst/>
                    <a:gdLst>
                      <a:gd name="connsiteX0" fmla="*/ 0 w 101600"/>
                      <a:gd name="connsiteY0" fmla="*/ 4703 h 68203"/>
                      <a:gd name="connsiteX1" fmla="*/ 38100 w 101600"/>
                      <a:gd name="connsiteY1" fmla="*/ 4703 h 68203"/>
                      <a:gd name="connsiteX2" fmla="*/ 101600 w 101600"/>
                      <a:gd name="connsiteY2" fmla="*/ 68203 h 68203"/>
                      <a:gd name="connsiteX0" fmla="*/ 0 w 101600"/>
                      <a:gd name="connsiteY0" fmla="*/ 4703 h 68203"/>
                      <a:gd name="connsiteX1" fmla="*/ 38100 w 101600"/>
                      <a:gd name="connsiteY1" fmla="*/ 4703 h 68203"/>
                      <a:gd name="connsiteX2" fmla="*/ 101600 w 101600"/>
                      <a:gd name="connsiteY2" fmla="*/ 68203 h 68203"/>
                    </a:gdLst>
                    <a:ahLst/>
                    <a:cxnLst>
                      <a:cxn ang="0">
                        <a:pos x="connsiteX0" y="connsiteY0"/>
                      </a:cxn>
                      <a:cxn ang="0">
                        <a:pos x="connsiteX1" y="connsiteY1"/>
                      </a:cxn>
                      <a:cxn ang="0">
                        <a:pos x="connsiteX2" y="connsiteY2"/>
                      </a:cxn>
                    </a:cxnLst>
                    <a:rect l="l" t="t" r="r" b="b"/>
                    <a:pathLst>
                      <a:path w="101600" h="68203">
                        <a:moveTo>
                          <a:pt x="0" y="4703"/>
                        </a:moveTo>
                        <a:cubicBezTo>
                          <a:pt x="6350" y="4703"/>
                          <a:pt x="21167" y="-5880"/>
                          <a:pt x="38100" y="4703"/>
                        </a:cubicBezTo>
                        <a:cubicBezTo>
                          <a:pt x="55033" y="15286"/>
                          <a:pt x="88371" y="54974"/>
                          <a:pt x="101600" y="68203"/>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61" name="Vulcan_Minerva_1_400kV"/>
                  <p:cNvSpPr/>
                  <p:nvPr/>
                </p:nvSpPr>
                <p:spPr>
                  <a:xfrm>
                    <a:off x="4051072" y="2102343"/>
                    <a:ext cx="2214933" cy="204611"/>
                  </a:xfrm>
                  <a:custGeom>
                    <a:avLst/>
                    <a:gdLst>
                      <a:gd name="connsiteX0" fmla="*/ 2224458 w 2224458"/>
                      <a:gd name="connsiteY0" fmla="*/ 14111 h 204611"/>
                      <a:gd name="connsiteX1" fmla="*/ 217858 w 2224458"/>
                      <a:gd name="connsiteY1" fmla="*/ 14111 h 204611"/>
                      <a:gd name="connsiteX2" fmla="*/ 27358 w 2224458"/>
                      <a:gd name="connsiteY2" fmla="*/ 204611 h 204611"/>
                      <a:gd name="connsiteX0" fmla="*/ 2224458 w 2224458"/>
                      <a:gd name="connsiteY0" fmla="*/ 14111 h 204611"/>
                      <a:gd name="connsiteX1" fmla="*/ 217858 w 2224458"/>
                      <a:gd name="connsiteY1" fmla="*/ 14111 h 204611"/>
                      <a:gd name="connsiteX2" fmla="*/ 27358 w 2224458"/>
                      <a:gd name="connsiteY2" fmla="*/ 204611 h 204611"/>
                    </a:gdLst>
                    <a:ahLst/>
                    <a:cxnLst>
                      <a:cxn ang="0">
                        <a:pos x="connsiteX0" y="connsiteY0"/>
                      </a:cxn>
                      <a:cxn ang="0">
                        <a:pos x="connsiteX1" y="connsiteY1"/>
                      </a:cxn>
                      <a:cxn ang="0">
                        <a:pos x="connsiteX2" y="connsiteY2"/>
                      </a:cxn>
                    </a:cxnLst>
                    <a:rect l="l" t="t" r="r" b="b"/>
                    <a:pathLst>
                      <a:path w="2224458" h="204611">
                        <a:moveTo>
                          <a:pt x="2224458" y="14111"/>
                        </a:moveTo>
                        <a:cubicBezTo>
                          <a:pt x="1890025" y="14111"/>
                          <a:pt x="584041" y="-17639"/>
                          <a:pt x="217858" y="14111"/>
                        </a:cubicBezTo>
                        <a:cubicBezTo>
                          <a:pt x="-148325" y="45861"/>
                          <a:pt x="67045" y="164924"/>
                          <a:pt x="27358" y="204611"/>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62" name="Vulcan_Duvha_1_400kV"/>
                  <p:cNvSpPr/>
                  <p:nvPr/>
                </p:nvSpPr>
                <p:spPr>
                  <a:xfrm>
                    <a:off x="6256574" y="2137705"/>
                    <a:ext cx="484932" cy="248719"/>
                  </a:xfrm>
                  <a:custGeom>
                    <a:avLst/>
                    <a:gdLst>
                      <a:gd name="connsiteX0" fmla="*/ 0 w 482600"/>
                      <a:gd name="connsiteY0" fmla="*/ 20696 h 300096"/>
                      <a:gd name="connsiteX1" fmla="*/ 203200 w 482600"/>
                      <a:gd name="connsiteY1" fmla="*/ 20696 h 300096"/>
                      <a:gd name="connsiteX2" fmla="*/ 482600 w 482600"/>
                      <a:gd name="connsiteY2" fmla="*/ 300096 h 300096"/>
                      <a:gd name="connsiteX0" fmla="*/ 0 w 482600"/>
                      <a:gd name="connsiteY0" fmla="*/ 20696 h 300096"/>
                      <a:gd name="connsiteX1" fmla="*/ 203200 w 482600"/>
                      <a:gd name="connsiteY1" fmla="*/ 20696 h 300096"/>
                      <a:gd name="connsiteX2" fmla="*/ 482600 w 482600"/>
                      <a:gd name="connsiteY2" fmla="*/ 300096 h 300096"/>
                      <a:gd name="connsiteX0" fmla="*/ 0 w 501513"/>
                      <a:gd name="connsiteY0" fmla="*/ 5601 h 308727"/>
                      <a:gd name="connsiteX1" fmla="*/ 222113 w 501513"/>
                      <a:gd name="connsiteY1" fmla="*/ 29327 h 308727"/>
                      <a:gd name="connsiteX2" fmla="*/ 501513 w 501513"/>
                      <a:gd name="connsiteY2" fmla="*/ 308727 h 308727"/>
                      <a:gd name="connsiteX0" fmla="*/ 0 w 501513"/>
                      <a:gd name="connsiteY0" fmla="*/ 5601 h 308727"/>
                      <a:gd name="connsiteX1" fmla="*/ 222113 w 501513"/>
                      <a:gd name="connsiteY1" fmla="*/ 29327 h 308727"/>
                      <a:gd name="connsiteX2" fmla="*/ 501513 w 501513"/>
                      <a:gd name="connsiteY2" fmla="*/ 308727 h 308727"/>
                      <a:gd name="connsiteX0" fmla="*/ 0 w 539339"/>
                      <a:gd name="connsiteY0" fmla="*/ 5601 h 308727"/>
                      <a:gd name="connsiteX1" fmla="*/ 259939 w 539339"/>
                      <a:gd name="connsiteY1" fmla="*/ 29327 h 308727"/>
                      <a:gd name="connsiteX2" fmla="*/ 539339 w 539339"/>
                      <a:gd name="connsiteY2" fmla="*/ 308727 h 308727"/>
                      <a:gd name="connsiteX0" fmla="*/ 0 w 539339"/>
                      <a:gd name="connsiteY0" fmla="*/ 2210 h 305336"/>
                      <a:gd name="connsiteX1" fmla="*/ 259939 w 539339"/>
                      <a:gd name="connsiteY1" fmla="*/ 25936 h 305336"/>
                      <a:gd name="connsiteX2" fmla="*/ 539339 w 539339"/>
                      <a:gd name="connsiteY2" fmla="*/ 305336 h 305336"/>
                      <a:gd name="connsiteX0" fmla="*/ 0 w 487328"/>
                      <a:gd name="connsiteY0" fmla="*/ 2210 h 248394"/>
                      <a:gd name="connsiteX1" fmla="*/ 259939 w 487328"/>
                      <a:gd name="connsiteY1" fmla="*/ 25936 h 248394"/>
                      <a:gd name="connsiteX2" fmla="*/ 487328 w 487328"/>
                      <a:gd name="connsiteY2" fmla="*/ 248394 h 248394"/>
                    </a:gdLst>
                    <a:ahLst/>
                    <a:cxnLst>
                      <a:cxn ang="0">
                        <a:pos x="connsiteX0" y="connsiteY0"/>
                      </a:cxn>
                      <a:cxn ang="0">
                        <a:pos x="connsiteX1" y="connsiteY1"/>
                      </a:cxn>
                      <a:cxn ang="0">
                        <a:pos x="connsiteX2" y="connsiteY2"/>
                      </a:cxn>
                    </a:cxnLst>
                    <a:rect l="l" t="t" r="r" b="b"/>
                    <a:pathLst>
                      <a:path w="487328" h="248394">
                        <a:moveTo>
                          <a:pt x="0" y="2210"/>
                        </a:moveTo>
                        <a:cubicBezTo>
                          <a:pt x="123705" y="11700"/>
                          <a:pt x="179506" y="-20631"/>
                          <a:pt x="259939" y="25936"/>
                        </a:cubicBezTo>
                        <a:cubicBezTo>
                          <a:pt x="340372" y="72503"/>
                          <a:pt x="429120" y="190186"/>
                          <a:pt x="487328" y="248394"/>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63" name="Acornhoek_Marathon_1_275kV"/>
                  <p:cNvSpPr/>
                  <p:nvPr/>
                </p:nvSpPr>
                <p:spPr>
                  <a:xfrm>
                    <a:off x="10060651" y="-493631"/>
                    <a:ext cx="310117" cy="1757741"/>
                  </a:xfrm>
                  <a:custGeom>
                    <a:avLst/>
                    <a:gdLst>
                      <a:gd name="connsiteX0" fmla="*/ 279400 w 300096"/>
                      <a:gd name="connsiteY0" fmla="*/ 0 h 1701800"/>
                      <a:gd name="connsiteX1" fmla="*/ 279400 w 300096"/>
                      <a:gd name="connsiteY1" fmla="*/ 1422400 h 1701800"/>
                      <a:gd name="connsiteX2" fmla="*/ 0 w 300096"/>
                      <a:gd name="connsiteY2" fmla="*/ 1701800 h 1701800"/>
                      <a:gd name="connsiteX0" fmla="*/ 279400 w 300096"/>
                      <a:gd name="connsiteY0" fmla="*/ 0 h 1701800"/>
                      <a:gd name="connsiteX1" fmla="*/ 279400 w 300096"/>
                      <a:gd name="connsiteY1" fmla="*/ 1422400 h 1701800"/>
                      <a:gd name="connsiteX2" fmla="*/ 0 w 300096"/>
                      <a:gd name="connsiteY2" fmla="*/ 1701800 h 1701800"/>
                      <a:gd name="connsiteX0" fmla="*/ 312553 w 314345"/>
                      <a:gd name="connsiteY0" fmla="*/ 0 h 1687511"/>
                      <a:gd name="connsiteX1" fmla="*/ 279400 w 314345"/>
                      <a:gd name="connsiteY1" fmla="*/ 1408111 h 1687511"/>
                      <a:gd name="connsiteX2" fmla="*/ 0 w 314345"/>
                      <a:gd name="connsiteY2" fmla="*/ 1687511 h 1687511"/>
                      <a:gd name="connsiteX0" fmla="*/ 312553 w 320686"/>
                      <a:gd name="connsiteY0" fmla="*/ 0 h 1687511"/>
                      <a:gd name="connsiteX1" fmla="*/ 293609 w 320686"/>
                      <a:gd name="connsiteY1" fmla="*/ 1341431 h 1687511"/>
                      <a:gd name="connsiteX2" fmla="*/ 0 w 320686"/>
                      <a:gd name="connsiteY2" fmla="*/ 1687511 h 1687511"/>
                      <a:gd name="connsiteX0" fmla="*/ 312553 w 315309"/>
                      <a:gd name="connsiteY0" fmla="*/ 0 h 1687511"/>
                      <a:gd name="connsiteX1" fmla="*/ 293609 w 315309"/>
                      <a:gd name="connsiteY1" fmla="*/ 1341431 h 1687511"/>
                      <a:gd name="connsiteX2" fmla="*/ 0 w 315309"/>
                      <a:gd name="connsiteY2" fmla="*/ 1687511 h 1687511"/>
                      <a:gd name="connsiteX0" fmla="*/ 312553 w 318494"/>
                      <a:gd name="connsiteY0" fmla="*/ 70793 h 1758304"/>
                      <a:gd name="connsiteX1" fmla="*/ 302607 w 318494"/>
                      <a:gd name="connsiteY1" fmla="*/ 108831 h 1758304"/>
                      <a:gd name="connsiteX2" fmla="*/ 293609 w 318494"/>
                      <a:gd name="connsiteY2" fmla="*/ 1412224 h 1758304"/>
                      <a:gd name="connsiteX3" fmla="*/ 0 w 318494"/>
                      <a:gd name="connsiteY3" fmla="*/ 1758304 h 1758304"/>
                      <a:gd name="connsiteX0" fmla="*/ 312553 w 312553"/>
                      <a:gd name="connsiteY0" fmla="*/ 70793 h 1758304"/>
                      <a:gd name="connsiteX1" fmla="*/ 302607 w 312553"/>
                      <a:gd name="connsiteY1" fmla="*/ 108831 h 1758304"/>
                      <a:gd name="connsiteX2" fmla="*/ 293609 w 312553"/>
                      <a:gd name="connsiteY2" fmla="*/ 1412224 h 1758304"/>
                      <a:gd name="connsiteX3" fmla="*/ 0 w 312553"/>
                      <a:gd name="connsiteY3" fmla="*/ 1758304 h 1758304"/>
                    </a:gdLst>
                    <a:ahLst/>
                    <a:cxnLst>
                      <a:cxn ang="0">
                        <a:pos x="connsiteX0" y="connsiteY0"/>
                      </a:cxn>
                      <a:cxn ang="0">
                        <a:pos x="connsiteX1" y="connsiteY1"/>
                      </a:cxn>
                      <a:cxn ang="0">
                        <a:pos x="connsiteX2" y="connsiteY2"/>
                      </a:cxn>
                      <a:cxn ang="0">
                        <a:pos x="connsiteX3" y="connsiteY3"/>
                      </a:cxn>
                    </a:cxnLst>
                    <a:rect l="l" t="t" r="r" b="b"/>
                    <a:pathLst>
                      <a:path w="312553" h="1758304">
                        <a:moveTo>
                          <a:pt x="312553" y="70793"/>
                        </a:moveTo>
                        <a:cubicBezTo>
                          <a:pt x="312474" y="76339"/>
                          <a:pt x="305764" y="-114741"/>
                          <a:pt x="302607" y="108831"/>
                        </a:cubicBezTo>
                        <a:cubicBezTo>
                          <a:pt x="299450" y="332403"/>
                          <a:pt x="312468" y="1074601"/>
                          <a:pt x="293609" y="1412224"/>
                        </a:cubicBezTo>
                        <a:cubicBezTo>
                          <a:pt x="247042" y="1695857"/>
                          <a:pt x="58208" y="1700096"/>
                          <a:pt x="0" y="1758304"/>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64" name="Acornhoek_Marathon_2_275kV"/>
                  <p:cNvSpPr/>
                  <p:nvPr/>
                </p:nvSpPr>
                <p:spPr>
                  <a:xfrm>
                    <a:off x="10114721" y="-397765"/>
                    <a:ext cx="299860" cy="1699914"/>
                  </a:xfrm>
                  <a:custGeom>
                    <a:avLst/>
                    <a:gdLst>
                      <a:gd name="connsiteX0" fmla="*/ 279400 w 300096"/>
                      <a:gd name="connsiteY0" fmla="*/ 0 h 1701800"/>
                      <a:gd name="connsiteX1" fmla="*/ 279400 w 300096"/>
                      <a:gd name="connsiteY1" fmla="*/ 1422400 h 1701800"/>
                      <a:gd name="connsiteX2" fmla="*/ 0 w 300096"/>
                      <a:gd name="connsiteY2" fmla="*/ 1701800 h 1701800"/>
                      <a:gd name="connsiteX0" fmla="*/ 279400 w 300096"/>
                      <a:gd name="connsiteY0" fmla="*/ 0 h 1701800"/>
                      <a:gd name="connsiteX1" fmla="*/ 279400 w 300096"/>
                      <a:gd name="connsiteY1" fmla="*/ 1422400 h 1701800"/>
                      <a:gd name="connsiteX2" fmla="*/ 0 w 300096"/>
                      <a:gd name="connsiteY2" fmla="*/ 1701800 h 1701800"/>
                      <a:gd name="connsiteX0" fmla="*/ 298345 w 306477"/>
                      <a:gd name="connsiteY0" fmla="*/ 0 h 1701800"/>
                      <a:gd name="connsiteX1" fmla="*/ 279400 w 306477"/>
                      <a:gd name="connsiteY1" fmla="*/ 1422400 h 1701800"/>
                      <a:gd name="connsiteX2" fmla="*/ 0 w 306477"/>
                      <a:gd name="connsiteY2" fmla="*/ 1701800 h 1701800"/>
                      <a:gd name="connsiteX0" fmla="*/ 298345 w 298603"/>
                      <a:gd name="connsiteY0" fmla="*/ 0 h 1701800"/>
                      <a:gd name="connsiteX1" fmla="*/ 279400 w 298603"/>
                      <a:gd name="connsiteY1" fmla="*/ 1422400 h 1701800"/>
                      <a:gd name="connsiteX2" fmla="*/ 0 w 298603"/>
                      <a:gd name="connsiteY2" fmla="*/ 1701800 h 1701800"/>
                      <a:gd name="connsiteX0" fmla="*/ 298345 w 302250"/>
                      <a:gd name="connsiteY0" fmla="*/ 0 h 1701800"/>
                      <a:gd name="connsiteX1" fmla="*/ 288872 w 302250"/>
                      <a:gd name="connsiteY1" fmla="*/ 1322380 h 1701800"/>
                      <a:gd name="connsiteX2" fmla="*/ 0 w 302250"/>
                      <a:gd name="connsiteY2" fmla="*/ 1701800 h 1701800"/>
                    </a:gdLst>
                    <a:ahLst/>
                    <a:cxnLst>
                      <a:cxn ang="0">
                        <a:pos x="connsiteX0" y="connsiteY0"/>
                      </a:cxn>
                      <a:cxn ang="0">
                        <a:pos x="connsiteX1" y="connsiteY1"/>
                      </a:cxn>
                      <a:cxn ang="0">
                        <a:pos x="connsiteX2" y="connsiteY2"/>
                      </a:cxn>
                    </a:cxnLst>
                    <a:rect l="l" t="t" r="r" b="b"/>
                    <a:pathLst>
                      <a:path w="302250" h="1701800">
                        <a:moveTo>
                          <a:pt x="298345" y="0"/>
                        </a:moveTo>
                        <a:cubicBezTo>
                          <a:pt x="298345" y="237067"/>
                          <a:pt x="311758" y="1005407"/>
                          <a:pt x="288872" y="1322380"/>
                        </a:cubicBezTo>
                        <a:cubicBezTo>
                          <a:pt x="242305" y="1606013"/>
                          <a:pt x="58208" y="1643592"/>
                          <a:pt x="0" y="17018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65" name="Arnot_Simplon_1_275kV"/>
                  <p:cNvSpPr/>
                  <p:nvPr/>
                </p:nvSpPr>
                <p:spPr>
                  <a:xfrm>
                    <a:off x="7673254" y="897255"/>
                    <a:ext cx="592493" cy="1460500"/>
                  </a:xfrm>
                  <a:custGeom>
                    <a:avLst/>
                    <a:gdLst>
                      <a:gd name="connsiteX0" fmla="*/ 41392 w 600192"/>
                      <a:gd name="connsiteY0" fmla="*/ 1460500 h 1460500"/>
                      <a:gd name="connsiteX1" fmla="*/ 41392 w 600192"/>
                      <a:gd name="connsiteY1" fmla="*/ 558800 h 1460500"/>
                      <a:gd name="connsiteX2" fmla="*/ 600192 w 600192"/>
                      <a:gd name="connsiteY2" fmla="*/ 0 h 1460500"/>
                      <a:gd name="connsiteX0" fmla="*/ 41392 w 600192"/>
                      <a:gd name="connsiteY0" fmla="*/ 1460500 h 1460500"/>
                      <a:gd name="connsiteX1" fmla="*/ 41392 w 600192"/>
                      <a:gd name="connsiteY1" fmla="*/ 558800 h 1460500"/>
                      <a:gd name="connsiteX2" fmla="*/ 600192 w 600192"/>
                      <a:gd name="connsiteY2" fmla="*/ 0 h 1460500"/>
                      <a:gd name="connsiteX0" fmla="*/ 0 w 558800"/>
                      <a:gd name="connsiteY0" fmla="*/ 1460500 h 1460500"/>
                      <a:gd name="connsiteX1" fmla="*/ 473927 w 558800"/>
                      <a:gd name="connsiteY1" fmla="*/ 878840 h 1460500"/>
                      <a:gd name="connsiteX2" fmla="*/ 558800 w 558800"/>
                      <a:gd name="connsiteY2" fmla="*/ 0 h 1460500"/>
                      <a:gd name="connsiteX0" fmla="*/ 0 w 558800"/>
                      <a:gd name="connsiteY0" fmla="*/ 1460500 h 1460500"/>
                      <a:gd name="connsiteX1" fmla="*/ 473927 w 558800"/>
                      <a:gd name="connsiteY1" fmla="*/ 878840 h 1460500"/>
                      <a:gd name="connsiteX2" fmla="*/ 558800 w 558800"/>
                      <a:gd name="connsiteY2" fmla="*/ 0 h 1460500"/>
                      <a:gd name="connsiteX0" fmla="*/ 0 w 571321"/>
                      <a:gd name="connsiteY0" fmla="*/ 1460500 h 1460500"/>
                      <a:gd name="connsiteX1" fmla="*/ 518013 w 571321"/>
                      <a:gd name="connsiteY1" fmla="*/ 901700 h 1460500"/>
                      <a:gd name="connsiteX2" fmla="*/ 558800 w 571321"/>
                      <a:gd name="connsiteY2" fmla="*/ 0 h 1460500"/>
                    </a:gdLst>
                    <a:ahLst/>
                    <a:cxnLst>
                      <a:cxn ang="0">
                        <a:pos x="connsiteX0" y="connsiteY0"/>
                      </a:cxn>
                      <a:cxn ang="0">
                        <a:pos x="connsiteX1" y="connsiteY1"/>
                      </a:cxn>
                      <a:cxn ang="0">
                        <a:pos x="connsiteX2" y="connsiteY2"/>
                      </a:cxn>
                    </a:cxnLst>
                    <a:rect l="l" t="t" r="r" b="b"/>
                    <a:pathLst>
                      <a:path w="571321" h="1460500">
                        <a:moveTo>
                          <a:pt x="0" y="1460500"/>
                        </a:moveTo>
                        <a:cubicBezTo>
                          <a:pt x="0" y="1310217"/>
                          <a:pt x="424880" y="1145117"/>
                          <a:pt x="518013" y="901700"/>
                        </a:cubicBezTo>
                        <a:cubicBezTo>
                          <a:pt x="611146" y="658283"/>
                          <a:pt x="552599" y="619337"/>
                          <a:pt x="55880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66" name="Arnot_Prairie_1_275kV"/>
                  <p:cNvSpPr/>
                  <p:nvPr/>
                </p:nvSpPr>
                <p:spPr>
                  <a:xfrm>
                    <a:off x="7696342" y="1867108"/>
                    <a:ext cx="906746" cy="462843"/>
                  </a:xfrm>
                  <a:custGeom>
                    <a:avLst/>
                    <a:gdLst>
                      <a:gd name="connsiteX0" fmla="*/ 0 w 939800"/>
                      <a:gd name="connsiteY0" fmla="*/ 469900 h 504707"/>
                      <a:gd name="connsiteX1" fmla="*/ 469900 w 939800"/>
                      <a:gd name="connsiteY1" fmla="*/ 469900 h 504707"/>
                      <a:gd name="connsiteX2" fmla="*/ 939800 w 939800"/>
                      <a:gd name="connsiteY2" fmla="*/ 0 h 504707"/>
                      <a:gd name="connsiteX0" fmla="*/ 0 w 939800"/>
                      <a:gd name="connsiteY0" fmla="*/ 469900 h 504707"/>
                      <a:gd name="connsiteX1" fmla="*/ 469900 w 939800"/>
                      <a:gd name="connsiteY1" fmla="*/ 469900 h 504707"/>
                      <a:gd name="connsiteX2" fmla="*/ 939800 w 939800"/>
                      <a:gd name="connsiteY2" fmla="*/ 0 h 504707"/>
                      <a:gd name="connsiteX0" fmla="*/ 0 w 939800"/>
                      <a:gd name="connsiteY0" fmla="*/ 469900 h 470533"/>
                      <a:gd name="connsiteX1" fmla="*/ 503002 w 939800"/>
                      <a:gd name="connsiteY1" fmla="*/ 403388 h 470533"/>
                      <a:gd name="connsiteX2" fmla="*/ 939800 w 939800"/>
                      <a:gd name="connsiteY2" fmla="*/ 0 h 470533"/>
                      <a:gd name="connsiteX0" fmla="*/ 0 w 911428"/>
                      <a:gd name="connsiteY0" fmla="*/ 460398 h 461031"/>
                      <a:gd name="connsiteX1" fmla="*/ 503002 w 911428"/>
                      <a:gd name="connsiteY1" fmla="*/ 393886 h 461031"/>
                      <a:gd name="connsiteX2" fmla="*/ 911428 w 911428"/>
                      <a:gd name="connsiteY2" fmla="*/ 0 h 461031"/>
                      <a:gd name="connsiteX0" fmla="*/ 0 w 911428"/>
                      <a:gd name="connsiteY0" fmla="*/ 460398 h 463030"/>
                      <a:gd name="connsiteX1" fmla="*/ 503002 w 911428"/>
                      <a:gd name="connsiteY1" fmla="*/ 393886 h 463030"/>
                      <a:gd name="connsiteX2" fmla="*/ 911428 w 911428"/>
                      <a:gd name="connsiteY2" fmla="*/ 0 h 463030"/>
                      <a:gd name="connsiteX0" fmla="*/ 0 w 911428"/>
                      <a:gd name="connsiteY0" fmla="*/ 460398 h 461530"/>
                      <a:gd name="connsiteX1" fmla="*/ 521918 w 911428"/>
                      <a:gd name="connsiteY1" fmla="*/ 379633 h 461530"/>
                      <a:gd name="connsiteX2" fmla="*/ 911428 w 911428"/>
                      <a:gd name="connsiteY2" fmla="*/ 0 h 461530"/>
                      <a:gd name="connsiteX0" fmla="*/ 0 w 911428"/>
                      <a:gd name="connsiteY0" fmla="*/ 460398 h 460639"/>
                      <a:gd name="connsiteX1" fmla="*/ 453835 w 911428"/>
                      <a:gd name="connsiteY1" fmla="*/ 320648 h 460639"/>
                      <a:gd name="connsiteX2" fmla="*/ 911428 w 911428"/>
                      <a:gd name="connsiteY2" fmla="*/ 0 h 460639"/>
                    </a:gdLst>
                    <a:ahLst/>
                    <a:cxnLst>
                      <a:cxn ang="0">
                        <a:pos x="connsiteX0" y="connsiteY0"/>
                      </a:cxn>
                      <a:cxn ang="0">
                        <a:pos x="connsiteX1" y="connsiteY1"/>
                      </a:cxn>
                      <a:cxn ang="0">
                        <a:pos x="connsiteX2" y="connsiteY2"/>
                      </a:cxn>
                    </a:cxnLst>
                    <a:rect l="l" t="t" r="r" b="b"/>
                    <a:pathLst>
                      <a:path w="911428" h="460639">
                        <a:moveTo>
                          <a:pt x="0" y="460398"/>
                        </a:moveTo>
                        <a:cubicBezTo>
                          <a:pt x="201262" y="465150"/>
                          <a:pt x="297202" y="398965"/>
                          <a:pt x="453835" y="320648"/>
                        </a:cubicBezTo>
                        <a:cubicBezTo>
                          <a:pt x="610468" y="242331"/>
                          <a:pt x="813532" y="97896"/>
                          <a:pt x="911428"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67" name="Rockdale_Arnot_1_275kV"/>
                  <p:cNvSpPr/>
                  <p:nvPr/>
                </p:nvSpPr>
                <p:spPr>
                  <a:xfrm>
                    <a:off x="7092391" y="2039795"/>
                    <a:ext cx="603950" cy="317960"/>
                  </a:xfrm>
                  <a:custGeom>
                    <a:avLst/>
                    <a:gdLst>
                      <a:gd name="connsiteX0" fmla="*/ 0 w 596900"/>
                      <a:gd name="connsiteY0" fmla="*/ 20696 h 300096"/>
                      <a:gd name="connsiteX1" fmla="*/ 317500 w 596900"/>
                      <a:gd name="connsiteY1" fmla="*/ 20696 h 300096"/>
                      <a:gd name="connsiteX2" fmla="*/ 596900 w 596900"/>
                      <a:gd name="connsiteY2" fmla="*/ 300096 h 300096"/>
                      <a:gd name="connsiteX0" fmla="*/ 0 w 596900"/>
                      <a:gd name="connsiteY0" fmla="*/ 20696 h 300096"/>
                      <a:gd name="connsiteX1" fmla="*/ 317500 w 596900"/>
                      <a:gd name="connsiteY1" fmla="*/ 20696 h 300096"/>
                      <a:gd name="connsiteX2" fmla="*/ 596900 w 596900"/>
                      <a:gd name="connsiteY2" fmla="*/ 300096 h 300096"/>
                      <a:gd name="connsiteX0" fmla="*/ 0 w 606352"/>
                      <a:gd name="connsiteY0" fmla="*/ 584 h 318187"/>
                      <a:gd name="connsiteX1" fmla="*/ 326952 w 606352"/>
                      <a:gd name="connsiteY1" fmla="*/ 38787 h 318187"/>
                      <a:gd name="connsiteX2" fmla="*/ 606352 w 606352"/>
                      <a:gd name="connsiteY2" fmla="*/ 318187 h 318187"/>
                    </a:gdLst>
                    <a:ahLst/>
                    <a:cxnLst>
                      <a:cxn ang="0">
                        <a:pos x="connsiteX0" y="connsiteY0"/>
                      </a:cxn>
                      <a:cxn ang="0">
                        <a:pos x="connsiteX1" y="connsiteY1"/>
                      </a:cxn>
                      <a:cxn ang="0">
                        <a:pos x="connsiteX2" y="connsiteY2"/>
                      </a:cxn>
                    </a:cxnLst>
                    <a:rect l="l" t="t" r="r" b="b"/>
                    <a:pathLst>
                      <a:path w="606352" h="318187">
                        <a:moveTo>
                          <a:pt x="0" y="584"/>
                        </a:moveTo>
                        <a:cubicBezTo>
                          <a:pt x="52917" y="584"/>
                          <a:pt x="227469" y="-7780"/>
                          <a:pt x="326952" y="38787"/>
                        </a:cubicBezTo>
                        <a:cubicBezTo>
                          <a:pt x="426435" y="85354"/>
                          <a:pt x="548144" y="259979"/>
                          <a:pt x="606352" y="318187"/>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68" name="Rockdale_Arnot_2_275kV"/>
                  <p:cNvSpPr/>
                  <p:nvPr/>
                </p:nvSpPr>
                <p:spPr>
                  <a:xfrm>
                    <a:off x="7066301" y="2075098"/>
                    <a:ext cx="603949" cy="313148"/>
                  </a:xfrm>
                  <a:custGeom>
                    <a:avLst/>
                    <a:gdLst>
                      <a:gd name="connsiteX0" fmla="*/ 0 w 596900"/>
                      <a:gd name="connsiteY0" fmla="*/ 20696 h 300096"/>
                      <a:gd name="connsiteX1" fmla="*/ 317500 w 596900"/>
                      <a:gd name="connsiteY1" fmla="*/ 20696 h 300096"/>
                      <a:gd name="connsiteX2" fmla="*/ 596900 w 596900"/>
                      <a:gd name="connsiteY2" fmla="*/ 300096 h 300096"/>
                      <a:gd name="connsiteX0" fmla="*/ 0 w 596900"/>
                      <a:gd name="connsiteY0" fmla="*/ 20696 h 300096"/>
                      <a:gd name="connsiteX1" fmla="*/ 317500 w 596900"/>
                      <a:gd name="connsiteY1" fmla="*/ 20696 h 300096"/>
                      <a:gd name="connsiteX2" fmla="*/ 596900 w 596900"/>
                      <a:gd name="connsiteY2" fmla="*/ 300096 h 300096"/>
                      <a:gd name="connsiteX0" fmla="*/ 0 w 606351"/>
                      <a:gd name="connsiteY0" fmla="*/ 3460 h 311332"/>
                      <a:gd name="connsiteX1" fmla="*/ 326951 w 606351"/>
                      <a:gd name="connsiteY1" fmla="*/ 31932 h 311332"/>
                      <a:gd name="connsiteX2" fmla="*/ 606351 w 606351"/>
                      <a:gd name="connsiteY2" fmla="*/ 311332 h 311332"/>
                    </a:gdLst>
                    <a:ahLst/>
                    <a:cxnLst>
                      <a:cxn ang="0">
                        <a:pos x="connsiteX0" y="connsiteY0"/>
                      </a:cxn>
                      <a:cxn ang="0">
                        <a:pos x="connsiteX1" y="connsiteY1"/>
                      </a:cxn>
                      <a:cxn ang="0">
                        <a:pos x="connsiteX2" y="connsiteY2"/>
                      </a:cxn>
                    </a:cxnLst>
                    <a:rect l="l" t="t" r="r" b="b"/>
                    <a:pathLst>
                      <a:path w="606351" h="311332">
                        <a:moveTo>
                          <a:pt x="0" y="3460"/>
                        </a:moveTo>
                        <a:cubicBezTo>
                          <a:pt x="52917" y="3460"/>
                          <a:pt x="227468" y="-14635"/>
                          <a:pt x="326951" y="31932"/>
                        </a:cubicBezTo>
                        <a:cubicBezTo>
                          <a:pt x="426434" y="78499"/>
                          <a:pt x="548143" y="253124"/>
                          <a:pt x="606351" y="311332"/>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69" name="Arnot_Prairie_2_275kV"/>
                  <p:cNvSpPr/>
                  <p:nvPr/>
                </p:nvSpPr>
                <p:spPr>
                  <a:xfrm>
                    <a:off x="7694309" y="1913634"/>
                    <a:ext cx="929840" cy="452260"/>
                  </a:xfrm>
                  <a:custGeom>
                    <a:avLst/>
                    <a:gdLst>
                      <a:gd name="connsiteX0" fmla="*/ 0 w 939800"/>
                      <a:gd name="connsiteY0" fmla="*/ 469900 h 504707"/>
                      <a:gd name="connsiteX1" fmla="*/ 469900 w 939800"/>
                      <a:gd name="connsiteY1" fmla="*/ 469900 h 504707"/>
                      <a:gd name="connsiteX2" fmla="*/ 939800 w 939800"/>
                      <a:gd name="connsiteY2" fmla="*/ 0 h 504707"/>
                      <a:gd name="connsiteX0" fmla="*/ 0 w 939800"/>
                      <a:gd name="connsiteY0" fmla="*/ 469900 h 504707"/>
                      <a:gd name="connsiteX1" fmla="*/ 469900 w 939800"/>
                      <a:gd name="connsiteY1" fmla="*/ 469900 h 504707"/>
                      <a:gd name="connsiteX2" fmla="*/ 939800 w 939800"/>
                      <a:gd name="connsiteY2" fmla="*/ 0 h 504707"/>
                      <a:gd name="connsiteX0" fmla="*/ 0 w 939800"/>
                      <a:gd name="connsiteY0" fmla="*/ 469900 h 470064"/>
                      <a:gd name="connsiteX1" fmla="*/ 446257 w 939800"/>
                      <a:gd name="connsiteY1" fmla="*/ 398637 h 470064"/>
                      <a:gd name="connsiteX2" fmla="*/ 939800 w 939800"/>
                      <a:gd name="connsiteY2" fmla="*/ 0 h 470064"/>
                      <a:gd name="connsiteX0" fmla="*/ 0 w 1001273"/>
                      <a:gd name="connsiteY0" fmla="*/ 446145 h 452118"/>
                      <a:gd name="connsiteX1" fmla="*/ 507730 w 1001273"/>
                      <a:gd name="connsiteY1" fmla="*/ 398637 h 452118"/>
                      <a:gd name="connsiteX2" fmla="*/ 1001273 w 1001273"/>
                      <a:gd name="connsiteY2" fmla="*/ 0 h 452118"/>
                      <a:gd name="connsiteX0" fmla="*/ 0 w 1001273"/>
                      <a:gd name="connsiteY0" fmla="*/ 446145 h 446309"/>
                      <a:gd name="connsiteX1" fmla="*/ 517188 w 1001273"/>
                      <a:gd name="connsiteY1" fmla="*/ 374883 h 446309"/>
                      <a:gd name="connsiteX2" fmla="*/ 1001273 w 1001273"/>
                      <a:gd name="connsiteY2" fmla="*/ 0 h 446309"/>
                      <a:gd name="connsiteX0" fmla="*/ 0 w 925614"/>
                      <a:gd name="connsiteY0" fmla="*/ 479401 h 479565"/>
                      <a:gd name="connsiteX1" fmla="*/ 517188 w 925614"/>
                      <a:gd name="connsiteY1" fmla="*/ 408139 h 479565"/>
                      <a:gd name="connsiteX2" fmla="*/ 925614 w 925614"/>
                      <a:gd name="connsiteY2" fmla="*/ 0 h 479565"/>
                      <a:gd name="connsiteX0" fmla="*/ 0 w 925614"/>
                      <a:gd name="connsiteY0" fmla="*/ 479401 h 479565"/>
                      <a:gd name="connsiteX1" fmla="*/ 517188 w 925614"/>
                      <a:gd name="connsiteY1" fmla="*/ 408139 h 479565"/>
                      <a:gd name="connsiteX2" fmla="*/ 925614 w 925614"/>
                      <a:gd name="connsiteY2" fmla="*/ 0 h 479565"/>
                      <a:gd name="connsiteX0" fmla="*/ 0 w 901971"/>
                      <a:gd name="connsiteY0" fmla="*/ 484152 h 484316"/>
                      <a:gd name="connsiteX1" fmla="*/ 517188 w 901971"/>
                      <a:gd name="connsiteY1" fmla="*/ 412890 h 484316"/>
                      <a:gd name="connsiteX2" fmla="*/ 901971 w 901971"/>
                      <a:gd name="connsiteY2" fmla="*/ 0 h 484316"/>
                      <a:gd name="connsiteX0" fmla="*/ 0 w 901971"/>
                      <a:gd name="connsiteY0" fmla="*/ 484152 h 484316"/>
                      <a:gd name="connsiteX1" fmla="*/ 517188 w 901971"/>
                      <a:gd name="connsiteY1" fmla="*/ 412890 h 484316"/>
                      <a:gd name="connsiteX2" fmla="*/ 901971 w 901971"/>
                      <a:gd name="connsiteY2" fmla="*/ 0 h 484316"/>
                      <a:gd name="connsiteX0" fmla="*/ 0 w 930343"/>
                      <a:gd name="connsiteY0" fmla="*/ 460398 h 460562"/>
                      <a:gd name="connsiteX1" fmla="*/ 517188 w 930343"/>
                      <a:gd name="connsiteY1" fmla="*/ 389136 h 460562"/>
                      <a:gd name="connsiteX2" fmla="*/ 930343 w 930343"/>
                      <a:gd name="connsiteY2" fmla="*/ 0 h 460562"/>
                      <a:gd name="connsiteX0" fmla="*/ 0 w 930343"/>
                      <a:gd name="connsiteY0" fmla="*/ 460398 h 460562"/>
                      <a:gd name="connsiteX1" fmla="*/ 517188 w 930343"/>
                      <a:gd name="connsiteY1" fmla="*/ 389136 h 460562"/>
                      <a:gd name="connsiteX2" fmla="*/ 930343 w 930343"/>
                      <a:gd name="connsiteY2" fmla="*/ 0 h 460562"/>
                      <a:gd name="connsiteX0" fmla="*/ 0 w 930343"/>
                      <a:gd name="connsiteY0" fmla="*/ 460398 h 460398"/>
                      <a:gd name="connsiteX1" fmla="*/ 457618 w 930343"/>
                      <a:gd name="connsiteY1" fmla="*/ 321451 h 460398"/>
                      <a:gd name="connsiteX2" fmla="*/ 930343 w 930343"/>
                      <a:gd name="connsiteY2" fmla="*/ 0 h 460398"/>
                      <a:gd name="connsiteX0" fmla="*/ 0 w 930343"/>
                      <a:gd name="connsiteY0" fmla="*/ 460398 h 460398"/>
                      <a:gd name="connsiteX1" fmla="*/ 457618 w 930343"/>
                      <a:gd name="connsiteY1" fmla="*/ 321451 h 460398"/>
                      <a:gd name="connsiteX2" fmla="*/ 930343 w 930343"/>
                      <a:gd name="connsiteY2" fmla="*/ 0 h 460398"/>
                      <a:gd name="connsiteX0" fmla="*/ 0 w 930343"/>
                      <a:gd name="connsiteY0" fmla="*/ 460398 h 460398"/>
                      <a:gd name="connsiteX1" fmla="*/ 444853 w 930343"/>
                      <a:gd name="connsiteY1" fmla="*/ 334142 h 460398"/>
                      <a:gd name="connsiteX2" fmla="*/ 930343 w 930343"/>
                      <a:gd name="connsiteY2" fmla="*/ 0 h 460398"/>
                      <a:gd name="connsiteX0" fmla="*/ 0 w 904813"/>
                      <a:gd name="connsiteY0" fmla="*/ 422325 h 422325"/>
                      <a:gd name="connsiteX1" fmla="*/ 419323 w 904813"/>
                      <a:gd name="connsiteY1" fmla="*/ 334142 h 422325"/>
                      <a:gd name="connsiteX2" fmla="*/ 904813 w 904813"/>
                      <a:gd name="connsiteY2" fmla="*/ 0 h 422325"/>
                      <a:gd name="connsiteX0" fmla="*/ 0 w 934598"/>
                      <a:gd name="connsiteY0" fmla="*/ 451937 h 451937"/>
                      <a:gd name="connsiteX1" fmla="*/ 449108 w 934598"/>
                      <a:gd name="connsiteY1" fmla="*/ 334142 h 451937"/>
                      <a:gd name="connsiteX2" fmla="*/ 934598 w 934598"/>
                      <a:gd name="connsiteY2" fmla="*/ 0 h 451937"/>
                      <a:gd name="connsiteX0" fmla="*/ 0 w 934598"/>
                      <a:gd name="connsiteY0" fmla="*/ 451937 h 451937"/>
                      <a:gd name="connsiteX1" fmla="*/ 381029 w 934598"/>
                      <a:gd name="connsiteY1" fmla="*/ 355293 h 451937"/>
                      <a:gd name="connsiteX2" fmla="*/ 934598 w 934598"/>
                      <a:gd name="connsiteY2" fmla="*/ 0 h 451937"/>
                    </a:gdLst>
                    <a:ahLst/>
                    <a:cxnLst>
                      <a:cxn ang="0">
                        <a:pos x="connsiteX0" y="connsiteY0"/>
                      </a:cxn>
                      <a:cxn ang="0">
                        <a:pos x="connsiteX1" y="connsiteY1"/>
                      </a:cxn>
                      <a:cxn ang="0">
                        <a:pos x="connsiteX2" y="connsiteY2"/>
                      </a:cxn>
                    </a:cxnLst>
                    <a:rect l="l" t="t" r="r" b="b"/>
                    <a:pathLst>
                      <a:path w="934598" h="451937">
                        <a:moveTo>
                          <a:pt x="0" y="451937"/>
                        </a:moveTo>
                        <a:cubicBezTo>
                          <a:pt x="78317" y="451937"/>
                          <a:pt x="224396" y="433610"/>
                          <a:pt x="381029" y="355293"/>
                        </a:cubicBezTo>
                        <a:cubicBezTo>
                          <a:pt x="537662" y="276976"/>
                          <a:pt x="770508" y="112082"/>
                          <a:pt x="934598"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70" name="Benburg_Matla_1_275kV"/>
                  <p:cNvSpPr/>
                  <p:nvPr/>
                </p:nvSpPr>
                <p:spPr>
                  <a:xfrm>
                    <a:off x="4660248" y="2696755"/>
                    <a:ext cx="1656557" cy="359500"/>
                  </a:xfrm>
                  <a:custGeom>
                    <a:avLst/>
                    <a:gdLst>
                      <a:gd name="connsiteX0" fmla="*/ 0 w 1663700"/>
                      <a:gd name="connsiteY0" fmla="*/ 26340 h 381940"/>
                      <a:gd name="connsiteX1" fmla="*/ 1308100 w 1663700"/>
                      <a:gd name="connsiteY1" fmla="*/ 26340 h 381940"/>
                      <a:gd name="connsiteX2" fmla="*/ 1663700 w 1663700"/>
                      <a:gd name="connsiteY2" fmla="*/ 381940 h 381940"/>
                      <a:gd name="connsiteX0" fmla="*/ 0 w 1663700"/>
                      <a:gd name="connsiteY0" fmla="*/ 26340 h 381940"/>
                      <a:gd name="connsiteX1" fmla="*/ 1308100 w 1663700"/>
                      <a:gd name="connsiteY1" fmla="*/ 26340 h 381940"/>
                      <a:gd name="connsiteX2" fmla="*/ 1663700 w 1663700"/>
                      <a:gd name="connsiteY2" fmla="*/ 381940 h 381940"/>
                      <a:gd name="connsiteX0" fmla="*/ 0 w 1663700"/>
                      <a:gd name="connsiteY0" fmla="*/ 3676 h 359276"/>
                      <a:gd name="connsiteX1" fmla="*/ 1090677 w 1663700"/>
                      <a:gd name="connsiteY1" fmla="*/ 41775 h 359276"/>
                      <a:gd name="connsiteX2" fmla="*/ 1663700 w 1663700"/>
                      <a:gd name="connsiteY2" fmla="*/ 359276 h 359276"/>
                      <a:gd name="connsiteX0" fmla="*/ 0 w 1663700"/>
                      <a:gd name="connsiteY0" fmla="*/ 3676 h 359276"/>
                      <a:gd name="connsiteX1" fmla="*/ 1090677 w 1663700"/>
                      <a:gd name="connsiteY1" fmla="*/ 41775 h 359276"/>
                      <a:gd name="connsiteX2" fmla="*/ 1663700 w 1663700"/>
                      <a:gd name="connsiteY2" fmla="*/ 359276 h 359276"/>
                    </a:gdLst>
                    <a:ahLst/>
                    <a:cxnLst>
                      <a:cxn ang="0">
                        <a:pos x="connsiteX0" y="connsiteY0"/>
                      </a:cxn>
                      <a:cxn ang="0">
                        <a:pos x="connsiteX1" y="connsiteY1"/>
                      </a:cxn>
                      <a:cxn ang="0">
                        <a:pos x="connsiteX2" y="connsiteY2"/>
                      </a:cxn>
                    </a:cxnLst>
                    <a:rect l="l" t="t" r="r" b="b"/>
                    <a:pathLst>
                      <a:path w="1663700" h="359276">
                        <a:moveTo>
                          <a:pt x="0" y="3676"/>
                        </a:moveTo>
                        <a:cubicBezTo>
                          <a:pt x="218017" y="3676"/>
                          <a:pt x="813394" y="-17492"/>
                          <a:pt x="1090677" y="41775"/>
                        </a:cubicBezTo>
                        <a:cubicBezTo>
                          <a:pt x="1367960" y="101042"/>
                          <a:pt x="1471451" y="313768"/>
                          <a:pt x="1663700" y="359276"/>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71" name="Camden_Komati_1_275kV"/>
                  <p:cNvSpPr/>
                  <p:nvPr/>
                </p:nvSpPr>
                <p:spPr>
                  <a:xfrm>
                    <a:off x="7014748" y="2656756"/>
                    <a:ext cx="1303338" cy="1096892"/>
                  </a:xfrm>
                  <a:custGeom>
                    <a:avLst/>
                    <a:gdLst>
                      <a:gd name="connsiteX0" fmla="*/ 1308100 w 1308100"/>
                      <a:gd name="connsiteY0" fmla="*/ 1092200 h 1173103"/>
                      <a:gd name="connsiteX1" fmla="*/ 1092200 w 1308100"/>
                      <a:gd name="connsiteY1" fmla="*/ 1092200 h 1173103"/>
                      <a:gd name="connsiteX2" fmla="*/ 0 w 1308100"/>
                      <a:gd name="connsiteY2" fmla="*/ 0 h 1173103"/>
                      <a:gd name="connsiteX0" fmla="*/ 1308100 w 1308100"/>
                      <a:gd name="connsiteY0" fmla="*/ 1092200 h 1173103"/>
                      <a:gd name="connsiteX1" fmla="*/ 1092200 w 1308100"/>
                      <a:gd name="connsiteY1" fmla="*/ 1092200 h 1173103"/>
                      <a:gd name="connsiteX2" fmla="*/ 0 w 1308100"/>
                      <a:gd name="connsiteY2" fmla="*/ 0 h 1173103"/>
                      <a:gd name="connsiteX0" fmla="*/ 1308100 w 1308100"/>
                      <a:gd name="connsiteY0" fmla="*/ 1092200 h 1092200"/>
                      <a:gd name="connsiteX1" fmla="*/ 227546 w 1308100"/>
                      <a:gd name="connsiteY1" fmla="*/ 92332 h 1092200"/>
                      <a:gd name="connsiteX2" fmla="*/ 0 w 1308100"/>
                      <a:gd name="connsiteY2" fmla="*/ 0 h 1092200"/>
                      <a:gd name="connsiteX0" fmla="*/ 1308100 w 1308100"/>
                      <a:gd name="connsiteY0" fmla="*/ 1092200 h 1092200"/>
                      <a:gd name="connsiteX1" fmla="*/ 227546 w 1308100"/>
                      <a:gd name="connsiteY1" fmla="*/ 92332 h 1092200"/>
                      <a:gd name="connsiteX2" fmla="*/ 0 w 1308100"/>
                      <a:gd name="connsiteY2" fmla="*/ 0 h 1092200"/>
                      <a:gd name="connsiteX0" fmla="*/ 1308100 w 1308100"/>
                      <a:gd name="connsiteY0" fmla="*/ 1092200 h 1092200"/>
                      <a:gd name="connsiteX1" fmla="*/ 307868 w 1308100"/>
                      <a:gd name="connsiteY1" fmla="*/ 135183 h 1092200"/>
                      <a:gd name="connsiteX2" fmla="*/ 0 w 1308100"/>
                      <a:gd name="connsiteY2" fmla="*/ 0 h 1092200"/>
                      <a:gd name="connsiteX0" fmla="*/ 1308100 w 1308100"/>
                      <a:gd name="connsiteY0" fmla="*/ 1098054 h 1098054"/>
                      <a:gd name="connsiteX1" fmla="*/ 307868 w 1308100"/>
                      <a:gd name="connsiteY1" fmla="*/ 141037 h 1098054"/>
                      <a:gd name="connsiteX2" fmla="*/ 0 w 1308100"/>
                      <a:gd name="connsiteY2" fmla="*/ 5854 h 1098054"/>
                    </a:gdLst>
                    <a:ahLst/>
                    <a:cxnLst>
                      <a:cxn ang="0">
                        <a:pos x="connsiteX0" y="connsiteY0"/>
                      </a:cxn>
                      <a:cxn ang="0">
                        <a:pos x="connsiteX1" y="connsiteY1"/>
                      </a:cxn>
                      <a:cxn ang="0">
                        <a:pos x="connsiteX2" y="connsiteY2"/>
                      </a:cxn>
                    </a:cxnLst>
                    <a:rect l="l" t="t" r="r" b="b"/>
                    <a:pathLst>
                      <a:path w="1308100" h="1098054">
                        <a:moveTo>
                          <a:pt x="1308100" y="1098054"/>
                        </a:moveTo>
                        <a:cubicBezTo>
                          <a:pt x="1172895" y="1050442"/>
                          <a:pt x="525885" y="323070"/>
                          <a:pt x="307868" y="141037"/>
                        </a:cubicBezTo>
                        <a:cubicBezTo>
                          <a:pt x="89851" y="-40996"/>
                          <a:pt x="109420" y="4854"/>
                          <a:pt x="0" y="5854"/>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72" name="Esselen_Matla_1_275kV"/>
                  <p:cNvSpPr/>
                  <p:nvPr/>
                </p:nvSpPr>
                <p:spPr>
                  <a:xfrm>
                    <a:off x="4469748" y="2482201"/>
                    <a:ext cx="1847057" cy="574053"/>
                  </a:xfrm>
                  <a:custGeom>
                    <a:avLst/>
                    <a:gdLst>
                      <a:gd name="connsiteX0" fmla="*/ 0 w 1854200"/>
                      <a:gd name="connsiteY0" fmla="*/ 42333 h 613833"/>
                      <a:gd name="connsiteX1" fmla="*/ 1282700 w 1854200"/>
                      <a:gd name="connsiteY1" fmla="*/ 42333 h 613833"/>
                      <a:gd name="connsiteX2" fmla="*/ 1854200 w 1854200"/>
                      <a:gd name="connsiteY2" fmla="*/ 613833 h 613833"/>
                      <a:gd name="connsiteX0" fmla="*/ 0 w 1854200"/>
                      <a:gd name="connsiteY0" fmla="*/ 42333 h 613833"/>
                      <a:gd name="connsiteX1" fmla="*/ 1282700 w 1854200"/>
                      <a:gd name="connsiteY1" fmla="*/ 42333 h 613833"/>
                      <a:gd name="connsiteX2" fmla="*/ 1854200 w 1854200"/>
                      <a:gd name="connsiteY2" fmla="*/ 613833 h 613833"/>
                      <a:gd name="connsiteX0" fmla="*/ 0 w 1854200"/>
                      <a:gd name="connsiteY0" fmla="*/ 5598 h 577098"/>
                      <a:gd name="connsiteX1" fmla="*/ 1268524 w 1854200"/>
                      <a:gd name="connsiteY1" fmla="*/ 67660 h 577098"/>
                      <a:gd name="connsiteX2" fmla="*/ 1854200 w 1854200"/>
                      <a:gd name="connsiteY2" fmla="*/ 577098 h 577098"/>
                      <a:gd name="connsiteX0" fmla="*/ 0 w 1854200"/>
                      <a:gd name="connsiteY0" fmla="*/ 11848 h 583348"/>
                      <a:gd name="connsiteX1" fmla="*/ 1197642 w 1854200"/>
                      <a:gd name="connsiteY1" fmla="*/ 59588 h 583348"/>
                      <a:gd name="connsiteX2" fmla="*/ 1854200 w 1854200"/>
                      <a:gd name="connsiteY2" fmla="*/ 583348 h 583348"/>
                      <a:gd name="connsiteX0" fmla="*/ 0 w 1854200"/>
                      <a:gd name="connsiteY0" fmla="*/ 11848 h 583348"/>
                      <a:gd name="connsiteX1" fmla="*/ 1197642 w 1854200"/>
                      <a:gd name="connsiteY1" fmla="*/ 59588 h 583348"/>
                      <a:gd name="connsiteX2" fmla="*/ 1854200 w 1854200"/>
                      <a:gd name="connsiteY2" fmla="*/ 583348 h 583348"/>
                      <a:gd name="connsiteX0" fmla="*/ 0 w 1854200"/>
                      <a:gd name="connsiteY0" fmla="*/ 19731 h 591231"/>
                      <a:gd name="connsiteX1" fmla="*/ 1051155 w 1854200"/>
                      <a:gd name="connsiteY1" fmla="*/ 53149 h 591231"/>
                      <a:gd name="connsiteX2" fmla="*/ 1854200 w 1854200"/>
                      <a:gd name="connsiteY2" fmla="*/ 591231 h 591231"/>
                      <a:gd name="connsiteX0" fmla="*/ 0 w 1854200"/>
                      <a:gd name="connsiteY0" fmla="*/ 3968 h 575468"/>
                      <a:gd name="connsiteX1" fmla="*/ 1041704 w 1854200"/>
                      <a:gd name="connsiteY1" fmla="*/ 70804 h 575468"/>
                      <a:gd name="connsiteX2" fmla="*/ 1854200 w 1854200"/>
                      <a:gd name="connsiteY2" fmla="*/ 575468 h 575468"/>
                    </a:gdLst>
                    <a:ahLst/>
                    <a:cxnLst>
                      <a:cxn ang="0">
                        <a:pos x="connsiteX0" y="connsiteY0"/>
                      </a:cxn>
                      <a:cxn ang="0">
                        <a:pos x="connsiteX1" y="connsiteY1"/>
                      </a:cxn>
                      <a:cxn ang="0">
                        <a:pos x="connsiteX2" y="connsiteY2"/>
                      </a:cxn>
                    </a:cxnLst>
                    <a:rect l="l" t="t" r="r" b="b"/>
                    <a:pathLst>
                      <a:path w="1854200" h="575468">
                        <a:moveTo>
                          <a:pt x="0" y="3968"/>
                        </a:moveTo>
                        <a:cubicBezTo>
                          <a:pt x="213783" y="3968"/>
                          <a:pt x="732671" y="-24446"/>
                          <a:pt x="1041704" y="70804"/>
                        </a:cubicBezTo>
                        <a:cubicBezTo>
                          <a:pt x="1350737" y="166054"/>
                          <a:pt x="1371278" y="236800"/>
                          <a:pt x="1854200" y="575468"/>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73" name="Esselen_Benburg_1_275kV"/>
                  <p:cNvSpPr/>
                  <p:nvPr/>
                </p:nvSpPr>
                <p:spPr>
                  <a:xfrm>
                    <a:off x="4455636" y="2484755"/>
                    <a:ext cx="204611" cy="215900"/>
                  </a:xfrm>
                  <a:custGeom>
                    <a:avLst/>
                    <a:gdLst>
                      <a:gd name="connsiteX0" fmla="*/ 14111 w 204611"/>
                      <a:gd name="connsiteY0" fmla="*/ 0 h 215900"/>
                      <a:gd name="connsiteX1" fmla="*/ 14111 w 204611"/>
                      <a:gd name="connsiteY1" fmla="*/ 25400 h 215900"/>
                      <a:gd name="connsiteX2" fmla="*/ 204611 w 204611"/>
                      <a:gd name="connsiteY2" fmla="*/ 215900 h 215900"/>
                      <a:gd name="connsiteX0" fmla="*/ 14111 w 204611"/>
                      <a:gd name="connsiteY0" fmla="*/ 0 h 215900"/>
                      <a:gd name="connsiteX1" fmla="*/ 14111 w 204611"/>
                      <a:gd name="connsiteY1" fmla="*/ 25400 h 215900"/>
                      <a:gd name="connsiteX2" fmla="*/ 204611 w 204611"/>
                      <a:gd name="connsiteY2" fmla="*/ 215900 h 215900"/>
                    </a:gdLst>
                    <a:ahLst/>
                    <a:cxnLst>
                      <a:cxn ang="0">
                        <a:pos x="connsiteX0" y="connsiteY0"/>
                      </a:cxn>
                      <a:cxn ang="0">
                        <a:pos x="connsiteX1" y="connsiteY1"/>
                      </a:cxn>
                      <a:cxn ang="0">
                        <a:pos x="connsiteX2" y="connsiteY2"/>
                      </a:cxn>
                    </a:cxnLst>
                    <a:rect l="l" t="t" r="r" b="b"/>
                    <a:pathLst>
                      <a:path w="204611" h="215900">
                        <a:moveTo>
                          <a:pt x="14111" y="0"/>
                        </a:moveTo>
                        <a:cubicBezTo>
                          <a:pt x="14111" y="4233"/>
                          <a:pt x="-17639" y="-10583"/>
                          <a:pt x="14111" y="25400"/>
                        </a:cubicBezTo>
                        <a:cubicBezTo>
                          <a:pt x="45861" y="61383"/>
                          <a:pt x="164924" y="176213"/>
                          <a:pt x="204611" y="2159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74" name="Esselen_Apollo_1_275kV"/>
                  <p:cNvSpPr/>
                  <p:nvPr/>
                </p:nvSpPr>
                <p:spPr>
                  <a:xfrm>
                    <a:off x="4467866" y="2306955"/>
                    <a:ext cx="27281" cy="177800"/>
                  </a:xfrm>
                  <a:custGeom>
                    <a:avLst/>
                    <a:gdLst>
                      <a:gd name="connsiteX0" fmla="*/ 1881 w 27281"/>
                      <a:gd name="connsiteY0" fmla="*/ 177800 h 177800"/>
                      <a:gd name="connsiteX1" fmla="*/ 1881 w 27281"/>
                      <a:gd name="connsiteY1" fmla="*/ 25400 h 177800"/>
                      <a:gd name="connsiteX2" fmla="*/ 27281 w 27281"/>
                      <a:gd name="connsiteY2" fmla="*/ 0 h 177800"/>
                      <a:gd name="connsiteX0" fmla="*/ 1881 w 27281"/>
                      <a:gd name="connsiteY0" fmla="*/ 177800 h 177800"/>
                      <a:gd name="connsiteX1" fmla="*/ 1881 w 27281"/>
                      <a:gd name="connsiteY1" fmla="*/ 25400 h 177800"/>
                      <a:gd name="connsiteX2" fmla="*/ 27281 w 27281"/>
                      <a:gd name="connsiteY2" fmla="*/ 0 h 177800"/>
                    </a:gdLst>
                    <a:ahLst/>
                    <a:cxnLst>
                      <a:cxn ang="0">
                        <a:pos x="connsiteX0" y="connsiteY0"/>
                      </a:cxn>
                      <a:cxn ang="0">
                        <a:pos x="connsiteX1" y="connsiteY1"/>
                      </a:cxn>
                      <a:cxn ang="0">
                        <a:pos x="connsiteX2" y="connsiteY2"/>
                      </a:cxn>
                    </a:cxnLst>
                    <a:rect l="l" t="t" r="r" b="b"/>
                    <a:pathLst>
                      <a:path w="27281" h="177800">
                        <a:moveTo>
                          <a:pt x="1881" y="177800"/>
                        </a:moveTo>
                        <a:cubicBezTo>
                          <a:pt x="1881" y="152400"/>
                          <a:pt x="-2352" y="55033"/>
                          <a:pt x="1881" y="25400"/>
                        </a:cubicBezTo>
                        <a:cubicBezTo>
                          <a:pt x="6114" y="-4233"/>
                          <a:pt x="21989" y="5292"/>
                          <a:pt x="27281"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75" name="Esselen_Apollo_2_275kV"/>
                  <p:cNvSpPr/>
                  <p:nvPr/>
                </p:nvSpPr>
                <p:spPr>
                  <a:xfrm>
                    <a:off x="4431843" y="2342960"/>
                    <a:ext cx="13640" cy="181719"/>
                  </a:xfrm>
                  <a:custGeom>
                    <a:avLst/>
                    <a:gdLst>
                      <a:gd name="connsiteX0" fmla="*/ 940 w 13640"/>
                      <a:gd name="connsiteY0" fmla="*/ 181719 h 181719"/>
                      <a:gd name="connsiteX1" fmla="*/ 940 w 13640"/>
                      <a:gd name="connsiteY1" fmla="*/ 16619 h 181719"/>
                      <a:gd name="connsiteX2" fmla="*/ 13640 w 13640"/>
                      <a:gd name="connsiteY2" fmla="*/ 3919 h 181719"/>
                      <a:gd name="connsiteX0" fmla="*/ 940 w 13640"/>
                      <a:gd name="connsiteY0" fmla="*/ 181719 h 181719"/>
                      <a:gd name="connsiteX1" fmla="*/ 940 w 13640"/>
                      <a:gd name="connsiteY1" fmla="*/ 16619 h 181719"/>
                      <a:gd name="connsiteX2" fmla="*/ 13640 w 13640"/>
                      <a:gd name="connsiteY2" fmla="*/ 3919 h 181719"/>
                    </a:gdLst>
                    <a:ahLst/>
                    <a:cxnLst>
                      <a:cxn ang="0">
                        <a:pos x="connsiteX0" y="connsiteY0"/>
                      </a:cxn>
                      <a:cxn ang="0">
                        <a:pos x="connsiteX1" y="connsiteY1"/>
                      </a:cxn>
                      <a:cxn ang="0">
                        <a:pos x="connsiteX2" y="connsiteY2"/>
                      </a:cxn>
                    </a:cxnLst>
                    <a:rect l="l" t="t" r="r" b="b"/>
                    <a:pathLst>
                      <a:path w="13640" h="181719">
                        <a:moveTo>
                          <a:pt x="940" y="181719"/>
                        </a:moveTo>
                        <a:cubicBezTo>
                          <a:pt x="940" y="154202"/>
                          <a:pt x="-1177" y="46252"/>
                          <a:pt x="940" y="16619"/>
                        </a:cubicBezTo>
                        <a:cubicBezTo>
                          <a:pt x="3057" y="-13014"/>
                          <a:pt x="10994" y="6565"/>
                          <a:pt x="13640" y="3919"/>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76" name="Merensky_Foskor_1_275kV"/>
                  <p:cNvSpPr/>
                  <p:nvPr/>
                </p:nvSpPr>
                <p:spPr>
                  <a:xfrm>
                    <a:off x="8618680" y="-1604645"/>
                    <a:ext cx="1923256" cy="1527763"/>
                  </a:xfrm>
                  <a:custGeom>
                    <a:avLst/>
                    <a:gdLst>
                      <a:gd name="connsiteX0" fmla="*/ 0 w 1930400"/>
                      <a:gd name="connsiteY0" fmla="*/ 1422400 h 1527763"/>
                      <a:gd name="connsiteX1" fmla="*/ 508000 w 1930400"/>
                      <a:gd name="connsiteY1" fmla="*/ 1422400 h 1527763"/>
                      <a:gd name="connsiteX2" fmla="*/ 1930400 w 1930400"/>
                      <a:gd name="connsiteY2" fmla="*/ 0 h 1527763"/>
                      <a:gd name="connsiteX0" fmla="*/ 0 w 1930400"/>
                      <a:gd name="connsiteY0" fmla="*/ 1422400 h 1527763"/>
                      <a:gd name="connsiteX1" fmla="*/ 508000 w 1930400"/>
                      <a:gd name="connsiteY1" fmla="*/ 1422400 h 1527763"/>
                      <a:gd name="connsiteX2" fmla="*/ 1930400 w 1930400"/>
                      <a:gd name="connsiteY2" fmla="*/ 0 h 1527763"/>
                    </a:gdLst>
                    <a:ahLst/>
                    <a:cxnLst>
                      <a:cxn ang="0">
                        <a:pos x="connsiteX0" y="connsiteY0"/>
                      </a:cxn>
                      <a:cxn ang="0">
                        <a:pos x="connsiteX1" y="connsiteY1"/>
                      </a:cxn>
                      <a:cxn ang="0">
                        <a:pos x="connsiteX2" y="connsiteY2"/>
                      </a:cxn>
                    </a:cxnLst>
                    <a:rect l="l" t="t" r="r" b="b"/>
                    <a:pathLst>
                      <a:path w="1930400" h="1527763">
                        <a:moveTo>
                          <a:pt x="0" y="1422400"/>
                        </a:moveTo>
                        <a:cubicBezTo>
                          <a:pt x="84667" y="1422400"/>
                          <a:pt x="186267" y="1659467"/>
                          <a:pt x="508000" y="1422400"/>
                        </a:cubicBezTo>
                        <a:cubicBezTo>
                          <a:pt x="829733" y="1185333"/>
                          <a:pt x="1634067" y="296333"/>
                          <a:pt x="193040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77" name="Foskor_Acornhoek_1_275kV"/>
                  <p:cNvSpPr/>
                  <p:nvPr/>
                </p:nvSpPr>
                <p:spPr>
                  <a:xfrm>
                    <a:off x="10408399" y="-1581069"/>
                    <a:ext cx="124108" cy="1157524"/>
                  </a:xfrm>
                  <a:custGeom>
                    <a:avLst/>
                    <a:gdLst>
                      <a:gd name="connsiteX0" fmla="*/ 152400 w 163688"/>
                      <a:gd name="connsiteY0" fmla="*/ 0 h 1181100"/>
                      <a:gd name="connsiteX1" fmla="*/ 152400 w 163688"/>
                      <a:gd name="connsiteY1" fmla="*/ 1028700 h 1181100"/>
                      <a:gd name="connsiteX2" fmla="*/ 0 w 163688"/>
                      <a:gd name="connsiteY2" fmla="*/ 1181100 h 1181100"/>
                      <a:gd name="connsiteX0" fmla="*/ 152400 w 163688"/>
                      <a:gd name="connsiteY0" fmla="*/ 0 h 1181100"/>
                      <a:gd name="connsiteX1" fmla="*/ 152400 w 163688"/>
                      <a:gd name="connsiteY1" fmla="*/ 1028700 h 1181100"/>
                      <a:gd name="connsiteX2" fmla="*/ 0 w 163688"/>
                      <a:gd name="connsiteY2" fmla="*/ 1181100 h 1181100"/>
                      <a:gd name="connsiteX0" fmla="*/ 152400 w 152400"/>
                      <a:gd name="connsiteY0" fmla="*/ 0 h 1181100"/>
                      <a:gd name="connsiteX1" fmla="*/ 152400 w 152400"/>
                      <a:gd name="connsiteY1" fmla="*/ 1028700 h 1181100"/>
                      <a:gd name="connsiteX2" fmla="*/ 0 w 152400"/>
                      <a:gd name="connsiteY2" fmla="*/ 1181100 h 1181100"/>
                      <a:gd name="connsiteX0" fmla="*/ 152400 w 159497"/>
                      <a:gd name="connsiteY0" fmla="*/ 0 h 1181100"/>
                      <a:gd name="connsiteX1" fmla="*/ 152400 w 159497"/>
                      <a:gd name="connsiteY1" fmla="*/ 1028700 h 1181100"/>
                      <a:gd name="connsiteX2" fmla="*/ 0 w 159497"/>
                      <a:gd name="connsiteY2" fmla="*/ 1181100 h 1181100"/>
                      <a:gd name="connsiteX0" fmla="*/ 152400 w 153725"/>
                      <a:gd name="connsiteY0" fmla="*/ 0 h 1181100"/>
                      <a:gd name="connsiteX1" fmla="*/ 142970 w 153725"/>
                      <a:gd name="connsiteY1" fmla="*/ 881111 h 1181100"/>
                      <a:gd name="connsiteX2" fmla="*/ 0 w 153725"/>
                      <a:gd name="connsiteY2" fmla="*/ 1181100 h 1181100"/>
                      <a:gd name="connsiteX0" fmla="*/ 133538 w 134863"/>
                      <a:gd name="connsiteY0" fmla="*/ 0 h 1181100"/>
                      <a:gd name="connsiteX1" fmla="*/ 124108 w 134863"/>
                      <a:gd name="connsiteY1" fmla="*/ 881111 h 1181100"/>
                      <a:gd name="connsiteX2" fmla="*/ 0 w 134863"/>
                      <a:gd name="connsiteY2" fmla="*/ 1181100 h 1181100"/>
                      <a:gd name="connsiteX0" fmla="*/ 133538 w 134863"/>
                      <a:gd name="connsiteY0" fmla="*/ 0 h 1181100"/>
                      <a:gd name="connsiteX1" fmla="*/ 124108 w 134863"/>
                      <a:gd name="connsiteY1" fmla="*/ 881111 h 1181100"/>
                      <a:gd name="connsiteX2" fmla="*/ 0 w 134863"/>
                      <a:gd name="connsiteY2" fmla="*/ 1181100 h 1181100"/>
                      <a:gd name="connsiteX0" fmla="*/ 133538 w 133538"/>
                      <a:gd name="connsiteY0" fmla="*/ 0 h 1181100"/>
                      <a:gd name="connsiteX1" fmla="*/ 124108 w 133538"/>
                      <a:gd name="connsiteY1" fmla="*/ 881111 h 1181100"/>
                      <a:gd name="connsiteX2" fmla="*/ 0 w 133538"/>
                      <a:gd name="connsiteY2" fmla="*/ 1181100 h 1181100"/>
                      <a:gd name="connsiteX0" fmla="*/ 114677 w 124108"/>
                      <a:gd name="connsiteY0" fmla="*/ 0 h 1157296"/>
                      <a:gd name="connsiteX1" fmla="*/ 124108 w 124108"/>
                      <a:gd name="connsiteY1" fmla="*/ 857307 h 1157296"/>
                      <a:gd name="connsiteX2" fmla="*/ 0 w 124108"/>
                      <a:gd name="connsiteY2" fmla="*/ 1157296 h 1157296"/>
                      <a:gd name="connsiteX0" fmla="*/ 124107 w 124108"/>
                      <a:gd name="connsiteY0" fmla="*/ 0 h 1157296"/>
                      <a:gd name="connsiteX1" fmla="*/ 124108 w 124108"/>
                      <a:gd name="connsiteY1" fmla="*/ 857307 h 1157296"/>
                      <a:gd name="connsiteX2" fmla="*/ 0 w 124108"/>
                      <a:gd name="connsiteY2" fmla="*/ 1157296 h 1157296"/>
                    </a:gdLst>
                    <a:ahLst/>
                    <a:cxnLst>
                      <a:cxn ang="0">
                        <a:pos x="connsiteX0" y="connsiteY0"/>
                      </a:cxn>
                      <a:cxn ang="0">
                        <a:pos x="connsiteX1" y="connsiteY1"/>
                      </a:cxn>
                      <a:cxn ang="0">
                        <a:pos x="connsiteX2" y="connsiteY2"/>
                      </a:cxn>
                    </a:cxnLst>
                    <a:rect l="l" t="t" r="r" b="b"/>
                    <a:pathLst>
                      <a:path w="124108" h="1157296">
                        <a:moveTo>
                          <a:pt x="124107" y="0"/>
                        </a:moveTo>
                        <a:cubicBezTo>
                          <a:pt x="124107" y="171450"/>
                          <a:pt x="116500" y="474777"/>
                          <a:pt x="124108" y="857307"/>
                        </a:cubicBezTo>
                        <a:cubicBezTo>
                          <a:pt x="98708" y="1054157"/>
                          <a:pt x="88334" y="1025565"/>
                          <a:pt x="0" y="1157296"/>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78" name="KHANYAZWE_Marathon_1_275kV"/>
                  <p:cNvSpPr/>
                  <p:nvPr/>
                </p:nvSpPr>
                <p:spPr>
                  <a:xfrm>
                    <a:off x="10112517" y="1278255"/>
                    <a:ext cx="1277938" cy="177329"/>
                  </a:xfrm>
                  <a:custGeom>
                    <a:avLst/>
                    <a:gdLst>
                      <a:gd name="connsiteX0" fmla="*/ 1282700 w 1282700"/>
                      <a:gd name="connsiteY0" fmla="*/ 165100 h 177329"/>
                      <a:gd name="connsiteX1" fmla="*/ 165100 w 1282700"/>
                      <a:gd name="connsiteY1" fmla="*/ 165100 h 177329"/>
                      <a:gd name="connsiteX2" fmla="*/ 0 w 1282700"/>
                      <a:gd name="connsiteY2" fmla="*/ 0 h 177329"/>
                      <a:gd name="connsiteX0" fmla="*/ 1282700 w 1282700"/>
                      <a:gd name="connsiteY0" fmla="*/ 165100 h 177329"/>
                      <a:gd name="connsiteX1" fmla="*/ 165100 w 1282700"/>
                      <a:gd name="connsiteY1" fmla="*/ 165100 h 177329"/>
                      <a:gd name="connsiteX2" fmla="*/ 0 w 1282700"/>
                      <a:gd name="connsiteY2" fmla="*/ 0 h 177329"/>
                    </a:gdLst>
                    <a:ahLst/>
                    <a:cxnLst>
                      <a:cxn ang="0">
                        <a:pos x="connsiteX0" y="connsiteY0"/>
                      </a:cxn>
                      <a:cxn ang="0">
                        <a:pos x="connsiteX1" y="connsiteY1"/>
                      </a:cxn>
                      <a:cxn ang="0">
                        <a:pos x="connsiteX2" y="connsiteY2"/>
                      </a:cxn>
                    </a:cxnLst>
                    <a:rect l="l" t="t" r="r" b="b"/>
                    <a:pathLst>
                      <a:path w="1282700" h="177329">
                        <a:moveTo>
                          <a:pt x="1282700" y="165100"/>
                        </a:moveTo>
                        <a:cubicBezTo>
                          <a:pt x="1096433" y="165100"/>
                          <a:pt x="378883" y="192617"/>
                          <a:pt x="165100" y="165100"/>
                        </a:cubicBezTo>
                        <a:cubicBezTo>
                          <a:pt x="-48683" y="137583"/>
                          <a:pt x="34396" y="34396"/>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79" name="KHANYAZWE_Komatipoort_1_275kV"/>
                  <p:cNvSpPr/>
                  <p:nvPr/>
                </p:nvSpPr>
                <p:spPr>
                  <a:xfrm>
                    <a:off x="11390455" y="1303656"/>
                    <a:ext cx="884237" cy="150048"/>
                  </a:xfrm>
                  <a:custGeom>
                    <a:avLst/>
                    <a:gdLst>
                      <a:gd name="connsiteX0" fmla="*/ 0 w 889000"/>
                      <a:gd name="connsiteY0" fmla="*/ 139700 h 150048"/>
                      <a:gd name="connsiteX1" fmla="*/ 749300 w 889000"/>
                      <a:gd name="connsiteY1" fmla="*/ 139700 h 150048"/>
                      <a:gd name="connsiteX2" fmla="*/ 889000 w 889000"/>
                      <a:gd name="connsiteY2" fmla="*/ 0 h 150048"/>
                      <a:gd name="connsiteX0" fmla="*/ 0 w 889000"/>
                      <a:gd name="connsiteY0" fmla="*/ 139700 h 150048"/>
                      <a:gd name="connsiteX1" fmla="*/ 749300 w 889000"/>
                      <a:gd name="connsiteY1" fmla="*/ 139700 h 150048"/>
                      <a:gd name="connsiteX2" fmla="*/ 889000 w 889000"/>
                      <a:gd name="connsiteY2" fmla="*/ 0 h 150048"/>
                    </a:gdLst>
                    <a:ahLst/>
                    <a:cxnLst>
                      <a:cxn ang="0">
                        <a:pos x="connsiteX0" y="connsiteY0"/>
                      </a:cxn>
                      <a:cxn ang="0">
                        <a:pos x="connsiteX1" y="connsiteY1"/>
                      </a:cxn>
                      <a:cxn ang="0">
                        <a:pos x="connsiteX2" y="connsiteY2"/>
                      </a:cxn>
                    </a:cxnLst>
                    <a:rect l="l" t="t" r="r" b="b"/>
                    <a:pathLst>
                      <a:path w="889000" h="150048">
                        <a:moveTo>
                          <a:pt x="0" y="139700"/>
                        </a:moveTo>
                        <a:cubicBezTo>
                          <a:pt x="124883" y="139700"/>
                          <a:pt x="601133" y="162983"/>
                          <a:pt x="749300" y="139700"/>
                        </a:cubicBezTo>
                        <a:cubicBezTo>
                          <a:pt x="897467" y="116417"/>
                          <a:pt x="859896" y="29104"/>
                          <a:pt x="88900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80" name="Kruispunt_Arnot_1_275kV"/>
                  <p:cNvSpPr/>
                  <p:nvPr/>
                </p:nvSpPr>
                <p:spPr>
                  <a:xfrm>
                    <a:off x="6223190" y="2357756"/>
                    <a:ext cx="1473152" cy="575111"/>
                  </a:xfrm>
                  <a:custGeom>
                    <a:avLst/>
                    <a:gdLst>
                      <a:gd name="connsiteX0" fmla="*/ 0 w 1473200"/>
                      <a:gd name="connsiteY0" fmla="*/ 546100 h 586552"/>
                      <a:gd name="connsiteX1" fmla="*/ 927100 w 1473200"/>
                      <a:gd name="connsiteY1" fmla="*/ 546100 h 586552"/>
                      <a:gd name="connsiteX2" fmla="*/ 1473200 w 1473200"/>
                      <a:gd name="connsiteY2" fmla="*/ 0 h 586552"/>
                      <a:gd name="connsiteX0" fmla="*/ 0 w 1473200"/>
                      <a:gd name="connsiteY0" fmla="*/ 546100 h 586552"/>
                      <a:gd name="connsiteX1" fmla="*/ 927100 w 1473200"/>
                      <a:gd name="connsiteY1" fmla="*/ 546100 h 586552"/>
                      <a:gd name="connsiteX2" fmla="*/ 1473200 w 1473200"/>
                      <a:gd name="connsiteY2" fmla="*/ 0 h 586552"/>
                      <a:gd name="connsiteX0" fmla="*/ 0 w 1473200"/>
                      <a:gd name="connsiteY0" fmla="*/ 560384 h 590618"/>
                      <a:gd name="connsiteX1" fmla="*/ 927100 w 1473200"/>
                      <a:gd name="connsiteY1" fmla="*/ 546100 h 590618"/>
                      <a:gd name="connsiteX2" fmla="*/ 1473200 w 1473200"/>
                      <a:gd name="connsiteY2" fmla="*/ 0 h 590618"/>
                      <a:gd name="connsiteX0" fmla="*/ 0 w 1473200"/>
                      <a:gd name="connsiteY0" fmla="*/ 560384 h 563344"/>
                      <a:gd name="connsiteX1" fmla="*/ 997957 w 1473200"/>
                      <a:gd name="connsiteY1" fmla="*/ 493726 h 563344"/>
                      <a:gd name="connsiteX2" fmla="*/ 1473200 w 1473200"/>
                      <a:gd name="connsiteY2" fmla="*/ 0 h 563344"/>
                      <a:gd name="connsiteX0" fmla="*/ 0 w 1477923"/>
                      <a:gd name="connsiteY0" fmla="*/ 574668 h 574999"/>
                      <a:gd name="connsiteX1" fmla="*/ 1002680 w 1477923"/>
                      <a:gd name="connsiteY1" fmla="*/ 493726 h 574999"/>
                      <a:gd name="connsiteX2" fmla="*/ 1477923 w 1477923"/>
                      <a:gd name="connsiteY2" fmla="*/ 0 h 574999"/>
                    </a:gdLst>
                    <a:ahLst/>
                    <a:cxnLst>
                      <a:cxn ang="0">
                        <a:pos x="connsiteX0" y="connsiteY0"/>
                      </a:cxn>
                      <a:cxn ang="0">
                        <a:pos x="connsiteX1" y="connsiteY1"/>
                      </a:cxn>
                      <a:cxn ang="0">
                        <a:pos x="connsiteX2" y="connsiteY2"/>
                      </a:cxn>
                    </a:cxnLst>
                    <a:rect l="l" t="t" r="r" b="b"/>
                    <a:pathLst>
                      <a:path w="1477923" h="574999">
                        <a:moveTo>
                          <a:pt x="0" y="574668"/>
                        </a:moveTo>
                        <a:cubicBezTo>
                          <a:pt x="154517" y="574668"/>
                          <a:pt x="757147" y="584743"/>
                          <a:pt x="1002680" y="493726"/>
                        </a:cubicBezTo>
                        <a:cubicBezTo>
                          <a:pt x="1248213" y="402709"/>
                          <a:pt x="1364152" y="113771"/>
                          <a:pt x="1477923"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81" name="Kruispunt_Komati_1_275kV"/>
                  <p:cNvSpPr/>
                  <p:nvPr/>
                </p:nvSpPr>
                <p:spPr>
                  <a:xfrm>
                    <a:off x="6227905" y="2662556"/>
                    <a:ext cx="810418" cy="241888"/>
                  </a:xfrm>
                  <a:custGeom>
                    <a:avLst/>
                    <a:gdLst>
                      <a:gd name="connsiteX0" fmla="*/ 0 w 812800"/>
                      <a:gd name="connsiteY0" fmla="*/ 241300 h 259174"/>
                      <a:gd name="connsiteX1" fmla="*/ 571500 w 812800"/>
                      <a:gd name="connsiteY1" fmla="*/ 241300 h 259174"/>
                      <a:gd name="connsiteX2" fmla="*/ 812800 w 812800"/>
                      <a:gd name="connsiteY2" fmla="*/ 0 h 259174"/>
                      <a:gd name="connsiteX0" fmla="*/ 0 w 812800"/>
                      <a:gd name="connsiteY0" fmla="*/ 241300 h 259174"/>
                      <a:gd name="connsiteX1" fmla="*/ 571500 w 812800"/>
                      <a:gd name="connsiteY1" fmla="*/ 241300 h 259174"/>
                      <a:gd name="connsiteX2" fmla="*/ 812800 w 812800"/>
                      <a:gd name="connsiteY2" fmla="*/ 0 h 259174"/>
                      <a:gd name="connsiteX0" fmla="*/ 0 w 812800"/>
                      <a:gd name="connsiteY0" fmla="*/ 241300 h 241300"/>
                      <a:gd name="connsiteX1" fmla="*/ 562054 w 812800"/>
                      <a:gd name="connsiteY1" fmla="*/ 193800 h 241300"/>
                      <a:gd name="connsiteX2" fmla="*/ 812800 w 812800"/>
                      <a:gd name="connsiteY2" fmla="*/ 0 h 241300"/>
                      <a:gd name="connsiteX0" fmla="*/ 0 w 812800"/>
                      <a:gd name="connsiteY0" fmla="*/ 241300 h 241761"/>
                      <a:gd name="connsiteX1" fmla="*/ 562054 w 812800"/>
                      <a:gd name="connsiteY1" fmla="*/ 208050 h 241761"/>
                      <a:gd name="connsiteX2" fmla="*/ 812800 w 812800"/>
                      <a:gd name="connsiteY2" fmla="*/ 0 h 241761"/>
                    </a:gdLst>
                    <a:ahLst/>
                    <a:cxnLst>
                      <a:cxn ang="0">
                        <a:pos x="connsiteX0" y="connsiteY0"/>
                      </a:cxn>
                      <a:cxn ang="0">
                        <a:pos x="connsiteX1" y="connsiteY1"/>
                      </a:cxn>
                      <a:cxn ang="0">
                        <a:pos x="connsiteX2" y="connsiteY2"/>
                      </a:cxn>
                    </a:cxnLst>
                    <a:rect l="l" t="t" r="r" b="b"/>
                    <a:pathLst>
                      <a:path w="812800" h="241761">
                        <a:moveTo>
                          <a:pt x="0" y="241300"/>
                        </a:moveTo>
                        <a:cubicBezTo>
                          <a:pt x="95250" y="241300"/>
                          <a:pt x="426587" y="248267"/>
                          <a:pt x="562054" y="208050"/>
                        </a:cubicBezTo>
                        <a:cubicBezTo>
                          <a:pt x="697521" y="167833"/>
                          <a:pt x="762529" y="50271"/>
                          <a:pt x="81280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82" name="Matla_Matla_1_275kV"/>
                  <p:cNvSpPr/>
                  <p:nvPr/>
                </p:nvSpPr>
                <p:spPr>
                  <a:xfrm>
                    <a:off x="6316805" y="3056255"/>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83" name="Marathon_Prairie_1_275kV"/>
                  <p:cNvSpPr/>
                  <p:nvPr/>
                </p:nvSpPr>
                <p:spPr>
                  <a:xfrm>
                    <a:off x="8631380" y="1195379"/>
                    <a:ext cx="1481137" cy="654755"/>
                  </a:xfrm>
                  <a:custGeom>
                    <a:avLst/>
                    <a:gdLst>
                      <a:gd name="connsiteX0" fmla="*/ 1485900 w 1485900"/>
                      <a:gd name="connsiteY0" fmla="*/ 45155 h 654755"/>
                      <a:gd name="connsiteX1" fmla="*/ 609600 w 1485900"/>
                      <a:gd name="connsiteY1" fmla="*/ 45155 h 654755"/>
                      <a:gd name="connsiteX2" fmla="*/ 0 w 1485900"/>
                      <a:gd name="connsiteY2" fmla="*/ 654755 h 654755"/>
                      <a:gd name="connsiteX0" fmla="*/ 1485900 w 1485900"/>
                      <a:gd name="connsiteY0" fmla="*/ 45155 h 654755"/>
                      <a:gd name="connsiteX1" fmla="*/ 609600 w 1485900"/>
                      <a:gd name="connsiteY1" fmla="*/ 45155 h 654755"/>
                      <a:gd name="connsiteX2" fmla="*/ 0 w 1485900"/>
                      <a:gd name="connsiteY2" fmla="*/ 654755 h 654755"/>
                    </a:gdLst>
                    <a:ahLst/>
                    <a:cxnLst>
                      <a:cxn ang="0">
                        <a:pos x="connsiteX0" y="connsiteY0"/>
                      </a:cxn>
                      <a:cxn ang="0">
                        <a:pos x="connsiteX1" y="connsiteY1"/>
                      </a:cxn>
                      <a:cxn ang="0">
                        <a:pos x="connsiteX2" y="connsiteY2"/>
                      </a:cxn>
                    </a:cxnLst>
                    <a:rect l="l" t="t" r="r" b="b"/>
                    <a:pathLst>
                      <a:path w="1485900" h="654755">
                        <a:moveTo>
                          <a:pt x="1485900" y="45155"/>
                        </a:moveTo>
                        <a:cubicBezTo>
                          <a:pt x="1339850" y="45155"/>
                          <a:pt x="857250" y="-56445"/>
                          <a:pt x="609600" y="45155"/>
                        </a:cubicBezTo>
                        <a:cubicBezTo>
                          <a:pt x="361950" y="146755"/>
                          <a:pt x="127000" y="527755"/>
                          <a:pt x="0" y="654755"/>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84" name="Marathon_Prairie_2_275kV"/>
                  <p:cNvSpPr/>
                  <p:nvPr/>
                </p:nvSpPr>
                <p:spPr>
                  <a:xfrm>
                    <a:off x="8661873" y="1240018"/>
                    <a:ext cx="1481137" cy="654755"/>
                  </a:xfrm>
                  <a:custGeom>
                    <a:avLst/>
                    <a:gdLst>
                      <a:gd name="connsiteX0" fmla="*/ 1485900 w 1485900"/>
                      <a:gd name="connsiteY0" fmla="*/ 45155 h 654755"/>
                      <a:gd name="connsiteX1" fmla="*/ 609600 w 1485900"/>
                      <a:gd name="connsiteY1" fmla="*/ 45155 h 654755"/>
                      <a:gd name="connsiteX2" fmla="*/ 0 w 1485900"/>
                      <a:gd name="connsiteY2" fmla="*/ 654755 h 654755"/>
                      <a:gd name="connsiteX0" fmla="*/ 1485900 w 1485900"/>
                      <a:gd name="connsiteY0" fmla="*/ 45155 h 654755"/>
                      <a:gd name="connsiteX1" fmla="*/ 609600 w 1485900"/>
                      <a:gd name="connsiteY1" fmla="*/ 45155 h 654755"/>
                      <a:gd name="connsiteX2" fmla="*/ 0 w 1485900"/>
                      <a:gd name="connsiteY2" fmla="*/ 654755 h 654755"/>
                    </a:gdLst>
                    <a:ahLst/>
                    <a:cxnLst>
                      <a:cxn ang="0">
                        <a:pos x="connsiteX0" y="connsiteY0"/>
                      </a:cxn>
                      <a:cxn ang="0">
                        <a:pos x="connsiteX1" y="connsiteY1"/>
                      </a:cxn>
                      <a:cxn ang="0">
                        <a:pos x="connsiteX2" y="connsiteY2"/>
                      </a:cxn>
                    </a:cxnLst>
                    <a:rect l="l" t="t" r="r" b="b"/>
                    <a:pathLst>
                      <a:path w="1485900" h="654755">
                        <a:moveTo>
                          <a:pt x="1485900" y="45155"/>
                        </a:moveTo>
                        <a:cubicBezTo>
                          <a:pt x="1339850" y="45155"/>
                          <a:pt x="857250" y="-56445"/>
                          <a:pt x="609600" y="45155"/>
                        </a:cubicBezTo>
                        <a:cubicBezTo>
                          <a:pt x="361950" y="146755"/>
                          <a:pt x="127000" y="527755"/>
                          <a:pt x="0" y="654755"/>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85" name="Nevis_Matla_1_275kV"/>
                  <p:cNvSpPr/>
                  <p:nvPr/>
                </p:nvSpPr>
                <p:spPr>
                  <a:xfrm>
                    <a:off x="5051567" y="2997987"/>
                    <a:ext cx="1265314" cy="81844"/>
                  </a:xfrm>
                  <a:custGeom>
                    <a:avLst/>
                    <a:gdLst>
                      <a:gd name="connsiteX0" fmla="*/ 0 w 1307679"/>
                      <a:gd name="connsiteY0" fmla="*/ 5644 h 81844"/>
                      <a:gd name="connsiteX1" fmla="*/ 1193800 w 1307679"/>
                      <a:gd name="connsiteY1" fmla="*/ 5644 h 81844"/>
                      <a:gd name="connsiteX2" fmla="*/ 1270000 w 1307679"/>
                      <a:gd name="connsiteY2" fmla="*/ 81844 h 81844"/>
                      <a:gd name="connsiteX0" fmla="*/ 0 w 1307679"/>
                      <a:gd name="connsiteY0" fmla="*/ 5644 h 81844"/>
                      <a:gd name="connsiteX1" fmla="*/ 1193800 w 1307679"/>
                      <a:gd name="connsiteY1" fmla="*/ 5644 h 81844"/>
                      <a:gd name="connsiteX2" fmla="*/ 1270000 w 1307679"/>
                      <a:gd name="connsiteY2" fmla="*/ 81844 h 81844"/>
                      <a:gd name="connsiteX0" fmla="*/ 0 w 1270000"/>
                      <a:gd name="connsiteY0" fmla="*/ 5644 h 81844"/>
                      <a:gd name="connsiteX1" fmla="*/ 1042604 w 1270000"/>
                      <a:gd name="connsiteY1" fmla="*/ 5644 h 81844"/>
                      <a:gd name="connsiteX2" fmla="*/ 1270000 w 1270000"/>
                      <a:gd name="connsiteY2" fmla="*/ 81844 h 81844"/>
                    </a:gdLst>
                    <a:ahLst/>
                    <a:cxnLst>
                      <a:cxn ang="0">
                        <a:pos x="connsiteX0" y="connsiteY0"/>
                      </a:cxn>
                      <a:cxn ang="0">
                        <a:pos x="connsiteX1" y="connsiteY1"/>
                      </a:cxn>
                      <a:cxn ang="0">
                        <a:pos x="connsiteX2" y="connsiteY2"/>
                      </a:cxn>
                    </a:cxnLst>
                    <a:rect l="l" t="t" r="r" b="b"/>
                    <a:pathLst>
                      <a:path w="1270000" h="81844">
                        <a:moveTo>
                          <a:pt x="0" y="5644"/>
                        </a:moveTo>
                        <a:cubicBezTo>
                          <a:pt x="198967" y="5644"/>
                          <a:pt x="830937" y="-7056"/>
                          <a:pt x="1042604" y="5644"/>
                        </a:cubicBezTo>
                        <a:cubicBezTo>
                          <a:pt x="1254271" y="18344"/>
                          <a:pt x="1254125" y="65969"/>
                          <a:pt x="1270000" y="81844"/>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86" name="Matla_Kruispunt_1_275kV"/>
                  <p:cNvSpPr/>
                  <p:nvPr/>
                </p:nvSpPr>
                <p:spPr>
                  <a:xfrm>
                    <a:off x="6227905" y="2903855"/>
                    <a:ext cx="45719" cy="152400"/>
                  </a:xfrm>
                  <a:custGeom>
                    <a:avLst/>
                    <a:gdLst>
                      <a:gd name="connsiteX0" fmla="*/ 88900 w 95485"/>
                      <a:gd name="connsiteY0" fmla="*/ 152400 h 152400"/>
                      <a:gd name="connsiteX1" fmla="*/ 88900 w 95485"/>
                      <a:gd name="connsiteY1" fmla="*/ 88900 h 152400"/>
                      <a:gd name="connsiteX2" fmla="*/ 0 w 95485"/>
                      <a:gd name="connsiteY2" fmla="*/ 0 h 152400"/>
                      <a:gd name="connsiteX0" fmla="*/ 88900 w 95485"/>
                      <a:gd name="connsiteY0" fmla="*/ 152400 h 152400"/>
                      <a:gd name="connsiteX1" fmla="*/ 88900 w 95485"/>
                      <a:gd name="connsiteY1" fmla="*/ 88900 h 152400"/>
                      <a:gd name="connsiteX2" fmla="*/ 0 w 95485"/>
                      <a:gd name="connsiteY2" fmla="*/ 0 h 152400"/>
                    </a:gdLst>
                    <a:ahLst/>
                    <a:cxnLst>
                      <a:cxn ang="0">
                        <a:pos x="connsiteX0" y="connsiteY0"/>
                      </a:cxn>
                      <a:cxn ang="0">
                        <a:pos x="connsiteX1" y="connsiteY1"/>
                      </a:cxn>
                      <a:cxn ang="0">
                        <a:pos x="connsiteX2" y="connsiteY2"/>
                      </a:cxn>
                    </a:cxnLst>
                    <a:rect l="l" t="t" r="r" b="b"/>
                    <a:pathLst>
                      <a:path w="95485" h="152400">
                        <a:moveTo>
                          <a:pt x="88900" y="152400"/>
                        </a:moveTo>
                        <a:cubicBezTo>
                          <a:pt x="88900" y="141817"/>
                          <a:pt x="103717" y="114300"/>
                          <a:pt x="88900" y="88900"/>
                        </a:cubicBezTo>
                        <a:cubicBezTo>
                          <a:pt x="74083" y="63500"/>
                          <a:pt x="18521" y="18521"/>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87" name="Nevis_Matla_2_275kV"/>
                  <p:cNvSpPr/>
                  <p:nvPr/>
                </p:nvSpPr>
                <p:spPr>
                  <a:xfrm>
                    <a:off x="5051845" y="2984289"/>
                    <a:ext cx="1313721" cy="135466"/>
                  </a:xfrm>
                  <a:custGeom>
                    <a:avLst/>
                    <a:gdLst>
                      <a:gd name="connsiteX0" fmla="*/ 0 w 1321276"/>
                      <a:gd name="connsiteY0" fmla="*/ 5644 h 81844"/>
                      <a:gd name="connsiteX1" fmla="*/ 1206500 w 1321276"/>
                      <a:gd name="connsiteY1" fmla="*/ 5644 h 81844"/>
                      <a:gd name="connsiteX2" fmla="*/ 1282700 w 1321276"/>
                      <a:gd name="connsiteY2" fmla="*/ 81844 h 81844"/>
                      <a:gd name="connsiteX0" fmla="*/ 0 w 1321276"/>
                      <a:gd name="connsiteY0" fmla="*/ 5644 h 81844"/>
                      <a:gd name="connsiteX1" fmla="*/ 1206500 w 1321276"/>
                      <a:gd name="connsiteY1" fmla="*/ 5644 h 81844"/>
                      <a:gd name="connsiteX2" fmla="*/ 1282700 w 1321276"/>
                      <a:gd name="connsiteY2" fmla="*/ 81844 h 81844"/>
                      <a:gd name="connsiteX0" fmla="*/ 0 w 1321276"/>
                      <a:gd name="connsiteY0" fmla="*/ 0 h 114300"/>
                      <a:gd name="connsiteX1" fmla="*/ 1206500 w 1321276"/>
                      <a:gd name="connsiteY1" fmla="*/ 38100 h 114300"/>
                      <a:gd name="connsiteX2" fmla="*/ 1282700 w 1321276"/>
                      <a:gd name="connsiteY2" fmla="*/ 114300 h 114300"/>
                      <a:gd name="connsiteX0" fmla="*/ 964 w 1322240"/>
                      <a:gd name="connsiteY0" fmla="*/ 0 h 114300"/>
                      <a:gd name="connsiteX1" fmla="*/ 1207464 w 1322240"/>
                      <a:gd name="connsiteY1" fmla="*/ 38100 h 114300"/>
                      <a:gd name="connsiteX2" fmla="*/ 1283664 w 1322240"/>
                      <a:gd name="connsiteY2" fmla="*/ 114300 h 114300"/>
                      <a:gd name="connsiteX0" fmla="*/ 969 w 1317995"/>
                      <a:gd name="connsiteY0" fmla="*/ 0 h 135466"/>
                      <a:gd name="connsiteX1" fmla="*/ 1203219 w 1317995"/>
                      <a:gd name="connsiteY1" fmla="*/ 59266 h 135466"/>
                      <a:gd name="connsiteX2" fmla="*/ 1279419 w 1317995"/>
                      <a:gd name="connsiteY2" fmla="*/ 135466 h 135466"/>
                      <a:gd name="connsiteX0" fmla="*/ 2012 w 1319038"/>
                      <a:gd name="connsiteY0" fmla="*/ 0 h 135466"/>
                      <a:gd name="connsiteX1" fmla="*/ 1204262 w 1319038"/>
                      <a:gd name="connsiteY1" fmla="*/ 59266 h 135466"/>
                      <a:gd name="connsiteX2" fmla="*/ 1280462 w 1319038"/>
                      <a:gd name="connsiteY2" fmla="*/ 135466 h 135466"/>
                      <a:gd name="connsiteX0" fmla="*/ 1447 w 1318473"/>
                      <a:gd name="connsiteY0" fmla="*/ 0 h 135466"/>
                      <a:gd name="connsiteX1" fmla="*/ 1203697 w 1318473"/>
                      <a:gd name="connsiteY1" fmla="*/ 59266 h 135466"/>
                      <a:gd name="connsiteX2" fmla="*/ 1279897 w 1318473"/>
                      <a:gd name="connsiteY2" fmla="*/ 135466 h 135466"/>
                    </a:gdLst>
                    <a:ahLst/>
                    <a:cxnLst>
                      <a:cxn ang="0">
                        <a:pos x="connsiteX0" y="connsiteY0"/>
                      </a:cxn>
                      <a:cxn ang="0">
                        <a:pos x="connsiteX1" y="connsiteY1"/>
                      </a:cxn>
                      <a:cxn ang="0">
                        <a:pos x="connsiteX2" y="connsiteY2"/>
                      </a:cxn>
                    </a:cxnLst>
                    <a:rect l="l" t="t" r="r" b="b"/>
                    <a:pathLst>
                      <a:path w="1318473" h="135466">
                        <a:moveTo>
                          <a:pt x="1447" y="0"/>
                        </a:moveTo>
                        <a:cubicBezTo>
                          <a:pt x="-43893" y="76202"/>
                          <a:pt x="989914" y="46566"/>
                          <a:pt x="1203697" y="59266"/>
                        </a:cubicBezTo>
                        <a:cubicBezTo>
                          <a:pt x="1417480" y="71966"/>
                          <a:pt x="1264022" y="119591"/>
                          <a:pt x="1279897" y="135466"/>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88" name="Senakangwedi_Merensky_1_275kV"/>
                  <p:cNvSpPr/>
                  <p:nvPr/>
                </p:nvSpPr>
                <p:spPr>
                  <a:xfrm>
                    <a:off x="8398419" y="2654"/>
                    <a:ext cx="220260" cy="218252"/>
                  </a:xfrm>
                  <a:custGeom>
                    <a:avLst/>
                    <a:gdLst>
                      <a:gd name="connsiteX0" fmla="*/ 6741 w 222641"/>
                      <a:gd name="connsiteY0" fmla="*/ 203200 h 218252"/>
                      <a:gd name="connsiteX1" fmla="*/ 19441 w 222641"/>
                      <a:gd name="connsiteY1" fmla="*/ 203200 h 218252"/>
                      <a:gd name="connsiteX2" fmla="*/ 222641 w 222641"/>
                      <a:gd name="connsiteY2" fmla="*/ 0 h 218252"/>
                      <a:gd name="connsiteX0" fmla="*/ 6741 w 222641"/>
                      <a:gd name="connsiteY0" fmla="*/ 203200 h 218252"/>
                      <a:gd name="connsiteX1" fmla="*/ 19441 w 222641"/>
                      <a:gd name="connsiteY1" fmla="*/ 203200 h 218252"/>
                      <a:gd name="connsiteX2" fmla="*/ 222641 w 222641"/>
                      <a:gd name="connsiteY2" fmla="*/ 0 h 218252"/>
                    </a:gdLst>
                    <a:ahLst/>
                    <a:cxnLst>
                      <a:cxn ang="0">
                        <a:pos x="connsiteX0" y="connsiteY0"/>
                      </a:cxn>
                      <a:cxn ang="0">
                        <a:pos x="connsiteX1" y="connsiteY1"/>
                      </a:cxn>
                      <a:cxn ang="0">
                        <a:pos x="connsiteX2" y="connsiteY2"/>
                      </a:cxn>
                    </a:cxnLst>
                    <a:rect l="l" t="t" r="r" b="b"/>
                    <a:pathLst>
                      <a:path w="222641" h="218252">
                        <a:moveTo>
                          <a:pt x="6741" y="203200"/>
                        </a:moveTo>
                        <a:cubicBezTo>
                          <a:pt x="8858" y="203200"/>
                          <a:pt x="-16542" y="237067"/>
                          <a:pt x="19441" y="203200"/>
                        </a:cubicBezTo>
                        <a:cubicBezTo>
                          <a:pt x="55424" y="169333"/>
                          <a:pt x="180308" y="42333"/>
                          <a:pt x="222641"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89" name="Simplon_Senakangwedi_1_275kV"/>
                  <p:cNvSpPr/>
                  <p:nvPr/>
                </p:nvSpPr>
                <p:spPr>
                  <a:xfrm>
                    <a:off x="8241472" y="256247"/>
                    <a:ext cx="157284" cy="641006"/>
                  </a:xfrm>
                  <a:custGeom>
                    <a:avLst/>
                    <a:gdLst>
                      <a:gd name="connsiteX0" fmla="*/ 11288 w 163688"/>
                      <a:gd name="connsiteY0" fmla="*/ 876300 h 876300"/>
                      <a:gd name="connsiteX1" fmla="*/ 11288 w 163688"/>
                      <a:gd name="connsiteY1" fmla="*/ 152400 h 876300"/>
                      <a:gd name="connsiteX2" fmla="*/ 163688 w 163688"/>
                      <a:gd name="connsiteY2" fmla="*/ 0 h 876300"/>
                      <a:gd name="connsiteX0" fmla="*/ 11288 w 163688"/>
                      <a:gd name="connsiteY0" fmla="*/ 876300 h 876300"/>
                      <a:gd name="connsiteX1" fmla="*/ 11288 w 163688"/>
                      <a:gd name="connsiteY1" fmla="*/ 152400 h 876300"/>
                      <a:gd name="connsiteX2" fmla="*/ 163688 w 163688"/>
                      <a:gd name="connsiteY2" fmla="*/ 0 h 876300"/>
                    </a:gdLst>
                    <a:ahLst/>
                    <a:cxnLst>
                      <a:cxn ang="0">
                        <a:pos x="connsiteX0" y="connsiteY0"/>
                      </a:cxn>
                      <a:cxn ang="0">
                        <a:pos x="connsiteX1" y="connsiteY1"/>
                      </a:cxn>
                      <a:cxn ang="0">
                        <a:pos x="connsiteX2" y="connsiteY2"/>
                      </a:cxn>
                    </a:cxnLst>
                    <a:rect l="l" t="t" r="r" b="b"/>
                    <a:pathLst>
                      <a:path w="163688" h="876300">
                        <a:moveTo>
                          <a:pt x="11288" y="876300"/>
                        </a:moveTo>
                        <a:cubicBezTo>
                          <a:pt x="11288" y="755650"/>
                          <a:pt x="-14112" y="298450"/>
                          <a:pt x="11288" y="152400"/>
                        </a:cubicBezTo>
                        <a:cubicBezTo>
                          <a:pt x="36688" y="6350"/>
                          <a:pt x="131938" y="31750"/>
                          <a:pt x="163688"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90" name="APOLLO"/>
                  <p:cNvSpPr/>
                  <p:nvPr/>
                </p:nvSpPr>
                <p:spPr>
                  <a:xfrm>
                    <a:off x="4431646" y="2243453"/>
                    <a:ext cx="185772" cy="166515"/>
                  </a:xfrm>
                  <a:prstGeom prst="ellipse">
                    <a:avLst/>
                  </a:prstGeom>
                  <a:solidFill>
                    <a:srgbClr val="0000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91" name="APOLLO_Label"/>
                  <p:cNvSpPr txBox="1"/>
                  <p:nvPr/>
                </p:nvSpPr>
                <p:spPr>
                  <a:xfrm>
                    <a:off x="3239356" y="1680285"/>
                    <a:ext cx="1967274" cy="74627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APOLLO</a:t>
                    </a:r>
                  </a:p>
                </p:txBody>
              </p:sp>
              <p:sp>
                <p:nvSpPr>
                  <p:cNvPr id="1292" name="ARNOT"/>
                  <p:cNvSpPr/>
                  <p:nvPr/>
                </p:nvSpPr>
                <p:spPr>
                  <a:xfrm>
                    <a:off x="7632838" y="2294253"/>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93" name="ARNOT_Label"/>
                  <p:cNvSpPr txBox="1"/>
                  <p:nvPr/>
                </p:nvSpPr>
                <p:spPr>
                  <a:xfrm>
                    <a:off x="7826789" y="2193696"/>
                    <a:ext cx="1844405" cy="74627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ARNOT</a:t>
                    </a:r>
                  </a:p>
                </p:txBody>
              </p:sp>
              <p:sp>
                <p:nvSpPr>
                  <p:cNvPr id="1294" name="CAMDEN"/>
                  <p:cNvSpPr/>
                  <p:nvPr/>
                </p:nvSpPr>
                <p:spPr>
                  <a:xfrm>
                    <a:off x="8278158" y="3691253"/>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95" name="DUVHA"/>
                  <p:cNvSpPr/>
                  <p:nvPr/>
                </p:nvSpPr>
                <p:spPr>
                  <a:xfrm>
                    <a:off x="6685105" y="2332355"/>
                    <a:ext cx="108108" cy="11049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96" name="EDWALENI"/>
                  <p:cNvSpPr/>
                  <p:nvPr/>
                </p:nvSpPr>
                <p:spPr>
                  <a:xfrm>
                    <a:off x="10859432" y="3589651"/>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97" name="EDWALENI_Label"/>
                  <p:cNvSpPr txBox="1"/>
                  <p:nvPr/>
                </p:nvSpPr>
                <p:spPr>
                  <a:xfrm>
                    <a:off x="11098947" y="3479739"/>
                    <a:ext cx="2596048" cy="8084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EDWALENI</a:t>
                    </a:r>
                  </a:p>
                </p:txBody>
              </p:sp>
              <p:sp>
                <p:nvSpPr>
                  <p:cNvPr id="1298" name="GLOCKNER"/>
                  <p:cNvSpPr/>
                  <p:nvPr/>
                </p:nvSpPr>
                <p:spPr>
                  <a:xfrm>
                    <a:off x="3811727" y="3665853"/>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99" name="GROOTVLEI"/>
                  <p:cNvSpPr/>
                  <p:nvPr/>
                </p:nvSpPr>
                <p:spPr>
                  <a:xfrm>
                    <a:off x="4886464" y="4008751"/>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00" name="GUMENI"/>
                  <p:cNvSpPr/>
                  <p:nvPr/>
                </p:nvSpPr>
                <p:spPr>
                  <a:xfrm>
                    <a:off x="8580575" y="1900552"/>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01" name="GUMENI_Label"/>
                  <p:cNvSpPr txBox="1"/>
                  <p:nvPr/>
                </p:nvSpPr>
                <p:spPr>
                  <a:xfrm>
                    <a:off x="8737297" y="1737961"/>
                    <a:ext cx="2046769" cy="74627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GUMENI</a:t>
                    </a:r>
                  </a:p>
                </p:txBody>
              </p:sp>
              <p:sp>
                <p:nvSpPr>
                  <p:cNvPr id="1302" name="HENDRINA"/>
                  <p:cNvSpPr/>
                  <p:nvPr/>
                </p:nvSpPr>
                <p:spPr>
                  <a:xfrm>
                    <a:off x="7241519" y="2472051"/>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03" name="HERA"/>
                  <p:cNvSpPr/>
                  <p:nvPr/>
                </p:nvSpPr>
                <p:spPr>
                  <a:xfrm>
                    <a:off x="3128309" y="3335650"/>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04" name="KENDAL"/>
                  <p:cNvSpPr/>
                  <p:nvPr/>
                </p:nvSpPr>
                <p:spPr>
                  <a:xfrm>
                    <a:off x="5900082" y="2586351"/>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05" name="KRIEL"/>
                  <p:cNvSpPr/>
                  <p:nvPr/>
                </p:nvSpPr>
                <p:spPr>
                  <a:xfrm>
                    <a:off x="6342205" y="2941955"/>
                    <a:ext cx="110490" cy="11049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06" name="KUSILE"/>
                  <p:cNvSpPr/>
                  <p:nvPr/>
                </p:nvSpPr>
                <p:spPr>
                  <a:xfrm>
                    <a:off x="5785784" y="2256152"/>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07" name="KUSILE_Label"/>
                  <p:cNvSpPr txBox="1"/>
                  <p:nvPr/>
                </p:nvSpPr>
                <p:spPr>
                  <a:xfrm>
                    <a:off x="5457267" y="1593705"/>
                    <a:ext cx="1793819" cy="74627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KUSILE</a:t>
                    </a:r>
                  </a:p>
                </p:txBody>
              </p:sp>
              <p:sp>
                <p:nvSpPr>
                  <p:cNvPr id="1308" name="LESEDING_Label"/>
                  <p:cNvSpPr txBox="1"/>
                  <p:nvPr/>
                </p:nvSpPr>
                <p:spPr>
                  <a:xfrm>
                    <a:off x="8137788" y="-1183780"/>
                    <a:ext cx="2444275" cy="8084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LESEDING</a:t>
                    </a:r>
                  </a:p>
                </p:txBody>
              </p:sp>
              <p:sp>
                <p:nvSpPr>
                  <p:cNvPr id="1309" name="LULAMISA"/>
                  <p:cNvSpPr/>
                  <p:nvPr/>
                </p:nvSpPr>
                <p:spPr>
                  <a:xfrm>
                    <a:off x="3862526" y="2345052"/>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10" name="MAPUTO"/>
                  <p:cNvSpPr/>
                  <p:nvPr/>
                </p:nvSpPr>
                <p:spPr>
                  <a:xfrm>
                    <a:off x="13135909" y="2192651"/>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11" name="MAPUTO_Label"/>
                  <p:cNvSpPr txBox="1"/>
                  <p:nvPr/>
                </p:nvSpPr>
                <p:spPr>
                  <a:xfrm>
                    <a:off x="12275178" y="1482911"/>
                    <a:ext cx="2343093" cy="8084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MAPUTO</a:t>
                    </a:r>
                  </a:p>
                </p:txBody>
              </p:sp>
              <p:sp>
                <p:nvSpPr>
                  <p:cNvPr id="1312" name="MARATHON"/>
                  <p:cNvSpPr/>
                  <p:nvPr/>
                </p:nvSpPr>
                <p:spPr>
                  <a:xfrm>
                    <a:off x="10049017" y="1214755"/>
                    <a:ext cx="110490" cy="11049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13" name="MATLA"/>
                  <p:cNvSpPr/>
                  <p:nvPr/>
                </p:nvSpPr>
                <p:spPr>
                  <a:xfrm>
                    <a:off x="6253300" y="3001217"/>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14" name="MATLA_Label"/>
                  <p:cNvSpPr txBox="1"/>
                  <p:nvPr/>
                </p:nvSpPr>
                <p:spPr>
                  <a:xfrm>
                    <a:off x="6402643" y="2657020"/>
                    <a:ext cx="1844405" cy="74627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MATLA</a:t>
                    </a:r>
                  </a:p>
                </p:txBody>
              </p:sp>
              <p:sp>
                <p:nvSpPr>
                  <p:cNvPr id="1315" name="MERENSKY"/>
                  <p:cNvSpPr/>
                  <p:nvPr/>
                </p:nvSpPr>
                <p:spPr>
                  <a:xfrm>
                    <a:off x="8555176" y="-245747"/>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16" name="MERENSKY_Label"/>
                  <p:cNvSpPr txBox="1"/>
                  <p:nvPr/>
                </p:nvSpPr>
                <p:spPr>
                  <a:xfrm>
                    <a:off x="8727398" y="-503301"/>
                    <a:ext cx="2639410" cy="8084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MERENSKY</a:t>
                    </a:r>
                  </a:p>
                </p:txBody>
              </p:sp>
              <p:sp>
                <p:nvSpPr>
                  <p:cNvPr id="1317" name="MINERVA"/>
                  <p:cNvSpPr/>
                  <p:nvPr/>
                </p:nvSpPr>
                <p:spPr>
                  <a:xfrm>
                    <a:off x="4014928" y="2243453"/>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18" name="MINERVA_Label"/>
                  <p:cNvSpPr txBox="1"/>
                  <p:nvPr/>
                </p:nvSpPr>
                <p:spPr>
                  <a:xfrm>
                    <a:off x="3183593" y="2441209"/>
                    <a:ext cx="2191314" cy="74627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MINERVA</a:t>
                    </a:r>
                  </a:p>
                </p:txBody>
              </p:sp>
              <p:sp>
                <p:nvSpPr>
                  <p:cNvPr id="1319" name="SENAKANGWEDI_Label"/>
                  <p:cNvSpPr txBox="1"/>
                  <p:nvPr/>
                </p:nvSpPr>
                <p:spPr>
                  <a:xfrm>
                    <a:off x="8455029" y="-95540"/>
                    <a:ext cx="3564503" cy="8084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SENAKANGWEDI</a:t>
                    </a:r>
                    <a:endParaRPr kumimoji="0" lang="en-ZA" sz="900" b="0" i="0" u="none" strike="noStrike" kern="0" cap="none" spc="0" normalizeH="0" baseline="0" noProof="0" dirty="0">
                      <a:ln>
                        <a:noFill/>
                      </a:ln>
                      <a:solidFill>
                        <a:prstClr val="black"/>
                      </a:solidFill>
                      <a:effectLst/>
                      <a:uLnTx/>
                      <a:uFillTx/>
                      <a:latin typeface="Calibri" panose="020F0502020204030204"/>
                      <a:ea typeface="+mn-ea"/>
                      <a:cs typeface="Arial"/>
                    </a:endParaRPr>
                  </a:p>
                </p:txBody>
              </p:sp>
              <p:sp>
                <p:nvSpPr>
                  <p:cNvPr id="1320" name="SOL"/>
                  <p:cNvSpPr/>
                  <p:nvPr/>
                </p:nvSpPr>
                <p:spPr>
                  <a:xfrm>
                    <a:off x="6215203" y="3526153"/>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21" name="VULCAN"/>
                  <p:cNvSpPr/>
                  <p:nvPr/>
                </p:nvSpPr>
                <p:spPr>
                  <a:xfrm>
                    <a:off x="6202502" y="2052951"/>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22" name="ACORNHOEK"/>
                  <p:cNvSpPr/>
                  <p:nvPr/>
                </p:nvSpPr>
                <p:spPr>
                  <a:xfrm>
                    <a:off x="10328413" y="-487048"/>
                    <a:ext cx="185772" cy="16651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23" name="ACORNHOEK_Label"/>
                  <p:cNvSpPr txBox="1"/>
                  <p:nvPr/>
                </p:nvSpPr>
                <p:spPr>
                  <a:xfrm>
                    <a:off x="10260191" y="-660174"/>
                    <a:ext cx="2950184" cy="8084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ACORNHOEK</a:t>
                    </a:r>
                  </a:p>
                </p:txBody>
              </p:sp>
              <p:sp>
                <p:nvSpPr>
                  <p:cNvPr id="1324" name="BENBURG"/>
                  <p:cNvSpPr/>
                  <p:nvPr/>
                </p:nvSpPr>
                <p:spPr>
                  <a:xfrm>
                    <a:off x="4596745" y="2637151"/>
                    <a:ext cx="185772" cy="16651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25" name="ESSELEN"/>
                  <p:cNvSpPr/>
                  <p:nvPr/>
                </p:nvSpPr>
                <p:spPr>
                  <a:xfrm>
                    <a:off x="4406243" y="2421251"/>
                    <a:ext cx="185772" cy="16651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26" name="FOSKOR"/>
                  <p:cNvSpPr/>
                  <p:nvPr/>
                </p:nvSpPr>
                <p:spPr>
                  <a:xfrm>
                    <a:off x="10478434" y="-1668149"/>
                    <a:ext cx="185772" cy="16651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27" name="FOSKOR_Label"/>
                  <p:cNvSpPr txBox="1"/>
                  <p:nvPr/>
                </p:nvSpPr>
                <p:spPr>
                  <a:xfrm>
                    <a:off x="10393420" y="-1795151"/>
                    <a:ext cx="2169637" cy="80847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FOSKOR</a:t>
                    </a:r>
                  </a:p>
                </p:txBody>
              </p:sp>
              <p:sp>
                <p:nvSpPr>
                  <p:cNvPr id="1328" name="KHANYAZWE"/>
                  <p:cNvSpPr/>
                  <p:nvPr/>
                </p:nvSpPr>
                <p:spPr>
                  <a:xfrm>
                    <a:off x="11369463" y="1379851"/>
                    <a:ext cx="185772" cy="16651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29" name="KOMATI"/>
                  <p:cNvSpPr/>
                  <p:nvPr/>
                </p:nvSpPr>
                <p:spPr>
                  <a:xfrm>
                    <a:off x="6974819" y="2599052"/>
                    <a:ext cx="185772" cy="16651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30" name="KOMATI_Label"/>
                  <p:cNvSpPr txBox="1"/>
                  <p:nvPr/>
                </p:nvSpPr>
                <p:spPr>
                  <a:xfrm>
                    <a:off x="7452632" y="2417281"/>
                    <a:ext cx="1996182" cy="74627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KOMATI</a:t>
                    </a:r>
                  </a:p>
                </p:txBody>
              </p:sp>
              <p:sp>
                <p:nvSpPr>
                  <p:cNvPr id="1331" name="KOMATIPOORT"/>
                  <p:cNvSpPr/>
                  <p:nvPr/>
                </p:nvSpPr>
                <p:spPr>
                  <a:xfrm>
                    <a:off x="12253701" y="1240151"/>
                    <a:ext cx="185772" cy="16651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32" name="KOMATIPOORT_Label"/>
                  <p:cNvSpPr txBox="1"/>
                  <p:nvPr/>
                </p:nvSpPr>
                <p:spPr>
                  <a:xfrm>
                    <a:off x="12158136" y="936475"/>
                    <a:ext cx="2993548" cy="746279"/>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KOMATIPOORT</a:t>
                    </a:r>
                  </a:p>
                </p:txBody>
              </p:sp>
              <p:sp>
                <p:nvSpPr>
                  <p:cNvPr id="1333" name="KRUISPUNT"/>
                  <p:cNvSpPr/>
                  <p:nvPr/>
                </p:nvSpPr>
                <p:spPr>
                  <a:xfrm>
                    <a:off x="6164405" y="2853055"/>
                    <a:ext cx="110490" cy="11049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34" name="NEVIS"/>
                  <p:cNvSpPr/>
                  <p:nvPr/>
                </p:nvSpPr>
                <p:spPr>
                  <a:xfrm>
                    <a:off x="4988064" y="2916550"/>
                    <a:ext cx="185772" cy="16651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35" name="PRAIRIE"/>
                  <p:cNvSpPr/>
                  <p:nvPr/>
                </p:nvSpPr>
                <p:spPr>
                  <a:xfrm>
                    <a:off x="8610388" y="1824353"/>
                    <a:ext cx="185772" cy="16651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36" name="ROCKDALE"/>
                  <p:cNvSpPr/>
                  <p:nvPr/>
                </p:nvSpPr>
                <p:spPr>
                  <a:xfrm>
                    <a:off x="7080829" y="2014853"/>
                    <a:ext cx="185772" cy="16651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37" name="SIMPLON"/>
                  <p:cNvSpPr/>
                  <p:nvPr/>
                </p:nvSpPr>
                <p:spPr>
                  <a:xfrm>
                    <a:off x="8189256" y="833752"/>
                    <a:ext cx="185772" cy="166515"/>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38" name="Minerva_Kusile_1_400kV"/>
                  <p:cNvSpPr/>
                  <p:nvPr/>
                </p:nvSpPr>
                <p:spPr>
                  <a:xfrm>
                    <a:off x="4051741" y="2195417"/>
                    <a:ext cx="1778322" cy="135117"/>
                  </a:xfrm>
                  <a:custGeom>
                    <a:avLst/>
                    <a:gdLst>
                      <a:gd name="connsiteX0" fmla="*/ 0 w 1449641"/>
                      <a:gd name="connsiteY0" fmla="*/ 0 h 12700"/>
                      <a:gd name="connsiteX1" fmla="*/ 1346200 w 1449641"/>
                      <a:gd name="connsiteY1" fmla="*/ 0 h 12700"/>
                      <a:gd name="connsiteX2" fmla="*/ 1358900 w 1449641"/>
                      <a:gd name="connsiteY2" fmla="*/ 12700 h 12700"/>
                      <a:gd name="connsiteX0" fmla="*/ 0 w 1449641"/>
                      <a:gd name="connsiteY0" fmla="*/ 0 h 12700"/>
                      <a:gd name="connsiteX1" fmla="*/ 1346200 w 1449641"/>
                      <a:gd name="connsiteY1" fmla="*/ 0 h 12700"/>
                      <a:gd name="connsiteX2" fmla="*/ 1358900 w 1449641"/>
                      <a:gd name="connsiteY2" fmla="*/ 12700 h 12700"/>
                      <a:gd name="connsiteX0" fmla="*/ 0 w 1498950"/>
                      <a:gd name="connsiteY0" fmla="*/ 0 h 3531"/>
                      <a:gd name="connsiteX1" fmla="*/ 1346200 w 1498950"/>
                      <a:gd name="connsiteY1" fmla="*/ 0 h 3531"/>
                      <a:gd name="connsiteX2" fmla="*/ 1482180 w 1498950"/>
                      <a:gd name="connsiteY2" fmla="*/ 3531 h 3531"/>
                      <a:gd name="connsiteX0" fmla="*/ 0 w 10108"/>
                      <a:gd name="connsiteY0" fmla="*/ 0 h 99032"/>
                      <a:gd name="connsiteX1" fmla="*/ 8981 w 10108"/>
                      <a:gd name="connsiteY1" fmla="*/ 0 h 99032"/>
                      <a:gd name="connsiteX2" fmla="*/ 10059 w 10108"/>
                      <a:gd name="connsiteY2" fmla="*/ 99032 h 99032"/>
                      <a:gd name="connsiteX0" fmla="*/ 0 w 12815"/>
                      <a:gd name="connsiteY0" fmla="*/ 70484 h 99032"/>
                      <a:gd name="connsiteX1" fmla="*/ 11688 w 12815"/>
                      <a:gd name="connsiteY1" fmla="*/ 0 h 99032"/>
                      <a:gd name="connsiteX2" fmla="*/ 12766 w 12815"/>
                      <a:gd name="connsiteY2" fmla="*/ 99032 h 99032"/>
                      <a:gd name="connsiteX0" fmla="*/ 0 w 12815"/>
                      <a:gd name="connsiteY0" fmla="*/ 71416 h 99964"/>
                      <a:gd name="connsiteX1" fmla="*/ 11688 w 12815"/>
                      <a:gd name="connsiteY1" fmla="*/ 932 h 99964"/>
                      <a:gd name="connsiteX2" fmla="*/ 12766 w 12815"/>
                      <a:gd name="connsiteY2" fmla="*/ 99964 h 99964"/>
                      <a:gd name="connsiteX0" fmla="*/ 0 w 12815"/>
                      <a:gd name="connsiteY0" fmla="*/ 81710 h 110258"/>
                      <a:gd name="connsiteX1" fmla="*/ 11688 w 12815"/>
                      <a:gd name="connsiteY1" fmla="*/ 11226 h 110258"/>
                      <a:gd name="connsiteX2" fmla="*/ 12766 w 12815"/>
                      <a:gd name="connsiteY2" fmla="*/ 110258 h 110258"/>
                      <a:gd name="connsiteX0" fmla="*/ 0 w 12766"/>
                      <a:gd name="connsiteY0" fmla="*/ 90482 h 119030"/>
                      <a:gd name="connsiteX1" fmla="*/ 7267 w 12766"/>
                      <a:gd name="connsiteY1" fmla="*/ 1449 h 119030"/>
                      <a:gd name="connsiteX2" fmla="*/ 12766 w 12766"/>
                      <a:gd name="connsiteY2" fmla="*/ 119030 h 119030"/>
                      <a:gd name="connsiteX0" fmla="*/ 0 w 12766"/>
                      <a:gd name="connsiteY0" fmla="*/ 102451 h 130999"/>
                      <a:gd name="connsiteX1" fmla="*/ 7267 w 12766"/>
                      <a:gd name="connsiteY1" fmla="*/ 13418 h 130999"/>
                      <a:gd name="connsiteX2" fmla="*/ 12766 w 12766"/>
                      <a:gd name="connsiteY2" fmla="*/ 130999 h 130999"/>
                      <a:gd name="connsiteX0" fmla="*/ 0 w 12766"/>
                      <a:gd name="connsiteY0" fmla="*/ 96316 h 124864"/>
                      <a:gd name="connsiteX1" fmla="*/ 7267 w 12766"/>
                      <a:gd name="connsiteY1" fmla="*/ 7283 h 124864"/>
                      <a:gd name="connsiteX2" fmla="*/ 12766 w 12766"/>
                      <a:gd name="connsiteY2" fmla="*/ 124864 h 124864"/>
                      <a:gd name="connsiteX0" fmla="*/ 0 w 12766"/>
                      <a:gd name="connsiteY0" fmla="*/ 89503 h 118051"/>
                      <a:gd name="connsiteX1" fmla="*/ 7267 w 12766"/>
                      <a:gd name="connsiteY1" fmla="*/ 470 h 118051"/>
                      <a:gd name="connsiteX2" fmla="*/ 12766 w 12766"/>
                      <a:gd name="connsiteY2" fmla="*/ 118051 h 118051"/>
                      <a:gd name="connsiteX0" fmla="*/ 4 w 12770"/>
                      <a:gd name="connsiteY0" fmla="*/ 89503 h 118051"/>
                      <a:gd name="connsiteX1" fmla="*/ 7271 w 12770"/>
                      <a:gd name="connsiteY1" fmla="*/ 470 h 118051"/>
                      <a:gd name="connsiteX2" fmla="*/ 12770 w 12770"/>
                      <a:gd name="connsiteY2" fmla="*/ 118051 h 118051"/>
                      <a:gd name="connsiteX0" fmla="*/ 11 w 12856"/>
                      <a:gd name="connsiteY0" fmla="*/ 90403 h 118951"/>
                      <a:gd name="connsiteX1" fmla="*/ 7278 w 12856"/>
                      <a:gd name="connsiteY1" fmla="*/ 1370 h 118951"/>
                      <a:gd name="connsiteX2" fmla="*/ 12777 w 12856"/>
                      <a:gd name="connsiteY2" fmla="*/ 118951 h 118951"/>
                      <a:gd name="connsiteX0" fmla="*/ 2 w 12460"/>
                      <a:gd name="connsiteY0" fmla="*/ 90673 h 90673"/>
                      <a:gd name="connsiteX1" fmla="*/ 7269 w 12460"/>
                      <a:gd name="connsiteY1" fmla="*/ 1640 h 90673"/>
                      <a:gd name="connsiteX2" fmla="*/ 12460 w 12460"/>
                      <a:gd name="connsiteY2" fmla="*/ 33900 h 90673"/>
                      <a:gd name="connsiteX0" fmla="*/ 2 w 12803"/>
                      <a:gd name="connsiteY0" fmla="*/ 90652 h 108070"/>
                      <a:gd name="connsiteX1" fmla="*/ 7269 w 12803"/>
                      <a:gd name="connsiteY1" fmla="*/ 1619 h 108070"/>
                      <a:gd name="connsiteX2" fmla="*/ 12803 w 12803"/>
                      <a:gd name="connsiteY2" fmla="*/ 108071 h 108070"/>
                      <a:gd name="connsiteX0" fmla="*/ 2 w 12152"/>
                      <a:gd name="connsiteY0" fmla="*/ 89471 h 89471"/>
                      <a:gd name="connsiteX1" fmla="*/ 7269 w 12152"/>
                      <a:gd name="connsiteY1" fmla="*/ 438 h 89471"/>
                      <a:gd name="connsiteX2" fmla="*/ 12152 w 12152"/>
                      <a:gd name="connsiteY2" fmla="*/ 54955 h 89471"/>
                      <a:gd name="connsiteX0" fmla="*/ 2 w 12837"/>
                      <a:gd name="connsiteY0" fmla="*/ 92434 h 135820"/>
                      <a:gd name="connsiteX1" fmla="*/ 7269 w 12837"/>
                      <a:gd name="connsiteY1" fmla="*/ 3401 h 135820"/>
                      <a:gd name="connsiteX2" fmla="*/ 12837 w 12837"/>
                      <a:gd name="connsiteY2" fmla="*/ 135820 h 135820"/>
                      <a:gd name="connsiteX0" fmla="*/ 2 w 12357"/>
                      <a:gd name="connsiteY0" fmla="*/ 89366 h 89366"/>
                      <a:gd name="connsiteX1" fmla="*/ 7269 w 12357"/>
                      <a:gd name="connsiteY1" fmla="*/ 333 h 89366"/>
                      <a:gd name="connsiteX2" fmla="*/ 12357 w 12357"/>
                      <a:gd name="connsiteY2" fmla="*/ 58560 h 89366"/>
                      <a:gd name="connsiteX0" fmla="*/ 2 w 12357"/>
                      <a:gd name="connsiteY0" fmla="*/ 91030 h 91030"/>
                      <a:gd name="connsiteX1" fmla="*/ 7269 w 12357"/>
                      <a:gd name="connsiteY1" fmla="*/ 1997 h 91030"/>
                      <a:gd name="connsiteX2" fmla="*/ 12357 w 12357"/>
                      <a:gd name="connsiteY2" fmla="*/ 60224 h 91030"/>
                      <a:gd name="connsiteX0" fmla="*/ 2 w 12700"/>
                      <a:gd name="connsiteY0" fmla="*/ 91154 h 115992"/>
                      <a:gd name="connsiteX1" fmla="*/ 7269 w 12700"/>
                      <a:gd name="connsiteY1" fmla="*/ 2121 h 115992"/>
                      <a:gd name="connsiteX2" fmla="*/ 12700 w 12700"/>
                      <a:gd name="connsiteY2" fmla="*/ 115992 h 115992"/>
                      <a:gd name="connsiteX0" fmla="*/ 2 w 12700"/>
                      <a:gd name="connsiteY0" fmla="*/ 91154 h 115992"/>
                      <a:gd name="connsiteX1" fmla="*/ 7269 w 12700"/>
                      <a:gd name="connsiteY1" fmla="*/ 2121 h 115992"/>
                      <a:gd name="connsiteX2" fmla="*/ 12700 w 12700"/>
                      <a:gd name="connsiteY2" fmla="*/ 115992 h 115992"/>
                      <a:gd name="connsiteX0" fmla="*/ 2 w 12700"/>
                      <a:gd name="connsiteY0" fmla="*/ 71915 h 96753"/>
                      <a:gd name="connsiteX1" fmla="*/ 7269 w 12700"/>
                      <a:gd name="connsiteY1" fmla="*/ 8849 h 96753"/>
                      <a:gd name="connsiteX2" fmla="*/ 12700 w 12700"/>
                      <a:gd name="connsiteY2" fmla="*/ 96753 h 96753"/>
                      <a:gd name="connsiteX0" fmla="*/ 2 w 12700"/>
                      <a:gd name="connsiteY0" fmla="*/ 63692 h 88530"/>
                      <a:gd name="connsiteX1" fmla="*/ 7269 w 12700"/>
                      <a:gd name="connsiteY1" fmla="*/ 15464 h 88530"/>
                      <a:gd name="connsiteX2" fmla="*/ 12700 w 12700"/>
                      <a:gd name="connsiteY2" fmla="*/ 88530 h 88530"/>
                      <a:gd name="connsiteX0" fmla="*/ 2 w 12700"/>
                      <a:gd name="connsiteY0" fmla="*/ 65089 h 89927"/>
                      <a:gd name="connsiteX1" fmla="*/ 7269 w 12700"/>
                      <a:gd name="connsiteY1" fmla="*/ 16861 h 89927"/>
                      <a:gd name="connsiteX2" fmla="*/ 12700 w 12700"/>
                      <a:gd name="connsiteY2" fmla="*/ 89927 h 89927"/>
                      <a:gd name="connsiteX0" fmla="*/ 3 w 12701"/>
                      <a:gd name="connsiteY0" fmla="*/ 60972 h 85810"/>
                      <a:gd name="connsiteX1" fmla="*/ 7270 w 12701"/>
                      <a:gd name="connsiteY1" fmla="*/ 12744 h 85810"/>
                      <a:gd name="connsiteX2" fmla="*/ 12701 w 12701"/>
                      <a:gd name="connsiteY2" fmla="*/ 85810 h 85810"/>
                      <a:gd name="connsiteX0" fmla="*/ 1 w 12870"/>
                      <a:gd name="connsiteY0" fmla="*/ 87329 h 87328"/>
                      <a:gd name="connsiteX1" fmla="*/ 7439 w 12870"/>
                      <a:gd name="connsiteY1" fmla="*/ 2005 h 87328"/>
                      <a:gd name="connsiteX2" fmla="*/ 12870 w 12870"/>
                      <a:gd name="connsiteY2" fmla="*/ 75071 h 87328"/>
                      <a:gd name="connsiteX0" fmla="*/ 33 w 12902"/>
                      <a:gd name="connsiteY0" fmla="*/ 94504 h 94504"/>
                      <a:gd name="connsiteX1" fmla="*/ 7471 w 12902"/>
                      <a:gd name="connsiteY1" fmla="*/ 9180 h 94504"/>
                      <a:gd name="connsiteX2" fmla="*/ 12902 w 12902"/>
                      <a:gd name="connsiteY2" fmla="*/ 82246 h 94504"/>
                      <a:gd name="connsiteX0" fmla="*/ 34 w 12903"/>
                      <a:gd name="connsiteY0" fmla="*/ 99101 h 99101"/>
                      <a:gd name="connsiteX1" fmla="*/ 7232 w 12903"/>
                      <a:gd name="connsiteY1" fmla="*/ 6358 h 99101"/>
                      <a:gd name="connsiteX2" fmla="*/ 12903 w 12903"/>
                      <a:gd name="connsiteY2" fmla="*/ 86843 h 99101"/>
                      <a:gd name="connsiteX0" fmla="*/ 37 w 12906"/>
                      <a:gd name="connsiteY0" fmla="*/ 101556 h 101556"/>
                      <a:gd name="connsiteX1" fmla="*/ 6721 w 12906"/>
                      <a:gd name="connsiteY1" fmla="*/ 5104 h 101556"/>
                      <a:gd name="connsiteX2" fmla="*/ 12906 w 12906"/>
                      <a:gd name="connsiteY2" fmla="*/ 89298 h 101556"/>
                      <a:gd name="connsiteX0" fmla="*/ 78 w 12947"/>
                      <a:gd name="connsiteY0" fmla="*/ 104814 h 104814"/>
                      <a:gd name="connsiteX1" fmla="*/ 6762 w 12947"/>
                      <a:gd name="connsiteY1" fmla="*/ 8362 h 104814"/>
                      <a:gd name="connsiteX2" fmla="*/ 12947 w 12947"/>
                      <a:gd name="connsiteY2" fmla="*/ 92556 h 104814"/>
                    </a:gdLst>
                    <a:ahLst/>
                    <a:cxnLst>
                      <a:cxn ang="0">
                        <a:pos x="connsiteX0" y="connsiteY0"/>
                      </a:cxn>
                      <a:cxn ang="0">
                        <a:pos x="connsiteX1" y="connsiteY1"/>
                      </a:cxn>
                      <a:cxn ang="0">
                        <a:pos x="connsiteX2" y="connsiteY2"/>
                      </a:cxn>
                    </a:cxnLst>
                    <a:rect l="l" t="t" r="r" b="b"/>
                    <a:pathLst>
                      <a:path w="12947" h="104814">
                        <a:moveTo>
                          <a:pt x="78" y="104814"/>
                        </a:moveTo>
                        <a:cubicBezTo>
                          <a:pt x="-447" y="-33680"/>
                          <a:pt x="1636" y="2985"/>
                          <a:pt x="6762" y="8362"/>
                        </a:cubicBezTo>
                        <a:cubicBezTo>
                          <a:pt x="11888" y="13739"/>
                          <a:pt x="12621" y="3450"/>
                          <a:pt x="12947" y="92556"/>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39" name="Matla_Zeus_1_400kV"/>
                  <p:cNvSpPr/>
                  <p:nvPr/>
                </p:nvSpPr>
                <p:spPr>
                  <a:xfrm flipH="1">
                    <a:off x="6142173" y="3084546"/>
                    <a:ext cx="110514" cy="782204"/>
                  </a:xfrm>
                  <a:custGeom>
                    <a:avLst/>
                    <a:gdLst>
                      <a:gd name="connsiteX0" fmla="*/ 101600 w 109125"/>
                      <a:gd name="connsiteY0" fmla="*/ 0 h 850900"/>
                      <a:gd name="connsiteX1" fmla="*/ 101600 w 109125"/>
                      <a:gd name="connsiteY1" fmla="*/ 749300 h 850900"/>
                      <a:gd name="connsiteX2" fmla="*/ 0 w 109125"/>
                      <a:gd name="connsiteY2" fmla="*/ 850900 h 850900"/>
                      <a:gd name="connsiteX0" fmla="*/ 101600 w 109125"/>
                      <a:gd name="connsiteY0" fmla="*/ 0 h 850900"/>
                      <a:gd name="connsiteX1" fmla="*/ 101600 w 109125"/>
                      <a:gd name="connsiteY1" fmla="*/ 749300 h 850900"/>
                      <a:gd name="connsiteX2" fmla="*/ 0 w 109125"/>
                      <a:gd name="connsiteY2" fmla="*/ 850900 h 850900"/>
                      <a:gd name="connsiteX0" fmla="*/ 12982 w 103439"/>
                      <a:gd name="connsiteY0" fmla="*/ 0 h 841386"/>
                      <a:gd name="connsiteX1" fmla="*/ 101600 w 103439"/>
                      <a:gd name="connsiteY1" fmla="*/ 739786 h 841386"/>
                      <a:gd name="connsiteX2" fmla="*/ 0 w 103439"/>
                      <a:gd name="connsiteY2" fmla="*/ 841386 h 841386"/>
                      <a:gd name="connsiteX0" fmla="*/ 12982 w 128009"/>
                      <a:gd name="connsiteY0" fmla="*/ 0 h 841386"/>
                      <a:gd name="connsiteX1" fmla="*/ 101600 w 128009"/>
                      <a:gd name="connsiteY1" fmla="*/ 739786 h 841386"/>
                      <a:gd name="connsiteX2" fmla="*/ 0 w 128009"/>
                      <a:gd name="connsiteY2" fmla="*/ 841386 h 841386"/>
                      <a:gd name="connsiteX0" fmla="*/ 12982 w 186580"/>
                      <a:gd name="connsiteY0" fmla="*/ 0 h 841386"/>
                      <a:gd name="connsiteX1" fmla="*/ 181158 w 186580"/>
                      <a:gd name="connsiteY1" fmla="*/ 557771 h 841386"/>
                      <a:gd name="connsiteX2" fmla="*/ 0 w 186580"/>
                      <a:gd name="connsiteY2" fmla="*/ 841386 h 841386"/>
                      <a:gd name="connsiteX0" fmla="*/ 0 w 173598"/>
                      <a:gd name="connsiteY0" fmla="*/ 0 h 782126"/>
                      <a:gd name="connsiteX1" fmla="*/ 168176 w 173598"/>
                      <a:gd name="connsiteY1" fmla="*/ 557771 h 782126"/>
                      <a:gd name="connsiteX2" fmla="*/ 77942 w 173598"/>
                      <a:gd name="connsiteY2" fmla="*/ 782126 h 782126"/>
                      <a:gd name="connsiteX0" fmla="*/ 0 w 153956"/>
                      <a:gd name="connsiteY0" fmla="*/ 0 h 782126"/>
                      <a:gd name="connsiteX1" fmla="*/ 145445 w 153956"/>
                      <a:gd name="connsiteY1" fmla="*/ 418085 h 782126"/>
                      <a:gd name="connsiteX2" fmla="*/ 77942 w 153956"/>
                      <a:gd name="connsiteY2" fmla="*/ 782126 h 782126"/>
                      <a:gd name="connsiteX0" fmla="*/ 0 w 145445"/>
                      <a:gd name="connsiteY0" fmla="*/ 0 h 782126"/>
                      <a:gd name="connsiteX1" fmla="*/ 145445 w 145445"/>
                      <a:gd name="connsiteY1" fmla="*/ 418085 h 782126"/>
                      <a:gd name="connsiteX2" fmla="*/ 77942 w 145445"/>
                      <a:gd name="connsiteY2" fmla="*/ 782126 h 782126"/>
                      <a:gd name="connsiteX0" fmla="*/ 0 w 153956"/>
                      <a:gd name="connsiteY0" fmla="*/ 0 h 782126"/>
                      <a:gd name="connsiteX1" fmla="*/ 145445 w 153956"/>
                      <a:gd name="connsiteY1" fmla="*/ 418085 h 782126"/>
                      <a:gd name="connsiteX2" fmla="*/ 77942 w 153956"/>
                      <a:gd name="connsiteY2" fmla="*/ 782126 h 782126"/>
                      <a:gd name="connsiteX0" fmla="*/ 0 w 148353"/>
                      <a:gd name="connsiteY0" fmla="*/ 0 h 782126"/>
                      <a:gd name="connsiteX1" fmla="*/ 145445 w 148353"/>
                      <a:gd name="connsiteY1" fmla="*/ 418085 h 782126"/>
                      <a:gd name="connsiteX2" fmla="*/ 77942 w 148353"/>
                      <a:gd name="connsiteY2" fmla="*/ 782126 h 782126"/>
                    </a:gdLst>
                    <a:ahLst/>
                    <a:cxnLst>
                      <a:cxn ang="0">
                        <a:pos x="connsiteX0" y="connsiteY0"/>
                      </a:cxn>
                      <a:cxn ang="0">
                        <a:pos x="connsiteX1" y="connsiteY1"/>
                      </a:cxn>
                      <a:cxn ang="0">
                        <a:pos x="connsiteX2" y="connsiteY2"/>
                      </a:cxn>
                    </a:cxnLst>
                    <a:rect l="l" t="t" r="r" b="b"/>
                    <a:pathLst>
                      <a:path w="148353" h="782126">
                        <a:moveTo>
                          <a:pt x="0" y="0"/>
                        </a:moveTo>
                        <a:cubicBezTo>
                          <a:pt x="170905" y="315184"/>
                          <a:pt x="128281" y="174679"/>
                          <a:pt x="145445" y="418085"/>
                        </a:cubicBezTo>
                        <a:cubicBezTo>
                          <a:pt x="162609" y="661491"/>
                          <a:pt x="99109" y="760959"/>
                          <a:pt x="77942" y="782126"/>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40" name="Kruispunt_Komati_1_275kV"/>
                  <p:cNvSpPr/>
                  <p:nvPr/>
                </p:nvSpPr>
                <p:spPr>
                  <a:xfrm>
                    <a:off x="6210227" y="2632048"/>
                    <a:ext cx="810418" cy="241888"/>
                  </a:xfrm>
                  <a:custGeom>
                    <a:avLst/>
                    <a:gdLst>
                      <a:gd name="connsiteX0" fmla="*/ 0 w 812800"/>
                      <a:gd name="connsiteY0" fmla="*/ 241300 h 259174"/>
                      <a:gd name="connsiteX1" fmla="*/ 571500 w 812800"/>
                      <a:gd name="connsiteY1" fmla="*/ 241300 h 259174"/>
                      <a:gd name="connsiteX2" fmla="*/ 812800 w 812800"/>
                      <a:gd name="connsiteY2" fmla="*/ 0 h 259174"/>
                      <a:gd name="connsiteX0" fmla="*/ 0 w 812800"/>
                      <a:gd name="connsiteY0" fmla="*/ 241300 h 259174"/>
                      <a:gd name="connsiteX1" fmla="*/ 571500 w 812800"/>
                      <a:gd name="connsiteY1" fmla="*/ 241300 h 259174"/>
                      <a:gd name="connsiteX2" fmla="*/ 812800 w 812800"/>
                      <a:gd name="connsiteY2" fmla="*/ 0 h 259174"/>
                      <a:gd name="connsiteX0" fmla="*/ 0 w 812800"/>
                      <a:gd name="connsiteY0" fmla="*/ 241300 h 241300"/>
                      <a:gd name="connsiteX1" fmla="*/ 562054 w 812800"/>
                      <a:gd name="connsiteY1" fmla="*/ 193800 h 241300"/>
                      <a:gd name="connsiteX2" fmla="*/ 812800 w 812800"/>
                      <a:gd name="connsiteY2" fmla="*/ 0 h 241300"/>
                      <a:gd name="connsiteX0" fmla="*/ 0 w 812800"/>
                      <a:gd name="connsiteY0" fmla="*/ 241300 h 241761"/>
                      <a:gd name="connsiteX1" fmla="*/ 562054 w 812800"/>
                      <a:gd name="connsiteY1" fmla="*/ 208050 h 241761"/>
                      <a:gd name="connsiteX2" fmla="*/ 812800 w 812800"/>
                      <a:gd name="connsiteY2" fmla="*/ 0 h 241761"/>
                    </a:gdLst>
                    <a:ahLst/>
                    <a:cxnLst>
                      <a:cxn ang="0">
                        <a:pos x="connsiteX0" y="connsiteY0"/>
                      </a:cxn>
                      <a:cxn ang="0">
                        <a:pos x="connsiteX1" y="connsiteY1"/>
                      </a:cxn>
                      <a:cxn ang="0">
                        <a:pos x="connsiteX2" y="connsiteY2"/>
                      </a:cxn>
                    </a:cxnLst>
                    <a:rect l="l" t="t" r="r" b="b"/>
                    <a:pathLst>
                      <a:path w="812800" h="241761">
                        <a:moveTo>
                          <a:pt x="0" y="241300"/>
                        </a:moveTo>
                        <a:cubicBezTo>
                          <a:pt x="95250" y="241300"/>
                          <a:pt x="426587" y="248267"/>
                          <a:pt x="562054" y="208050"/>
                        </a:cubicBezTo>
                        <a:cubicBezTo>
                          <a:pt x="697521" y="167833"/>
                          <a:pt x="762529" y="50271"/>
                          <a:pt x="81280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341" name="LESEDING"/>
                  <p:cNvSpPr/>
                  <p:nvPr/>
                </p:nvSpPr>
                <p:spPr>
                  <a:xfrm>
                    <a:off x="7950900" y="-844624"/>
                    <a:ext cx="383929" cy="344131"/>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grpSp>
            <p:sp>
              <p:nvSpPr>
                <p:cNvPr id="1215" name="Kusile_Duvha_1_400kV"/>
                <p:cNvSpPr/>
                <p:nvPr/>
              </p:nvSpPr>
              <p:spPr>
                <a:xfrm>
                  <a:off x="3297729" y="3301475"/>
                  <a:ext cx="832732" cy="168149"/>
                </a:xfrm>
                <a:custGeom>
                  <a:avLst/>
                  <a:gdLst>
                    <a:gd name="connsiteX0" fmla="*/ 0 w 914129"/>
                    <a:gd name="connsiteY0" fmla="*/ 5644 h 81844"/>
                    <a:gd name="connsiteX1" fmla="*/ 825500 w 914129"/>
                    <a:gd name="connsiteY1" fmla="*/ 5644 h 81844"/>
                    <a:gd name="connsiteX2" fmla="*/ 901700 w 914129"/>
                    <a:gd name="connsiteY2" fmla="*/ 81844 h 81844"/>
                    <a:gd name="connsiteX0" fmla="*/ 0 w 914129"/>
                    <a:gd name="connsiteY0" fmla="*/ 5644 h 81844"/>
                    <a:gd name="connsiteX1" fmla="*/ 825500 w 914129"/>
                    <a:gd name="connsiteY1" fmla="*/ 5644 h 81844"/>
                    <a:gd name="connsiteX2" fmla="*/ 901700 w 914129"/>
                    <a:gd name="connsiteY2" fmla="*/ 81844 h 81844"/>
                    <a:gd name="connsiteX0" fmla="*/ 0 w 925277"/>
                    <a:gd name="connsiteY0" fmla="*/ 5644 h 153811"/>
                    <a:gd name="connsiteX1" fmla="*/ 825500 w 925277"/>
                    <a:gd name="connsiteY1" fmla="*/ 5644 h 153811"/>
                    <a:gd name="connsiteX2" fmla="*/ 922977 w 925277"/>
                    <a:gd name="connsiteY2" fmla="*/ 153811 h 153811"/>
                    <a:gd name="connsiteX0" fmla="*/ 0 w 922977"/>
                    <a:gd name="connsiteY0" fmla="*/ 16256 h 164423"/>
                    <a:gd name="connsiteX1" fmla="*/ 663791 w 922977"/>
                    <a:gd name="connsiteY1" fmla="*/ 3556 h 164423"/>
                    <a:gd name="connsiteX2" fmla="*/ 922977 w 922977"/>
                    <a:gd name="connsiteY2" fmla="*/ 164423 h 164423"/>
                    <a:gd name="connsiteX0" fmla="*/ 0 w 880422"/>
                    <a:gd name="connsiteY0" fmla="*/ 64928 h 162295"/>
                    <a:gd name="connsiteX1" fmla="*/ 621236 w 880422"/>
                    <a:gd name="connsiteY1" fmla="*/ 1428 h 162295"/>
                    <a:gd name="connsiteX2" fmla="*/ 880422 w 880422"/>
                    <a:gd name="connsiteY2" fmla="*/ 162295 h 162295"/>
                    <a:gd name="connsiteX0" fmla="*/ 0 w 880422"/>
                    <a:gd name="connsiteY0" fmla="*/ 82754 h 180121"/>
                    <a:gd name="connsiteX1" fmla="*/ 621236 w 880422"/>
                    <a:gd name="connsiteY1" fmla="*/ 19254 h 180121"/>
                    <a:gd name="connsiteX2" fmla="*/ 880422 w 880422"/>
                    <a:gd name="connsiteY2" fmla="*/ 180121 h 180121"/>
                    <a:gd name="connsiteX0" fmla="*/ 0 w 880422"/>
                    <a:gd name="connsiteY0" fmla="*/ 77802 h 175169"/>
                    <a:gd name="connsiteX1" fmla="*/ 621236 w 880422"/>
                    <a:gd name="connsiteY1" fmla="*/ 14302 h 175169"/>
                    <a:gd name="connsiteX2" fmla="*/ 880422 w 880422"/>
                    <a:gd name="connsiteY2" fmla="*/ 175169 h 175169"/>
                    <a:gd name="connsiteX0" fmla="*/ 0 w 880422"/>
                    <a:gd name="connsiteY0" fmla="*/ 66859 h 164226"/>
                    <a:gd name="connsiteX1" fmla="*/ 621236 w 880422"/>
                    <a:gd name="connsiteY1" fmla="*/ 3359 h 164226"/>
                    <a:gd name="connsiteX2" fmla="*/ 880422 w 880422"/>
                    <a:gd name="connsiteY2" fmla="*/ 164226 h 164226"/>
                    <a:gd name="connsiteX0" fmla="*/ 0 w 849473"/>
                    <a:gd name="connsiteY0" fmla="*/ 66859 h 182605"/>
                    <a:gd name="connsiteX1" fmla="*/ 621236 w 849473"/>
                    <a:gd name="connsiteY1" fmla="*/ 3359 h 182605"/>
                    <a:gd name="connsiteX2" fmla="*/ 849473 w 849473"/>
                    <a:gd name="connsiteY2" fmla="*/ 182605 h 182605"/>
                    <a:gd name="connsiteX0" fmla="*/ 0 w 837093"/>
                    <a:gd name="connsiteY0" fmla="*/ 66859 h 167290"/>
                    <a:gd name="connsiteX1" fmla="*/ 621236 w 837093"/>
                    <a:gd name="connsiteY1" fmla="*/ 3359 h 167290"/>
                    <a:gd name="connsiteX2" fmla="*/ 837093 w 837093"/>
                    <a:gd name="connsiteY2" fmla="*/ 167290 h 167290"/>
                    <a:gd name="connsiteX0" fmla="*/ 0 w 837093"/>
                    <a:gd name="connsiteY0" fmla="*/ 66859 h 167290"/>
                    <a:gd name="connsiteX1" fmla="*/ 621236 w 837093"/>
                    <a:gd name="connsiteY1" fmla="*/ 3359 h 167290"/>
                    <a:gd name="connsiteX2" fmla="*/ 837093 w 837093"/>
                    <a:gd name="connsiteY2" fmla="*/ 167290 h 167290"/>
                    <a:gd name="connsiteX0" fmla="*/ 0 w 837093"/>
                    <a:gd name="connsiteY0" fmla="*/ 66859 h 167290"/>
                    <a:gd name="connsiteX1" fmla="*/ 621236 w 837093"/>
                    <a:gd name="connsiteY1" fmla="*/ 3359 h 167290"/>
                    <a:gd name="connsiteX2" fmla="*/ 837093 w 837093"/>
                    <a:gd name="connsiteY2" fmla="*/ 167290 h 167290"/>
                  </a:gdLst>
                  <a:ahLst/>
                  <a:cxnLst>
                    <a:cxn ang="0">
                      <a:pos x="connsiteX0" y="connsiteY0"/>
                    </a:cxn>
                    <a:cxn ang="0">
                      <a:pos x="connsiteX1" y="connsiteY1"/>
                    </a:cxn>
                    <a:cxn ang="0">
                      <a:pos x="connsiteX2" y="connsiteY2"/>
                    </a:cxn>
                  </a:cxnLst>
                  <a:rect l="l" t="t" r="r" b="b"/>
                  <a:pathLst>
                    <a:path w="837093" h="167290">
                      <a:moveTo>
                        <a:pt x="0" y="66859"/>
                      </a:moveTo>
                      <a:cubicBezTo>
                        <a:pt x="9918" y="-22040"/>
                        <a:pt x="411376" y="3359"/>
                        <a:pt x="621236" y="3359"/>
                      </a:cubicBezTo>
                      <a:cubicBezTo>
                        <a:pt x="771519" y="16059"/>
                        <a:pt x="808839" y="129973"/>
                        <a:pt x="837093" y="16729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grpSp>
          <p:sp>
            <p:nvSpPr>
              <p:cNvPr id="1176" name="SIMPLON_Label"/>
              <p:cNvSpPr txBox="1"/>
              <p:nvPr/>
            </p:nvSpPr>
            <p:spPr>
              <a:xfrm>
                <a:off x="9304939" y="350199"/>
                <a:ext cx="626466" cy="242015"/>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SIMPLON</a:t>
                </a:r>
              </a:p>
            </p:txBody>
          </p:sp>
          <p:sp>
            <p:nvSpPr>
              <p:cNvPr id="1177" name="Vulcan_Duvha_1_400kV"/>
              <p:cNvSpPr/>
              <p:nvPr/>
            </p:nvSpPr>
            <p:spPr>
              <a:xfrm>
                <a:off x="9230680" y="817207"/>
                <a:ext cx="110876" cy="65061"/>
              </a:xfrm>
              <a:custGeom>
                <a:avLst/>
                <a:gdLst>
                  <a:gd name="connsiteX0" fmla="*/ 0 w 482600"/>
                  <a:gd name="connsiteY0" fmla="*/ 20696 h 300096"/>
                  <a:gd name="connsiteX1" fmla="*/ 203200 w 482600"/>
                  <a:gd name="connsiteY1" fmla="*/ 20696 h 300096"/>
                  <a:gd name="connsiteX2" fmla="*/ 482600 w 482600"/>
                  <a:gd name="connsiteY2" fmla="*/ 300096 h 300096"/>
                  <a:gd name="connsiteX0" fmla="*/ 0 w 482600"/>
                  <a:gd name="connsiteY0" fmla="*/ 20696 h 300096"/>
                  <a:gd name="connsiteX1" fmla="*/ 203200 w 482600"/>
                  <a:gd name="connsiteY1" fmla="*/ 20696 h 300096"/>
                  <a:gd name="connsiteX2" fmla="*/ 482600 w 482600"/>
                  <a:gd name="connsiteY2" fmla="*/ 300096 h 300096"/>
                  <a:gd name="connsiteX0" fmla="*/ 0 w 501513"/>
                  <a:gd name="connsiteY0" fmla="*/ 5601 h 308727"/>
                  <a:gd name="connsiteX1" fmla="*/ 222113 w 501513"/>
                  <a:gd name="connsiteY1" fmla="*/ 29327 h 308727"/>
                  <a:gd name="connsiteX2" fmla="*/ 501513 w 501513"/>
                  <a:gd name="connsiteY2" fmla="*/ 308727 h 308727"/>
                  <a:gd name="connsiteX0" fmla="*/ 0 w 501513"/>
                  <a:gd name="connsiteY0" fmla="*/ 5601 h 308727"/>
                  <a:gd name="connsiteX1" fmla="*/ 222113 w 501513"/>
                  <a:gd name="connsiteY1" fmla="*/ 29327 h 308727"/>
                  <a:gd name="connsiteX2" fmla="*/ 501513 w 501513"/>
                  <a:gd name="connsiteY2" fmla="*/ 308727 h 308727"/>
                  <a:gd name="connsiteX0" fmla="*/ 0 w 539339"/>
                  <a:gd name="connsiteY0" fmla="*/ 5601 h 308727"/>
                  <a:gd name="connsiteX1" fmla="*/ 259939 w 539339"/>
                  <a:gd name="connsiteY1" fmla="*/ 29327 h 308727"/>
                  <a:gd name="connsiteX2" fmla="*/ 539339 w 539339"/>
                  <a:gd name="connsiteY2" fmla="*/ 308727 h 308727"/>
                  <a:gd name="connsiteX0" fmla="*/ 0 w 539339"/>
                  <a:gd name="connsiteY0" fmla="*/ 2210 h 305336"/>
                  <a:gd name="connsiteX1" fmla="*/ 259939 w 539339"/>
                  <a:gd name="connsiteY1" fmla="*/ 25936 h 305336"/>
                  <a:gd name="connsiteX2" fmla="*/ 539339 w 539339"/>
                  <a:gd name="connsiteY2" fmla="*/ 305336 h 305336"/>
                  <a:gd name="connsiteX0" fmla="*/ 0 w 487328"/>
                  <a:gd name="connsiteY0" fmla="*/ 2210 h 248394"/>
                  <a:gd name="connsiteX1" fmla="*/ 259939 w 487328"/>
                  <a:gd name="connsiteY1" fmla="*/ 25936 h 248394"/>
                  <a:gd name="connsiteX2" fmla="*/ 487328 w 487328"/>
                  <a:gd name="connsiteY2" fmla="*/ 248394 h 248394"/>
                  <a:gd name="connsiteX0" fmla="*/ 0 w 478185"/>
                  <a:gd name="connsiteY0" fmla="*/ 0 h 255270"/>
                  <a:gd name="connsiteX1" fmla="*/ 250796 w 478185"/>
                  <a:gd name="connsiteY1" fmla="*/ 32812 h 255270"/>
                  <a:gd name="connsiteX2" fmla="*/ 478185 w 478185"/>
                  <a:gd name="connsiteY2" fmla="*/ 255270 h 255270"/>
                  <a:gd name="connsiteX0" fmla="*/ 0 w 478185"/>
                  <a:gd name="connsiteY0" fmla="*/ 0 h 255270"/>
                  <a:gd name="connsiteX1" fmla="*/ 250796 w 478185"/>
                  <a:gd name="connsiteY1" fmla="*/ 32812 h 255270"/>
                  <a:gd name="connsiteX2" fmla="*/ 478185 w 478185"/>
                  <a:gd name="connsiteY2" fmla="*/ 255270 h 255270"/>
                  <a:gd name="connsiteX0" fmla="*/ 0 w 459898"/>
                  <a:gd name="connsiteY0" fmla="*/ 0 h 259814"/>
                  <a:gd name="connsiteX1" fmla="*/ 232509 w 459898"/>
                  <a:gd name="connsiteY1" fmla="*/ 37356 h 259814"/>
                  <a:gd name="connsiteX2" fmla="*/ 459898 w 459898"/>
                  <a:gd name="connsiteY2" fmla="*/ 259814 h 259814"/>
                  <a:gd name="connsiteX0" fmla="*/ 0 w 414430"/>
                  <a:gd name="connsiteY0" fmla="*/ 0 h 207494"/>
                  <a:gd name="connsiteX1" fmla="*/ 232509 w 414430"/>
                  <a:gd name="connsiteY1" fmla="*/ 37356 h 207494"/>
                  <a:gd name="connsiteX2" fmla="*/ 414430 w 414430"/>
                  <a:gd name="connsiteY2" fmla="*/ 207494 h 207494"/>
                  <a:gd name="connsiteX0" fmla="*/ 0 w 383321"/>
                  <a:gd name="connsiteY0" fmla="*/ 0 h 200359"/>
                  <a:gd name="connsiteX1" fmla="*/ 201400 w 383321"/>
                  <a:gd name="connsiteY1" fmla="*/ 30221 h 200359"/>
                  <a:gd name="connsiteX2" fmla="*/ 383321 w 383321"/>
                  <a:gd name="connsiteY2" fmla="*/ 200359 h 200359"/>
                  <a:gd name="connsiteX0" fmla="*/ 0 w 383321"/>
                  <a:gd name="connsiteY0" fmla="*/ 0 h 200359"/>
                  <a:gd name="connsiteX1" fmla="*/ 201400 w 383321"/>
                  <a:gd name="connsiteY1" fmla="*/ 30221 h 200359"/>
                  <a:gd name="connsiteX2" fmla="*/ 383321 w 383321"/>
                  <a:gd name="connsiteY2" fmla="*/ 200359 h 200359"/>
                </a:gdLst>
                <a:ahLst/>
                <a:cxnLst>
                  <a:cxn ang="0">
                    <a:pos x="connsiteX0" y="connsiteY0"/>
                  </a:cxn>
                  <a:cxn ang="0">
                    <a:pos x="connsiteX1" y="connsiteY1"/>
                  </a:cxn>
                  <a:cxn ang="0">
                    <a:pos x="connsiteX2" y="connsiteY2"/>
                  </a:cxn>
                </a:cxnLst>
                <a:rect l="l" t="t" r="r" b="b"/>
                <a:pathLst>
                  <a:path w="383321" h="200359">
                    <a:moveTo>
                      <a:pt x="0" y="0"/>
                    </a:moveTo>
                    <a:cubicBezTo>
                      <a:pt x="119347" y="22693"/>
                      <a:pt x="120967" y="-16346"/>
                      <a:pt x="201400" y="30221"/>
                    </a:cubicBezTo>
                    <a:cubicBezTo>
                      <a:pt x="281833" y="76788"/>
                      <a:pt x="325113" y="142151"/>
                      <a:pt x="383321" y="200359"/>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78" name="MARATHON_Label"/>
              <p:cNvSpPr txBox="1"/>
              <p:nvPr/>
            </p:nvSpPr>
            <p:spPr>
              <a:xfrm>
                <a:off x="10056616" y="557560"/>
                <a:ext cx="744111" cy="242015"/>
              </a:xfrm>
              <a:prstGeom prst="rect">
                <a:avLst/>
              </a:prstGeom>
              <a:noFill/>
              <a:ln>
                <a:noFill/>
              </a:ln>
              <a:effectLst/>
            </p:spPr>
            <p:txBody>
              <a:bodyPr vert="horz" wrap="none" rtlCol="0" anchor="t">
                <a:spAutoFit/>
              </a:bodyPr>
              <a:lstStyle>
                <a:defPPr>
                  <a:defRPr lang="en-US"/>
                </a:defPPr>
                <a:lvl1pPr indent="0">
                  <a:defRPr sz="1100">
                    <a:solidFill>
                      <a:srgbClr val="E17D00"/>
                    </a:solidFill>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MARATHON</a:t>
                </a:r>
              </a:p>
            </p:txBody>
          </p:sp>
          <p:grpSp>
            <p:nvGrpSpPr>
              <p:cNvPr id="1179" name="Group 1178"/>
              <p:cNvGrpSpPr/>
              <p:nvPr/>
            </p:nvGrpSpPr>
            <p:grpSpPr>
              <a:xfrm>
                <a:off x="8484540" y="-426404"/>
                <a:ext cx="1956473" cy="1741996"/>
                <a:chOff x="8484540" y="-426404"/>
                <a:chExt cx="1956473" cy="1741996"/>
              </a:xfrm>
            </p:grpSpPr>
            <p:grpSp>
              <p:nvGrpSpPr>
                <p:cNvPr id="1180" name="Group 1179"/>
                <p:cNvGrpSpPr/>
                <p:nvPr/>
              </p:nvGrpSpPr>
              <p:grpSpPr>
                <a:xfrm>
                  <a:off x="8484540" y="-426404"/>
                  <a:ext cx="1956473" cy="1741996"/>
                  <a:chOff x="1152557" y="-605107"/>
                  <a:chExt cx="6730707" cy="5371639"/>
                </a:xfrm>
              </p:grpSpPr>
              <p:grpSp>
                <p:nvGrpSpPr>
                  <p:cNvPr id="1182" name="Group 1181"/>
                  <p:cNvGrpSpPr/>
                  <p:nvPr/>
                </p:nvGrpSpPr>
                <p:grpSpPr>
                  <a:xfrm>
                    <a:off x="1152557" y="-605107"/>
                    <a:ext cx="6730707" cy="5371639"/>
                    <a:chOff x="1152557" y="-610823"/>
                    <a:chExt cx="6730707" cy="5344162"/>
                  </a:xfrm>
                </p:grpSpPr>
                <p:grpSp>
                  <p:nvGrpSpPr>
                    <p:cNvPr id="1187" name="Group 1186"/>
                    <p:cNvGrpSpPr/>
                    <p:nvPr/>
                  </p:nvGrpSpPr>
                  <p:grpSpPr>
                    <a:xfrm>
                      <a:off x="1152557" y="-610823"/>
                      <a:ext cx="6730707" cy="5344162"/>
                      <a:chOff x="1152557" y="-610823"/>
                      <a:chExt cx="6730707" cy="5344162"/>
                    </a:xfrm>
                  </p:grpSpPr>
                  <p:grpSp>
                    <p:nvGrpSpPr>
                      <p:cNvPr id="1190" name="Group 1189"/>
                      <p:cNvGrpSpPr/>
                      <p:nvPr/>
                    </p:nvGrpSpPr>
                    <p:grpSpPr>
                      <a:xfrm>
                        <a:off x="1152557" y="-610823"/>
                        <a:ext cx="6730707" cy="5344162"/>
                        <a:chOff x="1156507" y="-582546"/>
                        <a:chExt cx="6730707" cy="5344162"/>
                      </a:xfrm>
                    </p:grpSpPr>
                    <p:grpSp>
                      <p:nvGrpSpPr>
                        <p:cNvPr id="1193" name="Group 1192"/>
                        <p:cNvGrpSpPr/>
                        <p:nvPr/>
                      </p:nvGrpSpPr>
                      <p:grpSpPr>
                        <a:xfrm>
                          <a:off x="1156507" y="-582546"/>
                          <a:ext cx="6730707" cy="5344162"/>
                          <a:chOff x="2255837" y="1143511"/>
                          <a:chExt cx="6730707" cy="5344162"/>
                        </a:xfrm>
                      </p:grpSpPr>
                      <p:sp>
                        <p:nvSpPr>
                          <p:cNvPr id="1195" name="Arnot_Gumeni_1_400kV"/>
                          <p:cNvSpPr/>
                          <p:nvPr/>
                        </p:nvSpPr>
                        <p:spPr>
                          <a:xfrm>
                            <a:off x="6242340" y="4803132"/>
                            <a:ext cx="858838" cy="372534"/>
                          </a:xfrm>
                          <a:custGeom>
                            <a:avLst/>
                            <a:gdLst>
                              <a:gd name="connsiteX0" fmla="*/ 0 w 952500"/>
                              <a:gd name="connsiteY0" fmla="*/ 406400 h 436503"/>
                              <a:gd name="connsiteX1" fmla="*/ 546100 w 952500"/>
                              <a:gd name="connsiteY1" fmla="*/ 406400 h 436503"/>
                              <a:gd name="connsiteX2" fmla="*/ 952500 w 952500"/>
                              <a:gd name="connsiteY2" fmla="*/ 0 h 436503"/>
                              <a:gd name="connsiteX0" fmla="*/ 0 w 952500"/>
                              <a:gd name="connsiteY0" fmla="*/ 406400 h 436503"/>
                              <a:gd name="connsiteX1" fmla="*/ 546100 w 952500"/>
                              <a:gd name="connsiteY1" fmla="*/ 406400 h 436503"/>
                              <a:gd name="connsiteX2" fmla="*/ 952500 w 952500"/>
                              <a:gd name="connsiteY2" fmla="*/ 0 h 436503"/>
                              <a:gd name="connsiteX0" fmla="*/ 0 w 1012065"/>
                              <a:gd name="connsiteY0" fmla="*/ 393700 h 423803"/>
                              <a:gd name="connsiteX1" fmla="*/ 546100 w 1012065"/>
                              <a:gd name="connsiteY1" fmla="*/ 393700 h 423803"/>
                              <a:gd name="connsiteX2" fmla="*/ 1012065 w 1012065"/>
                              <a:gd name="connsiteY2" fmla="*/ 0 h 423803"/>
                              <a:gd name="connsiteX0" fmla="*/ 0 w 1012065"/>
                              <a:gd name="connsiteY0" fmla="*/ 393700 h 423803"/>
                              <a:gd name="connsiteX1" fmla="*/ 546100 w 1012065"/>
                              <a:gd name="connsiteY1" fmla="*/ 393700 h 423803"/>
                              <a:gd name="connsiteX2" fmla="*/ 1012065 w 1012065"/>
                              <a:gd name="connsiteY2" fmla="*/ 0 h 423803"/>
                              <a:gd name="connsiteX0" fmla="*/ 0 w 1012065"/>
                              <a:gd name="connsiteY0" fmla="*/ 393700 h 417700"/>
                              <a:gd name="connsiteX1" fmla="*/ 537591 w 1012065"/>
                              <a:gd name="connsiteY1" fmla="*/ 385234 h 417700"/>
                              <a:gd name="connsiteX2" fmla="*/ 1012065 w 1012065"/>
                              <a:gd name="connsiteY2" fmla="*/ 0 h 417700"/>
                              <a:gd name="connsiteX0" fmla="*/ 0 w 1012065"/>
                              <a:gd name="connsiteY0" fmla="*/ 393700 h 417700"/>
                              <a:gd name="connsiteX1" fmla="*/ 537591 w 1012065"/>
                              <a:gd name="connsiteY1" fmla="*/ 385234 h 417700"/>
                              <a:gd name="connsiteX2" fmla="*/ 1012065 w 1012065"/>
                              <a:gd name="connsiteY2" fmla="*/ 0 h 417700"/>
                              <a:gd name="connsiteX0" fmla="*/ 0 w 922718"/>
                              <a:gd name="connsiteY0" fmla="*/ 376767 h 413289"/>
                              <a:gd name="connsiteX1" fmla="*/ 448244 w 922718"/>
                              <a:gd name="connsiteY1" fmla="*/ 385234 h 413289"/>
                              <a:gd name="connsiteX2" fmla="*/ 922718 w 922718"/>
                              <a:gd name="connsiteY2" fmla="*/ 0 h 413289"/>
                              <a:gd name="connsiteX0" fmla="*/ 0 w 922718"/>
                              <a:gd name="connsiteY0" fmla="*/ 376767 h 420136"/>
                              <a:gd name="connsiteX1" fmla="*/ 448244 w 922718"/>
                              <a:gd name="connsiteY1" fmla="*/ 385234 h 420136"/>
                              <a:gd name="connsiteX2" fmla="*/ 922718 w 922718"/>
                              <a:gd name="connsiteY2" fmla="*/ 0 h 420136"/>
                              <a:gd name="connsiteX0" fmla="*/ 0 w 922718"/>
                              <a:gd name="connsiteY0" fmla="*/ 376767 h 386931"/>
                              <a:gd name="connsiteX1" fmla="*/ 503553 w 922718"/>
                              <a:gd name="connsiteY1" fmla="*/ 300567 h 386931"/>
                              <a:gd name="connsiteX2" fmla="*/ 922718 w 922718"/>
                              <a:gd name="connsiteY2" fmla="*/ 0 h 386931"/>
                              <a:gd name="connsiteX0" fmla="*/ 0 w 863153"/>
                              <a:gd name="connsiteY0" fmla="*/ 359834 h 372905"/>
                              <a:gd name="connsiteX1" fmla="*/ 443988 w 863153"/>
                              <a:gd name="connsiteY1" fmla="*/ 300567 h 372905"/>
                              <a:gd name="connsiteX2" fmla="*/ 863153 w 863153"/>
                              <a:gd name="connsiteY2" fmla="*/ 0 h 372905"/>
                              <a:gd name="connsiteX0" fmla="*/ 0 w 863153"/>
                              <a:gd name="connsiteY0" fmla="*/ 372534 h 383316"/>
                              <a:gd name="connsiteX1" fmla="*/ 443988 w 863153"/>
                              <a:gd name="connsiteY1" fmla="*/ 300567 h 383316"/>
                              <a:gd name="connsiteX2" fmla="*/ 863153 w 863153"/>
                              <a:gd name="connsiteY2" fmla="*/ 0 h 383316"/>
                              <a:gd name="connsiteX0" fmla="*/ 0 w 863153"/>
                              <a:gd name="connsiteY0" fmla="*/ 372534 h 372534"/>
                              <a:gd name="connsiteX1" fmla="*/ 443988 w 863153"/>
                              <a:gd name="connsiteY1" fmla="*/ 300567 h 372534"/>
                              <a:gd name="connsiteX2" fmla="*/ 863153 w 863153"/>
                              <a:gd name="connsiteY2" fmla="*/ 0 h 372534"/>
                              <a:gd name="connsiteX0" fmla="*/ 0 w 863153"/>
                              <a:gd name="connsiteY0" fmla="*/ 372534 h 372534"/>
                              <a:gd name="connsiteX1" fmla="*/ 465261 w 863153"/>
                              <a:gd name="connsiteY1" fmla="*/ 249767 h 372534"/>
                              <a:gd name="connsiteX2" fmla="*/ 863153 w 863153"/>
                              <a:gd name="connsiteY2" fmla="*/ 0 h 372534"/>
                              <a:gd name="connsiteX0" fmla="*/ 0 w 863153"/>
                              <a:gd name="connsiteY0" fmla="*/ 372534 h 372534"/>
                              <a:gd name="connsiteX1" fmla="*/ 465261 w 863153"/>
                              <a:gd name="connsiteY1" fmla="*/ 249767 h 372534"/>
                              <a:gd name="connsiteX2" fmla="*/ 863153 w 863153"/>
                              <a:gd name="connsiteY2" fmla="*/ 0 h 372534"/>
                              <a:gd name="connsiteX0" fmla="*/ 0 w 863153"/>
                              <a:gd name="connsiteY0" fmla="*/ 372534 h 372534"/>
                              <a:gd name="connsiteX1" fmla="*/ 465261 w 863153"/>
                              <a:gd name="connsiteY1" fmla="*/ 249767 h 372534"/>
                              <a:gd name="connsiteX2" fmla="*/ 863153 w 863153"/>
                              <a:gd name="connsiteY2" fmla="*/ 0 h 372534"/>
                            </a:gdLst>
                            <a:ahLst/>
                            <a:cxnLst>
                              <a:cxn ang="0">
                                <a:pos x="connsiteX0" y="connsiteY0"/>
                              </a:cxn>
                              <a:cxn ang="0">
                                <a:pos x="connsiteX1" y="connsiteY1"/>
                              </a:cxn>
                              <a:cxn ang="0">
                                <a:pos x="connsiteX2" y="connsiteY2"/>
                              </a:cxn>
                            </a:cxnLst>
                            <a:rect l="l" t="t" r="r" b="b"/>
                            <a:pathLst>
                              <a:path w="863153" h="372534">
                                <a:moveTo>
                                  <a:pt x="0" y="372534"/>
                                </a:moveTo>
                                <a:cubicBezTo>
                                  <a:pt x="163345" y="359833"/>
                                  <a:pt x="306511" y="317500"/>
                                  <a:pt x="465261" y="249767"/>
                                </a:cubicBezTo>
                                <a:cubicBezTo>
                                  <a:pt x="624011" y="182034"/>
                                  <a:pt x="769977" y="21166"/>
                                  <a:pt x="863153"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96" name="Arnot_Emkhiweni_1_400kV"/>
                          <p:cNvSpPr/>
                          <p:nvPr/>
                        </p:nvSpPr>
                        <p:spPr>
                          <a:xfrm>
                            <a:off x="5368130" y="4972051"/>
                            <a:ext cx="810419" cy="150048"/>
                          </a:xfrm>
                          <a:custGeom>
                            <a:avLst/>
                            <a:gdLst>
                              <a:gd name="connsiteX0" fmla="*/ 812800 w 812800"/>
                              <a:gd name="connsiteY0" fmla="*/ 139700 h 150048"/>
                              <a:gd name="connsiteX1" fmla="*/ 139700 w 812800"/>
                              <a:gd name="connsiteY1" fmla="*/ 139700 h 150048"/>
                              <a:gd name="connsiteX2" fmla="*/ 0 w 812800"/>
                              <a:gd name="connsiteY2" fmla="*/ 0 h 150048"/>
                              <a:gd name="connsiteX0" fmla="*/ 812800 w 812800"/>
                              <a:gd name="connsiteY0" fmla="*/ 139700 h 150048"/>
                              <a:gd name="connsiteX1" fmla="*/ 139700 w 812800"/>
                              <a:gd name="connsiteY1" fmla="*/ 139700 h 150048"/>
                              <a:gd name="connsiteX2" fmla="*/ 0 w 812800"/>
                              <a:gd name="connsiteY2" fmla="*/ 0 h 150048"/>
                            </a:gdLst>
                            <a:ahLst/>
                            <a:cxnLst>
                              <a:cxn ang="0">
                                <a:pos x="connsiteX0" y="connsiteY0"/>
                              </a:cxn>
                              <a:cxn ang="0">
                                <a:pos x="connsiteX1" y="connsiteY1"/>
                              </a:cxn>
                              <a:cxn ang="0">
                                <a:pos x="connsiteX2" y="connsiteY2"/>
                              </a:cxn>
                            </a:cxnLst>
                            <a:rect l="l" t="t" r="r" b="b"/>
                            <a:pathLst>
                              <a:path w="812800" h="150048">
                                <a:moveTo>
                                  <a:pt x="812800" y="139700"/>
                                </a:moveTo>
                                <a:cubicBezTo>
                                  <a:pt x="700617" y="139700"/>
                                  <a:pt x="275167" y="162983"/>
                                  <a:pt x="139700" y="139700"/>
                                </a:cubicBezTo>
                                <a:cubicBezTo>
                                  <a:pt x="4233" y="116417"/>
                                  <a:pt x="29104" y="29104"/>
                                  <a:pt x="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97" name="Duvha_Manogeng_1_400kV"/>
                          <p:cNvSpPr/>
                          <p:nvPr/>
                        </p:nvSpPr>
                        <p:spPr>
                          <a:xfrm>
                            <a:off x="5227080" y="3397250"/>
                            <a:ext cx="1040370" cy="1752600"/>
                          </a:xfrm>
                          <a:custGeom>
                            <a:avLst/>
                            <a:gdLst>
                              <a:gd name="connsiteX0" fmla="*/ 77140 w 1118540"/>
                              <a:gd name="connsiteY0" fmla="*/ 1752600 h 1752600"/>
                              <a:gd name="connsiteX1" fmla="*/ 77140 w 1118540"/>
                              <a:gd name="connsiteY1" fmla="*/ 1041400 h 1752600"/>
                              <a:gd name="connsiteX2" fmla="*/ 1118540 w 1118540"/>
                              <a:gd name="connsiteY2" fmla="*/ 0 h 1752600"/>
                              <a:gd name="connsiteX0" fmla="*/ 77140 w 1118540"/>
                              <a:gd name="connsiteY0" fmla="*/ 1752600 h 1752600"/>
                              <a:gd name="connsiteX1" fmla="*/ 77140 w 1118540"/>
                              <a:gd name="connsiteY1" fmla="*/ 1041400 h 1752600"/>
                              <a:gd name="connsiteX2" fmla="*/ 1118540 w 1118540"/>
                              <a:gd name="connsiteY2" fmla="*/ 0 h 1752600"/>
                              <a:gd name="connsiteX0" fmla="*/ 3419 w 1044819"/>
                              <a:gd name="connsiteY0" fmla="*/ 1752600 h 1752600"/>
                              <a:gd name="connsiteX1" fmla="*/ 139465 w 1044819"/>
                              <a:gd name="connsiteY1" fmla="*/ 982134 h 1752600"/>
                              <a:gd name="connsiteX2" fmla="*/ 1044819 w 1044819"/>
                              <a:gd name="connsiteY2" fmla="*/ 0 h 1752600"/>
                            </a:gdLst>
                            <a:ahLst/>
                            <a:cxnLst>
                              <a:cxn ang="0">
                                <a:pos x="connsiteX0" y="connsiteY0"/>
                              </a:cxn>
                              <a:cxn ang="0">
                                <a:pos x="connsiteX1" y="connsiteY1"/>
                              </a:cxn>
                              <a:cxn ang="0">
                                <a:pos x="connsiteX2" y="connsiteY2"/>
                              </a:cxn>
                            </a:cxnLst>
                            <a:rect l="l" t="t" r="r" b="b"/>
                            <a:pathLst>
                              <a:path w="1044819" h="1752600">
                                <a:moveTo>
                                  <a:pt x="3419" y="1752600"/>
                                </a:moveTo>
                                <a:cubicBezTo>
                                  <a:pt x="3419" y="1634067"/>
                                  <a:pt x="-34102" y="1274234"/>
                                  <a:pt x="139465" y="982134"/>
                                </a:cubicBezTo>
                                <a:cubicBezTo>
                                  <a:pt x="313032" y="690034"/>
                                  <a:pt x="827861" y="216958"/>
                                  <a:pt x="1044819"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98" name="Kriel_Wonderkrag_1_400kV"/>
                          <p:cNvSpPr/>
                          <p:nvPr/>
                        </p:nvSpPr>
                        <p:spPr>
                          <a:xfrm>
                            <a:off x="4807019" y="6163351"/>
                            <a:ext cx="212400" cy="0"/>
                          </a:xfrm>
                          <a:custGeom>
                            <a:avLst/>
                            <a:gdLst>
                              <a:gd name="connsiteX0" fmla="*/ 279400 w 300096"/>
                              <a:gd name="connsiteY0" fmla="*/ 0 h 469900"/>
                              <a:gd name="connsiteX1" fmla="*/ 279400 w 300096"/>
                              <a:gd name="connsiteY1" fmla="*/ 190500 h 469900"/>
                              <a:gd name="connsiteX2" fmla="*/ 0 w 300096"/>
                              <a:gd name="connsiteY2" fmla="*/ 469900 h 469900"/>
                              <a:gd name="connsiteX0" fmla="*/ 279400 w 300096"/>
                              <a:gd name="connsiteY0" fmla="*/ 0 h 469900"/>
                              <a:gd name="connsiteX1" fmla="*/ 279400 w 300096"/>
                              <a:gd name="connsiteY1" fmla="*/ 190500 h 469900"/>
                              <a:gd name="connsiteX2" fmla="*/ 0 w 300096"/>
                              <a:gd name="connsiteY2" fmla="*/ 469900 h 469900"/>
                              <a:gd name="connsiteX0" fmla="*/ 355600 w 355600"/>
                              <a:gd name="connsiteY0" fmla="*/ 175143 h 293676"/>
                              <a:gd name="connsiteX1" fmla="*/ 279400 w 355600"/>
                              <a:gd name="connsiteY1" fmla="*/ 14276 h 293676"/>
                              <a:gd name="connsiteX2" fmla="*/ 0 w 355600"/>
                              <a:gd name="connsiteY2" fmla="*/ 293676 h 293676"/>
                              <a:gd name="connsiteX0" fmla="*/ 355600 w 355600"/>
                              <a:gd name="connsiteY0" fmla="*/ 0 h 118533"/>
                              <a:gd name="connsiteX1" fmla="*/ 0 w 355600"/>
                              <a:gd name="connsiteY1" fmla="*/ 118533 h 118533"/>
                              <a:gd name="connsiteX0" fmla="*/ 287867 w 287867"/>
                              <a:gd name="connsiteY0" fmla="*/ 0 h 0"/>
                              <a:gd name="connsiteX1" fmla="*/ 0 w 287867"/>
                              <a:gd name="connsiteY1" fmla="*/ 0 h 0"/>
                              <a:gd name="connsiteX0" fmla="*/ 9853 w 9853"/>
                              <a:gd name="connsiteY0" fmla="*/ 16933 h 0"/>
                              <a:gd name="connsiteX1" fmla="*/ 0 w 9853"/>
                              <a:gd name="connsiteY1" fmla="*/ 0 h 0"/>
                            </a:gdLst>
                            <a:ahLst/>
                            <a:cxnLst>
                              <a:cxn ang="0">
                                <a:pos x="connsiteX0" y="connsiteY0"/>
                              </a:cxn>
                              <a:cxn ang="0">
                                <a:pos x="connsiteX1" y="connsiteY1"/>
                              </a:cxn>
                            </a:cxnLst>
                            <a:rect l="l" t="t" r="r" b="b"/>
                            <a:pathLst>
                              <a:path w="9853">
                                <a:moveTo>
                                  <a:pt x="9853" y="16933"/>
                                </a:moveTo>
                                <a:lnTo>
                                  <a:pt x="0" y="0"/>
                                </a:ln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99" name="Kriel_Wonderkrag_2_400kV"/>
                          <p:cNvSpPr/>
                          <p:nvPr/>
                        </p:nvSpPr>
                        <p:spPr>
                          <a:xfrm>
                            <a:off x="4823424" y="6212416"/>
                            <a:ext cx="198000" cy="16934"/>
                          </a:xfrm>
                          <a:custGeom>
                            <a:avLst/>
                            <a:gdLst>
                              <a:gd name="connsiteX0" fmla="*/ 279400 w 300096"/>
                              <a:gd name="connsiteY0" fmla="*/ 0 h 469900"/>
                              <a:gd name="connsiteX1" fmla="*/ 279400 w 300096"/>
                              <a:gd name="connsiteY1" fmla="*/ 190500 h 469900"/>
                              <a:gd name="connsiteX2" fmla="*/ 0 w 300096"/>
                              <a:gd name="connsiteY2" fmla="*/ 469900 h 469900"/>
                              <a:gd name="connsiteX0" fmla="*/ 279400 w 300096"/>
                              <a:gd name="connsiteY0" fmla="*/ 0 h 469900"/>
                              <a:gd name="connsiteX1" fmla="*/ 279400 w 300096"/>
                              <a:gd name="connsiteY1" fmla="*/ 190500 h 469900"/>
                              <a:gd name="connsiteX2" fmla="*/ 0 w 300096"/>
                              <a:gd name="connsiteY2" fmla="*/ 469900 h 469900"/>
                              <a:gd name="connsiteX0" fmla="*/ 347134 w 347134"/>
                              <a:gd name="connsiteY0" fmla="*/ 191361 h 292961"/>
                              <a:gd name="connsiteX1" fmla="*/ 279400 w 347134"/>
                              <a:gd name="connsiteY1" fmla="*/ 13561 h 292961"/>
                              <a:gd name="connsiteX2" fmla="*/ 0 w 347134"/>
                              <a:gd name="connsiteY2" fmla="*/ 292961 h 292961"/>
                              <a:gd name="connsiteX0" fmla="*/ 347134 w 347134"/>
                              <a:gd name="connsiteY0" fmla="*/ 0 h 101600"/>
                              <a:gd name="connsiteX1" fmla="*/ 0 w 347134"/>
                              <a:gd name="connsiteY1" fmla="*/ 101600 h 101600"/>
                              <a:gd name="connsiteX0" fmla="*/ 270934 w 270934"/>
                              <a:gd name="connsiteY0" fmla="*/ 0 h 25400"/>
                              <a:gd name="connsiteX1" fmla="*/ 0 w 270934"/>
                              <a:gd name="connsiteY1" fmla="*/ 25400 h 25400"/>
                              <a:gd name="connsiteX0" fmla="*/ 270934 w 270934"/>
                              <a:gd name="connsiteY0" fmla="*/ 16934 h 16934"/>
                              <a:gd name="connsiteX1" fmla="*/ 0 w 270934"/>
                              <a:gd name="connsiteY1" fmla="*/ 0 h 16934"/>
                            </a:gdLst>
                            <a:ahLst/>
                            <a:cxnLst>
                              <a:cxn ang="0">
                                <a:pos x="connsiteX0" y="connsiteY0"/>
                              </a:cxn>
                              <a:cxn ang="0">
                                <a:pos x="connsiteX1" y="connsiteY1"/>
                              </a:cxn>
                            </a:cxnLst>
                            <a:rect l="l" t="t" r="r" b="b"/>
                            <a:pathLst>
                              <a:path w="270934" h="16934">
                                <a:moveTo>
                                  <a:pt x="270934" y="16934"/>
                                </a:moveTo>
                                <a:lnTo>
                                  <a:pt x="0" y="0"/>
                                </a:ln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00" name="Leseding_Manogeng_1_400kV"/>
                          <p:cNvSpPr/>
                          <p:nvPr/>
                        </p:nvSpPr>
                        <p:spPr>
                          <a:xfrm>
                            <a:off x="6243541" y="2012863"/>
                            <a:ext cx="410717" cy="1367270"/>
                          </a:xfrm>
                          <a:custGeom>
                            <a:avLst/>
                            <a:gdLst>
                              <a:gd name="connsiteX0" fmla="*/ 406400 w 436503"/>
                              <a:gd name="connsiteY0" fmla="*/ 0 h 1397000"/>
                              <a:gd name="connsiteX1" fmla="*/ 406400 w 436503"/>
                              <a:gd name="connsiteY1" fmla="*/ 990600 h 1397000"/>
                              <a:gd name="connsiteX2" fmla="*/ 0 w 436503"/>
                              <a:gd name="connsiteY2" fmla="*/ 1397000 h 1397000"/>
                              <a:gd name="connsiteX0" fmla="*/ 406400 w 436503"/>
                              <a:gd name="connsiteY0" fmla="*/ 0 h 1397000"/>
                              <a:gd name="connsiteX1" fmla="*/ 406400 w 436503"/>
                              <a:gd name="connsiteY1" fmla="*/ 990600 h 1397000"/>
                              <a:gd name="connsiteX2" fmla="*/ 0 w 436503"/>
                              <a:gd name="connsiteY2" fmla="*/ 1397000 h 1397000"/>
                              <a:gd name="connsiteX0" fmla="*/ 406400 w 423447"/>
                              <a:gd name="connsiteY0" fmla="*/ 0 h 1397000"/>
                              <a:gd name="connsiteX1" fmla="*/ 387532 w 423447"/>
                              <a:gd name="connsiteY1" fmla="*/ 907357 h 1397000"/>
                              <a:gd name="connsiteX2" fmla="*/ 0 w 423447"/>
                              <a:gd name="connsiteY2" fmla="*/ 1397000 h 1397000"/>
                              <a:gd name="connsiteX0" fmla="*/ 431559 w 448606"/>
                              <a:gd name="connsiteY0" fmla="*/ 0 h 1367270"/>
                              <a:gd name="connsiteX1" fmla="*/ 412691 w 448606"/>
                              <a:gd name="connsiteY1" fmla="*/ 907357 h 1367270"/>
                              <a:gd name="connsiteX2" fmla="*/ 0 w 448606"/>
                              <a:gd name="connsiteY2" fmla="*/ 1367270 h 1367270"/>
                              <a:gd name="connsiteX0" fmla="*/ 431559 w 432239"/>
                              <a:gd name="connsiteY0" fmla="*/ 0 h 1367270"/>
                              <a:gd name="connsiteX1" fmla="*/ 374953 w 432239"/>
                              <a:gd name="connsiteY1" fmla="*/ 889518 h 1367270"/>
                              <a:gd name="connsiteX2" fmla="*/ 0 w 432239"/>
                              <a:gd name="connsiteY2" fmla="*/ 1367270 h 1367270"/>
                            </a:gdLst>
                            <a:ahLst/>
                            <a:cxnLst>
                              <a:cxn ang="0">
                                <a:pos x="connsiteX0" y="connsiteY0"/>
                              </a:cxn>
                              <a:cxn ang="0">
                                <a:pos x="connsiteX1" y="connsiteY1"/>
                              </a:cxn>
                              <a:cxn ang="0">
                                <a:pos x="connsiteX2" y="connsiteY2"/>
                              </a:cxn>
                            </a:cxnLst>
                            <a:rect l="l" t="t" r="r" b="b"/>
                            <a:pathLst>
                              <a:path w="432239" h="1367270">
                                <a:moveTo>
                                  <a:pt x="431559" y="0"/>
                                </a:moveTo>
                                <a:cubicBezTo>
                                  <a:pt x="431559" y="165100"/>
                                  <a:pt x="442686" y="656685"/>
                                  <a:pt x="374953" y="889518"/>
                                </a:cubicBezTo>
                                <a:cubicBezTo>
                                  <a:pt x="307220" y="1122351"/>
                                  <a:pt x="84667" y="1282603"/>
                                  <a:pt x="0" y="136727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01" name="Lulamisa_Kusile_1_400kV"/>
                          <p:cNvSpPr/>
                          <p:nvPr/>
                        </p:nvSpPr>
                        <p:spPr>
                          <a:xfrm>
                            <a:off x="2280710" y="5073650"/>
                            <a:ext cx="1999314" cy="88900"/>
                          </a:xfrm>
                          <a:custGeom>
                            <a:avLst/>
                            <a:gdLst>
                              <a:gd name="connsiteX0" fmla="*/ 0 w 2006458"/>
                              <a:gd name="connsiteY0" fmla="*/ 88900 h 88900"/>
                              <a:gd name="connsiteX1" fmla="*/ 1841500 w 2006458"/>
                              <a:gd name="connsiteY1" fmla="*/ 88900 h 88900"/>
                              <a:gd name="connsiteX2" fmla="*/ 1930400 w 2006458"/>
                              <a:gd name="connsiteY2" fmla="*/ 0 h 88900"/>
                              <a:gd name="connsiteX0" fmla="*/ 0 w 2006458"/>
                              <a:gd name="connsiteY0" fmla="*/ 88900 h 88900"/>
                              <a:gd name="connsiteX1" fmla="*/ 1841500 w 2006458"/>
                              <a:gd name="connsiteY1" fmla="*/ 88900 h 88900"/>
                              <a:gd name="connsiteX2" fmla="*/ 1930400 w 2006458"/>
                              <a:gd name="connsiteY2" fmla="*/ 0 h 88900"/>
                            </a:gdLst>
                            <a:ahLst/>
                            <a:cxnLst>
                              <a:cxn ang="0">
                                <a:pos x="connsiteX0" y="connsiteY0"/>
                              </a:cxn>
                              <a:cxn ang="0">
                                <a:pos x="connsiteX1" y="connsiteY1"/>
                              </a:cxn>
                              <a:cxn ang="0">
                                <a:pos x="connsiteX2" y="connsiteY2"/>
                              </a:cxn>
                            </a:cxnLst>
                            <a:rect l="l" t="t" r="r" b="b"/>
                            <a:pathLst>
                              <a:path w="2006458" h="88900">
                                <a:moveTo>
                                  <a:pt x="0" y="88900"/>
                                </a:moveTo>
                                <a:lnTo>
                                  <a:pt x="1841500" y="88900"/>
                                </a:lnTo>
                                <a:cubicBezTo>
                                  <a:pt x="2163233" y="74083"/>
                                  <a:pt x="1911879" y="18521"/>
                                  <a:pt x="193040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02" name="Lulamisa_Sesiu_1_400kV"/>
                          <p:cNvSpPr/>
                          <p:nvPr/>
                        </p:nvSpPr>
                        <p:spPr>
                          <a:xfrm>
                            <a:off x="2255837" y="5159729"/>
                            <a:ext cx="152400" cy="40921"/>
                          </a:xfrm>
                          <a:custGeom>
                            <a:avLst/>
                            <a:gdLst>
                              <a:gd name="connsiteX0" fmla="*/ 152400 w 152400"/>
                              <a:gd name="connsiteY0" fmla="*/ 2822 h 40922"/>
                              <a:gd name="connsiteX1" fmla="*/ 38100 w 152400"/>
                              <a:gd name="connsiteY1" fmla="*/ 2822 h 40922"/>
                              <a:gd name="connsiteX2" fmla="*/ 0 w 152400"/>
                              <a:gd name="connsiteY2" fmla="*/ 40922 h 40922"/>
                              <a:gd name="connsiteX0" fmla="*/ 152400 w 152400"/>
                              <a:gd name="connsiteY0" fmla="*/ 2822 h 40922"/>
                              <a:gd name="connsiteX1" fmla="*/ 38100 w 152400"/>
                              <a:gd name="connsiteY1" fmla="*/ 2822 h 40922"/>
                              <a:gd name="connsiteX2" fmla="*/ 0 w 152400"/>
                              <a:gd name="connsiteY2" fmla="*/ 40922 h 40922"/>
                            </a:gdLst>
                            <a:ahLst/>
                            <a:cxnLst>
                              <a:cxn ang="0">
                                <a:pos x="connsiteX0" y="connsiteY0"/>
                              </a:cxn>
                              <a:cxn ang="0">
                                <a:pos x="connsiteX1" y="connsiteY1"/>
                              </a:cxn>
                              <a:cxn ang="0">
                                <a:pos x="connsiteX2" y="connsiteY2"/>
                              </a:cxn>
                            </a:cxnLst>
                            <a:rect l="l" t="t" r="r" b="b"/>
                            <a:pathLst>
                              <a:path w="152400" h="40922">
                                <a:moveTo>
                                  <a:pt x="152400" y="2822"/>
                                </a:moveTo>
                                <a:cubicBezTo>
                                  <a:pt x="133350" y="2822"/>
                                  <a:pt x="63500" y="-3528"/>
                                  <a:pt x="38100" y="2822"/>
                                </a:cubicBezTo>
                                <a:cubicBezTo>
                                  <a:pt x="12700" y="9172"/>
                                  <a:pt x="7937" y="32985"/>
                                  <a:pt x="0" y="40922"/>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03" name="Marathon_Gumeni_1_400kV"/>
                          <p:cNvSpPr/>
                          <p:nvPr/>
                        </p:nvSpPr>
                        <p:spPr>
                          <a:xfrm>
                            <a:off x="7213855" y="4094685"/>
                            <a:ext cx="1380869" cy="610664"/>
                          </a:xfrm>
                          <a:custGeom>
                            <a:avLst/>
                            <a:gdLst>
                              <a:gd name="connsiteX0" fmla="*/ 1473200 w 1473200"/>
                              <a:gd name="connsiteY0" fmla="*/ 49859 h 722959"/>
                              <a:gd name="connsiteX1" fmla="*/ 673100 w 1473200"/>
                              <a:gd name="connsiteY1" fmla="*/ 49859 h 722959"/>
                              <a:gd name="connsiteX2" fmla="*/ 0 w 1473200"/>
                              <a:gd name="connsiteY2" fmla="*/ 722959 h 722959"/>
                              <a:gd name="connsiteX0" fmla="*/ 1473200 w 1473200"/>
                              <a:gd name="connsiteY0" fmla="*/ 49859 h 722959"/>
                              <a:gd name="connsiteX1" fmla="*/ 673100 w 1473200"/>
                              <a:gd name="connsiteY1" fmla="*/ 49859 h 722959"/>
                              <a:gd name="connsiteX2" fmla="*/ 0 w 1473200"/>
                              <a:gd name="connsiteY2" fmla="*/ 722959 h 722959"/>
                            </a:gdLst>
                            <a:ahLst/>
                            <a:cxnLst>
                              <a:cxn ang="0">
                                <a:pos x="connsiteX0" y="connsiteY0"/>
                              </a:cxn>
                              <a:cxn ang="0">
                                <a:pos x="connsiteX1" y="connsiteY1"/>
                              </a:cxn>
                              <a:cxn ang="0">
                                <a:pos x="connsiteX2" y="connsiteY2"/>
                              </a:cxn>
                            </a:cxnLst>
                            <a:rect l="l" t="t" r="r" b="b"/>
                            <a:pathLst>
                              <a:path w="1473200" h="722959">
                                <a:moveTo>
                                  <a:pt x="1473200" y="49859"/>
                                </a:moveTo>
                                <a:cubicBezTo>
                                  <a:pt x="1339850" y="49859"/>
                                  <a:pt x="918633" y="-62324"/>
                                  <a:pt x="673100" y="49859"/>
                                </a:cubicBezTo>
                                <a:cubicBezTo>
                                  <a:pt x="427567" y="162042"/>
                                  <a:pt x="140229" y="582730"/>
                                  <a:pt x="0" y="722959"/>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04" name="Merensky_Foskor_1_400kV"/>
                          <p:cNvSpPr/>
                          <p:nvPr/>
                        </p:nvSpPr>
                        <p:spPr>
                          <a:xfrm>
                            <a:off x="7063290" y="1143511"/>
                            <a:ext cx="1923254" cy="1527762"/>
                          </a:xfrm>
                          <a:custGeom>
                            <a:avLst/>
                            <a:gdLst>
                              <a:gd name="connsiteX0" fmla="*/ 0 w 1930400"/>
                              <a:gd name="connsiteY0" fmla="*/ 1422400 h 1527763"/>
                              <a:gd name="connsiteX1" fmla="*/ 508000 w 1930400"/>
                              <a:gd name="connsiteY1" fmla="*/ 1422400 h 1527763"/>
                              <a:gd name="connsiteX2" fmla="*/ 1930400 w 1930400"/>
                              <a:gd name="connsiteY2" fmla="*/ 0 h 1527763"/>
                              <a:gd name="connsiteX0" fmla="*/ 0 w 1930400"/>
                              <a:gd name="connsiteY0" fmla="*/ 1422400 h 1527763"/>
                              <a:gd name="connsiteX1" fmla="*/ 508000 w 1930400"/>
                              <a:gd name="connsiteY1" fmla="*/ 1422400 h 1527763"/>
                              <a:gd name="connsiteX2" fmla="*/ 1930400 w 1930400"/>
                              <a:gd name="connsiteY2" fmla="*/ 0 h 1527763"/>
                            </a:gdLst>
                            <a:ahLst/>
                            <a:cxnLst>
                              <a:cxn ang="0">
                                <a:pos x="connsiteX0" y="connsiteY0"/>
                              </a:cxn>
                              <a:cxn ang="0">
                                <a:pos x="connsiteX1" y="connsiteY1"/>
                              </a:cxn>
                              <a:cxn ang="0">
                                <a:pos x="connsiteX2" y="connsiteY2"/>
                              </a:cxn>
                            </a:cxnLst>
                            <a:rect l="l" t="t" r="r" b="b"/>
                            <a:pathLst>
                              <a:path w="1930400" h="1527763">
                                <a:moveTo>
                                  <a:pt x="0" y="1422400"/>
                                </a:moveTo>
                                <a:cubicBezTo>
                                  <a:pt x="84667" y="1422400"/>
                                  <a:pt x="186267" y="1659467"/>
                                  <a:pt x="508000" y="1422400"/>
                                </a:cubicBezTo>
                                <a:cubicBezTo>
                                  <a:pt x="829733" y="1185333"/>
                                  <a:pt x="1634067" y="296333"/>
                                  <a:pt x="193040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05" name="Senakangwedi_Manogeng_1_400kV"/>
                          <p:cNvSpPr/>
                          <p:nvPr/>
                        </p:nvSpPr>
                        <p:spPr>
                          <a:xfrm>
                            <a:off x="6339913" y="3165490"/>
                            <a:ext cx="704785" cy="352574"/>
                          </a:xfrm>
                          <a:custGeom>
                            <a:avLst/>
                            <a:gdLst>
                              <a:gd name="connsiteX0" fmla="*/ 622300 w 622300"/>
                              <a:gd name="connsiteY0" fmla="*/ 0 h 622300"/>
                              <a:gd name="connsiteX1" fmla="*/ 622300 w 622300"/>
                              <a:gd name="connsiteY1" fmla="*/ 0 h 622300"/>
                              <a:gd name="connsiteX2" fmla="*/ 0 w 622300"/>
                              <a:gd name="connsiteY2" fmla="*/ 622300 h 622300"/>
                              <a:gd name="connsiteX0" fmla="*/ 622300 w 622300"/>
                              <a:gd name="connsiteY0" fmla="*/ 0 h 622300"/>
                              <a:gd name="connsiteX1" fmla="*/ 622300 w 622300"/>
                              <a:gd name="connsiteY1" fmla="*/ 0 h 622300"/>
                              <a:gd name="connsiteX2" fmla="*/ 0 w 622300"/>
                              <a:gd name="connsiteY2" fmla="*/ 622300 h 622300"/>
                            </a:gdLst>
                            <a:ahLst/>
                            <a:cxnLst>
                              <a:cxn ang="0">
                                <a:pos x="connsiteX0" y="connsiteY0"/>
                              </a:cxn>
                              <a:cxn ang="0">
                                <a:pos x="connsiteX1" y="connsiteY1"/>
                              </a:cxn>
                              <a:cxn ang="0">
                                <a:pos x="connsiteX2" y="connsiteY2"/>
                              </a:cxn>
                            </a:cxnLst>
                            <a:rect l="l" t="t" r="r" b="b"/>
                            <a:pathLst>
                              <a:path w="622300" h="622300">
                                <a:moveTo>
                                  <a:pt x="622300" y="0"/>
                                </a:moveTo>
                                <a:lnTo>
                                  <a:pt x="622300" y="0"/>
                                </a:lnTo>
                                <a:lnTo>
                                  <a:pt x="0" y="622300"/>
                                </a:ln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06" name="Senakangwedi_Merensky_1_400kV"/>
                          <p:cNvSpPr/>
                          <p:nvPr/>
                        </p:nvSpPr>
                        <p:spPr>
                          <a:xfrm>
                            <a:off x="7020961" y="2797588"/>
                            <a:ext cx="157284" cy="490532"/>
                          </a:xfrm>
                          <a:custGeom>
                            <a:avLst/>
                            <a:gdLst>
                              <a:gd name="connsiteX0" fmla="*/ 6741 w 222641"/>
                              <a:gd name="connsiteY0" fmla="*/ 203200 h 218252"/>
                              <a:gd name="connsiteX1" fmla="*/ 19441 w 222641"/>
                              <a:gd name="connsiteY1" fmla="*/ 203200 h 218252"/>
                              <a:gd name="connsiteX2" fmla="*/ 222641 w 222641"/>
                              <a:gd name="connsiteY2" fmla="*/ 0 h 218252"/>
                              <a:gd name="connsiteX0" fmla="*/ 6741 w 222641"/>
                              <a:gd name="connsiteY0" fmla="*/ 203200 h 218252"/>
                              <a:gd name="connsiteX1" fmla="*/ 19441 w 222641"/>
                              <a:gd name="connsiteY1" fmla="*/ 203200 h 218252"/>
                              <a:gd name="connsiteX2" fmla="*/ 222641 w 222641"/>
                              <a:gd name="connsiteY2" fmla="*/ 0 h 218252"/>
                            </a:gdLst>
                            <a:ahLst/>
                            <a:cxnLst>
                              <a:cxn ang="0">
                                <a:pos x="connsiteX0" y="connsiteY0"/>
                              </a:cxn>
                              <a:cxn ang="0">
                                <a:pos x="connsiteX1" y="connsiteY1"/>
                              </a:cxn>
                              <a:cxn ang="0">
                                <a:pos x="connsiteX2" y="connsiteY2"/>
                              </a:cxn>
                            </a:cxnLst>
                            <a:rect l="l" t="t" r="r" b="b"/>
                            <a:pathLst>
                              <a:path w="222641" h="218252">
                                <a:moveTo>
                                  <a:pt x="6741" y="203200"/>
                                </a:moveTo>
                                <a:cubicBezTo>
                                  <a:pt x="8858" y="203200"/>
                                  <a:pt x="-16542" y="237067"/>
                                  <a:pt x="19441" y="203200"/>
                                </a:cubicBezTo>
                                <a:cubicBezTo>
                                  <a:pt x="55424" y="169333"/>
                                  <a:pt x="180308" y="42333"/>
                                  <a:pt x="222641"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07" name="Matla_Kruispunt_2_275kV"/>
                          <p:cNvSpPr/>
                          <p:nvPr/>
                        </p:nvSpPr>
                        <p:spPr>
                          <a:xfrm>
                            <a:off x="4773613" y="5687659"/>
                            <a:ext cx="54957" cy="118489"/>
                          </a:xfrm>
                          <a:custGeom>
                            <a:avLst/>
                            <a:gdLst>
                              <a:gd name="connsiteX0" fmla="*/ 101600 w 109125"/>
                              <a:gd name="connsiteY0" fmla="*/ 152400 h 152400"/>
                              <a:gd name="connsiteX1" fmla="*/ 101600 w 109125"/>
                              <a:gd name="connsiteY1" fmla="*/ 101600 h 152400"/>
                              <a:gd name="connsiteX2" fmla="*/ 0 w 109125"/>
                              <a:gd name="connsiteY2" fmla="*/ 0 h 152400"/>
                              <a:gd name="connsiteX0" fmla="*/ 101600 w 109125"/>
                              <a:gd name="connsiteY0" fmla="*/ 152400 h 152400"/>
                              <a:gd name="connsiteX1" fmla="*/ 101600 w 109125"/>
                              <a:gd name="connsiteY1" fmla="*/ 101600 h 152400"/>
                              <a:gd name="connsiteX2" fmla="*/ 0 w 109125"/>
                              <a:gd name="connsiteY2" fmla="*/ 0 h 152400"/>
                            </a:gdLst>
                            <a:ahLst/>
                            <a:cxnLst>
                              <a:cxn ang="0">
                                <a:pos x="connsiteX0" y="connsiteY0"/>
                              </a:cxn>
                              <a:cxn ang="0">
                                <a:pos x="connsiteX1" y="connsiteY1"/>
                              </a:cxn>
                              <a:cxn ang="0">
                                <a:pos x="connsiteX2" y="connsiteY2"/>
                              </a:cxn>
                            </a:cxnLst>
                            <a:rect l="l" t="t" r="r" b="b"/>
                            <a:pathLst>
                              <a:path w="109125" h="152400">
                                <a:moveTo>
                                  <a:pt x="101600" y="152400"/>
                                </a:moveTo>
                                <a:cubicBezTo>
                                  <a:pt x="101600" y="143933"/>
                                  <a:pt x="118533" y="127000"/>
                                  <a:pt x="101600" y="101600"/>
                                </a:cubicBezTo>
                                <a:cubicBezTo>
                                  <a:pt x="84667" y="76200"/>
                                  <a:pt x="21167" y="21167"/>
                                  <a:pt x="0" y="0"/>
                                </a:cubicBezTo>
                              </a:path>
                            </a:pathLst>
                          </a:custGeom>
                          <a:noFill/>
                          <a:ln w="6350" cap="flat" cmpd="sng" algn="ctr">
                            <a:solidFill>
                              <a:srgbClr val="E17D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08" name="Senakangwedi_Merensky_2_275kV"/>
                          <p:cNvSpPr/>
                          <p:nvPr/>
                        </p:nvSpPr>
                        <p:spPr>
                          <a:xfrm>
                            <a:off x="6995696" y="2834528"/>
                            <a:ext cx="220260" cy="218252"/>
                          </a:xfrm>
                          <a:custGeom>
                            <a:avLst/>
                            <a:gdLst>
                              <a:gd name="connsiteX0" fmla="*/ 6741 w 222641"/>
                              <a:gd name="connsiteY0" fmla="*/ 203200 h 218252"/>
                              <a:gd name="connsiteX1" fmla="*/ 19441 w 222641"/>
                              <a:gd name="connsiteY1" fmla="*/ 203200 h 218252"/>
                              <a:gd name="connsiteX2" fmla="*/ 222641 w 222641"/>
                              <a:gd name="connsiteY2" fmla="*/ 0 h 218252"/>
                              <a:gd name="connsiteX0" fmla="*/ 6741 w 222641"/>
                              <a:gd name="connsiteY0" fmla="*/ 203200 h 218252"/>
                              <a:gd name="connsiteX1" fmla="*/ 19441 w 222641"/>
                              <a:gd name="connsiteY1" fmla="*/ 203200 h 218252"/>
                              <a:gd name="connsiteX2" fmla="*/ 222641 w 222641"/>
                              <a:gd name="connsiteY2" fmla="*/ 0 h 218252"/>
                            </a:gdLst>
                            <a:ahLst/>
                            <a:cxnLst>
                              <a:cxn ang="0">
                                <a:pos x="connsiteX0" y="connsiteY0"/>
                              </a:cxn>
                              <a:cxn ang="0">
                                <a:pos x="connsiteX1" y="connsiteY1"/>
                              </a:cxn>
                              <a:cxn ang="0">
                                <a:pos x="connsiteX2" y="connsiteY2"/>
                              </a:cxn>
                            </a:cxnLst>
                            <a:rect l="l" t="t" r="r" b="b"/>
                            <a:pathLst>
                              <a:path w="222641" h="218252">
                                <a:moveTo>
                                  <a:pt x="6741" y="203200"/>
                                </a:moveTo>
                                <a:cubicBezTo>
                                  <a:pt x="8858" y="203200"/>
                                  <a:pt x="-16542" y="237067"/>
                                  <a:pt x="19441" y="203200"/>
                                </a:cubicBezTo>
                                <a:cubicBezTo>
                                  <a:pt x="55424" y="169333"/>
                                  <a:pt x="180308" y="42333"/>
                                  <a:pt x="222641" y="0"/>
                                </a:cubicBezTo>
                              </a:path>
                            </a:pathLst>
                          </a:custGeom>
                          <a:noFill/>
                          <a:ln w="6350" cap="flat" cmpd="sng" algn="ctr">
                            <a:solidFill>
                              <a:srgbClr val="E17D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09" name="Emkhiweni"/>
                          <p:cNvSpPr/>
                          <p:nvPr/>
                        </p:nvSpPr>
                        <p:spPr>
                          <a:xfrm>
                            <a:off x="5296356" y="4967650"/>
                            <a:ext cx="383929" cy="342371"/>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10" name="Kusile_Benella_1_400kV"/>
                          <p:cNvSpPr/>
                          <p:nvPr/>
                        </p:nvSpPr>
                        <p:spPr>
                          <a:xfrm rot="2968869" flipV="1">
                            <a:off x="4678976" y="4892800"/>
                            <a:ext cx="66839" cy="206264"/>
                          </a:xfrm>
                          <a:custGeom>
                            <a:avLst/>
                            <a:gdLst>
                              <a:gd name="connsiteX0" fmla="*/ 0 w 647700"/>
                              <a:gd name="connsiteY0" fmla="*/ 6585 h 95485"/>
                              <a:gd name="connsiteX1" fmla="*/ 558800 w 647700"/>
                              <a:gd name="connsiteY1" fmla="*/ 6585 h 95485"/>
                              <a:gd name="connsiteX2" fmla="*/ 647700 w 647700"/>
                              <a:gd name="connsiteY2" fmla="*/ 95485 h 95485"/>
                              <a:gd name="connsiteX0" fmla="*/ 0 w 647700"/>
                              <a:gd name="connsiteY0" fmla="*/ 6585 h 95485"/>
                              <a:gd name="connsiteX1" fmla="*/ 558800 w 647700"/>
                              <a:gd name="connsiteY1" fmla="*/ 6585 h 95485"/>
                              <a:gd name="connsiteX2" fmla="*/ 647700 w 647700"/>
                              <a:gd name="connsiteY2" fmla="*/ 95485 h 95485"/>
                              <a:gd name="connsiteX0" fmla="*/ 0 w 647700"/>
                              <a:gd name="connsiteY0" fmla="*/ 0 h 88900"/>
                              <a:gd name="connsiteX1" fmla="*/ 647700 w 647700"/>
                              <a:gd name="connsiteY1" fmla="*/ 88900 h 88900"/>
                              <a:gd name="connsiteX0" fmla="*/ 0 w 576355"/>
                              <a:gd name="connsiteY0" fmla="*/ 11650 h 11650"/>
                              <a:gd name="connsiteX1" fmla="*/ 576355 w 576355"/>
                              <a:gd name="connsiteY1" fmla="*/ 0 h 11650"/>
                              <a:gd name="connsiteX0" fmla="*/ 26043 w 85675"/>
                              <a:gd name="connsiteY0" fmla="*/ 22170 h 22170"/>
                              <a:gd name="connsiteX1" fmla="*/ 59630 w 85675"/>
                              <a:gd name="connsiteY1" fmla="*/ 0 h 22170"/>
                              <a:gd name="connsiteX0" fmla="*/ 0 w 347403"/>
                              <a:gd name="connsiteY0" fmla="*/ 19394 h 19394"/>
                              <a:gd name="connsiteX1" fmla="*/ 347402 w 347403"/>
                              <a:gd name="connsiteY1" fmla="*/ 0 h 19394"/>
                              <a:gd name="connsiteX0" fmla="*/ 475277 w 504340"/>
                              <a:gd name="connsiteY0" fmla="*/ 36159 h 36159"/>
                              <a:gd name="connsiteX1" fmla="*/ 29064 w 504340"/>
                              <a:gd name="connsiteY1" fmla="*/ 0 h 36159"/>
                              <a:gd name="connsiteX0" fmla="*/ 446213 w 538560"/>
                              <a:gd name="connsiteY0" fmla="*/ 36159 h 36159"/>
                              <a:gd name="connsiteX1" fmla="*/ 0 w 538560"/>
                              <a:gd name="connsiteY1" fmla="*/ 0 h 36159"/>
                              <a:gd name="connsiteX0" fmla="*/ 336974 w 459834"/>
                              <a:gd name="connsiteY0" fmla="*/ 36944 h 36944"/>
                              <a:gd name="connsiteX1" fmla="*/ 0 w 459834"/>
                              <a:gd name="connsiteY1" fmla="*/ 0 h 36944"/>
                              <a:gd name="connsiteX0" fmla="*/ 187019 w 371708"/>
                              <a:gd name="connsiteY0" fmla="*/ 32992 h 32992"/>
                              <a:gd name="connsiteX1" fmla="*/ 0 w 371708"/>
                              <a:gd name="connsiteY1" fmla="*/ 0 h 32992"/>
                            </a:gdLst>
                            <a:ahLst/>
                            <a:cxnLst>
                              <a:cxn ang="0">
                                <a:pos x="connsiteX0" y="connsiteY0"/>
                              </a:cxn>
                              <a:cxn ang="0">
                                <a:pos x="connsiteX1" y="connsiteY1"/>
                              </a:cxn>
                            </a:cxnLst>
                            <a:rect l="l" t="t" r="r" b="b"/>
                            <a:pathLst>
                              <a:path w="371708" h="32992">
                                <a:moveTo>
                                  <a:pt x="187019" y="32992"/>
                                </a:moveTo>
                                <a:cubicBezTo>
                                  <a:pt x="379137" y="29109"/>
                                  <a:pt x="549654" y="20015"/>
                                  <a:pt x="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11" name="Benella"/>
                          <p:cNvSpPr/>
                          <p:nvPr/>
                        </p:nvSpPr>
                        <p:spPr>
                          <a:xfrm>
                            <a:off x="4913308" y="5099049"/>
                            <a:ext cx="383929" cy="342371"/>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12" name="WONDERKRAG"/>
                          <p:cNvSpPr/>
                          <p:nvPr/>
                        </p:nvSpPr>
                        <p:spPr>
                          <a:xfrm>
                            <a:off x="4768038" y="6145302"/>
                            <a:ext cx="383929" cy="342371"/>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213" name="Kendal_Emkhiweni_1_400kV"/>
                          <p:cNvSpPr/>
                          <p:nvPr/>
                        </p:nvSpPr>
                        <p:spPr>
                          <a:xfrm>
                            <a:off x="4555860" y="5039646"/>
                            <a:ext cx="757238" cy="387864"/>
                          </a:xfrm>
                          <a:custGeom>
                            <a:avLst/>
                            <a:gdLst>
                              <a:gd name="connsiteX0" fmla="*/ 0 w 927100"/>
                              <a:gd name="connsiteY0" fmla="*/ 431800 h 463785"/>
                              <a:gd name="connsiteX1" fmla="*/ 495300 w 927100"/>
                              <a:gd name="connsiteY1" fmla="*/ 431800 h 463785"/>
                              <a:gd name="connsiteX2" fmla="*/ 927100 w 927100"/>
                              <a:gd name="connsiteY2" fmla="*/ 0 h 463785"/>
                              <a:gd name="connsiteX0" fmla="*/ 0 w 927100"/>
                              <a:gd name="connsiteY0" fmla="*/ 431800 h 463785"/>
                              <a:gd name="connsiteX1" fmla="*/ 495300 w 927100"/>
                              <a:gd name="connsiteY1" fmla="*/ 431800 h 463785"/>
                              <a:gd name="connsiteX2" fmla="*/ 927100 w 927100"/>
                              <a:gd name="connsiteY2" fmla="*/ 0 h 463785"/>
                              <a:gd name="connsiteX0" fmla="*/ 0 w 816466"/>
                              <a:gd name="connsiteY0" fmla="*/ 486833 h 488567"/>
                              <a:gd name="connsiteX1" fmla="*/ 384666 w 816466"/>
                              <a:gd name="connsiteY1" fmla="*/ 431800 h 488567"/>
                              <a:gd name="connsiteX2" fmla="*/ 816466 w 816466"/>
                              <a:gd name="connsiteY2" fmla="*/ 0 h 488567"/>
                              <a:gd name="connsiteX0" fmla="*/ 0 w 735617"/>
                              <a:gd name="connsiteY0" fmla="*/ 520700 h 522434"/>
                              <a:gd name="connsiteX1" fmla="*/ 384666 w 735617"/>
                              <a:gd name="connsiteY1" fmla="*/ 465667 h 522434"/>
                              <a:gd name="connsiteX2" fmla="*/ 735617 w 735617"/>
                              <a:gd name="connsiteY2" fmla="*/ 0 h 522434"/>
                              <a:gd name="connsiteX0" fmla="*/ 0 w 735617"/>
                              <a:gd name="connsiteY0" fmla="*/ 520700 h 522434"/>
                              <a:gd name="connsiteX1" fmla="*/ 384666 w 735617"/>
                              <a:gd name="connsiteY1" fmla="*/ 465667 h 522434"/>
                              <a:gd name="connsiteX2" fmla="*/ 735617 w 735617"/>
                              <a:gd name="connsiteY2" fmla="*/ 0 h 522434"/>
                              <a:gd name="connsiteX0" fmla="*/ 0 w 769659"/>
                              <a:gd name="connsiteY0" fmla="*/ 448734 h 450468"/>
                              <a:gd name="connsiteX1" fmla="*/ 384666 w 769659"/>
                              <a:gd name="connsiteY1" fmla="*/ 393701 h 450468"/>
                              <a:gd name="connsiteX2" fmla="*/ 769659 w 769659"/>
                              <a:gd name="connsiteY2" fmla="*/ 0 h 450468"/>
                              <a:gd name="connsiteX0" fmla="*/ 0 w 769659"/>
                              <a:gd name="connsiteY0" fmla="*/ 448857 h 450591"/>
                              <a:gd name="connsiteX1" fmla="*/ 384666 w 769659"/>
                              <a:gd name="connsiteY1" fmla="*/ 393824 h 450591"/>
                              <a:gd name="connsiteX2" fmla="*/ 769659 w 769659"/>
                              <a:gd name="connsiteY2" fmla="*/ 123 h 450591"/>
                              <a:gd name="connsiteX0" fmla="*/ 0 w 761149"/>
                              <a:gd name="connsiteY0" fmla="*/ 419237 h 420971"/>
                              <a:gd name="connsiteX1" fmla="*/ 384666 w 761149"/>
                              <a:gd name="connsiteY1" fmla="*/ 364204 h 420971"/>
                              <a:gd name="connsiteX2" fmla="*/ 761149 w 761149"/>
                              <a:gd name="connsiteY2" fmla="*/ 136 h 420971"/>
                              <a:gd name="connsiteX0" fmla="*/ 0 w 761149"/>
                              <a:gd name="connsiteY0" fmla="*/ 419237 h 419237"/>
                              <a:gd name="connsiteX1" fmla="*/ 384666 w 761149"/>
                              <a:gd name="connsiteY1" fmla="*/ 364204 h 419237"/>
                              <a:gd name="connsiteX2" fmla="*/ 761149 w 761149"/>
                              <a:gd name="connsiteY2" fmla="*/ 136 h 419237"/>
                            </a:gdLst>
                            <a:ahLst/>
                            <a:cxnLst>
                              <a:cxn ang="0">
                                <a:pos x="connsiteX0" y="connsiteY0"/>
                              </a:cxn>
                              <a:cxn ang="0">
                                <a:pos x="connsiteX1" y="connsiteY1"/>
                              </a:cxn>
                              <a:cxn ang="0">
                                <a:pos x="connsiteX2" y="connsiteY2"/>
                              </a:cxn>
                            </a:cxnLst>
                            <a:rect l="l" t="t" r="r" b="b"/>
                            <a:pathLst>
                              <a:path w="761149" h="419237">
                                <a:moveTo>
                                  <a:pt x="0" y="419237"/>
                                </a:moveTo>
                                <a:cubicBezTo>
                                  <a:pt x="108081" y="355737"/>
                                  <a:pt x="230149" y="436171"/>
                                  <a:pt x="384666" y="364204"/>
                                </a:cubicBezTo>
                                <a:cubicBezTo>
                                  <a:pt x="539183" y="292237"/>
                                  <a:pt x="483962" y="-7272"/>
                                  <a:pt x="761149" y="136"/>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grpSp>
                    <p:cxnSp>
                      <p:nvCxnSpPr>
                        <p:cNvPr id="1194" name="Straight Connector 1193"/>
                        <p:cNvCxnSpPr/>
                        <p:nvPr/>
                      </p:nvCxnSpPr>
                      <p:spPr>
                        <a:xfrm rot="480000">
                          <a:off x="3593467" y="4443166"/>
                          <a:ext cx="49733" cy="1799"/>
                        </a:xfrm>
                        <a:prstGeom prst="line">
                          <a:avLst/>
                        </a:prstGeom>
                        <a:noFill/>
                        <a:ln w="38100" cap="flat" cmpd="sng" algn="ctr">
                          <a:solidFill>
                            <a:sysClr val="window" lastClr="FFFFFF"/>
                          </a:solidFill>
                          <a:prstDash val="solid"/>
                          <a:miter lim="800000"/>
                        </a:ln>
                        <a:effectLst/>
                      </p:spPr>
                    </p:cxnSp>
                  </p:grpSp>
                  <p:sp>
                    <p:nvSpPr>
                      <p:cNvPr id="1191" name="Manogeng_Label"/>
                      <p:cNvSpPr txBox="1"/>
                      <p:nvPr/>
                    </p:nvSpPr>
                    <p:spPr>
                      <a:xfrm>
                        <a:off x="3118261" y="758649"/>
                        <a:ext cx="2588819" cy="804334"/>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Manogeng</a:t>
                        </a:r>
                      </a:p>
                    </p:txBody>
                  </p:sp>
                  <p:sp>
                    <p:nvSpPr>
                      <p:cNvPr id="1192" name="Manogeng"/>
                      <p:cNvSpPr/>
                      <p:nvPr/>
                    </p:nvSpPr>
                    <p:spPr>
                      <a:xfrm>
                        <a:off x="5083207" y="1502464"/>
                        <a:ext cx="383929" cy="342371"/>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grpSp>
                <p:sp>
                  <p:nvSpPr>
                    <p:cNvPr id="1188" name="Kriel_Wonderkrag_1_400kV"/>
                    <p:cNvSpPr/>
                    <p:nvPr/>
                  </p:nvSpPr>
                  <p:spPr>
                    <a:xfrm>
                      <a:off x="3592269" y="4384001"/>
                      <a:ext cx="108000" cy="0"/>
                    </a:xfrm>
                    <a:custGeom>
                      <a:avLst/>
                      <a:gdLst>
                        <a:gd name="connsiteX0" fmla="*/ 279400 w 300096"/>
                        <a:gd name="connsiteY0" fmla="*/ 0 h 469900"/>
                        <a:gd name="connsiteX1" fmla="*/ 279400 w 300096"/>
                        <a:gd name="connsiteY1" fmla="*/ 190500 h 469900"/>
                        <a:gd name="connsiteX2" fmla="*/ 0 w 300096"/>
                        <a:gd name="connsiteY2" fmla="*/ 469900 h 469900"/>
                        <a:gd name="connsiteX0" fmla="*/ 279400 w 300096"/>
                        <a:gd name="connsiteY0" fmla="*/ 0 h 469900"/>
                        <a:gd name="connsiteX1" fmla="*/ 279400 w 300096"/>
                        <a:gd name="connsiteY1" fmla="*/ 190500 h 469900"/>
                        <a:gd name="connsiteX2" fmla="*/ 0 w 300096"/>
                        <a:gd name="connsiteY2" fmla="*/ 469900 h 469900"/>
                        <a:gd name="connsiteX0" fmla="*/ 355600 w 355600"/>
                        <a:gd name="connsiteY0" fmla="*/ 175143 h 293676"/>
                        <a:gd name="connsiteX1" fmla="*/ 279400 w 355600"/>
                        <a:gd name="connsiteY1" fmla="*/ 14276 h 293676"/>
                        <a:gd name="connsiteX2" fmla="*/ 0 w 355600"/>
                        <a:gd name="connsiteY2" fmla="*/ 293676 h 293676"/>
                        <a:gd name="connsiteX0" fmla="*/ 355600 w 355600"/>
                        <a:gd name="connsiteY0" fmla="*/ 0 h 118533"/>
                        <a:gd name="connsiteX1" fmla="*/ 0 w 355600"/>
                        <a:gd name="connsiteY1" fmla="*/ 118533 h 118533"/>
                        <a:gd name="connsiteX0" fmla="*/ 287867 w 287867"/>
                        <a:gd name="connsiteY0" fmla="*/ 0 h 0"/>
                        <a:gd name="connsiteX1" fmla="*/ 0 w 287867"/>
                        <a:gd name="connsiteY1" fmla="*/ 0 h 0"/>
                        <a:gd name="connsiteX0" fmla="*/ 9853 w 9853"/>
                        <a:gd name="connsiteY0" fmla="*/ 16933 h 0"/>
                        <a:gd name="connsiteX1" fmla="*/ 0 w 9853"/>
                        <a:gd name="connsiteY1" fmla="*/ 0 h 0"/>
                      </a:gdLst>
                      <a:ahLst/>
                      <a:cxnLst>
                        <a:cxn ang="0">
                          <a:pos x="connsiteX0" y="connsiteY0"/>
                        </a:cxn>
                        <a:cxn ang="0">
                          <a:pos x="connsiteX1" y="connsiteY1"/>
                        </a:cxn>
                      </a:cxnLst>
                      <a:rect l="l" t="t" r="r" b="b"/>
                      <a:pathLst>
                        <a:path w="9853">
                          <a:moveTo>
                            <a:pt x="9853" y="16933"/>
                          </a:moveTo>
                          <a:lnTo>
                            <a:pt x="0" y="0"/>
                          </a:ln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89" name="Kriel_Wonderkrag_1_400kV"/>
                    <p:cNvSpPr/>
                    <p:nvPr/>
                  </p:nvSpPr>
                  <p:spPr>
                    <a:xfrm>
                      <a:off x="3592277" y="4439035"/>
                      <a:ext cx="108000" cy="0"/>
                    </a:xfrm>
                    <a:custGeom>
                      <a:avLst/>
                      <a:gdLst>
                        <a:gd name="connsiteX0" fmla="*/ 279400 w 300096"/>
                        <a:gd name="connsiteY0" fmla="*/ 0 h 469900"/>
                        <a:gd name="connsiteX1" fmla="*/ 279400 w 300096"/>
                        <a:gd name="connsiteY1" fmla="*/ 190500 h 469900"/>
                        <a:gd name="connsiteX2" fmla="*/ 0 w 300096"/>
                        <a:gd name="connsiteY2" fmla="*/ 469900 h 469900"/>
                        <a:gd name="connsiteX0" fmla="*/ 279400 w 300096"/>
                        <a:gd name="connsiteY0" fmla="*/ 0 h 469900"/>
                        <a:gd name="connsiteX1" fmla="*/ 279400 w 300096"/>
                        <a:gd name="connsiteY1" fmla="*/ 190500 h 469900"/>
                        <a:gd name="connsiteX2" fmla="*/ 0 w 300096"/>
                        <a:gd name="connsiteY2" fmla="*/ 469900 h 469900"/>
                        <a:gd name="connsiteX0" fmla="*/ 355600 w 355600"/>
                        <a:gd name="connsiteY0" fmla="*/ 175143 h 293676"/>
                        <a:gd name="connsiteX1" fmla="*/ 279400 w 355600"/>
                        <a:gd name="connsiteY1" fmla="*/ 14276 h 293676"/>
                        <a:gd name="connsiteX2" fmla="*/ 0 w 355600"/>
                        <a:gd name="connsiteY2" fmla="*/ 293676 h 293676"/>
                        <a:gd name="connsiteX0" fmla="*/ 355600 w 355600"/>
                        <a:gd name="connsiteY0" fmla="*/ 0 h 118533"/>
                        <a:gd name="connsiteX1" fmla="*/ 0 w 355600"/>
                        <a:gd name="connsiteY1" fmla="*/ 118533 h 118533"/>
                        <a:gd name="connsiteX0" fmla="*/ 287867 w 287867"/>
                        <a:gd name="connsiteY0" fmla="*/ 0 h 0"/>
                        <a:gd name="connsiteX1" fmla="*/ 0 w 287867"/>
                        <a:gd name="connsiteY1" fmla="*/ 0 h 0"/>
                        <a:gd name="connsiteX0" fmla="*/ 9853 w 9853"/>
                        <a:gd name="connsiteY0" fmla="*/ 16933 h 0"/>
                        <a:gd name="connsiteX1" fmla="*/ 0 w 9853"/>
                        <a:gd name="connsiteY1" fmla="*/ 0 h 0"/>
                      </a:gdLst>
                      <a:ahLst/>
                      <a:cxnLst>
                        <a:cxn ang="0">
                          <a:pos x="connsiteX0" y="connsiteY0"/>
                        </a:cxn>
                        <a:cxn ang="0">
                          <a:pos x="connsiteX1" y="connsiteY1"/>
                        </a:cxn>
                      </a:cxnLst>
                      <a:rect l="l" t="t" r="r" b="b"/>
                      <a:pathLst>
                        <a:path w="9853">
                          <a:moveTo>
                            <a:pt x="9853" y="16933"/>
                          </a:moveTo>
                          <a:lnTo>
                            <a:pt x="0" y="0"/>
                          </a:ln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grpSp>
              <p:grpSp>
                <p:nvGrpSpPr>
                  <p:cNvPr id="1183" name="Group 1182"/>
                  <p:cNvGrpSpPr/>
                  <p:nvPr/>
                </p:nvGrpSpPr>
                <p:grpSpPr>
                  <a:xfrm>
                    <a:off x="3936489" y="1474766"/>
                    <a:ext cx="1256752" cy="1782522"/>
                    <a:chOff x="5751938" y="3697529"/>
                    <a:chExt cx="1256752" cy="1782522"/>
                  </a:xfrm>
                </p:grpSpPr>
                <p:sp>
                  <p:nvSpPr>
                    <p:cNvPr id="1184" name="Silimela_Emkhiweni_1_400kV"/>
                    <p:cNvSpPr/>
                    <p:nvPr/>
                  </p:nvSpPr>
                  <p:spPr>
                    <a:xfrm>
                      <a:off x="5836108" y="3823783"/>
                      <a:ext cx="192145" cy="1656268"/>
                    </a:xfrm>
                    <a:custGeom>
                      <a:avLst/>
                      <a:gdLst>
                        <a:gd name="connsiteX0" fmla="*/ 16933 w 245533"/>
                        <a:gd name="connsiteY0" fmla="*/ 0 h 1638300"/>
                        <a:gd name="connsiteX1" fmla="*/ 16933 w 245533"/>
                        <a:gd name="connsiteY1" fmla="*/ 1409700 h 1638300"/>
                        <a:gd name="connsiteX2" fmla="*/ 245533 w 245533"/>
                        <a:gd name="connsiteY2" fmla="*/ 1638300 h 1638300"/>
                        <a:gd name="connsiteX0" fmla="*/ 16933 w 245533"/>
                        <a:gd name="connsiteY0" fmla="*/ 0 h 1638300"/>
                        <a:gd name="connsiteX1" fmla="*/ 16933 w 245533"/>
                        <a:gd name="connsiteY1" fmla="*/ 1409700 h 1638300"/>
                        <a:gd name="connsiteX2" fmla="*/ 245533 w 245533"/>
                        <a:gd name="connsiteY2" fmla="*/ 1638300 h 1638300"/>
                        <a:gd name="connsiteX0" fmla="*/ 16933 w 196610"/>
                        <a:gd name="connsiteY0" fmla="*/ 0 h 1766720"/>
                        <a:gd name="connsiteX1" fmla="*/ 16933 w 196610"/>
                        <a:gd name="connsiteY1" fmla="*/ 1409700 h 1766720"/>
                        <a:gd name="connsiteX2" fmla="*/ 196610 w 196610"/>
                        <a:gd name="connsiteY2" fmla="*/ 1766720 h 1766720"/>
                      </a:gdLst>
                      <a:ahLst/>
                      <a:cxnLst>
                        <a:cxn ang="0">
                          <a:pos x="connsiteX0" y="connsiteY0"/>
                        </a:cxn>
                        <a:cxn ang="0">
                          <a:pos x="connsiteX1" y="connsiteY1"/>
                        </a:cxn>
                        <a:cxn ang="0">
                          <a:pos x="connsiteX2" y="connsiteY2"/>
                        </a:cxn>
                      </a:cxnLst>
                      <a:rect l="l" t="t" r="r" b="b"/>
                      <a:pathLst>
                        <a:path w="196610" h="1766720">
                          <a:moveTo>
                            <a:pt x="16933" y="0"/>
                          </a:moveTo>
                          <a:cubicBezTo>
                            <a:pt x="16933" y="234950"/>
                            <a:pt x="-21167" y="1136650"/>
                            <a:pt x="16933" y="1409700"/>
                          </a:cubicBezTo>
                          <a:cubicBezTo>
                            <a:pt x="55033" y="1682750"/>
                            <a:pt x="148985" y="1719095"/>
                            <a:pt x="196610" y="176672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85" name="Silimela_Manogeng_1_400kV"/>
                    <p:cNvSpPr/>
                    <p:nvPr/>
                  </p:nvSpPr>
                  <p:spPr>
                    <a:xfrm>
                      <a:off x="5853043" y="3819079"/>
                      <a:ext cx="1155647" cy="68203"/>
                    </a:xfrm>
                    <a:custGeom>
                      <a:avLst/>
                      <a:gdLst>
                        <a:gd name="connsiteX0" fmla="*/ 0 w 1166798"/>
                        <a:gd name="connsiteY0" fmla="*/ 4703 h 68203"/>
                        <a:gd name="connsiteX1" fmla="*/ 1066800 w 1166798"/>
                        <a:gd name="connsiteY1" fmla="*/ 4703 h 68203"/>
                        <a:gd name="connsiteX2" fmla="*/ 1130300 w 1166798"/>
                        <a:gd name="connsiteY2" fmla="*/ 68203 h 68203"/>
                        <a:gd name="connsiteX0" fmla="*/ 0 w 1166798"/>
                        <a:gd name="connsiteY0" fmla="*/ 4703 h 68203"/>
                        <a:gd name="connsiteX1" fmla="*/ 1066800 w 1166798"/>
                        <a:gd name="connsiteY1" fmla="*/ 4703 h 68203"/>
                        <a:gd name="connsiteX2" fmla="*/ 1130300 w 1166798"/>
                        <a:gd name="connsiteY2" fmla="*/ 68203 h 68203"/>
                      </a:gdLst>
                      <a:ahLst/>
                      <a:cxnLst>
                        <a:cxn ang="0">
                          <a:pos x="connsiteX0" y="connsiteY0"/>
                        </a:cxn>
                        <a:cxn ang="0">
                          <a:pos x="connsiteX1" y="connsiteY1"/>
                        </a:cxn>
                        <a:cxn ang="0">
                          <a:pos x="connsiteX2" y="connsiteY2"/>
                        </a:cxn>
                      </a:cxnLst>
                      <a:rect l="l" t="t" r="r" b="b"/>
                      <a:pathLst>
                        <a:path w="1166798" h="68203">
                          <a:moveTo>
                            <a:pt x="0" y="4703"/>
                          </a:moveTo>
                          <a:cubicBezTo>
                            <a:pt x="177800" y="4703"/>
                            <a:pt x="878417" y="-5880"/>
                            <a:pt x="1066800" y="4703"/>
                          </a:cubicBezTo>
                          <a:cubicBezTo>
                            <a:pt x="1255183" y="15286"/>
                            <a:pt x="1117071" y="54974"/>
                            <a:pt x="1130300" y="68203"/>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86" name="Silimela"/>
                    <p:cNvSpPr/>
                    <p:nvPr/>
                  </p:nvSpPr>
                  <p:spPr>
                    <a:xfrm>
                      <a:off x="5751938" y="3697529"/>
                      <a:ext cx="383929" cy="344131"/>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grpSp>
            </p:grpSp>
            <p:sp>
              <p:nvSpPr>
                <p:cNvPr id="1181" name="Emkhiweni"/>
                <p:cNvSpPr/>
                <p:nvPr/>
              </p:nvSpPr>
              <p:spPr>
                <a:xfrm>
                  <a:off x="10314635" y="520718"/>
                  <a:ext cx="111600" cy="111600"/>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grpSp>
        </p:grpSp>
        <p:grpSp>
          <p:nvGrpSpPr>
            <p:cNvPr id="1076" name="Group 1075"/>
            <p:cNvGrpSpPr/>
            <p:nvPr/>
          </p:nvGrpSpPr>
          <p:grpSpPr>
            <a:xfrm>
              <a:off x="5479249" y="832218"/>
              <a:ext cx="2508742" cy="2154387"/>
              <a:chOff x="7363891" y="-988072"/>
              <a:chExt cx="3387643" cy="2975775"/>
            </a:xfrm>
          </p:grpSpPr>
          <p:sp>
            <p:nvSpPr>
              <p:cNvPr id="1077" name="Arnot_Arnot_1_400kV"/>
              <p:cNvSpPr/>
              <p:nvPr/>
            </p:nvSpPr>
            <p:spPr>
              <a:xfrm>
                <a:off x="9757010" y="1697466"/>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78" name="Bighorn_Spitskop_1_400kV"/>
              <p:cNvSpPr/>
              <p:nvPr/>
            </p:nvSpPr>
            <p:spPr>
              <a:xfrm>
                <a:off x="8241990" y="1098958"/>
                <a:ext cx="179441" cy="437260"/>
              </a:xfrm>
              <a:custGeom>
                <a:avLst/>
                <a:gdLst>
                  <a:gd name="connsiteX0" fmla="*/ 444500 w 477425"/>
                  <a:gd name="connsiteY0" fmla="*/ 1104900 h 1104900"/>
                  <a:gd name="connsiteX1" fmla="*/ 444500 w 477425"/>
                  <a:gd name="connsiteY1" fmla="*/ 444500 h 1104900"/>
                  <a:gd name="connsiteX2" fmla="*/ 0 w 477425"/>
                  <a:gd name="connsiteY2" fmla="*/ 0 h 1104900"/>
                  <a:gd name="connsiteX0" fmla="*/ 444500 w 477425"/>
                  <a:gd name="connsiteY0" fmla="*/ 1104900 h 1104900"/>
                  <a:gd name="connsiteX1" fmla="*/ 444500 w 477425"/>
                  <a:gd name="connsiteY1" fmla="*/ 444500 h 1104900"/>
                  <a:gd name="connsiteX2" fmla="*/ 0 w 477425"/>
                  <a:gd name="connsiteY2" fmla="*/ 0 h 1104900"/>
                </a:gdLst>
                <a:ahLst/>
                <a:cxnLst>
                  <a:cxn ang="0">
                    <a:pos x="connsiteX0" y="connsiteY0"/>
                  </a:cxn>
                  <a:cxn ang="0">
                    <a:pos x="connsiteX1" y="connsiteY1"/>
                  </a:cxn>
                  <a:cxn ang="0">
                    <a:pos x="connsiteX2" y="connsiteY2"/>
                  </a:cxn>
                </a:cxnLst>
                <a:rect l="l" t="t" r="r" b="b"/>
                <a:pathLst>
                  <a:path w="477425" h="1104900">
                    <a:moveTo>
                      <a:pt x="444500" y="1104900"/>
                    </a:moveTo>
                    <a:cubicBezTo>
                      <a:pt x="444500" y="994833"/>
                      <a:pt x="518583" y="628650"/>
                      <a:pt x="444500" y="444500"/>
                    </a:cubicBezTo>
                    <a:cubicBezTo>
                      <a:pt x="370417" y="260350"/>
                      <a:pt x="92604" y="92604"/>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79" name="Borutho_Matimba_1_400kV"/>
              <p:cNvSpPr/>
              <p:nvPr/>
            </p:nvSpPr>
            <p:spPr>
              <a:xfrm>
                <a:off x="8448207" y="270742"/>
                <a:ext cx="802532" cy="151300"/>
              </a:xfrm>
              <a:custGeom>
                <a:avLst/>
                <a:gdLst>
                  <a:gd name="connsiteX0" fmla="*/ 2133600 w 2133600"/>
                  <a:gd name="connsiteY0" fmla="*/ 355600 h 381940"/>
                  <a:gd name="connsiteX1" fmla="*/ 355600 w 2133600"/>
                  <a:gd name="connsiteY1" fmla="*/ 355600 h 381940"/>
                  <a:gd name="connsiteX2" fmla="*/ 0 w 2133600"/>
                  <a:gd name="connsiteY2" fmla="*/ 0 h 381940"/>
                  <a:gd name="connsiteX0" fmla="*/ 2133600 w 2133600"/>
                  <a:gd name="connsiteY0" fmla="*/ 355600 h 381940"/>
                  <a:gd name="connsiteX1" fmla="*/ 355600 w 2133600"/>
                  <a:gd name="connsiteY1" fmla="*/ 355600 h 381940"/>
                  <a:gd name="connsiteX2" fmla="*/ 0 w 2133600"/>
                  <a:gd name="connsiteY2" fmla="*/ 0 h 381940"/>
                </a:gdLst>
                <a:ahLst/>
                <a:cxnLst>
                  <a:cxn ang="0">
                    <a:pos x="connsiteX0" y="connsiteY0"/>
                  </a:cxn>
                  <a:cxn ang="0">
                    <a:pos x="connsiteX1" y="connsiteY1"/>
                  </a:cxn>
                  <a:cxn ang="0">
                    <a:pos x="connsiteX2" y="connsiteY2"/>
                  </a:cxn>
                </a:cxnLst>
                <a:rect l="l" t="t" r="r" b="b"/>
                <a:pathLst>
                  <a:path w="2133600" h="381940">
                    <a:moveTo>
                      <a:pt x="2133600" y="355600"/>
                    </a:moveTo>
                    <a:cubicBezTo>
                      <a:pt x="1837267" y="355600"/>
                      <a:pt x="711200" y="414867"/>
                      <a:pt x="355600" y="355600"/>
                    </a:cubicBezTo>
                    <a:cubicBezTo>
                      <a:pt x="0" y="296333"/>
                      <a:pt x="74083" y="74083"/>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80" name="Borutho_Medupi_1_400kV"/>
              <p:cNvSpPr/>
              <p:nvPr/>
            </p:nvSpPr>
            <p:spPr>
              <a:xfrm>
                <a:off x="8424653" y="319958"/>
                <a:ext cx="849351" cy="129709"/>
              </a:xfrm>
              <a:custGeom>
                <a:avLst/>
                <a:gdLst>
                  <a:gd name="connsiteX0" fmla="*/ 2222500 w 2222500"/>
                  <a:gd name="connsiteY0" fmla="*/ 304800 h 327377"/>
                  <a:gd name="connsiteX1" fmla="*/ 304800 w 2222500"/>
                  <a:gd name="connsiteY1" fmla="*/ 304800 h 327377"/>
                  <a:gd name="connsiteX2" fmla="*/ 0 w 2222500"/>
                  <a:gd name="connsiteY2" fmla="*/ 0 h 327377"/>
                  <a:gd name="connsiteX0" fmla="*/ 2222500 w 2222500"/>
                  <a:gd name="connsiteY0" fmla="*/ 304800 h 327377"/>
                  <a:gd name="connsiteX1" fmla="*/ 304800 w 2222500"/>
                  <a:gd name="connsiteY1" fmla="*/ 304800 h 327377"/>
                  <a:gd name="connsiteX2" fmla="*/ 0 w 2222500"/>
                  <a:gd name="connsiteY2" fmla="*/ 0 h 327377"/>
                  <a:gd name="connsiteX0" fmla="*/ 2257341 w 2257341"/>
                  <a:gd name="connsiteY0" fmla="*/ 301331 h 323908"/>
                  <a:gd name="connsiteX1" fmla="*/ 339641 w 2257341"/>
                  <a:gd name="connsiteY1" fmla="*/ 301331 h 323908"/>
                  <a:gd name="connsiteX2" fmla="*/ 0 w 2257341"/>
                  <a:gd name="connsiteY2" fmla="*/ 0 h 323908"/>
                  <a:gd name="connsiteX0" fmla="*/ 2257341 w 2257341"/>
                  <a:gd name="connsiteY0" fmla="*/ 301331 h 323908"/>
                  <a:gd name="connsiteX1" fmla="*/ 339641 w 2257341"/>
                  <a:gd name="connsiteY1" fmla="*/ 301331 h 323908"/>
                  <a:gd name="connsiteX2" fmla="*/ 0 w 2257341"/>
                  <a:gd name="connsiteY2" fmla="*/ 0 h 323908"/>
                </a:gdLst>
                <a:ahLst/>
                <a:cxnLst>
                  <a:cxn ang="0">
                    <a:pos x="connsiteX0" y="connsiteY0"/>
                  </a:cxn>
                  <a:cxn ang="0">
                    <a:pos x="connsiteX1" y="connsiteY1"/>
                  </a:cxn>
                  <a:cxn ang="0">
                    <a:pos x="connsiteX2" y="connsiteY2"/>
                  </a:cxn>
                </a:cxnLst>
                <a:rect l="l" t="t" r="r" b="b"/>
                <a:pathLst>
                  <a:path w="2257341" h="323908">
                    <a:moveTo>
                      <a:pt x="2257341" y="301331"/>
                    </a:moveTo>
                    <a:cubicBezTo>
                      <a:pt x="1937724" y="301331"/>
                      <a:pt x="710058" y="352131"/>
                      <a:pt x="339641" y="301331"/>
                    </a:cubicBezTo>
                    <a:cubicBezTo>
                      <a:pt x="-30776" y="250531"/>
                      <a:pt x="4270" y="115534"/>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81" name="Borutho_Witkop_1_400kV"/>
              <p:cNvSpPr/>
              <p:nvPr/>
            </p:nvSpPr>
            <p:spPr>
              <a:xfrm rot="334451">
                <a:off x="9283250" y="420890"/>
                <a:ext cx="224674" cy="97840"/>
              </a:xfrm>
              <a:custGeom>
                <a:avLst/>
                <a:gdLst>
                  <a:gd name="connsiteX0" fmla="*/ 0 w 596900"/>
                  <a:gd name="connsiteY0" fmla="*/ 16933 h 245533"/>
                  <a:gd name="connsiteX1" fmla="*/ 368300 w 596900"/>
                  <a:gd name="connsiteY1" fmla="*/ 16933 h 245533"/>
                  <a:gd name="connsiteX2" fmla="*/ 596900 w 596900"/>
                  <a:gd name="connsiteY2" fmla="*/ 245533 h 245533"/>
                  <a:gd name="connsiteX0" fmla="*/ 0 w 596900"/>
                  <a:gd name="connsiteY0" fmla="*/ 16933 h 245533"/>
                  <a:gd name="connsiteX1" fmla="*/ 368300 w 596900"/>
                  <a:gd name="connsiteY1" fmla="*/ 16933 h 245533"/>
                  <a:gd name="connsiteX2" fmla="*/ 596900 w 596900"/>
                  <a:gd name="connsiteY2" fmla="*/ 245533 h 245533"/>
                </a:gdLst>
                <a:ahLst/>
                <a:cxnLst>
                  <a:cxn ang="0">
                    <a:pos x="connsiteX0" y="connsiteY0"/>
                  </a:cxn>
                  <a:cxn ang="0">
                    <a:pos x="connsiteX1" y="connsiteY1"/>
                  </a:cxn>
                  <a:cxn ang="0">
                    <a:pos x="connsiteX2" y="connsiteY2"/>
                  </a:cxn>
                </a:cxnLst>
                <a:rect l="l" t="t" r="r" b="b"/>
                <a:pathLst>
                  <a:path w="596900" h="245533">
                    <a:moveTo>
                      <a:pt x="0" y="16933"/>
                    </a:moveTo>
                    <a:cubicBezTo>
                      <a:pt x="61383" y="16933"/>
                      <a:pt x="268817" y="-21167"/>
                      <a:pt x="368300" y="16933"/>
                    </a:cubicBezTo>
                    <a:cubicBezTo>
                      <a:pt x="467783" y="55033"/>
                      <a:pt x="549275" y="197908"/>
                      <a:pt x="596900" y="245533"/>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82" name="Borutho_Witkop_2_400kV"/>
              <p:cNvSpPr/>
              <p:nvPr/>
            </p:nvSpPr>
            <p:spPr>
              <a:xfrm rot="334451">
                <a:off x="9279644" y="451422"/>
                <a:ext cx="206224" cy="67960"/>
              </a:xfrm>
              <a:custGeom>
                <a:avLst/>
                <a:gdLst>
                  <a:gd name="connsiteX0" fmla="*/ 0 w 596900"/>
                  <a:gd name="connsiteY0" fmla="*/ 16933 h 245533"/>
                  <a:gd name="connsiteX1" fmla="*/ 368300 w 596900"/>
                  <a:gd name="connsiteY1" fmla="*/ 16933 h 245533"/>
                  <a:gd name="connsiteX2" fmla="*/ 596900 w 596900"/>
                  <a:gd name="connsiteY2" fmla="*/ 245533 h 245533"/>
                  <a:gd name="connsiteX0" fmla="*/ 0 w 596900"/>
                  <a:gd name="connsiteY0" fmla="*/ 16933 h 245533"/>
                  <a:gd name="connsiteX1" fmla="*/ 368300 w 596900"/>
                  <a:gd name="connsiteY1" fmla="*/ 16933 h 245533"/>
                  <a:gd name="connsiteX2" fmla="*/ 596900 w 596900"/>
                  <a:gd name="connsiteY2" fmla="*/ 245533 h 245533"/>
                  <a:gd name="connsiteX0" fmla="*/ 0 w 589993"/>
                  <a:gd name="connsiteY0" fmla="*/ 16933 h 176483"/>
                  <a:gd name="connsiteX1" fmla="*/ 368300 w 589993"/>
                  <a:gd name="connsiteY1" fmla="*/ 16933 h 176483"/>
                  <a:gd name="connsiteX2" fmla="*/ 589993 w 589993"/>
                  <a:gd name="connsiteY2" fmla="*/ 176483 h 176483"/>
                  <a:gd name="connsiteX0" fmla="*/ 0 w 548565"/>
                  <a:gd name="connsiteY0" fmla="*/ 16933 h 170469"/>
                  <a:gd name="connsiteX1" fmla="*/ 368300 w 548565"/>
                  <a:gd name="connsiteY1" fmla="*/ 16933 h 170469"/>
                  <a:gd name="connsiteX2" fmla="*/ 548565 w 548565"/>
                  <a:gd name="connsiteY2" fmla="*/ 170469 h 170469"/>
                </a:gdLst>
                <a:ahLst/>
                <a:cxnLst>
                  <a:cxn ang="0">
                    <a:pos x="connsiteX0" y="connsiteY0"/>
                  </a:cxn>
                  <a:cxn ang="0">
                    <a:pos x="connsiteX1" y="connsiteY1"/>
                  </a:cxn>
                  <a:cxn ang="0">
                    <a:pos x="connsiteX2" y="connsiteY2"/>
                  </a:cxn>
                </a:cxnLst>
                <a:rect l="l" t="t" r="r" b="b"/>
                <a:pathLst>
                  <a:path w="548565" h="170469">
                    <a:moveTo>
                      <a:pt x="0" y="16933"/>
                    </a:moveTo>
                    <a:cubicBezTo>
                      <a:pt x="61383" y="16933"/>
                      <a:pt x="268817" y="-21167"/>
                      <a:pt x="368300" y="16933"/>
                    </a:cubicBezTo>
                    <a:cubicBezTo>
                      <a:pt x="467783" y="55033"/>
                      <a:pt x="500940" y="122844"/>
                      <a:pt x="548565" y="170469"/>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83" name="Leseding_Witkop_1_400kV"/>
              <p:cNvSpPr/>
              <p:nvPr/>
            </p:nvSpPr>
            <p:spPr>
              <a:xfrm>
                <a:off x="9480586" y="503168"/>
                <a:ext cx="381499" cy="224957"/>
              </a:xfrm>
              <a:custGeom>
                <a:avLst/>
                <a:gdLst>
                  <a:gd name="connsiteX0" fmla="*/ 1041400 w 1041400"/>
                  <a:gd name="connsiteY0" fmla="*/ 609600 h 654755"/>
                  <a:gd name="connsiteX1" fmla="*/ 609600 w 1041400"/>
                  <a:gd name="connsiteY1" fmla="*/ 609600 h 654755"/>
                  <a:gd name="connsiteX2" fmla="*/ 0 w 1041400"/>
                  <a:gd name="connsiteY2" fmla="*/ 0 h 654755"/>
                  <a:gd name="connsiteX0" fmla="*/ 1041400 w 1041400"/>
                  <a:gd name="connsiteY0" fmla="*/ 609600 h 654755"/>
                  <a:gd name="connsiteX1" fmla="*/ 609600 w 1041400"/>
                  <a:gd name="connsiteY1" fmla="*/ 609600 h 654755"/>
                  <a:gd name="connsiteX2" fmla="*/ 0 w 1041400"/>
                  <a:gd name="connsiteY2" fmla="*/ 0 h 654755"/>
                </a:gdLst>
                <a:ahLst/>
                <a:cxnLst>
                  <a:cxn ang="0">
                    <a:pos x="connsiteX0" y="connsiteY0"/>
                  </a:cxn>
                  <a:cxn ang="0">
                    <a:pos x="connsiteX1" y="connsiteY1"/>
                  </a:cxn>
                  <a:cxn ang="0">
                    <a:pos x="connsiteX2" y="connsiteY2"/>
                  </a:cxn>
                </a:cxnLst>
                <a:rect l="l" t="t" r="r" b="b"/>
                <a:pathLst>
                  <a:path w="1041400" h="654755">
                    <a:moveTo>
                      <a:pt x="1041400" y="609600"/>
                    </a:moveTo>
                    <a:cubicBezTo>
                      <a:pt x="969433" y="609600"/>
                      <a:pt x="783167" y="711200"/>
                      <a:pt x="609600" y="609600"/>
                    </a:cubicBezTo>
                    <a:cubicBezTo>
                      <a:pt x="436033" y="508000"/>
                      <a:pt x="127000" y="127000"/>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84" name="Marang_Matimba_1_400kV"/>
              <p:cNvSpPr/>
              <p:nvPr/>
            </p:nvSpPr>
            <p:spPr>
              <a:xfrm>
                <a:off x="8322337" y="316146"/>
                <a:ext cx="133306" cy="1180767"/>
              </a:xfrm>
              <a:custGeom>
                <a:avLst/>
                <a:gdLst>
                  <a:gd name="connsiteX0" fmla="*/ 32925 w 477425"/>
                  <a:gd name="connsiteY0" fmla="*/ 3022600 h 3022600"/>
                  <a:gd name="connsiteX1" fmla="*/ 32925 w 477425"/>
                  <a:gd name="connsiteY1" fmla="*/ 444500 h 3022600"/>
                  <a:gd name="connsiteX2" fmla="*/ 477425 w 477425"/>
                  <a:gd name="connsiteY2" fmla="*/ 0 h 3022600"/>
                  <a:gd name="connsiteX0" fmla="*/ 32925 w 477425"/>
                  <a:gd name="connsiteY0" fmla="*/ 3022600 h 3022600"/>
                  <a:gd name="connsiteX1" fmla="*/ 32925 w 477425"/>
                  <a:gd name="connsiteY1" fmla="*/ 444500 h 3022600"/>
                  <a:gd name="connsiteX2" fmla="*/ 477425 w 477425"/>
                  <a:gd name="connsiteY2" fmla="*/ 0 h 3022600"/>
                  <a:gd name="connsiteX0" fmla="*/ 32925 w 447012"/>
                  <a:gd name="connsiteY0" fmla="*/ 3323567 h 3323567"/>
                  <a:gd name="connsiteX1" fmla="*/ 32925 w 447012"/>
                  <a:gd name="connsiteY1" fmla="*/ 745467 h 3323567"/>
                  <a:gd name="connsiteX2" fmla="*/ 447012 w 447012"/>
                  <a:gd name="connsiteY2" fmla="*/ 0 h 3323567"/>
                  <a:gd name="connsiteX0" fmla="*/ 32925 w 447012"/>
                  <a:gd name="connsiteY0" fmla="*/ 3323567 h 3323567"/>
                  <a:gd name="connsiteX1" fmla="*/ 32925 w 447012"/>
                  <a:gd name="connsiteY1" fmla="*/ 745467 h 3323567"/>
                  <a:gd name="connsiteX2" fmla="*/ 447012 w 447012"/>
                  <a:gd name="connsiteY2" fmla="*/ 0 h 3323567"/>
                  <a:gd name="connsiteX0" fmla="*/ 32925 w 379943"/>
                  <a:gd name="connsiteY0" fmla="*/ 3317235 h 3317235"/>
                  <a:gd name="connsiteX1" fmla="*/ 32925 w 379943"/>
                  <a:gd name="connsiteY1" fmla="*/ 739135 h 3317235"/>
                  <a:gd name="connsiteX2" fmla="*/ 379943 w 379943"/>
                  <a:gd name="connsiteY2" fmla="*/ 0 h 3317235"/>
                  <a:gd name="connsiteX0" fmla="*/ 32925 w 379943"/>
                  <a:gd name="connsiteY0" fmla="*/ 3317235 h 3317235"/>
                  <a:gd name="connsiteX1" fmla="*/ 32925 w 379943"/>
                  <a:gd name="connsiteY1" fmla="*/ 739135 h 3317235"/>
                  <a:gd name="connsiteX2" fmla="*/ 379943 w 379943"/>
                  <a:gd name="connsiteY2" fmla="*/ 0 h 3317235"/>
                  <a:gd name="connsiteX0" fmla="*/ 8086 w 355104"/>
                  <a:gd name="connsiteY0" fmla="*/ 3317235 h 3317235"/>
                  <a:gd name="connsiteX1" fmla="*/ 8086 w 355104"/>
                  <a:gd name="connsiteY1" fmla="*/ 739135 h 3317235"/>
                  <a:gd name="connsiteX2" fmla="*/ 355104 w 355104"/>
                  <a:gd name="connsiteY2" fmla="*/ 0 h 3317235"/>
                  <a:gd name="connsiteX0" fmla="*/ 8086 w 355104"/>
                  <a:gd name="connsiteY0" fmla="*/ 3317235 h 3317235"/>
                  <a:gd name="connsiteX1" fmla="*/ 8086 w 355104"/>
                  <a:gd name="connsiteY1" fmla="*/ 739135 h 3317235"/>
                  <a:gd name="connsiteX2" fmla="*/ 355104 w 355104"/>
                  <a:gd name="connsiteY2" fmla="*/ 0 h 3317235"/>
                  <a:gd name="connsiteX0" fmla="*/ 8086 w 355104"/>
                  <a:gd name="connsiteY0" fmla="*/ 3317235 h 3317235"/>
                  <a:gd name="connsiteX1" fmla="*/ 8086 w 355104"/>
                  <a:gd name="connsiteY1" fmla="*/ 739135 h 3317235"/>
                  <a:gd name="connsiteX2" fmla="*/ 355104 w 355104"/>
                  <a:gd name="connsiteY2" fmla="*/ 0 h 3317235"/>
                  <a:gd name="connsiteX0" fmla="*/ 8086 w 355104"/>
                  <a:gd name="connsiteY0" fmla="*/ 3317235 h 3317235"/>
                  <a:gd name="connsiteX1" fmla="*/ 8086 w 355104"/>
                  <a:gd name="connsiteY1" fmla="*/ 739135 h 3317235"/>
                  <a:gd name="connsiteX2" fmla="*/ 355104 w 355104"/>
                  <a:gd name="connsiteY2" fmla="*/ 0 h 3317235"/>
                  <a:gd name="connsiteX0" fmla="*/ 8086 w 355104"/>
                  <a:gd name="connsiteY0" fmla="*/ 3317235 h 3317235"/>
                  <a:gd name="connsiteX1" fmla="*/ 8086 w 355104"/>
                  <a:gd name="connsiteY1" fmla="*/ 840440 h 3317235"/>
                  <a:gd name="connsiteX2" fmla="*/ 355104 w 355104"/>
                  <a:gd name="connsiteY2" fmla="*/ 0 h 3317235"/>
                  <a:gd name="connsiteX0" fmla="*/ 8086 w 355104"/>
                  <a:gd name="connsiteY0" fmla="*/ 3317235 h 3317235"/>
                  <a:gd name="connsiteX1" fmla="*/ 8086 w 355104"/>
                  <a:gd name="connsiteY1" fmla="*/ 840440 h 3317235"/>
                  <a:gd name="connsiteX2" fmla="*/ 355104 w 355104"/>
                  <a:gd name="connsiteY2" fmla="*/ 0 h 3317235"/>
                </a:gdLst>
                <a:ahLst/>
                <a:cxnLst>
                  <a:cxn ang="0">
                    <a:pos x="connsiteX0" y="connsiteY0"/>
                  </a:cxn>
                  <a:cxn ang="0">
                    <a:pos x="connsiteX1" y="connsiteY1"/>
                  </a:cxn>
                  <a:cxn ang="0">
                    <a:pos x="connsiteX2" y="connsiteY2"/>
                  </a:cxn>
                </a:cxnLst>
                <a:rect l="l" t="t" r="r" b="b"/>
                <a:pathLst>
                  <a:path w="355104" h="3317235">
                    <a:moveTo>
                      <a:pt x="8086" y="3317235"/>
                    </a:moveTo>
                    <a:cubicBezTo>
                      <a:pt x="8086" y="2887552"/>
                      <a:pt x="-10106" y="1413854"/>
                      <a:pt x="8086" y="840440"/>
                    </a:cubicBezTo>
                    <a:cubicBezTo>
                      <a:pt x="15101" y="-17895"/>
                      <a:pt x="323325" y="443423"/>
                      <a:pt x="355104"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85" name="Marang_Medupi_1_400kV"/>
              <p:cNvSpPr/>
              <p:nvPr/>
            </p:nvSpPr>
            <p:spPr>
              <a:xfrm>
                <a:off x="8288545" y="318365"/>
                <a:ext cx="138954" cy="1172263"/>
              </a:xfrm>
              <a:custGeom>
                <a:avLst/>
                <a:gdLst>
                  <a:gd name="connsiteX0" fmla="*/ 26340 w 381940"/>
                  <a:gd name="connsiteY0" fmla="*/ 2971800 h 2971800"/>
                  <a:gd name="connsiteX1" fmla="*/ 26340 w 381940"/>
                  <a:gd name="connsiteY1" fmla="*/ 355600 h 2971800"/>
                  <a:gd name="connsiteX2" fmla="*/ 381940 w 381940"/>
                  <a:gd name="connsiteY2" fmla="*/ 0 h 2971800"/>
                  <a:gd name="connsiteX0" fmla="*/ 26340 w 381940"/>
                  <a:gd name="connsiteY0" fmla="*/ 2971800 h 2971800"/>
                  <a:gd name="connsiteX1" fmla="*/ 26340 w 381940"/>
                  <a:gd name="connsiteY1" fmla="*/ 355600 h 2971800"/>
                  <a:gd name="connsiteX2" fmla="*/ 381940 w 381940"/>
                  <a:gd name="connsiteY2" fmla="*/ 0 h 2971800"/>
                  <a:gd name="connsiteX0" fmla="*/ 12619 w 368219"/>
                  <a:gd name="connsiteY0" fmla="*/ 2971800 h 2971800"/>
                  <a:gd name="connsiteX1" fmla="*/ 32843 w 368219"/>
                  <a:gd name="connsiteY1" fmla="*/ 666668 h 2971800"/>
                  <a:gd name="connsiteX2" fmla="*/ 368219 w 368219"/>
                  <a:gd name="connsiteY2" fmla="*/ 0 h 2971800"/>
                  <a:gd name="connsiteX0" fmla="*/ 12619 w 267101"/>
                  <a:gd name="connsiteY0" fmla="*/ 3021973 h 3021973"/>
                  <a:gd name="connsiteX1" fmla="*/ 32843 w 267101"/>
                  <a:gd name="connsiteY1" fmla="*/ 716841 h 3021973"/>
                  <a:gd name="connsiteX2" fmla="*/ 267101 w 267101"/>
                  <a:gd name="connsiteY2" fmla="*/ 0 h 3021973"/>
                  <a:gd name="connsiteX0" fmla="*/ 12619 w 277213"/>
                  <a:gd name="connsiteY0" fmla="*/ 2981835 h 2981835"/>
                  <a:gd name="connsiteX1" fmla="*/ 32843 w 277213"/>
                  <a:gd name="connsiteY1" fmla="*/ 676703 h 2981835"/>
                  <a:gd name="connsiteX2" fmla="*/ 277213 w 277213"/>
                  <a:gd name="connsiteY2" fmla="*/ 0 h 2981835"/>
                  <a:gd name="connsiteX0" fmla="*/ 12619 w 277213"/>
                  <a:gd name="connsiteY0" fmla="*/ 2981835 h 2981835"/>
                  <a:gd name="connsiteX1" fmla="*/ 32843 w 277213"/>
                  <a:gd name="connsiteY1" fmla="*/ 676703 h 2981835"/>
                  <a:gd name="connsiteX2" fmla="*/ 277213 w 277213"/>
                  <a:gd name="connsiteY2" fmla="*/ 0 h 2981835"/>
                  <a:gd name="connsiteX0" fmla="*/ 0 w 264594"/>
                  <a:gd name="connsiteY0" fmla="*/ 2981835 h 2981835"/>
                  <a:gd name="connsiteX1" fmla="*/ 20224 w 264594"/>
                  <a:gd name="connsiteY1" fmla="*/ 676703 h 2981835"/>
                  <a:gd name="connsiteX2" fmla="*/ 264594 w 264594"/>
                  <a:gd name="connsiteY2" fmla="*/ 0 h 2981835"/>
                  <a:gd name="connsiteX0" fmla="*/ 0 w 315152"/>
                  <a:gd name="connsiteY0" fmla="*/ 2941697 h 2941697"/>
                  <a:gd name="connsiteX1" fmla="*/ 70782 w 315152"/>
                  <a:gd name="connsiteY1" fmla="*/ 676703 h 2941697"/>
                  <a:gd name="connsiteX2" fmla="*/ 315152 w 315152"/>
                  <a:gd name="connsiteY2" fmla="*/ 0 h 2941697"/>
                  <a:gd name="connsiteX0" fmla="*/ 0 w 315152"/>
                  <a:gd name="connsiteY0" fmla="*/ 2941697 h 2941697"/>
                  <a:gd name="connsiteX1" fmla="*/ 70782 w 315152"/>
                  <a:gd name="connsiteY1" fmla="*/ 676703 h 2941697"/>
                  <a:gd name="connsiteX2" fmla="*/ 315152 w 315152"/>
                  <a:gd name="connsiteY2" fmla="*/ 0 h 2941697"/>
                  <a:gd name="connsiteX0" fmla="*/ 0 w 315152"/>
                  <a:gd name="connsiteY0" fmla="*/ 2941697 h 2941697"/>
                  <a:gd name="connsiteX1" fmla="*/ 70782 w 315152"/>
                  <a:gd name="connsiteY1" fmla="*/ 676703 h 2941697"/>
                  <a:gd name="connsiteX2" fmla="*/ 315152 w 315152"/>
                  <a:gd name="connsiteY2" fmla="*/ 0 h 2941697"/>
                  <a:gd name="connsiteX0" fmla="*/ 0 w 315152"/>
                  <a:gd name="connsiteY0" fmla="*/ 2941697 h 2941697"/>
                  <a:gd name="connsiteX1" fmla="*/ 70782 w 315152"/>
                  <a:gd name="connsiteY1" fmla="*/ 676703 h 2941697"/>
                  <a:gd name="connsiteX2" fmla="*/ 315152 w 315152"/>
                  <a:gd name="connsiteY2" fmla="*/ 0 h 2941697"/>
                  <a:gd name="connsiteX0" fmla="*/ 0 w 315152"/>
                  <a:gd name="connsiteY0" fmla="*/ 2941697 h 2941697"/>
                  <a:gd name="connsiteX1" fmla="*/ 40446 w 315152"/>
                  <a:gd name="connsiteY1" fmla="*/ 1108185 h 2941697"/>
                  <a:gd name="connsiteX2" fmla="*/ 315152 w 315152"/>
                  <a:gd name="connsiteY2" fmla="*/ 0 h 2941697"/>
                  <a:gd name="connsiteX0" fmla="*/ 0 w 315152"/>
                  <a:gd name="connsiteY0" fmla="*/ 2941697 h 2941697"/>
                  <a:gd name="connsiteX1" fmla="*/ 40446 w 315152"/>
                  <a:gd name="connsiteY1" fmla="*/ 1108185 h 2941697"/>
                  <a:gd name="connsiteX2" fmla="*/ 315152 w 315152"/>
                  <a:gd name="connsiteY2" fmla="*/ 0 h 2941697"/>
                  <a:gd name="connsiteX0" fmla="*/ 0 w 318585"/>
                  <a:gd name="connsiteY0" fmla="*/ 2896603 h 2896603"/>
                  <a:gd name="connsiteX1" fmla="*/ 40446 w 318585"/>
                  <a:gd name="connsiteY1" fmla="*/ 1063091 h 2896603"/>
                  <a:gd name="connsiteX2" fmla="*/ 318585 w 318585"/>
                  <a:gd name="connsiteY2" fmla="*/ 0 h 2896603"/>
                  <a:gd name="connsiteX0" fmla="*/ 0 w 318585"/>
                  <a:gd name="connsiteY0" fmla="*/ 2896603 h 2896603"/>
                  <a:gd name="connsiteX1" fmla="*/ 40446 w 318585"/>
                  <a:gd name="connsiteY1" fmla="*/ 1063091 h 2896603"/>
                  <a:gd name="connsiteX2" fmla="*/ 318585 w 318585"/>
                  <a:gd name="connsiteY2" fmla="*/ 0 h 2896603"/>
                  <a:gd name="connsiteX0" fmla="*/ 0 w 318585"/>
                  <a:gd name="connsiteY0" fmla="*/ 2896603 h 2896603"/>
                  <a:gd name="connsiteX1" fmla="*/ 15257 w 318585"/>
                  <a:gd name="connsiteY1" fmla="*/ 1054422 h 2896603"/>
                  <a:gd name="connsiteX2" fmla="*/ 318585 w 318585"/>
                  <a:gd name="connsiteY2" fmla="*/ 0 h 2896603"/>
                  <a:gd name="connsiteX0" fmla="*/ 0 w 318585"/>
                  <a:gd name="connsiteY0" fmla="*/ 2922611 h 2922611"/>
                  <a:gd name="connsiteX1" fmla="*/ 15257 w 318585"/>
                  <a:gd name="connsiteY1" fmla="*/ 1054422 h 2922611"/>
                  <a:gd name="connsiteX2" fmla="*/ 318585 w 318585"/>
                  <a:gd name="connsiteY2" fmla="*/ 0 h 2922611"/>
                  <a:gd name="connsiteX0" fmla="*/ 0 w 318585"/>
                  <a:gd name="connsiteY0" fmla="*/ 2922611 h 2922611"/>
                  <a:gd name="connsiteX1" fmla="*/ 15257 w 318585"/>
                  <a:gd name="connsiteY1" fmla="*/ 1054422 h 2922611"/>
                  <a:gd name="connsiteX2" fmla="*/ 318585 w 318585"/>
                  <a:gd name="connsiteY2" fmla="*/ 0 h 2922611"/>
                  <a:gd name="connsiteX0" fmla="*/ 0 w 318585"/>
                  <a:gd name="connsiteY0" fmla="*/ 2922611 h 2922611"/>
                  <a:gd name="connsiteX1" fmla="*/ 15257 w 318585"/>
                  <a:gd name="connsiteY1" fmla="*/ 1054422 h 2922611"/>
                  <a:gd name="connsiteX2" fmla="*/ 318585 w 318585"/>
                  <a:gd name="connsiteY2" fmla="*/ 0 h 2922611"/>
                  <a:gd name="connsiteX0" fmla="*/ 0 w 340471"/>
                  <a:gd name="connsiteY0" fmla="*/ 3008044 h 3008044"/>
                  <a:gd name="connsiteX1" fmla="*/ 15257 w 340471"/>
                  <a:gd name="connsiteY1" fmla="*/ 1139855 h 3008044"/>
                  <a:gd name="connsiteX2" fmla="*/ 340471 w 340471"/>
                  <a:gd name="connsiteY2" fmla="*/ 0 h 3008044"/>
                  <a:gd name="connsiteX0" fmla="*/ 16028 w 356499"/>
                  <a:gd name="connsiteY0" fmla="*/ 3010534 h 3010534"/>
                  <a:gd name="connsiteX1" fmla="*/ 31285 w 356499"/>
                  <a:gd name="connsiteY1" fmla="*/ 1142345 h 3010534"/>
                  <a:gd name="connsiteX2" fmla="*/ 356499 w 356499"/>
                  <a:gd name="connsiteY2" fmla="*/ 2490 h 3010534"/>
                  <a:gd name="connsiteX0" fmla="*/ 0 w 340471"/>
                  <a:gd name="connsiteY0" fmla="*/ 3008044 h 3008044"/>
                  <a:gd name="connsiteX1" fmla="*/ 15257 w 340471"/>
                  <a:gd name="connsiteY1" fmla="*/ 1139855 h 3008044"/>
                  <a:gd name="connsiteX2" fmla="*/ 340471 w 340471"/>
                  <a:gd name="connsiteY2" fmla="*/ 0 h 3008044"/>
                  <a:gd name="connsiteX0" fmla="*/ 0 w 345943"/>
                  <a:gd name="connsiteY0" fmla="*/ 2956785 h 2956785"/>
                  <a:gd name="connsiteX1" fmla="*/ 15257 w 345943"/>
                  <a:gd name="connsiteY1" fmla="*/ 1088596 h 2956785"/>
                  <a:gd name="connsiteX2" fmla="*/ 345943 w 345943"/>
                  <a:gd name="connsiteY2" fmla="*/ 0 h 2956785"/>
                  <a:gd name="connsiteX0" fmla="*/ 0 w 345943"/>
                  <a:gd name="connsiteY0" fmla="*/ 2956785 h 2956785"/>
                  <a:gd name="connsiteX1" fmla="*/ 15257 w 345943"/>
                  <a:gd name="connsiteY1" fmla="*/ 1088596 h 2956785"/>
                  <a:gd name="connsiteX2" fmla="*/ 345943 w 345943"/>
                  <a:gd name="connsiteY2" fmla="*/ 0 h 2956785"/>
                  <a:gd name="connsiteX0" fmla="*/ 0 w 345943"/>
                  <a:gd name="connsiteY0" fmla="*/ 2956785 h 2956785"/>
                  <a:gd name="connsiteX1" fmla="*/ 37142 w 345943"/>
                  <a:gd name="connsiteY1" fmla="*/ 763956 h 2956785"/>
                  <a:gd name="connsiteX2" fmla="*/ 345943 w 345943"/>
                  <a:gd name="connsiteY2" fmla="*/ 0 h 2956785"/>
                  <a:gd name="connsiteX0" fmla="*/ 0 w 362357"/>
                  <a:gd name="connsiteY0" fmla="*/ 2962481 h 2962481"/>
                  <a:gd name="connsiteX1" fmla="*/ 37142 w 362357"/>
                  <a:gd name="connsiteY1" fmla="*/ 769652 h 2962481"/>
                  <a:gd name="connsiteX2" fmla="*/ 362357 w 362357"/>
                  <a:gd name="connsiteY2" fmla="*/ 0 h 2962481"/>
                </a:gdLst>
                <a:ahLst/>
                <a:cxnLst>
                  <a:cxn ang="0">
                    <a:pos x="connsiteX0" y="connsiteY0"/>
                  </a:cxn>
                  <a:cxn ang="0">
                    <a:pos x="connsiteX1" y="connsiteY1"/>
                  </a:cxn>
                  <a:cxn ang="0">
                    <a:pos x="connsiteX2" y="connsiteY2"/>
                  </a:cxn>
                </a:cxnLst>
                <a:rect l="l" t="t" r="r" b="b"/>
                <a:pathLst>
                  <a:path w="362357" h="2962481">
                    <a:moveTo>
                      <a:pt x="0" y="2962481"/>
                    </a:moveTo>
                    <a:cubicBezTo>
                      <a:pt x="67351" y="2841206"/>
                      <a:pt x="48657" y="2699878"/>
                      <a:pt x="37142" y="769652"/>
                    </a:cubicBezTo>
                    <a:cubicBezTo>
                      <a:pt x="35739" y="153939"/>
                      <a:pt x="-9975" y="336706"/>
                      <a:pt x="362357"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86" name="Marang_Ngwedi_1_400kV"/>
              <p:cNvSpPr/>
              <p:nvPr/>
            </p:nvSpPr>
            <p:spPr>
              <a:xfrm>
                <a:off x="8155442" y="1371819"/>
                <a:ext cx="147743" cy="134659"/>
              </a:xfrm>
              <a:custGeom>
                <a:avLst/>
                <a:gdLst>
                  <a:gd name="connsiteX0" fmla="*/ 393700 w 393700"/>
                  <a:gd name="connsiteY0" fmla="*/ 317500 h 341018"/>
                  <a:gd name="connsiteX1" fmla="*/ 317500 w 393700"/>
                  <a:gd name="connsiteY1" fmla="*/ 317500 h 341018"/>
                  <a:gd name="connsiteX2" fmla="*/ 0 w 393700"/>
                  <a:gd name="connsiteY2" fmla="*/ 0 h 341018"/>
                  <a:gd name="connsiteX0" fmla="*/ 393700 w 393700"/>
                  <a:gd name="connsiteY0" fmla="*/ 317500 h 341018"/>
                  <a:gd name="connsiteX1" fmla="*/ 317500 w 393700"/>
                  <a:gd name="connsiteY1" fmla="*/ 317500 h 341018"/>
                  <a:gd name="connsiteX2" fmla="*/ 0 w 393700"/>
                  <a:gd name="connsiteY2" fmla="*/ 0 h 341018"/>
                </a:gdLst>
                <a:ahLst/>
                <a:cxnLst>
                  <a:cxn ang="0">
                    <a:pos x="connsiteX0" y="connsiteY0"/>
                  </a:cxn>
                  <a:cxn ang="0">
                    <a:pos x="connsiteX1" y="connsiteY1"/>
                  </a:cxn>
                  <a:cxn ang="0">
                    <a:pos x="connsiteX2" y="connsiteY2"/>
                  </a:cxn>
                </a:cxnLst>
                <a:rect l="l" t="t" r="r" b="b"/>
                <a:pathLst>
                  <a:path w="393700" h="341018">
                    <a:moveTo>
                      <a:pt x="393700" y="317500"/>
                    </a:moveTo>
                    <a:cubicBezTo>
                      <a:pt x="381000" y="317500"/>
                      <a:pt x="383117" y="370417"/>
                      <a:pt x="317500" y="317500"/>
                    </a:cubicBezTo>
                    <a:cubicBezTo>
                      <a:pt x="251883" y="264583"/>
                      <a:pt x="66146" y="66146"/>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87" name="Marang_Bighorn_1_400kV"/>
              <p:cNvSpPr/>
              <p:nvPr/>
            </p:nvSpPr>
            <p:spPr>
              <a:xfrm>
                <a:off x="8303185" y="1493852"/>
                <a:ext cx="105780" cy="42366"/>
              </a:xfrm>
              <a:custGeom>
                <a:avLst/>
                <a:gdLst>
                  <a:gd name="connsiteX0" fmla="*/ 0 w 279400"/>
                  <a:gd name="connsiteY0" fmla="*/ 7525 h 109125"/>
                  <a:gd name="connsiteX1" fmla="*/ 177800 w 279400"/>
                  <a:gd name="connsiteY1" fmla="*/ 7525 h 109125"/>
                  <a:gd name="connsiteX2" fmla="*/ 279400 w 279400"/>
                  <a:gd name="connsiteY2" fmla="*/ 109125 h 109125"/>
                  <a:gd name="connsiteX0" fmla="*/ 0 w 279400"/>
                  <a:gd name="connsiteY0" fmla="*/ 7525 h 109125"/>
                  <a:gd name="connsiteX1" fmla="*/ 177800 w 279400"/>
                  <a:gd name="connsiteY1" fmla="*/ 7525 h 109125"/>
                  <a:gd name="connsiteX2" fmla="*/ 279400 w 279400"/>
                  <a:gd name="connsiteY2" fmla="*/ 109125 h 109125"/>
                </a:gdLst>
                <a:ahLst/>
                <a:cxnLst>
                  <a:cxn ang="0">
                    <a:pos x="connsiteX0" y="connsiteY0"/>
                  </a:cxn>
                  <a:cxn ang="0">
                    <a:pos x="connsiteX1" y="connsiteY1"/>
                  </a:cxn>
                  <a:cxn ang="0">
                    <a:pos x="connsiteX2" y="connsiteY2"/>
                  </a:cxn>
                </a:cxnLst>
                <a:rect l="l" t="t" r="r" b="b"/>
                <a:pathLst>
                  <a:path w="279400" h="109125">
                    <a:moveTo>
                      <a:pt x="0" y="7525"/>
                    </a:moveTo>
                    <a:cubicBezTo>
                      <a:pt x="29633" y="7525"/>
                      <a:pt x="131233" y="-9408"/>
                      <a:pt x="177800" y="7525"/>
                    </a:cubicBezTo>
                    <a:cubicBezTo>
                      <a:pt x="224367" y="24458"/>
                      <a:pt x="258233" y="87958"/>
                      <a:pt x="279400" y="109125"/>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88" name="Matimba_Witkop_1_400kV"/>
              <p:cNvSpPr/>
              <p:nvPr/>
            </p:nvSpPr>
            <p:spPr>
              <a:xfrm>
                <a:off x="8471472" y="282299"/>
                <a:ext cx="1027206" cy="249140"/>
              </a:xfrm>
              <a:custGeom>
                <a:avLst/>
                <a:gdLst>
                  <a:gd name="connsiteX0" fmla="*/ 0 w 2730500"/>
                  <a:gd name="connsiteY0" fmla="*/ 43274 h 627474"/>
                  <a:gd name="connsiteX1" fmla="*/ 2146300 w 2730500"/>
                  <a:gd name="connsiteY1" fmla="*/ 43274 h 627474"/>
                  <a:gd name="connsiteX2" fmla="*/ 2730500 w 2730500"/>
                  <a:gd name="connsiteY2" fmla="*/ 627474 h 627474"/>
                  <a:gd name="connsiteX0" fmla="*/ 0 w 2730500"/>
                  <a:gd name="connsiteY0" fmla="*/ 43274 h 627474"/>
                  <a:gd name="connsiteX1" fmla="*/ 2146300 w 2730500"/>
                  <a:gd name="connsiteY1" fmla="*/ 43274 h 627474"/>
                  <a:gd name="connsiteX2" fmla="*/ 2730500 w 2730500"/>
                  <a:gd name="connsiteY2" fmla="*/ 627474 h 627474"/>
                  <a:gd name="connsiteX0" fmla="*/ 0 w 2730500"/>
                  <a:gd name="connsiteY0" fmla="*/ 43274 h 627474"/>
                  <a:gd name="connsiteX1" fmla="*/ 2146300 w 2730500"/>
                  <a:gd name="connsiteY1" fmla="*/ 43274 h 627474"/>
                  <a:gd name="connsiteX2" fmla="*/ 2730500 w 2730500"/>
                  <a:gd name="connsiteY2" fmla="*/ 627474 h 627474"/>
                </a:gdLst>
                <a:ahLst/>
                <a:cxnLst>
                  <a:cxn ang="0">
                    <a:pos x="connsiteX0" y="connsiteY0"/>
                  </a:cxn>
                  <a:cxn ang="0">
                    <a:pos x="connsiteX1" y="connsiteY1"/>
                  </a:cxn>
                  <a:cxn ang="0">
                    <a:pos x="connsiteX2" y="connsiteY2"/>
                  </a:cxn>
                </a:cxnLst>
                <a:rect l="l" t="t" r="r" b="b"/>
                <a:pathLst>
                  <a:path w="2730500" h="627474">
                    <a:moveTo>
                      <a:pt x="0" y="43274"/>
                    </a:moveTo>
                    <a:cubicBezTo>
                      <a:pt x="357717" y="43274"/>
                      <a:pt x="1691217" y="-54093"/>
                      <a:pt x="2146300" y="43274"/>
                    </a:cubicBezTo>
                    <a:cubicBezTo>
                      <a:pt x="2601383" y="140641"/>
                      <a:pt x="2642666" y="471291"/>
                      <a:pt x="2730500" y="627474"/>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89" name="Matimba_Matimba_1_400kV"/>
              <p:cNvSpPr/>
              <p:nvPr/>
            </p:nvSpPr>
            <p:spPr>
              <a:xfrm>
                <a:off x="8471472" y="299897"/>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90" name="Matimba_Phokoje_1_400kV"/>
              <p:cNvSpPr/>
              <p:nvPr/>
            </p:nvSpPr>
            <p:spPr>
              <a:xfrm>
                <a:off x="8463993" y="-761727"/>
                <a:ext cx="107140" cy="1061625"/>
              </a:xfrm>
              <a:custGeom>
                <a:avLst/>
                <a:gdLst>
                  <a:gd name="connsiteX0" fmla="*/ 19755 w 286455"/>
                  <a:gd name="connsiteY0" fmla="*/ 2679780 h 2679780"/>
                  <a:gd name="connsiteX1" fmla="*/ 19755 w 286455"/>
                  <a:gd name="connsiteY1" fmla="*/ 279480 h 2679780"/>
                  <a:gd name="connsiteX2" fmla="*/ 286455 w 286455"/>
                  <a:gd name="connsiteY2" fmla="*/ 12780 h 2679780"/>
                  <a:gd name="connsiteX0" fmla="*/ 19755 w 286455"/>
                  <a:gd name="connsiteY0" fmla="*/ 2679780 h 2679780"/>
                  <a:gd name="connsiteX1" fmla="*/ 19755 w 286455"/>
                  <a:gd name="connsiteY1" fmla="*/ 279480 h 2679780"/>
                  <a:gd name="connsiteX2" fmla="*/ 286455 w 286455"/>
                  <a:gd name="connsiteY2" fmla="*/ 12780 h 2679780"/>
                </a:gdLst>
                <a:ahLst/>
                <a:cxnLst>
                  <a:cxn ang="0">
                    <a:pos x="connsiteX0" y="connsiteY0"/>
                  </a:cxn>
                  <a:cxn ang="0">
                    <a:pos x="connsiteX1" y="connsiteY1"/>
                  </a:cxn>
                  <a:cxn ang="0">
                    <a:pos x="connsiteX2" y="connsiteY2"/>
                  </a:cxn>
                </a:cxnLst>
                <a:rect l="l" t="t" r="r" b="b"/>
                <a:pathLst>
                  <a:path w="286455" h="2679780">
                    <a:moveTo>
                      <a:pt x="19755" y="2679780"/>
                    </a:moveTo>
                    <a:cubicBezTo>
                      <a:pt x="19755" y="2279730"/>
                      <a:pt x="-24695" y="723980"/>
                      <a:pt x="19755" y="279480"/>
                    </a:cubicBezTo>
                    <a:cubicBezTo>
                      <a:pt x="64205" y="-165020"/>
                      <a:pt x="230893" y="68342"/>
                      <a:pt x="286455" y="1278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91" name="Matimba_Medupi_1_400kV"/>
              <p:cNvSpPr/>
              <p:nvPr/>
            </p:nvSpPr>
            <p:spPr>
              <a:xfrm>
                <a:off x="8437815" y="298367"/>
                <a:ext cx="33657" cy="22189"/>
              </a:xfrm>
              <a:custGeom>
                <a:avLst/>
                <a:gdLst>
                  <a:gd name="connsiteX0" fmla="*/ 88900 w 88900"/>
                  <a:gd name="connsiteY0" fmla="*/ 3763 h 54563"/>
                  <a:gd name="connsiteX1" fmla="*/ 50800 w 88900"/>
                  <a:gd name="connsiteY1" fmla="*/ 3763 h 54563"/>
                  <a:gd name="connsiteX2" fmla="*/ 0 w 88900"/>
                  <a:gd name="connsiteY2" fmla="*/ 54563 h 54563"/>
                  <a:gd name="connsiteX0" fmla="*/ 88900 w 88900"/>
                  <a:gd name="connsiteY0" fmla="*/ 3763 h 54563"/>
                  <a:gd name="connsiteX1" fmla="*/ 50800 w 88900"/>
                  <a:gd name="connsiteY1" fmla="*/ 3763 h 54563"/>
                  <a:gd name="connsiteX2" fmla="*/ 0 w 88900"/>
                  <a:gd name="connsiteY2" fmla="*/ 54563 h 54563"/>
                </a:gdLst>
                <a:ahLst/>
                <a:cxnLst>
                  <a:cxn ang="0">
                    <a:pos x="connsiteX0" y="connsiteY0"/>
                  </a:cxn>
                  <a:cxn ang="0">
                    <a:pos x="connsiteX1" y="connsiteY1"/>
                  </a:cxn>
                  <a:cxn ang="0">
                    <a:pos x="connsiteX2" y="connsiteY2"/>
                  </a:cxn>
                </a:cxnLst>
                <a:rect l="l" t="t" r="r" b="b"/>
                <a:pathLst>
                  <a:path w="88900" h="54563">
                    <a:moveTo>
                      <a:pt x="88900" y="3763"/>
                    </a:moveTo>
                    <a:cubicBezTo>
                      <a:pt x="82550" y="3763"/>
                      <a:pt x="65617" y="-4704"/>
                      <a:pt x="50800" y="3763"/>
                    </a:cubicBezTo>
                    <a:cubicBezTo>
                      <a:pt x="35983" y="12230"/>
                      <a:pt x="10583" y="43980"/>
                      <a:pt x="0" y="54563"/>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92" name="Medupi_Medupi_1_400kV"/>
              <p:cNvSpPr/>
              <p:nvPr/>
            </p:nvSpPr>
            <p:spPr>
              <a:xfrm>
                <a:off x="8437815" y="318544"/>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93" name="Medupi_Medupi_1_400kV"/>
              <p:cNvSpPr/>
              <p:nvPr/>
            </p:nvSpPr>
            <p:spPr>
              <a:xfrm>
                <a:off x="8437815" y="318544"/>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94" name="Spitskop_Matimba_1_400kV"/>
              <p:cNvSpPr/>
              <p:nvPr/>
            </p:nvSpPr>
            <p:spPr>
              <a:xfrm rot="157274">
                <a:off x="8253987" y="306786"/>
                <a:ext cx="189027" cy="791272"/>
              </a:xfrm>
              <a:custGeom>
                <a:avLst/>
                <a:gdLst>
                  <a:gd name="connsiteX0" fmla="*/ 45155 w 654755"/>
                  <a:gd name="connsiteY0" fmla="*/ 2019300 h 2019300"/>
                  <a:gd name="connsiteX1" fmla="*/ 45155 w 654755"/>
                  <a:gd name="connsiteY1" fmla="*/ 609600 h 2019300"/>
                  <a:gd name="connsiteX2" fmla="*/ 654755 w 654755"/>
                  <a:gd name="connsiteY2" fmla="*/ 0 h 2019300"/>
                  <a:gd name="connsiteX0" fmla="*/ 45155 w 654755"/>
                  <a:gd name="connsiteY0" fmla="*/ 2019300 h 2019300"/>
                  <a:gd name="connsiteX1" fmla="*/ 45155 w 654755"/>
                  <a:gd name="connsiteY1" fmla="*/ 609600 h 2019300"/>
                  <a:gd name="connsiteX2" fmla="*/ 654755 w 654755"/>
                  <a:gd name="connsiteY2" fmla="*/ 0 h 2019300"/>
                  <a:gd name="connsiteX0" fmla="*/ 45155 w 491811"/>
                  <a:gd name="connsiteY0" fmla="*/ 2021978 h 2021978"/>
                  <a:gd name="connsiteX1" fmla="*/ 45155 w 491811"/>
                  <a:gd name="connsiteY1" fmla="*/ 612278 h 2021978"/>
                  <a:gd name="connsiteX2" fmla="*/ 491811 w 491811"/>
                  <a:gd name="connsiteY2" fmla="*/ 0 h 2021978"/>
                  <a:gd name="connsiteX0" fmla="*/ 45155 w 491811"/>
                  <a:gd name="connsiteY0" fmla="*/ 2021978 h 2021978"/>
                  <a:gd name="connsiteX1" fmla="*/ 45155 w 491811"/>
                  <a:gd name="connsiteY1" fmla="*/ 612278 h 2021978"/>
                  <a:gd name="connsiteX2" fmla="*/ 491811 w 491811"/>
                  <a:gd name="connsiteY2" fmla="*/ 0 h 2021978"/>
                  <a:gd name="connsiteX0" fmla="*/ 45155 w 498680"/>
                  <a:gd name="connsiteY0" fmla="*/ 1993793 h 1993793"/>
                  <a:gd name="connsiteX1" fmla="*/ 45155 w 498680"/>
                  <a:gd name="connsiteY1" fmla="*/ 584093 h 1993793"/>
                  <a:gd name="connsiteX2" fmla="*/ 498680 w 498680"/>
                  <a:gd name="connsiteY2" fmla="*/ 0 h 1993793"/>
                  <a:gd name="connsiteX0" fmla="*/ 45155 w 498423"/>
                  <a:gd name="connsiteY0" fmla="*/ 1999482 h 1999482"/>
                  <a:gd name="connsiteX1" fmla="*/ 45155 w 498423"/>
                  <a:gd name="connsiteY1" fmla="*/ 589782 h 1999482"/>
                  <a:gd name="connsiteX2" fmla="*/ 498423 w 498423"/>
                  <a:gd name="connsiteY2" fmla="*/ 0 h 1999482"/>
                  <a:gd name="connsiteX0" fmla="*/ 54397 w 507665"/>
                  <a:gd name="connsiteY0" fmla="*/ 1999482 h 1999482"/>
                  <a:gd name="connsiteX1" fmla="*/ 42195 w 507665"/>
                  <a:gd name="connsiteY1" fmla="*/ 567547 h 1999482"/>
                  <a:gd name="connsiteX2" fmla="*/ 507665 w 507665"/>
                  <a:gd name="connsiteY2" fmla="*/ 0 h 1999482"/>
                  <a:gd name="connsiteX0" fmla="*/ 28324 w 481592"/>
                  <a:gd name="connsiteY0" fmla="*/ 1999482 h 1999482"/>
                  <a:gd name="connsiteX1" fmla="*/ 16122 w 481592"/>
                  <a:gd name="connsiteY1" fmla="*/ 567547 h 1999482"/>
                  <a:gd name="connsiteX2" fmla="*/ 481592 w 481592"/>
                  <a:gd name="connsiteY2" fmla="*/ 0 h 1999482"/>
                  <a:gd name="connsiteX0" fmla="*/ 61865 w 515133"/>
                  <a:gd name="connsiteY0" fmla="*/ 1999482 h 1999482"/>
                  <a:gd name="connsiteX1" fmla="*/ 11049 w 515133"/>
                  <a:gd name="connsiteY1" fmla="*/ 580748 h 1999482"/>
                  <a:gd name="connsiteX2" fmla="*/ 515133 w 515133"/>
                  <a:gd name="connsiteY2" fmla="*/ 0 h 1999482"/>
                  <a:gd name="connsiteX0" fmla="*/ 50816 w 504084"/>
                  <a:gd name="connsiteY0" fmla="*/ 1999482 h 1999482"/>
                  <a:gd name="connsiteX1" fmla="*/ 0 w 504084"/>
                  <a:gd name="connsiteY1" fmla="*/ 580748 h 1999482"/>
                  <a:gd name="connsiteX2" fmla="*/ 504084 w 504084"/>
                  <a:gd name="connsiteY2" fmla="*/ 0 h 1999482"/>
                  <a:gd name="connsiteX0" fmla="*/ 50816 w 504084"/>
                  <a:gd name="connsiteY0" fmla="*/ 1999482 h 1999482"/>
                  <a:gd name="connsiteX1" fmla="*/ 0 w 504084"/>
                  <a:gd name="connsiteY1" fmla="*/ 580748 h 1999482"/>
                  <a:gd name="connsiteX2" fmla="*/ 504084 w 504084"/>
                  <a:gd name="connsiteY2" fmla="*/ 0 h 1999482"/>
                  <a:gd name="connsiteX0" fmla="*/ 50816 w 504084"/>
                  <a:gd name="connsiteY0" fmla="*/ 1999482 h 1999482"/>
                  <a:gd name="connsiteX1" fmla="*/ 0 w 504084"/>
                  <a:gd name="connsiteY1" fmla="*/ 580748 h 1999482"/>
                  <a:gd name="connsiteX2" fmla="*/ 504084 w 504084"/>
                  <a:gd name="connsiteY2" fmla="*/ 0 h 1999482"/>
                </a:gdLst>
                <a:ahLst/>
                <a:cxnLst>
                  <a:cxn ang="0">
                    <a:pos x="connsiteX0" y="connsiteY0"/>
                  </a:cxn>
                  <a:cxn ang="0">
                    <a:pos x="connsiteX1" y="connsiteY1"/>
                  </a:cxn>
                  <a:cxn ang="0">
                    <a:pos x="connsiteX2" y="connsiteY2"/>
                  </a:cxn>
                </a:cxnLst>
                <a:rect l="l" t="t" r="r" b="b"/>
                <a:pathLst>
                  <a:path w="504084" h="1999482">
                    <a:moveTo>
                      <a:pt x="50816" y="1999482"/>
                    </a:moveTo>
                    <a:cubicBezTo>
                      <a:pt x="50816" y="1764532"/>
                      <a:pt x="4381" y="1032081"/>
                      <a:pt x="0" y="580748"/>
                    </a:cubicBezTo>
                    <a:cubicBezTo>
                      <a:pt x="1761" y="265954"/>
                      <a:pt x="479870" y="369919"/>
                      <a:pt x="504084"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95" name="Spitskop_Medupi_1_400kV"/>
              <p:cNvSpPr/>
              <p:nvPr/>
            </p:nvSpPr>
            <p:spPr>
              <a:xfrm rot="157274">
                <a:off x="8213611" y="323532"/>
                <a:ext cx="179905" cy="772882"/>
              </a:xfrm>
              <a:custGeom>
                <a:avLst/>
                <a:gdLst>
                  <a:gd name="connsiteX0" fmla="*/ 38570 w 559270"/>
                  <a:gd name="connsiteY0" fmla="*/ 1968500 h 1968500"/>
                  <a:gd name="connsiteX1" fmla="*/ 38570 w 559270"/>
                  <a:gd name="connsiteY1" fmla="*/ 520700 h 1968500"/>
                  <a:gd name="connsiteX2" fmla="*/ 559270 w 559270"/>
                  <a:gd name="connsiteY2" fmla="*/ 0 h 1968500"/>
                  <a:gd name="connsiteX0" fmla="*/ 38570 w 559270"/>
                  <a:gd name="connsiteY0" fmla="*/ 1968500 h 1968500"/>
                  <a:gd name="connsiteX1" fmla="*/ 38570 w 559270"/>
                  <a:gd name="connsiteY1" fmla="*/ 520700 h 1968500"/>
                  <a:gd name="connsiteX2" fmla="*/ 559270 w 559270"/>
                  <a:gd name="connsiteY2" fmla="*/ 0 h 1968500"/>
                  <a:gd name="connsiteX0" fmla="*/ 38570 w 485025"/>
                  <a:gd name="connsiteY0" fmla="*/ 2035444 h 2035444"/>
                  <a:gd name="connsiteX1" fmla="*/ 38570 w 485025"/>
                  <a:gd name="connsiteY1" fmla="*/ 587644 h 2035444"/>
                  <a:gd name="connsiteX2" fmla="*/ 485025 w 485025"/>
                  <a:gd name="connsiteY2" fmla="*/ 0 h 2035444"/>
                  <a:gd name="connsiteX0" fmla="*/ 38570 w 485025"/>
                  <a:gd name="connsiteY0" fmla="*/ 2035444 h 2035444"/>
                  <a:gd name="connsiteX1" fmla="*/ 38570 w 485025"/>
                  <a:gd name="connsiteY1" fmla="*/ 587644 h 2035444"/>
                  <a:gd name="connsiteX2" fmla="*/ 485025 w 485025"/>
                  <a:gd name="connsiteY2" fmla="*/ 0 h 2035444"/>
                  <a:gd name="connsiteX0" fmla="*/ 38570 w 485025"/>
                  <a:gd name="connsiteY0" fmla="*/ 2035444 h 2035444"/>
                  <a:gd name="connsiteX1" fmla="*/ 38570 w 485025"/>
                  <a:gd name="connsiteY1" fmla="*/ 587644 h 2035444"/>
                  <a:gd name="connsiteX2" fmla="*/ 485025 w 485025"/>
                  <a:gd name="connsiteY2" fmla="*/ 0 h 2035444"/>
                  <a:gd name="connsiteX0" fmla="*/ 15844 w 462299"/>
                  <a:gd name="connsiteY0" fmla="*/ 2035444 h 2035444"/>
                  <a:gd name="connsiteX1" fmla="*/ 15844 w 462299"/>
                  <a:gd name="connsiteY1" fmla="*/ 587644 h 2035444"/>
                  <a:gd name="connsiteX2" fmla="*/ 462299 w 462299"/>
                  <a:gd name="connsiteY2" fmla="*/ 0 h 2035444"/>
                  <a:gd name="connsiteX0" fmla="*/ 66498 w 512953"/>
                  <a:gd name="connsiteY0" fmla="*/ 2035444 h 2035444"/>
                  <a:gd name="connsiteX1" fmla="*/ 7502 w 512953"/>
                  <a:gd name="connsiteY1" fmla="*/ 630489 h 2035444"/>
                  <a:gd name="connsiteX2" fmla="*/ 512953 w 512953"/>
                  <a:gd name="connsiteY2" fmla="*/ 0 h 2035444"/>
                  <a:gd name="connsiteX0" fmla="*/ 58996 w 505451"/>
                  <a:gd name="connsiteY0" fmla="*/ 2035444 h 2035444"/>
                  <a:gd name="connsiteX1" fmla="*/ 0 w 505451"/>
                  <a:gd name="connsiteY1" fmla="*/ 630489 h 2035444"/>
                  <a:gd name="connsiteX2" fmla="*/ 505451 w 505451"/>
                  <a:gd name="connsiteY2" fmla="*/ 0 h 2035444"/>
                  <a:gd name="connsiteX0" fmla="*/ 59593 w 506048"/>
                  <a:gd name="connsiteY0" fmla="*/ 2035444 h 2035444"/>
                  <a:gd name="connsiteX1" fmla="*/ 597 w 506048"/>
                  <a:gd name="connsiteY1" fmla="*/ 630489 h 2035444"/>
                  <a:gd name="connsiteX2" fmla="*/ 506048 w 506048"/>
                  <a:gd name="connsiteY2" fmla="*/ 0 h 2035444"/>
                  <a:gd name="connsiteX0" fmla="*/ 58996 w 505451"/>
                  <a:gd name="connsiteY0" fmla="*/ 2035768 h 2035768"/>
                  <a:gd name="connsiteX1" fmla="*/ 0 w 505451"/>
                  <a:gd name="connsiteY1" fmla="*/ 630813 h 2035768"/>
                  <a:gd name="connsiteX2" fmla="*/ 505451 w 505451"/>
                  <a:gd name="connsiteY2" fmla="*/ 324 h 2035768"/>
                  <a:gd name="connsiteX0" fmla="*/ 58996 w 483236"/>
                  <a:gd name="connsiteY0" fmla="*/ 1956076 h 1956076"/>
                  <a:gd name="connsiteX1" fmla="*/ 0 w 483236"/>
                  <a:gd name="connsiteY1" fmla="*/ 551121 h 1956076"/>
                  <a:gd name="connsiteX2" fmla="*/ 483236 w 483236"/>
                  <a:gd name="connsiteY2" fmla="*/ 702 h 1956076"/>
                  <a:gd name="connsiteX0" fmla="*/ 54676 w 478916"/>
                  <a:gd name="connsiteY0" fmla="*/ 1955526 h 1955526"/>
                  <a:gd name="connsiteX1" fmla="*/ 0 w 478916"/>
                  <a:gd name="connsiteY1" fmla="*/ 790754 h 1955526"/>
                  <a:gd name="connsiteX2" fmla="*/ 478916 w 478916"/>
                  <a:gd name="connsiteY2" fmla="*/ 152 h 1955526"/>
                  <a:gd name="connsiteX0" fmla="*/ 54676 w 478916"/>
                  <a:gd name="connsiteY0" fmla="*/ 1955374 h 1955374"/>
                  <a:gd name="connsiteX1" fmla="*/ 0 w 478916"/>
                  <a:gd name="connsiteY1" fmla="*/ 790602 h 1955374"/>
                  <a:gd name="connsiteX2" fmla="*/ 478916 w 478916"/>
                  <a:gd name="connsiteY2" fmla="*/ 0 h 1955374"/>
                </a:gdLst>
                <a:ahLst/>
                <a:cxnLst>
                  <a:cxn ang="0">
                    <a:pos x="connsiteX0" y="connsiteY0"/>
                  </a:cxn>
                  <a:cxn ang="0">
                    <a:pos x="connsiteX1" y="connsiteY1"/>
                  </a:cxn>
                  <a:cxn ang="0">
                    <a:pos x="connsiteX2" y="connsiteY2"/>
                  </a:cxn>
                </a:cxnLst>
                <a:rect l="l" t="t" r="r" b="b"/>
                <a:pathLst>
                  <a:path w="478916" h="1955374">
                    <a:moveTo>
                      <a:pt x="54676" y="1955374"/>
                    </a:moveTo>
                    <a:cubicBezTo>
                      <a:pt x="54676" y="1714074"/>
                      <a:pt x="854" y="1255330"/>
                      <a:pt x="0" y="790602"/>
                    </a:cubicBezTo>
                    <a:cubicBezTo>
                      <a:pt x="617" y="280946"/>
                      <a:pt x="26437" y="317582"/>
                      <a:pt x="478916"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96" name="Spitskop_Medupi_2_400kV"/>
              <p:cNvSpPr/>
              <p:nvPr/>
            </p:nvSpPr>
            <p:spPr>
              <a:xfrm rot="157274">
                <a:off x="8235118" y="321090"/>
                <a:ext cx="163004" cy="781190"/>
              </a:xfrm>
              <a:custGeom>
                <a:avLst/>
                <a:gdLst>
                  <a:gd name="connsiteX0" fmla="*/ 38570 w 559270"/>
                  <a:gd name="connsiteY0" fmla="*/ 1968500 h 1968500"/>
                  <a:gd name="connsiteX1" fmla="*/ 38570 w 559270"/>
                  <a:gd name="connsiteY1" fmla="*/ 520700 h 1968500"/>
                  <a:gd name="connsiteX2" fmla="*/ 559270 w 559270"/>
                  <a:gd name="connsiteY2" fmla="*/ 0 h 1968500"/>
                  <a:gd name="connsiteX0" fmla="*/ 38570 w 559270"/>
                  <a:gd name="connsiteY0" fmla="*/ 1968500 h 1968500"/>
                  <a:gd name="connsiteX1" fmla="*/ 38570 w 559270"/>
                  <a:gd name="connsiteY1" fmla="*/ 520700 h 1968500"/>
                  <a:gd name="connsiteX2" fmla="*/ 559270 w 559270"/>
                  <a:gd name="connsiteY2" fmla="*/ 0 h 1968500"/>
                  <a:gd name="connsiteX0" fmla="*/ 38570 w 385389"/>
                  <a:gd name="connsiteY0" fmla="*/ 2221470 h 2221470"/>
                  <a:gd name="connsiteX1" fmla="*/ 38570 w 385389"/>
                  <a:gd name="connsiteY1" fmla="*/ 773670 h 2221470"/>
                  <a:gd name="connsiteX2" fmla="*/ 385389 w 385389"/>
                  <a:gd name="connsiteY2" fmla="*/ 0 h 2221470"/>
                  <a:gd name="connsiteX0" fmla="*/ 38570 w 385389"/>
                  <a:gd name="connsiteY0" fmla="*/ 2221470 h 2221470"/>
                  <a:gd name="connsiteX1" fmla="*/ 38570 w 385389"/>
                  <a:gd name="connsiteY1" fmla="*/ 773670 h 2221470"/>
                  <a:gd name="connsiteX2" fmla="*/ 385389 w 385389"/>
                  <a:gd name="connsiteY2" fmla="*/ 0 h 2221470"/>
                  <a:gd name="connsiteX0" fmla="*/ 64865 w 411684"/>
                  <a:gd name="connsiteY0" fmla="*/ 2221470 h 2221470"/>
                  <a:gd name="connsiteX1" fmla="*/ 64865 w 411684"/>
                  <a:gd name="connsiteY1" fmla="*/ 773670 h 2221470"/>
                  <a:gd name="connsiteX2" fmla="*/ 411684 w 411684"/>
                  <a:gd name="connsiteY2" fmla="*/ 0 h 2221470"/>
                  <a:gd name="connsiteX0" fmla="*/ 64865 w 411684"/>
                  <a:gd name="connsiteY0" fmla="*/ 2221470 h 2221470"/>
                  <a:gd name="connsiteX1" fmla="*/ 64865 w 411684"/>
                  <a:gd name="connsiteY1" fmla="*/ 773670 h 2221470"/>
                  <a:gd name="connsiteX2" fmla="*/ 411684 w 411684"/>
                  <a:gd name="connsiteY2" fmla="*/ 0 h 2221470"/>
                  <a:gd name="connsiteX0" fmla="*/ 109619 w 456438"/>
                  <a:gd name="connsiteY0" fmla="*/ 2221470 h 2221470"/>
                  <a:gd name="connsiteX1" fmla="*/ 48767 w 456438"/>
                  <a:gd name="connsiteY1" fmla="*/ 776533 h 2221470"/>
                  <a:gd name="connsiteX2" fmla="*/ 456438 w 456438"/>
                  <a:gd name="connsiteY2" fmla="*/ 0 h 2221470"/>
                  <a:gd name="connsiteX0" fmla="*/ 66390 w 413209"/>
                  <a:gd name="connsiteY0" fmla="*/ 2221470 h 2221470"/>
                  <a:gd name="connsiteX1" fmla="*/ 5538 w 413209"/>
                  <a:gd name="connsiteY1" fmla="*/ 776533 h 2221470"/>
                  <a:gd name="connsiteX2" fmla="*/ 413209 w 413209"/>
                  <a:gd name="connsiteY2" fmla="*/ 0 h 2221470"/>
                  <a:gd name="connsiteX0" fmla="*/ 61583 w 441614"/>
                  <a:gd name="connsiteY0" fmla="*/ 2160355 h 2160355"/>
                  <a:gd name="connsiteX1" fmla="*/ 731 w 441614"/>
                  <a:gd name="connsiteY1" fmla="*/ 715418 h 2160355"/>
                  <a:gd name="connsiteX2" fmla="*/ 441614 w 441614"/>
                  <a:gd name="connsiteY2" fmla="*/ 0 h 2160355"/>
                  <a:gd name="connsiteX0" fmla="*/ 61753 w 441784"/>
                  <a:gd name="connsiteY0" fmla="*/ 2160355 h 2160355"/>
                  <a:gd name="connsiteX1" fmla="*/ 901 w 441784"/>
                  <a:gd name="connsiteY1" fmla="*/ 715418 h 2160355"/>
                  <a:gd name="connsiteX2" fmla="*/ 441784 w 441784"/>
                  <a:gd name="connsiteY2" fmla="*/ 0 h 2160355"/>
                  <a:gd name="connsiteX0" fmla="*/ 61920 w 440352"/>
                  <a:gd name="connsiteY0" fmla="*/ 2196372 h 2196372"/>
                  <a:gd name="connsiteX1" fmla="*/ 1068 w 440352"/>
                  <a:gd name="connsiteY1" fmla="*/ 751435 h 2196372"/>
                  <a:gd name="connsiteX2" fmla="*/ 440352 w 440352"/>
                  <a:gd name="connsiteY2" fmla="*/ 0 h 2196372"/>
                  <a:gd name="connsiteX0" fmla="*/ 69436 w 447868"/>
                  <a:gd name="connsiteY0" fmla="*/ 2196372 h 2196372"/>
                  <a:gd name="connsiteX1" fmla="*/ 8584 w 447868"/>
                  <a:gd name="connsiteY1" fmla="*/ 751435 h 2196372"/>
                  <a:gd name="connsiteX2" fmla="*/ 447868 w 447868"/>
                  <a:gd name="connsiteY2" fmla="*/ 0 h 2196372"/>
                  <a:gd name="connsiteX0" fmla="*/ 57873 w 447868"/>
                  <a:gd name="connsiteY0" fmla="*/ 2124761 h 2124761"/>
                  <a:gd name="connsiteX1" fmla="*/ 8584 w 447868"/>
                  <a:gd name="connsiteY1" fmla="*/ 751435 h 2124761"/>
                  <a:gd name="connsiteX2" fmla="*/ 447868 w 447868"/>
                  <a:gd name="connsiteY2" fmla="*/ 0 h 2124761"/>
                  <a:gd name="connsiteX0" fmla="*/ 57448 w 450544"/>
                  <a:gd name="connsiteY0" fmla="*/ 2053076 h 2053076"/>
                  <a:gd name="connsiteX1" fmla="*/ 8159 w 450544"/>
                  <a:gd name="connsiteY1" fmla="*/ 679750 h 2053076"/>
                  <a:gd name="connsiteX2" fmla="*/ 450544 w 450544"/>
                  <a:gd name="connsiteY2" fmla="*/ 0 h 2053076"/>
                  <a:gd name="connsiteX0" fmla="*/ 51080 w 444176"/>
                  <a:gd name="connsiteY0" fmla="*/ 2053076 h 2053076"/>
                  <a:gd name="connsiteX1" fmla="*/ 1791 w 444176"/>
                  <a:gd name="connsiteY1" fmla="*/ 679750 h 2053076"/>
                  <a:gd name="connsiteX2" fmla="*/ 444176 w 444176"/>
                  <a:gd name="connsiteY2" fmla="*/ 0 h 2053076"/>
                  <a:gd name="connsiteX0" fmla="*/ 41848 w 434944"/>
                  <a:gd name="connsiteY0" fmla="*/ 2053076 h 2053076"/>
                  <a:gd name="connsiteX1" fmla="*/ 2013 w 434944"/>
                  <a:gd name="connsiteY1" fmla="*/ 898220 h 2053076"/>
                  <a:gd name="connsiteX2" fmla="*/ 434944 w 434944"/>
                  <a:gd name="connsiteY2" fmla="*/ 0 h 2053076"/>
                </a:gdLst>
                <a:ahLst/>
                <a:cxnLst>
                  <a:cxn ang="0">
                    <a:pos x="connsiteX0" y="connsiteY0"/>
                  </a:cxn>
                  <a:cxn ang="0">
                    <a:pos x="connsiteX1" y="connsiteY1"/>
                  </a:cxn>
                  <a:cxn ang="0">
                    <a:pos x="connsiteX2" y="connsiteY2"/>
                  </a:cxn>
                </a:cxnLst>
                <a:rect l="l" t="t" r="r" b="b"/>
                <a:pathLst>
                  <a:path w="434944" h="2053076">
                    <a:moveTo>
                      <a:pt x="41848" y="2053076"/>
                    </a:moveTo>
                    <a:cubicBezTo>
                      <a:pt x="41848" y="1811776"/>
                      <a:pt x="13474" y="1378373"/>
                      <a:pt x="2013" y="898220"/>
                    </a:cubicBezTo>
                    <a:cubicBezTo>
                      <a:pt x="-11013" y="231957"/>
                      <a:pt x="28841" y="301432"/>
                      <a:pt x="434944"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97" name="Midas_Pluto_1_400kV"/>
              <p:cNvSpPr/>
              <p:nvPr/>
            </p:nvSpPr>
            <p:spPr>
              <a:xfrm>
                <a:off x="8375309" y="1869044"/>
                <a:ext cx="46479" cy="106447"/>
              </a:xfrm>
              <a:custGeom>
                <a:avLst/>
                <a:gdLst>
                  <a:gd name="connsiteX0" fmla="*/ 114300 w 122766"/>
                  <a:gd name="connsiteY0" fmla="*/ 266700 h 266700"/>
                  <a:gd name="connsiteX1" fmla="*/ 114300 w 122766"/>
                  <a:gd name="connsiteY1" fmla="*/ 114300 h 266700"/>
                  <a:gd name="connsiteX2" fmla="*/ 0 w 122766"/>
                  <a:gd name="connsiteY2" fmla="*/ 0 h 266700"/>
                  <a:gd name="connsiteX0" fmla="*/ 114300 w 122766"/>
                  <a:gd name="connsiteY0" fmla="*/ 266700 h 266700"/>
                  <a:gd name="connsiteX1" fmla="*/ 114300 w 122766"/>
                  <a:gd name="connsiteY1" fmla="*/ 114300 h 266700"/>
                  <a:gd name="connsiteX2" fmla="*/ 0 w 122766"/>
                  <a:gd name="connsiteY2" fmla="*/ 0 h 266700"/>
                </a:gdLst>
                <a:ahLst/>
                <a:cxnLst>
                  <a:cxn ang="0">
                    <a:pos x="connsiteX0" y="connsiteY0"/>
                  </a:cxn>
                  <a:cxn ang="0">
                    <a:pos x="connsiteX1" y="connsiteY1"/>
                  </a:cxn>
                  <a:cxn ang="0">
                    <a:pos x="connsiteX2" y="connsiteY2"/>
                  </a:cxn>
                </a:cxnLst>
                <a:rect l="l" t="t" r="r" b="b"/>
                <a:pathLst>
                  <a:path w="122766" h="266700">
                    <a:moveTo>
                      <a:pt x="114300" y="266700"/>
                    </a:moveTo>
                    <a:cubicBezTo>
                      <a:pt x="114300" y="241300"/>
                      <a:pt x="133350" y="158750"/>
                      <a:pt x="114300" y="114300"/>
                    </a:cubicBezTo>
                    <a:cubicBezTo>
                      <a:pt x="95250" y="69850"/>
                      <a:pt x="23812" y="23812"/>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98" name="Ngwedi_Matimba_1_400kV"/>
              <p:cNvSpPr/>
              <p:nvPr/>
            </p:nvSpPr>
            <p:spPr>
              <a:xfrm rot="154067">
                <a:off x="8132712" y="267732"/>
                <a:ext cx="303243" cy="1108069"/>
              </a:xfrm>
              <a:custGeom>
                <a:avLst/>
                <a:gdLst>
                  <a:gd name="connsiteX0" fmla="*/ 62088 w 900288"/>
                  <a:gd name="connsiteY0" fmla="*/ 2705100 h 2705100"/>
                  <a:gd name="connsiteX1" fmla="*/ 62088 w 900288"/>
                  <a:gd name="connsiteY1" fmla="*/ 838200 h 2705100"/>
                  <a:gd name="connsiteX2" fmla="*/ 900288 w 900288"/>
                  <a:gd name="connsiteY2" fmla="*/ 0 h 2705100"/>
                  <a:gd name="connsiteX0" fmla="*/ 62088 w 900288"/>
                  <a:gd name="connsiteY0" fmla="*/ 2705100 h 2705100"/>
                  <a:gd name="connsiteX1" fmla="*/ 62088 w 900288"/>
                  <a:gd name="connsiteY1" fmla="*/ 838200 h 2705100"/>
                  <a:gd name="connsiteX2" fmla="*/ 900288 w 900288"/>
                  <a:gd name="connsiteY2" fmla="*/ 0 h 2705100"/>
                  <a:gd name="connsiteX0" fmla="*/ 62088 w 814954"/>
                  <a:gd name="connsiteY0" fmla="*/ 2392700 h 2392700"/>
                  <a:gd name="connsiteX1" fmla="*/ 62088 w 814954"/>
                  <a:gd name="connsiteY1" fmla="*/ 525800 h 2392700"/>
                  <a:gd name="connsiteX2" fmla="*/ 814954 w 814954"/>
                  <a:gd name="connsiteY2" fmla="*/ 0 h 2392700"/>
                  <a:gd name="connsiteX0" fmla="*/ 62088 w 814954"/>
                  <a:gd name="connsiteY0" fmla="*/ 2487060 h 2487060"/>
                  <a:gd name="connsiteX1" fmla="*/ 62088 w 814954"/>
                  <a:gd name="connsiteY1" fmla="*/ 620160 h 2487060"/>
                  <a:gd name="connsiteX2" fmla="*/ 814954 w 814954"/>
                  <a:gd name="connsiteY2" fmla="*/ 94360 h 2487060"/>
                  <a:gd name="connsiteX0" fmla="*/ 455 w 753321"/>
                  <a:gd name="connsiteY0" fmla="*/ 2487060 h 2487060"/>
                  <a:gd name="connsiteX1" fmla="*/ 455 w 753321"/>
                  <a:gd name="connsiteY1" fmla="*/ 620160 h 2487060"/>
                  <a:gd name="connsiteX2" fmla="*/ 753321 w 753321"/>
                  <a:gd name="connsiteY2" fmla="*/ 94360 h 2487060"/>
                  <a:gd name="connsiteX0" fmla="*/ 80962 w 833828"/>
                  <a:gd name="connsiteY0" fmla="*/ 2485350 h 2485350"/>
                  <a:gd name="connsiteX1" fmla="*/ 9 w 833828"/>
                  <a:gd name="connsiteY1" fmla="*/ 630096 h 2485350"/>
                  <a:gd name="connsiteX2" fmla="*/ 833828 w 833828"/>
                  <a:gd name="connsiteY2" fmla="*/ 92650 h 2485350"/>
                  <a:gd name="connsiteX0" fmla="*/ 81346 w 834212"/>
                  <a:gd name="connsiteY0" fmla="*/ 2496766 h 2496766"/>
                  <a:gd name="connsiteX1" fmla="*/ 393 w 834212"/>
                  <a:gd name="connsiteY1" fmla="*/ 641512 h 2496766"/>
                  <a:gd name="connsiteX2" fmla="*/ 834212 w 834212"/>
                  <a:gd name="connsiteY2" fmla="*/ 104066 h 2496766"/>
                  <a:gd name="connsiteX0" fmla="*/ 81546 w 834412"/>
                  <a:gd name="connsiteY0" fmla="*/ 2392700 h 2392700"/>
                  <a:gd name="connsiteX1" fmla="*/ 593 w 834412"/>
                  <a:gd name="connsiteY1" fmla="*/ 537446 h 2392700"/>
                  <a:gd name="connsiteX2" fmla="*/ 834412 w 834412"/>
                  <a:gd name="connsiteY2" fmla="*/ 0 h 2392700"/>
                  <a:gd name="connsiteX0" fmla="*/ 81426 w 834292"/>
                  <a:gd name="connsiteY0" fmla="*/ 2395759 h 2395759"/>
                  <a:gd name="connsiteX1" fmla="*/ 473 w 834292"/>
                  <a:gd name="connsiteY1" fmla="*/ 540505 h 2395759"/>
                  <a:gd name="connsiteX2" fmla="*/ 834292 w 834292"/>
                  <a:gd name="connsiteY2" fmla="*/ 3059 h 2395759"/>
                  <a:gd name="connsiteX0" fmla="*/ 51861 w 804727"/>
                  <a:gd name="connsiteY0" fmla="*/ 2394101 h 2394101"/>
                  <a:gd name="connsiteX1" fmla="*/ 503 w 804727"/>
                  <a:gd name="connsiteY1" fmla="*/ 619342 h 2394101"/>
                  <a:gd name="connsiteX2" fmla="*/ 804727 w 804727"/>
                  <a:gd name="connsiteY2" fmla="*/ 1401 h 2394101"/>
                  <a:gd name="connsiteX0" fmla="*/ 52278 w 805144"/>
                  <a:gd name="connsiteY0" fmla="*/ 2395261 h 2395261"/>
                  <a:gd name="connsiteX1" fmla="*/ 920 w 805144"/>
                  <a:gd name="connsiteY1" fmla="*/ 620502 h 2395261"/>
                  <a:gd name="connsiteX2" fmla="*/ 805144 w 805144"/>
                  <a:gd name="connsiteY2" fmla="*/ 2561 h 2395261"/>
                  <a:gd name="connsiteX0" fmla="*/ 52173 w 805039"/>
                  <a:gd name="connsiteY0" fmla="*/ 2395525 h 2395525"/>
                  <a:gd name="connsiteX1" fmla="*/ 815 w 805039"/>
                  <a:gd name="connsiteY1" fmla="*/ 620766 h 2395525"/>
                  <a:gd name="connsiteX2" fmla="*/ 805039 w 805039"/>
                  <a:gd name="connsiteY2" fmla="*/ 2825 h 2395525"/>
                  <a:gd name="connsiteX0" fmla="*/ 52003 w 804869"/>
                  <a:gd name="connsiteY0" fmla="*/ 2396151 h 2396151"/>
                  <a:gd name="connsiteX1" fmla="*/ 645 w 804869"/>
                  <a:gd name="connsiteY1" fmla="*/ 621392 h 2396151"/>
                  <a:gd name="connsiteX2" fmla="*/ 804869 w 804869"/>
                  <a:gd name="connsiteY2" fmla="*/ 3451 h 2396151"/>
                </a:gdLst>
                <a:ahLst/>
                <a:cxnLst>
                  <a:cxn ang="0">
                    <a:pos x="connsiteX0" y="connsiteY0"/>
                  </a:cxn>
                  <a:cxn ang="0">
                    <a:pos x="connsiteX1" y="connsiteY1"/>
                  </a:cxn>
                  <a:cxn ang="0">
                    <a:pos x="connsiteX2" y="connsiteY2"/>
                  </a:cxn>
                </a:cxnLst>
                <a:rect l="l" t="t" r="r" b="b"/>
                <a:pathLst>
                  <a:path w="804869" h="2396151">
                    <a:moveTo>
                      <a:pt x="52003" y="2396151"/>
                    </a:moveTo>
                    <a:cubicBezTo>
                      <a:pt x="52003" y="2085001"/>
                      <a:pt x="-377" y="1187239"/>
                      <a:pt x="645" y="621392"/>
                    </a:cubicBezTo>
                    <a:cubicBezTo>
                      <a:pt x="-16859" y="90598"/>
                      <a:pt x="323976" y="-22586"/>
                      <a:pt x="804869" y="3451"/>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099" name="Ngwedi_Medupi_1_400kV"/>
              <p:cNvSpPr/>
              <p:nvPr/>
            </p:nvSpPr>
            <p:spPr>
              <a:xfrm rot="175225">
                <a:off x="8152899" y="287421"/>
                <a:ext cx="249604" cy="1088695"/>
              </a:xfrm>
              <a:custGeom>
                <a:avLst/>
                <a:gdLst>
                  <a:gd name="connsiteX0" fmla="*/ 55503 w 804803"/>
                  <a:gd name="connsiteY0" fmla="*/ 2654300 h 2654300"/>
                  <a:gd name="connsiteX1" fmla="*/ 55503 w 804803"/>
                  <a:gd name="connsiteY1" fmla="*/ 749300 h 2654300"/>
                  <a:gd name="connsiteX2" fmla="*/ 804803 w 804803"/>
                  <a:gd name="connsiteY2" fmla="*/ 0 h 2654300"/>
                  <a:gd name="connsiteX0" fmla="*/ 55503 w 804803"/>
                  <a:gd name="connsiteY0" fmla="*/ 2654300 h 2654300"/>
                  <a:gd name="connsiteX1" fmla="*/ 55503 w 804803"/>
                  <a:gd name="connsiteY1" fmla="*/ 749300 h 2654300"/>
                  <a:gd name="connsiteX2" fmla="*/ 804803 w 804803"/>
                  <a:gd name="connsiteY2" fmla="*/ 0 h 2654300"/>
                  <a:gd name="connsiteX0" fmla="*/ 55503 w 647637"/>
                  <a:gd name="connsiteY0" fmla="*/ 2736874 h 2736874"/>
                  <a:gd name="connsiteX1" fmla="*/ 55503 w 647637"/>
                  <a:gd name="connsiteY1" fmla="*/ 831874 h 2736874"/>
                  <a:gd name="connsiteX2" fmla="*/ 647637 w 647637"/>
                  <a:gd name="connsiteY2" fmla="*/ 0 h 2736874"/>
                  <a:gd name="connsiteX0" fmla="*/ 55503 w 647637"/>
                  <a:gd name="connsiteY0" fmla="*/ 2745697 h 2745697"/>
                  <a:gd name="connsiteX1" fmla="*/ 55503 w 647637"/>
                  <a:gd name="connsiteY1" fmla="*/ 840697 h 2745697"/>
                  <a:gd name="connsiteX2" fmla="*/ 647637 w 647637"/>
                  <a:gd name="connsiteY2" fmla="*/ 8823 h 2745697"/>
                  <a:gd name="connsiteX0" fmla="*/ 55503 w 647637"/>
                  <a:gd name="connsiteY0" fmla="*/ 2748936 h 2748936"/>
                  <a:gd name="connsiteX1" fmla="*/ 55503 w 647637"/>
                  <a:gd name="connsiteY1" fmla="*/ 843936 h 2748936"/>
                  <a:gd name="connsiteX2" fmla="*/ 647637 w 647637"/>
                  <a:gd name="connsiteY2" fmla="*/ 12062 h 2748936"/>
                  <a:gd name="connsiteX0" fmla="*/ 18204 w 610338"/>
                  <a:gd name="connsiteY0" fmla="*/ 2748936 h 2748936"/>
                  <a:gd name="connsiteX1" fmla="*/ 18204 w 610338"/>
                  <a:gd name="connsiteY1" fmla="*/ 843936 h 2748936"/>
                  <a:gd name="connsiteX2" fmla="*/ 610338 w 610338"/>
                  <a:gd name="connsiteY2" fmla="*/ 12062 h 2748936"/>
                  <a:gd name="connsiteX0" fmla="*/ 79681 w 671815"/>
                  <a:gd name="connsiteY0" fmla="*/ 2748553 h 2748553"/>
                  <a:gd name="connsiteX1" fmla="*/ 9033 w 671815"/>
                  <a:gd name="connsiteY1" fmla="*/ 857162 h 2748553"/>
                  <a:gd name="connsiteX2" fmla="*/ 671815 w 671815"/>
                  <a:gd name="connsiteY2" fmla="*/ 11679 h 2748553"/>
                  <a:gd name="connsiteX0" fmla="*/ 71474 w 663608"/>
                  <a:gd name="connsiteY0" fmla="*/ 2748553 h 2748553"/>
                  <a:gd name="connsiteX1" fmla="*/ 826 w 663608"/>
                  <a:gd name="connsiteY1" fmla="*/ 857162 h 2748553"/>
                  <a:gd name="connsiteX2" fmla="*/ 663608 w 663608"/>
                  <a:gd name="connsiteY2" fmla="*/ 11679 h 2748553"/>
                </a:gdLst>
                <a:ahLst/>
                <a:cxnLst>
                  <a:cxn ang="0">
                    <a:pos x="connsiteX0" y="connsiteY0"/>
                  </a:cxn>
                  <a:cxn ang="0">
                    <a:pos x="connsiteX1" y="connsiteY1"/>
                  </a:cxn>
                  <a:cxn ang="0">
                    <a:pos x="connsiteX2" y="connsiteY2"/>
                  </a:cxn>
                </a:cxnLst>
                <a:rect l="l" t="t" r="r" b="b"/>
                <a:pathLst>
                  <a:path w="663608" h="2748553">
                    <a:moveTo>
                      <a:pt x="71474" y="2748553"/>
                    </a:moveTo>
                    <a:cubicBezTo>
                      <a:pt x="71474" y="2431053"/>
                      <a:pt x="15886" y="1443307"/>
                      <a:pt x="826" y="857162"/>
                    </a:cubicBezTo>
                    <a:cubicBezTo>
                      <a:pt x="-14754" y="260989"/>
                      <a:pt x="189541" y="-67556"/>
                      <a:pt x="663608" y="11679"/>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00" name="Ngwedi_Midas_1_400kV"/>
              <p:cNvSpPr/>
              <p:nvPr/>
            </p:nvSpPr>
            <p:spPr>
              <a:xfrm rot="21217530">
                <a:off x="8154372" y="1376475"/>
                <a:ext cx="224093" cy="611228"/>
              </a:xfrm>
              <a:custGeom>
                <a:avLst/>
                <a:gdLst>
                  <a:gd name="connsiteX0" fmla="*/ 51740 w 750240"/>
                  <a:gd name="connsiteY0" fmla="*/ 0 h 1524000"/>
                  <a:gd name="connsiteX1" fmla="*/ 51740 w 750240"/>
                  <a:gd name="connsiteY1" fmla="*/ 825500 h 1524000"/>
                  <a:gd name="connsiteX2" fmla="*/ 750240 w 750240"/>
                  <a:gd name="connsiteY2" fmla="*/ 1524000 h 1524000"/>
                  <a:gd name="connsiteX0" fmla="*/ 51740 w 750240"/>
                  <a:gd name="connsiteY0" fmla="*/ 0 h 1524000"/>
                  <a:gd name="connsiteX1" fmla="*/ 51740 w 750240"/>
                  <a:gd name="connsiteY1" fmla="*/ 825500 h 1524000"/>
                  <a:gd name="connsiteX2" fmla="*/ 750240 w 750240"/>
                  <a:gd name="connsiteY2" fmla="*/ 1524000 h 1524000"/>
                  <a:gd name="connsiteX0" fmla="*/ 51740 w 595925"/>
                  <a:gd name="connsiteY0" fmla="*/ 0 h 1390354"/>
                  <a:gd name="connsiteX1" fmla="*/ 51740 w 595925"/>
                  <a:gd name="connsiteY1" fmla="*/ 825500 h 1390354"/>
                  <a:gd name="connsiteX2" fmla="*/ 595925 w 595925"/>
                  <a:gd name="connsiteY2" fmla="*/ 1390354 h 1390354"/>
                </a:gdLst>
                <a:ahLst/>
                <a:cxnLst>
                  <a:cxn ang="0">
                    <a:pos x="connsiteX0" y="connsiteY0"/>
                  </a:cxn>
                  <a:cxn ang="0">
                    <a:pos x="connsiteX1" y="connsiteY1"/>
                  </a:cxn>
                  <a:cxn ang="0">
                    <a:pos x="connsiteX2" y="connsiteY2"/>
                  </a:cxn>
                </a:cxnLst>
                <a:rect l="l" t="t" r="r" b="b"/>
                <a:pathLst>
                  <a:path w="595925" h="1390354">
                    <a:moveTo>
                      <a:pt x="51740" y="0"/>
                    </a:moveTo>
                    <a:cubicBezTo>
                      <a:pt x="51740" y="137583"/>
                      <a:pt x="-64677" y="571500"/>
                      <a:pt x="51740" y="825500"/>
                    </a:cubicBezTo>
                    <a:cubicBezTo>
                      <a:pt x="168157" y="1079500"/>
                      <a:pt x="450404" y="1244833"/>
                      <a:pt x="595925" y="1390354"/>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01" name="Ngwedi_Midas_2_400kV"/>
              <p:cNvSpPr/>
              <p:nvPr/>
            </p:nvSpPr>
            <p:spPr>
              <a:xfrm rot="21217530">
                <a:off x="8174842" y="1365227"/>
                <a:ext cx="211294" cy="611563"/>
              </a:xfrm>
              <a:custGeom>
                <a:avLst/>
                <a:gdLst>
                  <a:gd name="connsiteX0" fmla="*/ 51740 w 750240"/>
                  <a:gd name="connsiteY0" fmla="*/ 0 h 1524000"/>
                  <a:gd name="connsiteX1" fmla="*/ 51740 w 750240"/>
                  <a:gd name="connsiteY1" fmla="*/ 825500 h 1524000"/>
                  <a:gd name="connsiteX2" fmla="*/ 750240 w 750240"/>
                  <a:gd name="connsiteY2" fmla="*/ 1524000 h 1524000"/>
                  <a:gd name="connsiteX0" fmla="*/ 51740 w 750240"/>
                  <a:gd name="connsiteY0" fmla="*/ 0 h 1524000"/>
                  <a:gd name="connsiteX1" fmla="*/ 51740 w 750240"/>
                  <a:gd name="connsiteY1" fmla="*/ 825500 h 1524000"/>
                  <a:gd name="connsiteX2" fmla="*/ 750240 w 750240"/>
                  <a:gd name="connsiteY2" fmla="*/ 1524000 h 1524000"/>
                  <a:gd name="connsiteX0" fmla="*/ 51740 w 546338"/>
                  <a:gd name="connsiteY0" fmla="*/ 0 h 1377806"/>
                  <a:gd name="connsiteX1" fmla="*/ 51740 w 546338"/>
                  <a:gd name="connsiteY1" fmla="*/ 825500 h 1377806"/>
                  <a:gd name="connsiteX2" fmla="*/ 546338 w 546338"/>
                  <a:gd name="connsiteY2" fmla="*/ 1377806 h 1377806"/>
                  <a:gd name="connsiteX0" fmla="*/ 51740 w 562240"/>
                  <a:gd name="connsiteY0" fmla="*/ 0 h 1387268"/>
                  <a:gd name="connsiteX1" fmla="*/ 51740 w 562240"/>
                  <a:gd name="connsiteY1" fmla="*/ 825500 h 1387268"/>
                  <a:gd name="connsiteX2" fmla="*/ 562240 w 562240"/>
                  <a:gd name="connsiteY2" fmla="*/ 1387268 h 1387268"/>
                </a:gdLst>
                <a:ahLst/>
                <a:cxnLst>
                  <a:cxn ang="0">
                    <a:pos x="connsiteX0" y="connsiteY0"/>
                  </a:cxn>
                  <a:cxn ang="0">
                    <a:pos x="connsiteX1" y="connsiteY1"/>
                  </a:cxn>
                  <a:cxn ang="0">
                    <a:pos x="connsiteX2" y="connsiteY2"/>
                  </a:cxn>
                </a:cxnLst>
                <a:rect l="l" t="t" r="r" b="b"/>
                <a:pathLst>
                  <a:path w="562240" h="1387268">
                    <a:moveTo>
                      <a:pt x="51740" y="0"/>
                    </a:moveTo>
                    <a:cubicBezTo>
                      <a:pt x="51740" y="137583"/>
                      <a:pt x="-64677" y="571500"/>
                      <a:pt x="51740" y="825500"/>
                    </a:cubicBezTo>
                    <a:cubicBezTo>
                      <a:pt x="168157" y="1079500"/>
                      <a:pt x="416719" y="1241747"/>
                      <a:pt x="562240" y="1387268"/>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02" name="Phokoje_Insukamini_1_400kV"/>
              <p:cNvSpPr/>
              <p:nvPr/>
            </p:nvSpPr>
            <p:spPr>
              <a:xfrm>
                <a:off x="8560091" y="-988072"/>
                <a:ext cx="160095" cy="231542"/>
              </a:xfrm>
              <a:custGeom>
                <a:avLst/>
                <a:gdLst>
                  <a:gd name="connsiteX0" fmla="*/ 29163 w 422863"/>
                  <a:gd name="connsiteY0" fmla="*/ 584200 h 584200"/>
                  <a:gd name="connsiteX1" fmla="*/ 29163 w 422863"/>
                  <a:gd name="connsiteY1" fmla="*/ 393700 h 584200"/>
                  <a:gd name="connsiteX2" fmla="*/ 422863 w 422863"/>
                  <a:gd name="connsiteY2" fmla="*/ 0 h 584200"/>
                  <a:gd name="connsiteX0" fmla="*/ 29163 w 422863"/>
                  <a:gd name="connsiteY0" fmla="*/ 584200 h 584200"/>
                  <a:gd name="connsiteX1" fmla="*/ 29163 w 422863"/>
                  <a:gd name="connsiteY1" fmla="*/ 393700 h 584200"/>
                  <a:gd name="connsiteX2" fmla="*/ 422863 w 422863"/>
                  <a:gd name="connsiteY2" fmla="*/ 0 h 584200"/>
                </a:gdLst>
                <a:ahLst/>
                <a:cxnLst>
                  <a:cxn ang="0">
                    <a:pos x="connsiteX0" y="connsiteY0"/>
                  </a:cxn>
                  <a:cxn ang="0">
                    <a:pos x="connsiteX1" y="connsiteY1"/>
                  </a:cxn>
                  <a:cxn ang="0">
                    <a:pos x="connsiteX2" y="connsiteY2"/>
                  </a:cxn>
                </a:cxnLst>
                <a:rect l="l" t="t" r="r" b="b"/>
                <a:pathLst>
                  <a:path w="422863" h="584200">
                    <a:moveTo>
                      <a:pt x="29163" y="584200"/>
                    </a:moveTo>
                    <a:cubicBezTo>
                      <a:pt x="29163" y="552450"/>
                      <a:pt x="-36454" y="491067"/>
                      <a:pt x="29163" y="393700"/>
                    </a:cubicBezTo>
                    <a:cubicBezTo>
                      <a:pt x="94780" y="296333"/>
                      <a:pt x="340842" y="82021"/>
                      <a:pt x="422863"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03" name="Pluto_Matimba_1_400kV"/>
              <p:cNvSpPr/>
              <p:nvPr/>
            </p:nvSpPr>
            <p:spPr>
              <a:xfrm>
                <a:off x="8368856" y="305055"/>
                <a:ext cx="92087" cy="1563989"/>
              </a:xfrm>
              <a:custGeom>
                <a:avLst/>
                <a:gdLst>
                  <a:gd name="connsiteX0" fmla="*/ 18814 w 272814"/>
                  <a:gd name="connsiteY0" fmla="*/ 4068961 h 4068961"/>
                  <a:gd name="connsiteX1" fmla="*/ 18814 w 272814"/>
                  <a:gd name="connsiteY1" fmla="*/ 360561 h 4068961"/>
                  <a:gd name="connsiteX2" fmla="*/ 272814 w 272814"/>
                  <a:gd name="connsiteY2" fmla="*/ 106561 h 4068961"/>
                  <a:gd name="connsiteX0" fmla="*/ 18814 w 272814"/>
                  <a:gd name="connsiteY0" fmla="*/ 4068961 h 4068961"/>
                  <a:gd name="connsiteX1" fmla="*/ 18814 w 272814"/>
                  <a:gd name="connsiteY1" fmla="*/ 360561 h 4068961"/>
                  <a:gd name="connsiteX2" fmla="*/ 272814 w 272814"/>
                  <a:gd name="connsiteY2" fmla="*/ 106561 h 4068961"/>
                  <a:gd name="connsiteX0" fmla="*/ 18814 w 272814"/>
                  <a:gd name="connsiteY0" fmla="*/ 3993599 h 3993599"/>
                  <a:gd name="connsiteX1" fmla="*/ 18814 w 272814"/>
                  <a:gd name="connsiteY1" fmla="*/ 285199 h 3993599"/>
                  <a:gd name="connsiteX2" fmla="*/ 272814 w 272814"/>
                  <a:gd name="connsiteY2" fmla="*/ 31199 h 3993599"/>
                  <a:gd name="connsiteX0" fmla="*/ 18814 w 272814"/>
                  <a:gd name="connsiteY0" fmla="*/ 3962400 h 3962400"/>
                  <a:gd name="connsiteX1" fmla="*/ 18814 w 272814"/>
                  <a:gd name="connsiteY1" fmla="*/ 655195 h 3962400"/>
                  <a:gd name="connsiteX2" fmla="*/ 272814 w 272814"/>
                  <a:gd name="connsiteY2" fmla="*/ 0 h 3962400"/>
                  <a:gd name="connsiteX0" fmla="*/ 18814 w 245004"/>
                  <a:gd name="connsiteY0" fmla="*/ 3952003 h 3952003"/>
                  <a:gd name="connsiteX1" fmla="*/ 18814 w 245004"/>
                  <a:gd name="connsiteY1" fmla="*/ 644798 h 3952003"/>
                  <a:gd name="connsiteX2" fmla="*/ 245004 w 245004"/>
                  <a:gd name="connsiteY2" fmla="*/ 0 h 3952003"/>
                  <a:gd name="connsiteX0" fmla="*/ 18814 w 245004"/>
                  <a:gd name="connsiteY0" fmla="*/ 3952003 h 3952003"/>
                  <a:gd name="connsiteX1" fmla="*/ 18814 w 245004"/>
                  <a:gd name="connsiteY1" fmla="*/ 644798 h 3952003"/>
                  <a:gd name="connsiteX2" fmla="*/ 245004 w 245004"/>
                  <a:gd name="connsiteY2" fmla="*/ 0 h 3952003"/>
                  <a:gd name="connsiteX0" fmla="*/ 18814 w 245004"/>
                  <a:gd name="connsiteY0" fmla="*/ 3952003 h 3952003"/>
                  <a:gd name="connsiteX1" fmla="*/ 18814 w 245004"/>
                  <a:gd name="connsiteY1" fmla="*/ 644798 h 3952003"/>
                  <a:gd name="connsiteX2" fmla="*/ 245004 w 245004"/>
                  <a:gd name="connsiteY2" fmla="*/ 0 h 3952003"/>
                  <a:gd name="connsiteX0" fmla="*/ 18814 w 245004"/>
                  <a:gd name="connsiteY0" fmla="*/ 3952003 h 3952003"/>
                  <a:gd name="connsiteX1" fmla="*/ 18814 w 245004"/>
                  <a:gd name="connsiteY1" fmla="*/ 644798 h 3952003"/>
                  <a:gd name="connsiteX2" fmla="*/ 245004 w 245004"/>
                  <a:gd name="connsiteY2" fmla="*/ 0 h 3952003"/>
                  <a:gd name="connsiteX0" fmla="*/ 18814 w 245004"/>
                  <a:gd name="connsiteY0" fmla="*/ 3952003 h 3952003"/>
                  <a:gd name="connsiteX1" fmla="*/ 18814 w 245004"/>
                  <a:gd name="connsiteY1" fmla="*/ 644798 h 3952003"/>
                  <a:gd name="connsiteX2" fmla="*/ 245004 w 245004"/>
                  <a:gd name="connsiteY2" fmla="*/ 0 h 3952003"/>
                  <a:gd name="connsiteX0" fmla="*/ 1574 w 227764"/>
                  <a:gd name="connsiteY0" fmla="*/ 3952003 h 3952003"/>
                  <a:gd name="connsiteX1" fmla="*/ 1574 w 227764"/>
                  <a:gd name="connsiteY1" fmla="*/ 644798 h 3952003"/>
                  <a:gd name="connsiteX2" fmla="*/ 227764 w 227764"/>
                  <a:gd name="connsiteY2" fmla="*/ 0 h 3952003"/>
                  <a:gd name="connsiteX0" fmla="*/ 17042 w 243232"/>
                  <a:gd name="connsiteY0" fmla="*/ 3952003 h 3952003"/>
                  <a:gd name="connsiteX1" fmla="*/ 416 w 243232"/>
                  <a:gd name="connsiteY1" fmla="*/ 644798 h 3952003"/>
                  <a:gd name="connsiteX2" fmla="*/ 243232 w 243232"/>
                  <a:gd name="connsiteY2" fmla="*/ 0 h 3952003"/>
                  <a:gd name="connsiteX0" fmla="*/ 17042 w 243232"/>
                  <a:gd name="connsiteY0" fmla="*/ 3952003 h 3952003"/>
                  <a:gd name="connsiteX1" fmla="*/ 416 w 243232"/>
                  <a:gd name="connsiteY1" fmla="*/ 644798 h 3952003"/>
                  <a:gd name="connsiteX2" fmla="*/ 243232 w 243232"/>
                  <a:gd name="connsiteY2" fmla="*/ 0 h 3952003"/>
                </a:gdLst>
                <a:ahLst/>
                <a:cxnLst>
                  <a:cxn ang="0">
                    <a:pos x="connsiteX0" y="connsiteY0"/>
                  </a:cxn>
                  <a:cxn ang="0">
                    <a:pos x="connsiteX1" y="connsiteY1"/>
                  </a:cxn>
                  <a:cxn ang="0">
                    <a:pos x="connsiteX2" y="connsiteY2"/>
                  </a:cxn>
                </a:cxnLst>
                <a:rect l="l" t="t" r="r" b="b"/>
                <a:pathLst>
                  <a:path w="243232" h="3952003">
                    <a:moveTo>
                      <a:pt x="17042" y="3952003"/>
                    </a:moveTo>
                    <a:cubicBezTo>
                      <a:pt x="17042" y="3333936"/>
                      <a:pt x="-3124" y="1333672"/>
                      <a:pt x="416" y="644798"/>
                    </a:cubicBezTo>
                    <a:cubicBezTo>
                      <a:pt x="42749" y="90856"/>
                      <a:pt x="203464" y="341679"/>
                      <a:pt x="243232"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04" name="Witkop_Tabor_1_400kV"/>
              <p:cNvSpPr/>
              <p:nvPr/>
            </p:nvSpPr>
            <p:spPr>
              <a:xfrm>
                <a:off x="9479802" y="112826"/>
                <a:ext cx="272400" cy="418613"/>
              </a:xfrm>
              <a:custGeom>
                <a:avLst/>
                <a:gdLst>
                  <a:gd name="connsiteX0" fmla="*/ 49859 w 722959"/>
                  <a:gd name="connsiteY0" fmla="*/ 1054100 h 1054100"/>
                  <a:gd name="connsiteX1" fmla="*/ 49859 w 722959"/>
                  <a:gd name="connsiteY1" fmla="*/ 673100 h 1054100"/>
                  <a:gd name="connsiteX2" fmla="*/ 722959 w 722959"/>
                  <a:gd name="connsiteY2" fmla="*/ 0 h 1054100"/>
                  <a:gd name="connsiteX0" fmla="*/ 49859 w 722959"/>
                  <a:gd name="connsiteY0" fmla="*/ 1054100 h 1054100"/>
                  <a:gd name="connsiteX1" fmla="*/ 49859 w 722959"/>
                  <a:gd name="connsiteY1" fmla="*/ 673100 h 1054100"/>
                  <a:gd name="connsiteX2" fmla="*/ 722959 w 722959"/>
                  <a:gd name="connsiteY2" fmla="*/ 0 h 1054100"/>
                </a:gdLst>
                <a:ahLst/>
                <a:cxnLst>
                  <a:cxn ang="0">
                    <a:pos x="connsiteX0" y="connsiteY0"/>
                  </a:cxn>
                  <a:cxn ang="0">
                    <a:pos x="connsiteX1" y="connsiteY1"/>
                  </a:cxn>
                  <a:cxn ang="0">
                    <a:pos x="connsiteX2" y="connsiteY2"/>
                  </a:cxn>
                </a:cxnLst>
                <a:rect l="l" t="t" r="r" b="b"/>
                <a:pathLst>
                  <a:path w="722959" h="1054100">
                    <a:moveTo>
                      <a:pt x="49859" y="1054100"/>
                    </a:moveTo>
                    <a:cubicBezTo>
                      <a:pt x="49859" y="990600"/>
                      <a:pt x="-62324" y="848783"/>
                      <a:pt x="49859" y="673100"/>
                    </a:cubicBezTo>
                    <a:cubicBezTo>
                      <a:pt x="162042" y="497417"/>
                      <a:pt x="582730" y="140229"/>
                      <a:pt x="722959"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05" name="Bighorn_Pluto_1_275kV"/>
              <p:cNvSpPr/>
              <p:nvPr/>
            </p:nvSpPr>
            <p:spPr>
              <a:xfrm>
                <a:off x="8375308" y="1536219"/>
                <a:ext cx="17309" cy="333358"/>
              </a:xfrm>
              <a:custGeom>
                <a:avLst/>
                <a:gdLst>
                  <a:gd name="connsiteX0" fmla="*/ 88900 w 95485"/>
                  <a:gd name="connsiteY0" fmla="*/ 0 h 839511"/>
                  <a:gd name="connsiteX1" fmla="*/ 88900 w 95485"/>
                  <a:gd name="connsiteY1" fmla="*/ 749300 h 839511"/>
                  <a:gd name="connsiteX2" fmla="*/ 0 w 95485"/>
                  <a:gd name="connsiteY2" fmla="*/ 838200 h 839511"/>
                  <a:gd name="connsiteX0" fmla="*/ 88900 w 95485"/>
                  <a:gd name="connsiteY0" fmla="*/ 0 h 839511"/>
                  <a:gd name="connsiteX1" fmla="*/ 88900 w 95485"/>
                  <a:gd name="connsiteY1" fmla="*/ 749300 h 839511"/>
                  <a:gd name="connsiteX2" fmla="*/ 0 w 95485"/>
                  <a:gd name="connsiteY2" fmla="*/ 838200 h 839511"/>
                </a:gdLst>
                <a:ahLst/>
                <a:cxnLst>
                  <a:cxn ang="0">
                    <a:pos x="connsiteX0" y="connsiteY0"/>
                  </a:cxn>
                  <a:cxn ang="0">
                    <a:pos x="connsiteX1" y="connsiteY1"/>
                  </a:cxn>
                  <a:cxn ang="0">
                    <a:pos x="connsiteX2" y="connsiteY2"/>
                  </a:cxn>
                </a:cxnLst>
                <a:rect l="l" t="t" r="r" b="b"/>
                <a:pathLst>
                  <a:path w="95485" h="839511">
                    <a:moveTo>
                      <a:pt x="88900" y="0"/>
                    </a:moveTo>
                    <a:cubicBezTo>
                      <a:pt x="88900" y="124883"/>
                      <a:pt x="103717" y="609600"/>
                      <a:pt x="88900" y="749300"/>
                    </a:cubicBezTo>
                    <a:cubicBezTo>
                      <a:pt x="74083" y="889000"/>
                      <a:pt x="18521" y="819679"/>
                      <a:pt x="0" y="8382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06" name="Bighorn_Trident_1_275kV"/>
              <p:cNvSpPr/>
              <p:nvPr/>
            </p:nvSpPr>
            <p:spPr>
              <a:xfrm>
                <a:off x="8213140" y="1499912"/>
                <a:ext cx="195825" cy="29402"/>
              </a:xfrm>
              <a:custGeom>
                <a:avLst/>
                <a:gdLst>
                  <a:gd name="connsiteX0" fmla="*/ 520700 w 520700"/>
                  <a:gd name="connsiteY0" fmla="*/ 63500 h 68203"/>
                  <a:gd name="connsiteX1" fmla="*/ 63500 w 520700"/>
                  <a:gd name="connsiteY1" fmla="*/ 63500 h 68203"/>
                  <a:gd name="connsiteX2" fmla="*/ 0 w 520700"/>
                  <a:gd name="connsiteY2" fmla="*/ 0 h 68203"/>
                  <a:gd name="connsiteX0" fmla="*/ 520700 w 520700"/>
                  <a:gd name="connsiteY0" fmla="*/ 63500 h 68203"/>
                  <a:gd name="connsiteX1" fmla="*/ 63500 w 520700"/>
                  <a:gd name="connsiteY1" fmla="*/ 63500 h 68203"/>
                  <a:gd name="connsiteX2" fmla="*/ 0 w 520700"/>
                  <a:gd name="connsiteY2" fmla="*/ 0 h 68203"/>
                </a:gdLst>
                <a:ahLst/>
                <a:cxnLst>
                  <a:cxn ang="0">
                    <a:pos x="connsiteX0" y="connsiteY0"/>
                  </a:cxn>
                  <a:cxn ang="0">
                    <a:pos x="connsiteX1" y="connsiteY1"/>
                  </a:cxn>
                  <a:cxn ang="0">
                    <a:pos x="connsiteX2" y="connsiteY2"/>
                  </a:cxn>
                </a:cxnLst>
                <a:rect l="l" t="t" r="r" b="b"/>
                <a:pathLst>
                  <a:path w="520700" h="68203">
                    <a:moveTo>
                      <a:pt x="520700" y="63500"/>
                    </a:moveTo>
                    <a:cubicBezTo>
                      <a:pt x="444500" y="63500"/>
                      <a:pt x="150283" y="74083"/>
                      <a:pt x="63500" y="63500"/>
                    </a:cubicBezTo>
                    <a:cubicBezTo>
                      <a:pt x="-23283" y="52917"/>
                      <a:pt x="13229" y="13229"/>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07" name="Pelly_Warmbad_1_275kV"/>
              <p:cNvSpPr/>
              <p:nvPr/>
            </p:nvSpPr>
            <p:spPr>
              <a:xfrm>
                <a:off x="8866149" y="1043109"/>
                <a:ext cx="25822" cy="333874"/>
              </a:xfrm>
              <a:custGeom>
                <a:avLst/>
                <a:gdLst>
                  <a:gd name="connsiteX0" fmla="*/ 4703 w 68203"/>
                  <a:gd name="connsiteY0" fmla="*/ 840779 h 840779"/>
                  <a:gd name="connsiteX1" fmla="*/ 4703 w 68203"/>
                  <a:gd name="connsiteY1" fmla="*/ 78779 h 840779"/>
                  <a:gd name="connsiteX2" fmla="*/ 68203 w 68203"/>
                  <a:gd name="connsiteY2" fmla="*/ 15279 h 840779"/>
                  <a:gd name="connsiteX0" fmla="*/ 4703 w 68203"/>
                  <a:gd name="connsiteY0" fmla="*/ 840779 h 840779"/>
                  <a:gd name="connsiteX1" fmla="*/ 4703 w 68203"/>
                  <a:gd name="connsiteY1" fmla="*/ 78779 h 840779"/>
                  <a:gd name="connsiteX2" fmla="*/ 68203 w 68203"/>
                  <a:gd name="connsiteY2" fmla="*/ 15279 h 840779"/>
                </a:gdLst>
                <a:ahLst/>
                <a:cxnLst>
                  <a:cxn ang="0">
                    <a:pos x="connsiteX0" y="connsiteY0"/>
                  </a:cxn>
                  <a:cxn ang="0">
                    <a:pos x="connsiteX1" y="connsiteY1"/>
                  </a:cxn>
                  <a:cxn ang="0">
                    <a:pos x="connsiteX2" y="connsiteY2"/>
                  </a:cxn>
                </a:cxnLst>
                <a:rect l="l" t="t" r="r" b="b"/>
                <a:pathLst>
                  <a:path w="68203" h="840779">
                    <a:moveTo>
                      <a:pt x="4703" y="840779"/>
                    </a:moveTo>
                    <a:cubicBezTo>
                      <a:pt x="4703" y="713779"/>
                      <a:pt x="-5880" y="216362"/>
                      <a:pt x="4703" y="78779"/>
                    </a:cubicBezTo>
                    <a:cubicBezTo>
                      <a:pt x="15286" y="-58804"/>
                      <a:pt x="54974" y="28508"/>
                      <a:pt x="68203" y="15279"/>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08" name="Pluto_Trident_1_275kV"/>
              <p:cNvSpPr/>
              <p:nvPr/>
            </p:nvSpPr>
            <p:spPr>
              <a:xfrm>
                <a:off x="8213141" y="1508242"/>
                <a:ext cx="146123" cy="364967"/>
              </a:xfrm>
              <a:custGeom>
                <a:avLst/>
                <a:gdLst>
                  <a:gd name="connsiteX0" fmla="*/ 431800 w 463785"/>
                  <a:gd name="connsiteY0" fmla="*/ 901700 h 901700"/>
                  <a:gd name="connsiteX1" fmla="*/ 431800 w 463785"/>
                  <a:gd name="connsiteY1" fmla="*/ 431800 h 901700"/>
                  <a:gd name="connsiteX2" fmla="*/ 0 w 463785"/>
                  <a:gd name="connsiteY2" fmla="*/ 0 h 901700"/>
                  <a:gd name="connsiteX0" fmla="*/ 431800 w 463785"/>
                  <a:gd name="connsiteY0" fmla="*/ 901700 h 901700"/>
                  <a:gd name="connsiteX1" fmla="*/ 431800 w 463785"/>
                  <a:gd name="connsiteY1" fmla="*/ 431800 h 901700"/>
                  <a:gd name="connsiteX2" fmla="*/ 0 w 463785"/>
                  <a:gd name="connsiteY2" fmla="*/ 0 h 901700"/>
                  <a:gd name="connsiteX0" fmla="*/ 482212 w 485237"/>
                  <a:gd name="connsiteY0" fmla="*/ 921729 h 921729"/>
                  <a:gd name="connsiteX1" fmla="*/ 431800 w 485237"/>
                  <a:gd name="connsiteY1" fmla="*/ 431800 h 921729"/>
                  <a:gd name="connsiteX2" fmla="*/ 0 w 485237"/>
                  <a:gd name="connsiteY2" fmla="*/ 0 h 921729"/>
                </a:gdLst>
                <a:ahLst/>
                <a:cxnLst>
                  <a:cxn ang="0">
                    <a:pos x="connsiteX0" y="connsiteY0"/>
                  </a:cxn>
                  <a:cxn ang="0">
                    <a:pos x="connsiteX1" y="connsiteY1"/>
                  </a:cxn>
                  <a:cxn ang="0">
                    <a:pos x="connsiteX2" y="connsiteY2"/>
                  </a:cxn>
                </a:cxnLst>
                <a:rect l="l" t="t" r="r" b="b"/>
                <a:pathLst>
                  <a:path w="485237" h="921729">
                    <a:moveTo>
                      <a:pt x="482212" y="921729"/>
                    </a:moveTo>
                    <a:cubicBezTo>
                      <a:pt x="482212" y="843412"/>
                      <a:pt x="503767" y="582083"/>
                      <a:pt x="431800" y="431800"/>
                    </a:cubicBezTo>
                    <a:cubicBezTo>
                      <a:pt x="359833" y="281517"/>
                      <a:pt x="89958" y="89958"/>
                      <a:pt x="0" y="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09" name="Tabor_Spencer_1_275kV"/>
              <p:cNvSpPr/>
              <p:nvPr/>
            </p:nvSpPr>
            <p:spPr>
              <a:xfrm>
                <a:off x="9752202" y="107087"/>
                <a:ext cx="354495" cy="81198"/>
              </a:xfrm>
              <a:custGeom>
                <a:avLst/>
                <a:gdLst>
                  <a:gd name="connsiteX0" fmla="*/ 0 w 939800"/>
                  <a:gd name="connsiteY0" fmla="*/ 14111 h 204611"/>
                  <a:gd name="connsiteX1" fmla="*/ 749300 w 939800"/>
                  <a:gd name="connsiteY1" fmla="*/ 14111 h 204611"/>
                  <a:gd name="connsiteX2" fmla="*/ 939800 w 939800"/>
                  <a:gd name="connsiteY2" fmla="*/ 204611 h 204611"/>
                  <a:gd name="connsiteX0" fmla="*/ 0 w 939800"/>
                  <a:gd name="connsiteY0" fmla="*/ 14111 h 204611"/>
                  <a:gd name="connsiteX1" fmla="*/ 749300 w 939800"/>
                  <a:gd name="connsiteY1" fmla="*/ 14111 h 204611"/>
                  <a:gd name="connsiteX2" fmla="*/ 939800 w 939800"/>
                  <a:gd name="connsiteY2" fmla="*/ 204611 h 204611"/>
                </a:gdLst>
                <a:ahLst/>
                <a:cxnLst>
                  <a:cxn ang="0">
                    <a:pos x="connsiteX0" y="connsiteY0"/>
                  </a:cxn>
                  <a:cxn ang="0">
                    <a:pos x="connsiteX1" y="connsiteY1"/>
                  </a:cxn>
                  <a:cxn ang="0">
                    <a:pos x="connsiteX2" y="connsiteY2"/>
                  </a:cxn>
                </a:cxnLst>
                <a:rect l="l" t="t" r="r" b="b"/>
                <a:pathLst>
                  <a:path w="939800" h="204611">
                    <a:moveTo>
                      <a:pt x="0" y="14111"/>
                    </a:moveTo>
                    <a:cubicBezTo>
                      <a:pt x="124883" y="14111"/>
                      <a:pt x="592667" y="-17639"/>
                      <a:pt x="749300" y="14111"/>
                    </a:cubicBezTo>
                    <a:cubicBezTo>
                      <a:pt x="905933" y="45861"/>
                      <a:pt x="900113" y="164924"/>
                      <a:pt x="939800" y="204611"/>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10" name="Tabor_Witkop_1_275kV"/>
              <p:cNvSpPr/>
              <p:nvPr/>
            </p:nvSpPr>
            <p:spPr>
              <a:xfrm>
                <a:off x="9479291" y="100330"/>
                <a:ext cx="272400" cy="418613"/>
              </a:xfrm>
              <a:custGeom>
                <a:avLst/>
                <a:gdLst>
                  <a:gd name="connsiteX0" fmla="*/ 673100 w 722959"/>
                  <a:gd name="connsiteY0" fmla="*/ 0 h 1054100"/>
                  <a:gd name="connsiteX1" fmla="*/ 673100 w 722959"/>
                  <a:gd name="connsiteY1" fmla="*/ 381000 h 1054100"/>
                  <a:gd name="connsiteX2" fmla="*/ 0 w 722959"/>
                  <a:gd name="connsiteY2" fmla="*/ 1054100 h 1054100"/>
                  <a:gd name="connsiteX0" fmla="*/ 673100 w 722959"/>
                  <a:gd name="connsiteY0" fmla="*/ 0 h 1054100"/>
                  <a:gd name="connsiteX1" fmla="*/ 673100 w 722959"/>
                  <a:gd name="connsiteY1" fmla="*/ 381000 h 1054100"/>
                  <a:gd name="connsiteX2" fmla="*/ 0 w 722959"/>
                  <a:gd name="connsiteY2" fmla="*/ 1054100 h 1054100"/>
                </a:gdLst>
                <a:ahLst/>
                <a:cxnLst>
                  <a:cxn ang="0">
                    <a:pos x="connsiteX0" y="connsiteY0"/>
                  </a:cxn>
                  <a:cxn ang="0">
                    <a:pos x="connsiteX1" y="connsiteY1"/>
                  </a:cxn>
                  <a:cxn ang="0">
                    <a:pos x="connsiteX2" y="connsiteY2"/>
                  </a:cxn>
                </a:cxnLst>
                <a:rect l="l" t="t" r="r" b="b"/>
                <a:pathLst>
                  <a:path w="722959" h="1054100">
                    <a:moveTo>
                      <a:pt x="673100" y="0"/>
                    </a:moveTo>
                    <a:cubicBezTo>
                      <a:pt x="673100" y="63500"/>
                      <a:pt x="785283" y="205317"/>
                      <a:pt x="673100" y="381000"/>
                    </a:cubicBezTo>
                    <a:cubicBezTo>
                      <a:pt x="560917" y="556683"/>
                      <a:pt x="140229" y="913871"/>
                      <a:pt x="0" y="1054100"/>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11" name="Witkop_Warmbad_1_275kV"/>
              <p:cNvSpPr/>
              <p:nvPr/>
            </p:nvSpPr>
            <p:spPr>
              <a:xfrm>
                <a:off x="8891971" y="528078"/>
                <a:ext cx="575563" cy="521245"/>
              </a:xfrm>
              <a:custGeom>
                <a:avLst/>
                <a:gdLst>
                  <a:gd name="connsiteX0" fmla="*/ 1612900 w 1612900"/>
                  <a:gd name="connsiteY0" fmla="*/ 96896 h 1404996"/>
                  <a:gd name="connsiteX1" fmla="*/ 1308100 w 1612900"/>
                  <a:gd name="connsiteY1" fmla="*/ 96896 h 1404996"/>
                  <a:gd name="connsiteX2" fmla="*/ 0 w 1612900"/>
                  <a:gd name="connsiteY2" fmla="*/ 1404996 h 1404996"/>
                  <a:gd name="connsiteX0" fmla="*/ 1612900 w 1612900"/>
                  <a:gd name="connsiteY0" fmla="*/ 96896 h 1404996"/>
                  <a:gd name="connsiteX1" fmla="*/ 1308100 w 1612900"/>
                  <a:gd name="connsiteY1" fmla="*/ 96896 h 1404996"/>
                  <a:gd name="connsiteX2" fmla="*/ 0 w 1612900"/>
                  <a:gd name="connsiteY2" fmla="*/ 1404996 h 1404996"/>
                  <a:gd name="connsiteX0" fmla="*/ 1308100 w 1308100"/>
                  <a:gd name="connsiteY0" fmla="*/ 0 h 1308100"/>
                  <a:gd name="connsiteX1" fmla="*/ 0 w 1308100"/>
                  <a:gd name="connsiteY1" fmla="*/ 1308100 h 1308100"/>
                  <a:gd name="connsiteX0" fmla="*/ 1531381 w 1531381"/>
                  <a:gd name="connsiteY0" fmla="*/ 0 h 1318137"/>
                  <a:gd name="connsiteX1" fmla="*/ 0 w 1531381"/>
                  <a:gd name="connsiteY1" fmla="*/ 1318137 h 1318137"/>
                </a:gdLst>
                <a:ahLst/>
                <a:cxnLst>
                  <a:cxn ang="0">
                    <a:pos x="connsiteX0" y="connsiteY0"/>
                  </a:cxn>
                  <a:cxn ang="0">
                    <a:pos x="connsiteX1" y="connsiteY1"/>
                  </a:cxn>
                </a:cxnLst>
                <a:rect l="l" t="t" r="r" b="b"/>
                <a:pathLst>
                  <a:path w="1531381" h="1318137">
                    <a:moveTo>
                      <a:pt x="1531381" y="0"/>
                    </a:moveTo>
                    <a:cubicBezTo>
                      <a:pt x="1262564" y="218017"/>
                      <a:pt x="272521" y="1045616"/>
                      <a:pt x="0" y="1318137"/>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12" name="Spencer_Witkop_1_275kV"/>
              <p:cNvSpPr/>
              <p:nvPr/>
            </p:nvSpPr>
            <p:spPr>
              <a:xfrm>
                <a:off x="9507829" y="171469"/>
                <a:ext cx="579481" cy="364135"/>
              </a:xfrm>
              <a:custGeom>
                <a:avLst/>
                <a:gdLst>
                  <a:gd name="connsiteX0" fmla="*/ 1612900 w 1612900"/>
                  <a:gd name="connsiteY0" fmla="*/ 63970 h 927570"/>
                  <a:gd name="connsiteX1" fmla="*/ 863600 w 1612900"/>
                  <a:gd name="connsiteY1" fmla="*/ 63970 h 927570"/>
                  <a:gd name="connsiteX2" fmla="*/ 0 w 1612900"/>
                  <a:gd name="connsiteY2" fmla="*/ 927570 h 927570"/>
                  <a:gd name="connsiteX0" fmla="*/ 1612900 w 1612900"/>
                  <a:gd name="connsiteY0" fmla="*/ 63970 h 927570"/>
                  <a:gd name="connsiteX1" fmla="*/ 863600 w 1612900"/>
                  <a:gd name="connsiteY1" fmla="*/ 63970 h 927570"/>
                  <a:gd name="connsiteX2" fmla="*/ 0 w 1612900"/>
                  <a:gd name="connsiteY2" fmla="*/ 927570 h 927570"/>
                  <a:gd name="connsiteX0" fmla="*/ 1546653 w 1546653"/>
                  <a:gd name="connsiteY0" fmla="*/ 3983 h 975591"/>
                  <a:gd name="connsiteX1" fmla="*/ 863600 w 1546653"/>
                  <a:gd name="connsiteY1" fmla="*/ 111991 h 975591"/>
                  <a:gd name="connsiteX2" fmla="*/ 0 w 1546653"/>
                  <a:gd name="connsiteY2" fmla="*/ 975591 h 975591"/>
                  <a:gd name="connsiteX0" fmla="*/ 1546653 w 1546653"/>
                  <a:gd name="connsiteY0" fmla="*/ 0 h 971608"/>
                  <a:gd name="connsiteX1" fmla="*/ 863600 w 1546653"/>
                  <a:gd name="connsiteY1" fmla="*/ 108008 h 971608"/>
                  <a:gd name="connsiteX2" fmla="*/ 0 w 1546653"/>
                  <a:gd name="connsiteY2" fmla="*/ 971608 h 971608"/>
                  <a:gd name="connsiteX0" fmla="*/ 1668107 w 1668107"/>
                  <a:gd name="connsiteY0" fmla="*/ 0 h 982409"/>
                  <a:gd name="connsiteX1" fmla="*/ 985054 w 1668107"/>
                  <a:gd name="connsiteY1" fmla="*/ 108008 h 982409"/>
                  <a:gd name="connsiteX2" fmla="*/ 0 w 1668107"/>
                  <a:gd name="connsiteY2" fmla="*/ 982409 h 982409"/>
                </a:gdLst>
                <a:ahLst/>
                <a:cxnLst>
                  <a:cxn ang="0">
                    <a:pos x="connsiteX0" y="connsiteY0"/>
                  </a:cxn>
                  <a:cxn ang="0">
                    <a:pos x="connsiteX1" y="connsiteY1"/>
                  </a:cxn>
                  <a:cxn ang="0">
                    <a:pos x="connsiteX2" y="connsiteY2"/>
                  </a:cxn>
                </a:cxnLst>
                <a:rect l="l" t="t" r="r" b="b"/>
                <a:pathLst>
                  <a:path w="1668107" h="982409">
                    <a:moveTo>
                      <a:pt x="1668107" y="0"/>
                    </a:moveTo>
                    <a:cubicBezTo>
                      <a:pt x="1256153" y="10801"/>
                      <a:pt x="1253871" y="-35925"/>
                      <a:pt x="985054" y="108008"/>
                    </a:cubicBezTo>
                    <a:cubicBezTo>
                      <a:pt x="716237" y="251941"/>
                      <a:pt x="179917" y="802492"/>
                      <a:pt x="0" y="982409"/>
                    </a:cubicBezTo>
                  </a:path>
                </a:pathLst>
              </a:custGeom>
              <a:noFill/>
              <a:ln w="6350" cap="flat" cmpd="sng" algn="ctr">
                <a:solidFill>
                  <a:srgbClr val="E17D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13" name="Phokoje_Phokoje_1_220kV"/>
              <p:cNvSpPr/>
              <p:nvPr/>
            </p:nvSpPr>
            <p:spPr>
              <a:xfrm>
                <a:off x="8571133" y="-756530"/>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14" name="Phokoje_Phokoje_2_220kV"/>
              <p:cNvSpPr/>
              <p:nvPr/>
            </p:nvSpPr>
            <p:spPr>
              <a:xfrm>
                <a:off x="8599982" y="-727554"/>
                <a:ext cx="0" cy="0"/>
              </a:xfrm>
              <a:custGeom>
                <a:avLst/>
                <a:gdLst>
                  <a:gd name="connsiteX0" fmla="*/ 0 w 0"/>
                  <a:gd name="connsiteY0" fmla="*/ 0 h 0"/>
                  <a:gd name="connsiteX1" fmla="*/ 0 w 0"/>
                  <a:gd name="connsiteY1" fmla="*/ 0 h 0"/>
                  <a:gd name="connsiteX2" fmla="*/ 0 w 0"/>
                  <a:gd name="connsiteY2" fmla="*/ 0 h 0"/>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solidFill>
                <a:srgbClr val="5B9BD5"/>
              </a:solidFill>
              <a:ln w="12700" cap="flat" cmpd="sng" algn="ctr">
                <a:solidFill>
                  <a:srgbClr val="B56B33">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15" name="BORUTHO"/>
              <p:cNvSpPr/>
              <p:nvPr/>
            </p:nvSpPr>
            <p:spPr>
              <a:xfrm>
                <a:off x="9245154" y="409496"/>
                <a:ext cx="111600" cy="1116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16" name="BORUTHO_Label"/>
              <p:cNvSpPr txBox="1"/>
              <p:nvPr/>
            </p:nvSpPr>
            <p:spPr>
              <a:xfrm>
                <a:off x="8553824" y="381878"/>
                <a:ext cx="758397" cy="28199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BORUTHO</a:t>
                </a:r>
              </a:p>
            </p:txBody>
          </p:sp>
          <p:sp>
            <p:nvSpPr>
              <p:cNvPr id="1117" name="BIGHORN"/>
              <p:cNvSpPr/>
              <p:nvPr/>
            </p:nvSpPr>
            <p:spPr>
              <a:xfrm>
                <a:off x="8375307" y="1507241"/>
                <a:ext cx="111600" cy="1116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18" name="MARANG"/>
              <p:cNvSpPr/>
              <p:nvPr/>
            </p:nvSpPr>
            <p:spPr>
              <a:xfrm>
                <a:off x="8275647" y="1465923"/>
                <a:ext cx="111600" cy="1116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19" name="MATIMBA"/>
              <p:cNvSpPr/>
              <p:nvPr/>
            </p:nvSpPr>
            <p:spPr>
              <a:xfrm>
                <a:off x="8442622" y="268908"/>
                <a:ext cx="111600" cy="1116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20" name="MATIMBA_Label"/>
              <p:cNvSpPr txBox="1"/>
              <p:nvPr/>
            </p:nvSpPr>
            <p:spPr>
              <a:xfrm>
                <a:off x="8444068" y="63720"/>
                <a:ext cx="756213" cy="28199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MATIMBA</a:t>
                </a:r>
              </a:p>
            </p:txBody>
          </p:sp>
          <p:sp>
            <p:nvSpPr>
              <p:cNvPr id="1121" name="MEDUPI"/>
              <p:cNvSpPr/>
              <p:nvPr/>
            </p:nvSpPr>
            <p:spPr>
              <a:xfrm>
                <a:off x="8408965" y="289567"/>
                <a:ext cx="111600" cy="1116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22" name="MEDUPI_Label"/>
              <p:cNvSpPr txBox="1"/>
              <p:nvPr/>
            </p:nvSpPr>
            <p:spPr>
              <a:xfrm>
                <a:off x="7779732" y="65935"/>
                <a:ext cx="662286" cy="28199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MEDUPI</a:t>
                </a:r>
              </a:p>
            </p:txBody>
          </p:sp>
          <p:sp>
            <p:nvSpPr>
              <p:cNvPr id="1123" name="NGWEDI"/>
              <p:cNvSpPr/>
              <p:nvPr/>
            </p:nvSpPr>
            <p:spPr>
              <a:xfrm>
                <a:off x="8126592" y="1340829"/>
                <a:ext cx="111600" cy="1116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24" name="NGWEDI_Label"/>
              <p:cNvSpPr txBox="1"/>
              <p:nvPr/>
            </p:nvSpPr>
            <p:spPr>
              <a:xfrm>
                <a:off x="7515510" y="1253023"/>
                <a:ext cx="679762" cy="28199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NGWEDI</a:t>
                </a:r>
              </a:p>
            </p:txBody>
          </p:sp>
          <p:sp>
            <p:nvSpPr>
              <p:cNvPr id="1125" name="PHOKOJE"/>
              <p:cNvSpPr/>
              <p:nvPr/>
            </p:nvSpPr>
            <p:spPr>
              <a:xfrm>
                <a:off x="8542284" y="-787518"/>
                <a:ext cx="41831" cy="44933"/>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26" name="PHOKOJE_Label"/>
              <p:cNvSpPr txBox="1"/>
              <p:nvPr/>
            </p:nvSpPr>
            <p:spPr>
              <a:xfrm>
                <a:off x="8574482" y="-816496"/>
                <a:ext cx="778056" cy="303682"/>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800" b="0" i="0" u="none" strike="noStrike" kern="0" cap="none" spc="0" normalizeH="0" baseline="0" noProof="0" dirty="0">
                    <a:ln>
                      <a:noFill/>
                    </a:ln>
                    <a:solidFill>
                      <a:prstClr val="black"/>
                    </a:solidFill>
                    <a:effectLst/>
                    <a:uLnTx/>
                    <a:uFillTx/>
                    <a:latin typeface="Calibri" panose="020F0502020204030204"/>
                    <a:ea typeface="+mn-ea"/>
                    <a:cs typeface="Arial"/>
                  </a:rPr>
                  <a:t>PHOKOJE</a:t>
                </a:r>
              </a:p>
            </p:txBody>
          </p:sp>
          <p:sp>
            <p:nvSpPr>
              <p:cNvPr id="1127" name="PLUTO"/>
              <p:cNvSpPr/>
              <p:nvPr/>
            </p:nvSpPr>
            <p:spPr>
              <a:xfrm>
                <a:off x="8359527" y="1861712"/>
                <a:ext cx="111600" cy="1116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28" name="SENAKANGWEDI"/>
              <p:cNvSpPr/>
              <p:nvPr/>
            </p:nvSpPr>
            <p:spPr>
              <a:xfrm>
                <a:off x="9919178" y="973864"/>
                <a:ext cx="41831" cy="42921"/>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29" name="SPITSKOP"/>
              <p:cNvSpPr/>
              <p:nvPr/>
            </p:nvSpPr>
            <p:spPr>
              <a:xfrm>
                <a:off x="8213139" y="1069981"/>
                <a:ext cx="111600" cy="1116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30" name="SPITSKOP_Label"/>
              <p:cNvSpPr txBox="1"/>
              <p:nvPr/>
            </p:nvSpPr>
            <p:spPr>
              <a:xfrm>
                <a:off x="7363891" y="904702"/>
                <a:ext cx="725632" cy="28199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SPITSKOP</a:t>
                </a:r>
              </a:p>
            </p:txBody>
          </p:sp>
          <p:sp>
            <p:nvSpPr>
              <p:cNvPr id="1131" name="WITKOP"/>
              <p:cNvSpPr/>
              <p:nvPr/>
            </p:nvSpPr>
            <p:spPr>
              <a:xfrm>
                <a:off x="9469828" y="500449"/>
                <a:ext cx="111600" cy="111600"/>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32" name="WITKOP_Label"/>
              <p:cNvSpPr txBox="1"/>
              <p:nvPr/>
            </p:nvSpPr>
            <p:spPr>
              <a:xfrm>
                <a:off x="9487646" y="367302"/>
                <a:ext cx="657917" cy="28199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WITKOP</a:t>
                </a:r>
              </a:p>
            </p:txBody>
          </p:sp>
          <p:sp>
            <p:nvSpPr>
              <p:cNvPr id="1133" name="PELLY"/>
              <p:cNvSpPr/>
              <p:nvPr/>
            </p:nvSpPr>
            <p:spPr>
              <a:xfrm>
                <a:off x="8839081" y="1345995"/>
                <a:ext cx="56146" cy="5808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34" name="SPENCER_Label"/>
              <p:cNvSpPr txBox="1"/>
              <p:nvPr/>
            </p:nvSpPr>
            <p:spPr>
              <a:xfrm>
                <a:off x="10028889" y="-8508"/>
                <a:ext cx="699421" cy="28199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SPENCER</a:t>
                </a:r>
              </a:p>
            </p:txBody>
          </p:sp>
          <p:sp>
            <p:nvSpPr>
              <p:cNvPr id="1135" name="TABOR"/>
              <p:cNvSpPr/>
              <p:nvPr/>
            </p:nvSpPr>
            <p:spPr>
              <a:xfrm>
                <a:off x="9723353" y="83850"/>
                <a:ext cx="56146" cy="5808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36" name="TABOR_Label"/>
              <p:cNvSpPr txBox="1"/>
              <p:nvPr/>
            </p:nvSpPr>
            <p:spPr>
              <a:xfrm>
                <a:off x="9752948" y="-164575"/>
                <a:ext cx="592388" cy="281990"/>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TABOR</a:t>
                </a:r>
              </a:p>
            </p:txBody>
          </p:sp>
          <p:sp>
            <p:nvSpPr>
              <p:cNvPr id="1137" name="TRIDENT"/>
              <p:cNvSpPr/>
              <p:nvPr/>
            </p:nvSpPr>
            <p:spPr>
              <a:xfrm>
                <a:off x="8184291" y="1476253"/>
                <a:ext cx="56146" cy="5808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38" name="WARMBAD"/>
              <p:cNvSpPr/>
              <p:nvPr/>
            </p:nvSpPr>
            <p:spPr>
              <a:xfrm>
                <a:off x="8858314" y="1018334"/>
                <a:ext cx="56146" cy="5808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grpSp>
            <p:nvGrpSpPr>
              <p:cNvPr id="1139" name="Group 1138"/>
              <p:cNvGrpSpPr/>
              <p:nvPr/>
            </p:nvGrpSpPr>
            <p:grpSpPr>
              <a:xfrm>
                <a:off x="7700744" y="-675466"/>
                <a:ext cx="3050790" cy="2303795"/>
                <a:chOff x="1721571" y="247593"/>
                <a:chExt cx="8058118" cy="5664972"/>
              </a:xfrm>
            </p:grpSpPr>
            <p:grpSp>
              <p:nvGrpSpPr>
                <p:cNvPr id="1156" name="Group 1155"/>
                <p:cNvGrpSpPr/>
                <p:nvPr/>
              </p:nvGrpSpPr>
              <p:grpSpPr>
                <a:xfrm>
                  <a:off x="3254504" y="247593"/>
                  <a:ext cx="6525185" cy="5664972"/>
                  <a:chOff x="3079693" y="234146"/>
                  <a:chExt cx="6525185" cy="5664972"/>
                </a:xfrm>
              </p:grpSpPr>
              <p:sp>
                <p:nvSpPr>
                  <p:cNvPr id="1159" name="Silimela_Borutho_1_400kV"/>
                  <p:cNvSpPr/>
                  <p:nvPr/>
                </p:nvSpPr>
                <p:spPr>
                  <a:xfrm>
                    <a:off x="5672751" y="2903308"/>
                    <a:ext cx="542165" cy="1792020"/>
                  </a:xfrm>
                  <a:custGeom>
                    <a:avLst/>
                    <a:gdLst>
                      <a:gd name="connsiteX0" fmla="*/ 508000 w 545629"/>
                      <a:gd name="connsiteY0" fmla="*/ 1841500 h 1841500"/>
                      <a:gd name="connsiteX1" fmla="*/ 508000 w 545629"/>
                      <a:gd name="connsiteY1" fmla="*/ 508000 h 1841500"/>
                      <a:gd name="connsiteX2" fmla="*/ 0 w 545629"/>
                      <a:gd name="connsiteY2" fmla="*/ 0 h 1841500"/>
                      <a:gd name="connsiteX0" fmla="*/ 508000 w 545629"/>
                      <a:gd name="connsiteY0" fmla="*/ 1841500 h 1841500"/>
                      <a:gd name="connsiteX1" fmla="*/ 508000 w 545629"/>
                      <a:gd name="connsiteY1" fmla="*/ 508000 h 1841500"/>
                      <a:gd name="connsiteX2" fmla="*/ 0 w 545629"/>
                      <a:gd name="connsiteY2" fmla="*/ 0 h 1841500"/>
                    </a:gdLst>
                    <a:ahLst/>
                    <a:cxnLst>
                      <a:cxn ang="0">
                        <a:pos x="connsiteX0" y="connsiteY0"/>
                      </a:cxn>
                      <a:cxn ang="0">
                        <a:pos x="connsiteX1" y="connsiteY1"/>
                      </a:cxn>
                      <a:cxn ang="0">
                        <a:pos x="connsiteX2" y="connsiteY2"/>
                      </a:cxn>
                    </a:cxnLst>
                    <a:rect l="l" t="t" r="r" b="b"/>
                    <a:pathLst>
                      <a:path w="545629" h="1841500">
                        <a:moveTo>
                          <a:pt x="508000" y="1841500"/>
                        </a:moveTo>
                        <a:cubicBezTo>
                          <a:pt x="508000" y="1619250"/>
                          <a:pt x="592667" y="814916"/>
                          <a:pt x="508000" y="508000"/>
                        </a:cubicBezTo>
                        <a:cubicBezTo>
                          <a:pt x="423333" y="201084"/>
                          <a:pt x="105833" y="105833"/>
                          <a:pt x="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60" name="Foskor_Spencer_1_400kV"/>
                  <p:cNvSpPr/>
                  <p:nvPr/>
                </p:nvSpPr>
                <p:spPr>
                  <a:xfrm>
                    <a:off x="7931062" y="2350474"/>
                    <a:ext cx="1135363" cy="323400"/>
                  </a:xfrm>
                  <a:custGeom>
                    <a:avLst/>
                    <a:gdLst>
                      <a:gd name="connsiteX0" fmla="*/ 1168400 w 1168400"/>
                      <a:gd name="connsiteY0" fmla="*/ 838200 h 900288"/>
                      <a:gd name="connsiteX1" fmla="*/ 838200 w 1168400"/>
                      <a:gd name="connsiteY1" fmla="*/ 838200 h 900288"/>
                      <a:gd name="connsiteX2" fmla="*/ 0 w 1168400"/>
                      <a:gd name="connsiteY2" fmla="*/ 0 h 900288"/>
                      <a:gd name="connsiteX0" fmla="*/ 1168400 w 1168400"/>
                      <a:gd name="connsiteY0" fmla="*/ 838200 h 900288"/>
                      <a:gd name="connsiteX1" fmla="*/ 838200 w 1168400"/>
                      <a:gd name="connsiteY1" fmla="*/ 838200 h 900288"/>
                      <a:gd name="connsiteX2" fmla="*/ 0 w 1168400"/>
                      <a:gd name="connsiteY2" fmla="*/ 0 h 900288"/>
                      <a:gd name="connsiteX0" fmla="*/ 1109146 w 1109146"/>
                      <a:gd name="connsiteY0" fmla="*/ 769369 h 831457"/>
                      <a:gd name="connsiteX1" fmla="*/ 778946 w 1109146"/>
                      <a:gd name="connsiteY1" fmla="*/ 769369 h 831457"/>
                      <a:gd name="connsiteX2" fmla="*/ 0 w 1109146"/>
                      <a:gd name="connsiteY2" fmla="*/ 0 h 831457"/>
                      <a:gd name="connsiteX0" fmla="*/ 1058357 w 1058357"/>
                      <a:gd name="connsiteY0" fmla="*/ 823860 h 849591"/>
                      <a:gd name="connsiteX1" fmla="*/ 778946 w 1058357"/>
                      <a:gd name="connsiteY1" fmla="*/ 769369 h 849591"/>
                      <a:gd name="connsiteX2" fmla="*/ 0 w 1058357"/>
                      <a:gd name="connsiteY2" fmla="*/ 0 h 849591"/>
                    </a:gdLst>
                    <a:ahLst/>
                    <a:cxnLst>
                      <a:cxn ang="0">
                        <a:pos x="connsiteX0" y="connsiteY0"/>
                      </a:cxn>
                      <a:cxn ang="0">
                        <a:pos x="connsiteX1" y="connsiteY1"/>
                      </a:cxn>
                      <a:cxn ang="0">
                        <a:pos x="connsiteX2" y="connsiteY2"/>
                      </a:cxn>
                    </a:cxnLst>
                    <a:rect l="l" t="t" r="r" b="b"/>
                    <a:pathLst>
                      <a:path w="1058357" h="849591">
                        <a:moveTo>
                          <a:pt x="1058357" y="823860"/>
                        </a:moveTo>
                        <a:cubicBezTo>
                          <a:pt x="1003324" y="823860"/>
                          <a:pt x="973679" y="909069"/>
                          <a:pt x="778946" y="769369"/>
                        </a:cubicBezTo>
                        <a:cubicBezTo>
                          <a:pt x="584213" y="629669"/>
                          <a:pt x="174625" y="174625"/>
                          <a:pt x="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61" name="Marang_Medupi_2_400kV"/>
                  <p:cNvSpPr/>
                  <p:nvPr/>
                </p:nvSpPr>
                <p:spPr>
                  <a:xfrm>
                    <a:off x="3079693" y="2703970"/>
                    <a:ext cx="366399" cy="2880689"/>
                  </a:xfrm>
                  <a:custGeom>
                    <a:avLst/>
                    <a:gdLst>
                      <a:gd name="connsiteX0" fmla="*/ 26340 w 381940"/>
                      <a:gd name="connsiteY0" fmla="*/ 2971800 h 2971800"/>
                      <a:gd name="connsiteX1" fmla="*/ 26340 w 381940"/>
                      <a:gd name="connsiteY1" fmla="*/ 355600 h 2971800"/>
                      <a:gd name="connsiteX2" fmla="*/ 381940 w 381940"/>
                      <a:gd name="connsiteY2" fmla="*/ 0 h 2971800"/>
                      <a:gd name="connsiteX0" fmla="*/ 26340 w 381940"/>
                      <a:gd name="connsiteY0" fmla="*/ 2971800 h 2971800"/>
                      <a:gd name="connsiteX1" fmla="*/ 26340 w 381940"/>
                      <a:gd name="connsiteY1" fmla="*/ 355600 h 2971800"/>
                      <a:gd name="connsiteX2" fmla="*/ 381940 w 381940"/>
                      <a:gd name="connsiteY2" fmla="*/ 0 h 2971800"/>
                      <a:gd name="connsiteX0" fmla="*/ 26340 w 381940"/>
                      <a:gd name="connsiteY0" fmla="*/ 2971800 h 2971800"/>
                      <a:gd name="connsiteX1" fmla="*/ 26340 w 381940"/>
                      <a:gd name="connsiteY1" fmla="*/ 355600 h 2971800"/>
                      <a:gd name="connsiteX2" fmla="*/ 381940 w 381940"/>
                      <a:gd name="connsiteY2" fmla="*/ 0 h 2971800"/>
                      <a:gd name="connsiteX0" fmla="*/ 43776 w 399376"/>
                      <a:gd name="connsiteY0" fmla="*/ 2971800 h 2971800"/>
                      <a:gd name="connsiteX1" fmla="*/ 21609 w 399376"/>
                      <a:gd name="connsiteY1" fmla="*/ 355600 h 2971800"/>
                      <a:gd name="connsiteX2" fmla="*/ 399376 w 399376"/>
                      <a:gd name="connsiteY2" fmla="*/ 0 h 2971800"/>
                      <a:gd name="connsiteX0" fmla="*/ 27729 w 383329"/>
                      <a:gd name="connsiteY0" fmla="*/ 2971800 h 2971800"/>
                      <a:gd name="connsiteX1" fmla="*/ 5562 w 383329"/>
                      <a:gd name="connsiteY1" fmla="*/ 355600 h 2971800"/>
                      <a:gd name="connsiteX2" fmla="*/ 383329 w 383329"/>
                      <a:gd name="connsiteY2" fmla="*/ 0 h 2971800"/>
                      <a:gd name="connsiteX0" fmla="*/ 17993 w 373593"/>
                      <a:gd name="connsiteY0" fmla="*/ 2971800 h 2971800"/>
                      <a:gd name="connsiteX1" fmla="*/ 6909 w 373593"/>
                      <a:gd name="connsiteY1" fmla="*/ 366651 h 2971800"/>
                      <a:gd name="connsiteX2" fmla="*/ 373593 w 373593"/>
                      <a:gd name="connsiteY2" fmla="*/ 0 h 2971800"/>
                      <a:gd name="connsiteX0" fmla="*/ 17993 w 373593"/>
                      <a:gd name="connsiteY0" fmla="*/ 2971800 h 2971800"/>
                      <a:gd name="connsiteX1" fmla="*/ 6909 w 373593"/>
                      <a:gd name="connsiteY1" fmla="*/ 366651 h 2971800"/>
                      <a:gd name="connsiteX2" fmla="*/ 373593 w 373593"/>
                      <a:gd name="connsiteY2" fmla="*/ 0 h 2971800"/>
                      <a:gd name="connsiteX0" fmla="*/ 17993 w 373593"/>
                      <a:gd name="connsiteY0" fmla="*/ 2938645 h 2938645"/>
                      <a:gd name="connsiteX1" fmla="*/ 6909 w 373593"/>
                      <a:gd name="connsiteY1" fmla="*/ 333496 h 2938645"/>
                      <a:gd name="connsiteX2" fmla="*/ 373593 w 373593"/>
                      <a:gd name="connsiteY2" fmla="*/ 0 h 2938645"/>
                      <a:gd name="connsiteX0" fmla="*/ 17993 w 373593"/>
                      <a:gd name="connsiteY0" fmla="*/ 2969537 h 2969537"/>
                      <a:gd name="connsiteX1" fmla="*/ 6909 w 373593"/>
                      <a:gd name="connsiteY1" fmla="*/ 364388 h 2969537"/>
                      <a:gd name="connsiteX2" fmla="*/ 373593 w 373593"/>
                      <a:gd name="connsiteY2" fmla="*/ 30892 h 2969537"/>
                      <a:gd name="connsiteX0" fmla="*/ 17993 w 373593"/>
                      <a:gd name="connsiteY0" fmla="*/ 2944915 h 2944915"/>
                      <a:gd name="connsiteX1" fmla="*/ 6909 w 373593"/>
                      <a:gd name="connsiteY1" fmla="*/ 339766 h 2944915"/>
                      <a:gd name="connsiteX2" fmla="*/ 373593 w 373593"/>
                      <a:gd name="connsiteY2" fmla="*/ 6270 h 2944915"/>
                      <a:gd name="connsiteX0" fmla="*/ 17993 w 373593"/>
                      <a:gd name="connsiteY0" fmla="*/ 2951199 h 2951199"/>
                      <a:gd name="connsiteX1" fmla="*/ 6909 w 373593"/>
                      <a:gd name="connsiteY1" fmla="*/ 346050 h 2951199"/>
                      <a:gd name="connsiteX2" fmla="*/ 373593 w 373593"/>
                      <a:gd name="connsiteY2" fmla="*/ 12554 h 2951199"/>
                      <a:gd name="connsiteX0" fmla="*/ 17993 w 379135"/>
                      <a:gd name="connsiteY0" fmla="*/ 2896238 h 2896238"/>
                      <a:gd name="connsiteX1" fmla="*/ 6909 w 379135"/>
                      <a:gd name="connsiteY1" fmla="*/ 291089 h 2896238"/>
                      <a:gd name="connsiteX2" fmla="*/ 379135 w 379135"/>
                      <a:gd name="connsiteY2" fmla="*/ 23903 h 2896238"/>
                      <a:gd name="connsiteX0" fmla="*/ 17993 w 379135"/>
                      <a:gd name="connsiteY0" fmla="*/ 2872335 h 2872335"/>
                      <a:gd name="connsiteX1" fmla="*/ 6909 w 379135"/>
                      <a:gd name="connsiteY1" fmla="*/ 267186 h 2872335"/>
                      <a:gd name="connsiteX2" fmla="*/ 379135 w 379135"/>
                      <a:gd name="connsiteY2" fmla="*/ 0 h 2872335"/>
                      <a:gd name="connsiteX0" fmla="*/ 17993 w 379135"/>
                      <a:gd name="connsiteY0" fmla="*/ 2872335 h 2872335"/>
                      <a:gd name="connsiteX1" fmla="*/ 6909 w 379135"/>
                      <a:gd name="connsiteY1" fmla="*/ 267186 h 2872335"/>
                      <a:gd name="connsiteX2" fmla="*/ 379135 w 379135"/>
                      <a:gd name="connsiteY2" fmla="*/ 0 h 2872335"/>
                      <a:gd name="connsiteX0" fmla="*/ 9101 w 370243"/>
                      <a:gd name="connsiteY0" fmla="*/ 2872335 h 2872335"/>
                      <a:gd name="connsiteX1" fmla="*/ 9100 w 370243"/>
                      <a:gd name="connsiteY1" fmla="*/ 587679 h 2872335"/>
                      <a:gd name="connsiteX2" fmla="*/ 370243 w 370243"/>
                      <a:gd name="connsiteY2" fmla="*/ 0 h 2872335"/>
                      <a:gd name="connsiteX0" fmla="*/ 9101 w 370243"/>
                      <a:gd name="connsiteY0" fmla="*/ 2872335 h 2872335"/>
                      <a:gd name="connsiteX1" fmla="*/ 9100 w 370243"/>
                      <a:gd name="connsiteY1" fmla="*/ 587679 h 2872335"/>
                      <a:gd name="connsiteX2" fmla="*/ 370243 w 370243"/>
                      <a:gd name="connsiteY2" fmla="*/ 0 h 2872335"/>
                      <a:gd name="connsiteX0" fmla="*/ 5257 w 366399"/>
                      <a:gd name="connsiteY0" fmla="*/ 2872335 h 2872335"/>
                      <a:gd name="connsiteX1" fmla="*/ 10798 w 366399"/>
                      <a:gd name="connsiteY1" fmla="*/ 405329 h 2872335"/>
                      <a:gd name="connsiteX2" fmla="*/ 366399 w 366399"/>
                      <a:gd name="connsiteY2" fmla="*/ 0 h 2872335"/>
                    </a:gdLst>
                    <a:ahLst/>
                    <a:cxnLst>
                      <a:cxn ang="0">
                        <a:pos x="connsiteX0" y="connsiteY0"/>
                      </a:cxn>
                      <a:cxn ang="0">
                        <a:pos x="connsiteX1" y="connsiteY1"/>
                      </a:cxn>
                      <a:cxn ang="0">
                        <a:pos x="connsiteX2" y="connsiteY2"/>
                      </a:cxn>
                    </a:cxnLst>
                    <a:rect l="l" t="t" r="r" b="b"/>
                    <a:pathLst>
                      <a:path w="366399" h="2872335">
                        <a:moveTo>
                          <a:pt x="5257" y="2872335"/>
                        </a:moveTo>
                        <a:cubicBezTo>
                          <a:pt x="5257" y="2436302"/>
                          <a:pt x="-9676" y="933784"/>
                          <a:pt x="10798" y="405329"/>
                        </a:cubicBezTo>
                        <a:cubicBezTo>
                          <a:pt x="14648" y="175267"/>
                          <a:pt x="103894" y="217752"/>
                          <a:pt x="366399"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62" name="Medupi_Masa_2_400kV"/>
                  <p:cNvSpPr/>
                  <p:nvPr/>
                </p:nvSpPr>
                <p:spPr>
                  <a:xfrm>
                    <a:off x="3170328" y="2669185"/>
                    <a:ext cx="319219" cy="45719"/>
                  </a:xfrm>
                  <a:custGeom>
                    <a:avLst/>
                    <a:gdLst>
                      <a:gd name="connsiteX0" fmla="*/ 279400 w 279400"/>
                      <a:gd name="connsiteY0" fmla="*/ 9407 h 136407"/>
                      <a:gd name="connsiteX1" fmla="*/ 127000 w 279400"/>
                      <a:gd name="connsiteY1" fmla="*/ 9407 h 136407"/>
                      <a:gd name="connsiteX2" fmla="*/ 0 w 279400"/>
                      <a:gd name="connsiteY2" fmla="*/ 136407 h 136407"/>
                      <a:gd name="connsiteX0" fmla="*/ 279400 w 279400"/>
                      <a:gd name="connsiteY0" fmla="*/ 9407 h 136407"/>
                      <a:gd name="connsiteX1" fmla="*/ 127000 w 279400"/>
                      <a:gd name="connsiteY1" fmla="*/ 9407 h 136407"/>
                      <a:gd name="connsiteX2" fmla="*/ 0 w 279400"/>
                      <a:gd name="connsiteY2" fmla="*/ 136407 h 136407"/>
                    </a:gdLst>
                    <a:ahLst/>
                    <a:cxnLst>
                      <a:cxn ang="0">
                        <a:pos x="connsiteX0" y="connsiteY0"/>
                      </a:cxn>
                      <a:cxn ang="0">
                        <a:pos x="connsiteX1" y="connsiteY1"/>
                      </a:cxn>
                      <a:cxn ang="0">
                        <a:pos x="connsiteX2" y="connsiteY2"/>
                      </a:cxn>
                    </a:cxnLst>
                    <a:rect l="l" t="t" r="r" b="b"/>
                    <a:pathLst>
                      <a:path w="279400" h="136407">
                        <a:moveTo>
                          <a:pt x="279400" y="9407"/>
                        </a:moveTo>
                        <a:cubicBezTo>
                          <a:pt x="254000" y="9407"/>
                          <a:pt x="173567" y="-11760"/>
                          <a:pt x="127000" y="9407"/>
                        </a:cubicBezTo>
                        <a:cubicBezTo>
                          <a:pt x="80433" y="30574"/>
                          <a:pt x="26458" y="109949"/>
                          <a:pt x="0" y="136407"/>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63" name="Medupi_Witkop_1_400kV"/>
                  <p:cNvSpPr/>
                  <p:nvPr/>
                </p:nvSpPr>
                <p:spPr>
                  <a:xfrm>
                    <a:off x="3601586" y="2541999"/>
                    <a:ext cx="2658991" cy="583310"/>
                  </a:xfrm>
                  <a:custGeom>
                    <a:avLst/>
                    <a:gdLst>
                      <a:gd name="connsiteX0" fmla="*/ 0 w 2819400"/>
                      <a:gd name="connsiteY0" fmla="*/ 39511 h 572911"/>
                      <a:gd name="connsiteX1" fmla="*/ 2286000 w 2819400"/>
                      <a:gd name="connsiteY1" fmla="*/ 39511 h 572911"/>
                      <a:gd name="connsiteX2" fmla="*/ 2819400 w 2819400"/>
                      <a:gd name="connsiteY2" fmla="*/ 572911 h 572911"/>
                      <a:gd name="connsiteX0" fmla="*/ 0 w 2819400"/>
                      <a:gd name="connsiteY0" fmla="*/ 39511 h 572911"/>
                      <a:gd name="connsiteX1" fmla="*/ 2286000 w 2819400"/>
                      <a:gd name="connsiteY1" fmla="*/ 39511 h 572911"/>
                      <a:gd name="connsiteX2" fmla="*/ 2819400 w 2819400"/>
                      <a:gd name="connsiteY2" fmla="*/ 572911 h 572911"/>
                      <a:gd name="connsiteX0" fmla="*/ 0 w 2681070"/>
                      <a:gd name="connsiteY0" fmla="*/ 39511 h 572911"/>
                      <a:gd name="connsiteX1" fmla="*/ 2147670 w 2681070"/>
                      <a:gd name="connsiteY1" fmla="*/ 39511 h 572911"/>
                      <a:gd name="connsiteX2" fmla="*/ 2681070 w 2681070"/>
                      <a:gd name="connsiteY2" fmla="*/ 572911 h 572911"/>
                      <a:gd name="connsiteX0" fmla="*/ 0 w 2675425"/>
                      <a:gd name="connsiteY0" fmla="*/ 39511 h 598827"/>
                      <a:gd name="connsiteX1" fmla="*/ 2147670 w 2675425"/>
                      <a:gd name="connsiteY1" fmla="*/ 39511 h 598827"/>
                      <a:gd name="connsiteX2" fmla="*/ 2675425 w 2675425"/>
                      <a:gd name="connsiteY2" fmla="*/ 598827 h 598827"/>
                      <a:gd name="connsiteX0" fmla="*/ 0 w 2675425"/>
                      <a:gd name="connsiteY0" fmla="*/ 39511 h 598827"/>
                      <a:gd name="connsiteX1" fmla="*/ 2147670 w 2675425"/>
                      <a:gd name="connsiteY1" fmla="*/ 39511 h 598827"/>
                      <a:gd name="connsiteX2" fmla="*/ 2675425 w 2675425"/>
                      <a:gd name="connsiteY2" fmla="*/ 598827 h 598827"/>
                    </a:gdLst>
                    <a:ahLst/>
                    <a:cxnLst>
                      <a:cxn ang="0">
                        <a:pos x="connsiteX0" y="connsiteY0"/>
                      </a:cxn>
                      <a:cxn ang="0">
                        <a:pos x="connsiteX1" y="connsiteY1"/>
                      </a:cxn>
                      <a:cxn ang="0">
                        <a:pos x="connsiteX2" y="connsiteY2"/>
                      </a:cxn>
                    </a:cxnLst>
                    <a:rect l="l" t="t" r="r" b="b"/>
                    <a:pathLst>
                      <a:path w="2675425" h="598827">
                        <a:moveTo>
                          <a:pt x="0" y="39511"/>
                        </a:moveTo>
                        <a:cubicBezTo>
                          <a:pt x="381000" y="39511"/>
                          <a:pt x="1677770" y="-49389"/>
                          <a:pt x="2147670" y="39511"/>
                        </a:cubicBezTo>
                        <a:cubicBezTo>
                          <a:pt x="2617570" y="128411"/>
                          <a:pt x="2598166" y="389799"/>
                          <a:pt x="2675425" y="598827"/>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64" name="Borutho_Nzhelele_1_400kV"/>
                  <p:cNvSpPr/>
                  <p:nvPr/>
                </p:nvSpPr>
                <p:spPr>
                  <a:xfrm>
                    <a:off x="5560803" y="1022389"/>
                    <a:ext cx="1616321" cy="1880919"/>
                  </a:xfrm>
                  <a:custGeom>
                    <a:avLst/>
                    <a:gdLst>
                      <a:gd name="connsiteX0" fmla="*/ 111948 w 1623248"/>
                      <a:gd name="connsiteY0" fmla="*/ 1930400 h 1930400"/>
                      <a:gd name="connsiteX1" fmla="*/ 111948 w 1623248"/>
                      <a:gd name="connsiteY1" fmla="*/ 1511300 h 1930400"/>
                      <a:gd name="connsiteX2" fmla="*/ 1623248 w 1623248"/>
                      <a:gd name="connsiteY2" fmla="*/ 0 h 1930400"/>
                      <a:gd name="connsiteX0" fmla="*/ 111948 w 1623248"/>
                      <a:gd name="connsiteY0" fmla="*/ 1930400 h 1930400"/>
                      <a:gd name="connsiteX1" fmla="*/ 111948 w 1623248"/>
                      <a:gd name="connsiteY1" fmla="*/ 1511300 h 1930400"/>
                      <a:gd name="connsiteX2" fmla="*/ 1623248 w 1623248"/>
                      <a:gd name="connsiteY2" fmla="*/ 0 h 1930400"/>
                    </a:gdLst>
                    <a:ahLst/>
                    <a:cxnLst>
                      <a:cxn ang="0">
                        <a:pos x="connsiteX0" y="connsiteY0"/>
                      </a:cxn>
                      <a:cxn ang="0">
                        <a:pos x="connsiteX1" y="connsiteY1"/>
                      </a:cxn>
                      <a:cxn ang="0">
                        <a:pos x="connsiteX2" y="connsiteY2"/>
                      </a:cxn>
                    </a:cxnLst>
                    <a:rect l="l" t="t" r="r" b="b"/>
                    <a:pathLst>
                      <a:path w="1623248" h="1930400">
                        <a:moveTo>
                          <a:pt x="111948" y="1930400"/>
                        </a:moveTo>
                        <a:cubicBezTo>
                          <a:pt x="111948" y="1860550"/>
                          <a:pt x="-139935" y="1833033"/>
                          <a:pt x="111948" y="1511300"/>
                        </a:cubicBezTo>
                        <a:cubicBezTo>
                          <a:pt x="363831" y="1189567"/>
                          <a:pt x="1308394" y="314854"/>
                          <a:pt x="1623248"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65" name="Nzhelele_Tabor_1_400kV"/>
                  <p:cNvSpPr/>
                  <p:nvPr/>
                </p:nvSpPr>
                <p:spPr>
                  <a:xfrm>
                    <a:off x="6935825" y="1022389"/>
                    <a:ext cx="259174" cy="1075212"/>
                  </a:xfrm>
                  <a:custGeom>
                    <a:avLst/>
                    <a:gdLst>
                      <a:gd name="connsiteX0" fmla="*/ 241300 w 259174"/>
                      <a:gd name="connsiteY0" fmla="*/ 0 h 1104900"/>
                      <a:gd name="connsiteX1" fmla="*/ 241300 w 259174"/>
                      <a:gd name="connsiteY1" fmla="*/ 863600 h 1104900"/>
                      <a:gd name="connsiteX2" fmla="*/ 0 w 259174"/>
                      <a:gd name="connsiteY2" fmla="*/ 1104900 h 1104900"/>
                      <a:gd name="connsiteX0" fmla="*/ 241300 w 259174"/>
                      <a:gd name="connsiteY0" fmla="*/ 0 h 1104900"/>
                      <a:gd name="connsiteX1" fmla="*/ 241300 w 259174"/>
                      <a:gd name="connsiteY1" fmla="*/ 863600 h 1104900"/>
                      <a:gd name="connsiteX2" fmla="*/ 0 w 259174"/>
                      <a:gd name="connsiteY2" fmla="*/ 1104900 h 1104900"/>
                    </a:gdLst>
                    <a:ahLst/>
                    <a:cxnLst>
                      <a:cxn ang="0">
                        <a:pos x="connsiteX0" y="connsiteY0"/>
                      </a:cxn>
                      <a:cxn ang="0">
                        <a:pos x="connsiteX1" y="connsiteY1"/>
                      </a:cxn>
                      <a:cxn ang="0">
                        <a:pos x="connsiteX2" y="connsiteY2"/>
                      </a:cxn>
                    </a:cxnLst>
                    <a:rect l="l" t="t" r="r" b="b"/>
                    <a:pathLst>
                      <a:path w="259174" h="1104900">
                        <a:moveTo>
                          <a:pt x="241300" y="0"/>
                        </a:moveTo>
                        <a:cubicBezTo>
                          <a:pt x="241300" y="143933"/>
                          <a:pt x="281517" y="679450"/>
                          <a:pt x="241300" y="863600"/>
                        </a:cubicBezTo>
                        <a:cubicBezTo>
                          <a:pt x="201083" y="1047750"/>
                          <a:pt x="50271" y="1054629"/>
                          <a:pt x="0" y="110490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66" name="Witkop_Senakangwedi_1_400kV"/>
                  <p:cNvSpPr/>
                  <p:nvPr/>
                </p:nvSpPr>
                <p:spPr>
                  <a:xfrm>
                    <a:off x="6314055" y="3314621"/>
                    <a:ext cx="1235023" cy="1017562"/>
                  </a:xfrm>
                  <a:custGeom>
                    <a:avLst/>
                    <a:gdLst>
                      <a:gd name="connsiteX0" fmla="*/ 0 w 1193800"/>
                      <a:gd name="connsiteY0" fmla="*/ 0 h 1193800"/>
                      <a:gd name="connsiteX1" fmla="*/ 0 w 1193800"/>
                      <a:gd name="connsiteY1" fmla="*/ 0 h 1193800"/>
                      <a:gd name="connsiteX2" fmla="*/ 1193800 w 1193800"/>
                      <a:gd name="connsiteY2" fmla="*/ 1193800 h 1193800"/>
                      <a:gd name="connsiteX0" fmla="*/ 0 w 1193800"/>
                      <a:gd name="connsiteY0" fmla="*/ 0 h 1193800"/>
                      <a:gd name="connsiteX1" fmla="*/ 0 w 1193800"/>
                      <a:gd name="connsiteY1" fmla="*/ 0 h 1193800"/>
                      <a:gd name="connsiteX2" fmla="*/ 1193800 w 1193800"/>
                      <a:gd name="connsiteY2" fmla="*/ 1193800 h 1193800"/>
                      <a:gd name="connsiteX0" fmla="*/ 0 w 1193800"/>
                      <a:gd name="connsiteY0" fmla="*/ 0 h 1193800"/>
                      <a:gd name="connsiteX1" fmla="*/ 90281 w 1193800"/>
                      <a:gd name="connsiteY1" fmla="*/ 51997 h 1193800"/>
                      <a:gd name="connsiteX2" fmla="*/ 1193800 w 1193800"/>
                      <a:gd name="connsiteY2" fmla="*/ 1193800 h 1193800"/>
                      <a:gd name="connsiteX0" fmla="*/ 0 w 1199443"/>
                      <a:gd name="connsiteY0" fmla="*/ 0 h 1234241"/>
                      <a:gd name="connsiteX1" fmla="*/ 90281 w 1199443"/>
                      <a:gd name="connsiteY1" fmla="*/ 51997 h 1234241"/>
                      <a:gd name="connsiteX2" fmla="*/ 1199443 w 1199443"/>
                      <a:gd name="connsiteY2" fmla="*/ 1234241 h 1234241"/>
                      <a:gd name="connsiteX0" fmla="*/ 0 w 1199443"/>
                      <a:gd name="connsiteY0" fmla="*/ 0 h 1234241"/>
                      <a:gd name="connsiteX1" fmla="*/ 172098 w 1199443"/>
                      <a:gd name="connsiteY1" fmla="*/ 129991 h 1234241"/>
                      <a:gd name="connsiteX2" fmla="*/ 1199443 w 1199443"/>
                      <a:gd name="connsiteY2" fmla="*/ 1234241 h 1234241"/>
                      <a:gd name="connsiteX0" fmla="*/ 0 w 1111982"/>
                      <a:gd name="connsiteY0" fmla="*/ 0 h 1193800"/>
                      <a:gd name="connsiteX1" fmla="*/ 84637 w 1111982"/>
                      <a:gd name="connsiteY1" fmla="*/ 89550 h 1193800"/>
                      <a:gd name="connsiteX2" fmla="*/ 1111982 w 1111982"/>
                      <a:gd name="connsiteY2" fmla="*/ 1193800 h 1193800"/>
                      <a:gd name="connsiteX0" fmla="*/ 0 w 1111982"/>
                      <a:gd name="connsiteY0" fmla="*/ 0 h 1193800"/>
                      <a:gd name="connsiteX1" fmla="*/ 1111982 w 1111982"/>
                      <a:gd name="connsiteY1" fmla="*/ 1193800 h 1193800"/>
                    </a:gdLst>
                    <a:ahLst/>
                    <a:cxnLst>
                      <a:cxn ang="0">
                        <a:pos x="connsiteX0" y="connsiteY0"/>
                      </a:cxn>
                      <a:cxn ang="0">
                        <a:pos x="connsiteX1" y="connsiteY1"/>
                      </a:cxn>
                    </a:cxnLst>
                    <a:rect l="l" t="t" r="r" b="b"/>
                    <a:pathLst>
                      <a:path w="1111982" h="1193800">
                        <a:moveTo>
                          <a:pt x="0" y="0"/>
                        </a:moveTo>
                        <a:lnTo>
                          <a:pt x="1111982" y="1193800"/>
                        </a:ln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67" name="Senakangwedi_Sekhukhune_1_275kV"/>
                  <p:cNvSpPr/>
                  <p:nvPr/>
                </p:nvSpPr>
                <p:spPr>
                  <a:xfrm>
                    <a:off x="7452120" y="4286125"/>
                    <a:ext cx="13640" cy="168156"/>
                  </a:xfrm>
                  <a:custGeom>
                    <a:avLst/>
                    <a:gdLst>
                      <a:gd name="connsiteX0" fmla="*/ 940 w 13640"/>
                      <a:gd name="connsiteY0" fmla="*/ 0 h 168156"/>
                      <a:gd name="connsiteX1" fmla="*/ 940 w 13640"/>
                      <a:gd name="connsiteY1" fmla="*/ 152400 h 168156"/>
                      <a:gd name="connsiteX2" fmla="*/ 13640 w 13640"/>
                      <a:gd name="connsiteY2" fmla="*/ 165100 h 168156"/>
                      <a:gd name="connsiteX0" fmla="*/ 940 w 13640"/>
                      <a:gd name="connsiteY0" fmla="*/ 0 h 168156"/>
                      <a:gd name="connsiteX1" fmla="*/ 940 w 13640"/>
                      <a:gd name="connsiteY1" fmla="*/ 152400 h 168156"/>
                      <a:gd name="connsiteX2" fmla="*/ 13640 w 13640"/>
                      <a:gd name="connsiteY2" fmla="*/ 165100 h 168156"/>
                    </a:gdLst>
                    <a:ahLst/>
                    <a:cxnLst>
                      <a:cxn ang="0">
                        <a:pos x="connsiteX0" y="connsiteY0"/>
                      </a:cxn>
                      <a:cxn ang="0">
                        <a:pos x="connsiteX1" y="connsiteY1"/>
                      </a:cxn>
                      <a:cxn ang="0">
                        <a:pos x="connsiteX2" y="connsiteY2"/>
                      </a:cxn>
                    </a:cxnLst>
                    <a:rect l="l" t="t" r="r" b="b"/>
                    <a:pathLst>
                      <a:path w="13640" h="168156">
                        <a:moveTo>
                          <a:pt x="940" y="0"/>
                        </a:moveTo>
                        <a:cubicBezTo>
                          <a:pt x="940" y="25400"/>
                          <a:pt x="-1177" y="124883"/>
                          <a:pt x="940" y="152400"/>
                        </a:cubicBezTo>
                        <a:cubicBezTo>
                          <a:pt x="3057" y="179917"/>
                          <a:pt x="10994" y="162454"/>
                          <a:pt x="13640" y="165100"/>
                        </a:cubicBezTo>
                      </a:path>
                    </a:pathLst>
                  </a:custGeom>
                  <a:noFill/>
                  <a:ln w="6350" cap="flat" cmpd="sng" algn="ctr">
                    <a:solidFill>
                      <a:srgbClr val="E17D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68" name="Emkhiweni_Label"/>
                  <p:cNvSpPr txBox="1"/>
                  <p:nvPr/>
                </p:nvSpPr>
                <p:spPr>
                  <a:xfrm>
                    <a:off x="5951000" y="5259050"/>
                    <a:ext cx="1893550" cy="640068"/>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Emkhiweni</a:t>
                    </a:r>
                  </a:p>
                </p:txBody>
              </p:sp>
              <p:sp>
                <p:nvSpPr>
                  <p:cNvPr id="1169" name="Nzhelele"/>
                  <p:cNvSpPr/>
                  <p:nvPr/>
                </p:nvSpPr>
                <p:spPr>
                  <a:xfrm>
                    <a:off x="7100920" y="946186"/>
                    <a:ext cx="294771" cy="274422"/>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70" name="Nzhelele_Label"/>
                  <p:cNvSpPr txBox="1"/>
                  <p:nvPr/>
                </p:nvSpPr>
                <p:spPr>
                  <a:xfrm>
                    <a:off x="7054261" y="234146"/>
                    <a:ext cx="2366648" cy="880094"/>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rPr>
                      <a:t>Nzhelele</a:t>
                    </a:r>
                  </a:p>
                </p:txBody>
              </p:sp>
              <p:sp>
                <p:nvSpPr>
                  <p:cNvPr id="1171" name="Sekhukhune"/>
                  <p:cNvSpPr/>
                  <p:nvPr/>
                </p:nvSpPr>
                <p:spPr>
                  <a:xfrm>
                    <a:off x="7362113" y="4355198"/>
                    <a:ext cx="294772" cy="274422"/>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72" name="Sekhukhune_Label"/>
                  <p:cNvSpPr txBox="1"/>
                  <p:nvPr/>
                </p:nvSpPr>
                <p:spPr>
                  <a:xfrm>
                    <a:off x="7342080" y="4395382"/>
                    <a:ext cx="2262798" cy="693407"/>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Sekhukhune</a:t>
                    </a:r>
                  </a:p>
                </p:txBody>
              </p:sp>
              <p:sp>
                <p:nvSpPr>
                  <p:cNvPr id="1173" name="Silimela_Label"/>
                  <p:cNvSpPr txBox="1"/>
                  <p:nvPr/>
                </p:nvSpPr>
                <p:spPr>
                  <a:xfrm>
                    <a:off x="4652744" y="4355869"/>
                    <a:ext cx="1691615" cy="693407"/>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Silimela</a:t>
                    </a:r>
                  </a:p>
                </p:txBody>
              </p:sp>
            </p:grpSp>
            <p:sp>
              <p:nvSpPr>
                <p:cNvPr id="1157" name="MASA"/>
                <p:cNvSpPr/>
                <p:nvPr/>
              </p:nvSpPr>
              <p:spPr>
                <a:xfrm>
                  <a:off x="3319217" y="2617638"/>
                  <a:ext cx="294771" cy="274422"/>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58" name="MASA_Label"/>
                <p:cNvSpPr txBox="1"/>
                <p:nvPr/>
              </p:nvSpPr>
              <p:spPr>
                <a:xfrm>
                  <a:off x="1721571" y="2435748"/>
                  <a:ext cx="1460835" cy="693407"/>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700" b="0" i="0" u="none" strike="noStrike" kern="0" cap="none" spc="0" normalizeH="0" baseline="0" noProof="0" dirty="0">
                      <a:ln>
                        <a:noFill/>
                      </a:ln>
                      <a:solidFill>
                        <a:prstClr val="black"/>
                      </a:solidFill>
                      <a:effectLst/>
                      <a:uLnTx/>
                      <a:uFillTx/>
                      <a:latin typeface="Calibri" panose="020F0502020204030204"/>
                      <a:ea typeface="+mn-ea"/>
                      <a:cs typeface="Arial"/>
                    </a:rPr>
                    <a:t>MASA</a:t>
                  </a:r>
                </a:p>
              </p:txBody>
            </p:sp>
          </p:grpSp>
          <p:grpSp>
            <p:nvGrpSpPr>
              <p:cNvPr id="1140" name="Group 1139"/>
              <p:cNvGrpSpPr/>
              <p:nvPr/>
            </p:nvGrpSpPr>
            <p:grpSpPr>
              <a:xfrm>
                <a:off x="8251885" y="1083548"/>
                <a:ext cx="731649" cy="438112"/>
                <a:chOff x="5285065" y="2931681"/>
                <a:chExt cx="1932518" cy="1077307"/>
              </a:xfrm>
            </p:grpSpPr>
            <p:sp>
              <p:nvSpPr>
                <p:cNvPr id="1151" name="Dinaledi_Spitskop_1_400kV"/>
                <p:cNvSpPr/>
                <p:nvPr/>
              </p:nvSpPr>
              <p:spPr>
                <a:xfrm>
                  <a:off x="5285065" y="2970286"/>
                  <a:ext cx="939078" cy="810156"/>
                </a:xfrm>
                <a:custGeom>
                  <a:avLst/>
                  <a:gdLst>
                    <a:gd name="connsiteX0" fmla="*/ 977900 w 977900"/>
                    <a:gd name="connsiteY0" fmla="*/ 850900 h 913929"/>
                    <a:gd name="connsiteX1" fmla="*/ 850900 w 977900"/>
                    <a:gd name="connsiteY1" fmla="*/ 850900 h 913929"/>
                    <a:gd name="connsiteX2" fmla="*/ 0 w 977900"/>
                    <a:gd name="connsiteY2" fmla="*/ 0 h 913929"/>
                    <a:gd name="connsiteX0" fmla="*/ 977900 w 977900"/>
                    <a:gd name="connsiteY0" fmla="*/ 850900 h 913929"/>
                    <a:gd name="connsiteX1" fmla="*/ 850900 w 977900"/>
                    <a:gd name="connsiteY1" fmla="*/ 850900 h 913929"/>
                    <a:gd name="connsiteX2" fmla="*/ 0 w 977900"/>
                    <a:gd name="connsiteY2" fmla="*/ 0 h 913929"/>
                    <a:gd name="connsiteX0" fmla="*/ 977900 w 977900"/>
                    <a:gd name="connsiteY0" fmla="*/ 850900 h 850900"/>
                    <a:gd name="connsiteX1" fmla="*/ 0 w 977900"/>
                    <a:gd name="connsiteY1" fmla="*/ 0 h 850900"/>
                    <a:gd name="connsiteX0" fmla="*/ 908851 w 908851"/>
                    <a:gd name="connsiteY0" fmla="*/ 839351 h 839351"/>
                    <a:gd name="connsiteX1" fmla="*/ 0 w 908851"/>
                    <a:gd name="connsiteY1" fmla="*/ 0 h 839351"/>
                    <a:gd name="connsiteX0" fmla="*/ 941731 w 941731"/>
                    <a:gd name="connsiteY0" fmla="*/ 813689 h 813689"/>
                    <a:gd name="connsiteX1" fmla="*/ 0 w 941731"/>
                    <a:gd name="connsiteY1" fmla="*/ 0 h 813689"/>
                    <a:gd name="connsiteX0" fmla="*/ 941731 w 941731"/>
                    <a:gd name="connsiteY0" fmla="*/ 815274 h 815274"/>
                    <a:gd name="connsiteX1" fmla="*/ 0 w 941731"/>
                    <a:gd name="connsiteY1" fmla="*/ 1585 h 815274"/>
                  </a:gdLst>
                  <a:ahLst/>
                  <a:cxnLst>
                    <a:cxn ang="0">
                      <a:pos x="connsiteX0" y="connsiteY0"/>
                    </a:cxn>
                    <a:cxn ang="0">
                      <a:pos x="connsiteX1" y="connsiteY1"/>
                    </a:cxn>
                  </a:cxnLst>
                  <a:rect l="l" t="t" r="r" b="b"/>
                  <a:pathLst>
                    <a:path w="941731" h="815274">
                      <a:moveTo>
                        <a:pt x="941731" y="815274"/>
                      </a:moveTo>
                      <a:cubicBezTo>
                        <a:pt x="638781" y="535490"/>
                        <a:pt x="80098" y="-33910"/>
                        <a:pt x="0" y="1585"/>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52" name="Dinaledi_Bighorn_1_400kV"/>
                <p:cNvSpPr/>
                <p:nvPr/>
              </p:nvSpPr>
              <p:spPr>
                <a:xfrm>
                  <a:off x="5702692" y="3800417"/>
                  <a:ext cx="553881" cy="170759"/>
                </a:xfrm>
                <a:custGeom>
                  <a:avLst/>
                  <a:gdLst>
                    <a:gd name="connsiteX0" fmla="*/ 533400 w 533400"/>
                    <a:gd name="connsiteY0" fmla="*/ 10348 h 150048"/>
                    <a:gd name="connsiteX1" fmla="*/ 139700 w 533400"/>
                    <a:gd name="connsiteY1" fmla="*/ 10348 h 150048"/>
                    <a:gd name="connsiteX2" fmla="*/ 0 w 533400"/>
                    <a:gd name="connsiteY2" fmla="*/ 150048 h 150048"/>
                    <a:gd name="connsiteX0" fmla="*/ 533400 w 533400"/>
                    <a:gd name="connsiteY0" fmla="*/ 10348 h 150048"/>
                    <a:gd name="connsiteX1" fmla="*/ 139700 w 533400"/>
                    <a:gd name="connsiteY1" fmla="*/ 10348 h 150048"/>
                    <a:gd name="connsiteX2" fmla="*/ 0 w 533400"/>
                    <a:gd name="connsiteY2" fmla="*/ 150048 h 150048"/>
                    <a:gd name="connsiteX0" fmla="*/ 555315 w 555315"/>
                    <a:gd name="connsiteY0" fmla="*/ 10348 h 172076"/>
                    <a:gd name="connsiteX1" fmla="*/ 161615 w 555315"/>
                    <a:gd name="connsiteY1" fmla="*/ 10348 h 172076"/>
                    <a:gd name="connsiteX2" fmla="*/ 0 w 555315"/>
                    <a:gd name="connsiteY2" fmla="*/ 172076 h 172076"/>
                  </a:gdLst>
                  <a:ahLst/>
                  <a:cxnLst>
                    <a:cxn ang="0">
                      <a:pos x="connsiteX0" y="connsiteY0"/>
                    </a:cxn>
                    <a:cxn ang="0">
                      <a:pos x="connsiteX1" y="connsiteY1"/>
                    </a:cxn>
                    <a:cxn ang="0">
                      <a:pos x="connsiteX2" y="connsiteY2"/>
                    </a:cxn>
                  </a:cxnLst>
                  <a:rect l="l" t="t" r="r" b="b"/>
                  <a:pathLst>
                    <a:path w="555315" h="172076">
                      <a:moveTo>
                        <a:pt x="555315" y="10348"/>
                      </a:moveTo>
                      <a:cubicBezTo>
                        <a:pt x="489698" y="10348"/>
                        <a:pt x="250515" y="-12935"/>
                        <a:pt x="161615" y="10348"/>
                      </a:cubicBezTo>
                      <a:cubicBezTo>
                        <a:pt x="72715" y="33631"/>
                        <a:pt x="29104" y="142972"/>
                        <a:pt x="0" y="172076"/>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53" name="Dinaledi_Spitskop_2_400kV"/>
                <p:cNvSpPr/>
                <p:nvPr/>
              </p:nvSpPr>
              <p:spPr>
                <a:xfrm>
                  <a:off x="5296697" y="2937828"/>
                  <a:ext cx="975183" cy="828760"/>
                </a:xfrm>
                <a:custGeom>
                  <a:avLst/>
                  <a:gdLst>
                    <a:gd name="connsiteX0" fmla="*/ 990600 w 990600"/>
                    <a:gd name="connsiteY0" fmla="*/ 838200 h 900288"/>
                    <a:gd name="connsiteX1" fmla="*/ 838200 w 990600"/>
                    <a:gd name="connsiteY1" fmla="*/ 838200 h 900288"/>
                    <a:gd name="connsiteX2" fmla="*/ 0 w 990600"/>
                    <a:gd name="connsiteY2" fmla="*/ 0 h 900288"/>
                    <a:gd name="connsiteX0" fmla="*/ 990600 w 990600"/>
                    <a:gd name="connsiteY0" fmla="*/ 838200 h 900288"/>
                    <a:gd name="connsiteX1" fmla="*/ 838200 w 990600"/>
                    <a:gd name="connsiteY1" fmla="*/ 838200 h 900288"/>
                    <a:gd name="connsiteX2" fmla="*/ 0 w 990600"/>
                    <a:gd name="connsiteY2" fmla="*/ 0 h 900288"/>
                    <a:gd name="connsiteX0" fmla="*/ 990600 w 990600"/>
                    <a:gd name="connsiteY0" fmla="*/ 838200 h 838200"/>
                    <a:gd name="connsiteX1" fmla="*/ 0 w 990600"/>
                    <a:gd name="connsiteY1" fmla="*/ 0 h 838200"/>
                    <a:gd name="connsiteX0" fmla="*/ 915798 w 915798"/>
                    <a:gd name="connsiteY0" fmla="*/ 867074 h 867074"/>
                    <a:gd name="connsiteX1" fmla="*/ 0 w 915798"/>
                    <a:gd name="connsiteY1" fmla="*/ 0 h 867074"/>
                    <a:gd name="connsiteX0" fmla="*/ 977902 w 977902"/>
                    <a:gd name="connsiteY0" fmla="*/ 834076 h 834076"/>
                    <a:gd name="connsiteX1" fmla="*/ 0 w 977902"/>
                    <a:gd name="connsiteY1" fmla="*/ 0 h 834076"/>
                    <a:gd name="connsiteX0" fmla="*/ 977902 w 977902"/>
                    <a:gd name="connsiteY0" fmla="*/ 834076 h 834076"/>
                    <a:gd name="connsiteX1" fmla="*/ 0 w 977902"/>
                    <a:gd name="connsiteY1" fmla="*/ 0 h 834076"/>
                  </a:gdLst>
                  <a:ahLst/>
                  <a:cxnLst>
                    <a:cxn ang="0">
                      <a:pos x="connsiteX0" y="connsiteY0"/>
                    </a:cxn>
                    <a:cxn ang="0">
                      <a:pos x="connsiteX1" y="connsiteY1"/>
                    </a:cxn>
                  </a:cxnLst>
                  <a:rect l="l" t="t" r="r" b="b"/>
                  <a:pathLst>
                    <a:path w="977902" h="834076">
                      <a:moveTo>
                        <a:pt x="977902" y="834076"/>
                      </a:moveTo>
                      <a:cubicBezTo>
                        <a:pt x="672636" y="545051"/>
                        <a:pt x="133566" y="14046"/>
                        <a:pt x="0" y="0"/>
                      </a:cubicBezTo>
                    </a:path>
                  </a:pathLst>
                </a:custGeom>
                <a:noFill/>
                <a:ln w="6350" cap="flat" cmpd="sng" algn="ctr">
                  <a:solidFill>
                    <a:srgbClr val="00C400">
                      <a:lumMod val="100000"/>
                    </a:srgbClr>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54" name="DINALEDI"/>
                <p:cNvSpPr/>
                <p:nvPr/>
              </p:nvSpPr>
              <p:spPr>
                <a:xfrm>
                  <a:off x="6180370" y="3734566"/>
                  <a:ext cx="294771" cy="274422"/>
                </a:xfrm>
                <a:prstGeom prst="ellipse">
                  <a:avLst/>
                </a:prstGeom>
                <a:solidFill>
                  <a:srgbClr val="00C4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55" name="DINALEDI_Label"/>
                <p:cNvSpPr txBox="1"/>
                <p:nvPr/>
              </p:nvSpPr>
              <p:spPr>
                <a:xfrm>
                  <a:off x="5479816" y="2931681"/>
                  <a:ext cx="1737767" cy="640068"/>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DINALEDI</a:t>
                  </a:r>
                </a:p>
              </p:txBody>
            </p:sp>
          </p:grpSp>
          <p:grpSp>
            <p:nvGrpSpPr>
              <p:cNvPr id="1141" name="Group 1140"/>
              <p:cNvGrpSpPr/>
              <p:nvPr/>
            </p:nvGrpSpPr>
            <p:grpSpPr>
              <a:xfrm>
                <a:off x="8424372" y="1161121"/>
                <a:ext cx="1053297" cy="477122"/>
                <a:chOff x="4795718" y="2664944"/>
                <a:chExt cx="2782095" cy="1173231"/>
              </a:xfrm>
            </p:grpSpPr>
            <p:sp>
              <p:nvSpPr>
                <p:cNvPr id="1143" name="Dinaledi_Wildebees_1_400kV"/>
                <p:cNvSpPr/>
                <p:nvPr/>
              </p:nvSpPr>
              <p:spPr>
                <a:xfrm>
                  <a:off x="5295728" y="3346730"/>
                  <a:ext cx="836621" cy="295681"/>
                </a:xfrm>
                <a:custGeom>
                  <a:avLst/>
                  <a:gdLst>
                    <a:gd name="connsiteX0" fmla="*/ 0 w 889000"/>
                    <a:gd name="connsiteY0" fmla="*/ 16933 h 245533"/>
                    <a:gd name="connsiteX1" fmla="*/ 660400 w 889000"/>
                    <a:gd name="connsiteY1" fmla="*/ 16933 h 245533"/>
                    <a:gd name="connsiteX2" fmla="*/ 889000 w 889000"/>
                    <a:gd name="connsiteY2" fmla="*/ 245533 h 245533"/>
                    <a:gd name="connsiteX0" fmla="*/ 0 w 889000"/>
                    <a:gd name="connsiteY0" fmla="*/ 16933 h 245533"/>
                    <a:gd name="connsiteX1" fmla="*/ 660400 w 889000"/>
                    <a:gd name="connsiteY1" fmla="*/ 16933 h 245533"/>
                    <a:gd name="connsiteX2" fmla="*/ 889000 w 889000"/>
                    <a:gd name="connsiteY2" fmla="*/ 245533 h 245533"/>
                    <a:gd name="connsiteX0" fmla="*/ 0 w 848865"/>
                    <a:gd name="connsiteY0" fmla="*/ 0 h 357309"/>
                    <a:gd name="connsiteX1" fmla="*/ 620265 w 848865"/>
                    <a:gd name="connsiteY1" fmla="*/ 128709 h 357309"/>
                    <a:gd name="connsiteX2" fmla="*/ 848865 w 848865"/>
                    <a:gd name="connsiteY2" fmla="*/ 357309 h 357309"/>
                    <a:gd name="connsiteX0" fmla="*/ 0 w 848865"/>
                    <a:gd name="connsiteY0" fmla="*/ 0 h 357309"/>
                    <a:gd name="connsiteX1" fmla="*/ 620265 w 848865"/>
                    <a:gd name="connsiteY1" fmla="*/ 128709 h 357309"/>
                    <a:gd name="connsiteX2" fmla="*/ 848865 w 848865"/>
                    <a:gd name="connsiteY2" fmla="*/ 357309 h 357309"/>
                    <a:gd name="connsiteX0" fmla="*/ 0 w 837919"/>
                    <a:gd name="connsiteY0" fmla="*/ 0 h 298471"/>
                    <a:gd name="connsiteX1" fmla="*/ 620265 w 837919"/>
                    <a:gd name="connsiteY1" fmla="*/ 128709 h 298471"/>
                    <a:gd name="connsiteX2" fmla="*/ 837919 w 837919"/>
                    <a:gd name="connsiteY2" fmla="*/ 298471 h 298471"/>
                    <a:gd name="connsiteX0" fmla="*/ 0 w 837919"/>
                    <a:gd name="connsiteY0" fmla="*/ 0 h 298471"/>
                    <a:gd name="connsiteX1" fmla="*/ 587427 w 837919"/>
                    <a:gd name="connsiteY1" fmla="*/ 106645 h 298471"/>
                    <a:gd name="connsiteX2" fmla="*/ 837919 w 837919"/>
                    <a:gd name="connsiteY2" fmla="*/ 298471 h 298471"/>
                    <a:gd name="connsiteX0" fmla="*/ 0 w 837919"/>
                    <a:gd name="connsiteY0" fmla="*/ 0 h 298471"/>
                    <a:gd name="connsiteX1" fmla="*/ 587427 w 837919"/>
                    <a:gd name="connsiteY1" fmla="*/ 106645 h 298471"/>
                    <a:gd name="connsiteX2" fmla="*/ 837919 w 837919"/>
                    <a:gd name="connsiteY2" fmla="*/ 298471 h 298471"/>
                    <a:gd name="connsiteX0" fmla="*/ 0 w 837919"/>
                    <a:gd name="connsiteY0" fmla="*/ 0 h 298471"/>
                    <a:gd name="connsiteX1" fmla="*/ 587427 w 837919"/>
                    <a:gd name="connsiteY1" fmla="*/ 106645 h 298471"/>
                    <a:gd name="connsiteX2" fmla="*/ 837919 w 837919"/>
                    <a:gd name="connsiteY2" fmla="*/ 298471 h 298471"/>
                    <a:gd name="connsiteX0" fmla="*/ 0 w 837919"/>
                    <a:gd name="connsiteY0" fmla="*/ 0 h 298471"/>
                    <a:gd name="connsiteX1" fmla="*/ 587427 w 837919"/>
                    <a:gd name="connsiteY1" fmla="*/ 106645 h 298471"/>
                    <a:gd name="connsiteX2" fmla="*/ 837919 w 837919"/>
                    <a:gd name="connsiteY2" fmla="*/ 298471 h 298471"/>
                    <a:gd name="connsiteX0" fmla="*/ 0 w 837919"/>
                    <a:gd name="connsiteY0" fmla="*/ 0 h 298471"/>
                    <a:gd name="connsiteX1" fmla="*/ 518102 w 837919"/>
                    <a:gd name="connsiteY1" fmla="*/ 114000 h 298471"/>
                    <a:gd name="connsiteX2" fmla="*/ 837919 w 837919"/>
                    <a:gd name="connsiteY2" fmla="*/ 298471 h 298471"/>
                  </a:gdLst>
                  <a:ahLst/>
                  <a:cxnLst>
                    <a:cxn ang="0">
                      <a:pos x="connsiteX0" y="connsiteY0"/>
                    </a:cxn>
                    <a:cxn ang="0">
                      <a:pos x="connsiteX1" y="connsiteY1"/>
                    </a:cxn>
                    <a:cxn ang="0">
                      <a:pos x="connsiteX2" y="connsiteY2"/>
                    </a:cxn>
                  </a:cxnLst>
                  <a:rect l="l" t="t" r="r" b="b"/>
                  <a:pathLst>
                    <a:path w="837919" h="298471">
                      <a:moveTo>
                        <a:pt x="0" y="0"/>
                      </a:moveTo>
                      <a:cubicBezTo>
                        <a:pt x="29795" y="143419"/>
                        <a:pt x="348043" y="105319"/>
                        <a:pt x="518102" y="114000"/>
                      </a:cubicBezTo>
                      <a:cubicBezTo>
                        <a:pt x="688161" y="122681"/>
                        <a:pt x="790294" y="250846"/>
                        <a:pt x="837919" y="298471"/>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44" name="Dinaledi_Diphororo_1_400kV"/>
                <p:cNvSpPr/>
                <p:nvPr/>
              </p:nvSpPr>
              <p:spPr>
                <a:xfrm>
                  <a:off x="5286205" y="3292265"/>
                  <a:ext cx="402801" cy="27281"/>
                </a:xfrm>
                <a:custGeom>
                  <a:avLst/>
                  <a:gdLst>
                    <a:gd name="connsiteX0" fmla="*/ 0 w 404178"/>
                    <a:gd name="connsiteY0" fmla="*/ 25400 h 27281"/>
                    <a:gd name="connsiteX1" fmla="*/ 368300 w 404178"/>
                    <a:gd name="connsiteY1" fmla="*/ 25400 h 27281"/>
                    <a:gd name="connsiteX2" fmla="*/ 393700 w 404178"/>
                    <a:gd name="connsiteY2" fmla="*/ 0 h 27281"/>
                    <a:gd name="connsiteX0" fmla="*/ 0 w 404178"/>
                    <a:gd name="connsiteY0" fmla="*/ 25400 h 27281"/>
                    <a:gd name="connsiteX1" fmla="*/ 368300 w 404178"/>
                    <a:gd name="connsiteY1" fmla="*/ 25400 h 27281"/>
                    <a:gd name="connsiteX2" fmla="*/ 393700 w 404178"/>
                    <a:gd name="connsiteY2" fmla="*/ 0 h 27281"/>
                  </a:gdLst>
                  <a:ahLst/>
                  <a:cxnLst>
                    <a:cxn ang="0">
                      <a:pos x="connsiteX0" y="connsiteY0"/>
                    </a:cxn>
                    <a:cxn ang="0">
                      <a:pos x="connsiteX1" y="connsiteY1"/>
                    </a:cxn>
                    <a:cxn ang="0">
                      <a:pos x="connsiteX2" y="connsiteY2"/>
                    </a:cxn>
                  </a:cxnLst>
                  <a:rect l="l" t="t" r="r" b="b"/>
                  <a:pathLst>
                    <a:path w="404178" h="27281">
                      <a:moveTo>
                        <a:pt x="0" y="25400"/>
                      </a:moveTo>
                      <a:cubicBezTo>
                        <a:pt x="61383" y="25400"/>
                        <a:pt x="302683" y="29633"/>
                        <a:pt x="368300" y="25400"/>
                      </a:cubicBezTo>
                      <a:cubicBezTo>
                        <a:pt x="433917" y="21167"/>
                        <a:pt x="388408" y="5292"/>
                        <a:pt x="393700" y="0"/>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45" name="Diphororo_Wildebees_1_400kV"/>
                <p:cNvSpPr/>
                <p:nvPr/>
              </p:nvSpPr>
              <p:spPr>
                <a:xfrm>
                  <a:off x="5682406" y="3355589"/>
                  <a:ext cx="495300" cy="270519"/>
                </a:xfrm>
                <a:custGeom>
                  <a:avLst/>
                  <a:gdLst>
                    <a:gd name="connsiteX0" fmla="*/ 0 w 495300"/>
                    <a:gd name="connsiteY0" fmla="*/ 18814 h 272814"/>
                    <a:gd name="connsiteX1" fmla="*/ 241300 w 495300"/>
                    <a:gd name="connsiteY1" fmla="*/ 18814 h 272814"/>
                    <a:gd name="connsiteX2" fmla="*/ 495300 w 495300"/>
                    <a:gd name="connsiteY2" fmla="*/ 272814 h 272814"/>
                    <a:gd name="connsiteX0" fmla="*/ 0 w 495300"/>
                    <a:gd name="connsiteY0" fmla="*/ 18814 h 272814"/>
                    <a:gd name="connsiteX1" fmla="*/ 241300 w 495300"/>
                    <a:gd name="connsiteY1" fmla="*/ 18814 h 272814"/>
                    <a:gd name="connsiteX2" fmla="*/ 495300 w 495300"/>
                    <a:gd name="connsiteY2" fmla="*/ 272814 h 272814"/>
                  </a:gdLst>
                  <a:ahLst/>
                  <a:cxnLst>
                    <a:cxn ang="0">
                      <a:pos x="connsiteX0" y="connsiteY0"/>
                    </a:cxn>
                    <a:cxn ang="0">
                      <a:pos x="connsiteX1" y="connsiteY1"/>
                    </a:cxn>
                    <a:cxn ang="0">
                      <a:pos x="connsiteX2" y="connsiteY2"/>
                    </a:cxn>
                  </a:cxnLst>
                  <a:rect l="l" t="t" r="r" b="b"/>
                  <a:pathLst>
                    <a:path w="495300" h="272814">
                      <a:moveTo>
                        <a:pt x="0" y="18814"/>
                      </a:moveTo>
                      <a:cubicBezTo>
                        <a:pt x="40217" y="18814"/>
                        <a:pt x="158750" y="-23519"/>
                        <a:pt x="241300" y="18814"/>
                      </a:cubicBezTo>
                      <a:cubicBezTo>
                        <a:pt x="323850" y="61147"/>
                        <a:pt x="442383" y="219897"/>
                        <a:pt x="495300" y="272814"/>
                      </a:cubicBezTo>
                    </a:path>
                  </a:pathLst>
                </a:custGeom>
                <a:noFill/>
                <a:ln w="6350" cap="flat" cmpd="sng" algn="ctr">
                  <a:solidFill>
                    <a:srgbClr val="00C4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46" name="Pelly_Diphororo_1_275kV"/>
                <p:cNvSpPr/>
                <p:nvPr/>
              </p:nvSpPr>
              <p:spPr>
                <a:xfrm>
                  <a:off x="5682406" y="3157299"/>
                  <a:ext cx="292100" cy="217104"/>
                </a:xfrm>
                <a:custGeom>
                  <a:avLst/>
                  <a:gdLst>
                    <a:gd name="connsiteX0" fmla="*/ 292100 w 292100"/>
                    <a:gd name="connsiteY0" fmla="*/ 15052 h 218252"/>
                    <a:gd name="connsiteX1" fmla="*/ 203200 w 292100"/>
                    <a:gd name="connsiteY1" fmla="*/ 15052 h 218252"/>
                    <a:gd name="connsiteX2" fmla="*/ 0 w 292100"/>
                    <a:gd name="connsiteY2" fmla="*/ 218252 h 218252"/>
                    <a:gd name="connsiteX0" fmla="*/ 292100 w 292100"/>
                    <a:gd name="connsiteY0" fmla="*/ 15052 h 218252"/>
                    <a:gd name="connsiteX1" fmla="*/ 203200 w 292100"/>
                    <a:gd name="connsiteY1" fmla="*/ 15052 h 218252"/>
                    <a:gd name="connsiteX2" fmla="*/ 0 w 292100"/>
                    <a:gd name="connsiteY2" fmla="*/ 218252 h 218252"/>
                  </a:gdLst>
                  <a:ahLst/>
                  <a:cxnLst>
                    <a:cxn ang="0">
                      <a:pos x="connsiteX0" y="connsiteY0"/>
                    </a:cxn>
                    <a:cxn ang="0">
                      <a:pos x="connsiteX1" y="connsiteY1"/>
                    </a:cxn>
                    <a:cxn ang="0">
                      <a:pos x="connsiteX2" y="connsiteY2"/>
                    </a:cxn>
                  </a:cxnLst>
                  <a:rect l="l" t="t" r="r" b="b"/>
                  <a:pathLst>
                    <a:path w="292100" h="218252">
                      <a:moveTo>
                        <a:pt x="292100" y="15052"/>
                      </a:moveTo>
                      <a:cubicBezTo>
                        <a:pt x="277283" y="15052"/>
                        <a:pt x="251883" y="-18815"/>
                        <a:pt x="203200" y="15052"/>
                      </a:cubicBezTo>
                      <a:cubicBezTo>
                        <a:pt x="154517" y="48919"/>
                        <a:pt x="42333" y="175919"/>
                        <a:pt x="0" y="218252"/>
                      </a:cubicBezTo>
                    </a:path>
                  </a:pathLst>
                </a:custGeom>
                <a:noFill/>
                <a:ln w="6350" cap="flat" cmpd="sng" algn="ctr">
                  <a:solidFill>
                    <a:srgbClr val="E17D00">
                      <a:lumMod val="100000"/>
                    </a:srgbClr>
                  </a:solidFill>
                  <a:prstDash val="dash"/>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47" name="Diphororo"/>
                <p:cNvSpPr/>
                <p:nvPr/>
              </p:nvSpPr>
              <p:spPr>
                <a:xfrm>
                  <a:off x="5607582" y="3310901"/>
                  <a:ext cx="294771" cy="274422"/>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48" name="Diphororo_Label"/>
                <p:cNvSpPr txBox="1"/>
                <p:nvPr/>
              </p:nvSpPr>
              <p:spPr>
                <a:xfrm>
                  <a:off x="4795718" y="2664944"/>
                  <a:ext cx="1818545" cy="640068"/>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Diphororo</a:t>
                  </a:r>
                </a:p>
              </p:txBody>
            </p:sp>
            <p:sp>
              <p:nvSpPr>
                <p:cNvPr id="1149" name="Wildebees"/>
                <p:cNvSpPr/>
                <p:nvPr/>
              </p:nvSpPr>
              <p:spPr>
                <a:xfrm>
                  <a:off x="6101504" y="3563753"/>
                  <a:ext cx="294771" cy="274422"/>
                </a:xfrm>
                <a:prstGeom prst="ellipse">
                  <a:avLst/>
                </a:prstGeom>
                <a:pattFill prst="dkDnDiag">
                  <a:fgClr>
                    <a:srgbClr val="00C400"/>
                  </a:fgClr>
                  <a:bgClr>
                    <a:sysClr val="window" lastClr="FFFFFF">
                      <a:lumMod val="100000"/>
                    </a:sysClr>
                  </a:bgClr>
                </a:pattFill>
                <a:ln w="22225" cap="flat" cmpd="sng" algn="ctr">
                  <a:solidFill>
                    <a:srgbClr val="00C4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sp>
              <p:nvSpPr>
                <p:cNvPr id="1150" name="Wildebees_Label"/>
                <p:cNvSpPr txBox="1"/>
                <p:nvPr/>
              </p:nvSpPr>
              <p:spPr>
                <a:xfrm>
                  <a:off x="5724651" y="3057838"/>
                  <a:ext cx="1853162" cy="640068"/>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600" b="0" i="0" u="none" strike="noStrike" kern="0" cap="none" spc="0" normalizeH="0" baseline="0" noProof="0" dirty="0">
                      <a:ln>
                        <a:noFill/>
                      </a:ln>
                      <a:solidFill>
                        <a:prstClr val="black"/>
                      </a:solidFill>
                      <a:effectLst/>
                      <a:uLnTx/>
                      <a:uFillTx/>
                      <a:latin typeface="Calibri" panose="020F0502020204030204"/>
                      <a:ea typeface="+mn-ea"/>
                      <a:cs typeface="Arial"/>
                    </a:rPr>
                    <a:t>Wildebees</a:t>
                  </a:r>
                </a:p>
              </p:txBody>
            </p:sp>
          </p:grpSp>
          <p:sp>
            <p:nvSpPr>
              <p:cNvPr id="1142" name="SPENCER"/>
              <p:cNvSpPr/>
              <p:nvPr/>
            </p:nvSpPr>
            <p:spPr>
              <a:xfrm>
                <a:off x="10077848" y="154144"/>
                <a:ext cx="56146" cy="58080"/>
              </a:xfrm>
              <a:prstGeom prst="ellipse">
                <a:avLst/>
              </a:prstGeom>
              <a:solidFill>
                <a:srgbClr val="E17D00"/>
              </a:solidFill>
              <a:ln w="12700" cap="flat" cmpd="sng" algn="ctr">
                <a:solidFill>
                  <a:srgbClr val="000000"/>
                </a:solidFill>
                <a:prstDash val="solid"/>
                <a:miter lim="800000"/>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600" b="0" i="0" u="none" strike="noStrike" kern="0" cap="none" spc="0" normalizeH="0" baseline="0" noProof="0">
                  <a:ln>
                    <a:noFill/>
                  </a:ln>
                  <a:solidFill>
                    <a:prstClr val="black"/>
                  </a:solidFill>
                  <a:effectLst/>
                  <a:uLnTx/>
                  <a:uFillTx/>
                  <a:latin typeface="Calibri" panose="020F0502020204030204"/>
                  <a:ea typeface="+mn-ea"/>
                  <a:cs typeface="Arial"/>
                </a:endParaRPr>
              </a:p>
            </p:txBody>
          </p:sp>
        </p:grpSp>
      </p:grpSp>
      <p:sp>
        <p:nvSpPr>
          <p:cNvPr id="5" name="Rectangle 4"/>
          <p:cNvSpPr/>
          <p:nvPr/>
        </p:nvSpPr>
        <p:spPr>
          <a:xfrm>
            <a:off x="7848660" y="1001819"/>
            <a:ext cx="1184213" cy="375349"/>
          </a:xfrm>
          <a:prstGeom prst="rect">
            <a:avLst/>
          </a:prstGeom>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0" u="none" strike="noStrike" kern="1200" cap="none" spc="0" normalizeH="0" baseline="0" noProof="0" dirty="0">
              <a:ln>
                <a:noFill/>
              </a:ln>
              <a:solidFill>
                <a:srgbClr val="FFFFFF"/>
              </a:solidFill>
              <a:effectLst/>
              <a:uLnTx/>
              <a:uFillTx/>
              <a:latin typeface="Arial"/>
              <a:ea typeface="+mn-ea"/>
              <a:cs typeface="Arial"/>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err="1">
                <a:ln>
                  <a:noFill/>
                </a:ln>
                <a:solidFill>
                  <a:srgbClr val="FFFFFF"/>
                </a:solidFill>
                <a:effectLst/>
                <a:uLnTx/>
                <a:uFillTx/>
                <a:latin typeface="Arial"/>
                <a:ea typeface="+mn-ea"/>
                <a:cs typeface="Arial"/>
              </a:rPr>
              <a:t>Nzhelele</a:t>
            </a:r>
            <a:endParaRPr kumimoji="0" lang="en-US" sz="1000" b="1" i="0" u="none" strike="noStrike" kern="1200" cap="none" spc="0" normalizeH="0" baseline="0" noProof="0" dirty="0">
              <a:ln>
                <a:noFill/>
              </a:ln>
              <a:solidFill>
                <a:srgbClr val="FFFFFF"/>
              </a:solidFill>
              <a:effectLst/>
              <a:uLnTx/>
              <a:uFillTx/>
              <a:latin typeface="Arial"/>
              <a:ea typeface="+mn-ea"/>
              <a:cs typeface="Arial"/>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 Integration</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7" name="Straight Connector 6"/>
          <p:cNvCxnSpPr/>
          <p:nvPr/>
        </p:nvCxnSpPr>
        <p:spPr>
          <a:xfrm flipH="1">
            <a:off x="7315597" y="1301318"/>
            <a:ext cx="636247" cy="137796"/>
          </a:xfrm>
          <a:prstGeom prst="line">
            <a:avLst/>
          </a:prstGeom>
        </p:spPr>
        <p:style>
          <a:lnRef idx="1">
            <a:schemeClr val="accent1"/>
          </a:lnRef>
          <a:fillRef idx="0">
            <a:schemeClr val="accent1"/>
          </a:fillRef>
          <a:effectRef idx="0">
            <a:schemeClr val="accent1"/>
          </a:effectRef>
          <a:fontRef idx="minor">
            <a:schemeClr val="tx1"/>
          </a:fontRef>
        </p:style>
      </p:cxnSp>
      <p:sp>
        <p:nvSpPr>
          <p:cNvPr id="1573" name="Rectangle 1572"/>
          <p:cNvSpPr/>
          <p:nvPr/>
        </p:nvSpPr>
        <p:spPr>
          <a:xfrm>
            <a:off x="8037774" y="1644546"/>
            <a:ext cx="1045672" cy="365105"/>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err="1">
                <a:ln>
                  <a:noFill/>
                </a:ln>
                <a:solidFill>
                  <a:srgbClr val="FFFFFF"/>
                </a:solidFill>
                <a:effectLst/>
                <a:uLnTx/>
                <a:uFillTx/>
                <a:latin typeface="Arial"/>
                <a:ea typeface="+mn-ea"/>
                <a:cs typeface="Arial"/>
              </a:rPr>
              <a:t>Lowveld</a:t>
            </a:r>
            <a:r>
              <a:rPr kumimoji="0" lang="en-US" sz="1000" b="1" i="0" u="none" strike="noStrike" kern="1200" cap="none" spc="0" normalizeH="0" baseline="0" noProof="0" dirty="0">
                <a:ln>
                  <a:noFill/>
                </a:ln>
                <a:solidFill>
                  <a:srgbClr val="FFFFFF"/>
                </a:solidFill>
                <a:effectLst/>
                <a:uLnTx/>
                <a:uFillTx/>
                <a:latin typeface="Arial"/>
                <a:ea typeface="+mn-ea"/>
                <a:cs typeface="Arial"/>
              </a:rPr>
              <a:t> Strengthening</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9" name="Straight Connector 8"/>
          <p:cNvCxnSpPr/>
          <p:nvPr/>
        </p:nvCxnSpPr>
        <p:spPr>
          <a:xfrm flipH="1">
            <a:off x="7591689" y="2028334"/>
            <a:ext cx="446086" cy="715975"/>
          </a:xfrm>
          <a:prstGeom prst="line">
            <a:avLst/>
          </a:prstGeom>
        </p:spPr>
        <p:style>
          <a:lnRef idx="1">
            <a:schemeClr val="accent1"/>
          </a:lnRef>
          <a:fillRef idx="0">
            <a:schemeClr val="accent1"/>
          </a:fillRef>
          <a:effectRef idx="0">
            <a:schemeClr val="accent1"/>
          </a:effectRef>
          <a:fontRef idx="minor">
            <a:schemeClr val="tx1"/>
          </a:fontRef>
        </p:style>
      </p:cxnSp>
      <p:sp>
        <p:nvSpPr>
          <p:cNvPr id="1574" name="Rectangle 1573"/>
          <p:cNvSpPr/>
          <p:nvPr/>
        </p:nvSpPr>
        <p:spPr>
          <a:xfrm>
            <a:off x="8043079" y="2176198"/>
            <a:ext cx="1045672" cy="365105"/>
          </a:xfrm>
          <a:prstGeom prst="rect">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err="1">
                <a:ln>
                  <a:noFill/>
                </a:ln>
                <a:solidFill>
                  <a:srgbClr val="FFFFFF"/>
                </a:solidFill>
                <a:effectLst/>
                <a:uLnTx/>
                <a:uFillTx/>
                <a:latin typeface="Arial"/>
                <a:ea typeface="+mn-ea"/>
                <a:cs typeface="Arial"/>
              </a:rPr>
              <a:t>Kusile</a:t>
            </a:r>
            <a:r>
              <a:rPr kumimoji="0" lang="en-US" sz="1000" b="1" i="0" u="none" strike="noStrike" kern="1200" cap="none" spc="0" normalizeH="0" baseline="0" noProof="0" dirty="0">
                <a:ln>
                  <a:noFill/>
                </a:ln>
                <a:solidFill>
                  <a:srgbClr val="FFFFFF"/>
                </a:solidFill>
                <a:effectLst/>
                <a:uLnTx/>
                <a:uFillTx/>
                <a:latin typeface="Arial"/>
                <a:ea typeface="+mn-ea"/>
                <a:cs typeface="Arial"/>
              </a:rPr>
              <a:t> Integration</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11" name="Straight Connector 10"/>
          <p:cNvCxnSpPr>
            <a:endCxn id="1177" idx="1"/>
          </p:cNvCxnSpPr>
          <p:nvPr/>
        </p:nvCxnSpPr>
        <p:spPr>
          <a:xfrm flipH="1">
            <a:off x="7007403" y="2491529"/>
            <a:ext cx="1086800" cy="380703"/>
          </a:xfrm>
          <a:prstGeom prst="line">
            <a:avLst/>
          </a:prstGeom>
        </p:spPr>
        <p:style>
          <a:lnRef idx="1">
            <a:schemeClr val="accent1"/>
          </a:lnRef>
          <a:fillRef idx="0">
            <a:schemeClr val="accent1"/>
          </a:fillRef>
          <a:effectRef idx="0">
            <a:schemeClr val="accent1"/>
          </a:effectRef>
          <a:fontRef idx="minor">
            <a:schemeClr val="tx1"/>
          </a:fontRef>
        </p:style>
      </p:cxnSp>
      <p:sp>
        <p:nvSpPr>
          <p:cNvPr id="1575" name="Rectangle 1574"/>
          <p:cNvSpPr/>
          <p:nvPr/>
        </p:nvSpPr>
        <p:spPr>
          <a:xfrm>
            <a:off x="8079883" y="4393398"/>
            <a:ext cx="1045672" cy="365105"/>
          </a:xfrm>
          <a:prstGeom prst="rect">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err="1">
                <a:ln>
                  <a:noFill/>
                </a:ln>
                <a:solidFill>
                  <a:srgbClr val="FFFFFF"/>
                </a:solidFill>
                <a:effectLst/>
                <a:uLnTx/>
                <a:uFillTx/>
                <a:latin typeface="Arial"/>
                <a:ea typeface="+mn-ea"/>
                <a:cs typeface="Arial"/>
              </a:rPr>
              <a:t>Empangeni</a:t>
            </a:r>
            <a:r>
              <a:rPr kumimoji="0" lang="en-US" sz="1000" b="1" i="0" u="none" strike="noStrike" kern="1200" cap="none" spc="0" normalizeH="0" baseline="0" noProof="0" dirty="0">
                <a:ln>
                  <a:noFill/>
                </a:ln>
                <a:solidFill>
                  <a:srgbClr val="FFFFFF"/>
                </a:solidFill>
                <a:effectLst/>
                <a:uLnTx/>
                <a:uFillTx/>
                <a:latin typeface="Arial"/>
                <a:ea typeface="+mn-ea"/>
                <a:cs typeface="Arial"/>
              </a:rPr>
              <a:t> Strengthening </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13" name="Straight Connector 12"/>
          <p:cNvCxnSpPr>
            <a:endCxn id="1351" idx="1"/>
          </p:cNvCxnSpPr>
          <p:nvPr/>
        </p:nvCxnSpPr>
        <p:spPr>
          <a:xfrm flipH="1" flipV="1">
            <a:off x="8101493" y="4223964"/>
            <a:ext cx="39592" cy="422271"/>
          </a:xfrm>
          <a:prstGeom prst="line">
            <a:avLst/>
          </a:prstGeom>
        </p:spPr>
        <p:style>
          <a:lnRef idx="1">
            <a:schemeClr val="accent1"/>
          </a:lnRef>
          <a:fillRef idx="0">
            <a:schemeClr val="accent1"/>
          </a:fillRef>
          <a:effectRef idx="0">
            <a:schemeClr val="accent1"/>
          </a:effectRef>
          <a:fontRef idx="minor">
            <a:schemeClr val="tx1"/>
          </a:fontRef>
        </p:style>
      </p:cxnSp>
      <p:sp>
        <p:nvSpPr>
          <p:cNvPr id="1576" name="Rectangle 1575"/>
          <p:cNvSpPr/>
          <p:nvPr/>
        </p:nvSpPr>
        <p:spPr>
          <a:xfrm>
            <a:off x="7016853" y="5740054"/>
            <a:ext cx="1045672" cy="365105"/>
          </a:xfrm>
          <a:prstGeom prst="rect">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Bloemfontein Strengthening</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sp>
        <p:nvSpPr>
          <p:cNvPr id="1577" name="Rectangle 1576"/>
          <p:cNvSpPr/>
          <p:nvPr/>
        </p:nvSpPr>
        <p:spPr>
          <a:xfrm>
            <a:off x="484601" y="6372765"/>
            <a:ext cx="1184213" cy="375349"/>
          </a:xfrm>
          <a:prstGeom prst="rect">
            <a:avLst/>
          </a:prstGeom>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Peninsula / Mitchells Plain</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sp>
        <p:nvSpPr>
          <p:cNvPr id="1578" name="Rectangle 1577"/>
          <p:cNvSpPr/>
          <p:nvPr/>
        </p:nvSpPr>
        <p:spPr>
          <a:xfrm>
            <a:off x="510786" y="5293458"/>
            <a:ext cx="1184213" cy="375349"/>
          </a:xfrm>
          <a:prstGeom prst="rect">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West Coast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 Strengthening</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sp>
        <p:nvSpPr>
          <p:cNvPr id="1579" name="Rectangle 1578"/>
          <p:cNvSpPr/>
          <p:nvPr/>
        </p:nvSpPr>
        <p:spPr>
          <a:xfrm>
            <a:off x="2429180" y="2941270"/>
            <a:ext cx="1305921" cy="375349"/>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err="1">
                <a:ln>
                  <a:noFill/>
                </a:ln>
                <a:solidFill>
                  <a:srgbClr val="FFFFFF"/>
                </a:solidFill>
                <a:effectLst/>
                <a:uLnTx/>
                <a:uFillTx/>
                <a:latin typeface="Arial"/>
                <a:ea typeface="+mn-ea"/>
                <a:cs typeface="Arial"/>
              </a:rPr>
              <a:t>Upington</a:t>
            </a:r>
            <a:r>
              <a:rPr kumimoji="0" lang="en-US" sz="1000" b="1" i="0" u="none" strike="noStrike" kern="1200" cap="none" spc="0" normalizeH="0" baseline="0" noProof="0" dirty="0">
                <a:ln>
                  <a:noFill/>
                </a:ln>
                <a:solidFill>
                  <a:srgbClr val="FFFFFF"/>
                </a:solidFill>
                <a:effectLst/>
                <a:uLnTx/>
                <a:uFillTx/>
                <a:latin typeface="Arial"/>
                <a:ea typeface="+mn-ea"/>
                <a:cs typeface="Arial"/>
              </a:rPr>
              <a:t> Phase 2 Substation</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23" name="Straight Connector 22"/>
          <p:cNvCxnSpPr>
            <a:stCxn id="1579" idx="2"/>
            <a:endCxn id="1448" idx="0"/>
          </p:cNvCxnSpPr>
          <p:nvPr/>
        </p:nvCxnSpPr>
        <p:spPr>
          <a:xfrm>
            <a:off x="3082141" y="3316619"/>
            <a:ext cx="356699" cy="815016"/>
          </a:xfrm>
          <a:prstGeom prst="line">
            <a:avLst/>
          </a:prstGeom>
        </p:spPr>
        <p:style>
          <a:lnRef idx="1">
            <a:schemeClr val="accent1"/>
          </a:lnRef>
          <a:fillRef idx="0">
            <a:schemeClr val="accent1"/>
          </a:fillRef>
          <a:effectRef idx="0">
            <a:schemeClr val="accent1"/>
          </a:effectRef>
          <a:fontRef idx="minor">
            <a:schemeClr val="tx1"/>
          </a:fontRef>
        </p:style>
      </p:cxnSp>
      <p:sp>
        <p:nvSpPr>
          <p:cNvPr id="1580" name="Rectangle 1579"/>
          <p:cNvSpPr/>
          <p:nvPr/>
        </p:nvSpPr>
        <p:spPr>
          <a:xfrm>
            <a:off x="1360577" y="3433557"/>
            <a:ext cx="1184213" cy="375349"/>
          </a:xfrm>
          <a:prstGeom prst="rect">
            <a:avLst/>
          </a:prstGeom>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Northern Cape Strengthening</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25" name="Straight Connector 24"/>
          <p:cNvCxnSpPr/>
          <p:nvPr/>
        </p:nvCxnSpPr>
        <p:spPr>
          <a:xfrm>
            <a:off x="2361445" y="3823051"/>
            <a:ext cx="1347655" cy="1043697"/>
          </a:xfrm>
          <a:prstGeom prst="line">
            <a:avLst/>
          </a:prstGeom>
        </p:spPr>
        <p:style>
          <a:lnRef idx="1">
            <a:schemeClr val="accent1"/>
          </a:lnRef>
          <a:fillRef idx="0">
            <a:schemeClr val="accent1"/>
          </a:fillRef>
          <a:effectRef idx="0">
            <a:schemeClr val="accent1"/>
          </a:effectRef>
          <a:fontRef idx="minor">
            <a:schemeClr val="tx1"/>
          </a:fontRef>
        </p:style>
      </p:cxnSp>
      <p:sp>
        <p:nvSpPr>
          <p:cNvPr id="1581" name="Rectangle 1580"/>
          <p:cNvSpPr/>
          <p:nvPr/>
        </p:nvSpPr>
        <p:spPr>
          <a:xfrm>
            <a:off x="3326365" y="2152881"/>
            <a:ext cx="1184213" cy="375349"/>
          </a:xfrm>
          <a:prstGeom prst="rect">
            <a:avLst/>
          </a:prstGeom>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NW / Kimberley Strengthening</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27" name="Straight Connector 26"/>
          <p:cNvCxnSpPr/>
          <p:nvPr/>
        </p:nvCxnSpPr>
        <p:spPr>
          <a:xfrm>
            <a:off x="4295978" y="2536802"/>
            <a:ext cx="1004680" cy="875170"/>
          </a:xfrm>
          <a:prstGeom prst="line">
            <a:avLst/>
          </a:prstGeom>
        </p:spPr>
        <p:style>
          <a:lnRef idx="1">
            <a:schemeClr val="accent1"/>
          </a:lnRef>
          <a:fillRef idx="0">
            <a:schemeClr val="accent1"/>
          </a:fillRef>
          <a:effectRef idx="0">
            <a:schemeClr val="accent1"/>
          </a:effectRef>
          <a:fontRef idx="minor">
            <a:schemeClr val="tx1"/>
          </a:fontRef>
        </p:style>
      </p:cxnSp>
      <p:sp>
        <p:nvSpPr>
          <p:cNvPr id="1582" name="Rectangle 1581"/>
          <p:cNvSpPr/>
          <p:nvPr/>
        </p:nvSpPr>
        <p:spPr>
          <a:xfrm>
            <a:off x="4101573" y="1727668"/>
            <a:ext cx="1396283" cy="375349"/>
          </a:xfrm>
          <a:prstGeom prst="rect">
            <a:avLst/>
          </a:prstGeom>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err="1">
                <a:ln>
                  <a:noFill/>
                </a:ln>
                <a:solidFill>
                  <a:srgbClr val="FFFFFF"/>
                </a:solidFill>
                <a:effectLst/>
                <a:uLnTx/>
                <a:uFillTx/>
                <a:latin typeface="Arial"/>
                <a:ea typeface="+mn-ea"/>
                <a:cs typeface="Arial"/>
              </a:rPr>
              <a:t>Jhb</a:t>
            </a:r>
            <a:r>
              <a:rPr kumimoji="0" lang="en-US" sz="1000" b="1" i="0" u="none" strike="noStrike" kern="1200" cap="none" spc="0" normalizeH="0" baseline="0" noProof="0" dirty="0">
                <a:ln>
                  <a:noFill/>
                </a:ln>
                <a:solidFill>
                  <a:srgbClr val="FFFFFF"/>
                </a:solidFill>
                <a:effectLst/>
                <a:uLnTx/>
                <a:uFillTx/>
                <a:latin typeface="Arial"/>
                <a:ea typeface="+mn-ea"/>
                <a:cs typeface="Arial"/>
              </a:rPr>
              <a:t> East Strengthening</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29" name="Straight Connector 28"/>
          <p:cNvCxnSpPr>
            <a:endCxn id="1338" idx="0"/>
          </p:cNvCxnSpPr>
          <p:nvPr/>
        </p:nvCxnSpPr>
        <p:spPr>
          <a:xfrm>
            <a:off x="5505742" y="2125738"/>
            <a:ext cx="924801" cy="662179"/>
          </a:xfrm>
          <a:prstGeom prst="line">
            <a:avLst/>
          </a:prstGeom>
        </p:spPr>
        <p:style>
          <a:lnRef idx="1">
            <a:schemeClr val="accent1"/>
          </a:lnRef>
          <a:fillRef idx="0">
            <a:schemeClr val="accent1"/>
          </a:fillRef>
          <a:effectRef idx="0">
            <a:schemeClr val="accent1"/>
          </a:effectRef>
          <a:fontRef idx="minor">
            <a:schemeClr val="tx1"/>
          </a:fontRef>
        </p:style>
      </p:cxnSp>
      <p:sp>
        <p:nvSpPr>
          <p:cNvPr id="1583" name="Rectangle 1582"/>
          <p:cNvSpPr/>
          <p:nvPr/>
        </p:nvSpPr>
        <p:spPr>
          <a:xfrm>
            <a:off x="5950534" y="979282"/>
            <a:ext cx="1184213" cy="375349"/>
          </a:xfrm>
          <a:prstGeom prst="rect">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err="1">
                <a:ln>
                  <a:noFill/>
                </a:ln>
                <a:solidFill>
                  <a:srgbClr val="FFFFFF"/>
                </a:solidFill>
                <a:effectLst/>
                <a:uLnTx/>
                <a:uFillTx/>
                <a:latin typeface="Arial"/>
                <a:ea typeface="+mn-ea"/>
                <a:cs typeface="Arial"/>
              </a:rPr>
              <a:t>Medupi</a:t>
            </a:r>
            <a:r>
              <a:rPr kumimoji="0" lang="en-US" sz="1000" b="1" i="0" u="none" strike="noStrike" kern="1200" cap="none" spc="0" normalizeH="0" baseline="0" noProof="0" dirty="0">
                <a:ln>
                  <a:noFill/>
                </a:ln>
                <a:solidFill>
                  <a:srgbClr val="FFFFFF"/>
                </a:solidFill>
                <a:effectLst/>
                <a:uLnTx/>
                <a:uFillTx/>
                <a:latin typeface="Arial"/>
                <a:ea typeface="+mn-ea"/>
                <a:cs typeface="Arial"/>
              </a:rPr>
              <a:t>  Phase 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Integration</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31" name="Straight Connector 30"/>
          <p:cNvCxnSpPr/>
          <p:nvPr/>
        </p:nvCxnSpPr>
        <p:spPr>
          <a:xfrm>
            <a:off x="6489132" y="1359678"/>
            <a:ext cx="274410" cy="530187"/>
          </a:xfrm>
          <a:prstGeom prst="line">
            <a:avLst/>
          </a:prstGeom>
        </p:spPr>
        <p:style>
          <a:lnRef idx="1">
            <a:schemeClr val="accent1"/>
          </a:lnRef>
          <a:fillRef idx="0">
            <a:schemeClr val="accent1"/>
          </a:fillRef>
          <a:effectRef idx="0">
            <a:schemeClr val="accent1"/>
          </a:effectRef>
          <a:fontRef idx="minor">
            <a:schemeClr val="tx1"/>
          </a:fontRef>
        </p:style>
      </p:cxnSp>
      <p:sp>
        <p:nvSpPr>
          <p:cNvPr id="1572" name="Rectangle 1571"/>
          <p:cNvSpPr/>
          <p:nvPr/>
        </p:nvSpPr>
        <p:spPr>
          <a:xfrm>
            <a:off x="7852276" y="2734350"/>
            <a:ext cx="1184213" cy="375349"/>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0" u="none" strike="noStrike" kern="1200" cap="none" spc="0" normalizeH="0" baseline="0" noProof="0" dirty="0">
              <a:ln>
                <a:noFill/>
              </a:ln>
              <a:solidFill>
                <a:srgbClr val="FFFFFF"/>
              </a:solidFill>
              <a:effectLst/>
              <a:uLnTx/>
              <a:uFillTx/>
              <a:latin typeface="Arial"/>
              <a:ea typeface="+mn-ea"/>
              <a:cs typeface="Arial"/>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Highveld South</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 Integration</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16" name="Straight Connector 15"/>
          <p:cNvCxnSpPr>
            <a:endCxn id="1340" idx="2"/>
          </p:cNvCxnSpPr>
          <p:nvPr/>
        </p:nvCxnSpPr>
        <p:spPr>
          <a:xfrm flipH="1" flipV="1">
            <a:off x="7124231" y="2979339"/>
            <a:ext cx="749824" cy="121074"/>
          </a:xfrm>
          <a:prstGeom prst="line">
            <a:avLst/>
          </a:prstGeom>
        </p:spPr>
        <p:style>
          <a:lnRef idx="1">
            <a:schemeClr val="accent1"/>
          </a:lnRef>
          <a:fillRef idx="0">
            <a:schemeClr val="accent1"/>
          </a:fillRef>
          <a:effectRef idx="0">
            <a:schemeClr val="accent1"/>
          </a:effectRef>
          <a:fontRef idx="minor">
            <a:schemeClr val="tx1"/>
          </a:fontRef>
        </p:style>
      </p:cxnSp>
      <p:sp>
        <p:nvSpPr>
          <p:cNvPr id="1584" name="Rectangle 1583"/>
          <p:cNvSpPr/>
          <p:nvPr/>
        </p:nvSpPr>
        <p:spPr>
          <a:xfrm>
            <a:off x="8029072" y="4877425"/>
            <a:ext cx="1045672" cy="365105"/>
          </a:xfrm>
          <a:prstGeom prst="rect">
            <a:avLst/>
          </a:prstGeom>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Pinetown Strengthening </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20" name="Straight Connector 19"/>
          <p:cNvCxnSpPr>
            <a:endCxn id="1352" idx="1"/>
          </p:cNvCxnSpPr>
          <p:nvPr/>
        </p:nvCxnSpPr>
        <p:spPr>
          <a:xfrm flipH="1" flipV="1">
            <a:off x="7344579" y="4367416"/>
            <a:ext cx="726758" cy="527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566" idx="0"/>
          </p:cNvCxnSpPr>
          <p:nvPr/>
        </p:nvCxnSpPr>
        <p:spPr>
          <a:xfrm flipH="1" flipV="1">
            <a:off x="6016595" y="4398814"/>
            <a:ext cx="1030658" cy="1302335"/>
          </a:xfrm>
          <a:prstGeom prst="line">
            <a:avLst/>
          </a:prstGeom>
        </p:spPr>
        <p:style>
          <a:lnRef idx="1">
            <a:schemeClr val="accent1"/>
          </a:lnRef>
          <a:fillRef idx="0">
            <a:schemeClr val="accent1"/>
          </a:fillRef>
          <a:effectRef idx="0">
            <a:schemeClr val="accent1"/>
          </a:effectRef>
          <a:fontRef idx="minor">
            <a:schemeClr val="tx1"/>
          </a:fontRef>
        </p:style>
      </p:cxnSp>
      <p:sp>
        <p:nvSpPr>
          <p:cNvPr id="1585" name="Rectangle 1584"/>
          <p:cNvSpPr/>
          <p:nvPr/>
        </p:nvSpPr>
        <p:spPr>
          <a:xfrm>
            <a:off x="6569320" y="6271867"/>
            <a:ext cx="1045672" cy="365105"/>
          </a:xfrm>
          <a:prstGeom prst="rect">
            <a:avLst/>
          </a:prstGeom>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East London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Strengthening </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sp>
        <p:nvSpPr>
          <p:cNvPr id="1586" name="Rectangle 1585"/>
          <p:cNvSpPr/>
          <p:nvPr/>
        </p:nvSpPr>
        <p:spPr>
          <a:xfrm>
            <a:off x="5469843" y="6549878"/>
            <a:ext cx="1045672" cy="365105"/>
          </a:xfrm>
          <a:prstGeom prst="rect">
            <a:avLst/>
          </a:prstGeom>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Port Elizabeth Strengthening </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28" name="Straight Connector 27"/>
          <p:cNvCxnSpPr/>
          <p:nvPr/>
        </p:nvCxnSpPr>
        <p:spPr>
          <a:xfrm flipH="1" flipV="1">
            <a:off x="5158507" y="6395460"/>
            <a:ext cx="601645" cy="151992"/>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1719352" y="6611232"/>
            <a:ext cx="847143" cy="8603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1719352" y="4998084"/>
            <a:ext cx="172275" cy="3585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1407" idx="1"/>
          </p:cNvCxnSpPr>
          <p:nvPr/>
        </p:nvCxnSpPr>
        <p:spPr>
          <a:xfrm flipH="1" flipV="1">
            <a:off x="6124066" y="6020963"/>
            <a:ext cx="423792" cy="224752"/>
          </a:xfrm>
          <a:prstGeom prst="line">
            <a:avLst/>
          </a:prstGeom>
        </p:spPr>
        <p:style>
          <a:lnRef idx="1">
            <a:schemeClr val="accent1"/>
          </a:lnRef>
          <a:fillRef idx="0">
            <a:schemeClr val="accent1"/>
          </a:fillRef>
          <a:effectRef idx="0">
            <a:schemeClr val="accent1"/>
          </a:effectRef>
          <a:fontRef idx="minor">
            <a:schemeClr val="tx1"/>
          </a:fontRef>
        </p:style>
      </p:cxnSp>
      <p:sp>
        <p:nvSpPr>
          <p:cNvPr id="1587" name="Rectangle 1586"/>
          <p:cNvSpPr/>
          <p:nvPr/>
        </p:nvSpPr>
        <p:spPr>
          <a:xfrm>
            <a:off x="7756533" y="5306981"/>
            <a:ext cx="1045672" cy="365105"/>
          </a:xfrm>
          <a:prstGeom prst="rect">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KZN South Strengthening </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cxnSp>
        <p:nvCxnSpPr>
          <p:cNvPr id="15" name="Straight Connector 14"/>
          <p:cNvCxnSpPr>
            <a:stCxn id="1344" idx="2"/>
          </p:cNvCxnSpPr>
          <p:nvPr/>
        </p:nvCxnSpPr>
        <p:spPr>
          <a:xfrm>
            <a:off x="7529362" y="5110939"/>
            <a:ext cx="255332" cy="196042"/>
          </a:xfrm>
          <a:prstGeom prst="line">
            <a:avLst/>
          </a:prstGeom>
        </p:spPr>
        <p:style>
          <a:lnRef idx="1">
            <a:schemeClr val="accent1"/>
          </a:lnRef>
          <a:fillRef idx="0">
            <a:schemeClr val="accent1"/>
          </a:fillRef>
          <a:effectRef idx="0">
            <a:schemeClr val="accent1"/>
          </a:effectRef>
          <a:fontRef idx="minor">
            <a:schemeClr val="tx1"/>
          </a:fontRef>
        </p:style>
      </p:cxnSp>
      <p:sp>
        <p:nvSpPr>
          <p:cNvPr id="1588" name="Rectangle 1587"/>
          <p:cNvSpPr/>
          <p:nvPr/>
        </p:nvSpPr>
        <p:spPr>
          <a:xfrm>
            <a:off x="4718226" y="1288584"/>
            <a:ext cx="1184213" cy="375349"/>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err="1">
                <a:ln>
                  <a:noFill/>
                </a:ln>
                <a:solidFill>
                  <a:srgbClr val="FFFFFF"/>
                </a:solidFill>
                <a:effectLst/>
                <a:uLnTx/>
                <a:uFillTx/>
                <a:latin typeface="Arial"/>
                <a:ea typeface="+mn-ea"/>
                <a:cs typeface="Arial"/>
              </a:rPr>
              <a:t>Jhb</a:t>
            </a:r>
            <a:r>
              <a:rPr kumimoji="0" lang="en-US" sz="1000" b="1" i="0" u="none" strike="noStrike" kern="1200" cap="none" spc="0" normalizeH="0" baseline="0" noProof="0" dirty="0">
                <a:ln>
                  <a:noFill/>
                </a:ln>
                <a:solidFill>
                  <a:srgbClr val="FFFFFF"/>
                </a:solidFill>
                <a:effectLst/>
                <a:uLnTx/>
                <a:uFillTx/>
                <a:latin typeface="Arial"/>
                <a:ea typeface="+mn-ea"/>
                <a:cs typeface="Arial"/>
              </a:rPr>
              <a:t> South</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ZA" sz="1000" b="1" i="0" u="none" strike="noStrike" kern="1200" cap="none" spc="0" normalizeH="0" baseline="0" noProof="0" dirty="0">
                <a:ln>
                  <a:noFill/>
                </a:ln>
                <a:solidFill>
                  <a:srgbClr val="FFFFFF"/>
                </a:solidFill>
                <a:effectLst/>
                <a:uLnTx/>
                <a:uFillTx/>
                <a:latin typeface="Arial"/>
                <a:ea typeface="+mn-ea"/>
                <a:cs typeface="Arial"/>
              </a:rPr>
              <a:t>Strengthening</a:t>
            </a:r>
          </a:p>
        </p:txBody>
      </p:sp>
      <p:cxnSp>
        <p:nvCxnSpPr>
          <p:cNvPr id="18" name="Straight Connector 17"/>
          <p:cNvCxnSpPr/>
          <p:nvPr/>
        </p:nvCxnSpPr>
        <p:spPr>
          <a:xfrm>
            <a:off x="5902439" y="1690174"/>
            <a:ext cx="322604" cy="1237290"/>
          </a:xfrm>
          <a:prstGeom prst="line">
            <a:avLst/>
          </a:prstGeom>
        </p:spPr>
        <p:style>
          <a:lnRef idx="1">
            <a:schemeClr val="accent1"/>
          </a:lnRef>
          <a:fillRef idx="0">
            <a:schemeClr val="accent1"/>
          </a:fillRef>
          <a:effectRef idx="0">
            <a:schemeClr val="accent1"/>
          </a:effectRef>
          <a:fontRef idx="minor">
            <a:schemeClr val="tx1"/>
          </a:fontRef>
        </p:style>
      </p:cxnSp>
      <p:sp>
        <p:nvSpPr>
          <p:cNvPr id="8" name="Arc 7"/>
          <p:cNvSpPr/>
          <p:nvPr/>
        </p:nvSpPr>
        <p:spPr>
          <a:xfrm rot="11984306">
            <a:off x="4310888" y="3662607"/>
            <a:ext cx="504056" cy="427052"/>
          </a:xfrm>
          <a:prstGeom prst="arc">
            <a:avLst/>
          </a:prstGeom>
          <a:ln w="9525" cap="flat" cmpd="sng" algn="ctr">
            <a:solidFill>
              <a:srgbClr val="00B050"/>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srgbClr val="003896"/>
              </a:solidFill>
              <a:effectLst/>
              <a:uLnTx/>
              <a:uFillTx/>
              <a:latin typeface="Arial"/>
              <a:ea typeface="+mn-ea"/>
              <a:cs typeface="Arial"/>
            </a:endParaRPr>
          </a:p>
        </p:txBody>
      </p:sp>
      <p:sp>
        <p:nvSpPr>
          <p:cNvPr id="10" name="Arc 9"/>
          <p:cNvSpPr/>
          <p:nvPr/>
        </p:nvSpPr>
        <p:spPr>
          <a:xfrm rot="9816342">
            <a:off x="4555146" y="3726607"/>
            <a:ext cx="648072" cy="572443"/>
          </a:xfrm>
          <a:prstGeom prst="arc">
            <a:avLst>
              <a:gd name="adj1" fmla="val 15167348"/>
              <a:gd name="adj2" fmla="val 0"/>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srgbClr val="003896"/>
              </a:solidFill>
              <a:effectLst/>
              <a:uLnTx/>
              <a:uFillTx/>
              <a:latin typeface="Arial"/>
              <a:ea typeface="+mn-ea"/>
              <a:cs typeface="Arial"/>
            </a:endParaRPr>
          </a:p>
        </p:txBody>
      </p:sp>
      <p:sp>
        <p:nvSpPr>
          <p:cNvPr id="1593" name="GROMIS"/>
          <p:cNvSpPr/>
          <p:nvPr/>
        </p:nvSpPr>
        <p:spPr>
          <a:xfrm flipV="1">
            <a:off x="4210348" y="3303600"/>
            <a:ext cx="75507" cy="119439"/>
          </a:xfrm>
          <a:prstGeom prst="ellipse">
            <a:avLst/>
          </a:prstGeom>
          <a:pattFill prst="dkDnDiag">
            <a:fgClr>
              <a:srgbClr val="00C400"/>
            </a:fgClr>
            <a:bgClr>
              <a:schemeClr val="bg1">
                <a:lumMod val="100000"/>
              </a:schemeClr>
            </a:bgClr>
          </a:pattFill>
          <a:ln w="22225" cap="flat" cmpd="sng" algn="ctr">
            <a:solidFill>
              <a:srgbClr val="00C4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ZA" sz="900" b="0" i="0" u="none" strike="noStrike" kern="1200" cap="none" spc="0" normalizeH="0" baseline="0" noProof="0">
              <a:ln>
                <a:noFill/>
              </a:ln>
              <a:solidFill>
                <a:srgbClr val="FFFFFF"/>
              </a:solidFill>
              <a:effectLst/>
              <a:uLnTx/>
              <a:uFillTx/>
              <a:latin typeface="Arial"/>
              <a:ea typeface="+mn-ea"/>
              <a:cs typeface="Arial"/>
            </a:endParaRPr>
          </a:p>
        </p:txBody>
      </p:sp>
      <p:cxnSp>
        <p:nvCxnSpPr>
          <p:cNvPr id="21" name="Straight Connector 20"/>
          <p:cNvCxnSpPr>
            <a:stCxn id="933" idx="0"/>
            <a:endCxn id="1593" idx="2"/>
          </p:cNvCxnSpPr>
          <p:nvPr/>
        </p:nvCxnSpPr>
        <p:spPr>
          <a:xfrm flipH="1" flipV="1">
            <a:off x="4210348" y="3363319"/>
            <a:ext cx="85630" cy="384361"/>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593" idx="3"/>
            <a:endCxn id="1402" idx="2"/>
          </p:cNvCxnSpPr>
          <p:nvPr/>
        </p:nvCxnSpPr>
        <p:spPr>
          <a:xfrm>
            <a:off x="4221406" y="3321091"/>
            <a:ext cx="822616" cy="151565"/>
          </a:xfrm>
          <a:prstGeom prst="line">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1594" name="FERRUM_Label"/>
          <p:cNvSpPr txBox="1"/>
          <p:nvPr/>
        </p:nvSpPr>
        <p:spPr>
          <a:xfrm>
            <a:off x="3710156" y="3268079"/>
            <a:ext cx="580608" cy="246221"/>
          </a:xfrm>
          <a:prstGeom prst="rect">
            <a:avLst/>
          </a:prstGeom>
          <a:noFill/>
          <a:ln>
            <a:noFill/>
          </a:ln>
          <a:effectLst/>
        </p:spPr>
        <p:txBody>
          <a:bodyPr vert="horz"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000" b="0" i="0" u="none" strike="noStrike" kern="0" cap="none" spc="0" normalizeH="0" baseline="0" noProof="0" dirty="0" err="1">
                <a:ln>
                  <a:noFill/>
                </a:ln>
                <a:solidFill>
                  <a:prstClr val="black"/>
                </a:solidFill>
                <a:effectLst/>
                <a:uLnTx/>
                <a:uFillTx/>
                <a:latin typeface="Calibri" panose="020F0502020204030204"/>
                <a:ea typeface="+mn-ea"/>
                <a:cs typeface="Arial"/>
              </a:rPr>
              <a:t>Hotazel</a:t>
            </a:r>
            <a:endParaRPr kumimoji="0" lang="en-ZA" sz="1000" b="0" i="0" u="none" strike="noStrike" kern="0" cap="none" spc="0" normalizeH="0" baseline="0" noProof="0" dirty="0">
              <a:ln>
                <a:noFill/>
              </a:ln>
              <a:solidFill>
                <a:prstClr val="black"/>
              </a:solidFill>
              <a:effectLst/>
              <a:uLnTx/>
              <a:uFillTx/>
              <a:latin typeface="Calibri" panose="020F0502020204030204"/>
              <a:ea typeface="+mn-ea"/>
              <a:cs typeface="Arial"/>
            </a:endParaRPr>
          </a:p>
        </p:txBody>
      </p:sp>
      <p:sp>
        <p:nvSpPr>
          <p:cNvPr id="38" name="Arc 37"/>
          <p:cNvSpPr/>
          <p:nvPr/>
        </p:nvSpPr>
        <p:spPr>
          <a:xfrm>
            <a:off x="1606964" y="4489209"/>
            <a:ext cx="1656184" cy="161410"/>
          </a:xfrm>
          <a:prstGeom prst="arc">
            <a:avLst/>
          </a:prstGeom>
          <a:ln>
            <a:solidFill>
              <a:srgbClr val="00B05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ZA" sz="1800" b="0" i="0" u="none" strike="noStrike" kern="1200" cap="none" spc="0" normalizeH="0" baseline="0" noProof="0">
              <a:ln>
                <a:noFill/>
              </a:ln>
              <a:solidFill>
                <a:srgbClr val="003896"/>
              </a:solidFill>
              <a:effectLst/>
              <a:uLnTx/>
              <a:uFillTx/>
              <a:latin typeface="Arial"/>
              <a:ea typeface="+mn-ea"/>
              <a:cs typeface="Arial"/>
            </a:endParaRPr>
          </a:p>
        </p:txBody>
      </p:sp>
      <p:cxnSp>
        <p:nvCxnSpPr>
          <p:cNvPr id="45" name="Straight Connector 44"/>
          <p:cNvCxnSpPr>
            <a:stCxn id="1580" idx="2"/>
          </p:cNvCxnSpPr>
          <p:nvPr/>
        </p:nvCxnSpPr>
        <p:spPr>
          <a:xfrm>
            <a:off x="1952684" y="3808906"/>
            <a:ext cx="743152" cy="7138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a:endCxn id="1464" idx="1"/>
          </p:cNvCxnSpPr>
          <p:nvPr/>
        </p:nvCxnSpPr>
        <p:spPr>
          <a:xfrm>
            <a:off x="1694999" y="3787203"/>
            <a:ext cx="291258" cy="828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179652" y="2536802"/>
            <a:ext cx="212167" cy="1474483"/>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3587662" y="2536802"/>
            <a:ext cx="698194" cy="1148009"/>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a:endCxn id="1405" idx="2"/>
          </p:cNvCxnSpPr>
          <p:nvPr/>
        </p:nvCxnSpPr>
        <p:spPr>
          <a:xfrm>
            <a:off x="4463459" y="2507070"/>
            <a:ext cx="1031392" cy="5043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92" name="Rectangle 1591"/>
          <p:cNvSpPr/>
          <p:nvPr/>
        </p:nvSpPr>
        <p:spPr>
          <a:xfrm>
            <a:off x="23904" y="1274406"/>
            <a:ext cx="1653412" cy="30081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Projects in execution</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sp>
        <p:nvSpPr>
          <p:cNvPr id="1595" name="Rectangle 1594"/>
          <p:cNvSpPr/>
          <p:nvPr/>
        </p:nvSpPr>
        <p:spPr>
          <a:xfrm>
            <a:off x="23379" y="976457"/>
            <a:ext cx="1653412" cy="274482"/>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a:ea typeface="+mn-ea"/>
                <a:cs typeface="Arial"/>
              </a:rPr>
              <a:t>LEGEND</a:t>
            </a:r>
            <a:endParaRPr kumimoji="0" lang="en-ZA" sz="1200" b="1" i="0" u="none" strike="noStrike" kern="1200" cap="none" spc="0" normalizeH="0" baseline="0" noProof="0" dirty="0">
              <a:ln>
                <a:noFill/>
              </a:ln>
              <a:solidFill>
                <a:srgbClr val="000000"/>
              </a:solidFill>
              <a:effectLst/>
              <a:uLnTx/>
              <a:uFillTx/>
              <a:latin typeface="Arial"/>
              <a:ea typeface="+mn-ea"/>
              <a:cs typeface="Arial"/>
            </a:endParaRPr>
          </a:p>
        </p:txBody>
      </p:sp>
      <p:sp>
        <p:nvSpPr>
          <p:cNvPr id="1596" name="Rectangle 1595"/>
          <p:cNvSpPr/>
          <p:nvPr/>
        </p:nvSpPr>
        <p:spPr>
          <a:xfrm>
            <a:off x="23257" y="1584365"/>
            <a:ext cx="1653412" cy="2744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Projects in development</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sp>
        <p:nvSpPr>
          <p:cNvPr id="1597" name="Rectangle 1596"/>
          <p:cNvSpPr/>
          <p:nvPr/>
        </p:nvSpPr>
        <p:spPr>
          <a:xfrm>
            <a:off x="23379" y="1858847"/>
            <a:ext cx="1653412" cy="2744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a:ea typeface="+mn-ea"/>
                <a:cs typeface="Arial"/>
              </a:rPr>
              <a:t>Projects in concept</a:t>
            </a:r>
            <a:endParaRPr kumimoji="0" lang="en-ZA" sz="1000" b="1" i="0" u="none" strike="noStrike" kern="1200" cap="none" spc="0" normalizeH="0" baseline="0" noProof="0" dirty="0">
              <a:ln>
                <a:noFill/>
              </a:ln>
              <a:solidFill>
                <a:srgbClr val="FFFFFF"/>
              </a:solidFill>
              <a:effectLst/>
              <a:uLnTx/>
              <a:uFillTx/>
              <a:latin typeface="Arial"/>
              <a:ea typeface="+mn-ea"/>
              <a:cs typeface="Arial"/>
            </a:endParaRPr>
          </a:p>
        </p:txBody>
      </p:sp>
      <p:sp>
        <p:nvSpPr>
          <p:cNvPr id="1590" name="Rectangle 2"/>
          <p:cNvSpPr txBox="1">
            <a:spLocks noChangeArrowheads="1"/>
          </p:cNvSpPr>
          <p:nvPr/>
        </p:nvSpPr>
        <p:spPr>
          <a:xfrm>
            <a:off x="96784" y="278495"/>
            <a:ext cx="6748015" cy="666750"/>
          </a:xfrm>
          <a:prstGeom prst="rect">
            <a:avLst/>
          </a:prstGeom>
        </p:spPr>
        <p:txBody>
          <a:bodyPr/>
          <a:lstStyle>
            <a:lvl1pPr algn="l" rtl="0" eaLnBrk="1" fontAlgn="base" hangingPunct="1">
              <a:lnSpc>
                <a:spcPct val="85000"/>
              </a:lnSpc>
              <a:spcBef>
                <a:spcPct val="0"/>
              </a:spcBef>
              <a:spcAft>
                <a:spcPct val="0"/>
              </a:spcAft>
              <a:defRPr sz="2400">
                <a:solidFill>
                  <a:schemeClr val="bg1"/>
                </a:solidFill>
                <a:latin typeface="+mj-lt"/>
                <a:ea typeface="+mj-ea"/>
                <a:cs typeface="+mj-cs"/>
              </a:defRPr>
            </a:lvl1pPr>
            <a:lvl2pPr algn="l" rtl="0" eaLnBrk="1" fontAlgn="base" hangingPunct="1">
              <a:lnSpc>
                <a:spcPct val="85000"/>
              </a:lnSpc>
              <a:spcBef>
                <a:spcPct val="0"/>
              </a:spcBef>
              <a:spcAft>
                <a:spcPct val="0"/>
              </a:spcAft>
              <a:defRPr sz="2400">
                <a:solidFill>
                  <a:schemeClr val="bg1"/>
                </a:solidFill>
                <a:latin typeface="Arial" charset="0"/>
                <a:cs typeface="Arial" charset="0"/>
              </a:defRPr>
            </a:lvl2pPr>
            <a:lvl3pPr algn="l" rtl="0" eaLnBrk="1" fontAlgn="base" hangingPunct="1">
              <a:lnSpc>
                <a:spcPct val="85000"/>
              </a:lnSpc>
              <a:spcBef>
                <a:spcPct val="0"/>
              </a:spcBef>
              <a:spcAft>
                <a:spcPct val="0"/>
              </a:spcAft>
              <a:defRPr sz="2400">
                <a:solidFill>
                  <a:schemeClr val="bg1"/>
                </a:solidFill>
                <a:latin typeface="Arial" charset="0"/>
                <a:cs typeface="Arial" charset="0"/>
              </a:defRPr>
            </a:lvl3pPr>
            <a:lvl4pPr algn="l" rtl="0" eaLnBrk="1" fontAlgn="base" hangingPunct="1">
              <a:lnSpc>
                <a:spcPct val="85000"/>
              </a:lnSpc>
              <a:spcBef>
                <a:spcPct val="0"/>
              </a:spcBef>
              <a:spcAft>
                <a:spcPct val="0"/>
              </a:spcAft>
              <a:defRPr sz="2400">
                <a:solidFill>
                  <a:schemeClr val="bg1"/>
                </a:solidFill>
                <a:latin typeface="Arial" charset="0"/>
                <a:cs typeface="Arial" charset="0"/>
              </a:defRPr>
            </a:lvl4pPr>
            <a:lvl5pPr algn="l" rtl="0" eaLnBrk="1" fontAlgn="base" hangingPunct="1">
              <a:lnSpc>
                <a:spcPct val="85000"/>
              </a:lnSpc>
              <a:spcBef>
                <a:spcPct val="0"/>
              </a:spcBef>
              <a:spcAft>
                <a:spcPct val="0"/>
              </a:spcAft>
              <a:defRPr sz="2400">
                <a:solidFill>
                  <a:schemeClr val="bg1"/>
                </a:solidFill>
                <a:latin typeface="Arial" charset="0"/>
                <a:cs typeface="Arial" charset="0"/>
              </a:defRPr>
            </a:lvl5pPr>
            <a:lvl6pPr marL="457200" algn="l" rtl="0" eaLnBrk="1" fontAlgn="base" hangingPunct="1">
              <a:lnSpc>
                <a:spcPct val="85000"/>
              </a:lnSpc>
              <a:spcBef>
                <a:spcPct val="0"/>
              </a:spcBef>
              <a:spcAft>
                <a:spcPct val="0"/>
              </a:spcAft>
              <a:defRPr sz="2400">
                <a:solidFill>
                  <a:schemeClr val="bg1"/>
                </a:solidFill>
                <a:latin typeface="Arial" charset="0"/>
                <a:cs typeface="Arial" charset="0"/>
              </a:defRPr>
            </a:lvl6pPr>
            <a:lvl7pPr marL="914400" algn="l" rtl="0" eaLnBrk="1" fontAlgn="base" hangingPunct="1">
              <a:lnSpc>
                <a:spcPct val="85000"/>
              </a:lnSpc>
              <a:spcBef>
                <a:spcPct val="0"/>
              </a:spcBef>
              <a:spcAft>
                <a:spcPct val="0"/>
              </a:spcAft>
              <a:defRPr sz="2400">
                <a:solidFill>
                  <a:schemeClr val="bg1"/>
                </a:solidFill>
                <a:latin typeface="Arial" charset="0"/>
                <a:cs typeface="Arial" charset="0"/>
              </a:defRPr>
            </a:lvl7pPr>
            <a:lvl8pPr marL="1371600" algn="l" rtl="0" eaLnBrk="1" fontAlgn="base" hangingPunct="1">
              <a:lnSpc>
                <a:spcPct val="85000"/>
              </a:lnSpc>
              <a:spcBef>
                <a:spcPct val="0"/>
              </a:spcBef>
              <a:spcAft>
                <a:spcPct val="0"/>
              </a:spcAft>
              <a:defRPr sz="2400">
                <a:solidFill>
                  <a:schemeClr val="bg1"/>
                </a:solidFill>
                <a:latin typeface="Arial" charset="0"/>
                <a:cs typeface="Arial" charset="0"/>
              </a:defRPr>
            </a:lvl8pPr>
            <a:lvl9pPr marL="1828800" algn="l" rtl="0" eaLnBrk="1" fontAlgn="base" hangingPunct="1">
              <a:lnSpc>
                <a:spcPct val="85000"/>
              </a:lnSpc>
              <a:spcBef>
                <a:spcPct val="0"/>
              </a:spcBef>
              <a:spcAft>
                <a:spcPct val="0"/>
              </a:spcAft>
              <a:defRPr sz="2400">
                <a:solidFill>
                  <a:schemeClr val="bg1"/>
                </a:solidFill>
                <a:latin typeface="Arial" charset="0"/>
                <a:cs typeface="Arial" charset="0"/>
              </a:defRPr>
            </a:lvl9p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sz="2400" b="0" i="0" u="none" strike="noStrike" kern="0" cap="none" spc="0" normalizeH="0" baseline="0" noProof="0" dirty="0">
                <a:ln>
                  <a:noFill/>
                </a:ln>
                <a:solidFill>
                  <a:srgbClr val="FFFFFF"/>
                </a:solidFill>
                <a:effectLst/>
                <a:uLnTx/>
                <a:uFillTx/>
                <a:latin typeface="Arial"/>
                <a:ea typeface="+mj-ea"/>
                <a:cs typeface="Arial"/>
              </a:rPr>
              <a:t>Major projects planned in the TDP period</a:t>
            </a:r>
            <a:endParaRPr kumimoji="0" lang="en-US" altLang="en-US" sz="2400" b="0" i="0" u="none" strike="noStrike" kern="0" cap="none" spc="0" normalizeH="0" baseline="0" noProof="0" dirty="0">
              <a:ln>
                <a:noFill/>
              </a:ln>
              <a:solidFill>
                <a:srgbClr val="FFFFFF"/>
              </a:solidFill>
              <a:effectLst/>
              <a:uLnTx/>
              <a:uFillTx/>
              <a:latin typeface="Arial"/>
              <a:ea typeface="+mj-ea"/>
              <a:cs typeface="Arial"/>
            </a:endParaRPr>
          </a:p>
        </p:txBody>
      </p:sp>
    </p:spTree>
    <p:extLst>
      <p:ext uri="{BB962C8B-B14F-4D97-AF65-F5344CB8AC3E}">
        <p14:creationId xmlns:p14="http://schemas.microsoft.com/office/powerpoint/2010/main" val="5867784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8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7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7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7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8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8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58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57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586"/>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584"/>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73" grpId="0" animBg="1"/>
      <p:bldP spid="1577" grpId="0" animBg="1"/>
      <p:bldP spid="1579" grpId="0" animBg="1"/>
      <p:bldP spid="1580" grpId="0" animBg="1"/>
      <p:bldP spid="1581" grpId="0" animBg="1"/>
      <p:bldP spid="1582" grpId="0" animBg="1"/>
      <p:bldP spid="1572" grpId="0" animBg="1"/>
      <p:bldP spid="1584" grpId="0" animBg="1"/>
      <p:bldP spid="1585" grpId="0" animBg="1"/>
      <p:bldP spid="1586" grpId="0" animBg="1"/>
      <p:bldP spid="158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94"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38" name="Title 180"/>
          <p:cNvSpPr txBox="1">
            <a:spLocks/>
          </p:cNvSpPr>
          <p:nvPr/>
        </p:nvSpPr>
        <p:spPr>
          <a:xfrm>
            <a:off x="446567" y="107607"/>
            <a:ext cx="6556804" cy="801224"/>
          </a:xfrm>
          <a:prstGeom prst="rect">
            <a:avLst/>
          </a:prstGeom>
        </p:spPr>
        <p:txBody>
          <a:bodyPr/>
          <a:lst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a:lstStyle>
          <a:p>
            <a:r>
              <a:rPr lang="en-ZA" sz="1800" kern="0" dirty="0"/>
              <a:t>Transmission Lines in Development - Required to evacuate the IRP 2019 Renewable Energy Generation</a:t>
            </a:r>
            <a:endParaRPr lang="en-ZA" sz="1200" dirty="0"/>
          </a:p>
          <a:p>
            <a:endParaRPr lang="en-ZA" sz="1800" kern="0" dirty="0"/>
          </a:p>
        </p:txBody>
      </p:sp>
      <p:pic>
        <p:nvPicPr>
          <p:cNvPr id="4301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4691" y="898879"/>
            <a:ext cx="7151527" cy="586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Freeform 11"/>
          <p:cNvSpPr/>
          <p:nvPr/>
        </p:nvSpPr>
        <p:spPr>
          <a:xfrm>
            <a:off x="3001823" y="4617218"/>
            <a:ext cx="328109" cy="1312846"/>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 name="connsiteX0" fmla="*/ 1826131 w 1947973"/>
              <a:gd name="connsiteY0" fmla="*/ 865282 h 1140509"/>
              <a:gd name="connsiteX1" fmla="*/ 618432 w 1947973"/>
              <a:gd name="connsiteY1" fmla="*/ 45773 h 1140509"/>
              <a:gd name="connsiteX2" fmla="*/ 66342 w 1947973"/>
              <a:gd name="connsiteY2" fmla="*/ 132037 h 1140509"/>
              <a:gd name="connsiteX3" fmla="*/ 66342 w 1947973"/>
              <a:gd name="connsiteY3" fmla="*/ 364950 h 1140509"/>
              <a:gd name="connsiteX4" fmla="*/ 575300 w 1947973"/>
              <a:gd name="connsiteY4" fmla="*/ 571984 h 1140509"/>
              <a:gd name="connsiteX5" fmla="*/ 1429315 w 1947973"/>
              <a:gd name="connsiteY5" fmla="*/ 1020558 h 1140509"/>
              <a:gd name="connsiteX6" fmla="*/ 1860636 w 1947973"/>
              <a:gd name="connsiteY6" fmla="*/ 1132701 h 1140509"/>
              <a:gd name="connsiteX7" fmla="*/ 1826131 w 1947973"/>
              <a:gd name="connsiteY7" fmla="*/ 865282 h 1140509"/>
              <a:gd name="connsiteX0" fmla="*/ 1759921 w 1881763"/>
              <a:gd name="connsiteY0" fmla="*/ 871352 h 1146579"/>
              <a:gd name="connsiteX1" fmla="*/ 552222 w 1881763"/>
              <a:gd name="connsiteY1" fmla="*/ 51843 h 1146579"/>
              <a:gd name="connsiteX2" fmla="*/ 132 w 1881763"/>
              <a:gd name="connsiteY2" fmla="*/ 138107 h 1146579"/>
              <a:gd name="connsiteX3" fmla="*/ 509090 w 1881763"/>
              <a:gd name="connsiteY3" fmla="*/ 578054 h 1146579"/>
              <a:gd name="connsiteX4" fmla="*/ 1363105 w 1881763"/>
              <a:gd name="connsiteY4" fmla="*/ 1026628 h 1146579"/>
              <a:gd name="connsiteX5" fmla="*/ 1794426 w 1881763"/>
              <a:gd name="connsiteY5" fmla="*/ 1138771 h 1146579"/>
              <a:gd name="connsiteX6" fmla="*/ 1759921 w 1881763"/>
              <a:gd name="connsiteY6" fmla="*/ 871352 h 1146579"/>
              <a:gd name="connsiteX0" fmla="*/ 1759921 w 1791937"/>
              <a:gd name="connsiteY0" fmla="*/ 871352 h 1045857"/>
              <a:gd name="connsiteX1" fmla="*/ 552222 w 1791937"/>
              <a:gd name="connsiteY1" fmla="*/ 51843 h 1045857"/>
              <a:gd name="connsiteX2" fmla="*/ 132 w 1791937"/>
              <a:gd name="connsiteY2" fmla="*/ 138107 h 1045857"/>
              <a:gd name="connsiteX3" fmla="*/ 509090 w 1791937"/>
              <a:gd name="connsiteY3" fmla="*/ 578054 h 1045857"/>
              <a:gd name="connsiteX4" fmla="*/ 1363105 w 1791937"/>
              <a:gd name="connsiteY4" fmla="*/ 1026628 h 1045857"/>
              <a:gd name="connsiteX5" fmla="*/ 1759921 w 1791937"/>
              <a:gd name="connsiteY5" fmla="*/ 871352 h 1045857"/>
              <a:gd name="connsiteX0" fmla="*/ 1259589 w 1458957"/>
              <a:gd name="connsiteY0" fmla="*/ 565779 h 1010663"/>
              <a:gd name="connsiteX1" fmla="*/ 552222 w 1458957"/>
              <a:gd name="connsiteY1" fmla="*/ 30942 h 1010663"/>
              <a:gd name="connsiteX2" fmla="*/ 132 w 1458957"/>
              <a:gd name="connsiteY2" fmla="*/ 117206 h 1010663"/>
              <a:gd name="connsiteX3" fmla="*/ 509090 w 1458957"/>
              <a:gd name="connsiteY3" fmla="*/ 557153 h 1010663"/>
              <a:gd name="connsiteX4" fmla="*/ 1363105 w 1458957"/>
              <a:gd name="connsiteY4" fmla="*/ 1005727 h 1010663"/>
              <a:gd name="connsiteX5" fmla="*/ 1259589 w 1458957"/>
              <a:gd name="connsiteY5" fmla="*/ 565779 h 1010663"/>
              <a:gd name="connsiteX0" fmla="*/ 1259585 w 1413738"/>
              <a:gd name="connsiteY0" fmla="*/ 565779 h 934084"/>
              <a:gd name="connsiteX1" fmla="*/ 552218 w 1413738"/>
              <a:gd name="connsiteY1" fmla="*/ 30942 h 934084"/>
              <a:gd name="connsiteX2" fmla="*/ 128 w 1413738"/>
              <a:gd name="connsiteY2" fmla="*/ 117206 h 934084"/>
              <a:gd name="connsiteX3" fmla="*/ 509086 w 1413738"/>
              <a:gd name="connsiteY3" fmla="*/ 557153 h 934084"/>
              <a:gd name="connsiteX4" fmla="*/ 1302716 w 1413738"/>
              <a:gd name="connsiteY4" fmla="*/ 928089 h 934084"/>
              <a:gd name="connsiteX5" fmla="*/ 1259585 w 1413738"/>
              <a:gd name="connsiteY5" fmla="*/ 565779 h 934084"/>
              <a:gd name="connsiteX0" fmla="*/ 1259551 w 1259985"/>
              <a:gd name="connsiteY0" fmla="*/ 565779 h 1344947"/>
              <a:gd name="connsiteX1" fmla="*/ 552184 w 1259985"/>
              <a:gd name="connsiteY1" fmla="*/ 30942 h 1344947"/>
              <a:gd name="connsiteX2" fmla="*/ 94 w 1259985"/>
              <a:gd name="connsiteY2" fmla="*/ 117206 h 1344947"/>
              <a:gd name="connsiteX3" fmla="*/ 509052 w 1259985"/>
              <a:gd name="connsiteY3" fmla="*/ 557153 h 1344947"/>
              <a:gd name="connsiteX4" fmla="*/ 647074 w 1259985"/>
              <a:gd name="connsiteY4" fmla="*/ 1342157 h 1344947"/>
              <a:gd name="connsiteX5" fmla="*/ 1259551 w 1259985"/>
              <a:gd name="connsiteY5" fmla="*/ 565779 h 1344947"/>
              <a:gd name="connsiteX0" fmla="*/ 845483 w 850934"/>
              <a:gd name="connsiteY0" fmla="*/ 686138 h 1353749"/>
              <a:gd name="connsiteX1" fmla="*/ 552184 w 850934"/>
              <a:gd name="connsiteY1" fmla="*/ 39158 h 1353749"/>
              <a:gd name="connsiteX2" fmla="*/ 94 w 850934"/>
              <a:gd name="connsiteY2" fmla="*/ 125422 h 1353749"/>
              <a:gd name="connsiteX3" fmla="*/ 509052 w 850934"/>
              <a:gd name="connsiteY3" fmla="*/ 565369 h 1353749"/>
              <a:gd name="connsiteX4" fmla="*/ 647074 w 850934"/>
              <a:gd name="connsiteY4" fmla="*/ 1350373 h 1353749"/>
              <a:gd name="connsiteX5" fmla="*/ 845483 w 850934"/>
              <a:gd name="connsiteY5" fmla="*/ 686138 h 1353749"/>
              <a:gd name="connsiteX0" fmla="*/ 849493 w 902022"/>
              <a:gd name="connsiteY0" fmla="*/ 640229 h 1307778"/>
              <a:gd name="connsiteX1" fmla="*/ 823613 w 902022"/>
              <a:gd name="connsiteY1" fmla="*/ 53634 h 1307778"/>
              <a:gd name="connsiteX2" fmla="*/ 4104 w 902022"/>
              <a:gd name="connsiteY2" fmla="*/ 79513 h 1307778"/>
              <a:gd name="connsiteX3" fmla="*/ 513062 w 902022"/>
              <a:gd name="connsiteY3" fmla="*/ 519460 h 1307778"/>
              <a:gd name="connsiteX4" fmla="*/ 651084 w 902022"/>
              <a:gd name="connsiteY4" fmla="*/ 1304464 h 1307778"/>
              <a:gd name="connsiteX5" fmla="*/ 849493 w 902022"/>
              <a:gd name="connsiteY5" fmla="*/ 640229 h 1307778"/>
              <a:gd name="connsiteX0" fmla="*/ 847646 w 900175"/>
              <a:gd name="connsiteY0" fmla="*/ 658372 h 1325921"/>
              <a:gd name="connsiteX1" fmla="*/ 821766 w 900175"/>
              <a:gd name="connsiteY1" fmla="*/ 71777 h 1325921"/>
              <a:gd name="connsiteX2" fmla="*/ 2257 w 900175"/>
              <a:gd name="connsiteY2" fmla="*/ 97656 h 1325921"/>
              <a:gd name="connsiteX3" fmla="*/ 580227 w 900175"/>
              <a:gd name="connsiteY3" fmla="*/ 865407 h 1325921"/>
              <a:gd name="connsiteX4" fmla="*/ 649237 w 900175"/>
              <a:gd name="connsiteY4" fmla="*/ 1322607 h 1325921"/>
              <a:gd name="connsiteX5" fmla="*/ 847646 w 900175"/>
              <a:gd name="connsiteY5" fmla="*/ 658372 h 1325921"/>
              <a:gd name="connsiteX0" fmla="*/ 315514 w 328937"/>
              <a:gd name="connsiteY0" fmla="*/ 611327 h 1278876"/>
              <a:gd name="connsiteX1" fmla="*/ 289634 w 328937"/>
              <a:gd name="connsiteY1" fmla="*/ 24732 h 1278876"/>
              <a:gd name="connsiteX2" fmla="*/ 117106 w 328937"/>
              <a:gd name="connsiteY2" fmla="*/ 180007 h 1278876"/>
              <a:gd name="connsiteX3" fmla="*/ 48095 w 328937"/>
              <a:gd name="connsiteY3" fmla="*/ 818362 h 1278876"/>
              <a:gd name="connsiteX4" fmla="*/ 117105 w 328937"/>
              <a:gd name="connsiteY4" fmla="*/ 1275562 h 1278876"/>
              <a:gd name="connsiteX5" fmla="*/ 315514 w 328937"/>
              <a:gd name="connsiteY5" fmla="*/ 611327 h 1278876"/>
              <a:gd name="connsiteX0" fmla="*/ 310718 w 328109"/>
              <a:gd name="connsiteY0" fmla="*/ 645297 h 1312846"/>
              <a:gd name="connsiteX1" fmla="*/ 284838 w 328109"/>
              <a:gd name="connsiteY1" fmla="*/ 58702 h 1312846"/>
              <a:gd name="connsiteX2" fmla="*/ 17419 w 328109"/>
              <a:gd name="connsiteY2" fmla="*/ 110460 h 1312846"/>
              <a:gd name="connsiteX3" fmla="*/ 43299 w 328109"/>
              <a:gd name="connsiteY3" fmla="*/ 852332 h 1312846"/>
              <a:gd name="connsiteX4" fmla="*/ 112309 w 328109"/>
              <a:gd name="connsiteY4" fmla="*/ 1309532 h 1312846"/>
              <a:gd name="connsiteX5" fmla="*/ 310718 w 328109"/>
              <a:gd name="connsiteY5" fmla="*/ 645297 h 131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109" h="1312846">
                <a:moveTo>
                  <a:pt x="310718" y="645297"/>
                </a:moveTo>
                <a:cubicBezTo>
                  <a:pt x="339473" y="436825"/>
                  <a:pt x="333721" y="147841"/>
                  <a:pt x="284838" y="58702"/>
                </a:cubicBezTo>
                <a:cubicBezTo>
                  <a:pt x="235955" y="-30437"/>
                  <a:pt x="57676" y="-21812"/>
                  <a:pt x="17419" y="110460"/>
                </a:cubicBezTo>
                <a:cubicBezTo>
                  <a:pt x="-22838" y="242732"/>
                  <a:pt x="27484" y="652487"/>
                  <a:pt x="43299" y="852332"/>
                </a:cubicBezTo>
                <a:cubicBezTo>
                  <a:pt x="59114" y="1052177"/>
                  <a:pt x="-101914" y="1216079"/>
                  <a:pt x="112309" y="1309532"/>
                </a:cubicBezTo>
                <a:cubicBezTo>
                  <a:pt x="320781" y="1358415"/>
                  <a:pt x="281963" y="853769"/>
                  <a:pt x="310718" y="645297"/>
                </a:cubicBezTo>
                <a:close/>
              </a:path>
            </a:pathLst>
          </a:custGeom>
          <a:solidFill>
            <a:srgbClr val="FF0000">
              <a:alpha val="3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6">
                    <a:lumMod val="50000"/>
                  </a:schemeClr>
                </a:solidFill>
              </a:rPr>
              <a:t>21</a:t>
            </a:r>
            <a:endParaRPr lang="en-ZA" sz="2400" b="1" dirty="0">
              <a:solidFill>
                <a:schemeClr val="accent6">
                  <a:lumMod val="50000"/>
                </a:schemeClr>
              </a:solidFill>
            </a:endParaRPr>
          </a:p>
        </p:txBody>
      </p:sp>
      <p:sp>
        <p:nvSpPr>
          <p:cNvPr id="14" name="Freeform 13"/>
          <p:cNvSpPr/>
          <p:nvPr/>
        </p:nvSpPr>
        <p:spPr>
          <a:xfrm>
            <a:off x="6197296" y="2852815"/>
            <a:ext cx="934548" cy="361060"/>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 name="connsiteX0" fmla="*/ 1826131 w 1947973"/>
              <a:gd name="connsiteY0" fmla="*/ 865282 h 1140509"/>
              <a:gd name="connsiteX1" fmla="*/ 618432 w 1947973"/>
              <a:gd name="connsiteY1" fmla="*/ 45773 h 1140509"/>
              <a:gd name="connsiteX2" fmla="*/ 66342 w 1947973"/>
              <a:gd name="connsiteY2" fmla="*/ 132037 h 1140509"/>
              <a:gd name="connsiteX3" fmla="*/ 66342 w 1947973"/>
              <a:gd name="connsiteY3" fmla="*/ 364950 h 1140509"/>
              <a:gd name="connsiteX4" fmla="*/ 575300 w 1947973"/>
              <a:gd name="connsiteY4" fmla="*/ 571984 h 1140509"/>
              <a:gd name="connsiteX5" fmla="*/ 1429315 w 1947973"/>
              <a:gd name="connsiteY5" fmla="*/ 1020558 h 1140509"/>
              <a:gd name="connsiteX6" fmla="*/ 1860636 w 1947973"/>
              <a:gd name="connsiteY6" fmla="*/ 1132701 h 1140509"/>
              <a:gd name="connsiteX7" fmla="*/ 1826131 w 1947973"/>
              <a:gd name="connsiteY7" fmla="*/ 865282 h 1140509"/>
              <a:gd name="connsiteX0" fmla="*/ 1759921 w 1881763"/>
              <a:gd name="connsiteY0" fmla="*/ 871352 h 1146579"/>
              <a:gd name="connsiteX1" fmla="*/ 552222 w 1881763"/>
              <a:gd name="connsiteY1" fmla="*/ 51843 h 1146579"/>
              <a:gd name="connsiteX2" fmla="*/ 132 w 1881763"/>
              <a:gd name="connsiteY2" fmla="*/ 138107 h 1146579"/>
              <a:gd name="connsiteX3" fmla="*/ 509090 w 1881763"/>
              <a:gd name="connsiteY3" fmla="*/ 578054 h 1146579"/>
              <a:gd name="connsiteX4" fmla="*/ 1363105 w 1881763"/>
              <a:gd name="connsiteY4" fmla="*/ 1026628 h 1146579"/>
              <a:gd name="connsiteX5" fmla="*/ 1794426 w 1881763"/>
              <a:gd name="connsiteY5" fmla="*/ 1138771 h 1146579"/>
              <a:gd name="connsiteX6" fmla="*/ 1759921 w 1881763"/>
              <a:gd name="connsiteY6" fmla="*/ 871352 h 1146579"/>
              <a:gd name="connsiteX0" fmla="*/ 1759921 w 1791937"/>
              <a:gd name="connsiteY0" fmla="*/ 871352 h 1045857"/>
              <a:gd name="connsiteX1" fmla="*/ 552222 w 1791937"/>
              <a:gd name="connsiteY1" fmla="*/ 51843 h 1045857"/>
              <a:gd name="connsiteX2" fmla="*/ 132 w 1791937"/>
              <a:gd name="connsiteY2" fmla="*/ 138107 h 1045857"/>
              <a:gd name="connsiteX3" fmla="*/ 509090 w 1791937"/>
              <a:gd name="connsiteY3" fmla="*/ 578054 h 1045857"/>
              <a:gd name="connsiteX4" fmla="*/ 1363105 w 1791937"/>
              <a:gd name="connsiteY4" fmla="*/ 1026628 h 1045857"/>
              <a:gd name="connsiteX5" fmla="*/ 1759921 w 1791937"/>
              <a:gd name="connsiteY5" fmla="*/ 871352 h 1045857"/>
              <a:gd name="connsiteX0" fmla="*/ 1259589 w 1458957"/>
              <a:gd name="connsiteY0" fmla="*/ 565779 h 1010663"/>
              <a:gd name="connsiteX1" fmla="*/ 552222 w 1458957"/>
              <a:gd name="connsiteY1" fmla="*/ 30942 h 1010663"/>
              <a:gd name="connsiteX2" fmla="*/ 132 w 1458957"/>
              <a:gd name="connsiteY2" fmla="*/ 117206 h 1010663"/>
              <a:gd name="connsiteX3" fmla="*/ 509090 w 1458957"/>
              <a:gd name="connsiteY3" fmla="*/ 557153 h 1010663"/>
              <a:gd name="connsiteX4" fmla="*/ 1363105 w 1458957"/>
              <a:gd name="connsiteY4" fmla="*/ 1005727 h 1010663"/>
              <a:gd name="connsiteX5" fmla="*/ 1259589 w 1458957"/>
              <a:gd name="connsiteY5" fmla="*/ 565779 h 1010663"/>
              <a:gd name="connsiteX0" fmla="*/ 1259585 w 1413738"/>
              <a:gd name="connsiteY0" fmla="*/ 565779 h 934084"/>
              <a:gd name="connsiteX1" fmla="*/ 552218 w 1413738"/>
              <a:gd name="connsiteY1" fmla="*/ 30942 h 934084"/>
              <a:gd name="connsiteX2" fmla="*/ 128 w 1413738"/>
              <a:gd name="connsiteY2" fmla="*/ 117206 h 934084"/>
              <a:gd name="connsiteX3" fmla="*/ 509086 w 1413738"/>
              <a:gd name="connsiteY3" fmla="*/ 557153 h 934084"/>
              <a:gd name="connsiteX4" fmla="*/ 1302716 w 1413738"/>
              <a:gd name="connsiteY4" fmla="*/ 928089 h 934084"/>
              <a:gd name="connsiteX5" fmla="*/ 1259585 w 1413738"/>
              <a:gd name="connsiteY5" fmla="*/ 565779 h 934084"/>
              <a:gd name="connsiteX0" fmla="*/ 1259585 w 1259661"/>
              <a:gd name="connsiteY0" fmla="*/ 565779 h 622910"/>
              <a:gd name="connsiteX1" fmla="*/ 552218 w 1259661"/>
              <a:gd name="connsiteY1" fmla="*/ 30942 h 622910"/>
              <a:gd name="connsiteX2" fmla="*/ 128 w 1259661"/>
              <a:gd name="connsiteY2" fmla="*/ 117206 h 622910"/>
              <a:gd name="connsiteX3" fmla="*/ 509086 w 1259661"/>
              <a:gd name="connsiteY3" fmla="*/ 557153 h 622910"/>
              <a:gd name="connsiteX4" fmla="*/ 1259585 w 1259661"/>
              <a:gd name="connsiteY4" fmla="*/ 565779 h 622910"/>
              <a:gd name="connsiteX0" fmla="*/ 983521 w 983659"/>
              <a:gd name="connsiteY0" fmla="*/ 149962 h 529770"/>
              <a:gd name="connsiteX1" fmla="*/ 552199 w 983659"/>
              <a:gd name="connsiteY1" fmla="*/ 3314 h 529770"/>
              <a:gd name="connsiteX2" fmla="*/ 109 w 983659"/>
              <a:gd name="connsiteY2" fmla="*/ 89578 h 529770"/>
              <a:gd name="connsiteX3" fmla="*/ 509067 w 983659"/>
              <a:gd name="connsiteY3" fmla="*/ 529525 h 529770"/>
              <a:gd name="connsiteX4" fmla="*/ 983521 w 983659"/>
              <a:gd name="connsiteY4" fmla="*/ 149962 h 529770"/>
              <a:gd name="connsiteX0" fmla="*/ 983416 w 983421"/>
              <a:gd name="connsiteY0" fmla="*/ 148811 h 433813"/>
              <a:gd name="connsiteX1" fmla="*/ 552094 w 983421"/>
              <a:gd name="connsiteY1" fmla="*/ 2163 h 433813"/>
              <a:gd name="connsiteX2" fmla="*/ 4 w 983421"/>
              <a:gd name="connsiteY2" fmla="*/ 88427 h 433813"/>
              <a:gd name="connsiteX3" fmla="*/ 560721 w 983421"/>
              <a:gd name="connsiteY3" fmla="*/ 433483 h 433813"/>
              <a:gd name="connsiteX4" fmla="*/ 983416 w 983421"/>
              <a:gd name="connsiteY4" fmla="*/ 148811 h 433813"/>
              <a:gd name="connsiteX0" fmla="*/ 983416 w 983422"/>
              <a:gd name="connsiteY0" fmla="*/ 76406 h 361380"/>
              <a:gd name="connsiteX1" fmla="*/ 569347 w 983422"/>
              <a:gd name="connsiteY1" fmla="*/ 59154 h 361380"/>
              <a:gd name="connsiteX2" fmla="*/ 4 w 983422"/>
              <a:gd name="connsiteY2" fmla="*/ 16022 h 361380"/>
              <a:gd name="connsiteX3" fmla="*/ 560721 w 983422"/>
              <a:gd name="connsiteY3" fmla="*/ 361078 h 361380"/>
              <a:gd name="connsiteX4" fmla="*/ 983416 w 983422"/>
              <a:gd name="connsiteY4" fmla="*/ 76406 h 361380"/>
              <a:gd name="connsiteX0" fmla="*/ 983845 w 984863"/>
              <a:gd name="connsiteY0" fmla="*/ 75236 h 342975"/>
              <a:gd name="connsiteX1" fmla="*/ 569776 w 984863"/>
              <a:gd name="connsiteY1" fmla="*/ 57984 h 342975"/>
              <a:gd name="connsiteX2" fmla="*/ 433 w 984863"/>
              <a:gd name="connsiteY2" fmla="*/ 14852 h 342975"/>
              <a:gd name="connsiteX3" fmla="*/ 664667 w 984863"/>
              <a:gd name="connsiteY3" fmla="*/ 342655 h 342975"/>
              <a:gd name="connsiteX4" fmla="*/ 983845 w 984863"/>
              <a:gd name="connsiteY4" fmla="*/ 75236 h 342975"/>
              <a:gd name="connsiteX0" fmla="*/ 998808 w 999826"/>
              <a:gd name="connsiteY0" fmla="*/ 85084 h 352823"/>
              <a:gd name="connsiteX1" fmla="*/ 584739 w 999826"/>
              <a:gd name="connsiteY1" fmla="*/ 67832 h 352823"/>
              <a:gd name="connsiteX2" fmla="*/ 242044 w 999826"/>
              <a:gd name="connsiteY2" fmla="*/ 28262 h 352823"/>
              <a:gd name="connsiteX3" fmla="*/ 15396 w 999826"/>
              <a:gd name="connsiteY3" fmla="*/ 24700 h 352823"/>
              <a:gd name="connsiteX4" fmla="*/ 679630 w 999826"/>
              <a:gd name="connsiteY4" fmla="*/ 352503 h 352823"/>
              <a:gd name="connsiteX5" fmla="*/ 998808 w 999826"/>
              <a:gd name="connsiteY5" fmla="*/ 85084 h 352823"/>
              <a:gd name="connsiteX0" fmla="*/ 912252 w 913192"/>
              <a:gd name="connsiteY0" fmla="*/ 56997 h 337143"/>
              <a:gd name="connsiteX1" fmla="*/ 498183 w 913192"/>
              <a:gd name="connsiteY1" fmla="*/ 39745 h 337143"/>
              <a:gd name="connsiteX2" fmla="*/ 155488 w 913192"/>
              <a:gd name="connsiteY2" fmla="*/ 175 h 337143"/>
              <a:gd name="connsiteX3" fmla="*/ 23731 w 913192"/>
              <a:gd name="connsiteY3" fmla="*/ 264032 h 337143"/>
              <a:gd name="connsiteX4" fmla="*/ 593074 w 913192"/>
              <a:gd name="connsiteY4" fmla="*/ 324416 h 337143"/>
              <a:gd name="connsiteX5" fmla="*/ 912252 w 913192"/>
              <a:gd name="connsiteY5" fmla="*/ 56997 h 337143"/>
              <a:gd name="connsiteX0" fmla="*/ 912252 w 934548"/>
              <a:gd name="connsiteY0" fmla="*/ 80914 h 361060"/>
              <a:gd name="connsiteX1" fmla="*/ 498183 w 934548"/>
              <a:gd name="connsiteY1" fmla="*/ 63662 h 361060"/>
              <a:gd name="connsiteX2" fmla="*/ 155488 w 934548"/>
              <a:gd name="connsiteY2" fmla="*/ 24092 h 361060"/>
              <a:gd name="connsiteX3" fmla="*/ 23731 w 934548"/>
              <a:gd name="connsiteY3" fmla="*/ 287949 h 361060"/>
              <a:gd name="connsiteX4" fmla="*/ 593074 w 934548"/>
              <a:gd name="connsiteY4" fmla="*/ 348333 h 361060"/>
              <a:gd name="connsiteX5" fmla="*/ 912252 w 934548"/>
              <a:gd name="connsiteY5" fmla="*/ 80914 h 361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4548" h="361060">
                <a:moveTo>
                  <a:pt x="912252" y="80914"/>
                </a:moveTo>
                <a:cubicBezTo>
                  <a:pt x="810173" y="-95927"/>
                  <a:pt x="662085" y="73726"/>
                  <a:pt x="498183" y="63662"/>
                </a:cubicBezTo>
                <a:cubicBezTo>
                  <a:pt x="372056" y="54192"/>
                  <a:pt x="250379" y="31281"/>
                  <a:pt x="155488" y="24092"/>
                </a:cubicBezTo>
                <a:cubicBezTo>
                  <a:pt x="60598" y="16903"/>
                  <a:pt x="-49200" y="233909"/>
                  <a:pt x="23731" y="287949"/>
                </a:cubicBezTo>
                <a:cubicBezTo>
                  <a:pt x="96662" y="341989"/>
                  <a:pt x="444987" y="382839"/>
                  <a:pt x="593074" y="348333"/>
                </a:cubicBezTo>
                <a:cubicBezTo>
                  <a:pt x="741161" y="313827"/>
                  <a:pt x="1014331" y="257755"/>
                  <a:pt x="912252" y="80914"/>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5</a:t>
            </a:r>
          </a:p>
        </p:txBody>
      </p:sp>
      <p:sp>
        <p:nvSpPr>
          <p:cNvPr id="16" name="Freeform 15"/>
          <p:cNvSpPr/>
          <p:nvPr/>
        </p:nvSpPr>
        <p:spPr>
          <a:xfrm>
            <a:off x="3934835" y="4523954"/>
            <a:ext cx="1595913" cy="892487"/>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 name="connsiteX0" fmla="*/ 1826131 w 1947973"/>
              <a:gd name="connsiteY0" fmla="*/ 865282 h 1140509"/>
              <a:gd name="connsiteX1" fmla="*/ 618432 w 1947973"/>
              <a:gd name="connsiteY1" fmla="*/ 45773 h 1140509"/>
              <a:gd name="connsiteX2" fmla="*/ 66342 w 1947973"/>
              <a:gd name="connsiteY2" fmla="*/ 132037 h 1140509"/>
              <a:gd name="connsiteX3" fmla="*/ 66342 w 1947973"/>
              <a:gd name="connsiteY3" fmla="*/ 364950 h 1140509"/>
              <a:gd name="connsiteX4" fmla="*/ 575300 w 1947973"/>
              <a:gd name="connsiteY4" fmla="*/ 571984 h 1140509"/>
              <a:gd name="connsiteX5" fmla="*/ 1429315 w 1947973"/>
              <a:gd name="connsiteY5" fmla="*/ 1020558 h 1140509"/>
              <a:gd name="connsiteX6" fmla="*/ 1860636 w 1947973"/>
              <a:gd name="connsiteY6" fmla="*/ 1132701 h 1140509"/>
              <a:gd name="connsiteX7" fmla="*/ 1826131 w 1947973"/>
              <a:gd name="connsiteY7" fmla="*/ 865282 h 1140509"/>
              <a:gd name="connsiteX0" fmla="*/ 1759921 w 1881763"/>
              <a:gd name="connsiteY0" fmla="*/ 871352 h 1146579"/>
              <a:gd name="connsiteX1" fmla="*/ 552222 w 1881763"/>
              <a:gd name="connsiteY1" fmla="*/ 51843 h 1146579"/>
              <a:gd name="connsiteX2" fmla="*/ 132 w 1881763"/>
              <a:gd name="connsiteY2" fmla="*/ 138107 h 1146579"/>
              <a:gd name="connsiteX3" fmla="*/ 509090 w 1881763"/>
              <a:gd name="connsiteY3" fmla="*/ 578054 h 1146579"/>
              <a:gd name="connsiteX4" fmla="*/ 1363105 w 1881763"/>
              <a:gd name="connsiteY4" fmla="*/ 1026628 h 1146579"/>
              <a:gd name="connsiteX5" fmla="*/ 1794426 w 1881763"/>
              <a:gd name="connsiteY5" fmla="*/ 1138771 h 1146579"/>
              <a:gd name="connsiteX6" fmla="*/ 1759921 w 1881763"/>
              <a:gd name="connsiteY6" fmla="*/ 871352 h 1146579"/>
              <a:gd name="connsiteX0" fmla="*/ 1759921 w 1791937"/>
              <a:gd name="connsiteY0" fmla="*/ 871352 h 1045857"/>
              <a:gd name="connsiteX1" fmla="*/ 552222 w 1791937"/>
              <a:gd name="connsiteY1" fmla="*/ 51843 h 1045857"/>
              <a:gd name="connsiteX2" fmla="*/ 132 w 1791937"/>
              <a:gd name="connsiteY2" fmla="*/ 138107 h 1045857"/>
              <a:gd name="connsiteX3" fmla="*/ 509090 w 1791937"/>
              <a:gd name="connsiteY3" fmla="*/ 578054 h 1045857"/>
              <a:gd name="connsiteX4" fmla="*/ 1363105 w 1791937"/>
              <a:gd name="connsiteY4" fmla="*/ 1026628 h 1045857"/>
              <a:gd name="connsiteX5" fmla="*/ 1759921 w 1791937"/>
              <a:gd name="connsiteY5" fmla="*/ 871352 h 1045857"/>
              <a:gd name="connsiteX0" fmla="*/ 1259589 w 1458957"/>
              <a:gd name="connsiteY0" fmla="*/ 565779 h 1010663"/>
              <a:gd name="connsiteX1" fmla="*/ 552222 w 1458957"/>
              <a:gd name="connsiteY1" fmla="*/ 30942 h 1010663"/>
              <a:gd name="connsiteX2" fmla="*/ 132 w 1458957"/>
              <a:gd name="connsiteY2" fmla="*/ 117206 h 1010663"/>
              <a:gd name="connsiteX3" fmla="*/ 509090 w 1458957"/>
              <a:gd name="connsiteY3" fmla="*/ 557153 h 1010663"/>
              <a:gd name="connsiteX4" fmla="*/ 1363105 w 1458957"/>
              <a:gd name="connsiteY4" fmla="*/ 1005727 h 1010663"/>
              <a:gd name="connsiteX5" fmla="*/ 1259589 w 1458957"/>
              <a:gd name="connsiteY5" fmla="*/ 565779 h 1010663"/>
              <a:gd name="connsiteX0" fmla="*/ 1259585 w 1413738"/>
              <a:gd name="connsiteY0" fmla="*/ 565779 h 934084"/>
              <a:gd name="connsiteX1" fmla="*/ 552218 w 1413738"/>
              <a:gd name="connsiteY1" fmla="*/ 30942 h 934084"/>
              <a:gd name="connsiteX2" fmla="*/ 128 w 1413738"/>
              <a:gd name="connsiteY2" fmla="*/ 117206 h 934084"/>
              <a:gd name="connsiteX3" fmla="*/ 509086 w 1413738"/>
              <a:gd name="connsiteY3" fmla="*/ 557153 h 934084"/>
              <a:gd name="connsiteX4" fmla="*/ 1302716 w 1413738"/>
              <a:gd name="connsiteY4" fmla="*/ 928089 h 934084"/>
              <a:gd name="connsiteX5" fmla="*/ 1259585 w 1413738"/>
              <a:gd name="connsiteY5" fmla="*/ 565779 h 934084"/>
              <a:gd name="connsiteX0" fmla="*/ 1259551 w 1259985"/>
              <a:gd name="connsiteY0" fmla="*/ 565779 h 1344947"/>
              <a:gd name="connsiteX1" fmla="*/ 552184 w 1259985"/>
              <a:gd name="connsiteY1" fmla="*/ 30942 h 1344947"/>
              <a:gd name="connsiteX2" fmla="*/ 94 w 1259985"/>
              <a:gd name="connsiteY2" fmla="*/ 117206 h 1344947"/>
              <a:gd name="connsiteX3" fmla="*/ 509052 w 1259985"/>
              <a:gd name="connsiteY3" fmla="*/ 557153 h 1344947"/>
              <a:gd name="connsiteX4" fmla="*/ 647074 w 1259985"/>
              <a:gd name="connsiteY4" fmla="*/ 1342157 h 1344947"/>
              <a:gd name="connsiteX5" fmla="*/ 1259551 w 1259985"/>
              <a:gd name="connsiteY5" fmla="*/ 565779 h 1344947"/>
              <a:gd name="connsiteX0" fmla="*/ 845483 w 850934"/>
              <a:gd name="connsiteY0" fmla="*/ 686138 h 1353749"/>
              <a:gd name="connsiteX1" fmla="*/ 552184 w 850934"/>
              <a:gd name="connsiteY1" fmla="*/ 39158 h 1353749"/>
              <a:gd name="connsiteX2" fmla="*/ 94 w 850934"/>
              <a:gd name="connsiteY2" fmla="*/ 125422 h 1353749"/>
              <a:gd name="connsiteX3" fmla="*/ 509052 w 850934"/>
              <a:gd name="connsiteY3" fmla="*/ 565369 h 1353749"/>
              <a:gd name="connsiteX4" fmla="*/ 647074 w 850934"/>
              <a:gd name="connsiteY4" fmla="*/ 1350373 h 1353749"/>
              <a:gd name="connsiteX5" fmla="*/ 845483 w 850934"/>
              <a:gd name="connsiteY5" fmla="*/ 686138 h 1353749"/>
              <a:gd name="connsiteX0" fmla="*/ 849493 w 902022"/>
              <a:gd name="connsiteY0" fmla="*/ 640229 h 1307778"/>
              <a:gd name="connsiteX1" fmla="*/ 823613 w 902022"/>
              <a:gd name="connsiteY1" fmla="*/ 53634 h 1307778"/>
              <a:gd name="connsiteX2" fmla="*/ 4104 w 902022"/>
              <a:gd name="connsiteY2" fmla="*/ 79513 h 1307778"/>
              <a:gd name="connsiteX3" fmla="*/ 513062 w 902022"/>
              <a:gd name="connsiteY3" fmla="*/ 519460 h 1307778"/>
              <a:gd name="connsiteX4" fmla="*/ 651084 w 902022"/>
              <a:gd name="connsiteY4" fmla="*/ 1304464 h 1307778"/>
              <a:gd name="connsiteX5" fmla="*/ 849493 w 902022"/>
              <a:gd name="connsiteY5" fmla="*/ 640229 h 1307778"/>
              <a:gd name="connsiteX0" fmla="*/ 847646 w 900175"/>
              <a:gd name="connsiteY0" fmla="*/ 658372 h 1325921"/>
              <a:gd name="connsiteX1" fmla="*/ 821766 w 900175"/>
              <a:gd name="connsiteY1" fmla="*/ 71777 h 1325921"/>
              <a:gd name="connsiteX2" fmla="*/ 2257 w 900175"/>
              <a:gd name="connsiteY2" fmla="*/ 97656 h 1325921"/>
              <a:gd name="connsiteX3" fmla="*/ 580227 w 900175"/>
              <a:gd name="connsiteY3" fmla="*/ 865407 h 1325921"/>
              <a:gd name="connsiteX4" fmla="*/ 649237 w 900175"/>
              <a:gd name="connsiteY4" fmla="*/ 1322607 h 1325921"/>
              <a:gd name="connsiteX5" fmla="*/ 847646 w 900175"/>
              <a:gd name="connsiteY5" fmla="*/ 658372 h 1325921"/>
              <a:gd name="connsiteX0" fmla="*/ 315514 w 328937"/>
              <a:gd name="connsiteY0" fmla="*/ 611327 h 1278876"/>
              <a:gd name="connsiteX1" fmla="*/ 289634 w 328937"/>
              <a:gd name="connsiteY1" fmla="*/ 24732 h 1278876"/>
              <a:gd name="connsiteX2" fmla="*/ 117106 w 328937"/>
              <a:gd name="connsiteY2" fmla="*/ 180007 h 1278876"/>
              <a:gd name="connsiteX3" fmla="*/ 48095 w 328937"/>
              <a:gd name="connsiteY3" fmla="*/ 818362 h 1278876"/>
              <a:gd name="connsiteX4" fmla="*/ 117105 w 328937"/>
              <a:gd name="connsiteY4" fmla="*/ 1275562 h 1278876"/>
              <a:gd name="connsiteX5" fmla="*/ 315514 w 328937"/>
              <a:gd name="connsiteY5" fmla="*/ 611327 h 1278876"/>
              <a:gd name="connsiteX0" fmla="*/ 310718 w 328109"/>
              <a:gd name="connsiteY0" fmla="*/ 645297 h 1312846"/>
              <a:gd name="connsiteX1" fmla="*/ 284838 w 328109"/>
              <a:gd name="connsiteY1" fmla="*/ 58702 h 1312846"/>
              <a:gd name="connsiteX2" fmla="*/ 17419 w 328109"/>
              <a:gd name="connsiteY2" fmla="*/ 110460 h 1312846"/>
              <a:gd name="connsiteX3" fmla="*/ 43299 w 328109"/>
              <a:gd name="connsiteY3" fmla="*/ 852332 h 1312846"/>
              <a:gd name="connsiteX4" fmla="*/ 112309 w 328109"/>
              <a:gd name="connsiteY4" fmla="*/ 1309532 h 1312846"/>
              <a:gd name="connsiteX5" fmla="*/ 310718 w 328109"/>
              <a:gd name="connsiteY5" fmla="*/ 645297 h 1312846"/>
              <a:gd name="connsiteX0" fmla="*/ 1811697 w 1829088"/>
              <a:gd name="connsiteY0" fmla="*/ 647143 h 1314692"/>
              <a:gd name="connsiteX1" fmla="*/ 1785817 w 1829088"/>
              <a:gd name="connsiteY1" fmla="*/ 60548 h 1314692"/>
              <a:gd name="connsiteX2" fmla="*/ 1518398 w 1829088"/>
              <a:gd name="connsiteY2" fmla="*/ 112306 h 1314692"/>
              <a:gd name="connsiteX3" fmla="*/ 150 w 1829088"/>
              <a:gd name="connsiteY3" fmla="*/ 888684 h 1314692"/>
              <a:gd name="connsiteX4" fmla="*/ 1613288 w 1829088"/>
              <a:gd name="connsiteY4" fmla="*/ 1311378 h 1314692"/>
              <a:gd name="connsiteX5" fmla="*/ 1811697 w 1829088"/>
              <a:gd name="connsiteY5" fmla="*/ 647143 h 1314692"/>
              <a:gd name="connsiteX0" fmla="*/ 2137457 w 2290546"/>
              <a:gd name="connsiteY0" fmla="*/ 647143 h 1503725"/>
              <a:gd name="connsiteX1" fmla="*/ 2111577 w 2290546"/>
              <a:gd name="connsiteY1" fmla="*/ 60548 h 1503725"/>
              <a:gd name="connsiteX2" fmla="*/ 1844158 w 2290546"/>
              <a:gd name="connsiteY2" fmla="*/ 112306 h 1503725"/>
              <a:gd name="connsiteX3" fmla="*/ 325910 w 2290546"/>
              <a:gd name="connsiteY3" fmla="*/ 888684 h 1503725"/>
              <a:gd name="connsiteX4" fmla="*/ 101621 w 2290546"/>
              <a:gd name="connsiteY4" fmla="*/ 1501159 h 1503725"/>
              <a:gd name="connsiteX5" fmla="*/ 2137457 w 2290546"/>
              <a:gd name="connsiteY5" fmla="*/ 647143 h 1503725"/>
              <a:gd name="connsiteX0" fmla="*/ 2137457 w 2259264"/>
              <a:gd name="connsiteY0" fmla="*/ 538079 h 1394661"/>
              <a:gd name="connsiteX1" fmla="*/ 1844158 w 2259264"/>
              <a:gd name="connsiteY1" fmla="*/ 3242 h 1394661"/>
              <a:gd name="connsiteX2" fmla="*/ 325910 w 2259264"/>
              <a:gd name="connsiteY2" fmla="*/ 779620 h 1394661"/>
              <a:gd name="connsiteX3" fmla="*/ 101621 w 2259264"/>
              <a:gd name="connsiteY3" fmla="*/ 1392095 h 1394661"/>
              <a:gd name="connsiteX4" fmla="*/ 2137457 w 2259264"/>
              <a:gd name="connsiteY4" fmla="*/ 538079 h 1394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9264" h="1394661">
                <a:moveTo>
                  <a:pt x="2137457" y="538079"/>
                </a:moveTo>
                <a:cubicBezTo>
                  <a:pt x="2427880" y="306604"/>
                  <a:pt x="2146082" y="-37015"/>
                  <a:pt x="1844158" y="3242"/>
                </a:cubicBezTo>
                <a:cubicBezTo>
                  <a:pt x="1546547" y="141265"/>
                  <a:pt x="616333" y="548145"/>
                  <a:pt x="325910" y="779620"/>
                </a:cubicBezTo>
                <a:cubicBezTo>
                  <a:pt x="35487" y="1011096"/>
                  <a:pt x="-112602" y="1298642"/>
                  <a:pt x="101621" y="1392095"/>
                </a:cubicBezTo>
                <a:cubicBezTo>
                  <a:pt x="310093" y="1440978"/>
                  <a:pt x="1802464" y="778181"/>
                  <a:pt x="2137457" y="538079"/>
                </a:cubicBezTo>
                <a:close/>
              </a:path>
            </a:pathLst>
          </a:custGeom>
          <a:solidFill>
            <a:srgbClr val="FF0000">
              <a:alpha val="3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9</a:t>
            </a:r>
          </a:p>
        </p:txBody>
      </p:sp>
      <p:sp>
        <p:nvSpPr>
          <p:cNvPr id="17" name="Freeform 16"/>
          <p:cNvSpPr/>
          <p:nvPr/>
        </p:nvSpPr>
        <p:spPr>
          <a:xfrm>
            <a:off x="3205609" y="5305245"/>
            <a:ext cx="980263" cy="888522"/>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 name="connsiteX0" fmla="*/ 1826131 w 1947973"/>
              <a:gd name="connsiteY0" fmla="*/ 865282 h 1140509"/>
              <a:gd name="connsiteX1" fmla="*/ 618432 w 1947973"/>
              <a:gd name="connsiteY1" fmla="*/ 45773 h 1140509"/>
              <a:gd name="connsiteX2" fmla="*/ 66342 w 1947973"/>
              <a:gd name="connsiteY2" fmla="*/ 132037 h 1140509"/>
              <a:gd name="connsiteX3" fmla="*/ 66342 w 1947973"/>
              <a:gd name="connsiteY3" fmla="*/ 364950 h 1140509"/>
              <a:gd name="connsiteX4" fmla="*/ 575300 w 1947973"/>
              <a:gd name="connsiteY4" fmla="*/ 571984 h 1140509"/>
              <a:gd name="connsiteX5" fmla="*/ 1429315 w 1947973"/>
              <a:gd name="connsiteY5" fmla="*/ 1020558 h 1140509"/>
              <a:gd name="connsiteX6" fmla="*/ 1860636 w 1947973"/>
              <a:gd name="connsiteY6" fmla="*/ 1132701 h 1140509"/>
              <a:gd name="connsiteX7" fmla="*/ 1826131 w 1947973"/>
              <a:gd name="connsiteY7" fmla="*/ 865282 h 1140509"/>
              <a:gd name="connsiteX0" fmla="*/ 1759921 w 1881763"/>
              <a:gd name="connsiteY0" fmla="*/ 871352 h 1146579"/>
              <a:gd name="connsiteX1" fmla="*/ 552222 w 1881763"/>
              <a:gd name="connsiteY1" fmla="*/ 51843 h 1146579"/>
              <a:gd name="connsiteX2" fmla="*/ 132 w 1881763"/>
              <a:gd name="connsiteY2" fmla="*/ 138107 h 1146579"/>
              <a:gd name="connsiteX3" fmla="*/ 509090 w 1881763"/>
              <a:gd name="connsiteY3" fmla="*/ 578054 h 1146579"/>
              <a:gd name="connsiteX4" fmla="*/ 1363105 w 1881763"/>
              <a:gd name="connsiteY4" fmla="*/ 1026628 h 1146579"/>
              <a:gd name="connsiteX5" fmla="*/ 1794426 w 1881763"/>
              <a:gd name="connsiteY5" fmla="*/ 1138771 h 1146579"/>
              <a:gd name="connsiteX6" fmla="*/ 1759921 w 1881763"/>
              <a:gd name="connsiteY6" fmla="*/ 871352 h 1146579"/>
              <a:gd name="connsiteX0" fmla="*/ 1759921 w 1791937"/>
              <a:gd name="connsiteY0" fmla="*/ 871352 h 1045857"/>
              <a:gd name="connsiteX1" fmla="*/ 552222 w 1791937"/>
              <a:gd name="connsiteY1" fmla="*/ 51843 h 1045857"/>
              <a:gd name="connsiteX2" fmla="*/ 132 w 1791937"/>
              <a:gd name="connsiteY2" fmla="*/ 138107 h 1045857"/>
              <a:gd name="connsiteX3" fmla="*/ 509090 w 1791937"/>
              <a:gd name="connsiteY3" fmla="*/ 578054 h 1045857"/>
              <a:gd name="connsiteX4" fmla="*/ 1363105 w 1791937"/>
              <a:gd name="connsiteY4" fmla="*/ 1026628 h 1045857"/>
              <a:gd name="connsiteX5" fmla="*/ 1759921 w 1791937"/>
              <a:gd name="connsiteY5" fmla="*/ 871352 h 1045857"/>
              <a:gd name="connsiteX0" fmla="*/ 1259589 w 1458957"/>
              <a:gd name="connsiteY0" fmla="*/ 565779 h 1010663"/>
              <a:gd name="connsiteX1" fmla="*/ 552222 w 1458957"/>
              <a:gd name="connsiteY1" fmla="*/ 30942 h 1010663"/>
              <a:gd name="connsiteX2" fmla="*/ 132 w 1458957"/>
              <a:gd name="connsiteY2" fmla="*/ 117206 h 1010663"/>
              <a:gd name="connsiteX3" fmla="*/ 509090 w 1458957"/>
              <a:gd name="connsiteY3" fmla="*/ 557153 h 1010663"/>
              <a:gd name="connsiteX4" fmla="*/ 1363105 w 1458957"/>
              <a:gd name="connsiteY4" fmla="*/ 1005727 h 1010663"/>
              <a:gd name="connsiteX5" fmla="*/ 1259589 w 1458957"/>
              <a:gd name="connsiteY5" fmla="*/ 565779 h 1010663"/>
              <a:gd name="connsiteX0" fmla="*/ 1259585 w 1413738"/>
              <a:gd name="connsiteY0" fmla="*/ 565779 h 934084"/>
              <a:gd name="connsiteX1" fmla="*/ 552218 w 1413738"/>
              <a:gd name="connsiteY1" fmla="*/ 30942 h 934084"/>
              <a:gd name="connsiteX2" fmla="*/ 128 w 1413738"/>
              <a:gd name="connsiteY2" fmla="*/ 117206 h 934084"/>
              <a:gd name="connsiteX3" fmla="*/ 509086 w 1413738"/>
              <a:gd name="connsiteY3" fmla="*/ 557153 h 934084"/>
              <a:gd name="connsiteX4" fmla="*/ 1302716 w 1413738"/>
              <a:gd name="connsiteY4" fmla="*/ 928089 h 934084"/>
              <a:gd name="connsiteX5" fmla="*/ 1259585 w 1413738"/>
              <a:gd name="connsiteY5" fmla="*/ 565779 h 934084"/>
              <a:gd name="connsiteX0" fmla="*/ 1259551 w 1259985"/>
              <a:gd name="connsiteY0" fmla="*/ 565779 h 1344947"/>
              <a:gd name="connsiteX1" fmla="*/ 552184 w 1259985"/>
              <a:gd name="connsiteY1" fmla="*/ 30942 h 1344947"/>
              <a:gd name="connsiteX2" fmla="*/ 94 w 1259985"/>
              <a:gd name="connsiteY2" fmla="*/ 117206 h 1344947"/>
              <a:gd name="connsiteX3" fmla="*/ 509052 w 1259985"/>
              <a:gd name="connsiteY3" fmla="*/ 557153 h 1344947"/>
              <a:gd name="connsiteX4" fmla="*/ 647074 w 1259985"/>
              <a:gd name="connsiteY4" fmla="*/ 1342157 h 1344947"/>
              <a:gd name="connsiteX5" fmla="*/ 1259551 w 1259985"/>
              <a:gd name="connsiteY5" fmla="*/ 565779 h 1344947"/>
              <a:gd name="connsiteX0" fmla="*/ 845483 w 850934"/>
              <a:gd name="connsiteY0" fmla="*/ 686138 h 1353749"/>
              <a:gd name="connsiteX1" fmla="*/ 552184 w 850934"/>
              <a:gd name="connsiteY1" fmla="*/ 39158 h 1353749"/>
              <a:gd name="connsiteX2" fmla="*/ 94 w 850934"/>
              <a:gd name="connsiteY2" fmla="*/ 125422 h 1353749"/>
              <a:gd name="connsiteX3" fmla="*/ 509052 w 850934"/>
              <a:gd name="connsiteY3" fmla="*/ 565369 h 1353749"/>
              <a:gd name="connsiteX4" fmla="*/ 647074 w 850934"/>
              <a:gd name="connsiteY4" fmla="*/ 1350373 h 1353749"/>
              <a:gd name="connsiteX5" fmla="*/ 845483 w 850934"/>
              <a:gd name="connsiteY5" fmla="*/ 686138 h 1353749"/>
              <a:gd name="connsiteX0" fmla="*/ 849493 w 902022"/>
              <a:gd name="connsiteY0" fmla="*/ 640229 h 1307778"/>
              <a:gd name="connsiteX1" fmla="*/ 823613 w 902022"/>
              <a:gd name="connsiteY1" fmla="*/ 53634 h 1307778"/>
              <a:gd name="connsiteX2" fmla="*/ 4104 w 902022"/>
              <a:gd name="connsiteY2" fmla="*/ 79513 h 1307778"/>
              <a:gd name="connsiteX3" fmla="*/ 513062 w 902022"/>
              <a:gd name="connsiteY3" fmla="*/ 519460 h 1307778"/>
              <a:gd name="connsiteX4" fmla="*/ 651084 w 902022"/>
              <a:gd name="connsiteY4" fmla="*/ 1304464 h 1307778"/>
              <a:gd name="connsiteX5" fmla="*/ 849493 w 902022"/>
              <a:gd name="connsiteY5" fmla="*/ 640229 h 1307778"/>
              <a:gd name="connsiteX0" fmla="*/ 847646 w 900175"/>
              <a:gd name="connsiteY0" fmla="*/ 658372 h 1325921"/>
              <a:gd name="connsiteX1" fmla="*/ 821766 w 900175"/>
              <a:gd name="connsiteY1" fmla="*/ 71777 h 1325921"/>
              <a:gd name="connsiteX2" fmla="*/ 2257 w 900175"/>
              <a:gd name="connsiteY2" fmla="*/ 97656 h 1325921"/>
              <a:gd name="connsiteX3" fmla="*/ 580227 w 900175"/>
              <a:gd name="connsiteY3" fmla="*/ 865407 h 1325921"/>
              <a:gd name="connsiteX4" fmla="*/ 649237 w 900175"/>
              <a:gd name="connsiteY4" fmla="*/ 1322607 h 1325921"/>
              <a:gd name="connsiteX5" fmla="*/ 847646 w 900175"/>
              <a:gd name="connsiteY5" fmla="*/ 658372 h 1325921"/>
              <a:gd name="connsiteX0" fmla="*/ 315514 w 328937"/>
              <a:gd name="connsiteY0" fmla="*/ 611327 h 1278876"/>
              <a:gd name="connsiteX1" fmla="*/ 289634 w 328937"/>
              <a:gd name="connsiteY1" fmla="*/ 24732 h 1278876"/>
              <a:gd name="connsiteX2" fmla="*/ 117106 w 328937"/>
              <a:gd name="connsiteY2" fmla="*/ 180007 h 1278876"/>
              <a:gd name="connsiteX3" fmla="*/ 48095 w 328937"/>
              <a:gd name="connsiteY3" fmla="*/ 818362 h 1278876"/>
              <a:gd name="connsiteX4" fmla="*/ 117105 w 328937"/>
              <a:gd name="connsiteY4" fmla="*/ 1275562 h 1278876"/>
              <a:gd name="connsiteX5" fmla="*/ 315514 w 328937"/>
              <a:gd name="connsiteY5" fmla="*/ 611327 h 1278876"/>
              <a:gd name="connsiteX0" fmla="*/ 310718 w 328109"/>
              <a:gd name="connsiteY0" fmla="*/ 645297 h 1312846"/>
              <a:gd name="connsiteX1" fmla="*/ 284838 w 328109"/>
              <a:gd name="connsiteY1" fmla="*/ 58702 h 1312846"/>
              <a:gd name="connsiteX2" fmla="*/ 17419 w 328109"/>
              <a:gd name="connsiteY2" fmla="*/ 110460 h 1312846"/>
              <a:gd name="connsiteX3" fmla="*/ 43299 w 328109"/>
              <a:gd name="connsiteY3" fmla="*/ 852332 h 1312846"/>
              <a:gd name="connsiteX4" fmla="*/ 112309 w 328109"/>
              <a:gd name="connsiteY4" fmla="*/ 1309532 h 1312846"/>
              <a:gd name="connsiteX5" fmla="*/ 310718 w 328109"/>
              <a:gd name="connsiteY5" fmla="*/ 645297 h 1312846"/>
              <a:gd name="connsiteX0" fmla="*/ 1811697 w 1829088"/>
              <a:gd name="connsiteY0" fmla="*/ 647143 h 1314692"/>
              <a:gd name="connsiteX1" fmla="*/ 1785817 w 1829088"/>
              <a:gd name="connsiteY1" fmla="*/ 60548 h 1314692"/>
              <a:gd name="connsiteX2" fmla="*/ 1518398 w 1829088"/>
              <a:gd name="connsiteY2" fmla="*/ 112306 h 1314692"/>
              <a:gd name="connsiteX3" fmla="*/ 150 w 1829088"/>
              <a:gd name="connsiteY3" fmla="*/ 888684 h 1314692"/>
              <a:gd name="connsiteX4" fmla="*/ 1613288 w 1829088"/>
              <a:gd name="connsiteY4" fmla="*/ 1311378 h 1314692"/>
              <a:gd name="connsiteX5" fmla="*/ 1811697 w 1829088"/>
              <a:gd name="connsiteY5" fmla="*/ 647143 h 1314692"/>
              <a:gd name="connsiteX0" fmla="*/ 2137457 w 2290546"/>
              <a:gd name="connsiteY0" fmla="*/ 647143 h 1503725"/>
              <a:gd name="connsiteX1" fmla="*/ 2111577 w 2290546"/>
              <a:gd name="connsiteY1" fmla="*/ 60548 h 1503725"/>
              <a:gd name="connsiteX2" fmla="*/ 1844158 w 2290546"/>
              <a:gd name="connsiteY2" fmla="*/ 112306 h 1503725"/>
              <a:gd name="connsiteX3" fmla="*/ 325910 w 2290546"/>
              <a:gd name="connsiteY3" fmla="*/ 888684 h 1503725"/>
              <a:gd name="connsiteX4" fmla="*/ 101621 w 2290546"/>
              <a:gd name="connsiteY4" fmla="*/ 1501159 h 1503725"/>
              <a:gd name="connsiteX5" fmla="*/ 2137457 w 2290546"/>
              <a:gd name="connsiteY5" fmla="*/ 647143 h 1503725"/>
              <a:gd name="connsiteX0" fmla="*/ 2137457 w 2259264"/>
              <a:gd name="connsiteY0" fmla="*/ 538079 h 1394661"/>
              <a:gd name="connsiteX1" fmla="*/ 1844158 w 2259264"/>
              <a:gd name="connsiteY1" fmla="*/ 3242 h 1394661"/>
              <a:gd name="connsiteX2" fmla="*/ 325910 w 2259264"/>
              <a:gd name="connsiteY2" fmla="*/ 779620 h 1394661"/>
              <a:gd name="connsiteX3" fmla="*/ 101621 w 2259264"/>
              <a:gd name="connsiteY3" fmla="*/ 1392095 h 1394661"/>
              <a:gd name="connsiteX4" fmla="*/ 2137457 w 2259264"/>
              <a:gd name="connsiteY4" fmla="*/ 538079 h 1394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9264" h="1394661">
                <a:moveTo>
                  <a:pt x="2137457" y="538079"/>
                </a:moveTo>
                <a:cubicBezTo>
                  <a:pt x="2427880" y="306604"/>
                  <a:pt x="2146082" y="-37015"/>
                  <a:pt x="1844158" y="3242"/>
                </a:cubicBezTo>
                <a:cubicBezTo>
                  <a:pt x="1546547" y="141265"/>
                  <a:pt x="616333" y="548145"/>
                  <a:pt x="325910" y="779620"/>
                </a:cubicBezTo>
                <a:cubicBezTo>
                  <a:pt x="35487" y="1011096"/>
                  <a:pt x="-112602" y="1298642"/>
                  <a:pt x="101621" y="1392095"/>
                </a:cubicBezTo>
                <a:cubicBezTo>
                  <a:pt x="310093" y="1440978"/>
                  <a:pt x="1802464" y="778181"/>
                  <a:pt x="2137457" y="538079"/>
                </a:cubicBezTo>
                <a:close/>
              </a:path>
            </a:pathLst>
          </a:custGeom>
          <a:solidFill>
            <a:srgbClr val="FF0000">
              <a:alpha val="3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18</a:t>
            </a:r>
          </a:p>
        </p:txBody>
      </p:sp>
      <p:sp>
        <p:nvSpPr>
          <p:cNvPr id="18" name="Freeform 17"/>
          <p:cNvSpPr/>
          <p:nvPr/>
        </p:nvSpPr>
        <p:spPr>
          <a:xfrm>
            <a:off x="5158218" y="2670641"/>
            <a:ext cx="1557917" cy="2144134"/>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 name="connsiteX0" fmla="*/ 1826131 w 1947973"/>
              <a:gd name="connsiteY0" fmla="*/ 865282 h 1140509"/>
              <a:gd name="connsiteX1" fmla="*/ 618432 w 1947973"/>
              <a:gd name="connsiteY1" fmla="*/ 45773 h 1140509"/>
              <a:gd name="connsiteX2" fmla="*/ 66342 w 1947973"/>
              <a:gd name="connsiteY2" fmla="*/ 132037 h 1140509"/>
              <a:gd name="connsiteX3" fmla="*/ 66342 w 1947973"/>
              <a:gd name="connsiteY3" fmla="*/ 364950 h 1140509"/>
              <a:gd name="connsiteX4" fmla="*/ 575300 w 1947973"/>
              <a:gd name="connsiteY4" fmla="*/ 571984 h 1140509"/>
              <a:gd name="connsiteX5" fmla="*/ 1429315 w 1947973"/>
              <a:gd name="connsiteY5" fmla="*/ 1020558 h 1140509"/>
              <a:gd name="connsiteX6" fmla="*/ 1860636 w 1947973"/>
              <a:gd name="connsiteY6" fmla="*/ 1132701 h 1140509"/>
              <a:gd name="connsiteX7" fmla="*/ 1826131 w 1947973"/>
              <a:gd name="connsiteY7" fmla="*/ 865282 h 1140509"/>
              <a:gd name="connsiteX0" fmla="*/ 1759921 w 1881763"/>
              <a:gd name="connsiteY0" fmla="*/ 871352 h 1146579"/>
              <a:gd name="connsiteX1" fmla="*/ 552222 w 1881763"/>
              <a:gd name="connsiteY1" fmla="*/ 51843 h 1146579"/>
              <a:gd name="connsiteX2" fmla="*/ 132 w 1881763"/>
              <a:gd name="connsiteY2" fmla="*/ 138107 h 1146579"/>
              <a:gd name="connsiteX3" fmla="*/ 509090 w 1881763"/>
              <a:gd name="connsiteY3" fmla="*/ 578054 h 1146579"/>
              <a:gd name="connsiteX4" fmla="*/ 1363105 w 1881763"/>
              <a:gd name="connsiteY4" fmla="*/ 1026628 h 1146579"/>
              <a:gd name="connsiteX5" fmla="*/ 1794426 w 1881763"/>
              <a:gd name="connsiteY5" fmla="*/ 1138771 h 1146579"/>
              <a:gd name="connsiteX6" fmla="*/ 1759921 w 1881763"/>
              <a:gd name="connsiteY6" fmla="*/ 871352 h 1146579"/>
              <a:gd name="connsiteX0" fmla="*/ 1759921 w 1791937"/>
              <a:gd name="connsiteY0" fmla="*/ 871352 h 1045857"/>
              <a:gd name="connsiteX1" fmla="*/ 552222 w 1791937"/>
              <a:gd name="connsiteY1" fmla="*/ 51843 h 1045857"/>
              <a:gd name="connsiteX2" fmla="*/ 132 w 1791937"/>
              <a:gd name="connsiteY2" fmla="*/ 138107 h 1045857"/>
              <a:gd name="connsiteX3" fmla="*/ 509090 w 1791937"/>
              <a:gd name="connsiteY3" fmla="*/ 578054 h 1045857"/>
              <a:gd name="connsiteX4" fmla="*/ 1363105 w 1791937"/>
              <a:gd name="connsiteY4" fmla="*/ 1026628 h 1045857"/>
              <a:gd name="connsiteX5" fmla="*/ 1759921 w 1791937"/>
              <a:gd name="connsiteY5" fmla="*/ 871352 h 1045857"/>
              <a:gd name="connsiteX0" fmla="*/ 1259589 w 1458957"/>
              <a:gd name="connsiteY0" fmla="*/ 565779 h 1010663"/>
              <a:gd name="connsiteX1" fmla="*/ 552222 w 1458957"/>
              <a:gd name="connsiteY1" fmla="*/ 30942 h 1010663"/>
              <a:gd name="connsiteX2" fmla="*/ 132 w 1458957"/>
              <a:gd name="connsiteY2" fmla="*/ 117206 h 1010663"/>
              <a:gd name="connsiteX3" fmla="*/ 509090 w 1458957"/>
              <a:gd name="connsiteY3" fmla="*/ 557153 h 1010663"/>
              <a:gd name="connsiteX4" fmla="*/ 1363105 w 1458957"/>
              <a:gd name="connsiteY4" fmla="*/ 1005727 h 1010663"/>
              <a:gd name="connsiteX5" fmla="*/ 1259589 w 1458957"/>
              <a:gd name="connsiteY5" fmla="*/ 565779 h 1010663"/>
              <a:gd name="connsiteX0" fmla="*/ 1259585 w 1413738"/>
              <a:gd name="connsiteY0" fmla="*/ 565779 h 934084"/>
              <a:gd name="connsiteX1" fmla="*/ 552218 w 1413738"/>
              <a:gd name="connsiteY1" fmla="*/ 30942 h 934084"/>
              <a:gd name="connsiteX2" fmla="*/ 128 w 1413738"/>
              <a:gd name="connsiteY2" fmla="*/ 117206 h 934084"/>
              <a:gd name="connsiteX3" fmla="*/ 509086 w 1413738"/>
              <a:gd name="connsiteY3" fmla="*/ 557153 h 934084"/>
              <a:gd name="connsiteX4" fmla="*/ 1302716 w 1413738"/>
              <a:gd name="connsiteY4" fmla="*/ 928089 h 934084"/>
              <a:gd name="connsiteX5" fmla="*/ 1259585 w 1413738"/>
              <a:gd name="connsiteY5" fmla="*/ 565779 h 934084"/>
              <a:gd name="connsiteX0" fmla="*/ 1259551 w 1259985"/>
              <a:gd name="connsiteY0" fmla="*/ 565779 h 1344947"/>
              <a:gd name="connsiteX1" fmla="*/ 552184 w 1259985"/>
              <a:gd name="connsiteY1" fmla="*/ 30942 h 1344947"/>
              <a:gd name="connsiteX2" fmla="*/ 94 w 1259985"/>
              <a:gd name="connsiteY2" fmla="*/ 117206 h 1344947"/>
              <a:gd name="connsiteX3" fmla="*/ 509052 w 1259985"/>
              <a:gd name="connsiteY3" fmla="*/ 557153 h 1344947"/>
              <a:gd name="connsiteX4" fmla="*/ 647074 w 1259985"/>
              <a:gd name="connsiteY4" fmla="*/ 1342157 h 1344947"/>
              <a:gd name="connsiteX5" fmla="*/ 1259551 w 1259985"/>
              <a:gd name="connsiteY5" fmla="*/ 565779 h 1344947"/>
              <a:gd name="connsiteX0" fmla="*/ 845483 w 850934"/>
              <a:gd name="connsiteY0" fmla="*/ 686138 h 1353749"/>
              <a:gd name="connsiteX1" fmla="*/ 552184 w 850934"/>
              <a:gd name="connsiteY1" fmla="*/ 39158 h 1353749"/>
              <a:gd name="connsiteX2" fmla="*/ 94 w 850934"/>
              <a:gd name="connsiteY2" fmla="*/ 125422 h 1353749"/>
              <a:gd name="connsiteX3" fmla="*/ 509052 w 850934"/>
              <a:gd name="connsiteY3" fmla="*/ 565369 h 1353749"/>
              <a:gd name="connsiteX4" fmla="*/ 647074 w 850934"/>
              <a:gd name="connsiteY4" fmla="*/ 1350373 h 1353749"/>
              <a:gd name="connsiteX5" fmla="*/ 845483 w 850934"/>
              <a:gd name="connsiteY5" fmla="*/ 686138 h 1353749"/>
              <a:gd name="connsiteX0" fmla="*/ 849493 w 902022"/>
              <a:gd name="connsiteY0" fmla="*/ 640229 h 1307778"/>
              <a:gd name="connsiteX1" fmla="*/ 823613 w 902022"/>
              <a:gd name="connsiteY1" fmla="*/ 53634 h 1307778"/>
              <a:gd name="connsiteX2" fmla="*/ 4104 w 902022"/>
              <a:gd name="connsiteY2" fmla="*/ 79513 h 1307778"/>
              <a:gd name="connsiteX3" fmla="*/ 513062 w 902022"/>
              <a:gd name="connsiteY3" fmla="*/ 519460 h 1307778"/>
              <a:gd name="connsiteX4" fmla="*/ 651084 w 902022"/>
              <a:gd name="connsiteY4" fmla="*/ 1304464 h 1307778"/>
              <a:gd name="connsiteX5" fmla="*/ 849493 w 902022"/>
              <a:gd name="connsiteY5" fmla="*/ 640229 h 1307778"/>
              <a:gd name="connsiteX0" fmla="*/ 847646 w 900175"/>
              <a:gd name="connsiteY0" fmla="*/ 658372 h 1325921"/>
              <a:gd name="connsiteX1" fmla="*/ 821766 w 900175"/>
              <a:gd name="connsiteY1" fmla="*/ 71777 h 1325921"/>
              <a:gd name="connsiteX2" fmla="*/ 2257 w 900175"/>
              <a:gd name="connsiteY2" fmla="*/ 97656 h 1325921"/>
              <a:gd name="connsiteX3" fmla="*/ 580227 w 900175"/>
              <a:gd name="connsiteY3" fmla="*/ 865407 h 1325921"/>
              <a:gd name="connsiteX4" fmla="*/ 649237 w 900175"/>
              <a:gd name="connsiteY4" fmla="*/ 1322607 h 1325921"/>
              <a:gd name="connsiteX5" fmla="*/ 847646 w 900175"/>
              <a:gd name="connsiteY5" fmla="*/ 658372 h 1325921"/>
              <a:gd name="connsiteX0" fmla="*/ 315514 w 328937"/>
              <a:gd name="connsiteY0" fmla="*/ 611327 h 1278876"/>
              <a:gd name="connsiteX1" fmla="*/ 289634 w 328937"/>
              <a:gd name="connsiteY1" fmla="*/ 24732 h 1278876"/>
              <a:gd name="connsiteX2" fmla="*/ 117106 w 328937"/>
              <a:gd name="connsiteY2" fmla="*/ 180007 h 1278876"/>
              <a:gd name="connsiteX3" fmla="*/ 48095 w 328937"/>
              <a:gd name="connsiteY3" fmla="*/ 818362 h 1278876"/>
              <a:gd name="connsiteX4" fmla="*/ 117105 w 328937"/>
              <a:gd name="connsiteY4" fmla="*/ 1275562 h 1278876"/>
              <a:gd name="connsiteX5" fmla="*/ 315514 w 328937"/>
              <a:gd name="connsiteY5" fmla="*/ 611327 h 1278876"/>
              <a:gd name="connsiteX0" fmla="*/ 310718 w 328109"/>
              <a:gd name="connsiteY0" fmla="*/ 645297 h 1312846"/>
              <a:gd name="connsiteX1" fmla="*/ 284838 w 328109"/>
              <a:gd name="connsiteY1" fmla="*/ 58702 h 1312846"/>
              <a:gd name="connsiteX2" fmla="*/ 17419 w 328109"/>
              <a:gd name="connsiteY2" fmla="*/ 110460 h 1312846"/>
              <a:gd name="connsiteX3" fmla="*/ 43299 w 328109"/>
              <a:gd name="connsiteY3" fmla="*/ 852332 h 1312846"/>
              <a:gd name="connsiteX4" fmla="*/ 112309 w 328109"/>
              <a:gd name="connsiteY4" fmla="*/ 1309532 h 1312846"/>
              <a:gd name="connsiteX5" fmla="*/ 310718 w 328109"/>
              <a:gd name="connsiteY5" fmla="*/ 645297 h 1312846"/>
              <a:gd name="connsiteX0" fmla="*/ 1811697 w 1829088"/>
              <a:gd name="connsiteY0" fmla="*/ 647143 h 1314692"/>
              <a:gd name="connsiteX1" fmla="*/ 1785817 w 1829088"/>
              <a:gd name="connsiteY1" fmla="*/ 60548 h 1314692"/>
              <a:gd name="connsiteX2" fmla="*/ 1518398 w 1829088"/>
              <a:gd name="connsiteY2" fmla="*/ 112306 h 1314692"/>
              <a:gd name="connsiteX3" fmla="*/ 150 w 1829088"/>
              <a:gd name="connsiteY3" fmla="*/ 888684 h 1314692"/>
              <a:gd name="connsiteX4" fmla="*/ 1613288 w 1829088"/>
              <a:gd name="connsiteY4" fmla="*/ 1311378 h 1314692"/>
              <a:gd name="connsiteX5" fmla="*/ 1811697 w 1829088"/>
              <a:gd name="connsiteY5" fmla="*/ 647143 h 1314692"/>
              <a:gd name="connsiteX0" fmla="*/ 2137457 w 2290546"/>
              <a:gd name="connsiteY0" fmla="*/ 647143 h 1503725"/>
              <a:gd name="connsiteX1" fmla="*/ 2111577 w 2290546"/>
              <a:gd name="connsiteY1" fmla="*/ 60548 h 1503725"/>
              <a:gd name="connsiteX2" fmla="*/ 1844158 w 2290546"/>
              <a:gd name="connsiteY2" fmla="*/ 112306 h 1503725"/>
              <a:gd name="connsiteX3" fmla="*/ 325910 w 2290546"/>
              <a:gd name="connsiteY3" fmla="*/ 888684 h 1503725"/>
              <a:gd name="connsiteX4" fmla="*/ 101621 w 2290546"/>
              <a:gd name="connsiteY4" fmla="*/ 1501159 h 1503725"/>
              <a:gd name="connsiteX5" fmla="*/ 2137457 w 2290546"/>
              <a:gd name="connsiteY5" fmla="*/ 647143 h 1503725"/>
              <a:gd name="connsiteX0" fmla="*/ 2137457 w 2259264"/>
              <a:gd name="connsiteY0" fmla="*/ 538079 h 1394661"/>
              <a:gd name="connsiteX1" fmla="*/ 1844158 w 2259264"/>
              <a:gd name="connsiteY1" fmla="*/ 3242 h 1394661"/>
              <a:gd name="connsiteX2" fmla="*/ 325910 w 2259264"/>
              <a:gd name="connsiteY2" fmla="*/ 779620 h 1394661"/>
              <a:gd name="connsiteX3" fmla="*/ 101621 w 2259264"/>
              <a:gd name="connsiteY3" fmla="*/ 1392095 h 1394661"/>
              <a:gd name="connsiteX4" fmla="*/ 2137457 w 2259264"/>
              <a:gd name="connsiteY4" fmla="*/ 538079 h 1394661"/>
              <a:gd name="connsiteX0" fmla="*/ 2126372 w 2182951"/>
              <a:gd name="connsiteY0" fmla="*/ 1323762 h 2180876"/>
              <a:gd name="connsiteX1" fmla="*/ 1503368 w 2182951"/>
              <a:gd name="connsiteY1" fmla="*/ 1180 h 2180876"/>
              <a:gd name="connsiteX2" fmla="*/ 314825 w 2182951"/>
              <a:gd name="connsiteY2" fmla="*/ 1565303 h 2180876"/>
              <a:gd name="connsiteX3" fmla="*/ 90536 w 2182951"/>
              <a:gd name="connsiteY3" fmla="*/ 2177778 h 2180876"/>
              <a:gd name="connsiteX4" fmla="*/ 2126372 w 2182951"/>
              <a:gd name="connsiteY4" fmla="*/ 1323762 h 2180876"/>
              <a:gd name="connsiteX0" fmla="*/ 2141663 w 2300446"/>
              <a:gd name="connsiteY0" fmla="*/ 176759 h 1033107"/>
              <a:gd name="connsiteX1" fmla="*/ 1961700 w 2300446"/>
              <a:gd name="connsiteY1" fmla="*/ 15596 h 1033107"/>
              <a:gd name="connsiteX2" fmla="*/ 330116 w 2300446"/>
              <a:gd name="connsiteY2" fmla="*/ 418300 h 1033107"/>
              <a:gd name="connsiteX3" fmla="*/ 105827 w 2300446"/>
              <a:gd name="connsiteY3" fmla="*/ 1030775 h 1033107"/>
              <a:gd name="connsiteX4" fmla="*/ 2141663 w 2300446"/>
              <a:gd name="connsiteY4" fmla="*/ 176759 h 1033107"/>
              <a:gd name="connsiteX0" fmla="*/ 2136715 w 2252803"/>
              <a:gd name="connsiteY0" fmla="*/ 348539 h 1204982"/>
              <a:gd name="connsiteX1" fmla="*/ 1822810 w 2252803"/>
              <a:gd name="connsiteY1" fmla="*/ 5588 h 1204982"/>
              <a:gd name="connsiteX2" fmla="*/ 325168 w 2252803"/>
              <a:gd name="connsiteY2" fmla="*/ 590080 h 1204982"/>
              <a:gd name="connsiteX3" fmla="*/ 100879 w 2252803"/>
              <a:gd name="connsiteY3" fmla="*/ 1202555 h 1204982"/>
              <a:gd name="connsiteX4" fmla="*/ 2136715 w 2252803"/>
              <a:gd name="connsiteY4" fmla="*/ 348539 h 1204982"/>
              <a:gd name="connsiteX0" fmla="*/ 2127340 w 2188156"/>
              <a:gd name="connsiteY0" fmla="*/ 1525581 h 2382884"/>
              <a:gd name="connsiteX1" fmla="*/ 1535246 w 2188156"/>
              <a:gd name="connsiteY1" fmla="*/ 1014 h 2382884"/>
              <a:gd name="connsiteX2" fmla="*/ 315793 w 2188156"/>
              <a:gd name="connsiteY2" fmla="*/ 1767122 h 2382884"/>
              <a:gd name="connsiteX3" fmla="*/ 91504 w 2188156"/>
              <a:gd name="connsiteY3" fmla="*/ 2379597 h 2382884"/>
              <a:gd name="connsiteX4" fmla="*/ 2127340 w 2188156"/>
              <a:gd name="connsiteY4" fmla="*/ 1525581 h 2382884"/>
              <a:gd name="connsiteX0" fmla="*/ 1375202 w 1625970"/>
              <a:gd name="connsiteY0" fmla="*/ 1139844 h 2389645"/>
              <a:gd name="connsiteX1" fmla="*/ 1535246 w 1625970"/>
              <a:gd name="connsiteY1" fmla="*/ 9149 h 2389645"/>
              <a:gd name="connsiteX2" fmla="*/ 315793 w 1625970"/>
              <a:gd name="connsiteY2" fmla="*/ 1775257 h 2389645"/>
              <a:gd name="connsiteX3" fmla="*/ 91504 w 1625970"/>
              <a:gd name="connsiteY3" fmla="*/ 2387732 h 2389645"/>
              <a:gd name="connsiteX4" fmla="*/ 1375202 w 1625970"/>
              <a:gd name="connsiteY4" fmla="*/ 1139844 h 2389645"/>
              <a:gd name="connsiteX0" fmla="*/ 1375202 w 1644532"/>
              <a:gd name="connsiteY0" fmla="*/ 1161792 h 2411593"/>
              <a:gd name="connsiteX1" fmla="*/ 1567794 w 1644532"/>
              <a:gd name="connsiteY1" fmla="*/ 705464 h 2411593"/>
              <a:gd name="connsiteX2" fmla="*/ 1535246 w 1644532"/>
              <a:gd name="connsiteY2" fmla="*/ 31097 h 2411593"/>
              <a:gd name="connsiteX3" fmla="*/ 315793 w 1644532"/>
              <a:gd name="connsiteY3" fmla="*/ 1797205 h 2411593"/>
              <a:gd name="connsiteX4" fmla="*/ 91504 w 1644532"/>
              <a:gd name="connsiteY4" fmla="*/ 2409680 h 2411593"/>
              <a:gd name="connsiteX5" fmla="*/ 1375202 w 1644532"/>
              <a:gd name="connsiteY5" fmla="*/ 1161792 h 2411593"/>
              <a:gd name="connsiteX0" fmla="*/ 1375202 w 1860754"/>
              <a:gd name="connsiteY0" fmla="*/ 1260466 h 2510224"/>
              <a:gd name="connsiteX1" fmla="*/ 1856286 w 1860754"/>
              <a:gd name="connsiteY1" fmla="*/ 258776 h 2510224"/>
              <a:gd name="connsiteX2" fmla="*/ 1535246 w 1860754"/>
              <a:gd name="connsiteY2" fmla="*/ 129771 h 2510224"/>
              <a:gd name="connsiteX3" fmla="*/ 315793 w 1860754"/>
              <a:gd name="connsiteY3" fmla="*/ 1895879 h 2510224"/>
              <a:gd name="connsiteX4" fmla="*/ 91504 w 1860754"/>
              <a:gd name="connsiteY4" fmla="*/ 2508354 h 2510224"/>
              <a:gd name="connsiteX5" fmla="*/ 1375202 w 1860754"/>
              <a:gd name="connsiteY5" fmla="*/ 1260466 h 251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0754" h="2510224">
                <a:moveTo>
                  <a:pt x="1375202" y="1260466"/>
                </a:moveTo>
                <a:cubicBezTo>
                  <a:pt x="1669332" y="885536"/>
                  <a:pt x="1829612" y="447225"/>
                  <a:pt x="1856286" y="258776"/>
                </a:cubicBezTo>
                <a:cubicBezTo>
                  <a:pt x="1882960" y="70327"/>
                  <a:pt x="1791995" y="-143080"/>
                  <a:pt x="1535246" y="129771"/>
                </a:cubicBezTo>
                <a:cubicBezTo>
                  <a:pt x="1278497" y="402622"/>
                  <a:pt x="556417" y="1499449"/>
                  <a:pt x="315793" y="1895879"/>
                </a:cubicBezTo>
                <a:cubicBezTo>
                  <a:pt x="75169" y="2292309"/>
                  <a:pt x="-122719" y="2414901"/>
                  <a:pt x="91504" y="2508354"/>
                </a:cubicBezTo>
                <a:cubicBezTo>
                  <a:pt x="299976" y="2557237"/>
                  <a:pt x="1081072" y="1635396"/>
                  <a:pt x="1375202" y="1260466"/>
                </a:cubicBezTo>
                <a:close/>
              </a:path>
            </a:pathLst>
          </a:custGeom>
          <a:solidFill>
            <a:srgbClr val="FF0000">
              <a:alpha val="3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17</a:t>
            </a:r>
          </a:p>
        </p:txBody>
      </p:sp>
      <p:grpSp>
        <p:nvGrpSpPr>
          <p:cNvPr id="8" name="Group 7"/>
          <p:cNvGrpSpPr/>
          <p:nvPr/>
        </p:nvGrpSpPr>
        <p:grpSpPr>
          <a:xfrm>
            <a:off x="6381082" y="1587237"/>
            <a:ext cx="2461330" cy="1412029"/>
            <a:chOff x="6381082" y="1587237"/>
            <a:chExt cx="2461330" cy="1412029"/>
          </a:xfrm>
        </p:grpSpPr>
        <p:sp>
          <p:nvSpPr>
            <p:cNvPr id="19" name="Freeform 18"/>
            <p:cNvSpPr/>
            <p:nvPr/>
          </p:nvSpPr>
          <p:spPr>
            <a:xfrm>
              <a:off x="6381082" y="1686157"/>
              <a:ext cx="2461330" cy="1313109"/>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 name="connsiteX0" fmla="*/ 1826131 w 1947973"/>
                <a:gd name="connsiteY0" fmla="*/ 865282 h 1140509"/>
                <a:gd name="connsiteX1" fmla="*/ 618432 w 1947973"/>
                <a:gd name="connsiteY1" fmla="*/ 45773 h 1140509"/>
                <a:gd name="connsiteX2" fmla="*/ 66342 w 1947973"/>
                <a:gd name="connsiteY2" fmla="*/ 132037 h 1140509"/>
                <a:gd name="connsiteX3" fmla="*/ 66342 w 1947973"/>
                <a:gd name="connsiteY3" fmla="*/ 364950 h 1140509"/>
                <a:gd name="connsiteX4" fmla="*/ 575300 w 1947973"/>
                <a:gd name="connsiteY4" fmla="*/ 571984 h 1140509"/>
                <a:gd name="connsiteX5" fmla="*/ 1429315 w 1947973"/>
                <a:gd name="connsiteY5" fmla="*/ 1020558 h 1140509"/>
                <a:gd name="connsiteX6" fmla="*/ 1860636 w 1947973"/>
                <a:gd name="connsiteY6" fmla="*/ 1132701 h 1140509"/>
                <a:gd name="connsiteX7" fmla="*/ 1826131 w 1947973"/>
                <a:gd name="connsiteY7" fmla="*/ 865282 h 1140509"/>
                <a:gd name="connsiteX0" fmla="*/ 1759921 w 1881763"/>
                <a:gd name="connsiteY0" fmla="*/ 871352 h 1146579"/>
                <a:gd name="connsiteX1" fmla="*/ 552222 w 1881763"/>
                <a:gd name="connsiteY1" fmla="*/ 51843 h 1146579"/>
                <a:gd name="connsiteX2" fmla="*/ 132 w 1881763"/>
                <a:gd name="connsiteY2" fmla="*/ 138107 h 1146579"/>
                <a:gd name="connsiteX3" fmla="*/ 509090 w 1881763"/>
                <a:gd name="connsiteY3" fmla="*/ 578054 h 1146579"/>
                <a:gd name="connsiteX4" fmla="*/ 1363105 w 1881763"/>
                <a:gd name="connsiteY4" fmla="*/ 1026628 h 1146579"/>
                <a:gd name="connsiteX5" fmla="*/ 1794426 w 1881763"/>
                <a:gd name="connsiteY5" fmla="*/ 1138771 h 1146579"/>
                <a:gd name="connsiteX6" fmla="*/ 1759921 w 1881763"/>
                <a:gd name="connsiteY6" fmla="*/ 871352 h 1146579"/>
                <a:gd name="connsiteX0" fmla="*/ 1759921 w 1791937"/>
                <a:gd name="connsiteY0" fmla="*/ 871352 h 1045857"/>
                <a:gd name="connsiteX1" fmla="*/ 552222 w 1791937"/>
                <a:gd name="connsiteY1" fmla="*/ 51843 h 1045857"/>
                <a:gd name="connsiteX2" fmla="*/ 132 w 1791937"/>
                <a:gd name="connsiteY2" fmla="*/ 138107 h 1045857"/>
                <a:gd name="connsiteX3" fmla="*/ 509090 w 1791937"/>
                <a:gd name="connsiteY3" fmla="*/ 578054 h 1045857"/>
                <a:gd name="connsiteX4" fmla="*/ 1363105 w 1791937"/>
                <a:gd name="connsiteY4" fmla="*/ 1026628 h 1045857"/>
                <a:gd name="connsiteX5" fmla="*/ 1759921 w 1791937"/>
                <a:gd name="connsiteY5" fmla="*/ 871352 h 1045857"/>
                <a:gd name="connsiteX0" fmla="*/ 1259589 w 1458957"/>
                <a:gd name="connsiteY0" fmla="*/ 565779 h 1010663"/>
                <a:gd name="connsiteX1" fmla="*/ 552222 w 1458957"/>
                <a:gd name="connsiteY1" fmla="*/ 30942 h 1010663"/>
                <a:gd name="connsiteX2" fmla="*/ 132 w 1458957"/>
                <a:gd name="connsiteY2" fmla="*/ 117206 h 1010663"/>
                <a:gd name="connsiteX3" fmla="*/ 509090 w 1458957"/>
                <a:gd name="connsiteY3" fmla="*/ 557153 h 1010663"/>
                <a:gd name="connsiteX4" fmla="*/ 1363105 w 1458957"/>
                <a:gd name="connsiteY4" fmla="*/ 1005727 h 1010663"/>
                <a:gd name="connsiteX5" fmla="*/ 1259589 w 1458957"/>
                <a:gd name="connsiteY5" fmla="*/ 565779 h 1010663"/>
                <a:gd name="connsiteX0" fmla="*/ 1259585 w 1413738"/>
                <a:gd name="connsiteY0" fmla="*/ 565779 h 934084"/>
                <a:gd name="connsiteX1" fmla="*/ 552218 w 1413738"/>
                <a:gd name="connsiteY1" fmla="*/ 30942 h 934084"/>
                <a:gd name="connsiteX2" fmla="*/ 128 w 1413738"/>
                <a:gd name="connsiteY2" fmla="*/ 117206 h 934084"/>
                <a:gd name="connsiteX3" fmla="*/ 509086 w 1413738"/>
                <a:gd name="connsiteY3" fmla="*/ 557153 h 934084"/>
                <a:gd name="connsiteX4" fmla="*/ 1302716 w 1413738"/>
                <a:gd name="connsiteY4" fmla="*/ 928089 h 934084"/>
                <a:gd name="connsiteX5" fmla="*/ 1259585 w 1413738"/>
                <a:gd name="connsiteY5" fmla="*/ 565779 h 934084"/>
                <a:gd name="connsiteX0" fmla="*/ 1259551 w 1259985"/>
                <a:gd name="connsiteY0" fmla="*/ 565779 h 1344947"/>
                <a:gd name="connsiteX1" fmla="*/ 552184 w 1259985"/>
                <a:gd name="connsiteY1" fmla="*/ 30942 h 1344947"/>
                <a:gd name="connsiteX2" fmla="*/ 94 w 1259985"/>
                <a:gd name="connsiteY2" fmla="*/ 117206 h 1344947"/>
                <a:gd name="connsiteX3" fmla="*/ 509052 w 1259985"/>
                <a:gd name="connsiteY3" fmla="*/ 557153 h 1344947"/>
                <a:gd name="connsiteX4" fmla="*/ 647074 w 1259985"/>
                <a:gd name="connsiteY4" fmla="*/ 1342157 h 1344947"/>
                <a:gd name="connsiteX5" fmla="*/ 1259551 w 1259985"/>
                <a:gd name="connsiteY5" fmla="*/ 565779 h 1344947"/>
                <a:gd name="connsiteX0" fmla="*/ 845483 w 850934"/>
                <a:gd name="connsiteY0" fmla="*/ 686138 h 1353749"/>
                <a:gd name="connsiteX1" fmla="*/ 552184 w 850934"/>
                <a:gd name="connsiteY1" fmla="*/ 39158 h 1353749"/>
                <a:gd name="connsiteX2" fmla="*/ 94 w 850934"/>
                <a:gd name="connsiteY2" fmla="*/ 125422 h 1353749"/>
                <a:gd name="connsiteX3" fmla="*/ 509052 w 850934"/>
                <a:gd name="connsiteY3" fmla="*/ 565369 h 1353749"/>
                <a:gd name="connsiteX4" fmla="*/ 647074 w 850934"/>
                <a:gd name="connsiteY4" fmla="*/ 1350373 h 1353749"/>
                <a:gd name="connsiteX5" fmla="*/ 845483 w 850934"/>
                <a:gd name="connsiteY5" fmla="*/ 686138 h 1353749"/>
                <a:gd name="connsiteX0" fmla="*/ 849493 w 902022"/>
                <a:gd name="connsiteY0" fmla="*/ 640229 h 1307778"/>
                <a:gd name="connsiteX1" fmla="*/ 823613 w 902022"/>
                <a:gd name="connsiteY1" fmla="*/ 53634 h 1307778"/>
                <a:gd name="connsiteX2" fmla="*/ 4104 w 902022"/>
                <a:gd name="connsiteY2" fmla="*/ 79513 h 1307778"/>
                <a:gd name="connsiteX3" fmla="*/ 513062 w 902022"/>
                <a:gd name="connsiteY3" fmla="*/ 519460 h 1307778"/>
                <a:gd name="connsiteX4" fmla="*/ 651084 w 902022"/>
                <a:gd name="connsiteY4" fmla="*/ 1304464 h 1307778"/>
                <a:gd name="connsiteX5" fmla="*/ 849493 w 902022"/>
                <a:gd name="connsiteY5" fmla="*/ 640229 h 1307778"/>
                <a:gd name="connsiteX0" fmla="*/ 847646 w 900175"/>
                <a:gd name="connsiteY0" fmla="*/ 658372 h 1325921"/>
                <a:gd name="connsiteX1" fmla="*/ 821766 w 900175"/>
                <a:gd name="connsiteY1" fmla="*/ 71777 h 1325921"/>
                <a:gd name="connsiteX2" fmla="*/ 2257 w 900175"/>
                <a:gd name="connsiteY2" fmla="*/ 97656 h 1325921"/>
                <a:gd name="connsiteX3" fmla="*/ 580227 w 900175"/>
                <a:gd name="connsiteY3" fmla="*/ 865407 h 1325921"/>
                <a:gd name="connsiteX4" fmla="*/ 649237 w 900175"/>
                <a:gd name="connsiteY4" fmla="*/ 1322607 h 1325921"/>
                <a:gd name="connsiteX5" fmla="*/ 847646 w 900175"/>
                <a:gd name="connsiteY5" fmla="*/ 658372 h 1325921"/>
                <a:gd name="connsiteX0" fmla="*/ 315514 w 328937"/>
                <a:gd name="connsiteY0" fmla="*/ 611327 h 1278876"/>
                <a:gd name="connsiteX1" fmla="*/ 289634 w 328937"/>
                <a:gd name="connsiteY1" fmla="*/ 24732 h 1278876"/>
                <a:gd name="connsiteX2" fmla="*/ 117106 w 328937"/>
                <a:gd name="connsiteY2" fmla="*/ 180007 h 1278876"/>
                <a:gd name="connsiteX3" fmla="*/ 48095 w 328937"/>
                <a:gd name="connsiteY3" fmla="*/ 818362 h 1278876"/>
                <a:gd name="connsiteX4" fmla="*/ 117105 w 328937"/>
                <a:gd name="connsiteY4" fmla="*/ 1275562 h 1278876"/>
                <a:gd name="connsiteX5" fmla="*/ 315514 w 328937"/>
                <a:gd name="connsiteY5" fmla="*/ 611327 h 1278876"/>
                <a:gd name="connsiteX0" fmla="*/ 310718 w 328109"/>
                <a:gd name="connsiteY0" fmla="*/ 645297 h 1312846"/>
                <a:gd name="connsiteX1" fmla="*/ 284838 w 328109"/>
                <a:gd name="connsiteY1" fmla="*/ 58702 h 1312846"/>
                <a:gd name="connsiteX2" fmla="*/ 17419 w 328109"/>
                <a:gd name="connsiteY2" fmla="*/ 110460 h 1312846"/>
                <a:gd name="connsiteX3" fmla="*/ 43299 w 328109"/>
                <a:gd name="connsiteY3" fmla="*/ 852332 h 1312846"/>
                <a:gd name="connsiteX4" fmla="*/ 112309 w 328109"/>
                <a:gd name="connsiteY4" fmla="*/ 1309532 h 1312846"/>
                <a:gd name="connsiteX5" fmla="*/ 310718 w 328109"/>
                <a:gd name="connsiteY5" fmla="*/ 645297 h 1312846"/>
                <a:gd name="connsiteX0" fmla="*/ 1811697 w 1829088"/>
                <a:gd name="connsiteY0" fmla="*/ 647143 h 1314692"/>
                <a:gd name="connsiteX1" fmla="*/ 1785817 w 1829088"/>
                <a:gd name="connsiteY1" fmla="*/ 60548 h 1314692"/>
                <a:gd name="connsiteX2" fmla="*/ 1518398 w 1829088"/>
                <a:gd name="connsiteY2" fmla="*/ 112306 h 1314692"/>
                <a:gd name="connsiteX3" fmla="*/ 150 w 1829088"/>
                <a:gd name="connsiteY3" fmla="*/ 888684 h 1314692"/>
                <a:gd name="connsiteX4" fmla="*/ 1613288 w 1829088"/>
                <a:gd name="connsiteY4" fmla="*/ 1311378 h 1314692"/>
                <a:gd name="connsiteX5" fmla="*/ 1811697 w 1829088"/>
                <a:gd name="connsiteY5" fmla="*/ 647143 h 1314692"/>
                <a:gd name="connsiteX0" fmla="*/ 2137457 w 2290546"/>
                <a:gd name="connsiteY0" fmla="*/ 647143 h 1503725"/>
                <a:gd name="connsiteX1" fmla="*/ 2111577 w 2290546"/>
                <a:gd name="connsiteY1" fmla="*/ 60548 h 1503725"/>
                <a:gd name="connsiteX2" fmla="*/ 1844158 w 2290546"/>
                <a:gd name="connsiteY2" fmla="*/ 112306 h 1503725"/>
                <a:gd name="connsiteX3" fmla="*/ 325910 w 2290546"/>
                <a:gd name="connsiteY3" fmla="*/ 888684 h 1503725"/>
                <a:gd name="connsiteX4" fmla="*/ 101621 w 2290546"/>
                <a:gd name="connsiteY4" fmla="*/ 1501159 h 1503725"/>
                <a:gd name="connsiteX5" fmla="*/ 2137457 w 2290546"/>
                <a:gd name="connsiteY5" fmla="*/ 647143 h 1503725"/>
                <a:gd name="connsiteX0" fmla="*/ 2137457 w 2259264"/>
                <a:gd name="connsiteY0" fmla="*/ 538079 h 1394661"/>
                <a:gd name="connsiteX1" fmla="*/ 1844158 w 2259264"/>
                <a:gd name="connsiteY1" fmla="*/ 3242 h 1394661"/>
                <a:gd name="connsiteX2" fmla="*/ 325910 w 2259264"/>
                <a:gd name="connsiteY2" fmla="*/ 779620 h 1394661"/>
                <a:gd name="connsiteX3" fmla="*/ 101621 w 2259264"/>
                <a:gd name="connsiteY3" fmla="*/ 1392095 h 1394661"/>
                <a:gd name="connsiteX4" fmla="*/ 2137457 w 2259264"/>
                <a:gd name="connsiteY4" fmla="*/ 538079 h 1394661"/>
                <a:gd name="connsiteX0" fmla="*/ 2126372 w 2182951"/>
                <a:gd name="connsiteY0" fmla="*/ 1323762 h 2180876"/>
                <a:gd name="connsiteX1" fmla="*/ 1503368 w 2182951"/>
                <a:gd name="connsiteY1" fmla="*/ 1180 h 2180876"/>
                <a:gd name="connsiteX2" fmla="*/ 314825 w 2182951"/>
                <a:gd name="connsiteY2" fmla="*/ 1565303 h 2180876"/>
                <a:gd name="connsiteX3" fmla="*/ 90536 w 2182951"/>
                <a:gd name="connsiteY3" fmla="*/ 2177778 h 2180876"/>
                <a:gd name="connsiteX4" fmla="*/ 2126372 w 2182951"/>
                <a:gd name="connsiteY4" fmla="*/ 1323762 h 2180876"/>
                <a:gd name="connsiteX0" fmla="*/ 2141663 w 2300446"/>
                <a:gd name="connsiteY0" fmla="*/ 176759 h 1033107"/>
                <a:gd name="connsiteX1" fmla="*/ 1961700 w 2300446"/>
                <a:gd name="connsiteY1" fmla="*/ 15596 h 1033107"/>
                <a:gd name="connsiteX2" fmla="*/ 330116 w 2300446"/>
                <a:gd name="connsiteY2" fmla="*/ 418300 h 1033107"/>
                <a:gd name="connsiteX3" fmla="*/ 105827 w 2300446"/>
                <a:gd name="connsiteY3" fmla="*/ 1030775 h 1033107"/>
                <a:gd name="connsiteX4" fmla="*/ 2141663 w 2300446"/>
                <a:gd name="connsiteY4" fmla="*/ 176759 h 1033107"/>
                <a:gd name="connsiteX0" fmla="*/ 2136715 w 2252803"/>
                <a:gd name="connsiteY0" fmla="*/ 348539 h 1204982"/>
                <a:gd name="connsiteX1" fmla="*/ 1822810 w 2252803"/>
                <a:gd name="connsiteY1" fmla="*/ 5588 h 1204982"/>
                <a:gd name="connsiteX2" fmla="*/ 325168 w 2252803"/>
                <a:gd name="connsiteY2" fmla="*/ 590080 h 1204982"/>
                <a:gd name="connsiteX3" fmla="*/ 100879 w 2252803"/>
                <a:gd name="connsiteY3" fmla="*/ 1202555 h 1204982"/>
                <a:gd name="connsiteX4" fmla="*/ 2136715 w 2252803"/>
                <a:gd name="connsiteY4" fmla="*/ 348539 h 1204982"/>
                <a:gd name="connsiteX0" fmla="*/ 2127340 w 2188156"/>
                <a:gd name="connsiteY0" fmla="*/ 1525581 h 2382884"/>
                <a:gd name="connsiteX1" fmla="*/ 1535246 w 2188156"/>
                <a:gd name="connsiteY1" fmla="*/ 1014 h 2382884"/>
                <a:gd name="connsiteX2" fmla="*/ 315793 w 2188156"/>
                <a:gd name="connsiteY2" fmla="*/ 1767122 h 2382884"/>
                <a:gd name="connsiteX3" fmla="*/ 91504 w 2188156"/>
                <a:gd name="connsiteY3" fmla="*/ 2379597 h 2382884"/>
                <a:gd name="connsiteX4" fmla="*/ 2127340 w 2188156"/>
                <a:gd name="connsiteY4" fmla="*/ 1525581 h 2382884"/>
                <a:gd name="connsiteX0" fmla="*/ 1375202 w 1625970"/>
                <a:gd name="connsiteY0" fmla="*/ 1139844 h 2389645"/>
                <a:gd name="connsiteX1" fmla="*/ 1535246 w 1625970"/>
                <a:gd name="connsiteY1" fmla="*/ 9149 h 2389645"/>
                <a:gd name="connsiteX2" fmla="*/ 315793 w 1625970"/>
                <a:gd name="connsiteY2" fmla="*/ 1775257 h 2389645"/>
                <a:gd name="connsiteX3" fmla="*/ 91504 w 1625970"/>
                <a:gd name="connsiteY3" fmla="*/ 2387732 h 2389645"/>
                <a:gd name="connsiteX4" fmla="*/ 1375202 w 1625970"/>
                <a:gd name="connsiteY4" fmla="*/ 1139844 h 2389645"/>
                <a:gd name="connsiteX0" fmla="*/ 1375202 w 1644532"/>
                <a:gd name="connsiteY0" fmla="*/ 1161792 h 2411593"/>
                <a:gd name="connsiteX1" fmla="*/ 1567794 w 1644532"/>
                <a:gd name="connsiteY1" fmla="*/ 705464 h 2411593"/>
                <a:gd name="connsiteX2" fmla="*/ 1535246 w 1644532"/>
                <a:gd name="connsiteY2" fmla="*/ 31097 h 2411593"/>
                <a:gd name="connsiteX3" fmla="*/ 315793 w 1644532"/>
                <a:gd name="connsiteY3" fmla="*/ 1797205 h 2411593"/>
                <a:gd name="connsiteX4" fmla="*/ 91504 w 1644532"/>
                <a:gd name="connsiteY4" fmla="*/ 2409680 h 2411593"/>
                <a:gd name="connsiteX5" fmla="*/ 1375202 w 1644532"/>
                <a:gd name="connsiteY5" fmla="*/ 1161792 h 2411593"/>
                <a:gd name="connsiteX0" fmla="*/ 1375202 w 1860754"/>
                <a:gd name="connsiteY0" fmla="*/ 1260466 h 2510224"/>
                <a:gd name="connsiteX1" fmla="*/ 1856286 w 1860754"/>
                <a:gd name="connsiteY1" fmla="*/ 258776 h 2510224"/>
                <a:gd name="connsiteX2" fmla="*/ 1535246 w 1860754"/>
                <a:gd name="connsiteY2" fmla="*/ 129771 h 2510224"/>
                <a:gd name="connsiteX3" fmla="*/ 315793 w 1860754"/>
                <a:gd name="connsiteY3" fmla="*/ 1895879 h 2510224"/>
                <a:gd name="connsiteX4" fmla="*/ 91504 w 1860754"/>
                <a:gd name="connsiteY4" fmla="*/ 2508354 h 2510224"/>
                <a:gd name="connsiteX5" fmla="*/ 1375202 w 1860754"/>
                <a:gd name="connsiteY5" fmla="*/ 1260466 h 2510224"/>
                <a:gd name="connsiteX0" fmla="*/ 1375202 w 2948954"/>
                <a:gd name="connsiteY0" fmla="*/ 1135290 h 2384746"/>
                <a:gd name="connsiteX1" fmla="*/ 2948432 w 2948954"/>
                <a:gd name="connsiteY1" fmla="*/ 1254622 h 2384746"/>
                <a:gd name="connsiteX2" fmla="*/ 1535246 w 2948954"/>
                <a:gd name="connsiteY2" fmla="*/ 4595 h 2384746"/>
                <a:gd name="connsiteX3" fmla="*/ 315793 w 2948954"/>
                <a:gd name="connsiteY3" fmla="*/ 1770703 h 2384746"/>
                <a:gd name="connsiteX4" fmla="*/ 91504 w 2948954"/>
                <a:gd name="connsiteY4" fmla="*/ 2383178 h 2384746"/>
                <a:gd name="connsiteX5" fmla="*/ 1375202 w 2948954"/>
                <a:gd name="connsiteY5" fmla="*/ 1135290 h 2384746"/>
                <a:gd name="connsiteX0" fmla="*/ 1366146 w 2939778"/>
                <a:gd name="connsiteY0" fmla="*/ 287853 h 1537309"/>
                <a:gd name="connsiteX1" fmla="*/ 2939376 w 2939778"/>
                <a:gd name="connsiteY1" fmla="*/ 407185 h 1537309"/>
                <a:gd name="connsiteX2" fmla="*/ 1217091 w 2939778"/>
                <a:gd name="connsiteY2" fmla="*/ 15599 h 1537309"/>
                <a:gd name="connsiteX3" fmla="*/ 306737 w 2939778"/>
                <a:gd name="connsiteY3" fmla="*/ 923266 h 1537309"/>
                <a:gd name="connsiteX4" fmla="*/ 82448 w 2939778"/>
                <a:gd name="connsiteY4" fmla="*/ 1535741 h 1537309"/>
                <a:gd name="connsiteX5" fmla="*/ 1366146 w 2939778"/>
                <a:gd name="connsiteY5" fmla="*/ 287853 h 153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39778" h="1537309">
                  <a:moveTo>
                    <a:pt x="1366146" y="287853"/>
                  </a:moveTo>
                  <a:cubicBezTo>
                    <a:pt x="1842301" y="99760"/>
                    <a:pt x="2912702" y="595634"/>
                    <a:pt x="2939376" y="407185"/>
                  </a:cubicBezTo>
                  <a:cubicBezTo>
                    <a:pt x="2966050" y="218736"/>
                    <a:pt x="1655864" y="-70414"/>
                    <a:pt x="1217091" y="15599"/>
                  </a:cubicBezTo>
                  <a:cubicBezTo>
                    <a:pt x="778318" y="101613"/>
                    <a:pt x="495844" y="669909"/>
                    <a:pt x="306737" y="923266"/>
                  </a:cubicBezTo>
                  <a:cubicBezTo>
                    <a:pt x="117630" y="1176623"/>
                    <a:pt x="-131775" y="1442288"/>
                    <a:pt x="82448" y="1535741"/>
                  </a:cubicBezTo>
                  <a:cubicBezTo>
                    <a:pt x="290920" y="1584624"/>
                    <a:pt x="889991" y="475946"/>
                    <a:pt x="1366146" y="287853"/>
                  </a:cubicBezTo>
                  <a:close/>
                </a:path>
              </a:pathLst>
            </a:custGeom>
            <a:solidFill>
              <a:srgbClr val="FF0000">
                <a:alpha val="3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2400" b="1" dirty="0">
                <a:solidFill>
                  <a:schemeClr val="accent6">
                    <a:lumMod val="50000"/>
                  </a:schemeClr>
                </a:solidFill>
              </a:endParaRPr>
            </a:p>
          </p:txBody>
        </p:sp>
        <p:sp>
          <p:nvSpPr>
            <p:cNvPr id="7" name="TextBox 6"/>
            <p:cNvSpPr txBox="1"/>
            <p:nvPr/>
          </p:nvSpPr>
          <p:spPr>
            <a:xfrm>
              <a:off x="7236296" y="1587237"/>
              <a:ext cx="527709"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ZA"/>
              </a:defPPr>
              <a:lvl1pPr algn="ctr">
                <a:defRPr sz="2400" b="1">
                  <a:solidFill>
                    <a:schemeClr val="accent6">
                      <a:lumMod val="50000"/>
                    </a:schemeClr>
                  </a:solidFill>
                  <a:latin typeface="+mn-lt"/>
                  <a:cs typeface="+mn-cs"/>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r>
                <a:rPr lang="en-ZA" dirty="0"/>
                <a:t>4</a:t>
              </a:r>
            </a:p>
          </p:txBody>
        </p:sp>
      </p:grpSp>
      <p:cxnSp>
        <p:nvCxnSpPr>
          <p:cNvPr id="21" name="Straight Connector 20"/>
          <p:cNvCxnSpPr/>
          <p:nvPr/>
        </p:nvCxnSpPr>
        <p:spPr>
          <a:xfrm flipV="1">
            <a:off x="3916392" y="3105509"/>
            <a:ext cx="103517" cy="60385"/>
          </a:xfrm>
          <a:prstGeom prst="line">
            <a:avLst/>
          </a:prstGeom>
          <a:ln w="9525">
            <a:solidFill>
              <a:srgbClr val="20E825"/>
            </a:solidFill>
            <a:prstDash val="sysDash"/>
          </a:ln>
        </p:spPr>
        <p:style>
          <a:lnRef idx="1">
            <a:schemeClr val="accent1"/>
          </a:lnRef>
          <a:fillRef idx="0">
            <a:schemeClr val="accent1"/>
          </a:fillRef>
          <a:effectRef idx="0">
            <a:schemeClr val="accent1"/>
          </a:effectRef>
          <a:fontRef idx="minor">
            <a:schemeClr val="tx1"/>
          </a:fontRef>
        </p:style>
      </p:cxnSp>
      <p:sp>
        <p:nvSpPr>
          <p:cNvPr id="28" name="Freeform 27"/>
          <p:cNvSpPr/>
          <p:nvPr/>
        </p:nvSpPr>
        <p:spPr>
          <a:xfrm rot="745781">
            <a:off x="5203338" y="4698663"/>
            <a:ext cx="1705879" cy="1060634"/>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8970" h="1060634">
                <a:moveTo>
                  <a:pt x="1818141" y="785407"/>
                </a:moveTo>
                <a:cubicBezTo>
                  <a:pt x="1589541" y="621505"/>
                  <a:pt x="774344" y="191622"/>
                  <a:pt x="481046" y="69415"/>
                </a:cubicBezTo>
                <a:cubicBezTo>
                  <a:pt x="187748" y="-52792"/>
                  <a:pt x="128801" y="16219"/>
                  <a:pt x="58352" y="52162"/>
                </a:cubicBezTo>
                <a:cubicBezTo>
                  <a:pt x="-12097" y="88105"/>
                  <a:pt x="-26474" y="211751"/>
                  <a:pt x="58352" y="285075"/>
                </a:cubicBezTo>
                <a:cubicBezTo>
                  <a:pt x="143178" y="358399"/>
                  <a:pt x="340148" y="382841"/>
                  <a:pt x="567310" y="492109"/>
                </a:cubicBezTo>
                <a:cubicBezTo>
                  <a:pt x="794472" y="601377"/>
                  <a:pt x="1207102" y="847230"/>
                  <a:pt x="1421325" y="940683"/>
                </a:cubicBezTo>
                <a:cubicBezTo>
                  <a:pt x="1635548" y="1034136"/>
                  <a:pt x="1785072" y="1080143"/>
                  <a:pt x="1852646" y="1052826"/>
                </a:cubicBezTo>
                <a:cubicBezTo>
                  <a:pt x="1920220" y="1025509"/>
                  <a:pt x="2046741" y="949309"/>
                  <a:pt x="1818141" y="785407"/>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accent6">
                    <a:lumMod val="50000"/>
                  </a:schemeClr>
                </a:solidFill>
              </a:rPr>
              <a:t>15 &amp; 16</a:t>
            </a:r>
          </a:p>
        </p:txBody>
      </p:sp>
      <p:sp>
        <p:nvSpPr>
          <p:cNvPr id="30" name="Freeform 29"/>
          <p:cNvSpPr/>
          <p:nvPr/>
        </p:nvSpPr>
        <p:spPr>
          <a:xfrm rot="20132706">
            <a:off x="6826300" y="5046186"/>
            <a:ext cx="774072" cy="555392"/>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8970" h="1060634">
                <a:moveTo>
                  <a:pt x="1818141" y="785407"/>
                </a:moveTo>
                <a:cubicBezTo>
                  <a:pt x="1589541" y="621505"/>
                  <a:pt x="774344" y="191622"/>
                  <a:pt x="481046" y="69415"/>
                </a:cubicBezTo>
                <a:cubicBezTo>
                  <a:pt x="187748" y="-52792"/>
                  <a:pt x="128801" y="16219"/>
                  <a:pt x="58352" y="52162"/>
                </a:cubicBezTo>
                <a:cubicBezTo>
                  <a:pt x="-12097" y="88105"/>
                  <a:pt x="-26474" y="211751"/>
                  <a:pt x="58352" y="285075"/>
                </a:cubicBezTo>
                <a:cubicBezTo>
                  <a:pt x="143178" y="358399"/>
                  <a:pt x="340148" y="382841"/>
                  <a:pt x="567310" y="492109"/>
                </a:cubicBezTo>
                <a:cubicBezTo>
                  <a:pt x="794472" y="601377"/>
                  <a:pt x="1207102" y="847230"/>
                  <a:pt x="1421325" y="940683"/>
                </a:cubicBezTo>
                <a:cubicBezTo>
                  <a:pt x="1635548" y="1034136"/>
                  <a:pt x="1785072" y="1080143"/>
                  <a:pt x="1852646" y="1052826"/>
                </a:cubicBezTo>
                <a:cubicBezTo>
                  <a:pt x="1920220" y="1025509"/>
                  <a:pt x="2046741" y="949309"/>
                  <a:pt x="1818141" y="785407"/>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6</a:t>
            </a:r>
          </a:p>
        </p:txBody>
      </p:sp>
      <p:sp>
        <p:nvSpPr>
          <p:cNvPr id="31" name="Freeform 30"/>
          <p:cNvSpPr/>
          <p:nvPr/>
        </p:nvSpPr>
        <p:spPr>
          <a:xfrm rot="2424332">
            <a:off x="5394269" y="2561476"/>
            <a:ext cx="934548" cy="361060"/>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 name="connsiteX0" fmla="*/ 1826131 w 1947973"/>
              <a:gd name="connsiteY0" fmla="*/ 865282 h 1140509"/>
              <a:gd name="connsiteX1" fmla="*/ 618432 w 1947973"/>
              <a:gd name="connsiteY1" fmla="*/ 45773 h 1140509"/>
              <a:gd name="connsiteX2" fmla="*/ 66342 w 1947973"/>
              <a:gd name="connsiteY2" fmla="*/ 132037 h 1140509"/>
              <a:gd name="connsiteX3" fmla="*/ 66342 w 1947973"/>
              <a:gd name="connsiteY3" fmla="*/ 364950 h 1140509"/>
              <a:gd name="connsiteX4" fmla="*/ 575300 w 1947973"/>
              <a:gd name="connsiteY4" fmla="*/ 571984 h 1140509"/>
              <a:gd name="connsiteX5" fmla="*/ 1429315 w 1947973"/>
              <a:gd name="connsiteY5" fmla="*/ 1020558 h 1140509"/>
              <a:gd name="connsiteX6" fmla="*/ 1860636 w 1947973"/>
              <a:gd name="connsiteY6" fmla="*/ 1132701 h 1140509"/>
              <a:gd name="connsiteX7" fmla="*/ 1826131 w 1947973"/>
              <a:gd name="connsiteY7" fmla="*/ 865282 h 1140509"/>
              <a:gd name="connsiteX0" fmla="*/ 1759921 w 1881763"/>
              <a:gd name="connsiteY0" fmla="*/ 871352 h 1146579"/>
              <a:gd name="connsiteX1" fmla="*/ 552222 w 1881763"/>
              <a:gd name="connsiteY1" fmla="*/ 51843 h 1146579"/>
              <a:gd name="connsiteX2" fmla="*/ 132 w 1881763"/>
              <a:gd name="connsiteY2" fmla="*/ 138107 h 1146579"/>
              <a:gd name="connsiteX3" fmla="*/ 509090 w 1881763"/>
              <a:gd name="connsiteY3" fmla="*/ 578054 h 1146579"/>
              <a:gd name="connsiteX4" fmla="*/ 1363105 w 1881763"/>
              <a:gd name="connsiteY4" fmla="*/ 1026628 h 1146579"/>
              <a:gd name="connsiteX5" fmla="*/ 1794426 w 1881763"/>
              <a:gd name="connsiteY5" fmla="*/ 1138771 h 1146579"/>
              <a:gd name="connsiteX6" fmla="*/ 1759921 w 1881763"/>
              <a:gd name="connsiteY6" fmla="*/ 871352 h 1146579"/>
              <a:gd name="connsiteX0" fmla="*/ 1759921 w 1791937"/>
              <a:gd name="connsiteY0" fmla="*/ 871352 h 1045857"/>
              <a:gd name="connsiteX1" fmla="*/ 552222 w 1791937"/>
              <a:gd name="connsiteY1" fmla="*/ 51843 h 1045857"/>
              <a:gd name="connsiteX2" fmla="*/ 132 w 1791937"/>
              <a:gd name="connsiteY2" fmla="*/ 138107 h 1045857"/>
              <a:gd name="connsiteX3" fmla="*/ 509090 w 1791937"/>
              <a:gd name="connsiteY3" fmla="*/ 578054 h 1045857"/>
              <a:gd name="connsiteX4" fmla="*/ 1363105 w 1791937"/>
              <a:gd name="connsiteY4" fmla="*/ 1026628 h 1045857"/>
              <a:gd name="connsiteX5" fmla="*/ 1759921 w 1791937"/>
              <a:gd name="connsiteY5" fmla="*/ 871352 h 1045857"/>
              <a:gd name="connsiteX0" fmla="*/ 1259589 w 1458957"/>
              <a:gd name="connsiteY0" fmla="*/ 565779 h 1010663"/>
              <a:gd name="connsiteX1" fmla="*/ 552222 w 1458957"/>
              <a:gd name="connsiteY1" fmla="*/ 30942 h 1010663"/>
              <a:gd name="connsiteX2" fmla="*/ 132 w 1458957"/>
              <a:gd name="connsiteY2" fmla="*/ 117206 h 1010663"/>
              <a:gd name="connsiteX3" fmla="*/ 509090 w 1458957"/>
              <a:gd name="connsiteY3" fmla="*/ 557153 h 1010663"/>
              <a:gd name="connsiteX4" fmla="*/ 1363105 w 1458957"/>
              <a:gd name="connsiteY4" fmla="*/ 1005727 h 1010663"/>
              <a:gd name="connsiteX5" fmla="*/ 1259589 w 1458957"/>
              <a:gd name="connsiteY5" fmla="*/ 565779 h 1010663"/>
              <a:gd name="connsiteX0" fmla="*/ 1259585 w 1413738"/>
              <a:gd name="connsiteY0" fmla="*/ 565779 h 934084"/>
              <a:gd name="connsiteX1" fmla="*/ 552218 w 1413738"/>
              <a:gd name="connsiteY1" fmla="*/ 30942 h 934084"/>
              <a:gd name="connsiteX2" fmla="*/ 128 w 1413738"/>
              <a:gd name="connsiteY2" fmla="*/ 117206 h 934084"/>
              <a:gd name="connsiteX3" fmla="*/ 509086 w 1413738"/>
              <a:gd name="connsiteY3" fmla="*/ 557153 h 934084"/>
              <a:gd name="connsiteX4" fmla="*/ 1302716 w 1413738"/>
              <a:gd name="connsiteY4" fmla="*/ 928089 h 934084"/>
              <a:gd name="connsiteX5" fmla="*/ 1259585 w 1413738"/>
              <a:gd name="connsiteY5" fmla="*/ 565779 h 934084"/>
              <a:gd name="connsiteX0" fmla="*/ 1259585 w 1259661"/>
              <a:gd name="connsiteY0" fmla="*/ 565779 h 622910"/>
              <a:gd name="connsiteX1" fmla="*/ 552218 w 1259661"/>
              <a:gd name="connsiteY1" fmla="*/ 30942 h 622910"/>
              <a:gd name="connsiteX2" fmla="*/ 128 w 1259661"/>
              <a:gd name="connsiteY2" fmla="*/ 117206 h 622910"/>
              <a:gd name="connsiteX3" fmla="*/ 509086 w 1259661"/>
              <a:gd name="connsiteY3" fmla="*/ 557153 h 622910"/>
              <a:gd name="connsiteX4" fmla="*/ 1259585 w 1259661"/>
              <a:gd name="connsiteY4" fmla="*/ 565779 h 622910"/>
              <a:gd name="connsiteX0" fmla="*/ 983521 w 983659"/>
              <a:gd name="connsiteY0" fmla="*/ 149962 h 529770"/>
              <a:gd name="connsiteX1" fmla="*/ 552199 w 983659"/>
              <a:gd name="connsiteY1" fmla="*/ 3314 h 529770"/>
              <a:gd name="connsiteX2" fmla="*/ 109 w 983659"/>
              <a:gd name="connsiteY2" fmla="*/ 89578 h 529770"/>
              <a:gd name="connsiteX3" fmla="*/ 509067 w 983659"/>
              <a:gd name="connsiteY3" fmla="*/ 529525 h 529770"/>
              <a:gd name="connsiteX4" fmla="*/ 983521 w 983659"/>
              <a:gd name="connsiteY4" fmla="*/ 149962 h 529770"/>
              <a:gd name="connsiteX0" fmla="*/ 983416 w 983421"/>
              <a:gd name="connsiteY0" fmla="*/ 148811 h 433813"/>
              <a:gd name="connsiteX1" fmla="*/ 552094 w 983421"/>
              <a:gd name="connsiteY1" fmla="*/ 2163 h 433813"/>
              <a:gd name="connsiteX2" fmla="*/ 4 w 983421"/>
              <a:gd name="connsiteY2" fmla="*/ 88427 h 433813"/>
              <a:gd name="connsiteX3" fmla="*/ 560721 w 983421"/>
              <a:gd name="connsiteY3" fmla="*/ 433483 h 433813"/>
              <a:gd name="connsiteX4" fmla="*/ 983416 w 983421"/>
              <a:gd name="connsiteY4" fmla="*/ 148811 h 433813"/>
              <a:gd name="connsiteX0" fmla="*/ 983416 w 983422"/>
              <a:gd name="connsiteY0" fmla="*/ 76406 h 361380"/>
              <a:gd name="connsiteX1" fmla="*/ 569347 w 983422"/>
              <a:gd name="connsiteY1" fmla="*/ 59154 h 361380"/>
              <a:gd name="connsiteX2" fmla="*/ 4 w 983422"/>
              <a:gd name="connsiteY2" fmla="*/ 16022 h 361380"/>
              <a:gd name="connsiteX3" fmla="*/ 560721 w 983422"/>
              <a:gd name="connsiteY3" fmla="*/ 361078 h 361380"/>
              <a:gd name="connsiteX4" fmla="*/ 983416 w 983422"/>
              <a:gd name="connsiteY4" fmla="*/ 76406 h 361380"/>
              <a:gd name="connsiteX0" fmla="*/ 983845 w 984863"/>
              <a:gd name="connsiteY0" fmla="*/ 75236 h 342975"/>
              <a:gd name="connsiteX1" fmla="*/ 569776 w 984863"/>
              <a:gd name="connsiteY1" fmla="*/ 57984 h 342975"/>
              <a:gd name="connsiteX2" fmla="*/ 433 w 984863"/>
              <a:gd name="connsiteY2" fmla="*/ 14852 h 342975"/>
              <a:gd name="connsiteX3" fmla="*/ 664667 w 984863"/>
              <a:gd name="connsiteY3" fmla="*/ 342655 h 342975"/>
              <a:gd name="connsiteX4" fmla="*/ 983845 w 984863"/>
              <a:gd name="connsiteY4" fmla="*/ 75236 h 342975"/>
              <a:gd name="connsiteX0" fmla="*/ 998808 w 999826"/>
              <a:gd name="connsiteY0" fmla="*/ 85084 h 352823"/>
              <a:gd name="connsiteX1" fmla="*/ 584739 w 999826"/>
              <a:gd name="connsiteY1" fmla="*/ 67832 h 352823"/>
              <a:gd name="connsiteX2" fmla="*/ 242044 w 999826"/>
              <a:gd name="connsiteY2" fmla="*/ 28262 h 352823"/>
              <a:gd name="connsiteX3" fmla="*/ 15396 w 999826"/>
              <a:gd name="connsiteY3" fmla="*/ 24700 h 352823"/>
              <a:gd name="connsiteX4" fmla="*/ 679630 w 999826"/>
              <a:gd name="connsiteY4" fmla="*/ 352503 h 352823"/>
              <a:gd name="connsiteX5" fmla="*/ 998808 w 999826"/>
              <a:gd name="connsiteY5" fmla="*/ 85084 h 352823"/>
              <a:gd name="connsiteX0" fmla="*/ 912252 w 913192"/>
              <a:gd name="connsiteY0" fmla="*/ 56997 h 337143"/>
              <a:gd name="connsiteX1" fmla="*/ 498183 w 913192"/>
              <a:gd name="connsiteY1" fmla="*/ 39745 h 337143"/>
              <a:gd name="connsiteX2" fmla="*/ 155488 w 913192"/>
              <a:gd name="connsiteY2" fmla="*/ 175 h 337143"/>
              <a:gd name="connsiteX3" fmla="*/ 23731 w 913192"/>
              <a:gd name="connsiteY3" fmla="*/ 264032 h 337143"/>
              <a:gd name="connsiteX4" fmla="*/ 593074 w 913192"/>
              <a:gd name="connsiteY4" fmla="*/ 324416 h 337143"/>
              <a:gd name="connsiteX5" fmla="*/ 912252 w 913192"/>
              <a:gd name="connsiteY5" fmla="*/ 56997 h 337143"/>
              <a:gd name="connsiteX0" fmla="*/ 912252 w 934548"/>
              <a:gd name="connsiteY0" fmla="*/ 80914 h 361060"/>
              <a:gd name="connsiteX1" fmla="*/ 498183 w 934548"/>
              <a:gd name="connsiteY1" fmla="*/ 63662 h 361060"/>
              <a:gd name="connsiteX2" fmla="*/ 155488 w 934548"/>
              <a:gd name="connsiteY2" fmla="*/ 24092 h 361060"/>
              <a:gd name="connsiteX3" fmla="*/ 23731 w 934548"/>
              <a:gd name="connsiteY3" fmla="*/ 287949 h 361060"/>
              <a:gd name="connsiteX4" fmla="*/ 593074 w 934548"/>
              <a:gd name="connsiteY4" fmla="*/ 348333 h 361060"/>
              <a:gd name="connsiteX5" fmla="*/ 912252 w 934548"/>
              <a:gd name="connsiteY5" fmla="*/ 80914 h 361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4548" h="361060">
                <a:moveTo>
                  <a:pt x="912252" y="80914"/>
                </a:moveTo>
                <a:cubicBezTo>
                  <a:pt x="810173" y="-95927"/>
                  <a:pt x="662085" y="73726"/>
                  <a:pt x="498183" y="63662"/>
                </a:cubicBezTo>
                <a:cubicBezTo>
                  <a:pt x="372056" y="54192"/>
                  <a:pt x="250379" y="31281"/>
                  <a:pt x="155488" y="24092"/>
                </a:cubicBezTo>
                <a:cubicBezTo>
                  <a:pt x="60598" y="16903"/>
                  <a:pt x="-49200" y="233909"/>
                  <a:pt x="23731" y="287949"/>
                </a:cubicBezTo>
                <a:cubicBezTo>
                  <a:pt x="96662" y="341989"/>
                  <a:pt x="444987" y="382839"/>
                  <a:pt x="593074" y="348333"/>
                </a:cubicBezTo>
                <a:cubicBezTo>
                  <a:pt x="741161" y="313827"/>
                  <a:pt x="1014331" y="257755"/>
                  <a:pt x="912252" y="80914"/>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22</a:t>
            </a:r>
          </a:p>
        </p:txBody>
      </p:sp>
      <p:sp>
        <p:nvSpPr>
          <p:cNvPr id="33" name="Rectangle 50"/>
          <p:cNvSpPr>
            <a:spLocks noChangeArrowheads="1"/>
          </p:cNvSpPr>
          <p:nvPr/>
        </p:nvSpPr>
        <p:spPr bwMode="auto">
          <a:xfrm>
            <a:off x="-6067" y="894468"/>
            <a:ext cx="2500045" cy="5657851"/>
          </a:xfrm>
          <a:prstGeom prst="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anchor="ctr"/>
          <a:lstStyle/>
          <a:p>
            <a:pPr>
              <a:spcAft>
                <a:spcPts val="200"/>
              </a:spcAft>
            </a:pPr>
            <a:endParaRPr lang="en-US" sz="900" b="1" dirty="0">
              <a:solidFill>
                <a:schemeClr val="bg1"/>
              </a:solidFill>
            </a:endParaRPr>
          </a:p>
          <a:p>
            <a:pPr>
              <a:spcAft>
                <a:spcPts val="200"/>
              </a:spcAft>
            </a:pPr>
            <a:endParaRPr lang="en-US" sz="900" b="1" dirty="0">
              <a:solidFill>
                <a:schemeClr val="bg1"/>
              </a:solidFill>
            </a:endParaRPr>
          </a:p>
          <a:p>
            <a:pPr>
              <a:spcAft>
                <a:spcPts val="200"/>
              </a:spcAft>
            </a:pPr>
            <a:r>
              <a:rPr lang="en-US" sz="1200" b="1" dirty="0">
                <a:solidFill>
                  <a:schemeClr val="bg1"/>
                </a:solidFill>
              </a:rPr>
              <a:t>Tx Lines 400kV, unless stated otherwise</a:t>
            </a:r>
          </a:p>
          <a:p>
            <a:pPr>
              <a:spcAft>
                <a:spcPts val="200"/>
              </a:spcAft>
            </a:pPr>
            <a:endParaRPr lang="en-US" sz="900" b="1" dirty="0">
              <a:solidFill>
                <a:schemeClr val="bg1"/>
              </a:solidFill>
            </a:endParaRPr>
          </a:p>
          <a:p>
            <a:pPr>
              <a:spcAft>
                <a:spcPts val="200"/>
              </a:spcAft>
            </a:pPr>
            <a:r>
              <a:rPr lang="en-US" sz="800" b="1" dirty="0">
                <a:solidFill>
                  <a:schemeClr val="bg1"/>
                </a:solidFill>
              </a:rPr>
              <a:t>1 - Aries-Upington (145 km) ERA 2022</a:t>
            </a:r>
          </a:p>
          <a:p>
            <a:pPr>
              <a:spcAft>
                <a:spcPts val="200"/>
              </a:spcAft>
            </a:pPr>
            <a:r>
              <a:rPr lang="en-US" sz="800" b="1" dirty="0">
                <a:solidFill>
                  <a:schemeClr val="bg1"/>
                </a:solidFill>
              </a:rPr>
              <a:t>2 - Ferrum-Upington (261 km) ERA 2022</a:t>
            </a:r>
          </a:p>
          <a:p>
            <a:pPr>
              <a:spcAft>
                <a:spcPts val="200"/>
              </a:spcAft>
            </a:pPr>
            <a:r>
              <a:rPr lang="en-US" sz="800" b="1" dirty="0">
                <a:solidFill>
                  <a:schemeClr val="bg1"/>
                </a:solidFill>
              </a:rPr>
              <a:t>3 - </a:t>
            </a:r>
            <a:r>
              <a:rPr lang="en-US" sz="800" b="1" dirty="0" err="1">
                <a:solidFill>
                  <a:schemeClr val="bg1"/>
                </a:solidFill>
              </a:rPr>
              <a:t>Aggeneis-Paulputs</a:t>
            </a:r>
            <a:r>
              <a:rPr lang="en-US" sz="800" b="1" dirty="0">
                <a:solidFill>
                  <a:schemeClr val="bg1"/>
                </a:solidFill>
              </a:rPr>
              <a:t> (93 km) ERA 2023</a:t>
            </a:r>
          </a:p>
          <a:p>
            <a:pPr>
              <a:spcAft>
                <a:spcPts val="200"/>
              </a:spcAft>
            </a:pPr>
            <a:r>
              <a:rPr lang="en-US" sz="800" b="1" dirty="0">
                <a:solidFill>
                  <a:schemeClr val="bg1"/>
                </a:solidFill>
              </a:rPr>
              <a:t>4 - Zeus-Perseus 765 kV (430 km) ERA 2024</a:t>
            </a:r>
          </a:p>
          <a:p>
            <a:pPr>
              <a:spcAft>
                <a:spcPts val="200"/>
              </a:spcAft>
            </a:pPr>
            <a:r>
              <a:rPr lang="en-US" sz="800" b="1" dirty="0">
                <a:solidFill>
                  <a:schemeClr val="bg1"/>
                </a:solidFill>
              </a:rPr>
              <a:t>5 - Boundary-Beta  (110 km) ERA 2024</a:t>
            </a:r>
          </a:p>
          <a:p>
            <a:pPr>
              <a:spcAft>
                <a:spcPts val="200"/>
              </a:spcAft>
            </a:pPr>
            <a:r>
              <a:rPr lang="en-US" sz="800" b="1" dirty="0">
                <a:solidFill>
                  <a:schemeClr val="bg1"/>
                </a:solidFill>
              </a:rPr>
              <a:t>6 - Poseidon-Pembroke (150 km) ERA 2024</a:t>
            </a:r>
          </a:p>
          <a:p>
            <a:pPr>
              <a:spcAft>
                <a:spcPts val="200"/>
              </a:spcAft>
            </a:pPr>
            <a:r>
              <a:rPr lang="en-US" sz="800" b="1" dirty="0">
                <a:solidFill>
                  <a:schemeClr val="bg1"/>
                </a:solidFill>
              </a:rPr>
              <a:t>7 - Hydra-Kronos (187 km) ERA 2024</a:t>
            </a:r>
          </a:p>
          <a:p>
            <a:pPr>
              <a:spcAft>
                <a:spcPts val="200"/>
              </a:spcAft>
            </a:pPr>
            <a:r>
              <a:rPr lang="en-US" sz="800" b="1" dirty="0">
                <a:solidFill>
                  <a:schemeClr val="bg1"/>
                </a:solidFill>
              </a:rPr>
              <a:t>8 - Aries-Kronos (165 km) ERA 2025</a:t>
            </a:r>
          </a:p>
          <a:p>
            <a:pPr>
              <a:spcAft>
                <a:spcPts val="200"/>
              </a:spcAft>
            </a:pPr>
            <a:r>
              <a:rPr lang="en-US" sz="800" b="1" dirty="0">
                <a:solidFill>
                  <a:schemeClr val="bg1"/>
                </a:solidFill>
              </a:rPr>
              <a:t>9 - Gamma-Kappa 765 kV (400 km) ERA 2025</a:t>
            </a:r>
          </a:p>
          <a:p>
            <a:pPr>
              <a:spcAft>
                <a:spcPts val="200"/>
              </a:spcAft>
            </a:pPr>
            <a:r>
              <a:rPr lang="en-US" sz="800" b="1" dirty="0">
                <a:solidFill>
                  <a:schemeClr val="bg1"/>
                </a:solidFill>
              </a:rPr>
              <a:t>10 - </a:t>
            </a:r>
            <a:r>
              <a:rPr lang="en-US" sz="800" b="1" dirty="0" err="1">
                <a:solidFill>
                  <a:schemeClr val="bg1"/>
                </a:solidFill>
              </a:rPr>
              <a:t>Droerivier-Narina-Gourikwa</a:t>
            </a:r>
            <a:r>
              <a:rPr lang="en-US" sz="800" b="1" dirty="0">
                <a:solidFill>
                  <a:schemeClr val="bg1"/>
                </a:solidFill>
              </a:rPr>
              <a:t> (250 km) ERA 2025  </a:t>
            </a:r>
          </a:p>
          <a:p>
            <a:pPr>
              <a:spcAft>
                <a:spcPts val="200"/>
              </a:spcAft>
            </a:pPr>
            <a:r>
              <a:rPr lang="en-US" sz="800" b="1" dirty="0">
                <a:solidFill>
                  <a:schemeClr val="bg1"/>
                </a:solidFill>
              </a:rPr>
              <a:t>11 - </a:t>
            </a:r>
            <a:r>
              <a:rPr lang="en-US" sz="800" b="1" dirty="0" err="1">
                <a:solidFill>
                  <a:schemeClr val="bg1"/>
                </a:solidFill>
              </a:rPr>
              <a:t>Gromis</a:t>
            </a:r>
            <a:r>
              <a:rPr lang="en-US" sz="800" b="1" dirty="0">
                <a:solidFill>
                  <a:schemeClr val="bg1"/>
                </a:solidFill>
              </a:rPr>
              <a:t>-Nama (76 km) ERA 2025</a:t>
            </a:r>
          </a:p>
          <a:p>
            <a:pPr>
              <a:spcAft>
                <a:spcPts val="200"/>
              </a:spcAft>
            </a:pPr>
            <a:r>
              <a:rPr lang="en-US" sz="800" b="1" dirty="0">
                <a:solidFill>
                  <a:schemeClr val="bg1"/>
                </a:solidFill>
              </a:rPr>
              <a:t>12 - Nama-</a:t>
            </a:r>
            <a:r>
              <a:rPr lang="en-US" sz="800" b="1" dirty="0" err="1">
                <a:solidFill>
                  <a:schemeClr val="bg1"/>
                </a:solidFill>
              </a:rPr>
              <a:t>Aggeneis</a:t>
            </a:r>
            <a:r>
              <a:rPr lang="en-US" sz="800" b="1" dirty="0">
                <a:solidFill>
                  <a:schemeClr val="bg1"/>
                </a:solidFill>
              </a:rPr>
              <a:t> (104 km) 2025</a:t>
            </a:r>
          </a:p>
          <a:p>
            <a:pPr marL="180975" indent="-180975">
              <a:spcAft>
                <a:spcPts val="200"/>
              </a:spcAft>
            </a:pPr>
            <a:r>
              <a:rPr lang="en-US" sz="800" b="1" dirty="0">
                <a:solidFill>
                  <a:schemeClr val="bg1"/>
                </a:solidFill>
              </a:rPr>
              <a:t>13 -  Ferrum-</a:t>
            </a:r>
            <a:r>
              <a:rPr lang="en-US" sz="800" b="1" dirty="0" err="1">
                <a:solidFill>
                  <a:schemeClr val="bg1"/>
                </a:solidFill>
              </a:rPr>
              <a:t>Mookodi</a:t>
            </a:r>
            <a:r>
              <a:rPr lang="en-US" sz="800" b="1" dirty="0">
                <a:solidFill>
                  <a:schemeClr val="bg1"/>
                </a:solidFill>
              </a:rPr>
              <a:t> (290 km) ERA 2025</a:t>
            </a:r>
          </a:p>
          <a:p>
            <a:pPr marL="180975" indent="-180975">
              <a:spcAft>
                <a:spcPts val="200"/>
              </a:spcAft>
            </a:pPr>
            <a:r>
              <a:rPr lang="en-US" sz="800" b="1" dirty="0">
                <a:solidFill>
                  <a:schemeClr val="bg1"/>
                </a:solidFill>
              </a:rPr>
              <a:t>14 -  </a:t>
            </a:r>
            <a:r>
              <a:rPr lang="en-US" sz="800" b="1" dirty="0" err="1">
                <a:solidFill>
                  <a:schemeClr val="bg1"/>
                </a:solidFill>
              </a:rPr>
              <a:t>Mookodi</a:t>
            </a:r>
            <a:r>
              <a:rPr lang="en-US" sz="800" b="1" dirty="0">
                <a:solidFill>
                  <a:schemeClr val="bg1"/>
                </a:solidFill>
              </a:rPr>
              <a:t>-Hermes (200 km) ERA 2025</a:t>
            </a:r>
          </a:p>
          <a:p>
            <a:pPr>
              <a:spcAft>
                <a:spcPts val="200"/>
              </a:spcAft>
            </a:pPr>
            <a:r>
              <a:rPr lang="en-US" sz="800" b="1" dirty="0">
                <a:solidFill>
                  <a:schemeClr val="bg1"/>
                </a:solidFill>
              </a:rPr>
              <a:t>15 - 1</a:t>
            </a:r>
            <a:r>
              <a:rPr lang="en-US" sz="800" b="1" baseline="30000" dirty="0">
                <a:solidFill>
                  <a:schemeClr val="bg1"/>
                </a:solidFill>
              </a:rPr>
              <a:t>st</a:t>
            </a:r>
            <a:r>
              <a:rPr lang="en-US" sz="800" b="1" dirty="0">
                <a:solidFill>
                  <a:schemeClr val="bg1"/>
                </a:solidFill>
              </a:rPr>
              <a:t> Gamma-</a:t>
            </a:r>
            <a:r>
              <a:rPr lang="en-US" sz="800" b="1" dirty="0" err="1">
                <a:solidFill>
                  <a:schemeClr val="bg1"/>
                </a:solidFill>
              </a:rPr>
              <a:t>Grassridge</a:t>
            </a:r>
            <a:r>
              <a:rPr lang="en-US" sz="800" b="1" dirty="0">
                <a:solidFill>
                  <a:schemeClr val="bg1"/>
                </a:solidFill>
              </a:rPr>
              <a:t> 765 kV (355 km) ERA 2025</a:t>
            </a:r>
          </a:p>
          <a:p>
            <a:pPr marL="180975" indent="-180975">
              <a:spcAft>
                <a:spcPts val="200"/>
              </a:spcAft>
            </a:pPr>
            <a:r>
              <a:rPr lang="en-US" sz="800" b="1" dirty="0">
                <a:solidFill>
                  <a:schemeClr val="bg1"/>
                </a:solidFill>
              </a:rPr>
              <a:t>16 - 2</a:t>
            </a:r>
            <a:r>
              <a:rPr lang="en-US" sz="800" b="1" baseline="30000" dirty="0">
                <a:solidFill>
                  <a:schemeClr val="bg1"/>
                </a:solidFill>
              </a:rPr>
              <a:t>nd</a:t>
            </a:r>
            <a:r>
              <a:rPr lang="en-US" sz="800" b="1" dirty="0">
                <a:solidFill>
                  <a:schemeClr val="bg1"/>
                </a:solidFill>
              </a:rPr>
              <a:t> Gamma-</a:t>
            </a:r>
            <a:r>
              <a:rPr lang="en-US" sz="800" b="1" dirty="0" err="1">
                <a:solidFill>
                  <a:schemeClr val="bg1"/>
                </a:solidFill>
              </a:rPr>
              <a:t>Grassridge</a:t>
            </a:r>
            <a:r>
              <a:rPr lang="en-US" sz="800" b="1" dirty="0">
                <a:solidFill>
                  <a:schemeClr val="bg1"/>
                </a:solidFill>
              </a:rPr>
              <a:t> 765 kV (355 km) ERA 2026</a:t>
            </a:r>
          </a:p>
          <a:p>
            <a:pPr marL="180975" indent="-180975">
              <a:spcAft>
                <a:spcPts val="200"/>
              </a:spcAft>
            </a:pPr>
            <a:r>
              <a:rPr lang="en-US" sz="800" b="1" dirty="0">
                <a:solidFill>
                  <a:schemeClr val="bg1"/>
                </a:solidFill>
              </a:rPr>
              <a:t>17 - Gamma-Perseus 765 kV (420 km) ERA 2026</a:t>
            </a:r>
          </a:p>
          <a:p>
            <a:pPr marL="180975" indent="-180975">
              <a:spcAft>
                <a:spcPts val="200"/>
              </a:spcAft>
            </a:pPr>
            <a:r>
              <a:rPr lang="en-US" sz="800" b="1" dirty="0">
                <a:solidFill>
                  <a:schemeClr val="bg1"/>
                </a:solidFill>
              </a:rPr>
              <a:t>18 - Kappa-</a:t>
            </a:r>
            <a:r>
              <a:rPr lang="en-US" sz="800" b="1" dirty="0" err="1">
                <a:solidFill>
                  <a:schemeClr val="bg1"/>
                </a:solidFill>
              </a:rPr>
              <a:t>Sterrekus</a:t>
            </a:r>
            <a:r>
              <a:rPr lang="en-US" sz="800" b="1" dirty="0">
                <a:solidFill>
                  <a:schemeClr val="bg1"/>
                </a:solidFill>
              </a:rPr>
              <a:t> 765 kV (150 km) ERA 2026</a:t>
            </a:r>
          </a:p>
          <a:p>
            <a:pPr marL="180975" indent="-180975">
              <a:spcAft>
                <a:spcPts val="200"/>
              </a:spcAft>
            </a:pPr>
            <a:r>
              <a:rPr lang="en-US" sz="800" b="1" dirty="0">
                <a:solidFill>
                  <a:schemeClr val="bg1"/>
                </a:solidFill>
              </a:rPr>
              <a:t>19 - Aries-</a:t>
            </a:r>
            <a:r>
              <a:rPr lang="en-US" sz="800" b="1" dirty="0" err="1">
                <a:solidFill>
                  <a:schemeClr val="bg1"/>
                </a:solidFill>
              </a:rPr>
              <a:t>Aggeneis</a:t>
            </a:r>
            <a:r>
              <a:rPr lang="en-US" sz="800" b="1" dirty="0">
                <a:solidFill>
                  <a:schemeClr val="bg1"/>
                </a:solidFill>
              </a:rPr>
              <a:t> (200 km) ERA 2026</a:t>
            </a:r>
          </a:p>
          <a:p>
            <a:pPr marL="180975" indent="-180975">
              <a:spcAft>
                <a:spcPts val="200"/>
              </a:spcAft>
            </a:pPr>
            <a:r>
              <a:rPr lang="en-US" sz="800" b="1" dirty="0">
                <a:solidFill>
                  <a:schemeClr val="bg1"/>
                </a:solidFill>
              </a:rPr>
              <a:t>20 - </a:t>
            </a:r>
            <a:r>
              <a:rPr lang="en-US" sz="800" b="1" dirty="0" err="1">
                <a:solidFill>
                  <a:schemeClr val="bg1"/>
                </a:solidFill>
              </a:rPr>
              <a:t>Aggeneis</a:t>
            </a:r>
            <a:r>
              <a:rPr lang="en-US" sz="800" b="1" dirty="0">
                <a:solidFill>
                  <a:schemeClr val="bg1"/>
                </a:solidFill>
              </a:rPr>
              <a:t> </a:t>
            </a:r>
            <a:r>
              <a:rPr lang="en-US" sz="800" b="1" dirty="0" err="1">
                <a:solidFill>
                  <a:schemeClr val="bg1"/>
                </a:solidFill>
              </a:rPr>
              <a:t>Groeipunt</a:t>
            </a:r>
            <a:r>
              <a:rPr lang="en-US" sz="800" b="1" dirty="0">
                <a:solidFill>
                  <a:schemeClr val="bg1"/>
                </a:solidFill>
              </a:rPr>
              <a:t> (63 km) ERA 2026</a:t>
            </a:r>
          </a:p>
          <a:p>
            <a:pPr marL="180975" indent="-180975">
              <a:spcAft>
                <a:spcPts val="200"/>
              </a:spcAft>
            </a:pPr>
            <a:r>
              <a:rPr lang="en-US" sz="800" b="1" dirty="0">
                <a:solidFill>
                  <a:schemeClr val="bg1"/>
                </a:solidFill>
              </a:rPr>
              <a:t>21 - Aurora-Juno (160 km) ERA 2026</a:t>
            </a:r>
          </a:p>
          <a:p>
            <a:pPr marL="180975" indent="-180975">
              <a:spcAft>
                <a:spcPts val="200"/>
              </a:spcAft>
            </a:pPr>
            <a:r>
              <a:rPr lang="en-US" sz="800" b="1" dirty="0">
                <a:solidFill>
                  <a:schemeClr val="bg1"/>
                </a:solidFill>
              </a:rPr>
              <a:t>22 - Ferrum-Boundary (240 km) ERA 2026</a:t>
            </a:r>
          </a:p>
          <a:p>
            <a:pPr marL="180975" indent="-180975">
              <a:spcAft>
                <a:spcPts val="200"/>
              </a:spcAft>
            </a:pPr>
            <a:r>
              <a:rPr lang="en-US" sz="800" b="1" dirty="0">
                <a:solidFill>
                  <a:schemeClr val="bg1"/>
                </a:solidFill>
              </a:rPr>
              <a:t>23 – </a:t>
            </a:r>
            <a:r>
              <a:rPr lang="en-US" sz="800" b="1" dirty="0" err="1">
                <a:solidFill>
                  <a:schemeClr val="bg1"/>
                </a:solidFill>
              </a:rPr>
              <a:t>Paulputs</a:t>
            </a:r>
            <a:r>
              <a:rPr lang="en-US" sz="800" b="1" dirty="0">
                <a:solidFill>
                  <a:schemeClr val="bg1"/>
                </a:solidFill>
              </a:rPr>
              <a:t> LILO from Aries-</a:t>
            </a:r>
            <a:r>
              <a:rPr lang="en-US" sz="800" b="1" dirty="0" err="1">
                <a:solidFill>
                  <a:schemeClr val="bg1"/>
                </a:solidFill>
              </a:rPr>
              <a:t>Kokerboom</a:t>
            </a:r>
            <a:r>
              <a:rPr lang="en-US" sz="800" b="1" dirty="0">
                <a:solidFill>
                  <a:schemeClr val="bg1"/>
                </a:solidFill>
              </a:rPr>
              <a:t> (2x35 km) ERA 2026</a:t>
            </a:r>
          </a:p>
          <a:p>
            <a:pPr marL="180975" indent="-180975">
              <a:spcAft>
                <a:spcPts val="200"/>
              </a:spcAft>
            </a:pPr>
            <a:r>
              <a:rPr lang="en-US" sz="800" b="1" dirty="0">
                <a:solidFill>
                  <a:schemeClr val="bg1"/>
                </a:solidFill>
              </a:rPr>
              <a:t>24 - </a:t>
            </a:r>
            <a:r>
              <a:rPr lang="en-US" sz="800" b="1" dirty="0" err="1">
                <a:solidFill>
                  <a:schemeClr val="bg1"/>
                </a:solidFill>
              </a:rPr>
              <a:t>Grassridge-Hlaziya</a:t>
            </a:r>
            <a:r>
              <a:rPr lang="en-US" sz="800" b="1" dirty="0">
                <a:solidFill>
                  <a:schemeClr val="bg1"/>
                </a:solidFill>
              </a:rPr>
              <a:t> (2 x 125 km) ERA 2026</a:t>
            </a:r>
          </a:p>
          <a:p>
            <a:pPr marL="180975" indent="-180975">
              <a:spcAft>
                <a:spcPts val="200"/>
              </a:spcAft>
            </a:pPr>
            <a:r>
              <a:rPr lang="en-US" sz="800" b="1" dirty="0">
                <a:solidFill>
                  <a:schemeClr val="bg1"/>
                </a:solidFill>
              </a:rPr>
              <a:t>     - Dedisa-</a:t>
            </a:r>
            <a:r>
              <a:rPr lang="en-US" sz="800" b="1" dirty="0" err="1">
                <a:solidFill>
                  <a:schemeClr val="bg1"/>
                </a:solidFill>
              </a:rPr>
              <a:t>Hlaziya</a:t>
            </a:r>
            <a:r>
              <a:rPr lang="en-US" sz="800" b="1" dirty="0">
                <a:solidFill>
                  <a:schemeClr val="bg1"/>
                </a:solidFill>
              </a:rPr>
              <a:t> (131 km) ERA 2026</a:t>
            </a:r>
          </a:p>
          <a:p>
            <a:pPr marL="180975" indent="-180975">
              <a:spcAft>
                <a:spcPts val="200"/>
              </a:spcAft>
            </a:pPr>
            <a:endParaRPr lang="en-US" sz="800" b="1" dirty="0">
              <a:solidFill>
                <a:schemeClr val="bg1"/>
              </a:solidFill>
            </a:endParaRPr>
          </a:p>
          <a:p>
            <a:pPr marL="180975" indent="-180975">
              <a:spcAft>
                <a:spcPts val="200"/>
              </a:spcAft>
            </a:pPr>
            <a:r>
              <a:rPr lang="en-US" sz="800" b="1" dirty="0">
                <a:solidFill>
                  <a:schemeClr val="bg1"/>
                </a:solidFill>
              </a:rPr>
              <a:t>Total 400kV - 3145 km</a:t>
            </a:r>
          </a:p>
          <a:p>
            <a:pPr marL="180975" indent="-180975">
              <a:spcAft>
                <a:spcPts val="200"/>
              </a:spcAft>
            </a:pPr>
            <a:r>
              <a:rPr lang="en-US" sz="800" b="1" dirty="0">
                <a:solidFill>
                  <a:schemeClr val="bg1"/>
                </a:solidFill>
              </a:rPr>
              <a:t>Total 765kV – 2110 km</a:t>
            </a:r>
          </a:p>
          <a:p>
            <a:pPr marL="180975" indent="-180975">
              <a:spcAft>
                <a:spcPts val="200"/>
              </a:spcAft>
            </a:pPr>
            <a:endParaRPr lang="en-US" sz="800" b="1" dirty="0">
              <a:solidFill>
                <a:schemeClr val="bg1"/>
              </a:solidFill>
            </a:endParaRPr>
          </a:p>
        </p:txBody>
      </p:sp>
      <p:cxnSp>
        <p:nvCxnSpPr>
          <p:cNvPr id="23" name="Straight Connector 22"/>
          <p:cNvCxnSpPr>
            <a:stCxn id="28" idx="6"/>
          </p:cNvCxnSpPr>
          <p:nvPr/>
        </p:nvCxnSpPr>
        <p:spPr>
          <a:xfrm flipH="1">
            <a:off x="6305909" y="5904683"/>
            <a:ext cx="388517" cy="289084"/>
          </a:xfrm>
          <a:prstGeom prst="line">
            <a:avLst/>
          </a:prstGeom>
          <a:ln w="28575">
            <a:solidFill>
              <a:srgbClr val="33CC33"/>
            </a:solidFill>
            <a:prstDash val="sysDash"/>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6206704" y="6090249"/>
            <a:ext cx="198409" cy="198409"/>
          </a:xfrm>
          <a:prstGeom prst="ellipse">
            <a:avLst/>
          </a:prstGeom>
          <a:pattFill prst="solidDmnd">
            <a:fgClr>
              <a:srgbClr val="33CC33"/>
            </a:fgClr>
            <a:bgClr>
              <a:schemeClr val="bg1"/>
            </a:bgClr>
          </a:patt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7" name="Freeform 36"/>
          <p:cNvSpPr/>
          <p:nvPr/>
        </p:nvSpPr>
        <p:spPr>
          <a:xfrm rot="20132706">
            <a:off x="6127753" y="5821820"/>
            <a:ext cx="941234" cy="379072"/>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 name="connsiteX0" fmla="*/ 1788516 w 1929738"/>
              <a:gd name="connsiteY0" fmla="*/ 455991 h 1060309"/>
              <a:gd name="connsiteX1" fmla="*/ 481046 w 1929738"/>
              <a:gd name="connsiteY1" fmla="*/ 48643 h 1060309"/>
              <a:gd name="connsiteX2" fmla="*/ 58352 w 1929738"/>
              <a:gd name="connsiteY2" fmla="*/ 31390 h 1060309"/>
              <a:gd name="connsiteX3" fmla="*/ 58352 w 1929738"/>
              <a:gd name="connsiteY3" fmla="*/ 264303 h 1060309"/>
              <a:gd name="connsiteX4" fmla="*/ 567310 w 1929738"/>
              <a:gd name="connsiteY4" fmla="*/ 471337 h 1060309"/>
              <a:gd name="connsiteX5" fmla="*/ 1421325 w 1929738"/>
              <a:gd name="connsiteY5" fmla="*/ 919911 h 1060309"/>
              <a:gd name="connsiteX6" fmla="*/ 1852646 w 1929738"/>
              <a:gd name="connsiteY6" fmla="*/ 1032054 h 1060309"/>
              <a:gd name="connsiteX7" fmla="*/ 1788516 w 1929738"/>
              <a:gd name="connsiteY7" fmla="*/ 455991 h 1060309"/>
              <a:gd name="connsiteX0" fmla="*/ 1788516 w 1945272"/>
              <a:gd name="connsiteY0" fmla="*/ 455991 h 938725"/>
              <a:gd name="connsiteX1" fmla="*/ 481046 w 1945272"/>
              <a:gd name="connsiteY1" fmla="*/ 48643 h 938725"/>
              <a:gd name="connsiteX2" fmla="*/ 58352 w 1945272"/>
              <a:gd name="connsiteY2" fmla="*/ 31390 h 938725"/>
              <a:gd name="connsiteX3" fmla="*/ 58352 w 1945272"/>
              <a:gd name="connsiteY3" fmla="*/ 264303 h 938725"/>
              <a:gd name="connsiteX4" fmla="*/ 567310 w 1945272"/>
              <a:gd name="connsiteY4" fmla="*/ 471337 h 938725"/>
              <a:gd name="connsiteX5" fmla="*/ 1421325 w 1945272"/>
              <a:gd name="connsiteY5" fmla="*/ 919911 h 938725"/>
              <a:gd name="connsiteX6" fmla="*/ 1881025 w 1945272"/>
              <a:gd name="connsiteY6" fmla="*/ 654955 h 938725"/>
              <a:gd name="connsiteX7" fmla="*/ 1788516 w 1945272"/>
              <a:gd name="connsiteY7" fmla="*/ 455991 h 938725"/>
              <a:gd name="connsiteX0" fmla="*/ 1788516 w 1948539"/>
              <a:gd name="connsiteY0" fmla="*/ 455991 h 700292"/>
              <a:gd name="connsiteX1" fmla="*/ 481046 w 1948539"/>
              <a:gd name="connsiteY1" fmla="*/ 48643 h 700292"/>
              <a:gd name="connsiteX2" fmla="*/ 58352 w 1948539"/>
              <a:gd name="connsiteY2" fmla="*/ 31390 h 700292"/>
              <a:gd name="connsiteX3" fmla="*/ 58352 w 1948539"/>
              <a:gd name="connsiteY3" fmla="*/ 264303 h 700292"/>
              <a:gd name="connsiteX4" fmla="*/ 567310 w 1948539"/>
              <a:gd name="connsiteY4" fmla="*/ 471337 h 700292"/>
              <a:gd name="connsiteX5" fmla="*/ 1370474 w 1948539"/>
              <a:gd name="connsiteY5" fmla="*/ 648300 h 700292"/>
              <a:gd name="connsiteX6" fmla="*/ 1881025 w 1948539"/>
              <a:gd name="connsiteY6" fmla="*/ 654955 h 700292"/>
              <a:gd name="connsiteX7" fmla="*/ 1788516 w 1948539"/>
              <a:gd name="connsiteY7" fmla="*/ 455991 h 700292"/>
              <a:gd name="connsiteX0" fmla="*/ 1788557 w 1948561"/>
              <a:gd name="connsiteY0" fmla="*/ 282742 h 699806"/>
              <a:gd name="connsiteX1" fmla="*/ 481046 w 1948561"/>
              <a:gd name="connsiteY1" fmla="*/ 39255 h 699806"/>
              <a:gd name="connsiteX2" fmla="*/ 58352 w 1948561"/>
              <a:gd name="connsiteY2" fmla="*/ 22002 h 699806"/>
              <a:gd name="connsiteX3" fmla="*/ 58352 w 1948561"/>
              <a:gd name="connsiteY3" fmla="*/ 254915 h 699806"/>
              <a:gd name="connsiteX4" fmla="*/ 567310 w 1948561"/>
              <a:gd name="connsiteY4" fmla="*/ 461949 h 699806"/>
              <a:gd name="connsiteX5" fmla="*/ 1370474 w 1948561"/>
              <a:gd name="connsiteY5" fmla="*/ 638912 h 699806"/>
              <a:gd name="connsiteX6" fmla="*/ 1881025 w 1948561"/>
              <a:gd name="connsiteY6" fmla="*/ 645567 h 699806"/>
              <a:gd name="connsiteX7" fmla="*/ 1788557 w 1948561"/>
              <a:gd name="connsiteY7" fmla="*/ 282742 h 699806"/>
              <a:gd name="connsiteX0" fmla="*/ 1364357 w 1881026"/>
              <a:gd name="connsiteY0" fmla="*/ 24735 h 874203"/>
              <a:gd name="connsiteX1" fmla="*/ 481046 w 1881026"/>
              <a:gd name="connsiteY1" fmla="*/ 187597 h 874203"/>
              <a:gd name="connsiteX2" fmla="*/ 58352 w 1881026"/>
              <a:gd name="connsiteY2" fmla="*/ 170344 h 874203"/>
              <a:gd name="connsiteX3" fmla="*/ 58352 w 1881026"/>
              <a:gd name="connsiteY3" fmla="*/ 403257 h 874203"/>
              <a:gd name="connsiteX4" fmla="*/ 567310 w 1881026"/>
              <a:gd name="connsiteY4" fmla="*/ 610291 h 874203"/>
              <a:gd name="connsiteX5" fmla="*/ 1370474 w 1881026"/>
              <a:gd name="connsiteY5" fmla="*/ 787254 h 874203"/>
              <a:gd name="connsiteX6" fmla="*/ 1881025 w 1881026"/>
              <a:gd name="connsiteY6" fmla="*/ 793909 h 874203"/>
              <a:gd name="connsiteX7" fmla="*/ 1364357 w 1881026"/>
              <a:gd name="connsiteY7" fmla="*/ 24735 h 874203"/>
              <a:gd name="connsiteX0" fmla="*/ 1364357 w 1650582"/>
              <a:gd name="connsiteY0" fmla="*/ 6433 h 786192"/>
              <a:gd name="connsiteX1" fmla="*/ 481046 w 1650582"/>
              <a:gd name="connsiteY1" fmla="*/ 169295 h 786192"/>
              <a:gd name="connsiteX2" fmla="*/ 58352 w 1650582"/>
              <a:gd name="connsiteY2" fmla="*/ 152042 h 786192"/>
              <a:gd name="connsiteX3" fmla="*/ 58352 w 1650582"/>
              <a:gd name="connsiteY3" fmla="*/ 384955 h 786192"/>
              <a:gd name="connsiteX4" fmla="*/ 567310 w 1650582"/>
              <a:gd name="connsiteY4" fmla="*/ 591989 h 786192"/>
              <a:gd name="connsiteX5" fmla="*/ 1370474 w 1650582"/>
              <a:gd name="connsiteY5" fmla="*/ 768952 h 786192"/>
              <a:gd name="connsiteX6" fmla="*/ 1650572 w 1650582"/>
              <a:gd name="connsiteY6" fmla="*/ 424284 h 786192"/>
              <a:gd name="connsiteX7" fmla="*/ 1364357 w 1650582"/>
              <a:gd name="connsiteY7" fmla="*/ 6433 h 786192"/>
              <a:gd name="connsiteX0" fmla="*/ 1364357 w 1661769"/>
              <a:gd name="connsiteY0" fmla="*/ 6433 h 674193"/>
              <a:gd name="connsiteX1" fmla="*/ 481046 w 1661769"/>
              <a:gd name="connsiteY1" fmla="*/ 169295 h 674193"/>
              <a:gd name="connsiteX2" fmla="*/ 58352 w 1661769"/>
              <a:gd name="connsiteY2" fmla="*/ 152042 h 674193"/>
              <a:gd name="connsiteX3" fmla="*/ 58352 w 1661769"/>
              <a:gd name="connsiteY3" fmla="*/ 384955 h 674193"/>
              <a:gd name="connsiteX4" fmla="*/ 567310 w 1661769"/>
              <a:gd name="connsiteY4" fmla="*/ 591989 h 674193"/>
              <a:gd name="connsiteX5" fmla="*/ 1043790 w 1661769"/>
              <a:gd name="connsiteY5" fmla="*/ 651057 h 674193"/>
              <a:gd name="connsiteX6" fmla="*/ 1650572 w 1661769"/>
              <a:gd name="connsiteY6" fmla="*/ 424284 h 674193"/>
              <a:gd name="connsiteX7" fmla="*/ 1364357 w 1661769"/>
              <a:gd name="connsiteY7" fmla="*/ 6433 h 674193"/>
              <a:gd name="connsiteX0" fmla="*/ 1364357 w 1690609"/>
              <a:gd name="connsiteY0" fmla="*/ 6433 h 592380"/>
              <a:gd name="connsiteX1" fmla="*/ 481046 w 1690609"/>
              <a:gd name="connsiteY1" fmla="*/ 169295 h 592380"/>
              <a:gd name="connsiteX2" fmla="*/ 58352 w 1690609"/>
              <a:gd name="connsiteY2" fmla="*/ 152042 h 592380"/>
              <a:gd name="connsiteX3" fmla="*/ 58352 w 1690609"/>
              <a:gd name="connsiteY3" fmla="*/ 384955 h 592380"/>
              <a:gd name="connsiteX4" fmla="*/ 567310 w 1690609"/>
              <a:gd name="connsiteY4" fmla="*/ 591989 h 592380"/>
              <a:gd name="connsiteX5" fmla="*/ 1650572 w 1690609"/>
              <a:gd name="connsiteY5" fmla="*/ 424284 h 592380"/>
              <a:gd name="connsiteX6" fmla="*/ 1364357 w 1690609"/>
              <a:gd name="connsiteY6" fmla="*/ 6433 h 592380"/>
              <a:gd name="connsiteX0" fmla="*/ 1424471 w 1750724"/>
              <a:gd name="connsiteY0" fmla="*/ 9535 h 595482"/>
              <a:gd name="connsiteX1" fmla="*/ 118466 w 1750724"/>
              <a:gd name="connsiteY1" fmla="*/ 155144 h 595482"/>
              <a:gd name="connsiteX2" fmla="*/ 118466 w 1750724"/>
              <a:gd name="connsiteY2" fmla="*/ 388057 h 595482"/>
              <a:gd name="connsiteX3" fmla="*/ 627424 w 1750724"/>
              <a:gd name="connsiteY3" fmla="*/ 595091 h 595482"/>
              <a:gd name="connsiteX4" fmla="*/ 1710686 w 1750724"/>
              <a:gd name="connsiteY4" fmla="*/ 427386 h 595482"/>
              <a:gd name="connsiteX5" fmla="*/ 1424471 w 1750724"/>
              <a:gd name="connsiteY5" fmla="*/ 9535 h 595482"/>
              <a:gd name="connsiteX0" fmla="*/ 1538394 w 1864647"/>
              <a:gd name="connsiteY0" fmla="*/ 10169 h 595922"/>
              <a:gd name="connsiteX1" fmla="*/ 232389 w 1864647"/>
              <a:gd name="connsiteY1" fmla="*/ 155778 h 595922"/>
              <a:gd name="connsiteX2" fmla="*/ 44268 w 1864647"/>
              <a:gd name="connsiteY2" fmla="*/ 454880 h 595922"/>
              <a:gd name="connsiteX3" fmla="*/ 741347 w 1864647"/>
              <a:gd name="connsiteY3" fmla="*/ 595725 h 595922"/>
              <a:gd name="connsiteX4" fmla="*/ 1824609 w 1864647"/>
              <a:gd name="connsiteY4" fmla="*/ 428020 h 595922"/>
              <a:gd name="connsiteX5" fmla="*/ 1538394 w 1864647"/>
              <a:gd name="connsiteY5" fmla="*/ 10169 h 59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4647" h="595922">
                <a:moveTo>
                  <a:pt x="1538394" y="10169"/>
                </a:moveTo>
                <a:cubicBezTo>
                  <a:pt x="1273024" y="-35205"/>
                  <a:pt x="481410" y="81660"/>
                  <a:pt x="232389" y="155778"/>
                </a:cubicBezTo>
                <a:cubicBezTo>
                  <a:pt x="-16632" y="229896"/>
                  <a:pt x="-40558" y="381556"/>
                  <a:pt x="44268" y="454880"/>
                </a:cubicBezTo>
                <a:cubicBezTo>
                  <a:pt x="129094" y="528204"/>
                  <a:pt x="444624" y="600202"/>
                  <a:pt x="741347" y="595725"/>
                </a:cubicBezTo>
                <a:cubicBezTo>
                  <a:pt x="1038070" y="591248"/>
                  <a:pt x="1691768" y="525613"/>
                  <a:pt x="1824609" y="428020"/>
                </a:cubicBezTo>
                <a:cubicBezTo>
                  <a:pt x="1957450" y="330427"/>
                  <a:pt x="1733315" y="52667"/>
                  <a:pt x="1538394" y="10169"/>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24</a:t>
            </a:r>
          </a:p>
        </p:txBody>
      </p:sp>
      <p:sp>
        <p:nvSpPr>
          <p:cNvPr id="39" name="Freeform 38"/>
          <p:cNvSpPr/>
          <p:nvPr/>
        </p:nvSpPr>
        <p:spPr>
          <a:xfrm>
            <a:off x="5014009" y="5065867"/>
            <a:ext cx="306681" cy="1312846"/>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 name="connsiteX0" fmla="*/ 1826131 w 1947973"/>
              <a:gd name="connsiteY0" fmla="*/ 865282 h 1140509"/>
              <a:gd name="connsiteX1" fmla="*/ 618432 w 1947973"/>
              <a:gd name="connsiteY1" fmla="*/ 45773 h 1140509"/>
              <a:gd name="connsiteX2" fmla="*/ 66342 w 1947973"/>
              <a:gd name="connsiteY2" fmla="*/ 132037 h 1140509"/>
              <a:gd name="connsiteX3" fmla="*/ 66342 w 1947973"/>
              <a:gd name="connsiteY3" fmla="*/ 364950 h 1140509"/>
              <a:gd name="connsiteX4" fmla="*/ 575300 w 1947973"/>
              <a:gd name="connsiteY4" fmla="*/ 571984 h 1140509"/>
              <a:gd name="connsiteX5" fmla="*/ 1429315 w 1947973"/>
              <a:gd name="connsiteY5" fmla="*/ 1020558 h 1140509"/>
              <a:gd name="connsiteX6" fmla="*/ 1860636 w 1947973"/>
              <a:gd name="connsiteY6" fmla="*/ 1132701 h 1140509"/>
              <a:gd name="connsiteX7" fmla="*/ 1826131 w 1947973"/>
              <a:gd name="connsiteY7" fmla="*/ 865282 h 1140509"/>
              <a:gd name="connsiteX0" fmla="*/ 1759921 w 1881763"/>
              <a:gd name="connsiteY0" fmla="*/ 871352 h 1146579"/>
              <a:gd name="connsiteX1" fmla="*/ 552222 w 1881763"/>
              <a:gd name="connsiteY1" fmla="*/ 51843 h 1146579"/>
              <a:gd name="connsiteX2" fmla="*/ 132 w 1881763"/>
              <a:gd name="connsiteY2" fmla="*/ 138107 h 1146579"/>
              <a:gd name="connsiteX3" fmla="*/ 509090 w 1881763"/>
              <a:gd name="connsiteY3" fmla="*/ 578054 h 1146579"/>
              <a:gd name="connsiteX4" fmla="*/ 1363105 w 1881763"/>
              <a:gd name="connsiteY4" fmla="*/ 1026628 h 1146579"/>
              <a:gd name="connsiteX5" fmla="*/ 1794426 w 1881763"/>
              <a:gd name="connsiteY5" fmla="*/ 1138771 h 1146579"/>
              <a:gd name="connsiteX6" fmla="*/ 1759921 w 1881763"/>
              <a:gd name="connsiteY6" fmla="*/ 871352 h 1146579"/>
              <a:gd name="connsiteX0" fmla="*/ 1759921 w 1791937"/>
              <a:gd name="connsiteY0" fmla="*/ 871352 h 1045857"/>
              <a:gd name="connsiteX1" fmla="*/ 552222 w 1791937"/>
              <a:gd name="connsiteY1" fmla="*/ 51843 h 1045857"/>
              <a:gd name="connsiteX2" fmla="*/ 132 w 1791937"/>
              <a:gd name="connsiteY2" fmla="*/ 138107 h 1045857"/>
              <a:gd name="connsiteX3" fmla="*/ 509090 w 1791937"/>
              <a:gd name="connsiteY3" fmla="*/ 578054 h 1045857"/>
              <a:gd name="connsiteX4" fmla="*/ 1363105 w 1791937"/>
              <a:gd name="connsiteY4" fmla="*/ 1026628 h 1045857"/>
              <a:gd name="connsiteX5" fmla="*/ 1759921 w 1791937"/>
              <a:gd name="connsiteY5" fmla="*/ 871352 h 1045857"/>
              <a:gd name="connsiteX0" fmla="*/ 1259589 w 1458957"/>
              <a:gd name="connsiteY0" fmla="*/ 565779 h 1010663"/>
              <a:gd name="connsiteX1" fmla="*/ 552222 w 1458957"/>
              <a:gd name="connsiteY1" fmla="*/ 30942 h 1010663"/>
              <a:gd name="connsiteX2" fmla="*/ 132 w 1458957"/>
              <a:gd name="connsiteY2" fmla="*/ 117206 h 1010663"/>
              <a:gd name="connsiteX3" fmla="*/ 509090 w 1458957"/>
              <a:gd name="connsiteY3" fmla="*/ 557153 h 1010663"/>
              <a:gd name="connsiteX4" fmla="*/ 1363105 w 1458957"/>
              <a:gd name="connsiteY4" fmla="*/ 1005727 h 1010663"/>
              <a:gd name="connsiteX5" fmla="*/ 1259589 w 1458957"/>
              <a:gd name="connsiteY5" fmla="*/ 565779 h 1010663"/>
              <a:gd name="connsiteX0" fmla="*/ 1259585 w 1413738"/>
              <a:gd name="connsiteY0" fmla="*/ 565779 h 934084"/>
              <a:gd name="connsiteX1" fmla="*/ 552218 w 1413738"/>
              <a:gd name="connsiteY1" fmla="*/ 30942 h 934084"/>
              <a:gd name="connsiteX2" fmla="*/ 128 w 1413738"/>
              <a:gd name="connsiteY2" fmla="*/ 117206 h 934084"/>
              <a:gd name="connsiteX3" fmla="*/ 509086 w 1413738"/>
              <a:gd name="connsiteY3" fmla="*/ 557153 h 934084"/>
              <a:gd name="connsiteX4" fmla="*/ 1302716 w 1413738"/>
              <a:gd name="connsiteY4" fmla="*/ 928089 h 934084"/>
              <a:gd name="connsiteX5" fmla="*/ 1259585 w 1413738"/>
              <a:gd name="connsiteY5" fmla="*/ 565779 h 934084"/>
              <a:gd name="connsiteX0" fmla="*/ 1259551 w 1259985"/>
              <a:gd name="connsiteY0" fmla="*/ 565779 h 1344947"/>
              <a:gd name="connsiteX1" fmla="*/ 552184 w 1259985"/>
              <a:gd name="connsiteY1" fmla="*/ 30942 h 1344947"/>
              <a:gd name="connsiteX2" fmla="*/ 94 w 1259985"/>
              <a:gd name="connsiteY2" fmla="*/ 117206 h 1344947"/>
              <a:gd name="connsiteX3" fmla="*/ 509052 w 1259985"/>
              <a:gd name="connsiteY3" fmla="*/ 557153 h 1344947"/>
              <a:gd name="connsiteX4" fmla="*/ 647074 w 1259985"/>
              <a:gd name="connsiteY4" fmla="*/ 1342157 h 1344947"/>
              <a:gd name="connsiteX5" fmla="*/ 1259551 w 1259985"/>
              <a:gd name="connsiteY5" fmla="*/ 565779 h 1344947"/>
              <a:gd name="connsiteX0" fmla="*/ 845483 w 850934"/>
              <a:gd name="connsiteY0" fmla="*/ 686138 h 1353749"/>
              <a:gd name="connsiteX1" fmla="*/ 552184 w 850934"/>
              <a:gd name="connsiteY1" fmla="*/ 39158 h 1353749"/>
              <a:gd name="connsiteX2" fmla="*/ 94 w 850934"/>
              <a:gd name="connsiteY2" fmla="*/ 125422 h 1353749"/>
              <a:gd name="connsiteX3" fmla="*/ 509052 w 850934"/>
              <a:gd name="connsiteY3" fmla="*/ 565369 h 1353749"/>
              <a:gd name="connsiteX4" fmla="*/ 647074 w 850934"/>
              <a:gd name="connsiteY4" fmla="*/ 1350373 h 1353749"/>
              <a:gd name="connsiteX5" fmla="*/ 845483 w 850934"/>
              <a:gd name="connsiteY5" fmla="*/ 686138 h 1353749"/>
              <a:gd name="connsiteX0" fmla="*/ 849493 w 902022"/>
              <a:gd name="connsiteY0" fmla="*/ 640229 h 1307778"/>
              <a:gd name="connsiteX1" fmla="*/ 823613 w 902022"/>
              <a:gd name="connsiteY1" fmla="*/ 53634 h 1307778"/>
              <a:gd name="connsiteX2" fmla="*/ 4104 w 902022"/>
              <a:gd name="connsiteY2" fmla="*/ 79513 h 1307778"/>
              <a:gd name="connsiteX3" fmla="*/ 513062 w 902022"/>
              <a:gd name="connsiteY3" fmla="*/ 519460 h 1307778"/>
              <a:gd name="connsiteX4" fmla="*/ 651084 w 902022"/>
              <a:gd name="connsiteY4" fmla="*/ 1304464 h 1307778"/>
              <a:gd name="connsiteX5" fmla="*/ 849493 w 902022"/>
              <a:gd name="connsiteY5" fmla="*/ 640229 h 1307778"/>
              <a:gd name="connsiteX0" fmla="*/ 847646 w 900175"/>
              <a:gd name="connsiteY0" fmla="*/ 658372 h 1325921"/>
              <a:gd name="connsiteX1" fmla="*/ 821766 w 900175"/>
              <a:gd name="connsiteY1" fmla="*/ 71777 h 1325921"/>
              <a:gd name="connsiteX2" fmla="*/ 2257 w 900175"/>
              <a:gd name="connsiteY2" fmla="*/ 97656 h 1325921"/>
              <a:gd name="connsiteX3" fmla="*/ 580227 w 900175"/>
              <a:gd name="connsiteY3" fmla="*/ 865407 h 1325921"/>
              <a:gd name="connsiteX4" fmla="*/ 649237 w 900175"/>
              <a:gd name="connsiteY4" fmla="*/ 1322607 h 1325921"/>
              <a:gd name="connsiteX5" fmla="*/ 847646 w 900175"/>
              <a:gd name="connsiteY5" fmla="*/ 658372 h 1325921"/>
              <a:gd name="connsiteX0" fmla="*/ 315514 w 328937"/>
              <a:gd name="connsiteY0" fmla="*/ 611327 h 1278876"/>
              <a:gd name="connsiteX1" fmla="*/ 289634 w 328937"/>
              <a:gd name="connsiteY1" fmla="*/ 24732 h 1278876"/>
              <a:gd name="connsiteX2" fmla="*/ 117106 w 328937"/>
              <a:gd name="connsiteY2" fmla="*/ 180007 h 1278876"/>
              <a:gd name="connsiteX3" fmla="*/ 48095 w 328937"/>
              <a:gd name="connsiteY3" fmla="*/ 818362 h 1278876"/>
              <a:gd name="connsiteX4" fmla="*/ 117105 w 328937"/>
              <a:gd name="connsiteY4" fmla="*/ 1275562 h 1278876"/>
              <a:gd name="connsiteX5" fmla="*/ 315514 w 328937"/>
              <a:gd name="connsiteY5" fmla="*/ 611327 h 1278876"/>
              <a:gd name="connsiteX0" fmla="*/ 310718 w 328109"/>
              <a:gd name="connsiteY0" fmla="*/ 645297 h 1312846"/>
              <a:gd name="connsiteX1" fmla="*/ 284838 w 328109"/>
              <a:gd name="connsiteY1" fmla="*/ 58702 h 1312846"/>
              <a:gd name="connsiteX2" fmla="*/ 17419 w 328109"/>
              <a:gd name="connsiteY2" fmla="*/ 110460 h 1312846"/>
              <a:gd name="connsiteX3" fmla="*/ 43299 w 328109"/>
              <a:gd name="connsiteY3" fmla="*/ 852332 h 1312846"/>
              <a:gd name="connsiteX4" fmla="*/ 112309 w 328109"/>
              <a:gd name="connsiteY4" fmla="*/ 1309532 h 1312846"/>
              <a:gd name="connsiteX5" fmla="*/ 310718 w 328109"/>
              <a:gd name="connsiteY5" fmla="*/ 645297 h 1312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109" h="1312846">
                <a:moveTo>
                  <a:pt x="310718" y="645297"/>
                </a:moveTo>
                <a:cubicBezTo>
                  <a:pt x="339473" y="436825"/>
                  <a:pt x="333721" y="147841"/>
                  <a:pt x="284838" y="58702"/>
                </a:cubicBezTo>
                <a:cubicBezTo>
                  <a:pt x="235955" y="-30437"/>
                  <a:pt x="57676" y="-21812"/>
                  <a:pt x="17419" y="110460"/>
                </a:cubicBezTo>
                <a:cubicBezTo>
                  <a:pt x="-22838" y="242732"/>
                  <a:pt x="27484" y="652487"/>
                  <a:pt x="43299" y="852332"/>
                </a:cubicBezTo>
                <a:cubicBezTo>
                  <a:pt x="59114" y="1052177"/>
                  <a:pt x="-101914" y="1216079"/>
                  <a:pt x="112309" y="1309532"/>
                </a:cubicBezTo>
                <a:cubicBezTo>
                  <a:pt x="320781" y="1358415"/>
                  <a:pt x="281963" y="853769"/>
                  <a:pt x="310718" y="645297"/>
                </a:cubicBezTo>
                <a:close/>
              </a:path>
            </a:pathLst>
          </a:custGeom>
          <a:solidFill>
            <a:srgbClr val="FF0000">
              <a:alpha val="3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10</a:t>
            </a:r>
          </a:p>
        </p:txBody>
      </p:sp>
      <p:sp>
        <p:nvSpPr>
          <p:cNvPr id="38" name="Freeform 29">
            <a:extLst>
              <a:ext uri="{FF2B5EF4-FFF2-40B4-BE49-F238E27FC236}">
                <a16:creationId xmlns:a16="http://schemas.microsoft.com/office/drawing/2014/main" id="{A1CC8C6D-7516-3981-7CF1-02E4CD5089EE}"/>
              </a:ext>
            </a:extLst>
          </p:cNvPr>
          <p:cNvSpPr/>
          <p:nvPr/>
        </p:nvSpPr>
        <p:spPr>
          <a:xfrm rot="20132706" flipH="1">
            <a:off x="4053297" y="2931257"/>
            <a:ext cx="527774" cy="686680"/>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8970" h="1060634">
                <a:moveTo>
                  <a:pt x="1818141" y="785407"/>
                </a:moveTo>
                <a:cubicBezTo>
                  <a:pt x="1589541" y="621505"/>
                  <a:pt x="774344" y="191622"/>
                  <a:pt x="481046" y="69415"/>
                </a:cubicBezTo>
                <a:cubicBezTo>
                  <a:pt x="187748" y="-52792"/>
                  <a:pt x="128801" y="16219"/>
                  <a:pt x="58352" y="52162"/>
                </a:cubicBezTo>
                <a:cubicBezTo>
                  <a:pt x="-12097" y="88105"/>
                  <a:pt x="-26474" y="211751"/>
                  <a:pt x="58352" y="285075"/>
                </a:cubicBezTo>
                <a:cubicBezTo>
                  <a:pt x="143178" y="358399"/>
                  <a:pt x="340148" y="382841"/>
                  <a:pt x="567310" y="492109"/>
                </a:cubicBezTo>
                <a:cubicBezTo>
                  <a:pt x="794472" y="601377"/>
                  <a:pt x="1207102" y="847230"/>
                  <a:pt x="1421325" y="940683"/>
                </a:cubicBezTo>
                <a:cubicBezTo>
                  <a:pt x="1635548" y="1034136"/>
                  <a:pt x="1785072" y="1080143"/>
                  <a:pt x="1852646" y="1052826"/>
                </a:cubicBezTo>
                <a:cubicBezTo>
                  <a:pt x="1920220" y="1025509"/>
                  <a:pt x="2046741" y="949309"/>
                  <a:pt x="1818141" y="785407"/>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1</a:t>
            </a:r>
          </a:p>
        </p:txBody>
      </p:sp>
      <p:sp>
        <p:nvSpPr>
          <p:cNvPr id="40" name="Freeform 29">
            <a:extLst>
              <a:ext uri="{FF2B5EF4-FFF2-40B4-BE49-F238E27FC236}">
                <a16:creationId xmlns:a16="http://schemas.microsoft.com/office/drawing/2014/main" id="{95BEA8B8-2353-0391-1EE7-F249BE8F52DE}"/>
              </a:ext>
            </a:extLst>
          </p:cNvPr>
          <p:cNvSpPr/>
          <p:nvPr/>
        </p:nvSpPr>
        <p:spPr>
          <a:xfrm rot="21125877" flipH="1">
            <a:off x="4272144" y="2435249"/>
            <a:ext cx="1179468" cy="544229"/>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8970" h="1060634">
                <a:moveTo>
                  <a:pt x="1818141" y="785407"/>
                </a:moveTo>
                <a:cubicBezTo>
                  <a:pt x="1589541" y="621505"/>
                  <a:pt x="774344" y="191622"/>
                  <a:pt x="481046" y="69415"/>
                </a:cubicBezTo>
                <a:cubicBezTo>
                  <a:pt x="187748" y="-52792"/>
                  <a:pt x="128801" y="16219"/>
                  <a:pt x="58352" y="52162"/>
                </a:cubicBezTo>
                <a:cubicBezTo>
                  <a:pt x="-12097" y="88105"/>
                  <a:pt x="-26474" y="211751"/>
                  <a:pt x="58352" y="285075"/>
                </a:cubicBezTo>
                <a:cubicBezTo>
                  <a:pt x="143178" y="358399"/>
                  <a:pt x="340148" y="382841"/>
                  <a:pt x="567310" y="492109"/>
                </a:cubicBezTo>
                <a:cubicBezTo>
                  <a:pt x="794472" y="601377"/>
                  <a:pt x="1207102" y="847230"/>
                  <a:pt x="1421325" y="940683"/>
                </a:cubicBezTo>
                <a:cubicBezTo>
                  <a:pt x="1635548" y="1034136"/>
                  <a:pt x="1785072" y="1080143"/>
                  <a:pt x="1852646" y="1052826"/>
                </a:cubicBezTo>
                <a:cubicBezTo>
                  <a:pt x="1920220" y="1025509"/>
                  <a:pt x="2046741" y="949309"/>
                  <a:pt x="1818141" y="785407"/>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2</a:t>
            </a:r>
          </a:p>
        </p:txBody>
      </p:sp>
      <p:sp>
        <p:nvSpPr>
          <p:cNvPr id="41" name="Freeform 29">
            <a:extLst>
              <a:ext uri="{FF2B5EF4-FFF2-40B4-BE49-F238E27FC236}">
                <a16:creationId xmlns:a16="http://schemas.microsoft.com/office/drawing/2014/main" id="{5AB77316-B712-F423-C8FB-3BC78B9CC96A}"/>
              </a:ext>
            </a:extLst>
          </p:cNvPr>
          <p:cNvSpPr/>
          <p:nvPr/>
        </p:nvSpPr>
        <p:spPr>
          <a:xfrm rot="21418415" flipH="1">
            <a:off x="3115819" y="3229804"/>
            <a:ext cx="613385" cy="378095"/>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8970" h="1060634">
                <a:moveTo>
                  <a:pt x="1818141" y="785407"/>
                </a:moveTo>
                <a:cubicBezTo>
                  <a:pt x="1589541" y="621505"/>
                  <a:pt x="774344" y="191622"/>
                  <a:pt x="481046" y="69415"/>
                </a:cubicBezTo>
                <a:cubicBezTo>
                  <a:pt x="187748" y="-52792"/>
                  <a:pt x="128801" y="16219"/>
                  <a:pt x="58352" y="52162"/>
                </a:cubicBezTo>
                <a:cubicBezTo>
                  <a:pt x="-12097" y="88105"/>
                  <a:pt x="-26474" y="211751"/>
                  <a:pt x="58352" y="285075"/>
                </a:cubicBezTo>
                <a:cubicBezTo>
                  <a:pt x="143178" y="358399"/>
                  <a:pt x="340148" y="382841"/>
                  <a:pt x="567310" y="492109"/>
                </a:cubicBezTo>
                <a:cubicBezTo>
                  <a:pt x="794472" y="601377"/>
                  <a:pt x="1207102" y="847230"/>
                  <a:pt x="1421325" y="940683"/>
                </a:cubicBezTo>
                <a:cubicBezTo>
                  <a:pt x="1635548" y="1034136"/>
                  <a:pt x="1785072" y="1080143"/>
                  <a:pt x="1852646" y="1052826"/>
                </a:cubicBezTo>
                <a:cubicBezTo>
                  <a:pt x="1920220" y="1025509"/>
                  <a:pt x="2046741" y="949309"/>
                  <a:pt x="1818141" y="785407"/>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3</a:t>
            </a:r>
          </a:p>
        </p:txBody>
      </p:sp>
      <p:sp>
        <p:nvSpPr>
          <p:cNvPr id="42" name="Freeform 29">
            <a:extLst>
              <a:ext uri="{FF2B5EF4-FFF2-40B4-BE49-F238E27FC236}">
                <a16:creationId xmlns:a16="http://schemas.microsoft.com/office/drawing/2014/main" id="{26CA2D5E-11AA-2B63-39C4-37E49B68CEED}"/>
              </a:ext>
            </a:extLst>
          </p:cNvPr>
          <p:cNvSpPr/>
          <p:nvPr/>
        </p:nvSpPr>
        <p:spPr>
          <a:xfrm>
            <a:off x="4965664" y="3696379"/>
            <a:ext cx="1161535" cy="701214"/>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8970" h="1060634">
                <a:moveTo>
                  <a:pt x="1818141" y="785407"/>
                </a:moveTo>
                <a:cubicBezTo>
                  <a:pt x="1589541" y="621505"/>
                  <a:pt x="774344" y="191622"/>
                  <a:pt x="481046" y="69415"/>
                </a:cubicBezTo>
                <a:cubicBezTo>
                  <a:pt x="187748" y="-52792"/>
                  <a:pt x="128801" y="16219"/>
                  <a:pt x="58352" y="52162"/>
                </a:cubicBezTo>
                <a:cubicBezTo>
                  <a:pt x="-12097" y="88105"/>
                  <a:pt x="-26474" y="211751"/>
                  <a:pt x="58352" y="285075"/>
                </a:cubicBezTo>
                <a:cubicBezTo>
                  <a:pt x="143178" y="358399"/>
                  <a:pt x="340148" y="382841"/>
                  <a:pt x="567310" y="492109"/>
                </a:cubicBezTo>
                <a:cubicBezTo>
                  <a:pt x="794472" y="601377"/>
                  <a:pt x="1207102" y="847230"/>
                  <a:pt x="1421325" y="940683"/>
                </a:cubicBezTo>
                <a:cubicBezTo>
                  <a:pt x="1635548" y="1034136"/>
                  <a:pt x="1785072" y="1080143"/>
                  <a:pt x="1852646" y="1052826"/>
                </a:cubicBezTo>
                <a:cubicBezTo>
                  <a:pt x="1920220" y="1025509"/>
                  <a:pt x="2046741" y="949309"/>
                  <a:pt x="1818141" y="785407"/>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7</a:t>
            </a:r>
          </a:p>
        </p:txBody>
      </p:sp>
      <p:sp>
        <p:nvSpPr>
          <p:cNvPr id="43" name="Freeform 29">
            <a:extLst>
              <a:ext uri="{FF2B5EF4-FFF2-40B4-BE49-F238E27FC236}">
                <a16:creationId xmlns:a16="http://schemas.microsoft.com/office/drawing/2014/main" id="{4CB0CE1A-744C-28BD-428A-85B67328278C}"/>
              </a:ext>
            </a:extLst>
          </p:cNvPr>
          <p:cNvSpPr/>
          <p:nvPr/>
        </p:nvSpPr>
        <p:spPr>
          <a:xfrm rot="21066694">
            <a:off x="4162205" y="3318527"/>
            <a:ext cx="1015909" cy="638407"/>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8970" h="1060634">
                <a:moveTo>
                  <a:pt x="1818141" y="785407"/>
                </a:moveTo>
                <a:cubicBezTo>
                  <a:pt x="1589541" y="621505"/>
                  <a:pt x="774344" y="191622"/>
                  <a:pt x="481046" y="69415"/>
                </a:cubicBezTo>
                <a:cubicBezTo>
                  <a:pt x="187748" y="-52792"/>
                  <a:pt x="128801" y="16219"/>
                  <a:pt x="58352" y="52162"/>
                </a:cubicBezTo>
                <a:cubicBezTo>
                  <a:pt x="-12097" y="88105"/>
                  <a:pt x="-26474" y="211751"/>
                  <a:pt x="58352" y="285075"/>
                </a:cubicBezTo>
                <a:cubicBezTo>
                  <a:pt x="143178" y="358399"/>
                  <a:pt x="340148" y="382841"/>
                  <a:pt x="567310" y="492109"/>
                </a:cubicBezTo>
                <a:cubicBezTo>
                  <a:pt x="794472" y="601377"/>
                  <a:pt x="1207102" y="847230"/>
                  <a:pt x="1421325" y="940683"/>
                </a:cubicBezTo>
                <a:cubicBezTo>
                  <a:pt x="1635548" y="1034136"/>
                  <a:pt x="1785072" y="1080143"/>
                  <a:pt x="1852646" y="1052826"/>
                </a:cubicBezTo>
                <a:cubicBezTo>
                  <a:pt x="1920220" y="1025509"/>
                  <a:pt x="2046741" y="949309"/>
                  <a:pt x="1818141" y="785407"/>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8</a:t>
            </a:r>
          </a:p>
        </p:txBody>
      </p:sp>
      <p:sp>
        <p:nvSpPr>
          <p:cNvPr id="45" name="Freeform 29">
            <a:extLst>
              <a:ext uri="{FF2B5EF4-FFF2-40B4-BE49-F238E27FC236}">
                <a16:creationId xmlns:a16="http://schemas.microsoft.com/office/drawing/2014/main" id="{A265BA9D-23BF-1012-9238-9F4D52CEBB5D}"/>
              </a:ext>
            </a:extLst>
          </p:cNvPr>
          <p:cNvSpPr/>
          <p:nvPr/>
        </p:nvSpPr>
        <p:spPr>
          <a:xfrm rot="1924999" flipH="1">
            <a:off x="2518075" y="3484599"/>
            <a:ext cx="356550" cy="396368"/>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8970" h="1060634">
                <a:moveTo>
                  <a:pt x="1818141" y="785407"/>
                </a:moveTo>
                <a:cubicBezTo>
                  <a:pt x="1589541" y="621505"/>
                  <a:pt x="774344" y="191622"/>
                  <a:pt x="481046" y="69415"/>
                </a:cubicBezTo>
                <a:cubicBezTo>
                  <a:pt x="187748" y="-52792"/>
                  <a:pt x="128801" y="16219"/>
                  <a:pt x="58352" y="52162"/>
                </a:cubicBezTo>
                <a:cubicBezTo>
                  <a:pt x="-12097" y="88105"/>
                  <a:pt x="-26474" y="211751"/>
                  <a:pt x="58352" y="285075"/>
                </a:cubicBezTo>
                <a:cubicBezTo>
                  <a:pt x="143178" y="358399"/>
                  <a:pt x="340148" y="382841"/>
                  <a:pt x="567310" y="492109"/>
                </a:cubicBezTo>
                <a:cubicBezTo>
                  <a:pt x="794472" y="601377"/>
                  <a:pt x="1207102" y="847230"/>
                  <a:pt x="1421325" y="940683"/>
                </a:cubicBezTo>
                <a:cubicBezTo>
                  <a:pt x="1635548" y="1034136"/>
                  <a:pt x="1785072" y="1080143"/>
                  <a:pt x="1852646" y="1052826"/>
                </a:cubicBezTo>
                <a:cubicBezTo>
                  <a:pt x="1920220" y="1025509"/>
                  <a:pt x="2046741" y="949309"/>
                  <a:pt x="1818141" y="785407"/>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6">
                    <a:lumMod val="50000"/>
                  </a:schemeClr>
                </a:solidFill>
              </a:rPr>
              <a:t>11</a:t>
            </a:r>
            <a:endParaRPr lang="en-ZA" sz="1200" b="1" dirty="0">
              <a:solidFill>
                <a:schemeClr val="accent6">
                  <a:lumMod val="50000"/>
                </a:schemeClr>
              </a:solidFill>
            </a:endParaRPr>
          </a:p>
        </p:txBody>
      </p:sp>
      <p:sp>
        <p:nvSpPr>
          <p:cNvPr id="46" name="Freeform 29">
            <a:extLst>
              <a:ext uri="{FF2B5EF4-FFF2-40B4-BE49-F238E27FC236}">
                <a16:creationId xmlns:a16="http://schemas.microsoft.com/office/drawing/2014/main" id="{C5C491F1-15FD-86FC-F215-7B470366718E}"/>
              </a:ext>
            </a:extLst>
          </p:cNvPr>
          <p:cNvSpPr/>
          <p:nvPr/>
        </p:nvSpPr>
        <p:spPr>
          <a:xfrm rot="1924999" flipH="1">
            <a:off x="2898862" y="3389988"/>
            <a:ext cx="356550" cy="396368"/>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8970" h="1060634">
                <a:moveTo>
                  <a:pt x="1818141" y="785407"/>
                </a:moveTo>
                <a:cubicBezTo>
                  <a:pt x="1589541" y="621505"/>
                  <a:pt x="774344" y="191622"/>
                  <a:pt x="481046" y="69415"/>
                </a:cubicBezTo>
                <a:cubicBezTo>
                  <a:pt x="187748" y="-52792"/>
                  <a:pt x="128801" y="16219"/>
                  <a:pt x="58352" y="52162"/>
                </a:cubicBezTo>
                <a:cubicBezTo>
                  <a:pt x="-12097" y="88105"/>
                  <a:pt x="-26474" y="211751"/>
                  <a:pt x="58352" y="285075"/>
                </a:cubicBezTo>
                <a:cubicBezTo>
                  <a:pt x="143178" y="358399"/>
                  <a:pt x="340148" y="382841"/>
                  <a:pt x="567310" y="492109"/>
                </a:cubicBezTo>
                <a:cubicBezTo>
                  <a:pt x="794472" y="601377"/>
                  <a:pt x="1207102" y="847230"/>
                  <a:pt x="1421325" y="940683"/>
                </a:cubicBezTo>
                <a:cubicBezTo>
                  <a:pt x="1635548" y="1034136"/>
                  <a:pt x="1785072" y="1080143"/>
                  <a:pt x="1852646" y="1052826"/>
                </a:cubicBezTo>
                <a:cubicBezTo>
                  <a:pt x="1920220" y="1025509"/>
                  <a:pt x="2046741" y="949309"/>
                  <a:pt x="1818141" y="785407"/>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6">
                    <a:lumMod val="50000"/>
                  </a:schemeClr>
                </a:solidFill>
              </a:rPr>
              <a:t>12</a:t>
            </a:r>
            <a:endParaRPr lang="en-ZA" sz="1200" b="1" dirty="0">
              <a:solidFill>
                <a:schemeClr val="accent6">
                  <a:lumMod val="50000"/>
                </a:schemeClr>
              </a:solidFill>
            </a:endParaRPr>
          </a:p>
        </p:txBody>
      </p:sp>
      <p:sp>
        <p:nvSpPr>
          <p:cNvPr id="47" name="Freeform 29">
            <a:extLst>
              <a:ext uri="{FF2B5EF4-FFF2-40B4-BE49-F238E27FC236}">
                <a16:creationId xmlns:a16="http://schemas.microsoft.com/office/drawing/2014/main" id="{7CCDBB3A-BE7B-A8E6-B6F4-CFFB9A80BE3C}"/>
              </a:ext>
            </a:extLst>
          </p:cNvPr>
          <p:cNvSpPr/>
          <p:nvPr/>
        </p:nvSpPr>
        <p:spPr>
          <a:xfrm rot="1320908" flipH="1">
            <a:off x="3257901" y="3257353"/>
            <a:ext cx="1020393" cy="474513"/>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8970" h="1060634">
                <a:moveTo>
                  <a:pt x="1818141" y="785407"/>
                </a:moveTo>
                <a:cubicBezTo>
                  <a:pt x="1589541" y="621505"/>
                  <a:pt x="774344" y="191622"/>
                  <a:pt x="481046" y="69415"/>
                </a:cubicBezTo>
                <a:cubicBezTo>
                  <a:pt x="187748" y="-52792"/>
                  <a:pt x="128801" y="16219"/>
                  <a:pt x="58352" y="52162"/>
                </a:cubicBezTo>
                <a:cubicBezTo>
                  <a:pt x="-12097" y="88105"/>
                  <a:pt x="-26474" y="211751"/>
                  <a:pt x="58352" y="285075"/>
                </a:cubicBezTo>
                <a:cubicBezTo>
                  <a:pt x="143178" y="358399"/>
                  <a:pt x="340148" y="382841"/>
                  <a:pt x="567310" y="492109"/>
                </a:cubicBezTo>
                <a:cubicBezTo>
                  <a:pt x="794472" y="601377"/>
                  <a:pt x="1207102" y="847230"/>
                  <a:pt x="1421325" y="940683"/>
                </a:cubicBezTo>
                <a:cubicBezTo>
                  <a:pt x="1635548" y="1034136"/>
                  <a:pt x="1785072" y="1080143"/>
                  <a:pt x="1852646" y="1052826"/>
                </a:cubicBezTo>
                <a:cubicBezTo>
                  <a:pt x="1920220" y="1025509"/>
                  <a:pt x="2046741" y="949309"/>
                  <a:pt x="1818141" y="785407"/>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accent6">
                    <a:lumMod val="50000"/>
                  </a:schemeClr>
                </a:solidFill>
              </a:rPr>
              <a:t>19</a:t>
            </a:r>
            <a:endParaRPr lang="en-ZA" sz="1600" b="1" dirty="0">
              <a:solidFill>
                <a:schemeClr val="accent6">
                  <a:lumMod val="50000"/>
                </a:schemeClr>
              </a:solidFill>
            </a:endParaRPr>
          </a:p>
        </p:txBody>
      </p:sp>
      <p:sp>
        <p:nvSpPr>
          <p:cNvPr id="48" name="Freeform 29">
            <a:extLst>
              <a:ext uri="{FF2B5EF4-FFF2-40B4-BE49-F238E27FC236}">
                <a16:creationId xmlns:a16="http://schemas.microsoft.com/office/drawing/2014/main" id="{B1860049-B4D9-F1E6-F85A-78EC914C7D81}"/>
              </a:ext>
            </a:extLst>
          </p:cNvPr>
          <p:cNvSpPr/>
          <p:nvPr/>
        </p:nvSpPr>
        <p:spPr>
          <a:xfrm rot="1924999" flipH="1">
            <a:off x="3057778" y="3590677"/>
            <a:ext cx="336535" cy="335522"/>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8970" h="1060634">
                <a:moveTo>
                  <a:pt x="1818141" y="785407"/>
                </a:moveTo>
                <a:cubicBezTo>
                  <a:pt x="1589541" y="621505"/>
                  <a:pt x="774344" y="191622"/>
                  <a:pt x="481046" y="69415"/>
                </a:cubicBezTo>
                <a:cubicBezTo>
                  <a:pt x="187748" y="-52792"/>
                  <a:pt x="128801" y="16219"/>
                  <a:pt x="58352" y="52162"/>
                </a:cubicBezTo>
                <a:cubicBezTo>
                  <a:pt x="-12097" y="88105"/>
                  <a:pt x="-26474" y="211751"/>
                  <a:pt x="58352" y="285075"/>
                </a:cubicBezTo>
                <a:cubicBezTo>
                  <a:pt x="143178" y="358399"/>
                  <a:pt x="340148" y="382841"/>
                  <a:pt x="567310" y="492109"/>
                </a:cubicBezTo>
                <a:cubicBezTo>
                  <a:pt x="794472" y="601377"/>
                  <a:pt x="1207102" y="847230"/>
                  <a:pt x="1421325" y="940683"/>
                </a:cubicBezTo>
                <a:cubicBezTo>
                  <a:pt x="1635548" y="1034136"/>
                  <a:pt x="1785072" y="1080143"/>
                  <a:pt x="1852646" y="1052826"/>
                </a:cubicBezTo>
                <a:cubicBezTo>
                  <a:pt x="1920220" y="1025509"/>
                  <a:pt x="2046741" y="949309"/>
                  <a:pt x="1818141" y="785407"/>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6">
                    <a:lumMod val="50000"/>
                  </a:schemeClr>
                </a:solidFill>
              </a:rPr>
              <a:t>20</a:t>
            </a:r>
            <a:endParaRPr lang="en-ZA" sz="1200" b="1" dirty="0">
              <a:solidFill>
                <a:schemeClr val="accent6">
                  <a:lumMod val="50000"/>
                </a:schemeClr>
              </a:solidFill>
            </a:endParaRPr>
          </a:p>
        </p:txBody>
      </p:sp>
      <p:sp>
        <p:nvSpPr>
          <p:cNvPr id="50" name="Freeform 15">
            <a:extLst>
              <a:ext uri="{FF2B5EF4-FFF2-40B4-BE49-F238E27FC236}">
                <a16:creationId xmlns:a16="http://schemas.microsoft.com/office/drawing/2014/main" id="{A5475294-D8D2-DA6D-179F-E6D521B262FC}"/>
              </a:ext>
            </a:extLst>
          </p:cNvPr>
          <p:cNvSpPr/>
          <p:nvPr/>
        </p:nvSpPr>
        <p:spPr>
          <a:xfrm rot="995733">
            <a:off x="5192949" y="1740581"/>
            <a:ext cx="1118386" cy="731401"/>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 name="connsiteX0" fmla="*/ 1826131 w 1947973"/>
              <a:gd name="connsiteY0" fmla="*/ 865282 h 1140509"/>
              <a:gd name="connsiteX1" fmla="*/ 618432 w 1947973"/>
              <a:gd name="connsiteY1" fmla="*/ 45773 h 1140509"/>
              <a:gd name="connsiteX2" fmla="*/ 66342 w 1947973"/>
              <a:gd name="connsiteY2" fmla="*/ 132037 h 1140509"/>
              <a:gd name="connsiteX3" fmla="*/ 66342 w 1947973"/>
              <a:gd name="connsiteY3" fmla="*/ 364950 h 1140509"/>
              <a:gd name="connsiteX4" fmla="*/ 575300 w 1947973"/>
              <a:gd name="connsiteY4" fmla="*/ 571984 h 1140509"/>
              <a:gd name="connsiteX5" fmla="*/ 1429315 w 1947973"/>
              <a:gd name="connsiteY5" fmla="*/ 1020558 h 1140509"/>
              <a:gd name="connsiteX6" fmla="*/ 1860636 w 1947973"/>
              <a:gd name="connsiteY6" fmla="*/ 1132701 h 1140509"/>
              <a:gd name="connsiteX7" fmla="*/ 1826131 w 1947973"/>
              <a:gd name="connsiteY7" fmla="*/ 865282 h 1140509"/>
              <a:gd name="connsiteX0" fmla="*/ 1759921 w 1881763"/>
              <a:gd name="connsiteY0" fmla="*/ 871352 h 1146579"/>
              <a:gd name="connsiteX1" fmla="*/ 552222 w 1881763"/>
              <a:gd name="connsiteY1" fmla="*/ 51843 h 1146579"/>
              <a:gd name="connsiteX2" fmla="*/ 132 w 1881763"/>
              <a:gd name="connsiteY2" fmla="*/ 138107 h 1146579"/>
              <a:gd name="connsiteX3" fmla="*/ 509090 w 1881763"/>
              <a:gd name="connsiteY3" fmla="*/ 578054 h 1146579"/>
              <a:gd name="connsiteX4" fmla="*/ 1363105 w 1881763"/>
              <a:gd name="connsiteY4" fmla="*/ 1026628 h 1146579"/>
              <a:gd name="connsiteX5" fmla="*/ 1794426 w 1881763"/>
              <a:gd name="connsiteY5" fmla="*/ 1138771 h 1146579"/>
              <a:gd name="connsiteX6" fmla="*/ 1759921 w 1881763"/>
              <a:gd name="connsiteY6" fmla="*/ 871352 h 1146579"/>
              <a:gd name="connsiteX0" fmla="*/ 1759921 w 1791937"/>
              <a:gd name="connsiteY0" fmla="*/ 871352 h 1045857"/>
              <a:gd name="connsiteX1" fmla="*/ 552222 w 1791937"/>
              <a:gd name="connsiteY1" fmla="*/ 51843 h 1045857"/>
              <a:gd name="connsiteX2" fmla="*/ 132 w 1791937"/>
              <a:gd name="connsiteY2" fmla="*/ 138107 h 1045857"/>
              <a:gd name="connsiteX3" fmla="*/ 509090 w 1791937"/>
              <a:gd name="connsiteY3" fmla="*/ 578054 h 1045857"/>
              <a:gd name="connsiteX4" fmla="*/ 1363105 w 1791937"/>
              <a:gd name="connsiteY4" fmla="*/ 1026628 h 1045857"/>
              <a:gd name="connsiteX5" fmla="*/ 1759921 w 1791937"/>
              <a:gd name="connsiteY5" fmla="*/ 871352 h 1045857"/>
              <a:gd name="connsiteX0" fmla="*/ 1259589 w 1458957"/>
              <a:gd name="connsiteY0" fmla="*/ 565779 h 1010663"/>
              <a:gd name="connsiteX1" fmla="*/ 552222 w 1458957"/>
              <a:gd name="connsiteY1" fmla="*/ 30942 h 1010663"/>
              <a:gd name="connsiteX2" fmla="*/ 132 w 1458957"/>
              <a:gd name="connsiteY2" fmla="*/ 117206 h 1010663"/>
              <a:gd name="connsiteX3" fmla="*/ 509090 w 1458957"/>
              <a:gd name="connsiteY3" fmla="*/ 557153 h 1010663"/>
              <a:gd name="connsiteX4" fmla="*/ 1363105 w 1458957"/>
              <a:gd name="connsiteY4" fmla="*/ 1005727 h 1010663"/>
              <a:gd name="connsiteX5" fmla="*/ 1259589 w 1458957"/>
              <a:gd name="connsiteY5" fmla="*/ 565779 h 1010663"/>
              <a:gd name="connsiteX0" fmla="*/ 1259585 w 1413738"/>
              <a:gd name="connsiteY0" fmla="*/ 565779 h 934084"/>
              <a:gd name="connsiteX1" fmla="*/ 552218 w 1413738"/>
              <a:gd name="connsiteY1" fmla="*/ 30942 h 934084"/>
              <a:gd name="connsiteX2" fmla="*/ 128 w 1413738"/>
              <a:gd name="connsiteY2" fmla="*/ 117206 h 934084"/>
              <a:gd name="connsiteX3" fmla="*/ 509086 w 1413738"/>
              <a:gd name="connsiteY3" fmla="*/ 557153 h 934084"/>
              <a:gd name="connsiteX4" fmla="*/ 1302716 w 1413738"/>
              <a:gd name="connsiteY4" fmla="*/ 928089 h 934084"/>
              <a:gd name="connsiteX5" fmla="*/ 1259585 w 1413738"/>
              <a:gd name="connsiteY5" fmla="*/ 565779 h 934084"/>
              <a:gd name="connsiteX0" fmla="*/ 1259551 w 1259985"/>
              <a:gd name="connsiteY0" fmla="*/ 565779 h 1344947"/>
              <a:gd name="connsiteX1" fmla="*/ 552184 w 1259985"/>
              <a:gd name="connsiteY1" fmla="*/ 30942 h 1344947"/>
              <a:gd name="connsiteX2" fmla="*/ 94 w 1259985"/>
              <a:gd name="connsiteY2" fmla="*/ 117206 h 1344947"/>
              <a:gd name="connsiteX3" fmla="*/ 509052 w 1259985"/>
              <a:gd name="connsiteY3" fmla="*/ 557153 h 1344947"/>
              <a:gd name="connsiteX4" fmla="*/ 647074 w 1259985"/>
              <a:gd name="connsiteY4" fmla="*/ 1342157 h 1344947"/>
              <a:gd name="connsiteX5" fmla="*/ 1259551 w 1259985"/>
              <a:gd name="connsiteY5" fmla="*/ 565779 h 1344947"/>
              <a:gd name="connsiteX0" fmla="*/ 845483 w 850934"/>
              <a:gd name="connsiteY0" fmla="*/ 686138 h 1353749"/>
              <a:gd name="connsiteX1" fmla="*/ 552184 w 850934"/>
              <a:gd name="connsiteY1" fmla="*/ 39158 h 1353749"/>
              <a:gd name="connsiteX2" fmla="*/ 94 w 850934"/>
              <a:gd name="connsiteY2" fmla="*/ 125422 h 1353749"/>
              <a:gd name="connsiteX3" fmla="*/ 509052 w 850934"/>
              <a:gd name="connsiteY3" fmla="*/ 565369 h 1353749"/>
              <a:gd name="connsiteX4" fmla="*/ 647074 w 850934"/>
              <a:gd name="connsiteY4" fmla="*/ 1350373 h 1353749"/>
              <a:gd name="connsiteX5" fmla="*/ 845483 w 850934"/>
              <a:gd name="connsiteY5" fmla="*/ 686138 h 1353749"/>
              <a:gd name="connsiteX0" fmla="*/ 849493 w 902022"/>
              <a:gd name="connsiteY0" fmla="*/ 640229 h 1307778"/>
              <a:gd name="connsiteX1" fmla="*/ 823613 w 902022"/>
              <a:gd name="connsiteY1" fmla="*/ 53634 h 1307778"/>
              <a:gd name="connsiteX2" fmla="*/ 4104 w 902022"/>
              <a:gd name="connsiteY2" fmla="*/ 79513 h 1307778"/>
              <a:gd name="connsiteX3" fmla="*/ 513062 w 902022"/>
              <a:gd name="connsiteY3" fmla="*/ 519460 h 1307778"/>
              <a:gd name="connsiteX4" fmla="*/ 651084 w 902022"/>
              <a:gd name="connsiteY4" fmla="*/ 1304464 h 1307778"/>
              <a:gd name="connsiteX5" fmla="*/ 849493 w 902022"/>
              <a:gd name="connsiteY5" fmla="*/ 640229 h 1307778"/>
              <a:gd name="connsiteX0" fmla="*/ 847646 w 900175"/>
              <a:gd name="connsiteY0" fmla="*/ 658372 h 1325921"/>
              <a:gd name="connsiteX1" fmla="*/ 821766 w 900175"/>
              <a:gd name="connsiteY1" fmla="*/ 71777 h 1325921"/>
              <a:gd name="connsiteX2" fmla="*/ 2257 w 900175"/>
              <a:gd name="connsiteY2" fmla="*/ 97656 h 1325921"/>
              <a:gd name="connsiteX3" fmla="*/ 580227 w 900175"/>
              <a:gd name="connsiteY3" fmla="*/ 865407 h 1325921"/>
              <a:gd name="connsiteX4" fmla="*/ 649237 w 900175"/>
              <a:gd name="connsiteY4" fmla="*/ 1322607 h 1325921"/>
              <a:gd name="connsiteX5" fmla="*/ 847646 w 900175"/>
              <a:gd name="connsiteY5" fmla="*/ 658372 h 1325921"/>
              <a:gd name="connsiteX0" fmla="*/ 315514 w 328937"/>
              <a:gd name="connsiteY0" fmla="*/ 611327 h 1278876"/>
              <a:gd name="connsiteX1" fmla="*/ 289634 w 328937"/>
              <a:gd name="connsiteY1" fmla="*/ 24732 h 1278876"/>
              <a:gd name="connsiteX2" fmla="*/ 117106 w 328937"/>
              <a:gd name="connsiteY2" fmla="*/ 180007 h 1278876"/>
              <a:gd name="connsiteX3" fmla="*/ 48095 w 328937"/>
              <a:gd name="connsiteY3" fmla="*/ 818362 h 1278876"/>
              <a:gd name="connsiteX4" fmla="*/ 117105 w 328937"/>
              <a:gd name="connsiteY4" fmla="*/ 1275562 h 1278876"/>
              <a:gd name="connsiteX5" fmla="*/ 315514 w 328937"/>
              <a:gd name="connsiteY5" fmla="*/ 611327 h 1278876"/>
              <a:gd name="connsiteX0" fmla="*/ 310718 w 328109"/>
              <a:gd name="connsiteY0" fmla="*/ 645297 h 1312846"/>
              <a:gd name="connsiteX1" fmla="*/ 284838 w 328109"/>
              <a:gd name="connsiteY1" fmla="*/ 58702 h 1312846"/>
              <a:gd name="connsiteX2" fmla="*/ 17419 w 328109"/>
              <a:gd name="connsiteY2" fmla="*/ 110460 h 1312846"/>
              <a:gd name="connsiteX3" fmla="*/ 43299 w 328109"/>
              <a:gd name="connsiteY3" fmla="*/ 852332 h 1312846"/>
              <a:gd name="connsiteX4" fmla="*/ 112309 w 328109"/>
              <a:gd name="connsiteY4" fmla="*/ 1309532 h 1312846"/>
              <a:gd name="connsiteX5" fmla="*/ 310718 w 328109"/>
              <a:gd name="connsiteY5" fmla="*/ 645297 h 1312846"/>
              <a:gd name="connsiteX0" fmla="*/ 1811697 w 1829088"/>
              <a:gd name="connsiteY0" fmla="*/ 647143 h 1314692"/>
              <a:gd name="connsiteX1" fmla="*/ 1785817 w 1829088"/>
              <a:gd name="connsiteY1" fmla="*/ 60548 h 1314692"/>
              <a:gd name="connsiteX2" fmla="*/ 1518398 w 1829088"/>
              <a:gd name="connsiteY2" fmla="*/ 112306 h 1314692"/>
              <a:gd name="connsiteX3" fmla="*/ 150 w 1829088"/>
              <a:gd name="connsiteY3" fmla="*/ 888684 h 1314692"/>
              <a:gd name="connsiteX4" fmla="*/ 1613288 w 1829088"/>
              <a:gd name="connsiteY4" fmla="*/ 1311378 h 1314692"/>
              <a:gd name="connsiteX5" fmla="*/ 1811697 w 1829088"/>
              <a:gd name="connsiteY5" fmla="*/ 647143 h 1314692"/>
              <a:gd name="connsiteX0" fmla="*/ 2137457 w 2290546"/>
              <a:gd name="connsiteY0" fmla="*/ 647143 h 1503725"/>
              <a:gd name="connsiteX1" fmla="*/ 2111577 w 2290546"/>
              <a:gd name="connsiteY1" fmla="*/ 60548 h 1503725"/>
              <a:gd name="connsiteX2" fmla="*/ 1844158 w 2290546"/>
              <a:gd name="connsiteY2" fmla="*/ 112306 h 1503725"/>
              <a:gd name="connsiteX3" fmla="*/ 325910 w 2290546"/>
              <a:gd name="connsiteY3" fmla="*/ 888684 h 1503725"/>
              <a:gd name="connsiteX4" fmla="*/ 101621 w 2290546"/>
              <a:gd name="connsiteY4" fmla="*/ 1501159 h 1503725"/>
              <a:gd name="connsiteX5" fmla="*/ 2137457 w 2290546"/>
              <a:gd name="connsiteY5" fmla="*/ 647143 h 1503725"/>
              <a:gd name="connsiteX0" fmla="*/ 2137457 w 2259264"/>
              <a:gd name="connsiteY0" fmla="*/ 538079 h 1394661"/>
              <a:gd name="connsiteX1" fmla="*/ 1844158 w 2259264"/>
              <a:gd name="connsiteY1" fmla="*/ 3242 h 1394661"/>
              <a:gd name="connsiteX2" fmla="*/ 325910 w 2259264"/>
              <a:gd name="connsiteY2" fmla="*/ 779620 h 1394661"/>
              <a:gd name="connsiteX3" fmla="*/ 101621 w 2259264"/>
              <a:gd name="connsiteY3" fmla="*/ 1392095 h 1394661"/>
              <a:gd name="connsiteX4" fmla="*/ 2137457 w 2259264"/>
              <a:gd name="connsiteY4" fmla="*/ 538079 h 1394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9264" h="1394661">
                <a:moveTo>
                  <a:pt x="2137457" y="538079"/>
                </a:moveTo>
                <a:cubicBezTo>
                  <a:pt x="2427880" y="306604"/>
                  <a:pt x="2146082" y="-37015"/>
                  <a:pt x="1844158" y="3242"/>
                </a:cubicBezTo>
                <a:cubicBezTo>
                  <a:pt x="1546547" y="141265"/>
                  <a:pt x="616333" y="548145"/>
                  <a:pt x="325910" y="779620"/>
                </a:cubicBezTo>
                <a:cubicBezTo>
                  <a:pt x="35487" y="1011096"/>
                  <a:pt x="-112602" y="1298642"/>
                  <a:pt x="101621" y="1392095"/>
                </a:cubicBezTo>
                <a:cubicBezTo>
                  <a:pt x="310093" y="1440978"/>
                  <a:pt x="1802464" y="778181"/>
                  <a:pt x="2137457" y="538079"/>
                </a:cubicBezTo>
                <a:close/>
              </a:path>
            </a:pathLst>
          </a:custGeom>
          <a:solidFill>
            <a:srgbClr val="FF0000">
              <a:alpha val="3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accent6">
                    <a:lumMod val="50000"/>
                  </a:schemeClr>
                </a:solidFill>
              </a:rPr>
              <a:t>13</a:t>
            </a:r>
          </a:p>
        </p:txBody>
      </p:sp>
      <p:sp>
        <p:nvSpPr>
          <p:cNvPr id="51" name="Freeform 15">
            <a:extLst>
              <a:ext uri="{FF2B5EF4-FFF2-40B4-BE49-F238E27FC236}">
                <a16:creationId xmlns:a16="http://schemas.microsoft.com/office/drawing/2014/main" id="{DDEF4EEA-88EF-CD1D-6D04-8CC3195E3784}"/>
              </a:ext>
            </a:extLst>
          </p:cNvPr>
          <p:cNvSpPr/>
          <p:nvPr/>
        </p:nvSpPr>
        <p:spPr>
          <a:xfrm rot="995733">
            <a:off x="6227016" y="1776952"/>
            <a:ext cx="1199096" cy="511483"/>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 name="connsiteX0" fmla="*/ 1826131 w 1947973"/>
              <a:gd name="connsiteY0" fmla="*/ 865282 h 1140509"/>
              <a:gd name="connsiteX1" fmla="*/ 618432 w 1947973"/>
              <a:gd name="connsiteY1" fmla="*/ 45773 h 1140509"/>
              <a:gd name="connsiteX2" fmla="*/ 66342 w 1947973"/>
              <a:gd name="connsiteY2" fmla="*/ 132037 h 1140509"/>
              <a:gd name="connsiteX3" fmla="*/ 66342 w 1947973"/>
              <a:gd name="connsiteY3" fmla="*/ 364950 h 1140509"/>
              <a:gd name="connsiteX4" fmla="*/ 575300 w 1947973"/>
              <a:gd name="connsiteY4" fmla="*/ 571984 h 1140509"/>
              <a:gd name="connsiteX5" fmla="*/ 1429315 w 1947973"/>
              <a:gd name="connsiteY5" fmla="*/ 1020558 h 1140509"/>
              <a:gd name="connsiteX6" fmla="*/ 1860636 w 1947973"/>
              <a:gd name="connsiteY6" fmla="*/ 1132701 h 1140509"/>
              <a:gd name="connsiteX7" fmla="*/ 1826131 w 1947973"/>
              <a:gd name="connsiteY7" fmla="*/ 865282 h 1140509"/>
              <a:gd name="connsiteX0" fmla="*/ 1759921 w 1881763"/>
              <a:gd name="connsiteY0" fmla="*/ 871352 h 1146579"/>
              <a:gd name="connsiteX1" fmla="*/ 552222 w 1881763"/>
              <a:gd name="connsiteY1" fmla="*/ 51843 h 1146579"/>
              <a:gd name="connsiteX2" fmla="*/ 132 w 1881763"/>
              <a:gd name="connsiteY2" fmla="*/ 138107 h 1146579"/>
              <a:gd name="connsiteX3" fmla="*/ 509090 w 1881763"/>
              <a:gd name="connsiteY3" fmla="*/ 578054 h 1146579"/>
              <a:gd name="connsiteX4" fmla="*/ 1363105 w 1881763"/>
              <a:gd name="connsiteY4" fmla="*/ 1026628 h 1146579"/>
              <a:gd name="connsiteX5" fmla="*/ 1794426 w 1881763"/>
              <a:gd name="connsiteY5" fmla="*/ 1138771 h 1146579"/>
              <a:gd name="connsiteX6" fmla="*/ 1759921 w 1881763"/>
              <a:gd name="connsiteY6" fmla="*/ 871352 h 1146579"/>
              <a:gd name="connsiteX0" fmla="*/ 1759921 w 1791937"/>
              <a:gd name="connsiteY0" fmla="*/ 871352 h 1045857"/>
              <a:gd name="connsiteX1" fmla="*/ 552222 w 1791937"/>
              <a:gd name="connsiteY1" fmla="*/ 51843 h 1045857"/>
              <a:gd name="connsiteX2" fmla="*/ 132 w 1791937"/>
              <a:gd name="connsiteY2" fmla="*/ 138107 h 1045857"/>
              <a:gd name="connsiteX3" fmla="*/ 509090 w 1791937"/>
              <a:gd name="connsiteY3" fmla="*/ 578054 h 1045857"/>
              <a:gd name="connsiteX4" fmla="*/ 1363105 w 1791937"/>
              <a:gd name="connsiteY4" fmla="*/ 1026628 h 1045857"/>
              <a:gd name="connsiteX5" fmla="*/ 1759921 w 1791937"/>
              <a:gd name="connsiteY5" fmla="*/ 871352 h 1045857"/>
              <a:gd name="connsiteX0" fmla="*/ 1259589 w 1458957"/>
              <a:gd name="connsiteY0" fmla="*/ 565779 h 1010663"/>
              <a:gd name="connsiteX1" fmla="*/ 552222 w 1458957"/>
              <a:gd name="connsiteY1" fmla="*/ 30942 h 1010663"/>
              <a:gd name="connsiteX2" fmla="*/ 132 w 1458957"/>
              <a:gd name="connsiteY2" fmla="*/ 117206 h 1010663"/>
              <a:gd name="connsiteX3" fmla="*/ 509090 w 1458957"/>
              <a:gd name="connsiteY3" fmla="*/ 557153 h 1010663"/>
              <a:gd name="connsiteX4" fmla="*/ 1363105 w 1458957"/>
              <a:gd name="connsiteY4" fmla="*/ 1005727 h 1010663"/>
              <a:gd name="connsiteX5" fmla="*/ 1259589 w 1458957"/>
              <a:gd name="connsiteY5" fmla="*/ 565779 h 1010663"/>
              <a:gd name="connsiteX0" fmla="*/ 1259585 w 1413738"/>
              <a:gd name="connsiteY0" fmla="*/ 565779 h 934084"/>
              <a:gd name="connsiteX1" fmla="*/ 552218 w 1413738"/>
              <a:gd name="connsiteY1" fmla="*/ 30942 h 934084"/>
              <a:gd name="connsiteX2" fmla="*/ 128 w 1413738"/>
              <a:gd name="connsiteY2" fmla="*/ 117206 h 934084"/>
              <a:gd name="connsiteX3" fmla="*/ 509086 w 1413738"/>
              <a:gd name="connsiteY3" fmla="*/ 557153 h 934084"/>
              <a:gd name="connsiteX4" fmla="*/ 1302716 w 1413738"/>
              <a:gd name="connsiteY4" fmla="*/ 928089 h 934084"/>
              <a:gd name="connsiteX5" fmla="*/ 1259585 w 1413738"/>
              <a:gd name="connsiteY5" fmla="*/ 565779 h 934084"/>
              <a:gd name="connsiteX0" fmla="*/ 1259551 w 1259985"/>
              <a:gd name="connsiteY0" fmla="*/ 565779 h 1344947"/>
              <a:gd name="connsiteX1" fmla="*/ 552184 w 1259985"/>
              <a:gd name="connsiteY1" fmla="*/ 30942 h 1344947"/>
              <a:gd name="connsiteX2" fmla="*/ 94 w 1259985"/>
              <a:gd name="connsiteY2" fmla="*/ 117206 h 1344947"/>
              <a:gd name="connsiteX3" fmla="*/ 509052 w 1259985"/>
              <a:gd name="connsiteY3" fmla="*/ 557153 h 1344947"/>
              <a:gd name="connsiteX4" fmla="*/ 647074 w 1259985"/>
              <a:gd name="connsiteY4" fmla="*/ 1342157 h 1344947"/>
              <a:gd name="connsiteX5" fmla="*/ 1259551 w 1259985"/>
              <a:gd name="connsiteY5" fmla="*/ 565779 h 1344947"/>
              <a:gd name="connsiteX0" fmla="*/ 845483 w 850934"/>
              <a:gd name="connsiteY0" fmla="*/ 686138 h 1353749"/>
              <a:gd name="connsiteX1" fmla="*/ 552184 w 850934"/>
              <a:gd name="connsiteY1" fmla="*/ 39158 h 1353749"/>
              <a:gd name="connsiteX2" fmla="*/ 94 w 850934"/>
              <a:gd name="connsiteY2" fmla="*/ 125422 h 1353749"/>
              <a:gd name="connsiteX3" fmla="*/ 509052 w 850934"/>
              <a:gd name="connsiteY3" fmla="*/ 565369 h 1353749"/>
              <a:gd name="connsiteX4" fmla="*/ 647074 w 850934"/>
              <a:gd name="connsiteY4" fmla="*/ 1350373 h 1353749"/>
              <a:gd name="connsiteX5" fmla="*/ 845483 w 850934"/>
              <a:gd name="connsiteY5" fmla="*/ 686138 h 1353749"/>
              <a:gd name="connsiteX0" fmla="*/ 849493 w 902022"/>
              <a:gd name="connsiteY0" fmla="*/ 640229 h 1307778"/>
              <a:gd name="connsiteX1" fmla="*/ 823613 w 902022"/>
              <a:gd name="connsiteY1" fmla="*/ 53634 h 1307778"/>
              <a:gd name="connsiteX2" fmla="*/ 4104 w 902022"/>
              <a:gd name="connsiteY2" fmla="*/ 79513 h 1307778"/>
              <a:gd name="connsiteX3" fmla="*/ 513062 w 902022"/>
              <a:gd name="connsiteY3" fmla="*/ 519460 h 1307778"/>
              <a:gd name="connsiteX4" fmla="*/ 651084 w 902022"/>
              <a:gd name="connsiteY4" fmla="*/ 1304464 h 1307778"/>
              <a:gd name="connsiteX5" fmla="*/ 849493 w 902022"/>
              <a:gd name="connsiteY5" fmla="*/ 640229 h 1307778"/>
              <a:gd name="connsiteX0" fmla="*/ 847646 w 900175"/>
              <a:gd name="connsiteY0" fmla="*/ 658372 h 1325921"/>
              <a:gd name="connsiteX1" fmla="*/ 821766 w 900175"/>
              <a:gd name="connsiteY1" fmla="*/ 71777 h 1325921"/>
              <a:gd name="connsiteX2" fmla="*/ 2257 w 900175"/>
              <a:gd name="connsiteY2" fmla="*/ 97656 h 1325921"/>
              <a:gd name="connsiteX3" fmla="*/ 580227 w 900175"/>
              <a:gd name="connsiteY3" fmla="*/ 865407 h 1325921"/>
              <a:gd name="connsiteX4" fmla="*/ 649237 w 900175"/>
              <a:gd name="connsiteY4" fmla="*/ 1322607 h 1325921"/>
              <a:gd name="connsiteX5" fmla="*/ 847646 w 900175"/>
              <a:gd name="connsiteY5" fmla="*/ 658372 h 1325921"/>
              <a:gd name="connsiteX0" fmla="*/ 315514 w 328937"/>
              <a:gd name="connsiteY0" fmla="*/ 611327 h 1278876"/>
              <a:gd name="connsiteX1" fmla="*/ 289634 w 328937"/>
              <a:gd name="connsiteY1" fmla="*/ 24732 h 1278876"/>
              <a:gd name="connsiteX2" fmla="*/ 117106 w 328937"/>
              <a:gd name="connsiteY2" fmla="*/ 180007 h 1278876"/>
              <a:gd name="connsiteX3" fmla="*/ 48095 w 328937"/>
              <a:gd name="connsiteY3" fmla="*/ 818362 h 1278876"/>
              <a:gd name="connsiteX4" fmla="*/ 117105 w 328937"/>
              <a:gd name="connsiteY4" fmla="*/ 1275562 h 1278876"/>
              <a:gd name="connsiteX5" fmla="*/ 315514 w 328937"/>
              <a:gd name="connsiteY5" fmla="*/ 611327 h 1278876"/>
              <a:gd name="connsiteX0" fmla="*/ 310718 w 328109"/>
              <a:gd name="connsiteY0" fmla="*/ 645297 h 1312846"/>
              <a:gd name="connsiteX1" fmla="*/ 284838 w 328109"/>
              <a:gd name="connsiteY1" fmla="*/ 58702 h 1312846"/>
              <a:gd name="connsiteX2" fmla="*/ 17419 w 328109"/>
              <a:gd name="connsiteY2" fmla="*/ 110460 h 1312846"/>
              <a:gd name="connsiteX3" fmla="*/ 43299 w 328109"/>
              <a:gd name="connsiteY3" fmla="*/ 852332 h 1312846"/>
              <a:gd name="connsiteX4" fmla="*/ 112309 w 328109"/>
              <a:gd name="connsiteY4" fmla="*/ 1309532 h 1312846"/>
              <a:gd name="connsiteX5" fmla="*/ 310718 w 328109"/>
              <a:gd name="connsiteY5" fmla="*/ 645297 h 1312846"/>
              <a:gd name="connsiteX0" fmla="*/ 1811697 w 1829088"/>
              <a:gd name="connsiteY0" fmla="*/ 647143 h 1314692"/>
              <a:gd name="connsiteX1" fmla="*/ 1785817 w 1829088"/>
              <a:gd name="connsiteY1" fmla="*/ 60548 h 1314692"/>
              <a:gd name="connsiteX2" fmla="*/ 1518398 w 1829088"/>
              <a:gd name="connsiteY2" fmla="*/ 112306 h 1314692"/>
              <a:gd name="connsiteX3" fmla="*/ 150 w 1829088"/>
              <a:gd name="connsiteY3" fmla="*/ 888684 h 1314692"/>
              <a:gd name="connsiteX4" fmla="*/ 1613288 w 1829088"/>
              <a:gd name="connsiteY4" fmla="*/ 1311378 h 1314692"/>
              <a:gd name="connsiteX5" fmla="*/ 1811697 w 1829088"/>
              <a:gd name="connsiteY5" fmla="*/ 647143 h 1314692"/>
              <a:gd name="connsiteX0" fmla="*/ 2137457 w 2290546"/>
              <a:gd name="connsiteY0" fmla="*/ 647143 h 1503725"/>
              <a:gd name="connsiteX1" fmla="*/ 2111577 w 2290546"/>
              <a:gd name="connsiteY1" fmla="*/ 60548 h 1503725"/>
              <a:gd name="connsiteX2" fmla="*/ 1844158 w 2290546"/>
              <a:gd name="connsiteY2" fmla="*/ 112306 h 1503725"/>
              <a:gd name="connsiteX3" fmla="*/ 325910 w 2290546"/>
              <a:gd name="connsiteY3" fmla="*/ 888684 h 1503725"/>
              <a:gd name="connsiteX4" fmla="*/ 101621 w 2290546"/>
              <a:gd name="connsiteY4" fmla="*/ 1501159 h 1503725"/>
              <a:gd name="connsiteX5" fmla="*/ 2137457 w 2290546"/>
              <a:gd name="connsiteY5" fmla="*/ 647143 h 1503725"/>
              <a:gd name="connsiteX0" fmla="*/ 2137457 w 2259264"/>
              <a:gd name="connsiteY0" fmla="*/ 538079 h 1394661"/>
              <a:gd name="connsiteX1" fmla="*/ 1844158 w 2259264"/>
              <a:gd name="connsiteY1" fmla="*/ 3242 h 1394661"/>
              <a:gd name="connsiteX2" fmla="*/ 325910 w 2259264"/>
              <a:gd name="connsiteY2" fmla="*/ 779620 h 1394661"/>
              <a:gd name="connsiteX3" fmla="*/ 101621 w 2259264"/>
              <a:gd name="connsiteY3" fmla="*/ 1392095 h 1394661"/>
              <a:gd name="connsiteX4" fmla="*/ 2137457 w 2259264"/>
              <a:gd name="connsiteY4" fmla="*/ 538079 h 1394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9264" h="1394661">
                <a:moveTo>
                  <a:pt x="2137457" y="538079"/>
                </a:moveTo>
                <a:cubicBezTo>
                  <a:pt x="2427880" y="306604"/>
                  <a:pt x="2146082" y="-37015"/>
                  <a:pt x="1844158" y="3242"/>
                </a:cubicBezTo>
                <a:cubicBezTo>
                  <a:pt x="1546547" y="141265"/>
                  <a:pt x="616333" y="548145"/>
                  <a:pt x="325910" y="779620"/>
                </a:cubicBezTo>
                <a:cubicBezTo>
                  <a:pt x="35487" y="1011096"/>
                  <a:pt x="-112602" y="1298642"/>
                  <a:pt x="101621" y="1392095"/>
                </a:cubicBezTo>
                <a:cubicBezTo>
                  <a:pt x="310093" y="1440978"/>
                  <a:pt x="1802464" y="778181"/>
                  <a:pt x="2137457" y="538079"/>
                </a:cubicBezTo>
                <a:close/>
              </a:path>
            </a:pathLst>
          </a:custGeom>
          <a:solidFill>
            <a:srgbClr val="FF0000">
              <a:alpha val="34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6">
                    <a:lumMod val="50000"/>
                  </a:schemeClr>
                </a:solidFill>
              </a:rPr>
              <a:t>14</a:t>
            </a:r>
            <a:endParaRPr lang="en-ZA" sz="2400" b="1" dirty="0">
              <a:solidFill>
                <a:schemeClr val="accent6">
                  <a:lumMod val="50000"/>
                </a:schemeClr>
              </a:solidFill>
            </a:endParaRPr>
          </a:p>
        </p:txBody>
      </p:sp>
      <p:sp>
        <p:nvSpPr>
          <p:cNvPr id="52" name="Freeform 29">
            <a:extLst>
              <a:ext uri="{FF2B5EF4-FFF2-40B4-BE49-F238E27FC236}">
                <a16:creationId xmlns:a16="http://schemas.microsoft.com/office/drawing/2014/main" id="{B05CD9D9-A0CD-1E50-4887-BADC5B2F7A3C}"/>
              </a:ext>
            </a:extLst>
          </p:cNvPr>
          <p:cNvSpPr/>
          <p:nvPr/>
        </p:nvSpPr>
        <p:spPr>
          <a:xfrm rot="21418415" flipH="1">
            <a:off x="3675829" y="2974142"/>
            <a:ext cx="389327" cy="280205"/>
          </a:xfrm>
          <a:custGeom>
            <a:avLst/>
            <a:gdLst>
              <a:gd name="connsiteX0" fmla="*/ 1818141 w 1948970"/>
              <a:gd name="connsiteY0" fmla="*/ 785407 h 1060634"/>
              <a:gd name="connsiteX1" fmla="*/ 481046 w 1948970"/>
              <a:gd name="connsiteY1" fmla="*/ 69415 h 1060634"/>
              <a:gd name="connsiteX2" fmla="*/ 58352 w 1948970"/>
              <a:gd name="connsiteY2" fmla="*/ 52162 h 1060634"/>
              <a:gd name="connsiteX3" fmla="*/ 58352 w 1948970"/>
              <a:gd name="connsiteY3" fmla="*/ 285075 h 1060634"/>
              <a:gd name="connsiteX4" fmla="*/ 567310 w 1948970"/>
              <a:gd name="connsiteY4" fmla="*/ 492109 h 1060634"/>
              <a:gd name="connsiteX5" fmla="*/ 1421325 w 1948970"/>
              <a:gd name="connsiteY5" fmla="*/ 940683 h 1060634"/>
              <a:gd name="connsiteX6" fmla="*/ 1852646 w 1948970"/>
              <a:gd name="connsiteY6" fmla="*/ 1052826 h 1060634"/>
              <a:gd name="connsiteX7" fmla="*/ 1818141 w 1948970"/>
              <a:gd name="connsiteY7" fmla="*/ 785407 h 106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48970" h="1060634">
                <a:moveTo>
                  <a:pt x="1818141" y="785407"/>
                </a:moveTo>
                <a:cubicBezTo>
                  <a:pt x="1589541" y="621505"/>
                  <a:pt x="774344" y="191622"/>
                  <a:pt x="481046" y="69415"/>
                </a:cubicBezTo>
                <a:cubicBezTo>
                  <a:pt x="187748" y="-52792"/>
                  <a:pt x="128801" y="16219"/>
                  <a:pt x="58352" y="52162"/>
                </a:cubicBezTo>
                <a:cubicBezTo>
                  <a:pt x="-12097" y="88105"/>
                  <a:pt x="-26474" y="211751"/>
                  <a:pt x="58352" y="285075"/>
                </a:cubicBezTo>
                <a:cubicBezTo>
                  <a:pt x="143178" y="358399"/>
                  <a:pt x="340148" y="382841"/>
                  <a:pt x="567310" y="492109"/>
                </a:cubicBezTo>
                <a:cubicBezTo>
                  <a:pt x="794472" y="601377"/>
                  <a:pt x="1207102" y="847230"/>
                  <a:pt x="1421325" y="940683"/>
                </a:cubicBezTo>
                <a:cubicBezTo>
                  <a:pt x="1635548" y="1034136"/>
                  <a:pt x="1785072" y="1080143"/>
                  <a:pt x="1852646" y="1052826"/>
                </a:cubicBezTo>
                <a:cubicBezTo>
                  <a:pt x="1920220" y="1025509"/>
                  <a:pt x="2046741" y="949309"/>
                  <a:pt x="1818141" y="785407"/>
                </a:cubicBezTo>
                <a:close/>
              </a:path>
            </a:pathLst>
          </a:custGeom>
          <a:solidFill>
            <a:srgbClr val="FF0000">
              <a:alpha val="4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accent6">
                    <a:lumMod val="50000"/>
                  </a:schemeClr>
                </a:solidFill>
              </a:rPr>
              <a:t>23</a:t>
            </a:r>
            <a:endParaRPr lang="en-ZA" sz="1000" b="1" dirty="0">
              <a:solidFill>
                <a:schemeClr val="accent6">
                  <a:lumMod val="50000"/>
                </a:schemeClr>
              </a:solidFill>
            </a:endParaRPr>
          </a:p>
        </p:txBody>
      </p:sp>
    </p:spTree>
    <p:extLst>
      <p:ext uri="{BB962C8B-B14F-4D97-AF65-F5344CB8AC3E}">
        <p14:creationId xmlns:p14="http://schemas.microsoft.com/office/powerpoint/2010/main" val="45589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500"/>
                                        <p:tgtEl>
                                          <p:spTgt spid="4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500"/>
                                        <p:tgtEl>
                                          <p:spTgt spid="2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fade">
                                      <p:cBhvr>
                                        <p:cTn id="92" dur="500"/>
                                        <p:tgtEl>
                                          <p:spTgt spid="47"/>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48"/>
                                        </p:tgtEl>
                                        <p:attrNameLst>
                                          <p:attrName>style.visibility</p:attrName>
                                        </p:attrNameLst>
                                      </p:cBhvr>
                                      <p:to>
                                        <p:strVal val="visible"/>
                                      </p:to>
                                    </p:set>
                                    <p:animEffect transition="in" filter="fade">
                                      <p:cBhvr>
                                        <p:cTn id="97" dur="500"/>
                                        <p:tgtEl>
                                          <p:spTgt spid="48"/>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12"/>
                                        </p:tgtEl>
                                        <p:attrNameLst>
                                          <p:attrName>style.visibility</p:attrName>
                                        </p:attrNameLst>
                                      </p:cBhvr>
                                      <p:to>
                                        <p:strVal val="visible"/>
                                      </p:to>
                                    </p:set>
                                    <p:animEffect transition="in" filter="fade">
                                      <p:cBhvr>
                                        <p:cTn id="102" dur="500"/>
                                        <p:tgtEl>
                                          <p:spTgt spid="12"/>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fade">
                                      <p:cBhvr>
                                        <p:cTn id="107" dur="500"/>
                                        <p:tgtEl>
                                          <p:spTgt spid="31"/>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52"/>
                                        </p:tgtEl>
                                        <p:attrNameLst>
                                          <p:attrName>style.visibility</p:attrName>
                                        </p:attrNameLst>
                                      </p:cBhvr>
                                      <p:to>
                                        <p:strVal val="visible"/>
                                      </p:to>
                                    </p:set>
                                    <p:animEffect transition="in" filter="fade">
                                      <p:cBhvr>
                                        <p:cTn id="112" dur="500"/>
                                        <p:tgtEl>
                                          <p:spTgt spid="52"/>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37"/>
                                        </p:tgtEl>
                                        <p:attrNameLst>
                                          <p:attrName>style.visibility</p:attrName>
                                        </p:attrNameLst>
                                      </p:cBhvr>
                                      <p:to>
                                        <p:strVal val="visible"/>
                                      </p:to>
                                    </p:set>
                                    <p:animEffect transition="in" filter="fade">
                                      <p:cBhvr>
                                        <p:cTn id="1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6" grpId="0" animBg="1"/>
      <p:bldP spid="17" grpId="0" animBg="1"/>
      <p:bldP spid="18" grpId="0" animBg="1"/>
      <p:bldP spid="28" grpId="0" animBg="1"/>
      <p:bldP spid="30" grpId="0" animBg="1"/>
      <p:bldP spid="31" grpId="0" animBg="1"/>
      <p:bldP spid="37" grpId="0" animBg="1"/>
      <p:bldP spid="39" grpId="0" animBg="1"/>
      <p:bldP spid="38" grpId="0" animBg="1"/>
      <p:bldP spid="40" grpId="0" animBg="1"/>
      <p:bldP spid="41" grpId="0" animBg="1"/>
      <p:bldP spid="42" grpId="0" animBg="1"/>
      <p:bldP spid="43" grpId="0" animBg="1"/>
      <p:bldP spid="45" grpId="0" animBg="1"/>
      <p:bldP spid="46" grpId="0" animBg="1"/>
      <p:bldP spid="47" grpId="0" animBg="1"/>
      <p:bldP spid="48" grpId="0" animBg="1"/>
      <p:bldP spid="50" grpId="0" animBg="1"/>
      <p:bldP spid="51" grpId="0" animBg="1"/>
      <p:bldP spid="5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72"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38" name="Title 180"/>
          <p:cNvSpPr txBox="1">
            <a:spLocks/>
          </p:cNvSpPr>
          <p:nvPr/>
        </p:nvSpPr>
        <p:spPr>
          <a:xfrm>
            <a:off x="3176" y="97654"/>
            <a:ext cx="7330308" cy="801224"/>
          </a:xfrm>
          <a:prstGeom prst="rect">
            <a:avLst/>
          </a:prstGeom>
        </p:spPr>
        <p:txBody>
          <a:bodyPr/>
          <a:lst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a:lstStyle>
          <a:p>
            <a:r>
              <a:rPr lang="en-ZA" sz="1800" kern="0" dirty="0"/>
              <a:t>Additional 765kV Lines in development - Required to evacuate the IRP 2019 Renewable Energy Generation</a:t>
            </a:r>
            <a:endParaRPr lang="en-ZA" sz="1200" dirty="0"/>
          </a:p>
          <a:p>
            <a:endParaRPr lang="en-ZA" sz="1800" kern="0" dirty="0"/>
          </a:p>
        </p:txBody>
      </p:sp>
      <p:pic>
        <p:nvPicPr>
          <p:cNvPr id="4301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4691" y="898879"/>
            <a:ext cx="7151527" cy="586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reeform 8"/>
          <p:cNvSpPr/>
          <p:nvPr/>
        </p:nvSpPr>
        <p:spPr>
          <a:xfrm>
            <a:off x="3268705" y="1888000"/>
            <a:ext cx="3856713" cy="3874445"/>
          </a:xfrm>
          <a:custGeom>
            <a:avLst/>
            <a:gdLst>
              <a:gd name="connsiteX0" fmla="*/ 3885808 w 3885808"/>
              <a:gd name="connsiteY0" fmla="*/ 164256 h 3916746"/>
              <a:gd name="connsiteX1" fmla="*/ 2997287 w 3885808"/>
              <a:gd name="connsiteY1" fmla="*/ 354 h 3916746"/>
              <a:gd name="connsiteX2" fmla="*/ 2039755 w 3885808"/>
              <a:gd name="connsiteY2" fmla="*/ 164256 h 3916746"/>
              <a:gd name="connsiteX3" fmla="*/ 1047717 w 3885808"/>
              <a:gd name="connsiteY3" fmla="*/ 1078656 h 3916746"/>
              <a:gd name="connsiteX4" fmla="*/ 1073597 w 3885808"/>
              <a:gd name="connsiteY4" fmla="*/ 1682505 h 3916746"/>
              <a:gd name="connsiteX5" fmla="*/ 124691 w 3885808"/>
              <a:gd name="connsiteY5" fmla="*/ 2941961 h 3916746"/>
              <a:gd name="connsiteX6" fmla="*/ 47053 w 3885808"/>
              <a:gd name="connsiteY6" fmla="*/ 3916746 h 3916746"/>
              <a:gd name="connsiteX0" fmla="*/ 3885808 w 3885808"/>
              <a:gd name="connsiteY0" fmla="*/ 164256 h 3916746"/>
              <a:gd name="connsiteX1" fmla="*/ 2997287 w 3885808"/>
              <a:gd name="connsiteY1" fmla="*/ 354 h 3916746"/>
              <a:gd name="connsiteX2" fmla="*/ 2039755 w 3885808"/>
              <a:gd name="connsiteY2" fmla="*/ 164256 h 3916746"/>
              <a:gd name="connsiteX3" fmla="*/ 1047717 w 3885808"/>
              <a:gd name="connsiteY3" fmla="*/ 1078656 h 3916746"/>
              <a:gd name="connsiteX4" fmla="*/ 1073597 w 3885808"/>
              <a:gd name="connsiteY4" fmla="*/ 1682505 h 3916746"/>
              <a:gd name="connsiteX5" fmla="*/ 124691 w 3885808"/>
              <a:gd name="connsiteY5" fmla="*/ 2941961 h 3916746"/>
              <a:gd name="connsiteX6" fmla="*/ 47053 w 3885808"/>
              <a:gd name="connsiteY6" fmla="*/ 3916746 h 3916746"/>
              <a:gd name="connsiteX0" fmla="*/ 3885808 w 3885808"/>
              <a:gd name="connsiteY0" fmla="*/ 164256 h 3916746"/>
              <a:gd name="connsiteX1" fmla="*/ 2997287 w 3885808"/>
              <a:gd name="connsiteY1" fmla="*/ 354 h 3916746"/>
              <a:gd name="connsiteX2" fmla="*/ 2039755 w 3885808"/>
              <a:gd name="connsiteY2" fmla="*/ 164256 h 3916746"/>
              <a:gd name="connsiteX3" fmla="*/ 1047717 w 3885808"/>
              <a:gd name="connsiteY3" fmla="*/ 1078656 h 3916746"/>
              <a:gd name="connsiteX4" fmla="*/ 1073597 w 3885808"/>
              <a:gd name="connsiteY4" fmla="*/ 1682505 h 3916746"/>
              <a:gd name="connsiteX5" fmla="*/ 124691 w 3885808"/>
              <a:gd name="connsiteY5" fmla="*/ 2941961 h 3916746"/>
              <a:gd name="connsiteX6" fmla="*/ 47053 w 3885808"/>
              <a:gd name="connsiteY6" fmla="*/ 3916746 h 3916746"/>
              <a:gd name="connsiteX0" fmla="*/ 3885808 w 3885808"/>
              <a:gd name="connsiteY0" fmla="*/ 164256 h 3916746"/>
              <a:gd name="connsiteX1" fmla="*/ 2997287 w 3885808"/>
              <a:gd name="connsiteY1" fmla="*/ 354 h 3916746"/>
              <a:gd name="connsiteX2" fmla="*/ 2039755 w 3885808"/>
              <a:gd name="connsiteY2" fmla="*/ 164256 h 3916746"/>
              <a:gd name="connsiteX3" fmla="*/ 1047717 w 3885808"/>
              <a:gd name="connsiteY3" fmla="*/ 1078656 h 3916746"/>
              <a:gd name="connsiteX4" fmla="*/ 1073597 w 3885808"/>
              <a:gd name="connsiteY4" fmla="*/ 1682505 h 3916746"/>
              <a:gd name="connsiteX5" fmla="*/ 124691 w 3885808"/>
              <a:gd name="connsiteY5" fmla="*/ 2941961 h 3916746"/>
              <a:gd name="connsiteX6" fmla="*/ 47053 w 3885808"/>
              <a:gd name="connsiteY6" fmla="*/ 3916746 h 3916746"/>
              <a:gd name="connsiteX0" fmla="*/ 3885808 w 3885808"/>
              <a:gd name="connsiteY0" fmla="*/ 164256 h 3916746"/>
              <a:gd name="connsiteX1" fmla="*/ 2997287 w 3885808"/>
              <a:gd name="connsiteY1" fmla="*/ 354 h 3916746"/>
              <a:gd name="connsiteX2" fmla="*/ 2039755 w 3885808"/>
              <a:gd name="connsiteY2" fmla="*/ 164256 h 3916746"/>
              <a:gd name="connsiteX3" fmla="*/ 1047717 w 3885808"/>
              <a:gd name="connsiteY3" fmla="*/ 1078656 h 3916746"/>
              <a:gd name="connsiteX4" fmla="*/ 1073597 w 3885808"/>
              <a:gd name="connsiteY4" fmla="*/ 1682505 h 3916746"/>
              <a:gd name="connsiteX5" fmla="*/ 124691 w 3885808"/>
              <a:gd name="connsiteY5" fmla="*/ 2941961 h 3916746"/>
              <a:gd name="connsiteX6" fmla="*/ 47053 w 3885808"/>
              <a:gd name="connsiteY6" fmla="*/ 3916746 h 3916746"/>
              <a:gd name="connsiteX0" fmla="*/ 3885808 w 3885808"/>
              <a:gd name="connsiteY0" fmla="*/ 164256 h 3916746"/>
              <a:gd name="connsiteX1" fmla="*/ 2997287 w 3885808"/>
              <a:gd name="connsiteY1" fmla="*/ 354 h 3916746"/>
              <a:gd name="connsiteX2" fmla="*/ 2039755 w 3885808"/>
              <a:gd name="connsiteY2" fmla="*/ 164256 h 3916746"/>
              <a:gd name="connsiteX3" fmla="*/ 1047717 w 3885808"/>
              <a:gd name="connsiteY3" fmla="*/ 1078656 h 3916746"/>
              <a:gd name="connsiteX4" fmla="*/ 1073597 w 3885808"/>
              <a:gd name="connsiteY4" fmla="*/ 1682505 h 3916746"/>
              <a:gd name="connsiteX5" fmla="*/ 124691 w 3885808"/>
              <a:gd name="connsiteY5" fmla="*/ 2941961 h 3916746"/>
              <a:gd name="connsiteX6" fmla="*/ 47053 w 3885808"/>
              <a:gd name="connsiteY6" fmla="*/ 3916746 h 3916746"/>
              <a:gd name="connsiteX0" fmla="*/ 3886783 w 3886783"/>
              <a:gd name="connsiteY0" fmla="*/ 164256 h 3916746"/>
              <a:gd name="connsiteX1" fmla="*/ 2998262 w 3886783"/>
              <a:gd name="connsiteY1" fmla="*/ 354 h 3916746"/>
              <a:gd name="connsiteX2" fmla="*/ 2040730 w 3886783"/>
              <a:gd name="connsiteY2" fmla="*/ 164256 h 3916746"/>
              <a:gd name="connsiteX3" fmla="*/ 1048692 w 3886783"/>
              <a:gd name="connsiteY3" fmla="*/ 1078656 h 3916746"/>
              <a:gd name="connsiteX4" fmla="*/ 1091825 w 3886783"/>
              <a:gd name="connsiteY4" fmla="*/ 1768769 h 3916746"/>
              <a:gd name="connsiteX5" fmla="*/ 125666 w 3886783"/>
              <a:gd name="connsiteY5" fmla="*/ 2941961 h 3916746"/>
              <a:gd name="connsiteX6" fmla="*/ 48028 w 3886783"/>
              <a:gd name="connsiteY6" fmla="*/ 3916746 h 3916746"/>
              <a:gd name="connsiteX0" fmla="*/ 3886783 w 3886783"/>
              <a:gd name="connsiteY0" fmla="*/ 164256 h 3916746"/>
              <a:gd name="connsiteX1" fmla="*/ 2998262 w 3886783"/>
              <a:gd name="connsiteY1" fmla="*/ 354 h 3916746"/>
              <a:gd name="connsiteX2" fmla="*/ 2040730 w 3886783"/>
              <a:gd name="connsiteY2" fmla="*/ 164256 h 3916746"/>
              <a:gd name="connsiteX3" fmla="*/ 1048692 w 3886783"/>
              <a:gd name="connsiteY3" fmla="*/ 1078656 h 3916746"/>
              <a:gd name="connsiteX4" fmla="*/ 1091825 w 3886783"/>
              <a:gd name="connsiteY4" fmla="*/ 1768769 h 3916746"/>
              <a:gd name="connsiteX5" fmla="*/ 125666 w 3886783"/>
              <a:gd name="connsiteY5" fmla="*/ 2941961 h 3916746"/>
              <a:gd name="connsiteX6" fmla="*/ 48028 w 3886783"/>
              <a:gd name="connsiteY6" fmla="*/ 3916746 h 3916746"/>
              <a:gd name="connsiteX0" fmla="*/ 3856713 w 3856713"/>
              <a:gd name="connsiteY0" fmla="*/ 164256 h 3916746"/>
              <a:gd name="connsiteX1" fmla="*/ 2968192 w 3856713"/>
              <a:gd name="connsiteY1" fmla="*/ 354 h 3916746"/>
              <a:gd name="connsiteX2" fmla="*/ 2010660 w 3856713"/>
              <a:gd name="connsiteY2" fmla="*/ 164256 h 3916746"/>
              <a:gd name="connsiteX3" fmla="*/ 1018622 w 3856713"/>
              <a:gd name="connsiteY3" fmla="*/ 1078656 h 3916746"/>
              <a:gd name="connsiteX4" fmla="*/ 1061755 w 3856713"/>
              <a:gd name="connsiteY4" fmla="*/ 1768769 h 3916746"/>
              <a:gd name="connsiteX5" fmla="*/ 95596 w 3856713"/>
              <a:gd name="connsiteY5" fmla="*/ 2941961 h 3916746"/>
              <a:gd name="connsiteX6" fmla="*/ 17958 w 3856713"/>
              <a:gd name="connsiteY6" fmla="*/ 3916746 h 3916746"/>
              <a:gd name="connsiteX0" fmla="*/ 3856713 w 3856713"/>
              <a:gd name="connsiteY0" fmla="*/ 164256 h 3916746"/>
              <a:gd name="connsiteX1" fmla="*/ 2968192 w 3856713"/>
              <a:gd name="connsiteY1" fmla="*/ 354 h 3916746"/>
              <a:gd name="connsiteX2" fmla="*/ 2010660 w 3856713"/>
              <a:gd name="connsiteY2" fmla="*/ 164256 h 3916746"/>
              <a:gd name="connsiteX3" fmla="*/ 1018622 w 3856713"/>
              <a:gd name="connsiteY3" fmla="*/ 1078656 h 3916746"/>
              <a:gd name="connsiteX4" fmla="*/ 1061755 w 3856713"/>
              <a:gd name="connsiteY4" fmla="*/ 1768769 h 3916746"/>
              <a:gd name="connsiteX5" fmla="*/ 95596 w 3856713"/>
              <a:gd name="connsiteY5" fmla="*/ 2941961 h 3916746"/>
              <a:gd name="connsiteX6" fmla="*/ 17958 w 3856713"/>
              <a:gd name="connsiteY6" fmla="*/ 3916746 h 3916746"/>
              <a:gd name="connsiteX0" fmla="*/ 3856713 w 3856713"/>
              <a:gd name="connsiteY0" fmla="*/ 121955 h 3874445"/>
              <a:gd name="connsiteX1" fmla="*/ 2968192 w 3856713"/>
              <a:gd name="connsiteY1" fmla="*/ 9811 h 3874445"/>
              <a:gd name="connsiteX2" fmla="*/ 2010660 w 3856713"/>
              <a:gd name="connsiteY2" fmla="*/ 121955 h 3874445"/>
              <a:gd name="connsiteX3" fmla="*/ 1018622 w 3856713"/>
              <a:gd name="connsiteY3" fmla="*/ 1036355 h 3874445"/>
              <a:gd name="connsiteX4" fmla="*/ 1061755 w 3856713"/>
              <a:gd name="connsiteY4" fmla="*/ 1726468 h 3874445"/>
              <a:gd name="connsiteX5" fmla="*/ 95596 w 3856713"/>
              <a:gd name="connsiteY5" fmla="*/ 2899660 h 3874445"/>
              <a:gd name="connsiteX6" fmla="*/ 17958 w 3856713"/>
              <a:gd name="connsiteY6" fmla="*/ 3874445 h 3874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6713" h="3874445">
                <a:moveTo>
                  <a:pt x="3856713" y="121955"/>
                </a:moveTo>
                <a:cubicBezTo>
                  <a:pt x="3566290" y="40004"/>
                  <a:pt x="3275867" y="9811"/>
                  <a:pt x="2968192" y="9811"/>
                </a:cubicBezTo>
                <a:cubicBezTo>
                  <a:pt x="2660517" y="9811"/>
                  <a:pt x="2335588" y="-49136"/>
                  <a:pt x="2010660" y="121955"/>
                </a:cubicBezTo>
                <a:cubicBezTo>
                  <a:pt x="1685732" y="293046"/>
                  <a:pt x="1205527" y="826445"/>
                  <a:pt x="1018622" y="1036355"/>
                </a:cubicBezTo>
                <a:cubicBezTo>
                  <a:pt x="1021498" y="1358408"/>
                  <a:pt x="1077571" y="1390038"/>
                  <a:pt x="1061755" y="1726468"/>
                </a:cubicBezTo>
                <a:cubicBezTo>
                  <a:pt x="907917" y="2037019"/>
                  <a:pt x="269562" y="2541664"/>
                  <a:pt x="95596" y="2899660"/>
                </a:cubicBezTo>
                <a:cubicBezTo>
                  <a:pt x="51026" y="3361173"/>
                  <a:pt x="-38114" y="3726358"/>
                  <a:pt x="17958" y="3874445"/>
                </a:cubicBezTo>
              </a:path>
            </a:pathLst>
          </a:custGeom>
          <a:noFill/>
          <a:ln w="92075">
            <a:solidFill>
              <a:srgbClr val="7030A0">
                <a:alpha val="59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1" name="Straight Connector 20"/>
          <p:cNvCxnSpPr/>
          <p:nvPr/>
        </p:nvCxnSpPr>
        <p:spPr>
          <a:xfrm flipV="1">
            <a:off x="3916392" y="3105509"/>
            <a:ext cx="103517" cy="60385"/>
          </a:xfrm>
          <a:prstGeom prst="line">
            <a:avLst/>
          </a:prstGeom>
          <a:ln w="9525">
            <a:solidFill>
              <a:srgbClr val="20E825"/>
            </a:solidFill>
            <a:prstDash val="sysDash"/>
          </a:ln>
        </p:spPr>
        <p:style>
          <a:lnRef idx="1">
            <a:schemeClr val="accent1"/>
          </a:lnRef>
          <a:fillRef idx="0">
            <a:schemeClr val="accent1"/>
          </a:fillRef>
          <a:effectRef idx="0">
            <a:schemeClr val="accent1"/>
          </a:effectRef>
          <a:fontRef idx="minor">
            <a:schemeClr val="tx1"/>
          </a:fontRef>
        </p:style>
      </p:cxnSp>
      <p:sp>
        <p:nvSpPr>
          <p:cNvPr id="33" name="Rectangle 50"/>
          <p:cNvSpPr>
            <a:spLocks noChangeArrowheads="1"/>
          </p:cNvSpPr>
          <p:nvPr/>
        </p:nvSpPr>
        <p:spPr bwMode="auto">
          <a:xfrm>
            <a:off x="1588" y="2812310"/>
            <a:ext cx="2836504" cy="3652282"/>
          </a:xfrm>
          <a:prstGeom prst="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anchor="ctr"/>
          <a:lstStyle/>
          <a:p>
            <a:pPr>
              <a:spcAft>
                <a:spcPts val="200"/>
              </a:spcAft>
            </a:pPr>
            <a:endParaRPr lang="en-US" sz="1050" b="1" u="sng" dirty="0">
              <a:solidFill>
                <a:schemeClr val="bg1"/>
              </a:solidFill>
            </a:endParaRPr>
          </a:p>
          <a:p>
            <a:pPr>
              <a:spcAft>
                <a:spcPts val="200"/>
              </a:spcAft>
            </a:pPr>
            <a:r>
              <a:rPr lang="en-US" sz="1000" b="1" u="sng" dirty="0">
                <a:solidFill>
                  <a:schemeClr val="bg1"/>
                </a:solidFill>
              </a:rPr>
              <a:t>Northern Ring:</a:t>
            </a:r>
          </a:p>
          <a:p>
            <a:pPr>
              <a:spcAft>
                <a:spcPts val="200"/>
              </a:spcAft>
            </a:pPr>
            <a:r>
              <a:rPr lang="en-US" sz="1000" b="1" dirty="0">
                <a:solidFill>
                  <a:schemeClr val="bg1"/>
                </a:solidFill>
              </a:rPr>
              <a:t>1</a:t>
            </a:r>
            <a:r>
              <a:rPr lang="en-US" sz="1000" b="1" baseline="30000" dirty="0">
                <a:solidFill>
                  <a:schemeClr val="bg1"/>
                </a:solidFill>
              </a:rPr>
              <a:t>st</a:t>
            </a:r>
            <a:r>
              <a:rPr lang="en-US" sz="1000" b="1" dirty="0">
                <a:solidFill>
                  <a:schemeClr val="bg1"/>
                </a:solidFill>
              </a:rPr>
              <a:t> Mercury-</a:t>
            </a:r>
            <a:r>
              <a:rPr lang="en-US" sz="1000" b="1" dirty="0" err="1">
                <a:solidFill>
                  <a:schemeClr val="bg1"/>
                </a:solidFill>
              </a:rPr>
              <a:t>Umtu</a:t>
            </a:r>
            <a:r>
              <a:rPr lang="en-US" sz="1000" b="1" dirty="0">
                <a:solidFill>
                  <a:schemeClr val="bg1"/>
                </a:solidFill>
              </a:rPr>
              <a:t> 765 kV (400 km) ERA 2027</a:t>
            </a:r>
          </a:p>
          <a:p>
            <a:pPr>
              <a:spcAft>
                <a:spcPts val="200"/>
              </a:spcAft>
            </a:pPr>
            <a:r>
              <a:rPr lang="en-US" sz="1000" b="1" dirty="0">
                <a:solidFill>
                  <a:schemeClr val="bg1"/>
                </a:solidFill>
              </a:rPr>
              <a:t>1</a:t>
            </a:r>
            <a:r>
              <a:rPr lang="en-US" sz="1000" b="1" baseline="30000" dirty="0">
                <a:solidFill>
                  <a:schemeClr val="bg1"/>
                </a:solidFill>
              </a:rPr>
              <a:t>st</a:t>
            </a:r>
            <a:r>
              <a:rPr lang="en-US" sz="1000" b="1" dirty="0">
                <a:solidFill>
                  <a:schemeClr val="bg1"/>
                </a:solidFill>
              </a:rPr>
              <a:t> </a:t>
            </a:r>
            <a:r>
              <a:rPr lang="en-US" sz="1000" b="1" dirty="0" err="1">
                <a:solidFill>
                  <a:schemeClr val="bg1"/>
                </a:solidFill>
              </a:rPr>
              <a:t>Umto</a:t>
            </a:r>
            <a:r>
              <a:rPr lang="en-US" sz="1000" b="1" dirty="0">
                <a:solidFill>
                  <a:schemeClr val="bg1"/>
                </a:solidFill>
              </a:rPr>
              <a:t>-Aries 765kV (450 km) ERA 2027</a:t>
            </a:r>
          </a:p>
          <a:p>
            <a:pPr>
              <a:spcAft>
                <a:spcPts val="200"/>
              </a:spcAft>
            </a:pPr>
            <a:r>
              <a:rPr lang="en-US" sz="1000" b="1" dirty="0">
                <a:solidFill>
                  <a:schemeClr val="bg1"/>
                </a:solidFill>
              </a:rPr>
              <a:t>1</a:t>
            </a:r>
            <a:r>
              <a:rPr lang="en-US" sz="1000" b="1" baseline="30000" dirty="0">
                <a:solidFill>
                  <a:schemeClr val="bg1"/>
                </a:solidFill>
              </a:rPr>
              <a:t>st</a:t>
            </a:r>
            <a:r>
              <a:rPr lang="en-US" sz="1000" b="1" dirty="0">
                <a:solidFill>
                  <a:schemeClr val="bg1"/>
                </a:solidFill>
              </a:rPr>
              <a:t> Aries -Juno 765kV (350 km) ERA 2027</a:t>
            </a:r>
          </a:p>
          <a:p>
            <a:pPr>
              <a:spcAft>
                <a:spcPts val="200"/>
              </a:spcAft>
            </a:pPr>
            <a:r>
              <a:rPr lang="en-US" sz="1000" b="1" dirty="0">
                <a:solidFill>
                  <a:schemeClr val="bg1"/>
                </a:solidFill>
              </a:rPr>
              <a:t>1</a:t>
            </a:r>
            <a:r>
              <a:rPr lang="en-US" sz="1000" b="1" baseline="30000" dirty="0">
                <a:solidFill>
                  <a:schemeClr val="bg1"/>
                </a:solidFill>
              </a:rPr>
              <a:t>st</a:t>
            </a:r>
            <a:r>
              <a:rPr lang="en-US" sz="1000" b="1" dirty="0">
                <a:solidFill>
                  <a:schemeClr val="bg1"/>
                </a:solidFill>
              </a:rPr>
              <a:t> Juno-</a:t>
            </a:r>
            <a:r>
              <a:rPr lang="en-US" sz="1000" b="1" dirty="0" err="1">
                <a:solidFill>
                  <a:schemeClr val="bg1"/>
                </a:solidFill>
              </a:rPr>
              <a:t>Sterrekus</a:t>
            </a:r>
            <a:r>
              <a:rPr lang="en-US" sz="1000" b="1" dirty="0">
                <a:solidFill>
                  <a:schemeClr val="bg1"/>
                </a:solidFill>
              </a:rPr>
              <a:t> (250 km) ERA 2027</a:t>
            </a:r>
          </a:p>
          <a:p>
            <a:pPr>
              <a:spcAft>
                <a:spcPts val="200"/>
              </a:spcAft>
            </a:pPr>
            <a:endParaRPr lang="en-US" sz="1000" b="1" dirty="0">
              <a:solidFill>
                <a:schemeClr val="bg1"/>
              </a:solidFill>
            </a:endParaRPr>
          </a:p>
          <a:p>
            <a:pPr>
              <a:spcAft>
                <a:spcPts val="200"/>
              </a:spcAft>
            </a:pPr>
            <a:r>
              <a:rPr lang="en-US" sz="1000" b="1" dirty="0">
                <a:solidFill>
                  <a:schemeClr val="bg1"/>
                </a:solidFill>
              </a:rPr>
              <a:t>2</a:t>
            </a:r>
            <a:r>
              <a:rPr lang="en-US" sz="1000" b="1" baseline="30000" dirty="0">
                <a:solidFill>
                  <a:schemeClr val="bg1"/>
                </a:solidFill>
              </a:rPr>
              <a:t>nd</a:t>
            </a:r>
            <a:r>
              <a:rPr lang="en-US" sz="1000" b="1" dirty="0">
                <a:solidFill>
                  <a:schemeClr val="bg1"/>
                </a:solidFill>
              </a:rPr>
              <a:t> Mercury-</a:t>
            </a:r>
            <a:r>
              <a:rPr lang="en-US" sz="1000" b="1" dirty="0" err="1">
                <a:solidFill>
                  <a:schemeClr val="bg1"/>
                </a:solidFill>
              </a:rPr>
              <a:t>Umtu</a:t>
            </a:r>
            <a:r>
              <a:rPr lang="en-US" sz="1000" b="1" dirty="0">
                <a:solidFill>
                  <a:schemeClr val="bg1"/>
                </a:solidFill>
              </a:rPr>
              <a:t> 765 kV (400 km) ERA 2029</a:t>
            </a:r>
          </a:p>
          <a:p>
            <a:pPr>
              <a:spcAft>
                <a:spcPts val="200"/>
              </a:spcAft>
            </a:pPr>
            <a:r>
              <a:rPr lang="en-US" sz="1000" b="1" dirty="0">
                <a:solidFill>
                  <a:schemeClr val="bg1"/>
                </a:solidFill>
              </a:rPr>
              <a:t>2</a:t>
            </a:r>
            <a:r>
              <a:rPr lang="en-US" sz="1000" b="1" baseline="30000" dirty="0">
                <a:solidFill>
                  <a:schemeClr val="bg1"/>
                </a:solidFill>
              </a:rPr>
              <a:t>nd</a:t>
            </a:r>
            <a:r>
              <a:rPr lang="en-US" sz="1000" b="1" dirty="0">
                <a:solidFill>
                  <a:schemeClr val="bg1"/>
                </a:solidFill>
              </a:rPr>
              <a:t> </a:t>
            </a:r>
            <a:r>
              <a:rPr lang="en-US" sz="1000" b="1" dirty="0" err="1">
                <a:solidFill>
                  <a:schemeClr val="bg1"/>
                </a:solidFill>
              </a:rPr>
              <a:t>Umto</a:t>
            </a:r>
            <a:r>
              <a:rPr lang="en-US" sz="1000" b="1" dirty="0">
                <a:solidFill>
                  <a:schemeClr val="bg1"/>
                </a:solidFill>
              </a:rPr>
              <a:t>-Aries 765kV (450 km) ERA 2029</a:t>
            </a:r>
          </a:p>
          <a:p>
            <a:pPr>
              <a:spcAft>
                <a:spcPts val="200"/>
              </a:spcAft>
            </a:pPr>
            <a:r>
              <a:rPr lang="en-US" sz="1000" b="1" dirty="0">
                <a:solidFill>
                  <a:schemeClr val="bg1"/>
                </a:solidFill>
              </a:rPr>
              <a:t>2</a:t>
            </a:r>
            <a:r>
              <a:rPr lang="en-US" sz="1000" b="1" baseline="30000" dirty="0">
                <a:solidFill>
                  <a:schemeClr val="bg1"/>
                </a:solidFill>
              </a:rPr>
              <a:t>nd</a:t>
            </a:r>
            <a:r>
              <a:rPr lang="en-US" sz="1000" b="1" dirty="0">
                <a:solidFill>
                  <a:schemeClr val="bg1"/>
                </a:solidFill>
              </a:rPr>
              <a:t> Aries -Juno 765kV (350 km) ERA 2029</a:t>
            </a:r>
          </a:p>
          <a:p>
            <a:pPr>
              <a:spcAft>
                <a:spcPts val="200"/>
              </a:spcAft>
            </a:pPr>
            <a:r>
              <a:rPr lang="en-US" sz="1000" b="1" dirty="0">
                <a:solidFill>
                  <a:schemeClr val="bg1"/>
                </a:solidFill>
              </a:rPr>
              <a:t>2</a:t>
            </a:r>
            <a:r>
              <a:rPr lang="en-US" sz="1000" b="1" baseline="30000" dirty="0">
                <a:solidFill>
                  <a:schemeClr val="bg1"/>
                </a:solidFill>
              </a:rPr>
              <a:t>nd</a:t>
            </a:r>
            <a:r>
              <a:rPr lang="en-US" sz="1000" b="1" dirty="0">
                <a:solidFill>
                  <a:schemeClr val="bg1"/>
                </a:solidFill>
              </a:rPr>
              <a:t> Juno-</a:t>
            </a:r>
            <a:r>
              <a:rPr lang="en-US" sz="1000" b="1" dirty="0" err="1">
                <a:solidFill>
                  <a:schemeClr val="bg1"/>
                </a:solidFill>
              </a:rPr>
              <a:t>Sterrekus</a:t>
            </a:r>
            <a:r>
              <a:rPr lang="en-US" sz="1000" b="1" dirty="0">
                <a:solidFill>
                  <a:schemeClr val="bg1"/>
                </a:solidFill>
              </a:rPr>
              <a:t> (250 km) ERA 2029</a:t>
            </a:r>
          </a:p>
          <a:p>
            <a:pPr>
              <a:spcAft>
                <a:spcPts val="200"/>
              </a:spcAft>
            </a:pPr>
            <a:endParaRPr lang="en-US" sz="1000" b="1" dirty="0">
              <a:solidFill>
                <a:schemeClr val="bg1"/>
              </a:solidFill>
            </a:endParaRPr>
          </a:p>
          <a:p>
            <a:pPr>
              <a:spcAft>
                <a:spcPts val="200"/>
              </a:spcAft>
            </a:pPr>
            <a:endParaRPr lang="en-US" sz="1000" b="1" dirty="0">
              <a:solidFill>
                <a:schemeClr val="bg1"/>
              </a:solidFill>
            </a:endParaRPr>
          </a:p>
          <a:p>
            <a:pPr>
              <a:spcAft>
                <a:spcPts val="200"/>
              </a:spcAft>
            </a:pPr>
            <a:r>
              <a:rPr lang="en-US" sz="1000" b="1" u="sng" dirty="0">
                <a:solidFill>
                  <a:schemeClr val="bg1"/>
                </a:solidFill>
              </a:rPr>
              <a:t>Eastern Cape - KZN:</a:t>
            </a:r>
          </a:p>
          <a:p>
            <a:pPr>
              <a:spcAft>
                <a:spcPts val="200"/>
              </a:spcAft>
            </a:pPr>
            <a:r>
              <a:rPr lang="en-US" sz="1000" b="1" dirty="0" err="1">
                <a:solidFill>
                  <a:schemeClr val="bg1"/>
                </a:solidFill>
              </a:rPr>
              <a:t>Zanokhanyo</a:t>
            </a:r>
            <a:r>
              <a:rPr lang="en-US" sz="1000" b="1" dirty="0">
                <a:solidFill>
                  <a:schemeClr val="bg1"/>
                </a:solidFill>
              </a:rPr>
              <a:t>-Delphi 765 kV (2 X 300 km) ERA TBC</a:t>
            </a:r>
          </a:p>
          <a:p>
            <a:pPr>
              <a:spcAft>
                <a:spcPts val="200"/>
              </a:spcAft>
            </a:pPr>
            <a:r>
              <a:rPr lang="en-US" sz="1000" b="1" dirty="0">
                <a:solidFill>
                  <a:schemeClr val="bg1"/>
                </a:solidFill>
              </a:rPr>
              <a:t>Delphi-Eros 765 kV (2 X 400 km) ERA TBC</a:t>
            </a:r>
          </a:p>
          <a:p>
            <a:pPr>
              <a:spcAft>
                <a:spcPts val="200"/>
              </a:spcAft>
            </a:pPr>
            <a:r>
              <a:rPr lang="en-US" sz="1000" b="1" dirty="0">
                <a:solidFill>
                  <a:schemeClr val="bg1"/>
                </a:solidFill>
              </a:rPr>
              <a:t>Eros-</a:t>
            </a:r>
            <a:r>
              <a:rPr lang="en-US" sz="1000" b="1" dirty="0" err="1">
                <a:solidFill>
                  <a:schemeClr val="bg1"/>
                </a:solidFill>
              </a:rPr>
              <a:t>Isundu</a:t>
            </a:r>
            <a:r>
              <a:rPr lang="en-US" sz="1000" b="1" dirty="0">
                <a:solidFill>
                  <a:schemeClr val="bg1"/>
                </a:solidFill>
              </a:rPr>
              <a:t> 765 kV (2 X 160 km) ERA TBC</a:t>
            </a:r>
          </a:p>
          <a:p>
            <a:pPr>
              <a:spcAft>
                <a:spcPts val="200"/>
              </a:spcAft>
            </a:pPr>
            <a:endParaRPr lang="en-US" sz="1000" b="1" dirty="0">
              <a:solidFill>
                <a:schemeClr val="bg1"/>
              </a:solidFill>
            </a:endParaRPr>
          </a:p>
          <a:p>
            <a:pPr>
              <a:spcAft>
                <a:spcPts val="200"/>
              </a:spcAft>
            </a:pPr>
            <a:r>
              <a:rPr lang="en-US" sz="1000" b="1" dirty="0">
                <a:solidFill>
                  <a:schemeClr val="bg1"/>
                </a:solidFill>
              </a:rPr>
              <a:t>Total 765kV – 4620km </a:t>
            </a:r>
          </a:p>
        </p:txBody>
      </p:sp>
      <p:cxnSp>
        <p:nvCxnSpPr>
          <p:cNvPr id="23" name="Straight Connector 22"/>
          <p:cNvCxnSpPr/>
          <p:nvPr/>
        </p:nvCxnSpPr>
        <p:spPr>
          <a:xfrm flipH="1">
            <a:off x="6305909" y="5907835"/>
            <a:ext cx="385163" cy="285932"/>
          </a:xfrm>
          <a:prstGeom prst="line">
            <a:avLst/>
          </a:prstGeom>
          <a:ln w="28575">
            <a:solidFill>
              <a:srgbClr val="33CC33"/>
            </a:solidFill>
            <a:prstDash val="sysDash"/>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6206704" y="6090249"/>
            <a:ext cx="198409" cy="198409"/>
          </a:xfrm>
          <a:prstGeom prst="ellipse">
            <a:avLst/>
          </a:prstGeom>
          <a:pattFill prst="solidDmnd">
            <a:fgClr>
              <a:srgbClr val="33CC33"/>
            </a:fgClr>
            <a:bgClr>
              <a:schemeClr val="bg1"/>
            </a:bgClr>
          </a:patt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mc:AlternateContent xmlns:mc="http://schemas.openxmlformats.org/markup-compatibility/2006" xmlns:p14="http://schemas.microsoft.com/office/powerpoint/2010/main">
        <mc:Choice Requires="p14">
          <p:contentPart p14:bwMode="auto" r:id="rId8">
            <p14:nvContentPartPr>
              <p14:cNvPr id="43009" name="Ink 43008">
                <a:extLst>
                  <a:ext uri="{FF2B5EF4-FFF2-40B4-BE49-F238E27FC236}">
                    <a16:creationId xmlns:a16="http://schemas.microsoft.com/office/drawing/2014/main" id="{E6D7C862-0836-9913-479A-4549D4A0B758}"/>
                  </a:ext>
                </a:extLst>
              </p14:cNvPr>
              <p14:cNvContentPartPr/>
              <p14:nvPr/>
            </p14:nvContentPartPr>
            <p14:xfrm>
              <a:off x="6162615" y="4028940"/>
              <a:ext cx="2889000" cy="1305360"/>
            </p14:xfrm>
          </p:contentPart>
        </mc:Choice>
        <mc:Fallback xmlns="">
          <p:pic>
            <p:nvPicPr>
              <p:cNvPr id="43009" name="Ink 43008">
                <a:extLst>
                  <a:ext uri="{FF2B5EF4-FFF2-40B4-BE49-F238E27FC236}">
                    <a16:creationId xmlns:a16="http://schemas.microsoft.com/office/drawing/2014/main" id="{E6D7C862-0836-9913-479A-4549D4A0B758}"/>
                  </a:ext>
                </a:extLst>
              </p:cNvPr>
              <p:cNvPicPr/>
              <p:nvPr/>
            </p:nvPicPr>
            <p:blipFill>
              <a:blip r:embed="rId9"/>
              <a:stretch>
                <a:fillRect/>
              </a:stretch>
            </p:blipFill>
            <p:spPr>
              <a:xfrm>
                <a:off x="6126615" y="3992940"/>
                <a:ext cx="2960640" cy="1377000"/>
              </a:xfrm>
              <a:prstGeom prst="rect">
                <a:avLst/>
              </a:prstGeom>
            </p:spPr>
          </p:pic>
        </mc:Fallback>
      </mc:AlternateContent>
    </p:spTree>
    <p:extLst>
      <p:ext uri="{BB962C8B-B14F-4D97-AF65-F5344CB8AC3E}">
        <p14:creationId xmlns:p14="http://schemas.microsoft.com/office/powerpoint/2010/main" val="20537707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04AA3-16D4-48A1-9BA5-3AAF163FD530}"/>
              </a:ext>
            </a:extLst>
          </p:cNvPr>
          <p:cNvSpPr>
            <a:spLocks noGrp="1"/>
          </p:cNvSpPr>
          <p:nvPr>
            <p:ph type="title"/>
          </p:nvPr>
        </p:nvSpPr>
        <p:spPr/>
        <p:txBody>
          <a:bodyPr/>
          <a:lstStyle/>
          <a:p>
            <a:r>
              <a:rPr lang="en-US" dirty="0"/>
              <a:t>Strengthening (Non IRP 2019) Lines in Development</a:t>
            </a:r>
            <a:endParaRPr lang="en-ZA" dirty="0"/>
          </a:p>
        </p:txBody>
      </p:sp>
      <p:sp>
        <p:nvSpPr>
          <p:cNvPr id="4" name="Date Placeholder 3">
            <a:extLst>
              <a:ext uri="{FF2B5EF4-FFF2-40B4-BE49-F238E27FC236}">
                <a16:creationId xmlns:a16="http://schemas.microsoft.com/office/drawing/2014/main" id="{8C62E6EC-88E5-4561-9FB6-21894C5EAB34}"/>
              </a:ext>
            </a:extLst>
          </p:cNvPr>
          <p:cNvSpPr>
            <a:spLocks noGrp="1"/>
          </p:cNvSpPr>
          <p:nvPr>
            <p:ph type="dt" sz="half" idx="10"/>
          </p:nvPr>
        </p:nvSpPr>
        <p:spPr/>
        <p:txBody>
          <a:bodyPr/>
          <a:lstStyle/>
          <a:p>
            <a:pPr>
              <a:defRPr/>
            </a:pPr>
            <a:fld id="{D04C3F97-072A-4A8A-900B-3B826C0672C0}" type="datetime1">
              <a:rPr lang="en-ZA" smtClean="0"/>
              <a:pPr>
                <a:defRPr/>
              </a:pPr>
              <a:t>2022/05/27</a:t>
            </a:fld>
            <a:endParaRPr lang="en-ZA" dirty="0"/>
          </a:p>
        </p:txBody>
      </p:sp>
      <p:sp>
        <p:nvSpPr>
          <p:cNvPr id="5" name="Slide Number Placeholder 4">
            <a:extLst>
              <a:ext uri="{FF2B5EF4-FFF2-40B4-BE49-F238E27FC236}">
                <a16:creationId xmlns:a16="http://schemas.microsoft.com/office/drawing/2014/main" id="{6EA662AA-F410-4A0F-8415-812269CC80ED}"/>
              </a:ext>
            </a:extLst>
          </p:cNvPr>
          <p:cNvSpPr>
            <a:spLocks noGrp="1"/>
          </p:cNvSpPr>
          <p:nvPr>
            <p:ph type="sldNum" sz="quarter" idx="12"/>
          </p:nvPr>
        </p:nvSpPr>
        <p:spPr/>
        <p:txBody>
          <a:bodyPr/>
          <a:lstStyle/>
          <a:p>
            <a:pPr>
              <a:defRPr/>
            </a:pPr>
            <a:fld id="{FA3E254C-16EC-4041-97B7-3C01F148EC70}" type="slidenum">
              <a:rPr lang="en-ZA" smtClean="0"/>
              <a:pPr>
                <a:defRPr/>
              </a:pPr>
              <a:t>8</a:t>
            </a:fld>
            <a:endParaRPr lang="en-ZA" dirty="0"/>
          </a:p>
        </p:txBody>
      </p:sp>
      <p:graphicFrame>
        <p:nvGraphicFramePr>
          <p:cNvPr id="3" name="Object 2">
            <a:extLst>
              <a:ext uri="{FF2B5EF4-FFF2-40B4-BE49-F238E27FC236}">
                <a16:creationId xmlns:a16="http://schemas.microsoft.com/office/drawing/2014/main" id="{EE3AF47E-F1B6-BF2E-F030-93F4928E8B7B}"/>
              </a:ext>
            </a:extLst>
          </p:cNvPr>
          <p:cNvGraphicFramePr>
            <a:graphicFrameLocks noChangeAspect="1"/>
          </p:cNvGraphicFramePr>
          <p:nvPr>
            <p:extLst>
              <p:ext uri="{D42A27DB-BD31-4B8C-83A1-F6EECF244321}">
                <p14:modId xmlns:p14="http://schemas.microsoft.com/office/powerpoint/2010/main" val="4191160888"/>
              </p:ext>
            </p:extLst>
          </p:nvPr>
        </p:nvGraphicFramePr>
        <p:xfrm>
          <a:off x="96187" y="1085960"/>
          <a:ext cx="4335556" cy="4788320"/>
        </p:xfrm>
        <a:graphic>
          <a:graphicData uri="http://schemas.openxmlformats.org/presentationml/2006/ole">
            <mc:AlternateContent xmlns:mc="http://schemas.openxmlformats.org/markup-compatibility/2006">
              <mc:Choice xmlns:v="urn:schemas-microsoft-com:vml" Requires="v">
                <p:oleObj spid="_x0000_s12342" name="Worksheet" r:id="rId4" imgW="3009828" imgH="3324212" progId="Excel.Sheet.12">
                  <p:embed/>
                </p:oleObj>
              </mc:Choice>
              <mc:Fallback>
                <p:oleObj name="Worksheet" r:id="rId4" imgW="3009828" imgH="3324212" progId="Excel.Sheet.12">
                  <p:embed/>
                  <p:pic>
                    <p:nvPicPr>
                      <p:cNvPr id="0" name=""/>
                      <p:cNvPicPr/>
                      <p:nvPr/>
                    </p:nvPicPr>
                    <p:blipFill>
                      <a:blip r:embed="rId5"/>
                      <a:stretch>
                        <a:fillRect/>
                      </a:stretch>
                    </p:blipFill>
                    <p:spPr>
                      <a:xfrm>
                        <a:off x="96187" y="1085960"/>
                        <a:ext cx="4335556" cy="478832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693389E6-A69F-93FE-6BF3-3405B955BDCB}"/>
              </a:ext>
            </a:extLst>
          </p:cNvPr>
          <p:cNvGraphicFramePr>
            <a:graphicFrameLocks noChangeAspect="1"/>
          </p:cNvGraphicFramePr>
          <p:nvPr>
            <p:extLst>
              <p:ext uri="{D42A27DB-BD31-4B8C-83A1-F6EECF244321}">
                <p14:modId xmlns:p14="http://schemas.microsoft.com/office/powerpoint/2010/main" val="1025110360"/>
              </p:ext>
            </p:extLst>
          </p:nvPr>
        </p:nvGraphicFramePr>
        <p:xfrm>
          <a:off x="4613261" y="1085960"/>
          <a:ext cx="4335556" cy="5062722"/>
        </p:xfrm>
        <a:graphic>
          <a:graphicData uri="http://schemas.openxmlformats.org/presentationml/2006/ole">
            <mc:AlternateContent xmlns:mc="http://schemas.openxmlformats.org/markup-compatibility/2006">
              <mc:Choice xmlns:v="urn:schemas-microsoft-com:vml" Requires="v">
                <p:oleObj spid="_x0000_s12343" name="Worksheet" r:id="rId6" imgW="3009828" imgH="3514659" progId="Excel.Sheet.12">
                  <p:embed/>
                </p:oleObj>
              </mc:Choice>
              <mc:Fallback>
                <p:oleObj name="Worksheet" r:id="rId6" imgW="3009828" imgH="3514659" progId="Excel.Sheet.12">
                  <p:embed/>
                  <p:pic>
                    <p:nvPicPr>
                      <p:cNvPr id="0" name=""/>
                      <p:cNvPicPr/>
                      <p:nvPr/>
                    </p:nvPicPr>
                    <p:blipFill>
                      <a:blip r:embed="rId7"/>
                      <a:stretch>
                        <a:fillRect/>
                      </a:stretch>
                    </p:blipFill>
                    <p:spPr>
                      <a:xfrm>
                        <a:off x="4613261" y="1085960"/>
                        <a:ext cx="4335556" cy="5062722"/>
                      </a:xfrm>
                      <a:prstGeom prst="rect">
                        <a:avLst/>
                      </a:prstGeom>
                    </p:spPr>
                  </p:pic>
                </p:oleObj>
              </mc:Fallback>
            </mc:AlternateContent>
          </a:graphicData>
        </a:graphic>
      </p:graphicFrame>
    </p:spTree>
    <p:extLst>
      <p:ext uri="{BB962C8B-B14F-4D97-AF65-F5344CB8AC3E}">
        <p14:creationId xmlns:p14="http://schemas.microsoft.com/office/powerpoint/2010/main" val="2253872817"/>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p:txBody>
          <a:bodyPr/>
          <a:lstStyle/>
          <a:p>
            <a:pPr eaLnBrk="1" hangingPunct="1"/>
            <a:r>
              <a:rPr lang="en-US" altLang="en-US" sz="4000" dirty="0"/>
              <a:t>Questions</a:t>
            </a:r>
          </a:p>
        </p:txBody>
      </p:sp>
    </p:spTree>
    <p:extLst>
      <p:ext uri="{BB962C8B-B14F-4D97-AF65-F5344CB8AC3E}">
        <p14:creationId xmlns:p14="http://schemas.microsoft.com/office/powerpoint/2010/main" val="4021404615"/>
      </p:ext>
    </p:extLst>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69b1b3ef-f17b-48c7-a7c8-8ad8b283852f" ContentTypeId="0x0101000D8B3899A4805C44A2FA507CBAF83E58" PreviousValue="false"/>
</file>

<file path=customXml/item3.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LongProperties xmlns="http://schemas.microsoft.com/office/2006/metadata/longProperties"/>
</file>

<file path=customXml/item5.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
        <AccountId/>
        <AccountType/>
      </UserInfo>
    </Owner>
  </documentManagement>
</p:properties>
</file>

<file path=customXml/itemProps1.xml><?xml version="1.0" encoding="utf-8"?>
<ds:datastoreItem xmlns:ds="http://schemas.openxmlformats.org/officeDocument/2006/customXml" ds:itemID="{38DA1CDD-753C-45D9-BE0A-0E8770047BEC}">
  <ds:schemaRefs>
    <ds:schemaRef ds:uri="http://schemas.microsoft.com/sharepoint/v3/contenttype/forms"/>
  </ds:schemaRefs>
</ds:datastoreItem>
</file>

<file path=customXml/itemProps2.xml><?xml version="1.0" encoding="utf-8"?>
<ds:datastoreItem xmlns:ds="http://schemas.openxmlformats.org/officeDocument/2006/customXml" ds:itemID="{FDC2FDC9-2B1E-4C54-9154-7D414D67F378}">
  <ds:schemaRefs>
    <ds:schemaRef ds:uri="Microsoft.SharePoint.Taxonomy.ContentTypeSync"/>
  </ds:schemaRefs>
</ds:datastoreItem>
</file>

<file path=customXml/itemProps3.xml><?xml version="1.0" encoding="utf-8"?>
<ds:datastoreItem xmlns:ds="http://schemas.openxmlformats.org/officeDocument/2006/customXml" ds:itemID="{8C7CC505-8052-4330-9605-51138516ED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4E37FE94-B034-4043-B3F5-0069304D36F9}">
  <ds:schemaRefs>
    <ds:schemaRef ds:uri="http://schemas.microsoft.com/office/2006/metadata/longProperties"/>
  </ds:schemaRefs>
</ds:datastoreItem>
</file>

<file path=customXml/itemProps5.xml><?xml version="1.0" encoding="utf-8"?>
<ds:datastoreItem xmlns:ds="http://schemas.openxmlformats.org/officeDocument/2006/customXml" ds:itemID="{9B86D277-7437-4CF1-894C-4406D47471A1}">
  <ds:schemaRefs>
    <ds:schemaRef ds:uri="http://purl.org/dc/dcmitype/"/>
    <ds:schemaRef ds:uri="http://purl.org/dc/terms/"/>
    <ds:schemaRef ds:uri="http://schemas.openxmlformats.org/package/2006/metadata/core-properties"/>
    <ds:schemaRef ds:uri="http://www.w3.org/XML/1998/namespace"/>
    <ds:schemaRef ds:uri="http://schemas.microsoft.com/office/infopath/2007/PartnerControls"/>
    <ds:schemaRef ds:uri="http://schemas.microsoft.com/office/2006/documentManagement/types"/>
    <ds:schemaRef ds:uri="2c7ddca0-f18f-4514-89ec-cfc256175ba5"/>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38407</TotalTime>
  <Words>1048</Words>
  <Application>Microsoft Office PowerPoint</Application>
  <PresentationFormat>On-screen Show (4:3)</PresentationFormat>
  <Paragraphs>296</Paragraphs>
  <Slides>9</Slides>
  <Notes>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9</vt:i4>
      </vt:variant>
    </vt:vector>
  </HeadingPairs>
  <TitlesOfParts>
    <vt:vector size="15" baseType="lpstr">
      <vt:lpstr>Arial</vt:lpstr>
      <vt:lpstr>Calibri</vt:lpstr>
      <vt:lpstr>Courier New</vt:lpstr>
      <vt:lpstr>Default Design</vt:lpstr>
      <vt:lpstr>think-cell Slide</vt:lpstr>
      <vt:lpstr>Worksheet</vt:lpstr>
      <vt:lpstr>  Transmission Lines In Development   Line Construction Forum  27 May 2022  Leonard van der Walt &amp; Alwyn Marais</vt:lpstr>
      <vt:lpstr>General &amp; Disclaimer</vt:lpstr>
      <vt:lpstr>Typical Transmission project timelines (assuming no hurdles)</vt:lpstr>
      <vt:lpstr>Summary of Transmission infrastructure requirements over the TDP period 2022 – 2031 </vt:lpstr>
      <vt:lpstr>PowerPoint Presentation</vt:lpstr>
      <vt:lpstr>PowerPoint Presentation</vt:lpstr>
      <vt:lpstr>PowerPoint Presentation</vt:lpstr>
      <vt:lpstr>Strengthening (Non IRP 2019) Lines in Development</vt:lpstr>
      <vt:lpstr>Questions</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TCH bonisa</dc:creator>
  <cp:lastModifiedBy>Leonard Van Der Walt</cp:lastModifiedBy>
  <cp:revision>927</cp:revision>
  <cp:lastPrinted>2016-02-10T12:56:10Z</cp:lastPrinted>
  <dcterms:created xsi:type="dcterms:W3CDTF">2009-06-02T18:15:51Z</dcterms:created>
  <dcterms:modified xsi:type="dcterms:W3CDTF">2022-05-27T07:47:03Z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Owner">
    <vt:lpwstr>Vic Pretorius</vt:lpwstr>
  </property>
</Properties>
</file>