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16"/>
  </p:notesMasterIdLst>
  <p:sldIdLst>
    <p:sldId id="308" r:id="rId7"/>
    <p:sldId id="279" r:id="rId8"/>
    <p:sldId id="280" r:id="rId9"/>
    <p:sldId id="312" r:id="rId10"/>
    <p:sldId id="309" r:id="rId11"/>
    <p:sldId id="310" r:id="rId12"/>
    <p:sldId id="313" r:id="rId13"/>
    <p:sldId id="311" r:id="rId14"/>
    <p:sldId id="298"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B6AA"/>
    <a:srgbClr val="ACC3C3"/>
    <a:srgbClr val="E4BC7F"/>
    <a:srgbClr val="C2C382"/>
    <a:srgbClr val="CA9987"/>
    <a:srgbClr val="B49180"/>
    <a:srgbClr val="82A5A5"/>
    <a:srgbClr val="D69B40"/>
    <a:srgbClr val="A3A543"/>
    <a:srgbClr val="B0664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6" autoAdjust="0"/>
    <p:restoredTop sz="94660"/>
  </p:normalViewPr>
  <p:slideViewPr>
    <p:cSldViewPr snapToGrid="0">
      <p:cViewPr varScale="1">
        <p:scale>
          <a:sx n="64" d="100"/>
          <a:sy n="64" d="100"/>
        </p:scale>
        <p:origin x="748" y="4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10" Type="http://schemas.openxmlformats.org/officeDocument/2006/relationships/slide" Target="slides/slide4.xml"/><Relationship Id="rId19" Type="http://schemas.openxmlformats.org/officeDocument/2006/relationships/viewProps" Target="view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8FE79EC-29B1-4A54-B46B-ADFA5C0A41D5}" type="datetimeFigureOut">
              <a:rPr lang="en-ZA" smtClean="0"/>
              <a:t>2025/08/11</a:t>
            </a:fld>
            <a:endParaRPr lang="en-ZA"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slideLayout" Target="../slideLayouts/slideLayout7.xml"/><Relationship Id="rId7" Type="http://schemas.openxmlformats.org/officeDocument/2006/relationships/tags" Target="../tags/tag13.xml"/><Relationship Id="rId12" Type="http://schemas.openxmlformats.org/officeDocument/2006/relationships/image" Target="../media/image9.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ags" Target="../tags/tag12.xml"/><Relationship Id="rId11" Type="http://schemas.openxmlformats.org/officeDocument/2006/relationships/image" Target="../media/image8.emf"/><Relationship Id="rId5" Type="http://schemas.openxmlformats.org/officeDocument/2006/relationships/theme" Target="../theme/theme2.xml"/><Relationship Id="rId10" Type="http://schemas.openxmlformats.org/officeDocument/2006/relationships/image" Target="../media/image1.emf"/><Relationship Id="rId4" Type="http://schemas.openxmlformats.org/officeDocument/2006/relationships/slideLayout" Target="../slideLayouts/slideLayout8.xml"/><Relationship Id="rId9" Type="http://schemas.openxmlformats.org/officeDocument/2006/relationships/oleObject" Target="../embeddings/oleObject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0" name=""/>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32727672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9" imgW="270" imgH="270" progId="TCLayout.ActiveDocument.1">
                  <p:embed/>
                </p:oleObj>
              </mc:Choice>
              <mc:Fallback>
                <p:oleObj name="think-cell Slide" r:id="rId9" imgW="270" imgH="270" progId="TCLayout.ActiveDocument.1">
                  <p:embed/>
                  <p:pic>
                    <p:nvPicPr>
                      <p:cNvPr id="11" name="Object 10" hidden="1"/>
                      <p:cNvPicPr/>
                      <p:nvPr/>
                    </p:nvPicPr>
                    <p:blipFill>
                      <a:blip r:embed="rId10"/>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1"/>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2"/>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4245997" y="1911284"/>
            <a:ext cx="7489742" cy="1078406"/>
          </a:xfrm>
        </p:spPr>
        <p:txBody>
          <a:bodyPr>
            <a:normAutofit fontScale="90000"/>
          </a:bodyPr>
          <a:lstStyle/>
          <a:p>
            <a:pPr algn="l"/>
            <a:r>
              <a:rPr lang="en-US" dirty="0"/>
              <a:t>: </a:t>
            </a:r>
            <a:r>
              <a:rPr lang="en-US" sz="1800" dirty="0"/>
              <a:t>The establishment of 12 panel contractors for the construction and dismantling of HV distribution lines within the Mpumalanga Area, for voltages ranging from 44kV up to and including 132kV, on an “as and when” required basis for a period of forty-eight (48) months.</a:t>
            </a:r>
            <a:br>
              <a:rPr lang="en-US" sz="2000" dirty="0"/>
            </a:br>
            <a:br>
              <a:rPr lang="en-US" dirty="0"/>
            </a:br>
            <a:endParaRPr lang="en-US" dirty="0"/>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Presented by: Maropene Leshabana</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29 July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
        <p:nvSpPr>
          <p:cNvPr id="6" name="TextBox 5">
            <a:extLst>
              <a:ext uri="{FF2B5EF4-FFF2-40B4-BE49-F238E27FC236}">
                <a16:creationId xmlns:a16="http://schemas.microsoft.com/office/drawing/2014/main" id="{7A6DE012-5556-919C-3CA2-0FC8D21A7AC8}"/>
              </a:ext>
            </a:extLst>
          </p:cNvPr>
          <p:cNvSpPr txBox="1"/>
          <p:nvPr/>
        </p:nvSpPr>
        <p:spPr>
          <a:xfrm>
            <a:off x="4094921" y="1009325"/>
            <a:ext cx="7640817" cy="369332"/>
          </a:xfrm>
          <a:prstGeom prst="rect">
            <a:avLst/>
          </a:prstGeom>
          <a:noFill/>
        </p:spPr>
        <p:txBody>
          <a:bodyPr wrap="square">
            <a:spAutoFit/>
          </a:bodyPr>
          <a:lstStyle/>
          <a:p>
            <a:r>
              <a:rPr lang="en-US" b="1" dirty="0"/>
              <a:t>Non-Compulsory Clarification meeting</a:t>
            </a:r>
          </a:p>
        </p:txBody>
      </p:sp>
      <p:graphicFrame>
        <p:nvGraphicFramePr>
          <p:cNvPr id="5" name="Table 4">
            <a:extLst>
              <a:ext uri="{FF2B5EF4-FFF2-40B4-BE49-F238E27FC236}">
                <a16:creationId xmlns:a16="http://schemas.microsoft.com/office/drawing/2014/main" id="{75A8E4B2-03B8-4DEB-FB34-6C1AFF6F2412}"/>
              </a:ext>
            </a:extLst>
          </p:cNvPr>
          <p:cNvGraphicFramePr>
            <a:graphicFrameLocks noGrp="1"/>
          </p:cNvGraphicFramePr>
          <p:nvPr>
            <p:extLst>
              <p:ext uri="{D42A27DB-BD31-4B8C-83A1-F6EECF244321}">
                <p14:modId xmlns:p14="http://schemas.microsoft.com/office/powerpoint/2010/main" val="856174648"/>
              </p:ext>
            </p:extLst>
          </p:nvPr>
        </p:nvGraphicFramePr>
        <p:xfrm>
          <a:off x="5674677" y="3749834"/>
          <a:ext cx="842645" cy="335280"/>
        </p:xfrm>
        <a:graphic>
          <a:graphicData uri="http://schemas.openxmlformats.org/drawingml/2006/table">
            <a:tbl>
              <a:tblPr>
                <a:tableStyleId>{5C22544A-7EE6-4342-B048-85BDC9FD1C3A}</a:tableStyleId>
              </a:tblPr>
              <a:tblGrid>
                <a:gridCol w="842645">
                  <a:extLst>
                    <a:ext uri="{9D8B030D-6E8A-4147-A177-3AD203B41FA5}">
                      <a16:colId xmlns:a16="http://schemas.microsoft.com/office/drawing/2014/main" val="1064392130"/>
                    </a:ext>
                  </a:extLst>
                </a:gridCol>
              </a:tblGrid>
              <a:tr h="65405">
                <a:tc>
                  <a:txBody>
                    <a:bodyPr/>
                    <a:lstStyle/>
                    <a:p>
                      <a:pPr marL="0" marR="0">
                        <a:buNone/>
                      </a:pPr>
                      <a:endParaRPr lang="en-ZA"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2219073370"/>
                  </a:ext>
                </a:extLst>
              </a:tr>
              <a:tr h="65405">
                <a:tc>
                  <a:txBody>
                    <a:bodyPr/>
                    <a:lstStyle/>
                    <a:p>
                      <a:pPr marL="0" marR="0">
                        <a:buNone/>
                      </a:pPr>
                      <a:endParaRPr lang="en-ZA" sz="1100" dirty="0">
                        <a:effectLst/>
                        <a:latin typeface="Aptos" panose="020B0004020202020204" pitchFamily="34" charset="0"/>
                        <a:ea typeface="Aptos" panose="020B0004020202020204" pitchFamily="34" charset="0"/>
                        <a:cs typeface="Aptos" panose="020B0004020202020204" pitchFamily="34" charset="0"/>
                      </a:endParaRPr>
                    </a:p>
                  </a:txBody>
                  <a:tcPr marL="68580" marR="68580" marT="0" marB="0"/>
                </a:tc>
                <a:extLst>
                  <a:ext uri="{0D108BD9-81ED-4DB2-BD59-A6C34878D82A}">
                    <a16:rowId xmlns:a16="http://schemas.microsoft.com/office/drawing/2014/main" val="95924240"/>
                  </a:ext>
                </a:extLst>
              </a:tr>
            </a:tbl>
          </a:graphicData>
        </a:graphic>
      </p:graphicFrame>
    </p:spTree>
    <p:extLst>
      <p:ext uri="{BB962C8B-B14F-4D97-AF65-F5344CB8AC3E}">
        <p14:creationId xmlns:p14="http://schemas.microsoft.com/office/powerpoint/2010/main" val="23479036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6EB16E-EB8A-E11E-92B4-24253E78DC0F}"/>
              </a:ext>
            </a:extLst>
          </p:cNvPr>
          <p:cNvSpPr>
            <a:spLocks noGrp="1"/>
          </p:cNvSpPr>
          <p:nvPr>
            <p:ph type="title"/>
          </p:nvPr>
        </p:nvSpPr>
        <p:spPr/>
        <p:txBody>
          <a:bodyPr/>
          <a:lstStyle/>
          <a:p>
            <a:r>
              <a:rPr lang="en-US" dirty="0"/>
              <a:t>Content </a:t>
            </a:r>
          </a:p>
        </p:txBody>
      </p:sp>
      <p:sp>
        <p:nvSpPr>
          <p:cNvPr id="3" name="Content Placeholder 2">
            <a:extLst>
              <a:ext uri="{FF2B5EF4-FFF2-40B4-BE49-F238E27FC236}">
                <a16:creationId xmlns:a16="http://schemas.microsoft.com/office/drawing/2014/main" id="{0A50A51C-64F1-E345-9891-68F3C607B6A2}"/>
              </a:ext>
            </a:extLst>
          </p:cNvPr>
          <p:cNvSpPr>
            <a:spLocks noGrp="1"/>
          </p:cNvSpPr>
          <p:nvPr>
            <p:ph idx="1"/>
          </p:nvPr>
        </p:nvSpPr>
        <p:spPr/>
        <p:txBody>
          <a:bodyPr/>
          <a:lstStyle/>
          <a:p>
            <a:pPr>
              <a:spcBef>
                <a:spcPct val="30000"/>
              </a:spcBef>
              <a:spcAft>
                <a:spcPct val="0"/>
              </a:spcAft>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EAA7AAA-6E3B-D37C-1F87-DF5919800C85}"/>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graphicFrame>
        <p:nvGraphicFramePr>
          <p:cNvPr id="6" name="Table 5">
            <a:extLst>
              <a:ext uri="{FF2B5EF4-FFF2-40B4-BE49-F238E27FC236}">
                <a16:creationId xmlns:a16="http://schemas.microsoft.com/office/drawing/2014/main" id="{949522D1-78FE-28FF-A145-75CEE39DA561}"/>
              </a:ext>
            </a:extLst>
          </p:cNvPr>
          <p:cNvGraphicFramePr>
            <a:graphicFrameLocks noGrp="1"/>
          </p:cNvGraphicFramePr>
          <p:nvPr>
            <p:extLst>
              <p:ext uri="{D42A27DB-BD31-4B8C-83A1-F6EECF244321}">
                <p14:modId xmlns:p14="http://schemas.microsoft.com/office/powerpoint/2010/main" val="1224723259"/>
              </p:ext>
            </p:extLst>
          </p:nvPr>
        </p:nvGraphicFramePr>
        <p:xfrm>
          <a:off x="446468" y="1593273"/>
          <a:ext cx="11299063" cy="4041232"/>
        </p:xfrm>
        <a:graphic>
          <a:graphicData uri="http://schemas.openxmlformats.org/drawingml/2006/table">
            <a:tbl>
              <a:tblPr firstRow="1" bandRow="1">
                <a:tableStyleId>{3C2FFA5D-87B4-456A-9821-1D502468CF0F}</a:tableStyleId>
              </a:tblPr>
              <a:tblGrid>
                <a:gridCol w="11299063">
                  <a:extLst>
                    <a:ext uri="{9D8B030D-6E8A-4147-A177-3AD203B41FA5}">
                      <a16:colId xmlns:a16="http://schemas.microsoft.com/office/drawing/2014/main" val="3236512785"/>
                    </a:ext>
                  </a:extLst>
                </a:gridCol>
              </a:tblGrid>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1. Tender Submission</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2202001349"/>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2. Basic Compliance</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765516217"/>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3.Requirements</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3909941632"/>
                  </a:ext>
                </a:extLst>
              </a:tr>
              <a:tr h="1010308">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b="1" dirty="0">
                          <a:solidFill>
                            <a:schemeClr val="accent1"/>
                          </a:solidFill>
                          <a:latin typeface="Arial" panose="020B0604020202020204" pitchFamily="34" charset="0"/>
                          <a:cs typeface="Arial" panose="020B0604020202020204" pitchFamily="34" charset="0"/>
                        </a:rPr>
                        <a:t>4. Questions &amp; Answers</a:t>
                      </a:r>
                    </a:p>
                    <a:p>
                      <a:endParaRPr lang="en-ZA" sz="2800" b="1" dirty="0">
                        <a:solidFill>
                          <a:schemeClr val="accent1"/>
                        </a:solidFill>
                        <a:latin typeface="Arial" panose="020B0604020202020204" pitchFamily="34" charset="0"/>
                        <a:cs typeface="Arial" panose="020B0604020202020204" pitchFamily="34" charset="0"/>
                      </a:endParaRPr>
                    </a:p>
                  </a:txBody>
                  <a:tcPr>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2700000" scaled="1"/>
                      <a:tileRect/>
                    </a:gradFill>
                  </a:tcPr>
                </a:tc>
                <a:extLst>
                  <a:ext uri="{0D108BD9-81ED-4DB2-BD59-A6C34878D82A}">
                    <a16:rowId xmlns:a16="http://schemas.microsoft.com/office/drawing/2014/main" val="2855152075"/>
                  </a:ext>
                </a:extLst>
              </a:tr>
            </a:tbl>
          </a:graphicData>
        </a:graphic>
      </p:graphicFrame>
    </p:spTree>
    <p:extLst>
      <p:ext uri="{BB962C8B-B14F-4D97-AF65-F5344CB8AC3E}">
        <p14:creationId xmlns:p14="http://schemas.microsoft.com/office/powerpoint/2010/main" val="39460265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B90A1AF3-327D-D16A-5D3F-16E548896453}"/>
              </a:ext>
            </a:extLst>
          </p:cNvPr>
          <p:cNvSpPr>
            <a:spLocks noGrp="1"/>
          </p:cNvSpPr>
          <p:nvPr>
            <p:ph idx="1"/>
          </p:nvPr>
        </p:nvSpPr>
        <p:spPr/>
        <p:txBody>
          <a:bodyPr>
            <a:normAutofit/>
          </a:bodyPr>
          <a:lstStyle/>
          <a:p>
            <a:pPr algn="l"/>
            <a:r>
              <a:rPr lang="en-US" sz="2000" b="1" dirty="0"/>
              <a:t>Tender number</a:t>
            </a:r>
            <a:r>
              <a:rPr lang="en-US" sz="2000" dirty="0"/>
              <a:t>: </a:t>
            </a:r>
            <a:r>
              <a:rPr lang="en-ZA" sz="1800" i="0" u="none" strike="noStrike" baseline="0" dirty="0">
                <a:solidFill>
                  <a:schemeClr val="accent1">
                    <a:lumMod val="40000"/>
                    <a:lumOff val="60000"/>
                  </a:schemeClr>
                </a:solidFill>
                <a:latin typeface="Arial" panose="020B0604020202020204" pitchFamily="34" charset="0"/>
              </a:rPr>
              <a:t>E1592DXMP 	</a:t>
            </a:r>
          </a:p>
          <a:p>
            <a:pPr algn="l"/>
            <a:r>
              <a:rPr lang="en-US" sz="2000" b="1" dirty="0">
                <a:solidFill>
                  <a:schemeClr val="accent1">
                    <a:lumMod val="40000"/>
                    <a:lumOff val="60000"/>
                  </a:schemeClr>
                </a:solidFill>
              </a:rPr>
              <a:t>Issue date: </a:t>
            </a:r>
            <a:r>
              <a:rPr lang="en-ZA" sz="1800" i="0" u="none" strike="noStrike" baseline="0" dirty="0">
                <a:solidFill>
                  <a:schemeClr val="accent1">
                    <a:lumMod val="60000"/>
                    <a:lumOff val="40000"/>
                  </a:schemeClr>
                </a:solidFill>
                <a:latin typeface="Arial" panose="020B0604020202020204" pitchFamily="34" charset="0"/>
              </a:rPr>
              <a:t>18 July 2025 </a:t>
            </a:r>
          </a:p>
          <a:p>
            <a:pPr algn="l"/>
            <a:r>
              <a:rPr lang="en-US" sz="2000" b="1" dirty="0">
                <a:solidFill>
                  <a:schemeClr val="accent1"/>
                </a:solidFill>
              </a:rPr>
              <a:t>Closing date and time: </a:t>
            </a:r>
            <a:r>
              <a:rPr lang="en-US" sz="2000" dirty="0"/>
              <a:t>20 August 2025 at 10h00 </a:t>
            </a:r>
            <a:r>
              <a:rPr lang="en-US" sz="2000" dirty="0" err="1"/>
              <a:t>a.m</a:t>
            </a:r>
            <a:endParaRPr lang="en-US" sz="2000" dirty="0"/>
          </a:p>
          <a:p>
            <a:r>
              <a:rPr lang="en-US" sz="2000" b="1" dirty="0"/>
              <a:t>Tender validity period</a:t>
            </a:r>
            <a:r>
              <a:rPr lang="en-US" sz="2000" dirty="0"/>
              <a:t>: 90 days from the closing date and time</a:t>
            </a:r>
          </a:p>
          <a:p>
            <a:r>
              <a:rPr lang="en-US" sz="2000" dirty="0"/>
              <a:t>The tender shall be for the </a:t>
            </a:r>
            <a:r>
              <a:rPr lang="en-US" sz="2000" b="1" dirty="0"/>
              <a:t>whole</a:t>
            </a:r>
            <a:r>
              <a:rPr lang="en-US" sz="2000" dirty="0"/>
              <a:t> of the contract.</a:t>
            </a:r>
          </a:p>
          <a:p>
            <a:pPr marL="0" indent="0">
              <a:buNone/>
            </a:pPr>
            <a:endParaRPr lang="en-US" sz="2000" dirty="0"/>
          </a:p>
          <a:p>
            <a:pPr>
              <a:buFont typeface="Wingdings" panose="05000000000000000000" pitchFamily="2" charset="2"/>
              <a:buChar char="v"/>
            </a:pPr>
            <a:r>
              <a:rPr lang="en-US" sz="2000" b="1" dirty="0"/>
              <a:t>Tenders are to be submitted electronically via Eskom E- tendering site by the stipulated closing date and time. Please note it is the responsibility of the supplier to ensure that the tender submission is submitted before the closing time.</a:t>
            </a:r>
          </a:p>
          <a:p>
            <a:pPr marL="0" indent="0">
              <a:buNone/>
            </a:pPr>
            <a:endParaRPr lang="en-US" sz="2000" dirty="0"/>
          </a:p>
          <a:p>
            <a:pPr marL="0" indent="0">
              <a:buNone/>
            </a:pPr>
            <a:r>
              <a:rPr lang="en-US" sz="2000" dirty="0">
                <a:solidFill>
                  <a:schemeClr val="accent3"/>
                </a:solidFill>
              </a:rPr>
              <a:t>Note: No late tenders will be accepted</a:t>
            </a:r>
          </a:p>
        </p:txBody>
      </p:sp>
      <p:sp>
        <p:nvSpPr>
          <p:cNvPr id="5" name="Slide Number Placeholder 5">
            <a:extLst>
              <a:ext uri="{FF2B5EF4-FFF2-40B4-BE49-F238E27FC236}">
                <a16:creationId xmlns:a16="http://schemas.microsoft.com/office/drawing/2014/main" id="{4066D841-776C-9498-60ED-205E0B4437F8}"/>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3</a:t>
            </a:fld>
            <a:endParaRPr lang="en-ZA" dirty="0"/>
          </a:p>
        </p:txBody>
      </p:sp>
      <p:sp>
        <p:nvSpPr>
          <p:cNvPr id="2" name="Title 1">
            <a:extLst>
              <a:ext uri="{FF2B5EF4-FFF2-40B4-BE49-F238E27FC236}">
                <a16:creationId xmlns:a16="http://schemas.microsoft.com/office/drawing/2014/main" id="{38FFCD6B-9FE8-D7A0-A749-2C4EED65C4EA}"/>
              </a:ext>
            </a:extLst>
          </p:cNvPr>
          <p:cNvSpPr>
            <a:spLocks noGrp="1"/>
          </p:cNvSpPr>
          <p:nvPr>
            <p:ph type="title"/>
          </p:nvPr>
        </p:nvSpPr>
        <p:spPr/>
        <p:txBody>
          <a:bodyPr/>
          <a:lstStyle/>
          <a:p>
            <a:r>
              <a:rPr lang="en-US" dirty="0"/>
              <a:t>Tender Submission</a:t>
            </a:r>
          </a:p>
        </p:txBody>
      </p:sp>
    </p:spTree>
    <p:extLst>
      <p:ext uri="{BB962C8B-B14F-4D97-AF65-F5344CB8AC3E}">
        <p14:creationId xmlns:p14="http://schemas.microsoft.com/office/powerpoint/2010/main" val="379890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5799B0-3B30-CF8F-76F7-7EA4C2150BE4}"/>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7CF037D-BC7C-5743-07A0-1817B45881AC}"/>
              </a:ext>
            </a:extLst>
          </p:cNvPr>
          <p:cNvSpPr>
            <a:spLocks noGrp="1"/>
          </p:cNvSpPr>
          <p:nvPr>
            <p:ph idx="1"/>
          </p:nvPr>
        </p:nvSpPr>
        <p:spPr/>
        <p:txBody>
          <a:bodyPr>
            <a:normAutofit/>
          </a:bodyPr>
          <a:lstStyle/>
          <a:p>
            <a:r>
              <a:rPr lang="en-US" sz="1800" b="0" i="0" u="none" strike="noStrike" baseline="0" dirty="0">
                <a:solidFill>
                  <a:schemeClr val="tx1"/>
                </a:solidFill>
                <a:latin typeface="Arial" panose="020B0604020202020204" pitchFamily="34" charset="0"/>
              </a:rPr>
              <a:t>The tenderer must upload the tender via Eskom Tender bulletin site on the Eskom E-tendering</a:t>
            </a:r>
            <a:r>
              <a:rPr lang="en-US" sz="1800" dirty="0">
                <a:solidFill>
                  <a:schemeClr val="tx1"/>
                </a:solidFill>
              </a:rPr>
              <a:t> </a:t>
            </a:r>
            <a:r>
              <a:rPr lang="en-US" sz="1800" b="0" i="0" u="none" strike="noStrike" baseline="0" dirty="0">
                <a:solidFill>
                  <a:schemeClr val="tx1"/>
                </a:solidFill>
                <a:latin typeface="Arial" panose="020B0604020202020204" pitchFamily="34" charset="0"/>
              </a:rPr>
              <a:t>page. The documents need to be upload under the folder Technical, Commercial, Financial, and other.</a:t>
            </a:r>
          </a:p>
          <a:p>
            <a:r>
              <a:rPr lang="en-US" sz="1800" b="0" i="0" u="none" strike="noStrike" baseline="0" dirty="0">
                <a:solidFill>
                  <a:schemeClr val="tx1"/>
                </a:solidFill>
                <a:latin typeface="Arial" panose="020B0604020202020204" pitchFamily="34" charset="0"/>
              </a:rPr>
              <a:t>All documents need to be submitted in a PDF format (The limit is 50MB per file and total submission of 900MB per submissions). The price list needs to be submitted in PDF and a copy in excel format.</a:t>
            </a:r>
          </a:p>
          <a:p>
            <a:r>
              <a:rPr lang="en-US" sz="1800" b="0" i="0" u="none" strike="noStrike" baseline="0" dirty="0">
                <a:solidFill>
                  <a:schemeClr val="tx1"/>
                </a:solidFill>
                <a:latin typeface="Arial" panose="020B0604020202020204" pitchFamily="34" charset="0"/>
              </a:rPr>
              <a:t>No Zip/condense files can be uploaded</a:t>
            </a:r>
          </a:p>
          <a:p>
            <a:r>
              <a:rPr lang="en-US" sz="1800" b="0" i="0" u="none" strike="noStrike" baseline="0" dirty="0">
                <a:solidFill>
                  <a:schemeClr val="tx1"/>
                </a:solidFill>
                <a:latin typeface="Arial" panose="020B0604020202020204" pitchFamily="34" charset="0"/>
              </a:rPr>
              <a:t>No hard copy will be accepted</a:t>
            </a:r>
          </a:p>
          <a:p>
            <a:r>
              <a:rPr lang="en-US" sz="1800" b="0" i="0" u="none" strike="noStrike" baseline="0" dirty="0">
                <a:solidFill>
                  <a:schemeClr val="tx1"/>
                </a:solidFill>
                <a:latin typeface="Arial" panose="020B0604020202020204" pitchFamily="34" charset="0"/>
              </a:rPr>
              <a:t>If for some reason you resubmit your tender, then the latest version of the tender submitted will only be accepted and all previous submission/s will be null and void.</a:t>
            </a:r>
          </a:p>
          <a:p>
            <a:r>
              <a:rPr lang="en-US" sz="1800" b="0" i="0" u="none" strike="noStrike" baseline="0" dirty="0">
                <a:solidFill>
                  <a:schemeClr val="tx1"/>
                </a:solidFill>
                <a:latin typeface="Arial" panose="020B0604020202020204" pitchFamily="34" charset="0"/>
              </a:rPr>
              <a:t>Please ensure that the submission status is indicated as complete. </a:t>
            </a:r>
          </a:p>
          <a:p>
            <a:r>
              <a:rPr lang="en-US" sz="1800" b="0" i="0" u="none" strike="noStrike" baseline="0" dirty="0">
                <a:solidFill>
                  <a:schemeClr val="tx1"/>
                </a:solidFill>
                <a:latin typeface="Arial" panose="020B0604020202020204" pitchFamily="34" charset="0"/>
              </a:rPr>
              <a:t>Supplier Help Manual guide and video can be found on Eskom E-Tendering page.	</a:t>
            </a:r>
          </a:p>
          <a:p>
            <a:pPr marL="0" indent="0">
              <a:buNone/>
            </a:pPr>
            <a:r>
              <a:rPr lang="en-US" sz="1800" b="0" i="0" u="none" strike="noStrike" baseline="0" dirty="0">
                <a:solidFill>
                  <a:schemeClr val="tx1"/>
                </a:solidFill>
                <a:latin typeface="Arial" panose="020B0604020202020204" pitchFamily="34" charset="0"/>
              </a:rPr>
              <a:t>	</a:t>
            </a:r>
          </a:p>
          <a:p>
            <a:pPr marL="0" indent="0">
              <a:buNone/>
            </a:pPr>
            <a:endParaRPr lang="en-US" sz="2000" dirty="0">
              <a:solidFill>
                <a:schemeClr val="accent3"/>
              </a:solidFill>
            </a:endParaRPr>
          </a:p>
        </p:txBody>
      </p:sp>
      <p:sp>
        <p:nvSpPr>
          <p:cNvPr id="5" name="Slide Number Placeholder 5">
            <a:extLst>
              <a:ext uri="{FF2B5EF4-FFF2-40B4-BE49-F238E27FC236}">
                <a16:creationId xmlns:a16="http://schemas.microsoft.com/office/drawing/2014/main" id="{2A0C5447-D6FF-AFA0-C96D-8C098E444196}"/>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4</a:t>
            </a:fld>
            <a:endParaRPr lang="en-ZA" dirty="0"/>
          </a:p>
        </p:txBody>
      </p:sp>
      <p:sp>
        <p:nvSpPr>
          <p:cNvPr id="2" name="Title 1">
            <a:extLst>
              <a:ext uri="{FF2B5EF4-FFF2-40B4-BE49-F238E27FC236}">
                <a16:creationId xmlns:a16="http://schemas.microsoft.com/office/drawing/2014/main" id="{9DAE5B5F-9115-7EF1-731C-4565D943E13D}"/>
              </a:ext>
            </a:extLst>
          </p:cNvPr>
          <p:cNvSpPr>
            <a:spLocks noGrp="1"/>
          </p:cNvSpPr>
          <p:nvPr>
            <p:ph type="title"/>
          </p:nvPr>
        </p:nvSpPr>
        <p:spPr/>
        <p:txBody>
          <a:bodyPr/>
          <a:lstStyle/>
          <a:p>
            <a:r>
              <a:rPr lang="en-US" dirty="0"/>
              <a:t>Tender Submission</a:t>
            </a:r>
          </a:p>
        </p:txBody>
      </p:sp>
    </p:spTree>
    <p:extLst>
      <p:ext uri="{BB962C8B-B14F-4D97-AF65-F5344CB8AC3E}">
        <p14:creationId xmlns:p14="http://schemas.microsoft.com/office/powerpoint/2010/main" val="24906311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708B5F-12B6-E9F0-7CD7-512D21AE8C61}"/>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E80DC4B-4835-948B-286B-B8D4A7D983C4}"/>
              </a:ext>
            </a:extLst>
          </p:cNvPr>
          <p:cNvSpPr>
            <a:spLocks noGrp="1"/>
          </p:cNvSpPr>
          <p:nvPr>
            <p:ph idx="1"/>
          </p:nvPr>
        </p:nvSpPr>
        <p:spPr/>
        <p:txBody>
          <a:bodyPr>
            <a:noAutofit/>
          </a:bodyPr>
          <a:lstStyle/>
          <a:p>
            <a:pPr marL="0" indent="0" algn="just">
              <a:buNone/>
            </a:pPr>
            <a:r>
              <a:rPr lang="en-US" sz="1800" b="1" dirty="0"/>
              <a:t>Basic compliance with this Invitation to Tender requires a tenderer to meet all the following requirements:</a:t>
            </a:r>
          </a:p>
          <a:p>
            <a:pPr marL="342900" indent="-342900" algn="just">
              <a:buFont typeface="+mj-lt"/>
              <a:buAutoNum type="arabicPeriod"/>
            </a:pPr>
            <a:r>
              <a:rPr lang="en-US" sz="1800" b="1" dirty="0"/>
              <a:t>Meet the eligibility criteria for a tenderer </a:t>
            </a:r>
          </a:p>
          <a:p>
            <a:pPr marL="342900" indent="-342900" algn="just">
              <a:buFont typeface="+mj-lt"/>
              <a:buAutoNum type="arabicPeriod"/>
            </a:pPr>
            <a:r>
              <a:rPr lang="en-ZA" sz="1800" b="1" dirty="0"/>
              <a:t>For Electronic Tender Submissions: </a:t>
            </a:r>
          </a:p>
          <a:p>
            <a:pPr algn="just"/>
            <a:r>
              <a:rPr lang="en-US" sz="1800" dirty="0"/>
              <a:t>The tenderer must upload the tender via Eskom Tender bulletin site on the Eskom E- tendering page. The documents need to be upload under the folder Technical, Commercial, Financial, and other. </a:t>
            </a:r>
          </a:p>
          <a:p>
            <a:pPr algn="just"/>
            <a:r>
              <a:rPr lang="en-US" sz="1800" dirty="0"/>
              <a:t>All documents need to be submitted in a PDF format (The limit is 50MB per file and total submission of 900MB per submissions). The price list needs to be submitted in PDF and a copy in excel format. No Zip/condense files can be uploaded. No hard copy will be accepted. </a:t>
            </a:r>
          </a:p>
          <a:p>
            <a:pPr algn="just"/>
            <a:r>
              <a:rPr lang="en-US" sz="1800" dirty="0"/>
              <a:t>If for some reason you resubmit your tender, then the latest version of the tender submitted will only be accepted and all previous submission/s will be null and void.</a:t>
            </a:r>
          </a:p>
          <a:p>
            <a:pPr marL="0" indent="0" algn="just">
              <a:buNone/>
            </a:pPr>
            <a:r>
              <a:rPr lang="en-US" sz="1800" b="1" dirty="0"/>
              <a:t>3.  Submission of the mandatory commercial tender returnables as at stipulated deadlines.</a:t>
            </a:r>
          </a:p>
          <a:p>
            <a:pPr algn="just"/>
            <a:r>
              <a:rPr lang="en-US" sz="1800" dirty="0"/>
              <a:t>For E-Tendering, a tenderer’s failure to have submitted/uploaded tender documents will render the tender non-responsive.</a:t>
            </a:r>
          </a:p>
        </p:txBody>
      </p:sp>
      <p:sp>
        <p:nvSpPr>
          <p:cNvPr id="5" name="Slide Number Placeholder 5">
            <a:extLst>
              <a:ext uri="{FF2B5EF4-FFF2-40B4-BE49-F238E27FC236}">
                <a16:creationId xmlns:a16="http://schemas.microsoft.com/office/drawing/2014/main" id="{81F6D8CE-56F6-1805-E3D5-9B6DEB222F51}"/>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5</a:t>
            </a:fld>
            <a:endParaRPr lang="en-ZA" dirty="0"/>
          </a:p>
        </p:txBody>
      </p:sp>
      <p:sp>
        <p:nvSpPr>
          <p:cNvPr id="2" name="Title 1">
            <a:extLst>
              <a:ext uri="{FF2B5EF4-FFF2-40B4-BE49-F238E27FC236}">
                <a16:creationId xmlns:a16="http://schemas.microsoft.com/office/drawing/2014/main" id="{EE0CB267-0ABA-F7BB-00A3-CE14006EE0F1}"/>
              </a:ext>
            </a:extLst>
          </p:cNvPr>
          <p:cNvSpPr>
            <a:spLocks noGrp="1"/>
          </p:cNvSpPr>
          <p:nvPr>
            <p:ph type="title"/>
          </p:nvPr>
        </p:nvSpPr>
        <p:spPr/>
        <p:txBody>
          <a:bodyPr/>
          <a:lstStyle/>
          <a:p>
            <a:r>
              <a:rPr lang="en-US" dirty="0"/>
              <a:t>Basic Compliance</a:t>
            </a:r>
          </a:p>
        </p:txBody>
      </p:sp>
    </p:spTree>
    <p:extLst>
      <p:ext uri="{BB962C8B-B14F-4D97-AF65-F5344CB8AC3E}">
        <p14:creationId xmlns:p14="http://schemas.microsoft.com/office/powerpoint/2010/main" val="34318620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469D7E-C782-F9F1-8B04-05FA83EC10BB}"/>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82B3783-3FAF-0DB7-04E4-D502013F1F2F}"/>
              </a:ext>
            </a:extLst>
          </p:cNvPr>
          <p:cNvSpPr>
            <a:spLocks noGrp="1"/>
          </p:cNvSpPr>
          <p:nvPr>
            <p:ph idx="1"/>
          </p:nvPr>
        </p:nvSpPr>
        <p:spPr/>
        <p:txBody>
          <a:bodyPr>
            <a:normAutofit/>
          </a:bodyPr>
          <a:lstStyle/>
          <a:p>
            <a:pPr marL="0" indent="0" algn="just">
              <a:buNone/>
            </a:pPr>
            <a:r>
              <a:rPr lang="en-US" sz="1800" b="0" i="0" u="none" strike="noStrike" baseline="0" dirty="0">
                <a:solidFill>
                  <a:schemeClr val="tx1"/>
                </a:solidFill>
                <a:latin typeface="Arial" panose="020B0604020202020204" pitchFamily="34" charset="0"/>
              </a:rPr>
              <a:t>The following are the Commercial mandatory returnable to be submitted at tender closing: </a:t>
            </a:r>
          </a:p>
          <a:p>
            <a:pPr algn="just"/>
            <a:r>
              <a:rPr lang="en-US" sz="1800" i="0" u="none" strike="noStrike" baseline="0" dirty="0">
                <a:solidFill>
                  <a:schemeClr val="tx1"/>
                </a:solidFill>
                <a:latin typeface="Arial" panose="020B0604020202020204" pitchFamily="34" charset="0"/>
              </a:rPr>
              <a:t>Returnable required at Tender closing (Disqualifiable) </a:t>
            </a:r>
          </a:p>
          <a:p>
            <a:pPr algn="just"/>
            <a:r>
              <a:rPr lang="en-US" sz="1800" b="0" i="0" u="none" strike="noStrike" baseline="0" dirty="0">
                <a:solidFill>
                  <a:schemeClr val="tx1"/>
                </a:solidFill>
                <a:latin typeface="Arial" panose="020B0604020202020204" pitchFamily="34" charset="0"/>
              </a:rPr>
              <a:t>Basic compliance</a:t>
            </a:r>
          </a:p>
          <a:p>
            <a:pPr algn="just"/>
            <a:r>
              <a:rPr lang="en-US" sz="1800" b="0" i="0" u="none" strike="noStrike" baseline="0" dirty="0">
                <a:solidFill>
                  <a:schemeClr val="tx1"/>
                </a:solidFill>
                <a:latin typeface="Arial" panose="020B0604020202020204" pitchFamily="34" charset="0"/>
              </a:rPr>
              <a:t>Completed </a:t>
            </a:r>
            <a:r>
              <a:rPr lang="fr-FR" sz="1800" b="0" i="0" u="none" strike="noStrike" baseline="0" dirty="0">
                <a:solidFill>
                  <a:schemeClr val="tx1"/>
                </a:solidFill>
                <a:latin typeface="Arial" panose="020B0604020202020204" pitchFamily="34" charset="0"/>
              </a:rPr>
              <a:t>NEC3 Supply </a:t>
            </a:r>
            <a:r>
              <a:rPr lang="fr-FR" sz="1800" b="0" i="0" u="none" strike="noStrike" baseline="0" dirty="0" err="1">
                <a:solidFill>
                  <a:schemeClr val="tx1"/>
                </a:solidFill>
                <a:latin typeface="Arial" panose="020B0604020202020204" pitchFamily="34" charset="0"/>
              </a:rPr>
              <a:t>Contract</a:t>
            </a:r>
            <a:r>
              <a:rPr lang="fr-FR" sz="1800" b="0" i="0" u="none" strike="noStrike" baseline="0" dirty="0">
                <a:solidFill>
                  <a:schemeClr val="tx1"/>
                </a:solidFill>
                <a:latin typeface="Arial" panose="020B0604020202020204" pitchFamily="34" charset="0"/>
              </a:rPr>
              <a:t> (SC3)</a:t>
            </a:r>
          </a:p>
          <a:p>
            <a:pPr algn="just"/>
            <a:r>
              <a:rPr lang="en-US" sz="1800" b="0" i="0" u="none" strike="noStrike" baseline="0" dirty="0">
                <a:solidFill>
                  <a:schemeClr val="tx1"/>
                </a:solidFill>
                <a:latin typeface="Arial" panose="020B0604020202020204" pitchFamily="34" charset="0"/>
              </a:rPr>
              <a:t>Annexure E- CPA for local goods and services </a:t>
            </a:r>
          </a:p>
          <a:p>
            <a:pPr algn="just"/>
            <a:endParaRPr lang="en-ZA" sz="1800" b="0" i="0" u="none" strike="noStrike" baseline="0" dirty="0">
              <a:latin typeface="Arial" panose="020B0604020202020204" pitchFamily="34" charset="0"/>
            </a:endParaRPr>
          </a:p>
          <a:p>
            <a:pPr marL="0" indent="0" algn="just">
              <a:buNone/>
            </a:pPr>
            <a:r>
              <a:rPr lang="en-US" sz="1800" b="1" dirty="0">
                <a:solidFill>
                  <a:schemeClr val="tx1"/>
                </a:solidFill>
              </a:rPr>
              <a:t>NOTE: </a:t>
            </a:r>
            <a:r>
              <a:rPr lang="en-US" sz="1800" dirty="0">
                <a:solidFill>
                  <a:schemeClr val="tx1"/>
                </a:solidFill>
              </a:rPr>
              <a:t>These returnables are required to be fully completed, signed (if required on the returnable) and submitted with the tender at Tender closing date and time. If not fully completed, signed (if required on the returnable) and/or submitted by tender closing, the tenderer will be disqualified. </a:t>
            </a:r>
          </a:p>
          <a:p>
            <a:pPr marL="0" indent="0" algn="just">
              <a:buNone/>
            </a:pPr>
            <a:r>
              <a:rPr lang="en-US" sz="1800" b="0" i="0" u="none" strike="noStrike" baseline="0" dirty="0">
                <a:solidFill>
                  <a:schemeClr val="tx1"/>
                </a:solidFill>
                <a:latin typeface="Arial" panose="020B0604020202020204" pitchFamily="34" charset="0"/>
              </a:rPr>
              <a:t>	</a:t>
            </a:r>
          </a:p>
          <a:p>
            <a:pPr marL="0" indent="0" algn="just">
              <a:buNone/>
            </a:pPr>
            <a:endParaRPr lang="en-US" sz="1800" dirty="0"/>
          </a:p>
        </p:txBody>
      </p:sp>
      <p:sp>
        <p:nvSpPr>
          <p:cNvPr id="5" name="Slide Number Placeholder 5">
            <a:extLst>
              <a:ext uri="{FF2B5EF4-FFF2-40B4-BE49-F238E27FC236}">
                <a16:creationId xmlns:a16="http://schemas.microsoft.com/office/drawing/2014/main" id="{CAA38BC0-AC05-DBA9-7E62-16E9BABBB8BD}"/>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6</a:t>
            </a:fld>
            <a:endParaRPr lang="en-ZA" dirty="0"/>
          </a:p>
        </p:txBody>
      </p:sp>
      <p:sp>
        <p:nvSpPr>
          <p:cNvPr id="2" name="Title 1">
            <a:extLst>
              <a:ext uri="{FF2B5EF4-FFF2-40B4-BE49-F238E27FC236}">
                <a16:creationId xmlns:a16="http://schemas.microsoft.com/office/drawing/2014/main" id="{C3EBB9C8-CFE7-8D52-E661-B8B95AFB0B78}"/>
              </a:ext>
            </a:extLst>
          </p:cNvPr>
          <p:cNvSpPr>
            <a:spLocks noGrp="1"/>
          </p:cNvSpPr>
          <p:nvPr>
            <p:ph type="title"/>
          </p:nvPr>
        </p:nvSpPr>
        <p:spPr/>
        <p:txBody>
          <a:bodyPr/>
          <a:lstStyle/>
          <a:p>
            <a:r>
              <a:rPr lang="en-US" dirty="0"/>
              <a:t>Mandatory requirements</a:t>
            </a:r>
          </a:p>
        </p:txBody>
      </p:sp>
    </p:spTree>
    <p:extLst>
      <p:ext uri="{BB962C8B-B14F-4D97-AF65-F5344CB8AC3E}">
        <p14:creationId xmlns:p14="http://schemas.microsoft.com/office/powerpoint/2010/main" val="6958849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A9A51E-B44E-CDDB-D2B7-B4CA73B9EF5F}"/>
              </a:ext>
            </a:extLst>
          </p:cNvPr>
          <p:cNvSpPr>
            <a:spLocks noGrp="1"/>
          </p:cNvSpPr>
          <p:nvPr>
            <p:ph type="title"/>
          </p:nvPr>
        </p:nvSpPr>
        <p:spPr/>
        <p:txBody>
          <a:bodyPr/>
          <a:lstStyle/>
          <a:p>
            <a:r>
              <a:rPr lang="en-US" dirty="0"/>
              <a:t>Commercial returnables</a:t>
            </a:r>
            <a:endParaRPr lang="en-ZA" dirty="0"/>
          </a:p>
        </p:txBody>
      </p:sp>
      <p:sp>
        <p:nvSpPr>
          <p:cNvPr id="3" name="Content Placeholder 2">
            <a:extLst>
              <a:ext uri="{FF2B5EF4-FFF2-40B4-BE49-F238E27FC236}">
                <a16:creationId xmlns:a16="http://schemas.microsoft.com/office/drawing/2014/main" id="{9E0F8D77-AD7A-D54F-4981-557A57BFCE53}"/>
              </a:ext>
            </a:extLst>
          </p:cNvPr>
          <p:cNvSpPr>
            <a:spLocks noGrp="1"/>
          </p:cNvSpPr>
          <p:nvPr>
            <p:ph idx="1"/>
          </p:nvPr>
        </p:nvSpPr>
        <p:spPr/>
        <p:txBody>
          <a:bodyPr>
            <a:normAutofit/>
          </a:bodyPr>
          <a:lstStyle/>
          <a:p>
            <a:pPr marL="0" indent="0">
              <a:buNone/>
            </a:pPr>
            <a:r>
              <a:rPr lang="en-US" sz="1800" dirty="0">
                <a:solidFill>
                  <a:schemeClr val="tx1"/>
                </a:solidFill>
              </a:rPr>
              <a:t>These returnables are mandatory for evaluation and therefore required at tender closing time and date. These will not be requested by the Procurement Practitioner; however, the tenderer will not be disqualified but score zero. </a:t>
            </a:r>
          </a:p>
          <a:p>
            <a:pPr marL="342900" indent="-342900">
              <a:buFont typeface="+mj-lt"/>
              <a:buAutoNum type="alphaLcParenR"/>
            </a:pPr>
            <a:r>
              <a:rPr lang="en-US" sz="1800" dirty="0">
                <a:solidFill>
                  <a:schemeClr val="tx1"/>
                </a:solidFill>
              </a:rPr>
              <a:t>SBD 6.1- Preference Points Claim Form in terms of PPPFA 2022 regulations (Annexure H) </a:t>
            </a:r>
          </a:p>
          <a:p>
            <a:pPr marL="342900" indent="-342900">
              <a:buFont typeface="+mj-lt"/>
              <a:buAutoNum type="alphaLcParenR"/>
            </a:pPr>
            <a:r>
              <a:rPr lang="en-US" sz="1800" dirty="0">
                <a:solidFill>
                  <a:schemeClr val="tx1"/>
                </a:solidFill>
              </a:rPr>
              <a:t>Proof of compliance to the stipulated Specific goals i.e., BBB-EE certificate or Sworn affidavit. </a:t>
            </a:r>
          </a:p>
          <a:p>
            <a:pPr marL="0" indent="0">
              <a:buNone/>
            </a:pPr>
            <a:endParaRPr lang="en-ZA" sz="1800" b="0" i="0" u="none" strike="noStrike" baseline="0" dirty="0">
              <a:solidFill>
                <a:srgbClr val="000000"/>
              </a:solidFill>
              <a:latin typeface="Arial" panose="020B0604020202020204" pitchFamily="34" charset="0"/>
            </a:endParaRPr>
          </a:p>
          <a:p>
            <a:pPr marL="0" indent="0" algn="just">
              <a:buNone/>
            </a:pPr>
            <a:r>
              <a:rPr lang="en-US" sz="1800" dirty="0">
                <a:solidFill>
                  <a:schemeClr val="tx1"/>
                </a:solidFill>
              </a:rPr>
              <a:t>Non-disqualifiable returnables are required to be fully completed, signed (if required on the returnable) and submitted with Tender at Tender closing date and time; however, if not submitted by Tender closing, or submitted with incomplete information or without a required signature, the Procurement Practitioner will, in writing, request the tenderer to submit the returnable within 5 working days. If the returnable is not fully completed, signed if required and/or received by the Procurement Practitioner within 5 working days of the request, the tenderer will be disqualified. 	</a:t>
            </a:r>
          </a:p>
          <a:p>
            <a:pPr marL="0" indent="0">
              <a:buNone/>
            </a:pPr>
            <a:endParaRPr lang="en-ZA" sz="1800" b="0" i="0" u="none" strike="noStrike" baseline="0" dirty="0">
              <a:solidFill>
                <a:srgbClr val="000000"/>
              </a:solidFill>
              <a:latin typeface="Arial" panose="020B0604020202020204" pitchFamily="34" charset="0"/>
            </a:endParaRPr>
          </a:p>
        </p:txBody>
      </p:sp>
    </p:spTree>
    <p:extLst>
      <p:ext uri="{BB962C8B-B14F-4D97-AF65-F5344CB8AC3E}">
        <p14:creationId xmlns:p14="http://schemas.microsoft.com/office/powerpoint/2010/main" val="4590854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03C68B-3C07-8C61-60D4-78A64274A4EF}"/>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045F4622-3F0A-AF0C-1070-4B0E4E0A835C}"/>
              </a:ext>
            </a:extLst>
          </p:cNvPr>
          <p:cNvSpPr>
            <a:spLocks noGrp="1"/>
          </p:cNvSpPr>
          <p:nvPr>
            <p:ph idx="1"/>
          </p:nvPr>
        </p:nvSpPr>
        <p:spPr/>
        <p:txBody>
          <a:bodyPr>
            <a:normAutofit/>
          </a:bodyPr>
          <a:lstStyle/>
          <a:p>
            <a:r>
              <a:rPr lang="en-US" sz="1800" b="0" i="0" u="none" strike="noStrike" baseline="0" dirty="0">
                <a:solidFill>
                  <a:schemeClr val="tx1"/>
                </a:solidFill>
                <a:latin typeface="Arial" panose="020B0604020202020204" pitchFamily="34" charset="0"/>
              </a:rPr>
              <a:t>Valid B-BBEE Certificates / Sworn Affidavits </a:t>
            </a:r>
          </a:p>
          <a:p>
            <a:r>
              <a:rPr lang="en-US" sz="1800" b="0" i="0" u="none" strike="noStrike" baseline="0" dirty="0">
                <a:solidFill>
                  <a:schemeClr val="tx1"/>
                </a:solidFill>
                <a:latin typeface="Arial" panose="020B0604020202020204" pitchFamily="34" charset="0"/>
              </a:rPr>
              <a:t>Tax Compliance Status (TCS) e-filing PIN from SARS </a:t>
            </a:r>
          </a:p>
          <a:p>
            <a:r>
              <a:rPr lang="en-US" sz="1800" b="0" i="0" u="none" strike="noStrike" baseline="0" dirty="0">
                <a:solidFill>
                  <a:schemeClr val="tx1"/>
                </a:solidFill>
                <a:latin typeface="Arial" panose="020B0604020202020204" pitchFamily="34" charset="0"/>
              </a:rPr>
              <a:t>Valid Original certificate of good standing or proof of application issued by the relevant body. </a:t>
            </a:r>
          </a:p>
          <a:p>
            <a:r>
              <a:rPr lang="en-US" sz="1800" b="0" i="0" u="none" strike="noStrike" baseline="0" dirty="0">
                <a:solidFill>
                  <a:schemeClr val="tx1"/>
                </a:solidFill>
                <a:latin typeface="Arial" panose="020B0604020202020204" pitchFamily="34" charset="0"/>
              </a:rPr>
              <a:t>Proof of National Treasury Central Supplier Database registration (CSD) that has a tax compliant status at award. </a:t>
            </a:r>
          </a:p>
          <a:p>
            <a:pPr algn="just"/>
            <a:r>
              <a:rPr lang="en-US" sz="1800" b="0" i="0" u="none" strike="noStrike" baseline="0" dirty="0">
                <a:solidFill>
                  <a:schemeClr val="tx1"/>
                </a:solidFill>
                <a:latin typeface="Arial" panose="020B0604020202020204" pitchFamily="34" charset="0"/>
              </a:rPr>
              <a:t>To the extent that the tenderer falls within the definition of a “designated Employer” </a:t>
            </a:r>
            <a:r>
              <a:rPr lang="en-US" sz="1800" dirty="0">
                <a:solidFill>
                  <a:schemeClr val="tx1"/>
                </a:solidFill>
              </a:rPr>
              <a:t>as contemplated in the Employment Equity Act 55 of 1998, the tenderer is required to furnish the Employer with proof of compliance with the Employment Equity Act, including proof of submission of the Employment Equity report to the Department of </a:t>
            </a:r>
            <a:r>
              <a:rPr lang="en-US" sz="1800" dirty="0" err="1">
                <a:solidFill>
                  <a:schemeClr val="tx1"/>
                </a:solidFill>
              </a:rPr>
              <a:t>Labour</a:t>
            </a:r>
            <a:r>
              <a:rPr lang="en-US" sz="1800" dirty="0">
                <a:solidFill>
                  <a:schemeClr val="tx1"/>
                </a:solidFill>
              </a:rPr>
              <a:t>. (South African tenderers only). </a:t>
            </a:r>
          </a:p>
          <a:p>
            <a:pPr marL="0" indent="0">
              <a:buNone/>
            </a:pPr>
            <a:r>
              <a:rPr lang="en-US" sz="1800" b="0" i="0" u="none" strike="noStrike" baseline="0" dirty="0">
                <a:solidFill>
                  <a:srgbClr val="000000"/>
                </a:solidFill>
                <a:latin typeface="Arial" panose="020B0604020202020204" pitchFamily="34" charset="0"/>
              </a:rPr>
              <a:t>	</a:t>
            </a:r>
          </a:p>
          <a:p>
            <a:pPr marL="0" indent="0">
              <a:buNone/>
            </a:pPr>
            <a:endParaRPr lang="en-US" sz="1800" dirty="0"/>
          </a:p>
        </p:txBody>
      </p:sp>
      <p:sp>
        <p:nvSpPr>
          <p:cNvPr id="5" name="Slide Number Placeholder 5">
            <a:extLst>
              <a:ext uri="{FF2B5EF4-FFF2-40B4-BE49-F238E27FC236}">
                <a16:creationId xmlns:a16="http://schemas.microsoft.com/office/drawing/2014/main" id="{6323B9FC-DC57-F903-F619-AE79C0D88FB0}"/>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8</a:t>
            </a:fld>
            <a:endParaRPr lang="en-ZA" dirty="0"/>
          </a:p>
        </p:txBody>
      </p:sp>
      <p:sp>
        <p:nvSpPr>
          <p:cNvPr id="2" name="Title 1">
            <a:extLst>
              <a:ext uri="{FF2B5EF4-FFF2-40B4-BE49-F238E27FC236}">
                <a16:creationId xmlns:a16="http://schemas.microsoft.com/office/drawing/2014/main" id="{AB1E0F20-2139-A33F-36EA-14C514B7BCE0}"/>
              </a:ext>
            </a:extLst>
          </p:cNvPr>
          <p:cNvSpPr>
            <a:spLocks noGrp="1"/>
          </p:cNvSpPr>
          <p:nvPr>
            <p:ph type="title"/>
          </p:nvPr>
        </p:nvSpPr>
        <p:spPr/>
        <p:txBody>
          <a:bodyPr/>
          <a:lstStyle/>
          <a:p>
            <a:r>
              <a:rPr lang="en-US" sz="2400" b="0" i="0" u="none" strike="noStrike" baseline="0" dirty="0">
                <a:latin typeface="Arial" panose="020B0604020202020204" pitchFamily="34" charset="0"/>
              </a:rPr>
              <a:t>Commercial Statutory Documents</a:t>
            </a:r>
            <a:endParaRPr lang="en-US" dirty="0"/>
          </a:p>
        </p:txBody>
      </p:sp>
    </p:spTree>
    <p:extLst>
      <p:ext uri="{BB962C8B-B14F-4D97-AF65-F5344CB8AC3E}">
        <p14:creationId xmlns:p14="http://schemas.microsoft.com/office/powerpoint/2010/main" val="16096558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Questions and Answer?</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mso-contentType ?>
<SharedContentType xmlns="Microsoft.SharePoint.Taxonomy.ContentTypeSync" SourceId="69b1b3ef-f17b-48c7-a7c8-8ad8b283852f" ContentTypeId="0x0101000D8B3899A4805C44A2FA507CBAF83E58" PreviousValue="false"/>
</file>

<file path=customXml/itemProps1.xml><?xml version="1.0" encoding="utf-8"?>
<ds:datastoreItem xmlns:ds="http://schemas.openxmlformats.org/officeDocument/2006/customXml" ds:itemID="{B33A1265-97A7-4CBC-A6B2-2EEAB6A71AD7}">
  <ds:schemaRefs>
    <ds:schemaRef ds:uri="http://schemas.microsoft.com/office/2006/documentManagement/types"/>
    <ds:schemaRef ds:uri="http://purl.org/dc/elements/1.1/"/>
    <ds:schemaRef ds:uri="http://www.w3.org/XML/1998/namespace"/>
    <ds:schemaRef ds:uri="2c7ddca0-f18f-4514-89ec-cfc256175ba5"/>
    <ds:schemaRef ds:uri="http://schemas.microsoft.com/office/2006/metadata/properties"/>
    <ds:schemaRef ds:uri="http://purl.org/dc/terms/"/>
    <ds:schemaRef ds:uri="http://schemas.microsoft.com/office/infopath/2007/PartnerControls"/>
    <ds:schemaRef ds:uri="http://purl.org/dc/dcmitype/"/>
    <ds:schemaRef ds:uri="http://schemas.openxmlformats.org/package/2006/metadata/core-properties"/>
  </ds:schemaRefs>
</ds:datastoreItem>
</file>

<file path=customXml/itemProps2.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3.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4.xml><?xml version="1.0" encoding="utf-8"?>
<ds:datastoreItem xmlns:ds="http://schemas.openxmlformats.org/officeDocument/2006/customXml" ds:itemID="{72832AB3-C3A8-4024-868A-7B93B85F18C6}">
  <ds:schemaRefs>
    <ds:schemaRef ds:uri="Microsoft.SharePoint.Taxonomy.ContentTypeSync"/>
  </ds:schemaRefs>
</ds:datastoreItem>
</file>

<file path=docProps/app.xml><?xml version="1.0" encoding="utf-8"?>
<Properties xmlns="http://schemas.openxmlformats.org/officeDocument/2006/extended-properties" xmlns:vt="http://schemas.openxmlformats.org/officeDocument/2006/docPropsVTypes">
  <Template/>
  <TotalTime>6140</TotalTime>
  <Words>929</Words>
  <Application>Microsoft Office PowerPoint</Application>
  <PresentationFormat>Widescreen</PresentationFormat>
  <Paragraphs>67</Paragraphs>
  <Slides>9</Slides>
  <Notes>0</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9</vt:i4>
      </vt:variant>
    </vt:vector>
  </HeadingPairs>
  <TitlesOfParts>
    <vt:vector size="18" baseType="lpstr">
      <vt:lpstr>Aptos</vt:lpstr>
      <vt:lpstr>Arial</vt:lpstr>
      <vt:lpstr>Calibri</vt:lpstr>
      <vt:lpstr>Courier New</vt:lpstr>
      <vt:lpstr>Times New Roman</vt:lpstr>
      <vt:lpstr>Wingdings</vt:lpstr>
      <vt:lpstr>Office Theme</vt:lpstr>
      <vt:lpstr>Content Slide Master</vt:lpstr>
      <vt:lpstr>think-cell Slide</vt:lpstr>
      <vt:lpstr>: The establishment of 12 panel contractors for the construction and dismantling of HV distribution lines within the Mpumalanga Area, for voltages ranging from 44kV up to and including 132kV, on an “as and when” required basis for a period of forty-eight (48) months.  </vt:lpstr>
      <vt:lpstr>Content </vt:lpstr>
      <vt:lpstr>Tender Submission</vt:lpstr>
      <vt:lpstr>Tender Submission</vt:lpstr>
      <vt:lpstr>Basic Compliance</vt:lpstr>
      <vt:lpstr>Mandatory requirements</vt:lpstr>
      <vt:lpstr>Commercial returnables</vt:lpstr>
      <vt:lpstr>Commercial Statutory Documents</vt:lpstr>
      <vt:lpstr>Questions and Answer?</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Maropene Leshabana</cp:lastModifiedBy>
  <cp:revision>53</cp:revision>
  <dcterms:created xsi:type="dcterms:W3CDTF">2020-01-06T09:48:40Z</dcterms:created>
  <dcterms:modified xsi:type="dcterms:W3CDTF">2025-08-11T06:36:29Z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