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8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4"/>
    <p:sldMasterId id="2147484396" r:id="rId5"/>
    <p:sldMasterId id="2147484415" r:id="rId6"/>
    <p:sldMasterId id="2147484419" r:id="rId7"/>
    <p:sldMasterId id="2147484424" r:id="rId8"/>
    <p:sldMasterId id="2147484429" r:id="rId9"/>
    <p:sldMasterId id="2147484442" r:id="rId10"/>
    <p:sldMasterId id="2147484455" r:id="rId11"/>
  </p:sldMasterIdLst>
  <p:notesMasterIdLst>
    <p:notesMasterId r:id="rId15"/>
  </p:notesMasterIdLst>
  <p:handoutMasterIdLst>
    <p:handoutMasterId r:id="rId16"/>
  </p:handoutMasterIdLst>
  <p:sldIdLst>
    <p:sldId id="308" r:id="rId12"/>
    <p:sldId id="2147480003" r:id="rId13"/>
    <p:sldId id="298" r:id="rId14"/>
  </p:sldIdLst>
  <p:sldSz cx="12192000" cy="6858000"/>
  <p:notesSz cx="9296400" cy="7010400"/>
  <p:defaultTextStyle>
    <a:defPPr>
      <a:defRPr lang="en-Z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orient="horz" pos="890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orient="horz" pos="1752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orient="horz" pos="3475" userDrawn="1">
          <p15:clr>
            <a:srgbClr val="A4A3A4"/>
          </p15:clr>
        </p15:guide>
        <p15:guide id="7" pos="7408" userDrawn="1">
          <p15:clr>
            <a:srgbClr val="A4A3A4"/>
          </p15:clr>
        </p15:guide>
        <p15:guide id="8" pos="7227" userDrawn="1">
          <p15:clr>
            <a:srgbClr val="A4A3A4"/>
          </p15:clr>
        </p15:guide>
        <p15:guide id="9" pos="453" userDrawn="1">
          <p15:clr>
            <a:srgbClr val="A4A3A4"/>
          </p15:clr>
        </p15:guide>
        <p15:guide id="10" pos="768" userDrawn="1">
          <p15:clr>
            <a:srgbClr val="A4A3A4"/>
          </p15:clr>
        </p15:guide>
        <p15:guide id="11" pos="5473" userDrawn="1">
          <p15:clr>
            <a:srgbClr val="A4A3A4"/>
          </p15:clr>
        </p15:guide>
        <p15:guide id="12" orient="horz" pos="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onkululeko Nene" initials="NN" lastIdx="2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725B"/>
    <a:srgbClr val="FFFFFF"/>
    <a:srgbClr val="E6E6E6"/>
    <a:srgbClr val="003896"/>
    <a:srgbClr val="A29584"/>
    <a:srgbClr val="000000"/>
    <a:srgbClr val="9B6D56"/>
    <a:srgbClr val="B0664B"/>
    <a:srgbClr val="B06605"/>
    <a:srgbClr val="C1B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91" autoAdjust="0"/>
  </p:normalViewPr>
  <p:slideViewPr>
    <p:cSldViewPr snapToObjects="1">
      <p:cViewPr varScale="1">
        <p:scale>
          <a:sx n="85" d="100"/>
          <a:sy n="85" d="100"/>
        </p:scale>
        <p:origin x="590" y="48"/>
      </p:cViewPr>
      <p:guideLst>
        <p:guide orient="horz" pos="1253"/>
        <p:guide orient="horz" pos="890"/>
        <p:guide orient="horz" pos="3657"/>
        <p:guide orient="horz" pos="1752"/>
        <p:guide orient="horz" pos="4156"/>
        <p:guide orient="horz" pos="3475"/>
        <p:guide pos="7408"/>
        <p:guide pos="7227"/>
        <p:guide pos="453"/>
        <p:guide pos="768"/>
        <p:guide pos="5473"/>
        <p:guide orient="horz" pos="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782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782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2E88BA23-C718-4F78-B046-E68A2CE57A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631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782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11400" y="525463"/>
            <a:ext cx="4675188" cy="2630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346" y="3329901"/>
            <a:ext cx="7437709" cy="315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noProof="0"/>
              <a:t>Click to edit Master text styles</a:t>
            </a:r>
          </a:p>
          <a:p>
            <a:pPr lvl="1"/>
            <a:r>
              <a:rPr lang="en-ZA" noProof="0"/>
              <a:t>Second level</a:t>
            </a:r>
          </a:p>
          <a:p>
            <a:pPr lvl="2"/>
            <a:r>
              <a:rPr lang="en-ZA" noProof="0"/>
              <a:t>Third level</a:t>
            </a:r>
          </a:p>
          <a:p>
            <a:pPr lvl="3"/>
            <a:r>
              <a:rPr lang="en-ZA" noProof="0"/>
              <a:t>Fourth level</a:t>
            </a:r>
          </a:p>
          <a:p>
            <a:pPr lvl="4"/>
            <a:r>
              <a:rPr lang="en-ZA" noProof="0"/>
              <a:t>Fifth level</a:t>
            </a:r>
          </a:p>
        </p:txBody>
      </p:sp>
      <p:sp>
        <p:nvSpPr>
          <p:cNvPr id="528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782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D93F3CB2-D0F4-4DE1-93B7-9F654AF51A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02788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3F3CB2-D0F4-4DE1-93B7-9F654AF51A8E}" type="slidenum">
              <a:rPr lang="en-ZA" smtClean="0"/>
              <a:pPr>
                <a:defRPr/>
              </a:pPr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0572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5.em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8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18.emf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1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2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19.emf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8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5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6.bin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7.bin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40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1.emf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3.xml"/><Relationship Id="rId4" Type="http://schemas.openxmlformats.org/officeDocument/2006/relationships/image" Target="../media/image21.emf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1.emf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1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2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5.emf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3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5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6.bin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58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7.bin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61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1.emf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7.xml"/><Relationship Id="rId1" Type="http://schemas.openxmlformats.org/officeDocument/2006/relationships/tags" Target="../tags/tag64.xml"/><Relationship Id="rId4" Type="http://schemas.openxmlformats.org/officeDocument/2006/relationships/image" Target="../media/image21.emf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1.emf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1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2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5.emf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3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5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6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23" y="3271842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23" y="4092589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361877023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8614556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71" y="166693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5" y="166693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70152961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96" y="166693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41" y="6453220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85577394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sk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52" imgH="355" progId="TCLayout.ActiveDocument.1">
                  <p:embed/>
                </p:oleObj>
              </mc:Choice>
              <mc:Fallback>
                <p:oleObj name="think-cell Slide" r:id="rId4" imgW="352" imgH="355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43" descr="logo small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2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7" descr="topsolid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27382" y="166688"/>
            <a:ext cx="8693149" cy="6667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>
              <a:defRPr kumimoji="0" lang="en-US" sz="2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+mj-cs"/>
                <a:sym typeface="+mj-lt"/>
              </a:defRPr>
            </a:lvl1pPr>
          </a:lstStyle>
          <a:p>
            <a:pPr marL="0" marR="0" lvl="0" indent="0" defTabSz="914400" eaLnBrk="0" fontAlgn="base" hangingPunct="0">
              <a:lnSpc>
                <a:spcPct val="85000"/>
              </a:lnSpc>
              <a:spcAft>
                <a:spcPct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49550" y="3922498"/>
            <a:ext cx="5133975" cy="969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571"/>
              </a:spcAft>
            </a:pPr>
            <a:r>
              <a:rPr lang="en-US" sz="7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2"/>
            </p:custDataLst>
          </p:nvPr>
        </p:nvSpPr>
        <p:spPr>
          <a:xfrm rot="16200000">
            <a:off x="10490619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571"/>
              </a:spcAft>
            </a:pPr>
            <a:r>
              <a:rPr lang="en-ZA" sz="7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sym typeface="Trebuchet MS" panose="020B0603020202020204" pitchFamily="34" charset="0"/>
              </a:rPr>
              <a:t>Turnaround Initiative Owner Guide vF.pptx</a:t>
            </a:r>
            <a:endParaRPr lang="en-US" sz="700" dirty="0">
              <a:solidFill>
                <a:srgbClr val="FFFFFF">
                  <a:lumMod val="50000"/>
                </a:srgbClr>
              </a:solidFill>
              <a:latin typeface="Arial" panose="020B0604020202020204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38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931996473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40D7C-03ED-472A-9E17-AC5EC179169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7562598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3DB88-CB79-4118-955D-898461E21C9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9101060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8CFA-9470-43D1-9D1E-4DD1ECD964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92427235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C76C0-4BBF-494D-A460-D35F623D593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78825503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460F-E5A4-48A8-87FA-ED1B16ED26F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0339798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95226121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88F87-0845-42B2-A65F-D2BB58A1756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3979037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F2C90-5B30-455D-B80C-70F871545D6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84991473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FB529-C0C9-4A6A-8CB6-BA146821091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49650968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AB246-D6D3-4833-B5F5-024AF247A76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1493948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7B0E5-5E4C-4202-BFBC-BFD3CC1657C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03143703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8ACB7-64BD-4C59-B3BB-35309E494C9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70009073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3667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23095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1752076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4069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3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00939197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70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45634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957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DFF4CC-8DC4-7B7A-39C5-262F5C87F5B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44546"/>
            <a:ext cx="12191995" cy="2464129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18049" y="1404739"/>
            <a:ext cx="711769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18052" y="2924226"/>
            <a:ext cx="7117689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18049" y="3527027"/>
            <a:ext cx="711769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25F6DC-490B-FE96-3826-453FA05719BC}"/>
              </a:ext>
            </a:extLst>
          </p:cNvPr>
          <p:cNvSpPr/>
          <p:nvPr userDrawn="1"/>
        </p:nvSpPr>
        <p:spPr>
          <a:xfrm>
            <a:off x="504233" y="3817647"/>
            <a:ext cx="1533524" cy="1516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ADFDE-56B9-04C2-BCE2-05120032D0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4232" y="1784299"/>
            <a:ext cx="3937000" cy="3568700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6C2D1BC-19FC-6DDD-3EE5-86D738105E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00139" y="1921224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96E0838-0F9B-EF5D-E73C-CAF299B03244}"/>
              </a:ext>
            </a:extLst>
          </p:cNvPr>
          <p:cNvSpPr/>
          <p:nvPr userDrawn="1"/>
        </p:nvSpPr>
        <p:spPr>
          <a:xfrm>
            <a:off x="329249" y="3610139"/>
            <a:ext cx="2044699" cy="20446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1">
            <a:extLst>
              <a:ext uri="{FF2B5EF4-FFF2-40B4-BE49-F238E27FC236}">
                <a16:creationId xmlns:a16="http://schemas.microsoft.com/office/drawing/2014/main" id="{71ABA184-90EF-886D-01F7-8ED79E7BB0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6139" y="3684749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417B6E-DCAF-E329-82FA-A9666987E52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203" y="3610137"/>
            <a:ext cx="22606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42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79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062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7C3906-7D26-F847-D210-DC8F472D40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7291" y="1463747"/>
            <a:ext cx="3937000" cy="35687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DBF5CF-E6CC-1A85-FDB1-B49B23179B88}"/>
              </a:ext>
            </a:extLst>
          </p:cNvPr>
          <p:cNvSpPr/>
          <p:nvPr userDrawn="1"/>
        </p:nvSpPr>
        <p:spPr>
          <a:xfrm>
            <a:off x="672309" y="3289587"/>
            <a:ext cx="2044699" cy="20446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438781-E333-E871-DE61-8750EF6EEC4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89585"/>
            <a:ext cx="22606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713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90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762074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1"/>
            <a:ext cx="11133668" cy="1801102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0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442883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5" y="1436692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73" y="1436692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151982"/>
      </p:ext>
    </p:extLst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91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6" y="27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Z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>
              <a:defRPr/>
            </a:lvl1pPr>
          </a:lstStyle>
          <a:p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497D-D85C-49F0-B0C9-9C5FED4EAE9E}" type="slidenum">
              <a:rPr lang="en-ZA" smtClean="0">
                <a:solidFill>
                  <a:srgbClr val="003896">
                    <a:tint val="75000"/>
                  </a:srgbClr>
                </a:solidFill>
              </a:rPr>
              <a:pPr/>
              <a:t>‹#›</a:t>
            </a:fld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026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3"/>
            <a:ext cx="11133668" cy="1601350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071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4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575" tIns="64788" rIns="129575" bIns="647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6345010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50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49" y="25277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046515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18070132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3877458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8974068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1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250">
                <a:solidFill>
                  <a:schemeClr val="bg1"/>
                </a:solidFill>
              </a:defRPr>
            </a:lvl1pPr>
            <a:lvl2pPr marL="342900" indent="0">
              <a:buNone/>
              <a:defRPr sz="2250">
                <a:solidFill>
                  <a:schemeClr val="bg1"/>
                </a:solidFill>
              </a:defRPr>
            </a:lvl2pPr>
            <a:lvl3pPr marL="685800" indent="0">
              <a:buNone/>
              <a:defRPr sz="2250">
                <a:solidFill>
                  <a:schemeClr val="bg1"/>
                </a:solidFill>
              </a:defRPr>
            </a:lvl3pPr>
            <a:lvl4pPr marL="1028700" indent="0">
              <a:buNone/>
              <a:defRPr sz="2250">
                <a:solidFill>
                  <a:schemeClr val="bg1"/>
                </a:solidFill>
              </a:defRPr>
            </a:lvl4pPr>
            <a:lvl5pPr marL="1371600" indent="0">
              <a:buNone/>
              <a:defRPr sz="22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5" y="4283754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bg1"/>
                </a:solidFill>
              </a:defRPr>
            </a:lvl2pPr>
            <a:lvl3pPr marL="685800" indent="0" algn="ctr"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84618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744571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17042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8772755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9853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2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31924809"/>
      </p:ext>
    </p:extLst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647805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1"/>
            <a:ext cx="11133668" cy="1801102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0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40142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91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6" y="27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Z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>
              <a:defRPr/>
            </a:lvl1pPr>
          </a:lstStyle>
          <a:p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497D-D85C-49F0-B0C9-9C5FED4EAE9E}" type="slidenum">
              <a:rPr lang="en-ZA" smtClean="0">
                <a:solidFill>
                  <a:srgbClr val="003896">
                    <a:tint val="75000"/>
                  </a:srgbClr>
                </a:solidFill>
              </a:rPr>
              <a:pPr/>
              <a:t>‹#›</a:t>
            </a:fld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275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3"/>
            <a:ext cx="11133668" cy="1601350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071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4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575" tIns="64788" rIns="129575" bIns="647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9110211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50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49" y="25277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586781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01086460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75901689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1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250">
                <a:solidFill>
                  <a:schemeClr val="bg1"/>
                </a:solidFill>
              </a:defRPr>
            </a:lvl1pPr>
            <a:lvl2pPr marL="342900" indent="0">
              <a:buNone/>
              <a:defRPr sz="2250">
                <a:solidFill>
                  <a:schemeClr val="bg1"/>
                </a:solidFill>
              </a:defRPr>
            </a:lvl2pPr>
            <a:lvl3pPr marL="685800" indent="0">
              <a:buNone/>
              <a:defRPr sz="2250">
                <a:solidFill>
                  <a:schemeClr val="bg1"/>
                </a:solidFill>
              </a:defRPr>
            </a:lvl3pPr>
            <a:lvl4pPr marL="1028700" indent="0">
              <a:buNone/>
              <a:defRPr sz="2250">
                <a:solidFill>
                  <a:schemeClr val="bg1"/>
                </a:solidFill>
              </a:defRPr>
            </a:lvl4pPr>
            <a:lvl5pPr marL="1371600" indent="0">
              <a:buNone/>
              <a:defRPr sz="22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5" y="4283754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bg1"/>
                </a:solidFill>
              </a:defRPr>
            </a:lvl2pPr>
            <a:lvl3pPr marL="685800" indent="0" algn="ctr"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7098108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341979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9098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57545289"/>
      </p:ext>
    </p:extLst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23073613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850968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60587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3555138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6713030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755634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2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10" Type="http://schemas.openxmlformats.org/officeDocument/2006/relationships/image" Target="../media/image13.emf"/><Relationship Id="rId4" Type="http://schemas.openxmlformats.org/officeDocument/2006/relationships/theme" Target="../theme/theme3.xml"/><Relationship Id="rId9" Type="http://schemas.openxmlformats.org/officeDocument/2006/relationships/image" Target="../media/image12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31.xml"/><Relationship Id="rId7" Type="http://schemas.openxmlformats.org/officeDocument/2006/relationships/tags" Target="../tags/tag1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ags" Target="../tags/tag11.xml"/><Relationship Id="rId11" Type="http://schemas.openxmlformats.org/officeDocument/2006/relationships/image" Target="../media/image13.emf"/><Relationship Id="rId5" Type="http://schemas.openxmlformats.org/officeDocument/2006/relationships/theme" Target="../theme/theme4.xml"/><Relationship Id="rId10" Type="http://schemas.openxmlformats.org/officeDocument/2006/relationships/image" Target="../media/image12.emf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1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Layout" Target="../slideLayouts/slideLayout35.xml"/><Relationship Id="rId7" Type="http://schemas.openxmlformats.org/officeDocument/2006/relationships/tags" Target="../tags/tag2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ags" Target="../tags/tag21.xml"/><Relationship Id="rId5" Type="http://schemas.openxmlformats.org/officeDocument/2006/relationships/theme" Target="../theme/theme5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36.xml"/><Relationship Id="rId9" Type="http://schemas.openxmlformats.org/officeDocument/2006/relationships/oleObject" Target="../embeddings/oleObject9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6.xml"/><Relationship Id="rId18" Type="http://schemas.openxmlformats.org/officeDocument/2006/relationships/image" Target="../media/image12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11.emf"/><Relationship Id="rId2" Type="http://schemas.openxmlformats.org/officeDocument/2006/relationships/slideLayout" Target="../slideLayouts/slideLayout38.xml"/><Relationship Id="rId16" Type="http://schemas.openxmlformats.org/officeDocument/2006/relationships/oleObject" Target="../embeddings/oleObject14.bin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ags" Target="../tags/tag32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13.emf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ags" Target="../tags/tag3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7.xml"/><Relationship Id="rId18" Type="http://schemas.openxmlformats.org/officeDocument/2006/relationships/image" Target="../media/image12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image" Target="../media/image11.emf"/><Relationship Id="rId2" Type="http://schemas.openxmlformats.org/officeDocument/2006/relationships/slideLayout" Target="../slideLayouts/slideLayout50.xml"/><Relationship Id="rId16" Type="http://schemas.openxmlformats.org/officeDocument/2006/relationships/oleObject" Target="../embeddings/oleObject24.bin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ags" Target="../tags/tag53.x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13.emf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ags" Target="../tags/tag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heme" Target="../theme/theme8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oleObject" Target="../embeddings/oleObject34.bin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1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91"/>
            <a:ext cx="8693149" cy="66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96" y="1436692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16" y="6453220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220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511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395" r:id="rId13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11361365-E7A0-4185-9C8C-77EFC13ADEE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815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7" r:id="rId1"/>
    <p:sldLayoutId id="2147484398" r:id="rId2"/>
    <p:sldLayoutId id="2147484399" r:id="rId3"/>
    <p:sldLayoutId id="2147484400" r:id="rId4"/>
    <p:sldLayoutId id="2147484401" r:id="rId5"/>
    <p:sldLayoutId id="2147484402" r:id="rId6"/>
    <p:sldLayoutId id="2147484403" r:id="rId7"/>
    <p:sldLayoutId id="2147484404" r:id="rId8"/>
    <p:sldLayoutId id="2147484405" r:id="rId9"/>
    <p:sldLayoutId id="2147484406" r:id="rId10"/>
    <p:sldLayoutId id="2147484407" r:id="rId11"/>
    <p:sldLayoutId id="2147484408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6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8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6" r:id="rId1"/>
    <p:sldLayoutId id="2147484417" r:id="rId2"/>
    <p:sldLayoutId id="2147484418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0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0" r:id="rId1"/>
    <p:sldLayoutId id="2147484421" r:id="rId2"/>
    <p:sldLayoutId id="2147484422" r:id="rId3"/>
    <p:sldLayoutId id="2147484423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5D409B-C5D1-2BAD-D8D1-643632A6652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15493" y="531812"/>
            <a:ext cx="1841500" cy="381000"/>
          </a:xfrm>
          <a:prstGeom prst="rect">
            <a:avLst/>
          </a:prstGeom>
        </p:spPr>
      </p:pic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9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75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1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5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0" r:id="rId1"/>
    <p:sldLayoutId id="2147484431" r:id="rId2"/>
    <p:sldLayoutId id="2147484432" r:id="rId3"/>
    <p:sldLayoutId id="2147484433" r:id="rId4"/>
    <p:sldLayoutId id="2147484434" r:id="rId5"/>
    <p:sldLayoutId id="2147484435" r:id="rId6"/>
    <p:sldLayoutId id="2147484436" r:id="rId7"/>
    <p:sldLayoutId id="2147484437" r:id="rId8"/>
    <p:sldLayoutId id="2147484438" r:id="rId9"/>
    <p:sldLayoutId id="2147484439" r:id="rId10"/>
    <p:sldLayoutId id="2147484440" r:id="rId11"/>
    <p:sldLayoutId id="214748444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1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1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3" r:id="rId1"/>
    <p:sldLayoutId id="2147484444" r:id="rId2"/>
    <p:sldLayoutId id="2147484445" r:id="rId3"/>
    <p:sldLayoutId id="2147484446" r:id="rId4"/>
    <p:sldLayoutId id="2147484447" r:id="rId5"/>
    <p:sldLayoutId id="2147484448" r:id="rId6"/>
    <p:sldLayoutId id="2147484449" r:id="rId7"/>
    <p:sldLayoutId id="2147484450" r:id="rId8"/>
    <p:sldLayoutId id="2147484451" r:id="rId9"/>
    <p:sldLayoutId id="2147484452" r:id="rId10"/>
    <p:sldLayoutId id="2147484453" r:id="rId11"/>
    <p:sldLayoutId id="214748445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42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  <p:sldLayoutId id="214748445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ams.microsoft.com/l/meetup-join/19%3ameeting_ZmMzYmU1ZDEtZGM1Yi00YTdiLTgwMDQtNDk2MzlhYzc2YzAx%40thread.v2/0?context=%7b%22Tid%22%3a%2293aedbdc-cc67-4652-aa12-d250a876ae79%22%2c%22Oid%22%3a%221bf76d19-5458-47c8-ba05-75761251f915%22%7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4" Type="http://schemas.openxmlformats.org/officeDocument/2006/relationships/hyperlink" Target="mailto:SinyosKM@eskom.co.z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7" descr="A person using a payphone&#10;&#10;Description automatically generated">
            <a:extLst>
              <a:ext uri="{FF2B5EF4-FFF2-40B4-BE49-F238E27FC236}">
                <a16:creationId xmlns:a16="http://schemas.microsoft.com/office/drawing/2014/main" id="{AC639709-3731-8EE4-63E2-CBD135E0BF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9" r="16619"/>
          <a:stretch>
            <a:fillRect/>
          </a:stretch>
        </p:blipFill>
        <p:spPr>
          <a:xfrm>
            <a:off x="1828605" y="3620813"/>
            <a:ext cx="1421607" cy="142160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</p:pic>
      <p:pic>
        <p:nvPicPr>
          <p:cNvPr id="8" name="Picture Placeholder 24" descr="Several wind turbines in a field&#10;&#10;Description automatically generated">
            <a:extLst>
              <a:ext uri="{FF2B5EF4-FFF2-40B4-BE49-F238E27FC236}">
                <a16:creationId xmlns:a16="http://schemas.microsoft.com/office/drawing/2014/main" id="{1C939AD9-918F-D5C9-5E60-49AD08C492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281782" y="2290714"/>
            <a:ext cx="2471138" cy="2471138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47E531-3E78-6058-CFA9-18973FF76719}"/>
              </a:ext>
            </a:extLst>
          </p:cNvPr>
          <p:cNvSpPr txBox="1"/>
          <p:nvPr/>
        </p:nvSpPr>
        <p:spPr>
          <a:xfrm>
            <a:off x="3647728" y="1182231"/>
            <a:ext cx="71176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Eskom Distribution cordially invites you to the Smart Meter Suppliers Engagement Forum</a:t>
            </a:r>
          </a:p>
          <a:p>
            <a:pPr algn="ctr"/>
            <a:endParaRPr lang="en-US" sz="28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Date : 24 January 2025</a:t>
            </a:r>
            <a:endParaRPr lang="en-ZA" sz="28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903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DB619-3C09-8BB9-4006-956CE0914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95036"/>
            <a:ext cx="9511777" cy="666000"/>
          </a:xfrm>
        </p:spPr>
        <p:txBody>
          <a:bodyPr/>
          <a:lstStyle/>
          <a:p>
            <a:r>
              <a:rPr lang="en-US" sz="3200" dirty="0"/>
              <a:t>Supply of Smart Meters – Suppliers Engagement</a:t>
            </a:r>
            <a:endParaRPr lang="en-ZA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0329B5-8A53-B5E7-F148-1E00A609EDD3}"/>
              </a:ext>
            </a:extLst>
          </p:cNvPr>
          <p:cNvSpPr txBox="1"/>
          <p:nvPr/>
        </p:nvSpPr>
        <p:spPr>
          <a:xfrm>
            <a:off x="196502" y="1048464"/>
            <a:ext cx="93610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Date: 	</a:t>
            </a: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Time:	</a:t>
            </a: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Topic: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Venue:	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Topics: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RSVP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6BF33A-5550-6A62-3426-B20045F4BC2B}"/>
              </a:ext>
            </a:extLst>
          </p:cNvPr>
          <p:cNvSpPr txBox="1"/>
          <p:nvPr/>
        </p:nvSpPr>
        <p:spPr>
          <a:xfrm>
            <a:off x="1413112" y="1059244"/>
            <a:ext cx="9417954" cy="5501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24 January 2025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09:00 - 14:00 (South African Time)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Suppliers Engagement – Supply of Smart Meters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Virtually via Microsoft Teams: </a:t>
            </a:r>
            <a:r>
              <a:rPr lang="en-ZA" sz="1050" dirty="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3"/>
              </a:rPr>
              <a:t>https://teams.microsoft.com/l/meetup-join/19%3ameeting_ZmMzYmU1ZDEtZGM1Yi00YTdiLTgwMDQtNDk2MzlhYzc2YzAx%40thread.v2/0?context=%7b%22Tid%22%3a%2293aedbdc-cc67-4652-aa12-d250a876ae79%22%2c%22Oid%22%3a%221bf76d19-5458-47c8-ba05-75761251f915%22%7d</a:t>
            </a:r>
            <a:r>
              <a:rPr lang="en-ZA" sz="105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en-ZA" sz="105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endParaRPr lang="en-US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Engagement Points: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Background for the need of smart meters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Commercial Requirements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Supplier Development Localisation and Industrialisation (SDL&amp;I)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Technical Requirements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Safety, Health, Environment &amp; Quality Requirements (SHEQ)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Financial Requirements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To Ms. </a:t>
            </a:r>
            <a:r>
              <a:rPr lang="it-IT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Kgomotso Sinyosi @ </a:t>
            </a:r>
            <a:r>
              <a:rPr lang="it-IT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4"/>
              </a:rPr>
              <a:t>SinyosKM@eskom.co.za</a:t>
            </a:r>
            <a:endParaRPr lang="it-IT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1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Thank you </a:t>
            </a:r>
          </a:p>
        </p:txBody>
      </p:sp>
      <p:pic>
        <p:nvPicPr>
          <p:cNvPr id="8" name="Picture Placeholder 7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C981EA9C-2BF9-415A-A9D0-FA53AFA092D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 descr="A group of men wearing hard hats&#10;&#10;Description automatically generated with low confidence">
            <a:extLst>
              <a:ext uri="{FF2B5EF4-FFF2-40B4-BE49-F238E27FC236}">
                <a16:creationId xmlns:a16="http://schemas.microsoft.com/office/drawing/2014/main" id="{E5B956C4-6ED1-4D99-8A6E-9339085E7D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0" r="21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ompetency building Plan 2019-20 Le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mpetency building Plan 2019-20" id="{EDCD8BC0-327A-420A-939C-B3EB8A8B804D}" vid="{6AF2E1B3-4D55-4A08-AD5E-BB318BCA06B5}"/>
    </a:ext>
  </a:ext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skomPresentationTemplate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5.xml><?xml version="1.0" encoding="utf-8"?>
<a:theme xmlns:a="http://schemas.openxmlformats.org/drawingml/2006/main" name="1_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6.xml><?xml version="1.0" encoding="utf-8"?>
<a:theme xmlns:a="http://schemas.openxmlformats.org/drawingml/2006/main" name="4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spcFirstLastPara="0" vert="horz" wrap="square" lIns="41275" tIns="41275" rIns="41275" bIns="41275" numCol="1" spcCol="1270" anchor="ctr" anchorCtr="0">
        <a:noAutofit/>
      </a:bodyPr>
      <a:lstStyle>
        <a:defPPr marL="0" indent="0" algn="ctr" defTabSz="288925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500" kern="1200"/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7.xml><?xml version="1.0" encoding="utf-8"?>
<a:theme xmlns:a="http://schemas.openxmlformats.org/drawingml/2006/main" name="5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spcFirstLastPara="0" vert="horz" wrap="square" lIns="41275" tIns="41275" rIns="41275" bIns="41275" numCol="1" spcCol="1270" anchor="ctr" anchorCtr="0">
        <a:noAutofit/>
      </a:bodyPr>
      <a:lstStyle>
        <a:defPPr marL="0" indent="0" algn="ctr" defTabSz="288925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500" kern="1200"/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8.xml><?xml version="1.0" encoding="utf-8"?>
<a:theme xmlns:a="http://schemas.openxmlformats.org/drawingml/2006/main" name="2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B18F3080B7924B848EE58F4AACA1DD" ma:contentTypeVersion="10" ma:contentTypeDescription="Create a new document." ma:contentTypeScope="" ma:versionID="59d87551866224bd026c1de9afbb6082">
  <xsd:schema xmlns:xsd="http://www.w3.org/2001/XMLSchema" xmlns:xs="http://www.w3.org/2001/XMLSchema" xmlns:p="http://schemas.microsoft.com/office/2006/metadata/properties" xmlns:ns3="4934e7df-6d12-404e-801b-6faafd4b1265" xmlns:ns4="91ee0f46-baf1-4c69-9706-0ef8734ded20" targetNamespace="http://schemas.microsoft.com/office/2006/metadata/properties" ma:root="true" ma:fieldsID="36a9ceb55689b6148b958e6f1afadaec" ns3:_="" ns4:_="">
    <xsd:import namespace="4934e7df-6d12-404e-801b-6faafd4b1265"/>
    <xsd:import namespace="91ee0f46-baf1-4c69-9706-0ef8734ded2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34e7df-6d12-404e-801b-6faafd4b126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e0f46-baf1-4c69-9706-0ef8734ded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6E53BA-BC3F-4B85-AAF2-EBEDC46CA5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8FF725-D706-42A5-A411-2BE4B7B995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34e7df-6d12-404e-801b-6faafd4b1265"/>
    <ds:schemaRef ds:uri="91ee0f46-baf1-4c69-9706-0ef8734ded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B7FA9B4-A13F-44D2-8D14-67C0DB560FAF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elements/1.1/"/>
    <ds:schemaRef ds:uri="91ee0f46-baf1-4c69-9706-0ef8734ded20"/>
    <ds:schemaRef ds:uri="http://schemas.microsoft.com/office/2006/documentManagement/types"/>
    <ds:schemaRef ds:uri="http://schemas.openxmlformats.org/package/2006/metadata/core-properties"/>
    <ds:schemaRef ds:uri="4934e7df-6d12-404e-801b-6faafd4b126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of the GE - Critical Deliverables  Agenda 05-11-2019 (2)</Template>
  <TotalTime>6418</TotalTime>
  <Words>150</Words>
  <Application>Microsoft Office PowerPoint</Application>
  <PresentationFormat>Widescreen</PresentationFormat>
  <Paragraphs>42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Arial</vt:lpstr>
      <vt:lpstr>Calibri</vt:lpstr>
      <vt:lpstr>Courier New</vt:lpstr>
      <vt:lpstr>Wingdings</vt:lpstr>
      <vt:lpstr>Competency building Plan 2019-20 Len</vt:lpstr>
      <vt:lpstr>EskomPresentationTemplate</vt:lpstr>
      <vt:lpstr>Content Slide Master</vt:lpstr>
      <vt:lpstr>1_Content Slide Master</vt:lpstr>
      <vt:lpstr>1_Office Theme</vt:lpstr>
      <vt:lpstr>4_Content Slide Master</vt:lpstr>
      <vt:lpstr>5_Content Slide Master</vt:lpstr>
      <vt:lpstr>2_Content Slide Master</vt:lpstr>
      <vt:lpstr>think-cell Slide</vt:lpstr>
      <vt:lpstr>PowerPoint Presentation</vt:lpstr>
      <vt:lpstr>Supply of Smart Meters – Suppliers Engagement</vt:lpstr>
      <vt:lpstr>Thank you 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Feedback on Critical Deliverables</dc:title>
  <dc:creator>Nontokozo Thabethe</dc:creator>
  <cp:lastModifiedBy>Tshifhiwa Mandavha</cp:lastModifiedBy>
  <cp:revision>587</cp:revision>
  <cp:lastPrinted>2019-11-10T19:20:02Z</cp:lastPrinted>
  <dcterms:created xsi:type="dcterms:W3CDTF">2019-11-05T12:41:03Z</dcterms:created>
  <dcterms:modified xsi:type="dcterms:W3CDTF">2025-01-23T12:30:03Z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0x01010040B18F3080B7924B848EE58F4AACA1DD</vt:lpwstr>
  </property>
</Properties>
</file>