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  <p:sldMasterId id="2147483660" r:id="rId7"/>
    <p:sldMasterId id="2147483663" r:id="rId8"/>
    <p:sldMasterId id="2147483677" r:id="rId9"/>
    <p:sldMasterId id="2147483682" r:id="rId10"/>
    <p:sldMasterId id="2147483685" r:id="rId11"/>
  </p:sldMasterIdLst>
  <p:notesMasterIdLst>
    <p:notesMasterId r:id="rId29"/>
  </p:notesMasterIdLst>
  <p:sldIdLst>
    <p:sldId id="309" r:id="rId12"/>
    <p:sldId id="279" r:id="rId13"/>
    <p:sldId id="432" r:id="rId14"/>
    <p:sldId id="433" r:id="rId15"/>
    <p:sldId id="434" r:id="rId16"/>
    <p:sldId id="435" r:id="rId17"/>
    <p:sldId id="436" r:id="rId18"/>
    <p:sldId id="440" r:id="rId19"/>
    <p:sldId id="439" r:id="rId20"/>
    <p:sldId id="442" r:id="rId21"/>
    <p:sldId id="441" r:id="rId22"/>
    <p:sldId id="444" r:id="rId23"/>
    <p:sldId id="452" r:id="rId24"/>
    <p:sldId id="446" r:id="rId25"/>
    <p:sldId id="453" r:id="rId26"/>
    <p:sldId id="445" r:id="rId27"/>
    <p:sldId id="30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3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tags" Target="tags/tag1.xml"/><Relationship Id="rId35" Type="http://schemas.microsoft.com/office/2018/10/relationships/authors" Target="authors.xml"/><Relationship Id="rId8" Type="http://schemas.openxmlformats.org/officeDocument/2006/relationships/slideMaster" Target="slideMasters/slideMaster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2025/08/25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99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>
            <a:extLst>
              <a:ext uri="{FF2B5EF4-FFF2-40B4-BE49-F238E27FC236}">
                <a16:creationId xmlns:a16="http://schemas.microsoft.com/office/drawing/2014/main" id="{8B78B1AA-470E-5A18-AC4E-7B13C129235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3" name="Picture 148" descr="logo small">
              <a:extLst>
                <a:ext uri="{FF2B5EF4-FFF2-40B4-BE49-F238E27FC236}">
                  <a16:creationId xmlns:a16="http://schemas.microsoft.com/office/drawing/2014/main" id="{7B6BEAFA-001B-1F0C-5775-D3E84A5C1A2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91">
              <a:extLst>
                <a:ext uri="{FF2B5EF4-FFF2-40B4-BE49-F238E27FC236}">
                  <a16:creationId xmlns:a16="http://schemas.microsoft.com/office/drawing/2014/main" id="{018C33B6-83F9-2B50-EED4-B2EFA05181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pic>
          <p:nvPicPr>
            <p:cNvPr id="5" name="Picture 23" descr="dd">
              <a:extLst>
                <a:ext uri="{FF2B5EF4-FFF2-40B4-BE49-F238E27FC236}">
                  <a16:creationId xmlns:a16="http://schemas.microsoft.com/office/drawing/2014/main" id="{DC4C25A0-E3F3-E11F-881D-9A9AED800F9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01">
              <a:extLst>
                <a:ext uri="{FF2B5EF4-FFF2-40B4-BE49-F238E27FC236}">
                  <a16:creationId xmlns:a16="http://schemas.microsoft.com/office/drawing/2014/main" id="{995D9D10-99B5-9FE6-A2DE-99066173EB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7" name="Oval 102" descr="coolers">
              <a:extLst>
                <a:ext uri="{FF2B5EF4-FFF2-40B4-BE49-F238E27FC236}">
                  <a16:creationId xmlns:a16="http://schemas.microsoft.com/office/drawing/2014/main" id="{B9EE9CE9-2D67-BA56-B8DC-CAB88BDB43C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8" name="Oval 103">
              <a:extLst>
                <a:ext uri="{FF2B5EF4-FFF2-40B4-BE49-F238E27FC236}">
                  <a16:creationId xmlns:a16="http://schemas.microsoft.com/office/drawing/2014/main" id="{A9841658-E867-5EFB-5B02-95E44A3DB5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9" name="Oval 104">
              <a:extLst>
                <a:ext uri="{FF2B5EF4-FFF2-40B4-BE49-F238E27FC236}">
                  <a16:creationId xmlns:a16="http://schemas.microsoft.com/office/drawing/2014/main" id="{44C34687-CC7E-F190-D923-6914697FED8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0" name="Oval 105">
              <a:extLst>
                <a:ext uri="{FF2B5EF4-FFF2-40B4-BE49-F238E27FC236}">
                  <a16:creationId xmlns:a16="http://schemas.microsoft.com/office/drawing/2014/main" id="{9A475D01-E7D3-EB23-7A55-C4158A294AD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1" name="Oval 106">
              <a:extLst>
                <a:ext uri="{FF2B5EF4-FFF2-40B4-BE49-F238E27FC236}">
                  <a16:creationId xmlns:a16="http://schemas.microsoft.com/office/drawing/2014/main" id="{F761727C-7F38-BDC0-0C9E-5656E4AFE7F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2" name="Oval 107">
              <a:extLst>
                <a:ext uri="{FF2B5EF4-FFF2-40B4-BE49-F238E27FC236}">
                  <a16:creationId xmlns:a16="http://schemas.microsoft.com/office/drawing/2014/main" id="{945D301B-54A4-17E4-567D-A5A1E7FB66E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3" name="Oval 108">
              <a:extLst>
                <a:ext uri="{FF2B5EF4-FFF2-40B4-BE49-F238E27FC236}">
                  <a16:creationId xmlns:a16="http://schemas.microsoft.com/office/drawing/2014/main" id="{F3CA0B1D-2D5A-3240-6F69-2E39D04BB04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4" name="Oval 109">
              <a:extLst>
                <a:ext uri="{FF2B5EF4-FFF2-40B4-BE49-F238E27FC236}">
                  <a16:creationId xmlns:a16="http://schemas.microsoft.com/office/drawing/2014/main" id="{0C8E9800-61D9-B767-F3EA-117834F92FF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5" name="Oval 110">
              <a:extLst>
                <a:ext uri="{FF2B5EF4-FFF2-40B4-BE49-F238E27FC236}">
                  <a16:creationId xmlns:a16="http://schemas.microsoft.com/office/drawing/2014/main" id="{309FA59E-5340-160E-E8F0-74C032DA62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6" name="Oval 111">
              <a:extLst>
                <a:ext uri="{FF2B5EF4-FFF2-40B4-BE49-F238E27FC236}">
                  <a16:creationId xmlns:a16="http://schemas.microsoft.com/office/drawing/2014/main" id="{C4B3E6CC-FB31-D05B-3090-BAF523F3AE2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7" name="Oval 112">
              <a:extLst>
                <a:ext uri="{FF2B5EF4-FFF2-40B4-BE49-F238E27FC236}">
                  <a16:creationId xmlns:a16="http://schemas.microsoft.com/office/drawing/2014/main" id="{895835A4-6EFB-2EBF-AD4F-78C621E8DD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8" name="Oval 113">
              <a:extLst>
                <a:ext uri="{FF2B5EF4-FFF2-40B4-BE49-F238E27FC236}">
                  <a16:creationId xmlns:a16="http://schemas.microsoft.com/office/drawing/2014/main" id="{3E33B944-BE68-1469-11B4-81E884CE056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9" name="Oval 114">
              <a:extLst>
                <a:ext uri="{FF2B5EF4-FFF2-40B4-BE49-F238E27FC236}">
                  <a16:creationId xmlns:a16="http://schemas.microsoft.com/office/drawing/2014/main" id="{36144E79-C6F7-82D8-126D-0B43C8E7911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0" name="Oval 115">
              <a:extLst>
                <a:ext uri="{FF2B5EF4-FFF2-40B4-BE49-F238E27FC236}">
                  <a16:creationId xmlns:a16="http://schemas.microsoft.com/office/drawing/2014/main" id="{3822E2C8-B7E6-445F-87F3-51C36B36279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1" name="Oval 116">
              <a:extLst>
                <a:ext uri="{FF2B5EF4-FFF2-40B4-BE49-F238E27FC236}">
                  <a16:creationId xmlns:a16="http://schemas.microsoft.com/office/drawing/2014/main" id="{5A6C4700-0A92-0007-5F2A-557E354BC5F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2" name="Oval 117">
              <a:extLst>
                <a:ext uri="{FF2B5EF4-FFF2-40B4-BE49-F238E27FC236}">
                  <a16:creationId xmlns:a16="http://schemas.microsoft.com/office/drawing/2014/main" id="{5F25F292-DB9D-E1B1-8C35-813F0DE1CC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3" name="Oval 118" descr="face">
              <a:extLst>
                <a:ext uri="{FF2B5EF4-FFF2-40B4-BE49-F238E27FC236}">
                  <a16:creationId xmlns:a16="http://schemas.microsoft.com/office/drawing/2014/main" id="{C6B14A01-756F-4954-1160-405D45C3CC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4" name="Oval 119">
              <a:extLst>
                <a:ext uri="{FF2B5EF4-FFF2-40B4-BE49-F238E27FC236}">
                  <a16:creationId xmlns:a16="http://schemas.microsoft.com/office/drawing/2014/main" id="{F22D9ADF-87EA-275B-0CCA-DEED4225931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5" name="Oval 120">
              <a:extLst>
                <a:ext uri="{FF2B5EF4-FFF2-40B4-BE49-F238E27FC236}">
                  <a16:creationId xmlns:a16="http://schemas.microsoft.com/office/drawing/2014/main" id="{94333508-2DFA-AB73-38CF-2F063591CB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6" name="Oval 121">
              <a:extLst>
                <a:ext uri="{FF2B5EF4-FFF2-40B4-BE49-F238E27FC236}">
                  <a16:creationId xmlns:a16="http://schemas.microsoft.com/office/drawing/2014/main" id="{CC412125-CF5E-2685-DABF-D5F26F68BDC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7" name="Oval 122">
              <a:extLst>
                <a:ext uri="{FF2B5EF4-FFF2-40B4-BE49-F238E27FC236}">
                  <a16:creationId xmlns:a16="http://schemas.microsoft.com/office/drawing/2014/main" id="{6B938EC0-CC78-386F-BA1E-359BC2BCF1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8" name="Oval 123">
              <a:extLst>
                <a:ext uri="{FF2B5EF4-FFF2-40B4-BE49-F238E27FC236}">
                  <a16:creationId xmlns:a16="http://schemas.microsoft.com/office/drawing/2014/main" id="{A7F0ACBB-C357-132A-23C6-C6E9EB3C5E6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9" name="Oval 124">
              <a:extLst>
                <a:ext uri="{FF2B5EF4-FFF2-40B4-BE49-F238E27FC236}">
                  <a16:creationId xmlns:a16="http://schemas.microsoft.com/office/drawing/2014/main" id="{B84D0CE2-B89C-1137-3D20-3D3FA5445CE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0" name="Oval 125">
              <a:extLst>
                <a:ext uri="{FF2B5EF4-FFF2-40B4-BE49-F238E27FC236}">
                  <a16:creationId xmlns:a16="http://schemas.microsoft.com/office/drawing/2014/main" id="{BA58CA84-EB23-A1D2-7A3F-3546CE0F52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1" name="Oval 126">
              <a:extLst>
                <a:ext uri="{FF2B5EF4-FFF2-40B4-BE49-F238E27FC236}">
                  <a16:creationId xmlns:a16="http://schemas.microsoft.com/office/drawing/2014/main" id="{793FA2D5-6022-82D8-FEA8-C643FD0E068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2" name="Oval 127">
              <a:extLst>
                <a:ext uri="{FF2B5EF4-FFF2-40B4-BE49-F238E27FC236}">
                  <a16:creationId xmlns:a16="http://schemas.microsoft.com/office/drawing/2014/main" id="{56167432-FB27-69D2-081B-ABFD227D08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3" name="Oval 128" descr="new smal workers">
              <a:extLst>
                <a:ext uri="{FF2B5EF4-FFF2-40B4-BE49-F238E27FC236}">
                  <a16:creationId xmlns:a16="http://schemas.microsoft.com/office/drawing/2014/main" id="{96337DB7-81E5-F0AB-7723-BB1330181CE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4" name="Oval 129">
              <a:extLst>
                <a:ext uri="{FF2B5EF4-FFF2-40B4-BE49-F238E27FC236}">
                  <a16:creationId xmlns:a16="http://schemas.microsoft.com/office/drawing/2014/main" id="{90C374BA-9BEF-880A-CFF5-4B568ABAA7F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5" name="Oval 130">
              <a:extLst>
                <a:ext uri="{FF2B5EF4-FFF2-40B4-BE49-F238E27FC236}">
                  <a16:creationId xmlns:a16="http://schemas.microsoft.com/office/drawing/2014/main" id="{DDFF90F2-F3F5-7C7E-AE5A-3DBAEA6644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6" name="Oval 131">
              <a:extLst>
                <a:ext uri="{FF2B5EF4-FFF2-40B4-BE49-F238E27FC236}">
                  <a16:creationId xmlns:a16="http://schemas.microsoft.com/office/drawing/2014/main" id="{3D8EF0A6-1C44-E574-9F60-3DADB68CDD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7" name="Oval 132">
              <a:extLst>
                <a:ext uri="{FF2B5EF4-FFF2-40B4-BE49-F238E27FC236}">
                  <a16:creationId xmlns:a16="http://schemas.microsoft.com/office/drawing/2014/main" id="{3E73EE57-9154-3F27-3D26-05BE7E037A2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8" name="Oval 133">
              <a:extLst>
                <a:ext uri="{FF2B5EF4-FFF2-40B4-BE49-F238E27FC236}">
                  <a16:creationId xmlns:a16="http://schemas.microsoft.com/office/drawing/2014/main" id="{615092B4-92B7-6B3C-33A5-B0C8AF725B8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9" name="Oval 134">
              <a:extLst>
                <a:ext uri="{FF2B5EF4-FFF2-40B4-BE49-F238E27FC236}">
                  <a16:creationId xmlns:a16="http://schemas.microsoft.com/office/drawing/2014/main" id="{F7D8D5D8-AB21-6C2E-3411-CC6C4F83DE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0" name="Oval 135">
              <a:extLst>
                <a:ext uri="{FF2B5EF4-FFF2-40B4-BE49-F238E27FC236}">
                  <a16:creationId xmlns:a16="http://schemas.microsoft.com/office/drawing/2014/main" id="{6E069D2F-DCC7-8214-7CA1-F7595BBF5C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1" name="Oval 136">
              <a:extLst>
                <a:ext uri="{FF2B5EF4-FFF2-40B4-BE49-F238E27FC236}">
                  <a16:creationId xmlns:a16="http://schemas.microsoft.com/office/drawing/2014/main" id="{F642DB4B-7084-B1C8-E848-8629506B15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2" name="Oval 137">
              <a:extLst>
                <a:ext uri="{FF2B5EF4-FFF2-40B4-BE49-F238E27FC236}">
                  <a16:creationId xmlns:a16="http://schemas.microsoft.com/office/drawing/2014/main" id="{2285B11F-2AE0-7E34-2545-F9622DF49D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3" name="Oval 138" descr="boom">
              <a:extLst>
                <a:ext uri="{FF2B5EF4-FFF2-40B4-BE49-F238E27FC236}">
                  <a16:creationId xmlns:a16="http://schemas.microsoft.com/office/drawing/2014/main" id="{4514B57F-5C9D-7AB9-5F5C-B5B0CC8891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4" name="Oval 139">
              <a:extLst>
                <a:ext uri="{FF2B5EF4-FFF2-40B4-BE49-F238E27FC236}">
                  <a16:creationId xmlns:a16="http://schemas.microsoft.com/office/drawing/2014/main" id="{2C2109FF-C5AD-0F25-465C-98322C86532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5" name="Oval 140">
              <a:extLst>
                <a:ext uri="{FF2B5EF4-FFF2-40B4-BE49-F238E27FC236}">
                  <a16:creationId xmlns:a16="http://schemas.microsoft.com/office/drawing/2014/main" id="{0BF0C432-E73E-00DD-9A2D-B85237ABDC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6" name="Oval 141">
              <a:extLst>
                <a:ext uri="{FF2B5EF4-FFF2-40B4-BE49-F238E27FC236}">
                  <a16:creationId xmlns:a16="http://schemas.microsoft.com/office/drawing/2014/main" id="{D8B87DD7-F69A-16F7-5938-F473D492A4D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4276261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CEAF75F6-5AA8-20C9-2732-A05F664B51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B4136E7A-76C6-49F6-D970-B70A94A7B9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BFEFC8CF-A327-44D3-5268-B2D794203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D95E1-849E-4009-925A-B7D4F85D4E3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833449186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BA004961-8F84-7A00-8084-71130F12F4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C99AB108-623D-D261-2707-01DD55F339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D5CB53E0-3A7F-22D0-AF82-073D9D1265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9A43-8250-4DCD-AC9C-B2D67124249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726187438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6CD6050-C93E-A5B8-ADF6-8A8598474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4091759-B64F-79AC-D3D0-C8FB7A3C51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DF69C725-7FEF-838A-D5BB-AA00D0DE74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7D6E-1147-4983-A909-34E85D4AD80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5463485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>
            <a:extLst>
              <a:ext uri="{FF2B5EF4-FFF2-40B4-BE49-F238E27FC236}">
                <a16:creationId xmlns:a16="http://schemas.microsoft.com/office/drawing/2014/main" id="{866B8207-2CCB-7838-8910-34CC5D8305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7424858F-34A0-D719-FB0F-50D01164DF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>
            <a:extLst>
              <a:ext uri="{FF2B5EF4-FFF2-40B4-BE49-F238E27FC236}">
                <a16:creationId xmlns:a16="http://schemas.microsoft.com/office/drawing/2014/main" id="{300D94CB-3811-91D5-B91B-87F88DBD3B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CA7D3-C855-4E01-B85C-9F0996878EF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630939566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>
            <a:extLst>
              <a:ext uri="{FF2B5EF4-FFF2-40B4-BE49-F238E27FC236}">
                <a16:creationId xmlns:a16="http://schemas.microsoft.com/office/drawing/2014/main" id="{9A5A5AD2-9CD6-ABF8-BAE5-728A8A9E52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51342BE2-9319-1EB4-0089-4066337F6B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7B263147-A4BF-4571-54FF-98DB4543CE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27130-99C8-4351-8A08-A5A4854E355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6142690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>
            <a:extLst>
              <a:ext uri="{FF2B5EF4-FFF2-40B4-BE49-F238E27FC236}">
                <a16:creationId xmlns:a16="http://schemas.microsoft.com/office/drawing/2014/main" id="{D2FEF5D4-ADA8-8FC0-69E0-27746AD357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Rectangle 38">
            <a:extLst>
              <a:ext uri="{FF2B5EF4-FFF2-40B4-BE49-F238E27FC236}">
                <a16:creationId xmlns:a16="http://schemas.microsoft.com/office/drawing/2014/main" id="{463CED6A-5200-7598-C26A-9F29E5C6BD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54F494BA-9CF2-4975-F2CD-1EC022FA3A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EAA9F-6554-4118-979D-6189A566211F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99210425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7D6C01A9-79DC-C52B-061A-8C06F1310D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8BD2D6BB-4E38-D4A0-7E5C-5C49DAAEEA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20D7A7E9-4CD2-3A6E-4EBD-6F8777C711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1942-9B4D-473D-9C36-22ABE9898D5E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9609754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AD0F328-4287-17A9-57EE-8E23C39CA4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165E6A6-80AC-F29E-C513-90D0754A7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7D9F2D25-72F2-9749-FB5F-BA9D29CF1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50DB-E61F-4D00-9BFC-A7687B020C1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28648235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3083B0B1-28D9-36A6-51B8-62FA596084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792392ED-C89E-5D89-9D12-7154EE3550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2A696BD-5BEE-7331-FCDB-B092F0E74E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F136-EBBC-4AF4-B489-2B41B91A9C77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625047856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0C4A2F8D-0E63-CEC3-4EF9-8087E18BD2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DE6D5EEB-12B6-358F-7F41-821B680245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FDFBCD4-CF51-3482-B96E-106407ACD4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7C16B-F754-4E82-81BB-826F53CDF9C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940410691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BE14B35F-E497-C078-5767-0B56C2E71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94AC6AB9-FAE1-85A0-FC52-A3B7CB1D0E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42AC0943-B10F-1A9B-573F-94BC49D478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19DF-EA33-4EDB-9606-A5FE93D0A6D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876241129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F218A551-E8F9-B8B2-2F29-F92F4E1615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44F3CBA1-0F7A-E843-ABDE-65E5AC3BAC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73E2C0DB-1A44-A50B-F9FD-8A2BC25721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35058-1B9B-4F64-823C-84C5242A6C7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803475586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0199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503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194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387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503603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234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>
            <a:extLst>
              <a:ext uri="{FF2B5EF4-FFF2-40B4-BE49-F238E27FC236}">
                <a16:creationId xmlns:a16="http://schemas.microsoft.com/office/drawing/2014/main" id="{8B78B1AA-470E-5A18-AC4E-7B13C129235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3" name="Picture 148" descr="logo small">
              <a:extLst>
                <a:ext uri="{FF2B5EF4-FFF2-40B4-BE49-F238E27FC236}">
                  <a16:creationId xmlns:a16="http://schemas.microsoft.com/office/drawing/2014/main" id="{7B6BEAFA-001B-1F0C-5775-D3E84A5C1A2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91">
              <a:extLst>
                <a:ext uri="{FF2B5EF4-FFF2-40B4-BE49-F238E27FC236}">
                  <a16:creationId xmlns:a16="http://schemas.microsoft.com/office/drawing/2014/main" id="{018C33B6-83F9-2B50-EED4-B2EFA05181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pic>
          <p:nvPicPr>
            <p:cNvPr id="5" name="Picture 23" descr="dd">
              <a:extLst>
                <a:ext uri="{FF2B5EF4-FFF2-40B4-BE49-F238E27FC236}">
                  <a16:creationId xmlns:a16="http://schemas.microsoft.com/office/drawing/2014/main" id="{DC4C25A0-E3F3-E11F-881D-9A9AED800F9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01">
              <a:extLst>
                <a:ext uri="{FF2B5EF4-FFF2-40B4-BE49-F238E27FC236}">
                  <a16:creationId xmlns:a16="http://schemas.microsoft.com/office/drawing/2014/main" id="{995D9D10-99B5-9FE6-A2DE-99066173EB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7" name="Oval 102" descr="coolers">
              <a:extLst>
                <a:ext uri="{FF2B5EF4-FFF2-40B4-BE49-F238E27FC236}">
                  <a16:creationId xmlns:a16="http://schemas.microsoft.com/office/drawing/2014/main" id="{B9EE9CE9-2D67-BA56-B8DC-CAB88BDB43C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8" name="Oval 103">
              <a:extLst>
                <a:ext uri="{FF2B5EF4-FFF2-40B4-BE49-F238E27FC236}">
                  <a16:creationId xmlns:a16="http://schemas.microsoft.com/office/drawing/2014/main" id="{A9841658-E867-5EFB-5B02-95E44A3DB5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9" name="Oval 104">
              <a:extLst>
                <a:ext uri="{FF2B5EF4-FFF2-40B4-BE49-F238E27FC236}">
                  <a16:creationId xmlns:a16="http://schemas.microsoft.com/office/drawing/2014/main" id="{44C34687-CC7E-F190-D923-6914697FED8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0" name="Oval 105">
              <a:extLst>
                <a:ext uri="{FF2B5EF4-FFF2-40B4-BE49-F238E27FC236}">
                  <a16:creationId xmlns:a16="http://schemas.microsoft.com/office/drawing/2014/main" id="{9A475D01-E7D3-EB23-7A55-C4158A294AD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1" name="Oval 106">
              <a:extLst>
                <a:ext uri="{FF2B5EF4-FFF2-40B4-BE49-F238E27FC236}">
                  <a16:creationId xmlns:a16="http://schemas.microsoft.com/office/drawing/2014/main" id="{F761727C-7F38-BDC0-0C9E-5656E4AFE7F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2" name="Oval 107">
              <a:extLst>
                <a:ext uri="{FF2B5EF4-FFF2-40B4-BE49-F238E27FC236}">
                  <a16:creationId xmlns:a16="http://schemas.microsoft.com/office/drawing/2014/main" id="{945D301B-54A4-17E4-567D-A5A1E7FB66E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3" name="Oval 108">
              <a:extLst>
                <a:ext uri="{FF2B5EF4-FFF2-40B4-BE49-F238E27FC236}">
                  <a16:creationId xmlns:a16="http://schemas.microsoft.com/office/drawing/2014/main" id="{F3CA0B1D-2D5A-3240-6F69-2E39D04BB04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4" name="Oval 109">
              <a:extLst>
                <a:ext uri="{FF2B5EF4-FFF2-40B4-BE49-F238E27FC236}">
                  <a16:creationId xmlns:a16="http://schemas.microsoft.com/office/drawing/2014/main" id="{0C8E9800-61D9-B767-F3EA-117834F92FF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5" name="Oval 110">
              <a:extLst>
                <a:ext uri="{FF2B5EF4-FFF2-40B4-BE49-F238E27FC236}">
                  <a16:creationId xmlns:a16="http://schemas.microsoft.com/office/drawing/2014/main" id="{309FA59E-5340-160E-E8F0-74C032DA62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6" name="Oval 111">
              <a:extLst>
                <a:ext uri="{FF2B5EF4-FFF2-40B4-BE49-F238E27FC236}">
                  <a16:creationId xmlns:a16="http://schemas.microsoft.com/office/drawing/2014/main" id="{C4B3E6CC-FB31-D05B-3090-BAF523F3AE2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7" name="Oval 112">
              <a:extLst>
                <a:ext uri="{FF2B5EF4-FFF2-40B4-BE49-F238E27FC236}">
                  <a16:creationId xmlns:a16="http://schemas.microsoft.com/office/drawing/2014/main" id="{895835A4-6EFB-2EBF-AD4F-78C621E8DD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8" name="Oval 113">
              <a:extLst>
                <a:ext uri="{FF2B5EF4-FFF2-40B4-BE49-F238E27FC236}">
                  <a16:creationId xmlns:a16="http://schemas.microsoft.com/office/drawing/2014/main" id="{3E33B944-BE68-1469-11B4-81E884CE056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9" name="Oval 114">
              <a:extLst>
                <a:ext uri="{FF2B5EF4-FFF2-40B4-BE49-F238E27FC236}">
                  <a16:creationId xmlns:a16="http://schemas.microsoft.com/office/drawing/2014/main" id="{36144E79-C6F7-82D8-126D-0B43C8E7911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0" name="Oval 115">
              <a:extLst>
                <a:ext uri="{FF2B5EF4-FFF2-40B4-BE49-F238E27FC236}">
                  <a16:creationId xmlns:a16="http://schemas.microsoft.com/office/drawing/2014/main" id="{3822E2C8-B7E6-445F-87F3-51C36B36279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1" name="Oval 116">
              <a:extLst>
                <a:ext uri="{FF2B5EF4-FFF2-40B4-BE49-F238E27FC236}">
                  <a16:creationId xmlns:a16="http://schemas.microsoft.com/office/drawing/2014/main" id="{5A6C4700-0A92-0007-5F2A-557E354BC5F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2" name="Oval 117">
              <a:extLst>
                <a:ext uri="{FF2B5EF4-FFF2-40B4-BE49-F238E27FC236}">
                  <a16:creationId xmlns:a16="http://schemas.microsoft.com/office/drawing/2014/main" id="{5F25F292-DB9D-E1B1-8C35-813F0DE1CC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3" name="Oval 118" descr="face">
              <a:extLst>
                <a:ext uri="{FF2B5EF4-FFF2-40B4-BE49-F238E27FC236}">
                  <a16:creationId xmlns:a16="http://schemas.microsoft.com/office/drawing/2014/main" id="{C6B14A01-756F-4954-1160-405D45C3CC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4" name="Oval 119">
              <a:extLst>
                <a:ext uri="{FF2B5EF4-FFF2-40B4-BE49-F238E27FC236}">
                  <a16:creationId xmlns:a16="http://schemas.microsoft.com/office/drawing/2014/main" id="{F22D9ADF-87EA-275B-0CCA-DEED4225931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5" name="Oval 120">
              <a:extLst>
                <a:ext uri="{FF2B5EF4-FFF2-40B4-BE49-F238E27FC236}">
                  <a16:creationId xmlns:a16="http://schemas.microsoft.com/office/drawing/2014/main" id="{94333508-2DFA-AB73-38CF-2F063591CB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6" name="Oval 121">
              <a:extLst>
                <a:ext uri="{FF2B5EF4-FFF2-40B4-BE49-F238E27FC236}">
                  <a16:creationId xmlns:a16="http://schemas.microsoft.com/office/drawing/2014/main" id="{CC412125-CF5E-2685-DABF-D5F26F68BDC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7" name="Oval 122">
              <a:extLst>
                <a:ext uri="{FF2B5EF4-FFF2-40B4-BE49-F238E27FC236}">
                  <a16:creationId xmlns:a16="http://schemas.microsoft.com/office/drawing/2014/main" id="{6B938EC0-CC78-386F-BA1E-359BC2BCF1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8" name="Oval 123">
              <a:extLst>
                <a:ext uri="{FF2B5EF4-FFF2-40B4-BE49-F238E27FC236}">
                  <a16:creationId xmlns:a16="http://schemas.microsoft.com/office/drawing/2014/main" id="{A7F0ACBB-C357-132A-23C6-C6E9EB3C5E6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9" name="Oval 124">
              <a:extLst>
                <a:ext uri="{FF2B5EF4-FFF2-40B4-BE49-F238E27FC236}">
                  <a16:creationId xmlns:a16="http://schemas.microsoft.com/office/drawing/2014/main" id="{B84D0CE2-B89C-1137-3D20-3D3FA5445CE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0" name="Oval 125">
              <a:extLst>
                <a:ext uri="{FF2B5EF4-FFF2-40B4-BE49-F238E27FC236}">
                  <a16:creationId xmlns:a16="http://schemas.microsoft.com/office/drawing/2014/main" id="{BA58CA84-EB23-A1D2-7A3F-3546CE0F52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1" name="Oval 126">
              <a:extLst>
                <a:ext uri="{FF2B5EF4-FFF2-40B4-BE49-F238E27FC236}">
                  <a16:creationId xmlns:a16="http://schemas.microsoft.com/office/drawing/2014/main" id="{793FA2D5-6022-82D8-FEA8-C643FD0E068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2" name="Oval 127">
              <a:extLst>
                <a:ext uri="{FF2B5EF4-FFF2-40B4-BE49-F238E27FC236}">
                  <a16:creationId xmlns:a16="http://schemas.microsoft.com/office/drawing/2014/main" id="{56167432-FB27-69D2-081B-ABFD227D08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3" name="Oval 128" descr="new smal workers">
              <a:extLst>
                <a:ext uri="{FF2B5EF4-FFF2-40B4-BE49-F238E27FC236}">
                  <a16:creationId xmlns:a16="http://schemas.microsoft.com/office/drawing/2014/main" id="{96337DB7-81E5-F0AB-7723-BB1330181CE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4" name="Oval 129">
              <a:extLst>
                <a:ext uri="{FF2B5EF4-FFF2-40B4-BE49-F238E27FC236}">
                  <a16:creationId xmlns:a16="http://schemas.microsoft.com/office/drawing/2014/main" id="{90C374BA-9BEF-880A-CFF5-4B568ABAA7F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5" name="Oval 130">
              <a:extLst>
                <a:ext uri="{FF2B5EF4-FFF2-40B4-BE49-F238E27FC236}">
                  <a16:creationId xmlns:a16="http://schemas.microsoft.com/office/drawing/2014/main" id="{DDFF90F2-F3F5-7C7E-AE5A-3DBAEA6644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6" name="Oval 131">
              <a:extLst>
                <a:ext uri="{FF2B5EF4-FFF2-40B4-BE49-F238E27FC236}">
                  <a16:creationId xmlns:a16="http://schemas.microsoft.com/office/drawing/2014/main" id="{3D8EF0A6-1C44-E574-9F60-3DADB68CDD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7" name="Oval 132">
              <a:extLst>
                <a:ext uri="{FF2B5EF4-FFF2-40B4-BE49-F238E27FC236}">
                  <a16:creationId xmlns:a16="http://schemas.microsoft.com/office/drawing/2014/main" id="{3E73EE57-9154-3F27-3D26-05BE7E037A2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8" name="Oval 133">
              <a:extLst>
                <a:ext uri="{FF2B5EF4-FFF2-40B4-BE49-F238E27FC236}">
                  <a16:creationId xmlns:a16="http://schemas.microsoft.com/office/drawing/2014/main" id="{615092B4-92B7-6B3C-33A5-B0C8AF725B8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9" name="Oval 134">
              <a:extLst>
                <a:ext uri="{FF2B5EF4-FFF2-40B4-BE49-F238E27FC236}">
                  <a16:creationId xmlns:a16="http://schemas.microsoft.com/office/drawing/2014/main" id="{F7D8D5D8-AB21-6C2E-3411-CC6C4F83DE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0" name="Oval 135">
              <a:extLst>
                <a:ext uri="{FF2B5EF4-FFF2-40B4-BE49-F238E27FC236}">
                  <a16:creationId xmlns:a16="http://schemas.microsoft.com/office/drawing/2014/main" id="{6E069D2F-DCC7-8214-7CA1-F7595BBF5C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1" name="Oval 136">
              <a:extLst>
                <a:ext uri="{FF2B5EF4-FFF2-40B4-BE49-F238E27FC236}">
                  <a16:creationId xmlns:a16="http://schemas.microsoft.com/office/drawing/2014/main" id="{F642DB4B-7084-B1C8-E848-8629506B15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2" name="Oval 137">
              <a:extLst>
                <a:ext uri="{FF2B5EF4-FFF2-40B4-BE49-F238E27FC236}">
                  <a16:creationId xmlns:a16="http://schemas.microsoft.com/office/drawing/2014/main" id="{2285B11F-2AE0-7E34-2545-F9622DF49D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3" name="Oval 138" descr="boom">
              <a:extLst>
                <a:ext uri="{FF2B5EF4-FFF2-40B4-BE49-F238E27FC236}">
                  <a16:creationId xmlns:a16="http://schemas.microsoft.com/office/drawing/2014/main" id="{4514B57F-5C9D-7AB9-5F5C-B5B0CC8891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4" name="Oval 139">
              <a:extLst>
                <a:ext uri="{FF2B5EF4-FFF2-40B4-BE49-F238E27FC236}">
                  <a16:creationId xmlns:a16="http://schemas.microsoft.com/office/drawing/2014/main" id="{2C2109FF-C5AD-0F25-465C-98322C86532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5" name="Oval 140">
              <a:extLst>
                <a:ext uri="{FF2B5EF4-FFF2-40B4-BE49-F238E27FC236}">
                  <a16:creationId xmlns:a16="http://schemas.microsoft.com/office/drawing/2014/main" id="{0BF0C432-E73E-00DD-9A2D-B85237ABDC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6" name="Oval 141">
              <a:extLst>
                <a:ext uri="{FF2B5EF4-FFF2-40B4-BE49-F238E27FC236}">
                  <a16:creationId xmlns:a16="http://schemas.microsoft.com/office/drawing/2014/main" id="{D8B87DD7-F69A-16F7-5938-F473D492A4D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16529013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CEAF75F6-5AA8-20C9-2732-A05F664B51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C8D52-DCF7-4266-A976-DCAF38C84B09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B4136E7A-76C6-49F6-D970-B70A94A7B9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BFEFC8CF-A327-44D3-5268-B2D794203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D95E1-849E-4009-925A-B7D4F85D4E3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15097685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BA004961-8F84-7A00-8084-71130F12F4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B39C5-994B-4D30-B7BB-8FAFD465CE90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C99AB108-623D-D261-2707-01DD55F339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D5CB53E0-3A7F-22D0-AF82-073D9D1265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9A43-8250-4DCD-AC9C-B2D67124249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117801326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6CD6050-C93E-A5B8-ADF6-8A8598474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F35CD-80D1-43E2-8AED-2F85150E75A9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4091759-B64F-79AC-D3D0-C8FB7A3C51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DF69C725-7FEF-838A-D5BB-AA00D0DE74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7D6E-1147-4983-A909-34E85D4AD80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4316266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>
            <a:extLst>
              <a:ext uri="{FF2B5EF4-FFF2-40B4-BE49-F238E27FC236}">
                <a16:creationId xmlns:a16="http://schemas.microsoft.com/office/drawing/2014/main" id="{866B8207-2CCB-7838-8910-34CC5D8305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9403C-5057-48AF-A23F-ADC616D86E41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7424858F-34A0-D719-FB0F-50D01164DF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>
            <a:extLst>
              <a:ext uri="{FF2B5EF4-FFF2-40B4-BE49-F238E27FC236}">
                <a16:creationId xmlns:a16="http://schemas.microsoft.com/office/drawing/2014/main" id="{300D94CB-3811-91D5-B91B-87F88DBD3B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CA7D3-C855-4E01-B85C-9F0996878EF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706474070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>
            <a:extLst>
              <a:ext uri="{FF2B5EF4-FFF2-40B4-BE49-F238E27FC236}">
                <a16:creationId xmlns:a16="http://schemas.microsoft.com/office/drawing/2014/main" id="{9A5A5AD2-9CD6-ABF8-BAE5-728A8A9E52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88BE5-34EB-4351-80E0-196F66B3AEC0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51342BE2-9319-1EB4-0089-4066337F6B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7B263147-A4BF-4571-54FF-98DB4543CE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27130-99C8-4351-8A08-A5A4854E355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29226753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>
            <a:extLst>
              <a:ext uri="{FF2B5EF4-FFF2-40B4-BE49-F238E27FC236}">
                <a16:creationId xmlns:a16="http://schemas.microsoft.com/office/drawing/2014/main" id="{D2FEF5D4-ADA8-8FC0-69E0-27746AD357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D121E-8E88-48E8-BFA6-68800D5FA146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3" name="Rectangle 38">
            <a:extLst>
              <a:ext uri="{FF2B5EF4-FFF2-40B4-BE49-F238E27FC236}">
                <a16:creationId xmlns:a16="http://schemas.microsoft.com/office/drawing/2014/main" id="{463CED6A-5200-7598-C26A-9F29E5C6BD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54F494BA-9CF2-4975-F2CD-1EC022FA3A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EAA9F-6554-4118-979D-6189A566211F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595197278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7D6C01A9-79DC-C52B-061A-8C06F1310D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A7C65-2960-4D52-82C3-B279B21AF196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8BD2D6BB-4E38-D4A0-7E5C-5C49DAAEEA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20D7A7E9-4CD2-3A6E-4EBD-6F8777C711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1942-9B4D-473D-9C36-22ABE9898D5E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69323453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AD0F328-4287-17A9-57EE-8E23C39CA4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6A260-B8EE-4696-81A6-18F9889090D9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165E6A6-80AC-F29E-C513-90D0754A7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7D9F2D25-72F2-9749-FB5F-BA9D29CF1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50DB-E61F-4D00-9BFC-A7687B020C1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973815610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3083B0B1-28D9-36A6-51B8-62FA596084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A8BC-04D8-410E-B9DC-D54BD16507DF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792392ED-C89E-5D89-9D12-7154EE3550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2A696BD-5BEE-7331-FCDB-B092F0E74E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F136-EBBC-4AF4-B489-2B41B91A9C77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01749917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0C4A2F8D-0E63-CEC3-4EF9-8087E18BD2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9784-5088-4178-B171-8B15027862FA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DE6D5EEB-12B6-358F-7F41-821B680245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FDFBCD4-CF51-3482-B96E-106407ACD4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7C16B-F754-4E82-81BB-826F53CDF9C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03811828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BE14B35F-E497-C078-5767-0B56C2E71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15292-04B2-4C4F-AFBD-047B3BEC21C1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94AC6AB9-FAE1-85A0-FC52-A3B7CB1D0E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42AC0943-B10F-1A9B-573F-94BC49D478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19DF-EA33-4EDB-9606-A5FE93D0A6D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241679273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F218A551-E8F9-B8B2-2F29-F92F4E1615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F52AE-01E9-45DD-8E04-6A124FD4F9A8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44F3CBA1-0F7A-E843-ABDE-65E5AC3BAC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73E2C0DB-1A44-A50B-F9FD-8A2BC25721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35058-1B9B-4F64-823C-84C5242A6C7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69823837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623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heme" Target="../theme/theme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oleObject" Target="../embeddings/oleObject4.bin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9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6.xml"/><Relationship Id="rId7" Type="http://schemas.openxmlformats.org/officeDocument/2006/relationships/tags" Target="../tags/tag29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ags" Target="../tags/tag28.xml"/><Relationship Id="rId11" Type="http://schemas.openxmlformats.org/officeDocument/2006/relationships/image" Target="../media/image8.emf"/><Relationship Id="rId5" Type="http://schemas.openxmlformats.org/officeDocument/2006/relationships/theme" Target="../theme/theme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oleObject" Target="../embeddings/oleObject4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heme" Target="../theme/theme6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oleObject" Target="../embeddings/oleObject4.bin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image" Target="../media/image9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91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>
            <a:extLst>
              <a:ext uri="{FF2B5EF4-FFF2-40B4-BE49-F238E27FC236}">
                <a16:creationId xmlns:a16="http://schemas.microsoft.com/office/drawing/2014/main" id="{6BBFBC1C-6CBA-B217-71F7-3A0D9B71F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>
            <a:extLst>
              <a:ext uri="{FF2B5EF4-FFF2-40B4-BE49-F238E27FC236}">
                <a16:creationId xmlns:a16="http://schemas.microsoft.com/office/drawing/2014/main" id="{29BE77EF-2243-0E07-D3AD-FA1009F5A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B3BC834A-E389-0F5E-1021-766EA87183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E2884861-1AEA-9D4B-AFC3-69F6B8724D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56333B75-E1FF-4873-C7EE-709F269F27F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35BFDFAB-B418-9C37-31D8-16959B5EAB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1691CFA5-DB03-E825-7E53-E36BA70B41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485AD28-5593-45B2-8A20-65065997F189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47339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ransition spd="slow">
    <p:fade/>
  </p:transition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265821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5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>
            <a:extLst>
              <a:ext uri="{FF2B5EF4-FFF2-40B4-BE49-F238E27FC236}">
                <a16:creationId xmlns:a16="http://schemas.microsoft.com/office/drawing/2014/main" id="{6BBFBC1C-6CBA-B217-71F7-3A0D9B71F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>
            <a:extLst>
              <a:ext uri="{FF2B5EF4-FFF2-40B4-BE49-F238E27FC236}">
                <a16:creationId xmlns:a16="http://schemas.microsoft.com/office/drawing/2014/main" id="{29BE77EF-2243-0E07-D3AD-FA1009F5A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B3BC834A-E389-0F5E-1021-766EA87183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E2884861-1AEA-9D4B-AFC3-69F6B8724D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56333B75-E1FF-4873-C7EE-709F269F27F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5E150D6-233D-47D8-ACB3-183E9C9BBB18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35BFDFAB-B418-9C37-31D8-16959B5EAB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1691CFA5-DB03-E825-7E53-E36BA70B41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485AD28-5593-45B2-8A20-65065997F189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0798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68F32-5D9A-7E62-7332-83C1BAB851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Wood Pole Replacement live – FS OU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9F0741-F225-079A-D845-22A0857EAB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Presented by Gwen Alexander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E78377-626F-54F0-86C4-B596E7A8A9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Date: 25 August 2025</a:t>
            </a:r>
          </a:p>
        </p:txBody>
      </p:sp>
      <p:pic>
        <p:nvPicPr>
          <p:cNvPr id="10" name="Picture Placeholder 9" descr="A person using a payphone&#10;&#10;AI-generated content may be incorrect.">
            <a:extLst>
              <a:ext uri="{FF2B5EF4-FFF2-40B4-BE49-F238E27FC236}">
                <a16:creationId xmlns:a16="http://schemas.microsoft.com/office/drawing/2014/main" id="{659223DA-9874-FB9C-12C2-72C6CF863A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" b="113"/>
          <a:stretch>
            <a:fillRect/>
          </a:stretch>
        </p:blipFill>
        <p:spPr/>
      </p:pic>
      <p:pic>
        <p:nvPicPr>
          <p:cNvPr id="8" name="Picture Placeholder 7" descr="A person on a ladder&#10;&#10;AI-generated content may be incorrect.">
            <a:extLst>
              <a:ext uri="{FF2B5EF4-FFF2-40B4-BE49-F238E27FC236}">
                <a16:creationId xmlns:a16="http://schemas.microsoft.com/office/drawing/2014/main" id="{AA6E6866-8219-2DB2-0185-B6D1E18471A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2" r="20222"/>
          <a:stretch>
            <a:fillRect/>
          </a:stretch>
        </p:blipFill>
        <p:spPr>
          <a:xfrm>
            <a:off x="335018" y="3690537"/>
            <a:ext cx="1895476" cy="1895476"/>
          </a:xfrm>
        </p:spPr>
      </p:pic>
    </p:spTree>
    <p:extLst>
      <p:ext uri="{BB962C8B-B14F-4D97-AF65-F5344CB8AC3E}">
        <p14:creationId xmlns:p14="http://schemas.microsoft.com/office/powerpoint/2010/main" val="186862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9872B-7E1D-A573-15BB-F920BDFEF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B76C-7ABF-E662-5A0A-EA151052C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Local Procurement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6D2FE-DA6D-5BA8-0192-54BD1276A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Z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Tenderers are required to submit their proposals in the table below:</a:t>
            </a:r>
          </a:p>
          <a:p>
            <a:pPr marL="0" indent="0">
              <a:buNone/>
            </a:pPr>
            <a:r>
              <a:rPr lang="en-ZA" sz="1800" dirty="0"/>
              <a:t>   </a:t>
            </a:r>
          </a:p>
          <a:p>
            <a:pPr marL="0" indent="0">
              <a:buNone/>
            </a:pPr>
            <a:r>
              <a:rPr lang="en-ZA" sz="1800" dirty="0"/>
              <a:t>  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F7208C-6313-CCC1-89BA-ED6AF87F0B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63375"/>
              </p:ext>
            </p:extLst>
          </p:nvPr>
        </p:nvGraphicFramePr>
        <p:xfrm>
          <a:off x="721360" y="2296160"/>
          <a:ext cx="10139681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380699">
                  <a:extLst>
                    <a:ext uri="{9D8B030D-6E8A-4147-A177-3AD203B41FA5}">
                      <a16:colId xmlns:a16="http://schemas.microsoft.com/office/drawing/2014/main" val="2206903267"/>
                    </a:ext>
                  </a:extLst>
                </a:gridCol>
                <a:gridCol w="3379491">
                  <a:extLst>
                    <a:ext uri="{9D8B030D-6E8A-4147-A177-3AD203B41FA5}">
                      <a16:colId xmlns:a16="http://schemas.microsoft.com/office/drawing/2014/main" val="2078084695"/>
                    </a:ext>
                  </a:extLst>
                </a:gridCol>
                <a:gridCol w="3379491">
                  <a:extLst>
                    <a:ext uri="{9D8B030D-6E8A-4147-A177-3AD203B41FA5}">
                      <a16:colId xmlns:a16="http://schemas.microsoft.com/office/drawing/2014/main" val="880093491"/>
                    </a:ext>
                  </a:extLst>
                </a:gridCol>
              </a:tblGrid>
              <a:tr h="88116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Local Procurement Content 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Eskom target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Tenderer Proposal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946782"/>
                  </a:ext>
                </a:extLst>
              </a:tr>
              <a:tr h="131340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ZA" sz="2000" b="1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8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670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67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50ED6-B081-1455-3E00-BBFECB684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73B02-D8C7-246B-BC9F-36EB6878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Procurement spend on entities with a minimum of 51% black ownership</a:t>
            </a:r>
            <a:endParaRPr lang="en-Z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38B781D-9E23-187F-E429-F4E2BFBE22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2072401"/>
              </p:ext>
            </p:extLst>
          </p:nvPr>
        </p:nvGraphicFramePr>
        <p:xfrm>
          <a:off x="822960" y="1524000"/>
          <a:ext cx="10678159" cy="3840481"/>
        </p:xfrm>
        <a:graphic>
          <a:graphicData uri="http://schemas.openxmlformats.org/drawingml/2006/table">
            <a:tbl>
              <a:tblPr firstRow="1" firstCol="1" bandRow="1"/>
              <a:tblGrid>
                <a:gridCol w="4666909">
                  <a:extLst>
                    <a:ext uri="{9D8B030D-6E8A-4147-A177-3AD203B41FA5}">
                      <a16:colId xmlns:a16="http://schemas.microsoft.com/office/drawing/2014/main" val="480132396"/>
                    </a:ext>
                  </a:extLst>
                </a:gridCol>
                <a:gridCol w="3004916">
                  <a:extLst>
                    <a:ext uri="{9D8B030D-6E8A-4147-A177-3AD203B41FA5}">
                      <a16:colId xmlns:a16="http://schemas.microsoft.com/office/drawing/2014/main" val="3246959854"/>
                    </a:ext>
                  </a:extLst>
                </a:gridCol>
                <a:gridCol w="3006334">
                  <a:extLst>
                    <a:ext uri="{9D8B030D-6E8A-4147-A177-3AD203B41FA5}">
                      <a16:colId xmlns:a16="http://schemas.microsoft.com/office/drawing/2014/main" val="4034519791"/>
                    </a:ext>
                  </a:extLst>
                </a:gridCol>
              </a:tblGrid>
              <a:tr h="908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Procurement from Designated Group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Eskom Target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Tenderer Proposal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162185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Owned 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987550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Women Owned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975636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Youth Owned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9737743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Persons with Disability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7776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860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6C3E36-2FAF-FD81-5903-87747DAC2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69989-53D0-D330-8032-7C844204E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Jobs Created and Jobs Retained</a:t>
            </a:r>
            <a:endParaRPr lang="en-Z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21234D3-2AEC-860F-CC73-373747B869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994861"/>
              </p:ext>
            </p:extLst>
          </p:nvPr>
        </p:nvGraphicFramePr>
        <p:xfrm>
          <a:off x="711200" y="1808480"/>
          <a:ext cx="10840720" cy="2672080"/>
        </p:xfrm>
        <a:graphic>
          <a:graphicData uri="http://schemas.openxmlformats.org/drawingml/2006/table">
            <a:tbl>
              <a:tblPr firstRow="1" firstCol="1" bandRow="1"/>
              <a:tblGrid>
                <a:gridCol w="5420360">
                  <a:extLst>
                    <a:ext uri="{9D8B030D-6E8A-4147-A177-3AD203B41FA5}">
                      <a16:colId xmlns:a16="http://schemas.microsoft.com/office/drawing/2014/main" val="374597919"/>
                    </a:ext>
                  </a:extLst>
                </a:gridCol>
                <a:gridCol w="5420360">
                  <a:extLst>
                    <a:ext uri="{9D8B030D-6E8A-4147-A177-3AD203B41FA5}">
                      <a16:colId xmlns:a16="http://schemas.microsoft.com/office/drawing/2014/main" val="525688145"/>
                    </a:ext>
                  </a:extLst>
                </a:gridCol>
              </a:tblGrid>
              <a:tr h="1301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Jobs to be created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Jobs to be retained 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0162"/>
                  </a:ext>
                </a:extLst>
              </a:tr>
              <a:tr h="13703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234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65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87F17-481E-5AC7-162A-76A5412B9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Skills Targets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13958-260C-4F11-78BD-90E96CC69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000" b="1" dirty="0"/>
              <a:t>All Service Providers to propose targets against the Eskom targets</a:t>
            </a:r>
          </a:p>
          <a:p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    </a:t>
            </a:r>
            <a:endParaRPr lang="en-ZA" sz="20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F6FAFC-01D9-CA72-8BBD-EC5F9715E6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421279"/>
              </p:ext>
            </p:extLst>
          </p:nvPr>
        </p:nvGraphicFramePr>
        <p:xfrm>
          <a:off x="2752531" y="2118049"/>
          <a:ext cx="5383763" cy="29857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83763">
                  <a:extLst>
                    <a:ext uri="{9D8B030D-6E8A-4147-A177-3AD203B41FA5}">
                      <a16:colId xmlns:a16="http://schemas.microsoft.com/office/drawing/2014/main" val="3410943659"/>
                    </a:ext>
                  </a:extLst>
                </a:gridCol>
              </a:tblGrid>
              <a:tr h="550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Skill type / Occupation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0663481"/>
                  </a:ext>
                </a:extLst>
              </a:tr>
              <a:tr h="811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>
                          <a:effectLst/>
                        </a:rPr>
                        <a:t>N4 Electrical Engineering (TVET/FET) College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21327399"/>
                  </a:ext>
                </a:extLst>
              </a:tr>
              <a:tr h="811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>
                          <a:effectLst/>
                        </a:rPr>
                        <a:t>N5 Electrical Engineering (TVET/FET) College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339301859"/>
                  </a:ext>
                </a:extLst>
              </a:tr>
              <a:tr h="811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 dirty="0">
                          <a:effectLst/>
                        </a:rPr>
                        <a:t>N6 Electrical Engineering (TVET/FET) College</a:t>
                      </a:r>
                      <a:endParaRPr lang="en-Z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72767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417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ADA81-1638-FA1F-6A8F-A210B3EA9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D67F-B56F-F75F-A31D-B2E1C166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Bidder’s Document Signature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3A1E5-9E75-6789-1B3A-C026C75B2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14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11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 of tenderer: 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Tenderer representative: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Representative signature: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indent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Date: 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2121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5BD8A-A87F-7C1A-9B1F-CAFCB6CDB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TO NOTE: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21208-F7A5-DC58-AC1E-967B24B07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All companies awarded a contract with Eskom need to be compliant throughout the contract period.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Documents that need to remain compliant are as follows:</a:t>
            </a:r>
          </a:p>
          <a:p>
            <a:endParaRPr lang="en-US" sz="2000" dirty="0"/>
          </a:p>
          <a:p>
            <a:pPr marL="800100" lvl="1" indent="-342900">
              <a:buAutoNum type="arabicPeriod"/>
            </a:pPr>
            <a:r>
              <a:rPr lang="en-US" sz="2000" dirty="0"/>
              <a:t>Letter of Good Standing (COIDA)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BBBEE Certificate / Sworn Affidavit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Taxes to be up to date with SARS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Annual return needs to </a:t>
            </a:r>
            <a:r>
              <a:rPr lang="en-US" sz="2000"/>
              <a:t>remain up to </a:t>
            </a:r>
            <a:r>
              <a:rPr lang="en-US" sz="2000" dirty="0"/>
              <a:t>date with CIPC</a:t>
            </a:r>
          </a:p>
          <a:p>
            <a:pPr marL="457200" lvl="1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Any Changes in ownership needs to be communicated to Eskom Procurement Department as soon as possible to allow Eskom to complete the </a:t>
            </a:r>
            <a:r>
              <a:rPr lang="en-US" sz="2000" b="1" dirty="0"/>
              <a:t>Due Dilligence </a:t>
            </a:r>
            <a:r>
              <a:rPr lang="en-US" sz="2000" dirty="0"/>
              <a:t>process</a:t>
            </a:r>
            <a:r>
              <a:rPr lang="en-US" sz="2400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Failure to adhere to the above could result in task orders and payment been delayed.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65021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EDA33-1D89-1824-76F0-59C7AAEC8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CE79F-F583-2010-7D7B-B5B621AB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SDL&amp;I Checklist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6CD4E-E0BA-79A4-F589-C02D79106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This Checklist can be used for guidance on submission of tender documents</a:t>
            </a:r>
          </a:p>
          <a:p>
            <a:pPr marL="0" indent="0">
              <a:buNone/>
            </a:pPr>
            <a:endParaRPr lang="en-ZA" sz="2000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7FCB87A-8F1C-B954-9CFC-AA1EAF2DE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03227"/>
              </p:ext>
            </p:extLst>
          </p:nvPr>
        </p:nvGraphicFramePr>
        <p:xfrm>
          <a:off x="1156996" y="1782147"/>
          <a:ext cx="8716462" cy="4432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4730">
                  <a:extLst>
                    <a:ext uri="{9D8B030D-6E8A-4147-A177-3AD203B41FA5}">
                      <a16:colId xmlns:a16="http://schemas.microsoft.com/office/drawing/2014/main" val="3453837905"/>
                    </a:ext>
                  </a:extLst>
                </a:gridCol>
                <a:gridCol w="7506844">
                  <a:extLst>
                    <a:ext uri="{9D8B030D-6E8A-4147-A177-3AD203B41FA5}">
                      <a16:colId xmlns:a16="http://schemas.microsoft.com/office/drawing/2014/main" val="1880807794"/>
                    </a:ext>
                  </a:extLst>
                </a:gridCol>
                <a:gridCol w="694888">
                  <a:extLst>
                    <a:ext uri="{9D8B030D-6E8A-4147-A177-3AD203B41FA5}">
                      <a16:colId xmlns:a16="http://schemas.microsoft.com/office/drawing/2014/main" val="3734787844"/>
                    </a:ext>
                  </a:extLst>
                </a:gridCol>
              </a:tblGrid>
              <a:tr h="741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Documents to complete /sign and submit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Tick Box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3410762351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SDL&amp;I Bidder’s Document 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716306665"/>
                  </a:ext>
                </a:extLst>
              </a:tr>
              <a:tr h="474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2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Valid B-BBEE certificate issued by a SANAS accredited verification agency / Valid sworn affidavit / BBBEE Certificate issued by CIPC for EME companies 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715059770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3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 dirty="0">
                          <a:effectLst/>
                        </a:rPr>
                        <a:t>CIPC Registration Document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1383849787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4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Identity Documents of shareholder(s)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1229627939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5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Shares Certificate where applicable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92907500"/>
                  </a:ext>
                </a:extLst>
              </a:tr>
              <a:tr h="312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6 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Latest Financial Statements corresponding to the financial date reflected on the sworn affidavit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694357825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7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SBD 6.2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416581756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8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Annexure C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114415980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9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Annexure D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579962372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10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Annexure E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026143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11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Proof of sub-contracting agreement/s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 dirty="0">
                          <a:effectLst/>
                        </a:rPr>
                        <a:t>N/a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3594922193"/>
                  </a:ext>
                </a:extLst>
              </a:tr>
              <a:tr h="421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12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Sub-contractor/s valid B-BBEE certificate issued by a SANAS accredited verification agency / valid sworn affidavit / BBBEE Certificate issued by CIPC for EME companies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 dirty="0">
                          <a:effectLst/>
                        </a:rPr>
                        <a:t> N/a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3298959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872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5" name="Picture Placeholder 4" descr="A power lines and wires on a pole&#10;&#10;AI-generated content may be incorrect.">
            <a:extLst>
              <a:ext uri="{FF2B5EF4-FFF2-40B4-BE49-F238E27FC236}">
                <a16:creationId xmlns:a16="http://schemas.microsoft.com/office/drawing/2014/main" id="{425BFF86-EF98-85D0-EAC6-06DB56C9890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7" r="19077"/>
          <a:stretch>
            <a:fillRect/>
          </a:stretch>
        </p:blipFill>
        <p:spPr>
          <a:xfrm>
            <a:off x="1343198" y="1449006"/>
            <a:ext cx="3446516" cy="3446516"/>
          </a:xfrm>
        </p:spPr>
      </p:pic>
      <p:pic>
        <p:nvPicPr>
          <p:cNvPr id="8" name="Picture Placeholder 7" descr="A group of houses with solar panels&#10;&#10;AI-generated content may be incorrect.">
            <a:extLst>
              <a:ext uri="{FF2B5EF4-FFF2-40B4-BE49-F238E27FC236}">
                <a16:creationId xmlns:a16="http://schemas.microsoft.com/office/drawing/2014/main" id="{B5168664-7457-9272-19F4-DA343168E71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574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B16E-EB8A-E11E-92B4-24253E78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Preferential Scoring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A51C-64F1-E345-9891-68F3C607B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30000"/>
              </a:spcBef>
              <a:spcAft>
                <a:spcPct val="0"/>
              </a:spcAft>
              <a:defRPr/>
            </a:pPr>
            <a:endParaRPr lang="en-ZA" altLang="en-US" sz="1400" kern="0" dirty="0"/>
          </a:p>
          <a:p>
            <a:pPr>
              <a:spcBef>
                <a:spcPct val="30000"/>
              </a:spcBef>
              <a:spcAft>
                <a:spcPct val="0"/>
              </a:spcAft>
            </a:pPr>
            <a:endParaRPr lang="en-ZA" sz="1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AA7AAA-6E3B-D37C-1F87-DF5919800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655045-A0FA-213D-3CBD-6406908C3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76" y="1297973"/>
            <a:ext cx="11162743" cy="478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95F29-B7E5-0E79-7F76-8774C1BE3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SDL&amp;I Requirements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5FAFA-6C3C-ABFC-434D-45FF50D8C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u="sng" dirty="0">
                <a:ea typeface="Times New Roman"/>
              </a:rPr>
              <a:t>NO PREQUALIFICATION CRITERIA:</a:t>
            </a:r>
            <a:endParaRPr lang="en-ZA" sz="1800" dirty="0">
              <a:ea typeface="Times New Roman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FontTx/>
              <a:buNone/>
              <a:defRPr/>
            </a:pPr>
            <a:r>
              <a:rPr lang="en-ZA" sz="1600" dirty="0">
                <a:ea typeface="Calibri"/>
              </a:rPr>
              <a:t>This enquiry is open to EME, QSE and LME Service Providers </a:t>
            </a:r>
          </a:p>
          <a:p>
            <a:pPr marL="0" indent="0">
              <a:lnSpc>
                <a:spcPct val="100000"/>
              </a:lnSpc>
              <a:buFontTx/>
              <a:buNone/>
              <a:defRPr/>
            </a:pPr>
            <a:r>
              <a:rPr lang="en-US" sz="1800" b="1" u="sng" dirty="0"/>
              <a:t>REQUIREMENT</a:t>
            </a:r>
          </a:p>
          <a:p>
            <a:pPr marL="0" indent="0">
              <a:lnSpc>
                <a:spcPct val="100000"/>
              </a:lnSpc>
              <a:buFontTx/>
              <a:buNone/>
              <a:defRPr/>
            </a:pPr>
            <a:r>
              <a:rPr lang="en-US" sz="1800" b="1" u="sng" dirty="0"/>
              <a:t>All Tenderers must submit proof of their BBBEE Status based on the turnover on their Financial Statements (this is to verify that you are submitting the correct sworn affidavit)</a:t>
            </a:r>
          </a:p>
          <a:p>
            <a:pPr marL="450850" lvl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ea typeface="Calibri"/>
                <a:cs typeface="Times New Roman"/>
              </a:rPr>
              <a:t> EME (up to R10 Million) </a:t>
            </a:r>
            <a:r>
              <a:rPr lang="en-US" sz="1600" dirty="0">
                <a:ea typeface="Calibri"/>
                <a:cs typeface="Times New Roman"/>
              </a:rPr>
              <a:t>- Valid copy of  Sworn Affidavit or valid copy of BBBEE Certificate issued by CIPC</a:t>
            </a:r>
          </a:p>
          <a:p>
            <a:pPr marL="450850" lvl="1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 </a:t>
            </a:r>
            <a:r>
              <a:rPr lang="en-US" sz="1600" b="1" dirty="0">
                <a:ea typeface="Calibri"/>
                <a:cs typeface="Times New Roman"/>
              </a:rPr>
              <a:t>QSE (Above R10 Million and up to R50 million) </a:t>
            </a:r>
            <a:r>
              <a:rPr lang="en-US" sz="1600" dirty="0">
                <a:ea typeface="Calibri"/>
                <a:cs typeface="Times New Roman"/>
              </a:rPr>
              <a:t>- Valid copy of Sworn Affidavit/ Valid copy of BBBEE Certificate issued by a SANAS  accredited verification agency </a:t>
            </a:r>
          </a:p>
          <a:p>
            <a:pPr marL="465137" lvl="1" indent="-285750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 </a:t>
            </a:r>
            <a:r>
              <a:rPr lang="en-US" sz="1600" b="1" dirty="0">
                <a:ea typeface="Calibri"/>
                <a:cs typeface="Times New Roman"/>
              </a:rPr>
              <a:t>LME (Above R50 Million) </a:t>
            </a:r>
            <a:r>
              <a:rPr lang="en-US" sz="1600" dirty="0">
                <a:ea typeface="Calibri"/>
                <a:cs typeface="Times New Roman"/>
              </a:rPr>
              <a:t>- Valid copy of BBBEE Certificate issued by a SANAS accredited verification agency </a:t>
            </a:r>
          </a:p>
          <a:p>
            <a:pPr marL="465137" lvl="1" indent="-285750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Joint Ventures - Valid copy of BBBEE Certificate (</a:t>
            </a:r>
            <a:r>
              <a:rPr lang="en-US" sz="1600" b="1" dirty="0">
                <a:ea typeface="Calibri"/>
                <a:cs typeface="Times New Roman"/>
              </a:rPr>
              <a:t>in the name of the Joint Venture</a:t>
            </a:r>
            <a:r>
              <a:rPr lang="en-US" sz="1600" dirty="0">
                <a:ea typeface="Calibri"/>
                <a:cs typeface="Times New Roman"/>
              </a:rPr>
              <a:t>) issued by a SANAS accredited verification agency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465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57160-3D37-65D0-250A-4B47C5007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Key Elements on how to complete a Sworn Affidavit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1B637-8952-44FA-6984-6324E8DFD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Tenderers submitting B-BBEE Sworn Affidavits must ensure that the affidavits meet the following key pointers to ensure their validity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: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a) Name/s of deponent as they appear in the identity document and the identity number.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b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Designation of the deponent as the director, owner or member must be indicated in order to know that person is duly  authorized to depose of an affidavit.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(Underline or circle </a:t>
            </a:r>
            <a:r>
              <a:rPr kumimoji="0" lang="en-ZA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whichever is applicable). 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c) Name of enterprise as per enterprise registration documents issued by the CIPC, where applicable, and enterprise business address.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d) Percentage of black ownership, black female ownership and designated group. In the case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specialised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enterprises as per Statement 004, the percentage of black beneficiaries must be reflected. (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No blank spaces to be left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).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e)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Indicate total revenue for the year under review and whether it is based on audited financial statements or financial statements.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(Underline the applicable option).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f)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Financial year end as per the enterprise’s registration documents, which was used to determine the total revenue. (Financial year end to be stipulated by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day/month/year).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g) B-BBEE Status level. An enterprise can only have one status level.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h) Empowering supplier status must be indicated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)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Date deponent signed and date of Commissioner of Oath must be the same.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(The sworn Affidavit must be signed in    the presence of the Commissioner of Oath).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j) Commissioner of Oath cannot be an employee or ex officio of the enterprise because, a person cannot by law, commission a sworn affidavit in which they have an interest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K) Sworn Affidavits attested / signed by a Commissioner of Oaths as a true copy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stamp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will not be accepted 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6648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30E13-36D7-178B-DC86-AEEFFCE17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393B2-BBD7-F0D6-4DE8-EC048CFDC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Example on how to complete a sworn affidavit  - page 1</a:t>
            </a:r>
            <a:endParaRPr lang="en-ZA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B6D1CBA-605E-5265-48D4-B7F8FEFA2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800" y="1223963"/>
            <a:ext cx="10109200" cy="512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281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69F0F-F53C-DD60-2F65-D182ACAD1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C4C37-B031-40E0-929E-645EE688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Example on how to complete a sworn affidavit – page 2</a:t>
            </a:r>
            <a:endParaRPr lang="en-ZA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4D6E53-577B-A799-7425-FE1C05E01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4240" y="1097281"/>
            <a:ext cx="10048239" cy="517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5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71366-FA2F-8E08-2AF8-A8844D55C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3C8DA-9ACA-227A-87DC-1F01111A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Example of a BBBEE certificate for Exempted Micro Enterprises</a:t>
            </a:r>
            <a:endParaRPr lang="en-ZA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105146-2116-ED3B-75FA-1FF0C6DFDA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0640" y="1056641"/>
            <a:ext cx="6309360" cy="522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84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D7B86-1E67-413F-C699-4CC6FF9E5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BAA9A-77B6-B659-6EB5-825D9279E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Example of an accredited BBBEE Certificate</a:t>
            </a:r>
            <a:endParaRPr lang="en-ZA" dirty="0"/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470F526B-50A2-40EC-67ED-DA905D81CA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25040" y="1076961"/>
            <a:ext cx="7386320" cy="5120640"/>
          </a:xfrm>
        </p:spPr>
      </p:pic>
    </p:spTree>
    <p:extLst>
      <p:ext uri="{BB962C8B-B14F-4D97-AF65-F5344CB8AC3E}">
        <p14:creationId xmlns:p14="http://schemas.microsoft.com/office/powerpoint/2010/main" val="1936302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BB895-0C74-7D61-7ED3-72AE05E40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59359-832C-E15A-C7CA-1163FD2E2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Supporting documents to be submitted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E4FE0-9ABD-AFA7-EDE9-89877959F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Proof of ownership / shareholding (preferably CIPC documentation) inclusive of shareholding breakdown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Shareholders certificates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 copies of shareholder(s) or owners of the business</a:t>
            </a:r>
            <a:endParaRPr kumimoji="0" lang="en-ZA" sz="28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Proof of disability of owner of the company (where applicable)</a:t>
            </a:r>
            <a:endParaRPr kumimoji="0" lang="en-ZA" sz="28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710809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4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6.xml><?xml version="1.0" encoding="utf-8"?>
<a:theme xmlns:a="http://schemas.openxmlformats.org/drawingml/2006/main" name="3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7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B33A1265-97A7-4CBC-A6B2-2EEAB6A71AD7}">
  <ds:schemaRefs>
    <ds:schemaRef ds:uri="http://schemas.microsoft.com/office/2006/metadata/properties"/>
    <ds:schemaRef ds:uri="http://schemas.microsoft.com/office/infopath/2007/PartnerControls"/>
    <ds:schemaRef ds:uri="2c7ddca0-f18f-4514-89ec-cfc256175ba5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5325</TotalTime>
  <Words>987</Words>
  <Application>Microsoft Office PowerPoint</Application>
  <PresentationFormat>Widescreen</PresentationFormat>
  <Paragraphs>139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</vt:lpstr>
      <vt:lpstr>Calibri</vt:lpstr>
      <vt:lpstr>Courier New</vt:lpstr>
      <vt:lpstr>Symbol</vt:lpstr>
      <vt:lpstr>Times New Roman</vt:lpstr>
      <vt:lpstr>Wingdings</vt:lpstr>
      <vt:lpstr>Office Theme</vt:lpstr>
      <vt:lpstr>Content Slide Master</vt:lpstr>
      <vt:lpstr>1_Content Slide Master</vt:lpstr>
      <vt:lpstr>Default Design</vt:lpstr>
      <vt:lpstr>2_Content Slide Master</vt:lpstr>
      <vt:lpstr>3_Content Slide Master</vt:lpstr>
      <vt:lpstr>1_Default Design</vt:lpstr>
      <vt:lpstr>think-cell Slide</vt:lpstr>
      <vt:lpstr>Wood Pole Replacement live – FS OU </vt:lpstr>
      <vt:lpstr>Preferential Scoring</vt:lpstr>
      <vt:lpstr>SDL&amp;I Requirements</vt:lpstr>
      <vt:lpstr>Key Elements on how to complete a Sworn Affidavit</vt:lpstr>
      <vt:lpstr>Example on how to complete a sworn affidavit  - page 1</vt:lpstr>
      <vt:lpstr>Example on how to complete a sworn affidavit – page 2</vt:lpstr>
      <vt:lpstr>Example of a BBBEE certificate for Exempted Micro Enterprises</vt:lpstr>
      <vt:lpstr>Example of an accredited BBBEE Certificate</vt:lpstr>
      <vt:lpstr>Supporting documents to be submitted</vt:lpstr>
      <vt:lpstr>Local Procurement</vt:lpstr>
      <vt:lpstr>Procurement spend on entities with a minimum of 51% black ownership</vt:lpstr>
      <vt:lpstr>Jobs Created and Jobs Retained</vt:lpstr>
      <vt:lpstr>Skills Targets </vt:lpstr>
      <vt:lpstr>Bidder’s Document Signature</vt:lpstr>
      <vt:lpstr>INFORMATION TO NOTE:</vt:lpstr>
      <vt:lpstr>SDL&amp;I Checklist 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Martha De Bruyn</cp:lastModifiedBy>
  <cp:revision>59</cp:revision>
  <dcterms:created xsi:type="dcterms:W3CDTF">2020-01-06T09:48:40Z</dcterms:created>
  <dcterms:modified xsi:type="dcterms:W3CDTF">2025-08-25T05:19:03Z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