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52" r:id="rId6"/>
  </p:sldMasterIdLst>
  <p:notesMasterIdLst>
    <p:notesMasterId r:id="rId10"/>
  </p:notesMasterIdLst>
  <p:sldIdLst>
    <p:sldId id="308" r:id="rId7"/>
    <p:sldId id="2361" r:id="rId8"/>
    <p:sldId id="298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704" autoAdjust="0"/>
    <p:restoredTop sz="94660"/>
  </p:normalViewPr>
  <p:slideViewPr>
    <p:cSldViewPr snapToGrid="0">
      <p:cViewPr varScale="1">
        <p:scale>
          <a:sx n="63" d="100"/>
          <a:sy n="63" d="100"/>
        </p:scale>
        <p:origin x="3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tags" Target="tags/tag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2025/11/27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3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3.png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2.xml"/><Relationship Id="rId11" Type="http://schemas.openxmlformats.org/officeDocument/2006/relationships/image" Target="../media/image8.emf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7" r:id="rId3"/>
    <p:sldLayoutId id="214748365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4" r:id="rId3"/>
    <p:sldLayoutId id="21474836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2C42-D751-76B7-5228-EB4345B99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18049" y="971551"/>
            <a:ext cx="7117690" cy="171500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NEC3 (PSC) Professional Services Contract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Governance , Assurance and Compliance Service Provider Project Environmental Requirements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57AF0-8E60-43A3-37C7-FCF9E62464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6FE1E-3360-456F-C936-DDBD9BABB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28 November 2025</a:t>
            </a:r>
          </a:p>
        </p:txBody>
      </p:sp>
      <p:pic>
        <p:nvPicPr>
          <p:cNvPr id="7" name="Picture Placeholder 7" descr="A person using a payphone&#10;&#10;Description automatically generated">
            <a:extLst>
              <a:ext uri="{FF2B5EF4-FFF2-40B4-BE49-F238E27FC236}">
                <a16:creationId xmlns:a16="http://schemas.microsoft.com/office/drawing/2014/main" id="{AC639709-3731-8EE4-63E2-CBD135E0BF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9" r="16619"/>
          <a:stretch>
            <a:fillRect/>
          </a:stretch>
        </p:blipFill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</p:pic>
      <p:pic>
        <p:nvPicPr>
          <p:cNvPr id="8" name="Picture Placeholder 24" descr="Several wind turbines in a field&#10;&#10;Description automatically generated">
            <a:extLst>
              <a:ext uri="{FF2B5EF4-FFF2-40B4-BE49-F238E27FC236}">
                <a16:creationId xmlns:a16="http://schemas.microsoft.com/office/drawing/2014/main" id="{1C939AD9-918F-D5C9-5E60-49AD08C492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010376" y="1911285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90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Environmental Contractual Requirements – Environmental Representative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640877"/>
              </p:ext>
            </p:extLst>
          </p:nvPr>
        </p:nvGraphicFramePr>
        <p:xfrm>
          <a:off x="361950" y="1223963"/>
          <a:ext cx="11383965" cy="45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793">
                  <a:extLst>
                    <a:ext uri="{9D8B030D-6E8A-4147-A177-3AD203B41FA5}">
                      <a16:colId xmlns:a16="http://schemas.microsoft.com/office/drawing/2014/main" val="1120775011"/>
                    </a:ext>
                  </a:extLst>
                </a:gridCol>
                <a:gridCol w="2276793">
                  <a:extLst>
                    <a:ext uri="{9D8B030D-6E8A-4147-A177-3AD203B41FA5}">
                      <a16:colId xmlns:a16="http://schemas.microsoft.com/office/drawing/2014/main" val="4149957857"/>
                    </a:ext>
                  </a:extLst>
                </a:gridCol>
                <a:gridCol w="2276793">
                  <a:extLst>
                    <a:ext uri="{9D8B030D-6E8A-4147-A177-3AD203B41FA5}">
                      <a16:colId xmlns:a16="http://schemas.microsoft.com/office/drawing/2014/main" val="900623842"/>
                    </a:ext>
                  </a:extLst>
                </a:gridCol>
                <a:gridCol w="2276793">
                  <a:extLst>
                    <a:ext uri="{9D8B030D-6E8A-4147-A177-3AD203B41FA5}">
                      <a16:colId xmlns:a16="http://schemas.microsoft.com/office/drawing/2014/main" val="1609810353"/>
                    </a:ext>
                  </a:extLst>
                </a:gridCol>
                <a:gridCol w="2276793">
                  <a:extLst>
                    <a:ext uri="{9D8B030D-6E8A-4147-A177-3AD203B41FA5}">
                      <a16:colId xmlns:a16="http://schemas.microsoft.com/office/drawing/2014/main" val="29902202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Ref</a:t>
                      </a:r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400" dirty="0"/>
                        <a:t>Eskom  Environmental Requirements Checklist:     Governance , Assurance and Compliance Services Provider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Required with the tender submission </a:t>
                      </a:r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400" dirty="0"/>
                        <a:t>Submitted</a:t>
                      </a:r>
                    </a:p>
                    <a:p>
                      <a:endParaRPr lang="en-ZA" sz="1400" dirty="0"/>
                    </a:p>
                    <a:p>
                      <a:r>
                        <a:rPr lang="en-ZA" sz="14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ZA" sz="1400" dirty="0"/>
                        <a:t>Submitted</a:t>
                      </a:r>
                    </a:p>
                    <a:p>
                      <a:endParaRPr lang="en-ZA" sz="1400" dirty="0"/>
                    </a:p>
                    <a:p>
                      <a:r>
                        <a:rPr lang="en-US" sz="1400" dirty="0"/>
                        <a:t>No</a:t>
                      </a:r>
                      <a:endParaRPr lang="en-ZA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130141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r>
                        <a:rPr lang="en-US" sz="1400" b="1" dirty="0"/>
                        <a:t>1. Environmental Acknowledgement Form.</a:t>
                      </a:r>
                      <a:endParaRPr lang="en-ZA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79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1.1 </a:t>
                      </a:r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Provide a signed copy of your Acknowledgement form for Eskom Environmental legal and Other Requirements?</a:t>
                      </a:r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318327"/>
                  </a:ext>
                </a:extLst>
              </a:tr>
              <a:tr h="370840">
                <a:tc gridSpan="5">
                  <a:txBody>
                    <a:bodyPr/>
                    <a:lstStyle/>
                    <a:p>
                      <a:r>
                        <a:rPr lang="en-US" sz="1400" b="1" dirty="0"/>
                        <a:t>2. Environmental Management System/ Proof of Company Experience related to a project and construction environment.</a:t>
                      </a:r>
                      <a:endParaRPr lang="en-ZA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560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2.1</a:t>
                      </a:r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Provide a copy of your Environment Policy that is signed by Senior Management/ Executives?</a:t>
                      </a:r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Yes</a:t>
                      </a:r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8480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2.2</a:t>
                      </a:r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ISO EMS 14001 Proof of Certifications </a:t>
                      </a:r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Yes</a:t>
                      </a:r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6726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0135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pic>
        <p:nvPicPr>
          <p:cNvPr id="8" name="Picture Placeholder 7" descr="A close-up of a solar panel&#10;&#10;Description automatically generated">
            <a:extLst>
              <a:ext uri="{FF2B5EF4-FFF2-40B4-BE49-F238E27FC236}">
                <a16:creationId xmlns:a16="http://schemas.microsoft.com/office/drawing/2014/main" id="{879D8634-3BC8-6BB7-58D0-B2F0F53D38AB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3363913"/>
            <a:ext cx="1895475" cy="1895475"/>
          </a:xfrm>
          <a:prstGeom prst="ellipse">
            <a:avLst/>
          </a:prstGeom>
        </p:spPr>
      </p:pic>
      <p:pic>
        <p:nvPicPr>
          <p:cNvPr id="6" name="Picture Placeholder 5" descr="A rainbow over a dam&#10;&#10;Description automatically generated with low confidence">
            <a:extLst>
              <a:ext uri="{FF2B5EF4-FFF2-40B4-BE49-F238E27FC236}">
                <a16:creationId xmlns:a16="http://schemas.microsoft.com/office/drawing/2014/main" id="{C62848E5-EDA5-8EAD-F4FE-7C7F882943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3198" y="1600672"/>
            <a:ext cx="3294850" cy="329485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3160EC-2CDA-75B4-BE13-5B59BC52D3D3}"/>
              </a:ext>
            </a:extLst>
          </p:cNvPr>
          <p:cNvSpPr txBox="1"/>
          <p:nvPr/>
        </p:nvSpPr>
        <p:spPr>
          <a:xfrm>
            <a:off x="-278296" y="126227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>Lebogang Manakana</DisplayName>
        <AccountId>11117</AccountId>
        <AccountType/>
      </UserInfo>
    </Owner>
  </documentManagement>
</p:properties>
</file>

<file path=customXml/itemProps1.xml><?xml version="1.0" encoding="utf-8"?>
<ds:datastoreItem xmlns:ds="http://schemas.openxmlformats.org/officeDocument/2006/customXml" ds:itemID="{72832AB3-C3A8-4024-868A-7B93B85F18C6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7F75ADF6-FF55-4FFC-BA53-8A77FEA892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4207DC-B30F-4A0C-B5DE-EF409CBB8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B33A1265-97A7-4CBC-A6B2-2EEAB6A71AD7}">
  <ds:schemaRefs>
    <ds:schemaRef ds:uri="http://purl.org/dc/terms/"/>
    <ds:schemaRef ds:uri="2c7ddca0-f18f-4514-89ec-cfc256175ba5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93aedbdc-cc67-4652-aa12-d250a876ae79}" enabled="0" method="" siteId="{93aedbdc-cc67-4652-aa12-d250a876ae7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6053</TotalTime>
  <Words>119</Words>
  <Application>Microsoft Office PowerPoint</Application>
  <PresentationFormat>Widescreen</PresentationFormat>
  <Paragraphs>23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Times New Roman</vt:lpstr>
      <vt:lpstr>Wingdings</vt:lpstr>
      <vt:lpstr>Office Theme</vt:lpstr>
      <vt:lpstr>Content Slide Master</vt:lpstr>
      <vt:lpstr>think-cell Slide</vt:lpstr>
      <vt:lpstr>NEC3 (PSC) Professional Services Contract  Governance , Assurance and Compliance Service Provider Project Environmental Requirements</vt:lpstr>
      <vt:lpstr>Environmental Contractual Requirements – Environmental Representative</vt:lpstr>
      <vt:lpstr>Thank you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White 16x9</dc:title>
  <dc:creator>Hanlie Smit</dc:creator>
  <cp:lastModifiedBy>Keamogetswe Daniso</cp:lastModifiedBy>
  <cp:revision>72</cp:revision>
  <dcterms:created xsi:type="dcterms:W3CDTF">2020-01-06T09:48:40Z</dcterms:created>
  <dcterms:modified xsi:type="dcterms:W3CDTF">2025-11-27T08:03:39Z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0x0101000D8B3899A4805C44A2FA507CBAF83E58007A63E5F34A1C904ABF73B4A044044531</vt:lpwstr>
  </property>
</Properties>
</file>