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49" r:id="rId2"/>
  </p:sldMasterIdLst>
  <p:notesMasterIdLst>
    <p:notesMasterId r:id="rId10"/>
  </p:notesMasterIdLst>
  <p:handoutMasterIdLst>
    <p:handoutMasterId r:id="rId11"/>
  </p:handoutMasterIdLst>
  <p:sldIdLst>
    <p:sldId id="295" r:id="rId3"/>
    <p:sldId id="325" r:id="rId4"/>
    <p:sldId id="335" r:id="rId5"/>
    <p:sldId id="339" r:id="rId6"/>
    <p:sldId id="341" r:id="rId7"/>
    <p:sldId id="334" r:id="rId8"/>
    <p:sldId id="336" r:id="rId9"/>
  </p:sldIdLst>
  <p:sldSz cx="9144000" cy="6858000" type="screen4x3"/>
  <p:notesSz cx="9296400" cy="7010400"/>
  <p:defaultTextStyle>
    <a:defPPr>
      <a:defRPr lang="en-Z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253">
          <p15:clr>
            <a:srgbClr val="A4A3A4"/>
          </p15:clr>
        </p15:guide>
        <p15:guide id="2" orient="horz" pos="890">
          <p15:clr>
            <a:srgbClr val="A4A3A4"/>
          </p15:clr>
        </p15:guide>
        <p15:guide id="3" orient="horz" pos="3657">
          <p15:clr>
            <a:srgbClr val="A4A3A4"/>
          </p15:clr>
        </p15:guide>
        <p15:guide id="4" orient="horz" pos="1752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3475">
          <p15:clr>
            <a:srgbClr val="A4A3A4"/>
          </p15:clr>
        </p15:guide>
        <p15:guide id="7" pos="5556">
          <p15:clr>
            <a:srgbClr val="A4A3A4"/>
          </p15:clr>
        </p15:guide>
        <p15:guide id="8" pos="5420">
          <p15:clr>
            <a:srgbClr val="A4A3A4"/>
          </p15:clr>
        </p15:guide>
        <p15:guide id="9" pos="340">
          <p15:clr>
            <a:srgbClr val="A4A3A4"/>
          </p15:clr>
        </p15:guide>
        <p15:guide id="10" pos="576">
          <p15:clr>
            <a:srgbClr val="A4A3A4"/>
          </p15:clr>
        </p15:guide>
        <p15:guide id="11" pos="41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330F"/>
    <a:srgbClr val="83725B"/>
    <a:srgbClr val="003896"/>
    <a:srgbClr val="B2B2B2"/>
    <a:srgbClr val="C0C0C0"/>
    <a:srgbClr val="EAEAEA"/>
    <a:srgbClr val="C97A00"/>
    <a:srgbClr val="8587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122" autoAdjust="0"/>
  </p:normalViewPr>
  <p:slideViewPr>
    <p:cSldViewPr snapToObjects="1">
      <p:cViewPr varScale="1">
        <p:scale>
          <a:sx n="63" d="100"/>
          <a:sy n="63" d="100"/>
        </p:scale>
        <p:origin x="1404" y="56"/>
      </p:cViewPr>
      <p:guideLst>
        <p:guide orient="horz" pos="1253"/>
        <p:guide orient="horz" pos="890"/>
        <p:guide orient="horz" pos="3657"/>
        <p:guide orient="horz" pos="1752"/>
        <p:guide orient="horz" pos="4156"/>
        <p:guide orient="horz" pos="3475"/>
        <p:guide pos="5556"/>
        <p:guide pos="5420"/>
        <p:guide pos="340"/>
        <p:guide pos="576"/>
        <p:guide pos="410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8146" cy="35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37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782" y="0"/>
            <a:ext cx="4028146" cy="35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37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8184"/>
            <a:ext cx="4028146" cy="35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37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782" y="6658184"/>
            <a:ext cx="4028146" cy="35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2E88BA23-C718-4F78-B046-E68A2CE57A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6319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8146" cy="35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28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6782" y="0"/>
            <a:ext cx="4028146" cy="35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95600" y="525463"/>
            <a:ext cx="3506788" cy="26304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28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346" y="3329901"/>
            <a:ext cx="7437709" cy="3155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noProof="0"/>
              <a:t>Click to edit Master text styles</a:t>
            </a:r>
          </a:p>
          <a:p>
            <a:pPr lvl="1"/>
            <a:r>
              <a:rPr lang="en-ZA" noProof="0"/>
              <a:t>Second level</a:t>
            </a:r>
          </a:p>
          <a:p>
            <a:pPr lvl="2"/>
            <a:r>
              <a:rPr lang="en-ZA" noProof="0"/>
              <a:t>Third level</a:t>
            </a:r>
          </a:p>
          <a:p>
            <a:pPr lvl="3"/>
            <a:r>
              <a:rPr lang="en-ZA" noProof="0"/>
              <a:t>Fourth level</a:t>
            </a:r>
          </a:p>
          <a:p>
            <a:pPr lvl="4"/>
            <a:r>
              <a:rPr lang="en-ZA" noProof="0"/>
              <a:t>Fifth level</a:t>
            </a:r>
          </a:p>
        </p:txBody>
      </p:sp>
      <p:sp>
        <p:nvSpPr>
          <p:cNvPr id="528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8184"/>
            <a:ext cx="4028146" cy="35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28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6782" y="6658184"/>
            <a:ext cx="4028146" cy="35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D93F3CB2-D0F4-4DE1-93B7-9F654AF51A8E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027889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3F3CB2-D0F4-4DE1-93B7-9F654AF51A8E}" type="slidenum">
              <a:rPr lang="en-ZA" smtClean="0"/>
              <a:pPr>
                <a:defRPr/>
              </a:pPr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06900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3F3CB2-D0F4-4DE1-93B7-9F654AF51A8E}" type="slidenum">
              <a:rPr lang="en-ZA" smtClean="0"/>
              <a:pPr>
                <a:defRPr/>
              </a:pPr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80711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emf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3175"/>
            <a:ext cx="91503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ZA" noProof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ZA" noProof="0"/>
          </a:p>
        </p:txBody>
      </p:sp>
    </p:spTree>
    <p:extLst>
      <p:ext uri="{BB962C8B-B14F-4D97-AF65-F5344CB8AC3E}">
        <p14:creationId xmlns:p14="http://schemas.microsoft.com/office/powerpoint/2010/main" val="1053655290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D4E71-0C16-4E3D-82BE-35254DB99D23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39046875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5B8AD-4558-4958-818B-BEAD96C3C15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87746171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1901A-5795-494A-8AC8-462401385D3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22011615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607F45E-2B15-7373-829E-FA06F90D6D9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4118012"/>
            <a:ext cx="9143993" cy="2464127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8BE0A2D5-4897-AEFE-6F06-B6A2F82DFA4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64082" y="2396081"/>
            <a:ext cx="2952750" cy="3568700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191" y="1588"/>
          <a:ext cx="1191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91" y="1588"/>
                        <a:ext cx="1191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19063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18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330179" y="1404738"/>
            <a:ext cx="5471626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1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330179" y="2924226"/>
            <a:ext cx="5471626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15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29692" y="3527026"/>
            <a:ext cx="5472113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350">
                <a:solidFill>
                  <a:schemeClr val="bg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5751479E-E24F-097C-9992-2F6EDD86852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0810" y="4219860"/>
            <a:ext cx="1695450" cy="2044700"/>
          </a:xfrm>
          <a:prstGeom prst="rect">
            <a:avLst/>
          </a:prstGeom>
        </p:spPr>
      </p:pic>
      <p:sp>
        <p:nvSpPr>
          <p:cNvPr id="102" name="Picture Placeholder 101">
            <a:extLst>
              <a:ext uri="{FF2B5EF4-FFF2-40B4-BE49-F238E27FC236}">
                <a16:creationId xmlns:a16="http://schemas.microsoft.com/office/drawing/2014/main" id="{C4067DE9-8827-ACDD-EA61-EE0F0A44163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90512" y="4291297"/>
            <a:ext cx="1421607" cy="1895476"/>
          </a:xfrm>
          <a:prstGeom prst="ellipse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sp>
        <p:nvSpPr>
          <p:cNvPr id="104" name="Picture Placeholder 103">
            <a:extLst>
              <a:ext uri="{FF2B5EF4-FFF2-40B4-BE49-F238E27FC236}">
                <a16:creationId xmlns:a16="http://schemas.microsoft.com/office/drawing/2014/main" id="{B5312EC4-EEAC-7185-C191-930CB9ED57C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36012" y="2527772"/>
            <a:ext cx="2471138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bg1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0F73F9A-6527-43E5-9BDC-E6533EDAECC6}"/>
              </a:ext>
            </a:extLst>
          </p:cNvPr>
          <p:cNvSpPr/>
          <p:nvPr userDrawn="1"/>
        </p:nvSpPr>
        <p:spPr>
          <a:xfrm>
            <a:off x="0" y="6574096"/>
            <a:ext cx="9144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18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7118D-AD60-4916-AEE6-48128EAE6DEE}" type="datetimeFigureOut">
              <a:rPr lang="en-ZA"/>
              <a:pPr>
                <a:defRPr/>
              </a:pPr>
              <a:t>2025/08/25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DBCDE-F946-4A58-89EE-D27E9219709D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907436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34376-9ABE-4015-96AA-A6A43F509C4F}" type="datetimeFigureOut">
              <a:rPr lang="en-ZA"/>
              <a:pPr>
                <a:defRPr/>
              </a:pPr>
              <a:t>2025/08/25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3100-2C48-40D8-895D-7366CC5B182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708462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40927-D37A-4020-93F8-CBF1B3BF32BE}" type="datetimeFigureOut">
              <a:rPr lang="en-ZA"/>
              <a:pPr>
                <a:defRPr/>
              </a:pPr>
              <a:t>2025/08/25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1A06D-0308-4A10-996B-4D889E1C351F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74995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BAA39-E418-47D5-B4F9-0C8AA3D2BD77}" type="datetimeFigureOut">
              <a:rPr lang="en-ZA"/>
              <a:pPr>
                <a:defRPr/>
              </a:pPr>
              <a:t>2025/08/25</a:t>
            </a:fld>
            <a:endParaRPr lang="en-Z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070F0-9873-4FD3-BF6E-4136D2B64D34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35940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60803-043D-4E44-BA9B-8A38E35BF87E}" type="datetimeFigureOut">
              <a:rPr lang="en-ZA"/>
              <a:pPr>
                <a:defRPr/>
              </a:pPr>
              <a:t>2025/08/25</a:t>
            </a:fld>
            <a:endParaRPr lang="en-Z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38F5B-7D7C-44B7-840B-A833172A7EB0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814689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553AC-9805-4C4E-AE1B-09691D132BD5}" type="datetimeFigureOut">
              <a:rPr lang="en-ZA"/>
              <a:pPr>
                <a:defRPr/>
              </a:pPr>
              <a:t>2025/08/25</a:t>
            </a:fld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3EF12-3365-43E6-BB8E-DA147D6BFD56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47457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6C4E4-F781-410B-AD6C-1AF225F5EE3D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90395857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AE554-4801-4199-BD86-2808CF105139}" type="datetimeFigureOut">
              <a:rPr lang="en-ZA"/>
              <a:pPr>
                <a:defRPr/>
              </a:pPr>
              <a:t>2025/08/25</a:t>
            </a:fld>
            <a:endParaRPr lang="en-Z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14A42-C73E-432F-A937-F12F0DD496B7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689661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DF937-1868-4983-BD6C-943B8E483FD9}" type="datetimeFigureOut">
              <a:rPr lang="en-ZA"/>
              <a:pPr>
                <a:defRPr/>
              </a:pPr>
              <a:t>2025/08/25</a:t>
            </a:fld>
            <a:endParaRPr lang="en-Z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7B8F2-3847-4715-8AA5-00BD1C5A82CC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536017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EFB19-0FA2-4C33-A557-E63E86224D56}" type="datetimeFigureOut">
              <a:rPr lang="en-ZA"/>
              <a:pPr>
                <a:defRPr/>
              </a:pPr>
              <a:t>2025/08/25</a:t>
            </a:fld>
            <a:endParaRPr lang="en-Z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D9C79-241D-4B3B-BDED-166837CA1390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757871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47AD9-775D-4919-924C-98AC9ED943EB}" type="datetimeFigureOut">
              <a:rPr lang="en-ZA"/>
              <a:pPr>
                <a:defRPr/>
              </a:pPr>
              <a:t>2025/08/25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810FA-BCAF-4AC8-8522-D92E4231401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837381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52CCA-859A-4D04-A92D-27EFDAC73002}" type="datetimeFigureOut">
              <a:rPr lang="en-ZA"/>
              <a:pPr>
                <a:defRPr/>
              </a:pPr>
              <a:t>2025/08/25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8BA8D-6D2D-48DD-A225-B19BED96909F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27530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B4095-EEFA-46AF-BC6B-98C1269B5472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61308740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9F7F9-0A64-439D-BDE5-981E9CB70AC1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29843967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16906-6D15-4023-97D0-5DBC51836867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60737459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07EEC-A0ED-468E-ADF8-15CC7F28A5E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3242773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48F96-887E-4C04-8EB6-3A91172BC02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087478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644AE-FD6C-4354-A28D-BC243C7847C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11473382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15B70-D017-4207-BE36-A35C6712554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84926301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ZA" altLang="en-US"/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ZA" altLang="en-US"/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74E21055-C674-480F-81F8-D72A8ECB56C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  <p:sldLayoutId id="2147483995" r:id="rId12"/>
    <p:sldLayoutId id="2147483996" r:id="rId13"/>
  </p:sldLayoutIdLst>
  <p:transition spd="slow">
    <p:fade/>
  </p:transition>
  <p:hf hdr="0" ft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ZA" altLang="en-US"/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ZA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B2FD056-3C40-4481-BD4B-273D9E517D3A}" type="datetimeFigureOut">
              <a:rPr lang="en-ZA"/>
              <a:pPr>
                <a:defRPr/>
              </a:pPr>
              <a:t>2025/08/25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0BE86D7-B718-406C-B45B-CD65AFE9D10E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83981-0676-B4BE-E2C1-016DCD399B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30179" y="2089058"/>
            <a:ext cx="5471626" cy="961362"/>
          </a:xfrm>
        </p:spPr>
        <p:txBody>
          <a:bodyPr>
            <a:noAutofit/>
          </a:bodyPr>
          <a:lstStyle/>
          <a:p>
            <a:r>
              <a:rPr lang="en-US" altLang="en-US" sz="2500" b="1" dirty="0"/>
              <a:t>Clarification Commercial</a:t>
            </a:r>
            <a:br>
              <a:rPr lang="en-US" altLang="en-US" sz="2500" b="1" dirty="0"/>
            </a:br>
            <a:br>
              <a:rPr lang="en-US" altLang="en-US" sz="2500" b="1" dirty="0"/>
            </a:br>
            <a:r>
              <a:rPr lang="en-US" altLang="en-US" sz="2500" b="1" dirty="0"/>
              <a:t>SMART Meters</a:t>
            </a:r>
            <a:endParaRPr lang="en-US" sz="2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BACADA-DE41-379E-EBA9-025F5F59D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30179" y="3140968"/>
            <a:ext cx="5471626" cy="365126"/>
          </a:xfrm>
        </p:spPr>
        <p:txBody>
          <a:bodyPr/>
          <a:lstStyle/>
          <a:p>
            <a:r>
              <a:rPr lang="en-US" dirty="0"/>
              <a:t>Martha de Bruyn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E3E007-85FD-6A38-301F-BC4870BEDB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29/08/2025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5F77460-8E9F-1567-7170-702027539AA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0512" y="4229808"/>
            <a:ext cx="1421607" cy="1956965"/>
          </a:xfr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22F19F1E-CB43-D25A-2C75-6E321D77C0C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6012" y="2420888"/>
            <a:ext cx="2471138" cy="3401734"/>
          </a:xfrm>
        </p:spPr>
      </p:pic>
    </p:spTree>
    <p:extLst>
      <p:ext uri="{BB962C8B-B14F-4D97-AF65-F5344CB8AC3E}">
        <p14:creationId xmlns:p14="http://schemas.microsoft.com/office/powerpoint/2010/main" val="335524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Invitation to Tender</a:t>
            </a:r>
            <a:endParaRPr lang="en-ZA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marL="342900" lvl="0" indent="-342900" algn="l">
              <a:spcBef>
                <a:spcPts val="480"/>
              </a:spcBef>
              <a:spcAft>
                <a:spcPts val="48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</a:rPr>
              <a:t>Tender Number:  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E1470DXFSOU</a:t>
            </a:r>
          </a:p>
          <a:p>
            <a:pPr marL="342900" lvl="0" indent="-342900" algn="l">
              <a:spcBef>
                <a:spcPts val="480"/>
              </a:spcBef>
              <a:spcAft>
                <a:spcPts val="48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</a:rPr>
              <a:t>Issue date:  22 August 2025</a:t>
            </a:r>
            <a:endParaRPr lang="en-ZA" dirty="0">
              <a:effectLst/>
            </a:endParaRPr>
          </a:p>
          <a:p>
            <a:pPr marL="342900" lvl="0" indent="-342900" algn="l">
              <a:spcBef>
                <a:spcPts val="480"/>
              </a:spcBef>
              <a:spcAft>
                <a:spcPts val="48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</a:rPr>
              <a:t>Closing date:  22 September 2025</a:t>
            </a:r>
            <a:endParaRPr lang="en-ZA" dirty="0">
              <a:effectLst/>
            </a:endParaRPr>
          </a:p>
          <a:p>
            <a:pPr marL="342900" lvl="0" indent="-342900" algn="l">
              <a:spcBef>
                <a:spcPts val="480"/>
              </a:spcBef>
              <a:spcAft>
                <a:spcPts val="48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</a:rPr>
              <a:t>Closing time:  10h00</a:t>
            </a:r>
          </a:p>
          <a:p>
            <a:pPr marL="0" lvl="0" indent="0" algn="l">
              <a:spcBef>
                <a:spcPts val="480"/>
              </a:spcBef>
              <a:spcAft>
                <a:spcPts val="480"/>
              </a:spcAft>
              <a:buNone/>
            </a:pPr>
            <a:r>
              <a:rPr lang="en-US" b="1" dirty="0">
                <a:effectLst/>
              </a:rPr>
              <a:t>Tender delivery:  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spc="-5" dirty="0"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The tenderer must upload the tender via Eskom Tender bulletin site on the Eskom E- tendering page. The documents need to be upload under the folder Technical, Commercial, Financial, and other. 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spc="-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All documents need to be submitted in a PDF format (The upload size per document is 500 megabytes and total submission is restricted to 4 gigabytes).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800" spc="-5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spc="-5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dirty="0">
                <a:effectLst/>
                <a:highlight>
                  <a:srgbClr val="FFFF00"/>
                </a:highlight>
              </a:rPr>
              <a:t>This is a non-compulsory clarification meeting</a:t>
            </a:r>
            <a:endParaRPr lang="en-US" dirty="0">
              <a:highlight>
                <a:srgbClr val="FFFF00"/>
              </a:highlight>
              <a:ea typeface="Times New Roman" panose="02020603050405020304" pitchFamily="18" charset="0"/>
            </a:endParaRPr>
          </a:p>
          <a:p>
            <a:pPr marL="0" indent="0" algn="ctr">
              <a:spcBef>
                <a:spcPts val="480"/>
              </a:spcBef>
              <a:spcAft>
                <a:spcPts val="480"/>
              </a:spcAft>
              <a:buNone/>
            </a:pPr>
            <a:r>
              <a:rPr lang="en-US" sz="3200" dirty="0">
                <a:effectLst/>
                <a:highlight>
                  <a:srgbClr val="FFFF00"/>
                </a:highlight>
              </a:rPr>
              <a:t>No late tenders will be accepted.</a:t>
            </a:r>
            <a:endParaRPr lang="en-ZA" sz="3200" dirty="0">
              <a:effectLst/>
              <a:highlight>
                <a:srgbClr val="FFFF00"/>
              </a:highlight>
            </a:endParaRPr>
          </a:p>
          <a:p>
            <a:pPr marL="0" lvl="0" indent="0" algn="l">
              <a:spcBef>
                <a:spcPts val="480"/>
              </a:spcBef>
              <a:spcAft>
                <a:spcPts val="480"/>
              </a:spcAft>
              <a:buNone/>
            </a:pPr>
            <a:endParaRPr lang="en-ZA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l">
              <a:spcBef>
                <a:spcPts val="480"/>
              </a:spcBef>
              <a:spcAft>
                <a:spcPts val="480"/>
              </a:spcAft>
              <a:buFont typeface="Symbol" panose="05050102010706020507" pitchFamily="18" charset="2"/>
              <a:buChar char=""/>
            </a:pPr>
            <a:endParaRPr lang="en-ZA" sz="2000" dirty="0">
              <a:effectLst/>
            </a:endParaRPr>
          </a:p>
          <a:p>
            <a:pPr marL="342900" lvl="0" indent="-342900" algn="l">
              <a:spcBef>
                <a:spcPts val="480"/>
              </a:spcBef>
              <a:spcAft>
                <a:spcPts val="480"/>
              </a:spcAft>
              <a:buFont typeface="Symbol" panose="05050102010706020507" pitchFamily="18" charset="2"/>
              <a:buChar char=""/>
            </a:pPr>
            <a:endParaRPr lang="en-ZA" sz="1800" dirty="0">
              <a:effectLst/>
            </a:endParaRP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dirty="0"/>
          </a:p>
          <a:p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C4E4-F781-410B-AD6C-1AF225F5EE3D}" type="slidenum">
              <a:rPr lang="en-ZA" smtClean="0"/>
              <a:pPr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6920109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34368-B79D-D6D5-A378-BD15F2E34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Compliance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5676F-3029-694C-A48F-42E855DDA9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en-US" b="1" dirty="0"/>
              <a:t>Step 1 – Basic Compliance</a:t>
            </a:r>
            <a:endParaRPr lang="en-ZA" dirty="0"/>
          </a:p>
          <a:p>
            <a:pPr marL="457200">
              <a:lnSpc>
                <a:spcPct val="115000"/>
              </a:lnSpc>
              <a:spcBef>
                <a:spcPts val="600"/>
              </a:spcBef>
              <a:buNone/>
            </a:pPr>
            <a:r>
              <a:rPr lang="en-U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Basic compliance for this invitation to tender are:</a:t>
            </a:r>
            <a:endParaRPr lang="en-ZA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>
              <a:lnSpc>
                <a:spcPct val="115000"/>
              </a:lnSpc>
              <a:spcBef>
                <a:spcPts val="600"/>
              </a:spcBef>
              <a:buNone/>
            </a:pPr>
            <a:r>
              <a:rPr lang="en-U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ZA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lnSpc>
                <a:spcPct val="115000"/>
              </a:lnSpc>
              <a:spcBef>
                <a:spcPts val="600"/>
              </a:spcBef>
              <a:buFont typeface="Arial" panose="020B0604020202020204" pitchFamily="34" charset="0"/>
              <a:buAutoNum type="arabicPeriod"/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Meet the eligibility criteria for a tenderer</a:t>
            </a:r>
            <a:endParaRPr lang="en-Z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lnSpc>
                <a:spcPct val="115000"/>
              </a:lnSpc>
              <a:spcBef>
                <a:spcPts val="600"/>
              </a:spcBef>
              <a:buFont typeface="Arial" panose="020B0604020202020204" pitchFamily="34" charset="0"/>
              <a:buAutoNum type="arabicPeriod"/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Submit a complete electronic tender with commercial, financial and technical information    </a:t>
            </a:r>
            <a:endParaRPr lang="en-Z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lvl="2" indent="-228600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Font typeface="Arial" panose="020B0604020202020204" pitchFamily="34" charset="0"/>
              <a:buAutoNum type="arabicPeriod"/>
            </a:pPr>
            <a:r>
              <a:rPr lang="en-US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Submission of the mandatory commercial tender returnables as at stipulated deadlines.</a:t>
            </a:r>
            <a:endParaRPr lang="en-Z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E3E883-0D09-B1AD-5E69-3745505BB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A6CB8B-BFF8-434F-0B18-B4E7735FA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C4E4-F781-410B-AD6C-1AF225F5EE3D}" type="slidenum">
              <a:rPr lang="en-ZA" smtClean="0"/>
              <a:pPr>
                <a:defRPr/>
              </a:pPr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91315100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75818-D302-43B8-0D15-E40FCF3D7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Mandatory returnables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BA5BB2-EC46-C1BF-1518-3464FB614E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ZA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Returnable required at tender closing (Disqualifiable)</a:t>
            </a:r>
          </a:p>
          <a:p>
            <a:pPr marL="0" indent="0">
              <a:buNone/>
            </a:pPr>
            <a:r>
              <a:rPr lang="en-ZA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Returnable required at tender closing (Non - Disqualifiable)</a:t>
            </a:r>
          </a:p>
          <a:p>
            <a:pPr marL="0" indent="0">
              <a:buNone/>
            </a:pPr>
            <a:r>
              <a:rPr lang="en-ZA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Returnable required prior to contract award</a:t>
            </a:r>
          </a:p>
          <a:p>
            <a:pPr marL="0" indent="0">
              <a:buNone/>
            </a:pPr>
            <a:r>
              <a:rPr lang="en-ZA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Functionality Mandatory Returnables</a:t>
            </a:r>
          </a:p>
          <a:p>
            <a:pPr marL="0" indent="0">
              <a:buNone/>
            </a:pPr>
            <a:endParaRPr lang="en-ZA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ZA" b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PRICING SHOULD BE SUBMITTED IN PDF (SIGNED) AND IN EXCEL FORMAT</a:t>
            </a:r>
            <a:endParaRPr lang="en-ZA" b="1" dirty="0">
              <a:solidFill>
                <a:srgbClr val="FF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BBF1C-93A1-68FC-2117-01D9DA1D0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0CF9E2-D12F-5B0F-EE0B-B0BD5AAA5B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C4E4-F781-410B-AD6C-1AF225F5EE3D}" type="slidenum">
              <a:rPr lang="en-ZA" smtClean="0"/>
              <a:pPr>
                <a:defRPr/>
              </a:pPr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54194193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0D92D-848B-4571-6D32-F471CB1D1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 of service providers required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1FEBEC-EB46-E576-B123-98EEF9FFA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587" y="1052736"/>
            <a:ext cx="8378825" cy="5045075"/>
          </a:xfrm>
        </p:spPr>
        <p:txBody>
          <a:bodyPr/>
          <a:lstStyle/>
          <a:p>
            <a:pPr marL="266700" algn="just">
              <a:lnSpc>
                <a:spcPct val="100000"/>
              </a:lnSpc>
              <a:spcAft>
                <a:spcPts val="1000"/>
              </a:spcAft>
            </a:pPr>
            <a:r>
              <a:rPr lang="en-ZA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outcome will result in the award of a maximum of 20 contracts</a:t>
            </a:r>
            <a:r>
              <a:rPr lang="en-ZA" sz="1800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66700" algn="just">
              <a:lnSpc>
                <a:spcPct val="100000"/>
              </a:lnSpc>
              <a:spcAft>
                <a:spcPts val="1000"/>
              </a:spcAft>
            </a:pPr>
            <a:r>
              <a:rPr lang="en-ZA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Should there be 2 or more service providers with an equal score the following will be applied: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15000"/>
              </a:lnSpc>
              <a:spcAft>
                <a:spcPts val="1000"/>
              </a:spcAft>
            </a:pPr>
            <a:r>
              <a:rPr lang="en-US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successful </a:t>
            </a:r>
            <a:r>
              <a:rPr lang="en-ZA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service providers</a:t>
            </a:r>
            <a:r>
              <a:rPr lang="en-US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must be the ones that scored the highest points for B-BBEE.</a:t>
            </a:r>
            <a:endParaRPr lang="en-ZA" sz="16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628650" lvl="1" indent="-179705" algn="just"/>
            <a:r>
              <a:rPr lang="en-US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two or more tenderers have equal points, including equal preference points for B-BBEE, the successful </a:t>
            </a:r>
            <a:r>
              <a:rPr lang="en-ZA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service provider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 must be decided by the drawing of lots.</a:t>
            </a:r>
            <a:endParaRPr lang="en-ZA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Please note:-</a:t>
            </a:r>
            <a:endParaRPr lang="en-ZA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en-US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Eskom reserves the right to award to a tenderer who may not be the highest scoring/highest ranked tenderer, in line with Section (2) (1) (f) of the PPPFA.</a:t>
            </a:r>
            <a:endParaRPr lang="en-ZA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EED428-B096-F2B8-A683-C5A923CBE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E7DDA8-D2AA-C18D-6FAA-C0BC6EFFE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C4E4-F781-410B-AD6C-1AF225F5EE3D}" type="slidenum">
              <a:rPr lang="en-ZA" smtClean="0"/>
              <a:pPr>
                <a:defRPr/>
              </a:pPr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57920195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Tender Returnables</a:t>
            </a:r>
            <a:endParaRPr lang="en-ZA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36563" y="1196752"/>
            <a:ext cx="8378825" cy="5285011"/>
          </a:xfrm>
        </p:spPr>
        <p:txBody>
          <a:bodyPr/>
          <a:lstStyle/>
          <a:p>
            <a:pPr marL="266400" lvl="0" indent="-266400" algn="just">
              <a:spcBef>
                <a:spcPts val="480"/>
              </a:spcBef>
              <a:spcAft>
                <a:spcPts val="48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</a:rPr>
              <a:t>Tenderer to take note of tender returnables in the Invitation to Tender: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To refer to Item 1.3 the mandatory returnables that are disqualifiable and not disqualifiable for evaluations. </a:t>
            </a:r>
            <a:endParaRPr lang="en-ZA" dirty="0">
              <a:effectLst/>
            </a:endParaRPr>
          </a:p>
          <a:p>
            <a:pPr marL="266400" algn="just">
              <a:spcBef>
                <a:spcPts val="480"/>
              </a:spcBef>
              <a:spcAft>
                <a:spcPts val="480"/>
              </a:spcAft>
            </a:pPr>
            <a:r>
              <a:rPr lang="en-US" dirty="0">
                <a:effectLst/>
              </a:rPr>
              <a:t>Tenderer to submit all Mandatory Tender returnables failure which they will be disqualified.</a:t>
            </a:r>
            <a:endParaRPr lang="en-ZA" dirty="0">
              <a:effectLst/>
            </a:endParaRPr>
          </a:p>
          <a:p>
            <a:pPr marL="266400" lvl="0" indent="-266400" algn="just">
              <a:spcBef>
                <a:spcPts val="480"/>
              </a:spcBef>
              <a:spcAft>
                <a:spcPts val="48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</a:rPr>
              <a:t>Tenderers are requested to read all tender documents and comply to the requirements.  </a:t>
            </a:r>
          </a:p>
          <a:p>
            <a:pPr marL="266400" algn="just" eaLnBrk="1" hangingPunct="1">
              <a:spcBef>
                <a:spcPts val="480"/>
              </a:spcBef>
              <a:spcAft>
                <a:spcPts val="480"/>
              </a:spcAft>
              <a:defRPr/>
            </a:pPr>
            <a:r>
              <a:rPr lang="en-US" altLang="en-US" dirty="0"/>
              <a:t>Please note that clarification questions should only be sent in writing to </a:t>
            </a:r>
            <a:r>
              <a:rPr lang="en-US" altLang="en-US" dirty="0">
                <a:solidFill>
                  <a:srgbClr val="00B050"/>
                </a:solidFill>
              </a:rPr>
              <a:t>dbruynmj@eskom.co.za.</a:t>
            </a:r>
            <a:r>
              <a:rPr lang="en-US" altLang="en-US" dirty="0"/>
              <a:t> No telephone calls will be entertained. </a:t>
            </a:r>
          </a:p>
          <a:p>
            <a:pPr marL="266400" algn="just" eaLnBrk="1" hangingPunct="1">
              <a:spcBef>
                <a:spcPts val="480"/>
              </a:spcBef>
              <a:spcAft>
                <a:spcPts val="480"/>
              </a:spcAft>
              <a:defRPr/>
            </a:pPr>
            <a:r>
              <a:rPr lang="en-US" altLang="en-US" kern="0" dirty="0"/>
              <a:t>Closing time for all queries is 5 days prior to tender closing date. No queries will be entertained after this date.</a:t>
            </a:r>
          </a:p>
          <a:p>
            <a:pPr marL="266400" lvl="0" indent="-266400" algn="just">
              <a:spcBef>
                <a:spcPts val="480"/>
              </a:spcBef>
              <a:spcAft>
                <a:spcPts val="48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</a:rPr>
              <a:t>Clarification responses from Tenderers will be loaded in the clarification folder on Eskom tender bulletin. (please note the sequence of numbering and the date of when clarification is loaded)</a:t>
            </a:r>
            <a:endParaRPr lang="en-ZA" dirty="0">
              <a:effectLst/>
            </a:endParaRPr>
          </a:p>
          <a:p>
            <a:pPr marL="342900" lvl="0" indent="-342900" algn="l">
              <a:spcBef>
                <a:spcPts val="480"/>
              </a:spcBef>
              <a:spcAft>
                <a:spcPts val="480"/>
              </a:spcAft>
              <a:buFont typeface="Symbol" panose="05050102010706020507" pitchFamily="18" charset="2"/>
              <a:buChar char=""/>
            </a:pPr>
            <a:endParaRPr lang="en-ZA" sz="2000" dirty="0">
              <a:effectLst/>
            </a:endParaRPr>
          </a:p>
          <a:p>
            <a:pPr marL="342900" lvl="0" indent="-342900" algn="l">
              <a:spcBef>
                <a:spcPts val="480"/>
              </a:spcBef>
              <a:spcAft>
                <a:spcPts val="480"/>
              </a:spcAft>
              <a:buFont typeface="Symbol" panose="05050102010706020507" pitchFamily="18" charset="2"/>
              <a:buChar char=""/>
            </a:pPr>
            <a:endParaRPr lang="en-ZA" sz="1800" dirty="0">
              <a:effectLst/>
            </a:endParaRP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dirty="0"/>
          </a:p>
          <a:p>
            <a:endParaRPr lang="en-Z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C4E4-F781-410B-AD6C-1AF225F5EE3D}" type="slidenum">
              <a:rPr lang="en-ZA" smtClean="0"/>
              <a:pPr/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62581939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73B9F-CF06-3B99-DEF0-55446B76B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10670-4E9F-2714-1C76-4E1732E0FB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000" dirty="0"/>
              <a:t>FSOU </a:t>
            </a:r>
            <a:r>
              <a:rPr lang="en-US" dirty="0"/>
              <a:t>is</a:t>
            </a:r>
            <a:r>
              <a:rPr lang="en-US" sz="2000" dirty="0"/>
              <a:t> looking forward to working with you.</a:t>
            </a:r>
          </a:p>
          <a:p>
            <a:pPr marL="0" indent="0" algn="ctr">
              <a:buNone/>
            </a:pPr>
            <a:r>
              <a:rPr lang="en-US" sz="2000" dirty="0"/>
              <a:t>Thank You</a:t>
            </a:r>
          </a:p>
          <a:p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33EBCD-E13F-C164-AF61-C96BCA7F1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38B2BD-9B27-04FC-5B99-B64EC9A1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96C4E4-F781-410B-AD6C-1AF225F5EE3D}" type="slidenum">
              <a:rPr lang="en-ZA" smtClean="0"/>
              <a:pPr>
                <a:defRPr/>
              </a:pPr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89794889"/>
      </p:ext>
    </p:extLst>
  </p:cSld>
  <p:clrMapOvr>
    <a:masterClrMapping/>
  </p:clrMapOvr>
  <p:transition spd="slow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heme/theme1.xml><?xml version="1.0" encoding="utf-8"?>
<a:theme xmlns:a="http://schemas.openxmlformats.org/drawingml/2006/main" name="Presentation template 1 - with visuals included 2017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>
  <clbl:label id="{93aedbdc-cc67-4652-aa12-d250a876ae79}" enabled="0" method="" siteId="{93aedbdc-cc67-4652-aa12-d250a876ae79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Presentation template 1 - with visuals included 2017</Template>
  <TotalTime>11145</TotalTime>
  <Words>493</Words>
  <Application>Microsoft Office PowerPoint</Application>
  <PresentationFormat>On-screen Show (4:3)</PresentationFormat>
  <Paragraphs>60</Paragraphs>
  <Slides>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Symbol</vt:lpstr>
      <vt:lpstr>Times New Roman</vt:lpstr>
      <vt:lpstr>Presentation template 1 - with visuals included 2017</vt:lpstr>
      <vt:lpstr>Custom Design</vt:lpstr>
      <vt:lpstr>think-cell Slide</vt:lpstr>
      <vt:lpstr>Clarification Commercial  SMART Meters</vt:lpstr>
      <vt:lpstr>Invitation to Tender</vt:lpstr>
      <vt:lpstr>Basic Compliance</vt:lpstr>
      <vt:lpstr>Mandatory returnables</vt:lpstr>
      <vt:lpstr>Number of service providers required</vt:lpstr>
      <vt:lpstr>Tender Returnables</vt:lpstr>
      <vt:lpstr>Conclusion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Marilyn Stanley</dc:creator>
  <cp:lastModifiedBy>Martha De Bruyn</cp:lastModifiedBy>
  <cp:revision>160</cp:revision>
  <cp:lastPrinted>2023-08-22T09:47:15Z</cp:lastPrinted>
  <dcterms:created xsi:type="dcterms:W3CDTF">2017-08-11T07:23:28Z</dcterms:created>
  <dcterms:modified xsi:type="dcterms:W3CDTF">2025-08-25T10:21:31Z</dcterms:modified>
</cp:coreProperties>
</file>