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4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5.xml" ContentType="application/vnd.openxmlformats-officedocument.them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6.xml" ContentType="application/vnd.openxmlformats-officedocument.them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  <p:sldMasterId id="2147483652" r:id="rId6"/>
    <p:sldMasterId id="2147483660" r:id="rId7"/>
    <p:sldMasterId id="2147483663" r:id="rId8"/>
    <p:sldMasterId id="2147483677" r:id="rId9"/>
    <p:sldMasterId id="2147483682" r:id="rId10"/>
    <p:sldMasterId id="2147483685" r:id="rId11"/>
  </p:sldMasterIdLst>
  <p:notesMasterIdLst>
    <p:notesMasterId r:id="rId29"/>
  </p:notesMasterIdLst>
  <p:sldIdLst>
    <p:sldId id="309" r:id="rId12"/>
    <p:sldId id="279" r:id="rId13"/>
    <p:sldId id="432" r:id="rId14"/>
    <p:sldId id="433" r:id="rId15"/>
    <p:sldId id="434" r:id="rId16"/>
    <p:sldId id="435" r:id="rId17"/>
    <p:sldId id="436" r:id="rId18"/>
    <p:sldId id="440" r:id="rId19"/>
    <p:sldId id="439" r:id="rId20"/>
    <p:sldId id="442" r:id="rId21"/>
    <p:sldId id="441" r:id="rId22"/>
    <p:sldId id="444" r:id="rId23"/>
    <p:sldId id="452" r:id="rId24"/>
    <p:sldId id="446" r:id="rId25"/>
    <p:sldId id="453" r:id="rId26"/>
    <p:sldId id="445" r:id="rId27"/>
    <p:sldId id="307" r:id="rId28"/>
  </p:sldIdLst>
  <p:sldSz cx="12192000" cy="6858000"/>
  <p:notesSz cx="6858000" cy="9144000"/>
  <p:custDataLst>
    <p:tags r:id="rId3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BB4004C-EA86-176F-B3D2-BEBA069F5769}" name="Stefanie Mpiyakhe" initials="SM" userId="S::stef@bravegroup.co.za::5232a352-55aa-490d-a92f-c050863fe62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B6AA"/>
    <a:srgbClr val="ACC3C3"/>
    <a:srgbClr val="E4BC7F"/>
    <a:srgbClr val="C2C382"/>
    <a:srgbClr val="CA9987"/>
    <a:srgbClr val="B49180"/>
    <a:srgbClr val="82A5A5"/>
    <a:srgbClr val="D69B40"/>
    <a:srgbClr val="A3A543"/>
    <a:srgbClr val="B066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56" autoAdjust="0"/>
    <p:restoredTop sz="94660"/>
  </p:normalViewPr>
  <p:slideViewPr>
    <p:cSldViewPr snapToGrid="0">
      <p:cViewPr varScale="1">
        <p:scale>
          <a:sx n="63" d="100"/>
          <a:sy n="63" d="100"/>
        </p:scale>
        <p:origin x="79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" Type="http://schemas.openxmlformats.org/officeDocument/2006/relationships/customXml" Target="../customXml/item3.xml"/><Relationship Id="rId21" Type="http://schemas.openxmlformats.org/officeDocument/2006/relationships/slide" Target="slides/slide10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Master" Target="slideMasters/slideMaster7.xml"/><Relationship Id="rId24" Type="http://schemas.openxmlformats.org/officeDocument/2006/relationships/slide" Target="slides/slide13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10" Type="http://schemas.openxmlformats.org/officeDocument/2006/relationships/slideMaster" Target="slideMasters/slideMaster6.xml"/><Relationship Id="rId19" Type="http://schemas.openxmlformats.org/officeDocument/2006/relationships/slide" Target="slides/slide8.xml"/><Relationship Id="rId31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5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tags" Target="tags/tag1.xml"/><Relationship Id="rId35" Type="http://schemas.microsoft.com/office/2018/10/relationships/authors" Target="authors.xml"/><Relationship Id="rId8" Type="http://schemas.openxmlformats.org/officeDocument/2006/relationships/slideMaster" Target="slideMasters/slideMaster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>
              <a:defRPr sz="1200"/>
            </a:lvl1pPr>
          </a:lstStyle>
          <a:p>
            <a:endParaRPr lang="en-Z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FE79EC-29B1-4A54-B46B-ADFA5C0A41D5}" type="datetimeFigureOut">
              <a:rPr lang="en-ZA" smtClean="0"/>
              <a:t>2025/08/25</a:t>
            </a:fld>
            <a:endParaRPr lang="en-Z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ZA" dirty="0"/>
              <a:t>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>
              <a:defRPr sz="1200"/>
            </a:lvl1pPr>
          </a:lstStyle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CA291F-663B-47B1-87DD-51E5B01DA0AE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385645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5.emf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6.emf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emf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4DFF4CC-8DC4-7B7A-39C5-262F5C87F5B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4144544"/>
            <a:ext cx="12191995" cy="2464129"/>
          </a:xfrm>
          <a:prstGeom prst="rect">
            <a:avLst/>
          </a:prstGeom>
        </p:spPr>
      </p:pic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746648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3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618049" y="1404737"/>
            <a:ext cx="7117690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r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Title of presentation</a:t>
            </a:r>
            <a:endParaRPr lang="en-ZA" noProof="0" dirty="0"/>
          </a:p>
        </p:txBody>
      </p:sp>
      <p:sp>
        <p:nvSpPr>
          <p:cNvPr id="64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618050" y="2924226"/>
            <a:ext cx="7117689" cy="36512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FontTx/>
              <a:buNone/>
              <a:defRPr sz="2000" b="1">
                <a:solidFill>
                  <a:srgbClr val="83725B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Presented by:</a:t>
            </a:r>
            <a:endParaRPr lang="en-ZA" noProof="0" dirty="0"/>
          </a:p>
        </p:txBody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FC9B13AD-CB38-ECF0-A13D-FF807AEA766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8049" y="3527025"/>
            <a:ext cx="7117690" cy="3270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algn="r">
              <a:defRPr>
                <a:solidFill>
                  <a:schemeClr val="bg1"/>
                </a:solidFill>
              </a:defRPr>
            </a:lvl2pPr>
            <a:lvl3pPr algn="r"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Date:</a:t>
            </a:r>
            <a:endParaRPr lang="en-US" dirty="0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0F73F9A-6527-43E5-9BDC-E6533EDAECC6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025F6DC-490B-FE96-3826-453FA05719BC}"/>
              </a:ext>
            </a:extLst>
          </p:cNvPr>
          <p:cNvSpPr/>
          <p:nvPr userDrawn="1"/>
        </p:nvSpPr>
        <p:spPr>
          <a:xfrm>
            <a:off x="504232" y="3817647"/>
            <a:ext cx="1533524" cy="15166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BCADFDE-56B9-04C2-BCE2-05120032D0A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04232" y="1784299"/>
            <a:ext cx="3937000" cy="3568700"/>
          </a:xfrm>
          <a:prstGeom prst="rect">
            <a:avLst/>
          </a:prstGeom>
        </p:spPr>
      </p:pic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46C2D1BC-19FC-6DDD-3EE5-86D738105E5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000139" y="1921224"/>
            <a:ext cx="3294850" cy="3294850"/>
          </a:xfrm>
          <a:custGeom>
            <a:avLst/>
            <a:gdLst>
              <a:gd name="connsiteX0" fmla="*/ 1647425 w 3294850"/>
              <a:gd name="connsiteY0" fmla="*/ 0 h 3294850"/>
              <a:gd name="connsiteX1" fmla="*/ 3294850 w 3294850"/>
              <a:gd name="connsiteY1" fmla="*/ 1647425 h 3294850"/>
              <a:gd name="connsiteX2" fmla="*/ 1647425 w 3294850"/>
              <a:gd name="connsiteY2" fmla="*/ 3294850 h 3294850"/>
              <a:gd name="connsiteX3" fmla="*/ 1275376 w 3294850"/>
              <a:gd name="connsiteY3" fmla="*/ 3252665 h 3294850"/>
              <a:gd name="connsiteX4" fmla="*/ 1215764 w 3294850"/>
              <a:gd name="connsiteY4" fmla="*/ 3236539 h 3294850"/>
              <a:gd name="connsiteX5" fmla="*/ 1240067 w 3294850"/>
              <a:gd name="connsiteY5" fmla="*/ 3196535 h 3294850"/>
              <a:gd name="connsiteX6" fmla="*/ 1362162 w 3294850"/>
              <a:gd name="connsiteY6" fmla="*/ 2714346 h 3294850"/>
              <a:gd name="connsiteX7" fmla="*/ 350562 w 3294850"/>
              <a:gd name="connsiteY7" fmla="*/ 1702746 h 3294850"/>
              <a:gd name="connsiteX8" fmla="*/ 49743 w 3294850"/>
              <a:gd name="connsiteY8" fmla="*/ 1748226 h 3294850"/>
              <a:gd name="connsiteX9" fmla="*/ 5901 w 3294850"/>
              <a:gd name="connsiteY9" fmla="*/ 1764272 h 3294850"/>
              <a:gd name="connsiteX10" fmla="*/ 0 w 3294850"/>
              <a:gd name="connsiteY10" fmla="*/ 1647425 h 3294850"/>
              <a:gd name="connsiteX11" fmla="*/ 1647425 w 3294850"/>
              <a:gd name="connsiteY11" fmla="*/ 0 h 329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294850">
                <a:moveTo>
                  <a:pt x="1647425" y="0"/>
                </a:moveTo>
                <a:cubicBezTo>
                  <a:pt x="2557273" y="0"/>
                  <a:pt x="3294850" y="737577"/>
                  <a:pt x="3294850" y="1647425"/>
                </a:cubicBezTo>
                <a:cubicBezTo>
                  <a:pt x="3294850" y="2557273"/>
                  <a:pt x="2557273" y="3294850"/>
                  <a:pt x="1647425" y="3294850"/>
                </a:cubicBezTo>
                <a:cubicBezTo>
                  <a:pt x="1519478" y="3294850"/>
                  <a:pt x="1394938" y="3280265"/>
                  <a:pt x="1275376" y="3252665"/>
                </a:cubicBezTo>
                <a:lnTo>
                  <a:pt x="1215764" y="3236539"/>
                </a:lnTo>
                <a:lnTo>
                  <a:pt x="1240067" y="3196535"/>
                </a:lnTo>
                <a:cubicBezTo>
                  <a:pt x="1317933" y="3053198"/>
                  <a:pt x="1362162" y="2888937"/>
                  <a:pt x="1362162" y="2714346"/>
                </a:cubicBezTo>
                <a:cubicBezTo>
                  <a:pt x="1362162" y="2155655"/>
                  <a:pt x="909253" y="1702746"/>
                  <a:pt x="350562" y="1702746"/>
                </a:cubicBezTo>
                <a:cubicBezTo>
                  <a:pt x="245808" y="1702746"/>
                  <a:pt x="144772" y="1718669"/>
                  <a:pt x="49743" y="1748226"/>
                </a:cubicBezTo>
                <a:lnTo>
                  <a:pt x="5901" y="1764272"/>
                </a:lnTo>
                <a:lnTo>
                  <a:pt x="0" y="1647425"/>
                </a:lnTo>
                <a:cubicBezTo>
                  <a:pt x="0" y="737577"/>
                  <a:pt x="737577" y="0"/>
                  <a:pt x="1647425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96E0838-0F9B-EF5D-E73C-CAF299B03244}"/>
              </a:ext>
            </a:extLst>
          </p:cNvPr>
          <p:cNvSpPr/>
          <p:nvPr userDrawn="1"/>
        </p:nvSpPr>
        <p:spPr>
          <a:xfrm>
            <a:off x="329249" y="3610137"/>
            <a:ext cx="2044699" cy="204469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icture Placeholder 101">
            <a:extLst>
              <a:ext uri="{FF2B5EF4-FFF2-40B4-BE49-F238E27FC236}">
                <a16:creationId xmlns:a16="http://schemas.microsoft.com/office/drawing/2014/main" id="{71ABA184-90EF-886D-01F7-8ED79E7BB0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138" y="3684749"/>
            <a:ext cx="1895476" cy="1895476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visual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1417B6E-DCAF-E329-82FA-A9666987E521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13202" y="3610137"/>
            <a:ext cx="2260600" cy="204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499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521923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3A6B3C0-BE11-BB1E-37B2-3F2CECBAC1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AA2B460-5729-C216-9BDA-BB746E74B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09995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50">
            <a:extLst>
              <a:ext uri="{FF2B5EF4-FFF2-40B4-BE49-F238E27FC236}">
                <a16:creationId xmlns:a16="http://schemas.microsoft.com/office/drawing/2014/main" id="{8B78B1AA-470E-5A18-AC4E-7B13C1292353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6350" y="0"/>
            <a:ext cx="12198351" cy="6858000"/>
            <a:chOff x="-3" y="0"/>
            <a:chExt cx="5763" cy="4320"/>
          </a:xfrm>
        </p:grpSpPr>
        <p:pic>
          <p:nvPicPr>
            <p:cNvPr id="3" name="Picture 148" descr="logo small">
              <a:extLst>
                <a:ext uri="{FF2B5EF4-FFF2-40B4-BE49-F238E27FC236}">
                  <a16:creationId xmlns:a16="http://schemas.microsoft.com/office/drawing/2014/main" id="{7B6BEAFA-001B-1F0C-5775-D3E84A5C1A27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Rectangle 91">
              <a:extLst>
                <a:ext uri="{FF2B5EF4-FFF2-40B4-BE49-F238E27FC236}">
                  <a16:creationId xmlns:a16="http://schemas.microsoft.com/office/drawing/2014/main" id="{018C33B6-83F9-2B50-EED4-B2EFA05181C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pic>
          <p:nvPicPr>
            <p:cNvPr id="5" name="Picture 23" descr="dd">
              <a:extLst>
                <a:ext uri="{FF2B5EF4-FFF2-40B4-BE49-F238E27FC236}">
                  <a16:creationId xmlns:a16="http://schemas.microsoft.com/office/drawing/2014/main" id="{DC4C25A0-E3F3-E11F-881D-9A9AED800F99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Oval 101">
              <a:extLst>
                <a:ext uri="{FF2B5EF4-FFF2-40B4-BE49-F238E27FC236}">
                  <a16:creationId xmlns:a16="http://schemas.microsoft.com/office/drawing/2014/main" id="{995D9D10-99B5-9FE6-A2DE-99066173EB2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7" name="Oval 102" descr="coolers">
              <a:extLst>
                <a:ext uri="{FF2B5EF4-FFF2-40B4-BE49-F238E27FC236}">
                  <a16:creationId xmlns:a16="http://schemas.microsoft.com/office/drawing/2014/main" id="{B9EE9CE9-2D67-BA56-B8DC-CAB88BDB43C5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8" name="Oval 103">
              <a:extLst>
                <a:ext uri="{FF2B5EF4-FFF2-40B4-BE49-F238E27FC236}">
                  <a16:creationId xmlns:a16="http://schemas.microsoft.com/office/drawing/2014/main" id="{A9841658-E867-5EFB-5B02-95E44A3DB5C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9" name="Oval 104">
              <a:extLst>
                <a:ext uri="{FF2B5EF4-FFF2-40B4-BE49-F238E27FC236}">
                  <a16:creationId xmlns:a16="http://schemas.microsoft.com/office/drawing/2014/main" id="{44C34687-CC7E-F190-D923-6914697FED8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10" name="Oval 105">
              <a:extLst>
                <a:ext uri="{FF2B5EF4-FFF2-40B4-BE49-F238E27FC236}">
                  <a16:creationId xmlns:a16="http://schemas.microsoft.com/office/drawing/2014/main" id="{9A475D01-E7D3-EB23-7A55-C4158A294AD5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11" name="Oval 106">
              <a:extLst>
                <a:ext uri="{FF2B5EF4-FFF2-40B4-BE49-F238E27FC236}">
                  <a16:creationId xmlns:a16="http://schemas.microsoft.com/office/drawing/2014/main" id="{F761727C-7F38-BDC0-0C9E-5656E4AFE7FB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12" name="Oval 107">
              <a:extLst>
                <a:ext uri="{FF2B5EF4-FFF2-40B4-BE49-F238E27FC236}">
                  <a16:creationId xmlns:a16="http://schemas.microsoft.com/office/drawing/2014/main" id="{945D301B-54A4-17E4-567D-A5A1E7FB66E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13" name="Oval 108">
              <a:extLst>
                <a:ext uri="{FF2B5EF4-FFF2-40B4-BE49-F238E27FC236}">
                  <a16:creationId xmlns:a16="http://schemas.microsoft.com/office/drawing/2014/main" id="{F3CA0B1D-2D5A-3240-6F69-2E39D04BB04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14" name="Oval 109">
              <a:extLst>
                <a:ext uri="{FF2B5EF4-FFF2-40B4-BE49-F238E27FC236}">
                  <a16:creationId xmlns:a16="http://schemas.microsoft.com/office/drawing/2014/main" id="{0C8E9800-61D9-B767-F3EA-117834F92FF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15" name="Oval 110">
              <a:extLst>
                <a:ext uri="{FF2B5EF4-FFF2-40B4-BE49-F238E27FC236}">
                  <a16:creationId xmlns:a16="http://schemas.microsoft.com/office/drawing/2014/main" id="{309FA59E-5340-160E-E8F0-74C032DA62D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16" name="Oval 111">
              <a:extLst>
                <a:ext uri="{FF2B5EF4-FFF2-40B4-BE49-F238E27FC236}">
                  <a16:creationId xmlns:a16="http://schemas.microsoft.com/office/drawing/2014/main" id="{C4B3E6CC-FB31-D05B-3090-BAF523F3AE2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17" name="Oval 112">
              <a:extLst>
                <a:ext uri="{FF2B5EF4-FFF2-40B4-BE49-F238E27FC236}">
                  <a16:creationId xmlns:a16="http://schemas.microsoft.com/office/drawing/2014/main" id="{895835A4-6EFB-2EBF-AD4F-78C621E8DD9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18" name="Oval 113">
              <a:extLst>
                <a:ext uri="{FF2B5EF4-FFF2-40B4-BE49-F238E27FC236}">
                  <a16:creationId xmlns:a16="http://schemas.microsoft.com/office/drawing/2014/main" id="{3E33B944-BE68-1469-11B4-81E884CE056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19" name="Oval 114">
              <a:extLst>
                <a:ext uri="{FF2B5EF4-FFF2-40B4-BE49-F238E27FC236}">
                  <a16:creationId xmlns:a16="http://schemas.microsoft.com/office/drawing/2014/main" id="{36144E79-C6F7-82D8-126D-0B43C8E7911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20" name="Oval 115">
              <a:extLst>
                <a:ext uri="{FF2B5EF4-FFF2-40B4-BE49-F238E27FC236}">
                  <a16:creationId xmlns:a16="http://schemas.microsoft.com/office/drawing/2014/main" id="{3822E2C8-B7E6-445F-87F3-51C36B362795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21" name="Oval 116">
              <a:extLst>
                <a:ext uri="{FF2B5EF4-FFF2-40B4-BE49-F238E27FC236}">
                  <a16:creationId xmlns:a16="http://schemas.microsoft.com/office/drawing/2014/main" id="{5A6C4700-0A92-0007-5F2A-557E354BC5F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22" name="Oval 117">
              <a:extLst>
                <a:ext uri="{FF2B5EF4-FFF2-40B4-BE49-F238E27FC236}">
                  <a16:creationId xmlns:a16="http://schemas.microsoft.com/office/drawing/2014/main" id="{5F25F292-DB9D-E1B1-8C35-813F0DE1CCF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23" name="Oval 118" descr="face">
              <a:extLst>
                <a:ext uri="{FF2B5EF4-FFF2-40B4-BE49-F238E27FC236}">
                  <a16:creationId xmlns:a16="http://schemas.microsoft.com/office/drawing/2014/main" id="{C6B14A01-756F-4954-1160-405D45C3CC4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24" name="Oval 119">
              <a:extLst>
                <a:ext uri="{FF2B5EF4-FFF2-40B4-BE49-F238E27FC236}">
                  <a16:creationId xmlns:a16="http://schemas.microsoft.com/office/drawing/2014/main" id="{F22D9ADF-87EA-275B-0CCA-DEED4225931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25" name="Oval 120">
              <a:extLst>
                <a:ext uri="{FF2B5EF4-FFF2-40B4-BE49-F238E27FC236}">
                  <a16:creationId xmlns:a16="http://schemas.microsoft.com/office/drawing/2014/main" id="{94333508-2DFA-AB73-38CF-2F063591CB8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26" name="Oval 121">
              <a:extLst>
                <a:ext uri="{FF2B5EF4-FFF2-40B4-BE49-F238E27FC236}">
                  <a16:creationId xmlns:a16="http://schemas.microsoft.com/office/drawing/2014/main" id="{CC412125-CF5E-2685-DABF-D5F26F68BDC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27" name="Oval 122">
              <a:extLst>
                <a:ext uri="{FF2B5EF4-FFF2-40B4-BE49-F238E27FC236}">
                  <a16:creationId xmlns:a16="http://schemas.microsoft.com/office/drawing/2014/main" id="{6B938EC0-CC78-386F-BA1E-359BC2BCF12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28" name="Oval 123">
              <a:extLst>
                <a:ext uri="{FF2B5EF4-FFF2-40B4-BE49-F238E27FC236}">
                  <a16:creationId xmlns:a16="http://schemas.microsoft.com/office/drawing/2014/main" id="{A7F0ACBB-C357-132A-23C6-C6E9EB3C5E67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29" name="Oval 124">
              <a:extLst>
                <a:ext uri="{FF2B5EF4-FFF2-40B4-BE49-F238E27FC236}">
                  <a16:creationId xmlns:a16="http://schemas.microsoft.com/office/drawing/2014/main" id="{B84D0CE2-B89C-1137-3D20-3D3FA5445CE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30" name="Oval 125">
              <a:extLst>
                <a:ext uri="{FF2B5EF4-FFF2-40B4-BE49-F238E27FC236}">
                  <a16:creationId xmlns:a16="http://schemas.microsoft.com/office/drawing/2014/main" id="{BA58CA84-EB23-A1D2-7A3F-3546CE0F52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31" name="Oval 126">
              <a:extLst>
                <a:ext uri="{FF2B5EF4-FFF2-40B4-BE49-F238E27FC236}">
                  <a16:creationId xmlns:a16="http://schemas.microsoft.com/office/drawing/2014/main" id="{793FA2D5-6022-82D8-FEA8-C643FD0E0684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32" name="Oval 127">
              <a:extLst>
                <a:ext uri="{FF2B5EF4-FFF2-40B4-BE49-F238E27FC236}">
                  <a16:creationId xmlns:a16="http://schemas.microsoft.com/office/drawing/2014/main" id="{56167432-FB27-69D2-081B-ABFD227D081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33" name="Oval 128" descr="new smal workers">
              <a:extLst>
                <a:ext uri="{FF2B5EF4-FFF2-40B4-BE49-F238E27FC236}">
                  <a16:creationId xmlns:a16="http://schemas.microsoft.com/office/drawing/2014/main" id="{96337DB7-81E5-F0AB-7723-BB1330181CE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34" name="Oval 129">
              <a:extLst>
                <a:ext uri="{FF2B5EF4-FFF2-40B4-BE49-F238E27FC236}">
                  <a16:creationId xmlns:a16="http://schemas.microsoft.com/office/drawing/2014/main" id="{90C374BA-9BEF-880A-CFF5-4B568ABAA7F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35" name="Oval 130">
              <a:extLst>
                <a:ext uri="{FF2B5EF4-FFF2-40B4-BE49-F238E27FC236}">
                  <a16:creationId xmlns:a16="http://schemas.microsoft.com/office/drawing/2014/main" id="{DDFF90F2-F3F5-7C7E-AE5A-3DBAEA66441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36" name="Oval 131">
              <a:extLst>
                <a:ext uri="{FF2B5EF4-FFF2-40B4-BE49-F238E27FC236}">
                  <a16:creationId xmlns:a16="http://schemas.microsoft.com/office/drawing/2014/main" id="{3D8EF0A6-1C44-E574-9F60-3DADB68CDDD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37" name="Oval 132">
              <a:extLst>
                <a:ext uri="{FF2B5EF4-FFF2-40B4-BE49-F238E27FC236}">
                  <a16:creationId xmlns:a16="http://schemas.microsoft.com/office/drawing/2014/main" id="{3E73EE57-9154-3F27-3D26-05BE7E037A2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38" name="Oval 133">
              <a:extLst>
                <a:ext uri="{FF2B5EF4-FFF2-40B4-BE49-F238E27FC236}">
                  <a16:creationId xmlns:a16="http://schemas.microsoft.com/office/drawing/2014/main" id="{615092B4-92B7-6B3C-33A5-B0C8AF725B87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39" name="Oval 134">
              <a:extLst>
                <a:ext uri="{FF2B5EF4-FFF2-40B4-BE49-F238E27FC236}">
                  <a16:creationId xmlns:a16="http://schemas.microsoft.com/office/drawing/2014/main" id="{F7D8D5D8-AB21-6C2E-3411-CC6C4F83DE7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40" name="Oval 135">
              <a:extLst>
                <a:ext uri="{FF2B5EF4-FFF2-40B4-BE49-F238E27FC236}">
                  <a16:creationId xmlns:a16="http://schemas.microsoft.com/office/drawing/2014/main" id="{6E069D2F-DCC7-8214-7CA1-F7595BBF5C7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41" name="Oval 136">
              <a:extLst>
                <a:ext uri="{FF2B5EF4-FFF2-40B4-BE49-F238E27FC236}">
                  <a16:creationId xmlns:a16="http://schemas.microsoft.com/office/drawing/2014/main" id="{F642DB4B-7084-B1C8-E848-8629506B1578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42" name="Oval 137">
              <a:extLst>
                <a:ext uri="{FF2B5EF4-FFF2-40B4-BE49-F238E27FC236}">
                  <a16:creationId xmlns:a16="http://schemas.microsoft.com/office/drawing/2014/main" id="{2285B11F-2AE0-7E34-2545-F9622DF49DC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43" name="Oval 138" descr="boom">
              <a:extLst>
                <a:ext uri="{FF2B5EF4-FFF2-40B4-BE49-F238E27FC236}">
                  <a16:creationId xmlns:a16="http://schemas.microsoft.com/office/drawing/2014/main" id="{4514B57F-5C9D-7AB9-5F5C-B5B0CC8891C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44" name="Oval 139">
              <a:extLst>
                <a:ext uri="{FF2B5EF4-FFF2-40B4-BE49-F238E27FC236}">
                  <a16:creationId xmlns:a16="http://schemas.microsoft.com/office/drawing/2014/main" id="{2C2109FF-C5AD-0F25-465C-98322C86532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45" name="Oval 140">
              <a:extLst>
                <a:ext uri="{FF2B5EF4-FFF2-40B4-BE49-F238E27FC236}">
                  <a16:creationId xmlns:a16="http://schemas.microsoft.com/office/drawing/2014/main" id="{0BF0C432-E73E-00DD-9A2D-B85237ABDCD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46" name="Oval 141">
              <a:extLst>
                <a:ext uri="{FF2B5EF4-FFF2-40B4-BE49-F238E27FC236}">
                  <a16:creationId xmlns:a16="http://schemas.microsoft.com/office/drawing/2014/main" id="{D8B87DD7-F69A-16F7-5938-F473D492A4D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078818" y="3271839"/>
            <a:ext cx="7393516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078818" y="4092576"/>
            <a:ext cx="7393516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342762614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>
            <a:extLst>
              <a:ext uri="{FF2B5EF4-FFF2-40B4-BE49-F238E27FC236}">
                <a16:creationId xmlns:a16="http://schemas.microsoft.com/office/drawing/2014/main" id="{CEAF75F6-5AA8-20C9-2732-A05F664B51B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Rectangle 38">
            <a:extLst>
              <a:ext uri="{FF2B5EF4-FFF2-40B4-BE49-F238E27FC236}">
                <a16:creationId xmlns:a16="http://schemas.microsoft.com/office/drawing/2014/main" id="{B4136E7A-76C6-49F6-D970-B70A94A7B9F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39">
            <a:extLst>
              <a:ext uri="{FF2B5EF4-FFF2-40B4-BE49-F238E27FC236}">
                <a16:creationId xmlns:a16="http://schemas.microsoft.com/office/drawing/2014/main" id="{BFEFC8CF-A327-44D3-5268-B2D79420346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FD95E1-849E-4009-925A-B7D4F85D4E36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833449186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7">
            <a:extLst>
              <a:ext uri="{FF2B5EF4-FFF2-40B4-BE49-F238E27FC236}">
                <a16:creationId xmlns:a16="http://schemas.microsoft.com/office/drawing/2014/main" id="{BA004961-8F84-7A00-8084-71130F12F4F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Rectangle 38">
            <a:extLst>
              <a:ext uri="{FF2B5EF4-FFF2-40B4-BE49-F238E27FC236}">
                <a16:creationId xmlns:a16="http://schemas.microsoft.com/office/drawing/2014/main" id="{C99AB108-623D-D261-2707-01DD55F339F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39">
            <a:extLst>
              <a:ext uri="{FF2B5EF4-FFF2-40B4-BE49-F238E27FC236}">
                <a16:creationId xmlns:a16="http://schemas.microsoft.com/office/drawing/2014/main" id="{D5CB53E0-3A7F-22D0-AF82-073D9D1265E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79A43-8250-4DCD-AC9C-B2D671242491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2726187438"/>
      </p:ext>
    </p:extLst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2084" y="1436689"/>
            <a:ext cx="548428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9567" y="1436689"/>
            <a:ext cx="5484284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37">
            <a:extLst>
              <a:ext uri="{FF2B5EF4-FFF2-40B4-BE49-F238E27FC236}">
                <a16:creationId xmlns:a16="http://schemas.microsoft.com/office/drawing/2014/main" id="{D6CD6050-C93E-A5B8-ADF6-8A85984741F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8">
            <a:extLst>
              <a:ext uri="{FF2B5EF4-FFF2-40B4-BE49-F238E27FC236}">
                <a16:creationId xmlns:a16="http://schemas.microsoft.com/office/drawing/2014/main" id="{54091759-B64F-79AC-D3D0-C8FB7A3C51A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Rectangle 39">
            <a:extLst>
              <a:ext uri="{FF2B5EF4-FFF2-40B4-BE49-F238E27FC236}">
                <a16:creationId xmlns:a16="http://schemas.microsoft.com/office/drawing/2014/main" id="{DF69C725-7FEF-838A-D5BB-AA00D0DE74E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D37D6E-1147-4983-A909-34E85D4AD803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3154634859"/>
      </p:ext>
    </p:extLst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Rectangle 37">
            <a:extLst>
              <a:ext uri="{FF2B5EF4-FFF2-40B4-BE49-F238E27FC236}">
                <a16:creationId xmlns:a16="http://schemas.microsoft.com/office/drawing/2014/main" id="{866B8207-2CCB-7838-8910-34CC5D83056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8" name="Rectangle 38">
            <a:extLst>
              <a:ext uri="{FF2B5EF4-FFF2-40B4-BE49-F238E27FC236}">
                <a16:creationId xmlns:a16="http://schemas.microsoft.com/office/drawing/2014/main" id="{7424858F-34A0-D719-FB0F-50D01164DF6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9" name="Rectangle 39">
            <a:extLst>
              <a:ext uri="{FF2B5EF4-FFF2-40B4-BE49-F238E27FC236}">
                <a16:creationId xmlns:a16="http://schemas.microsoft.com/office/drawing/2014/main" id="{300D94CB-3811-91D5-B91B-87F88DBD3B1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3CA7D3-C855-4E01-B85C-9F0996878EFC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1630939566"/>
      </p:ext>
    </p:extLst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Rectangle 37">
            <a:extLst>
              <a:ext uri="{FF2B5EF4-FFF2-40B4-BE49-F238E27FC236}">
                <a16:creationId xmlns:a16="http://schemas.microsoft.com/office/drawing/2014/main" id="{9A5A5AD2-9CD6-ABF8-BAE5-728A8A9E522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Rectangle 38">
            <a:extLst>
              <a:ext uri="{FF2B5EF4-FFF2-40B4-BE49-F238E27FC236}">
                <a16:creationId xmlns:a16="http://schemas.microsoft.com/office/drawing/2014/main" id="{51342BE2-9319-1EB4-0089-4066337F6BB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Rectangle 39">
            <a:extLst>
              <a:ext uri="{FF2B5EF4-FFF2-40B4-BE49-F238E27FC236}">
                <a16:creationId xmlns:a16="http://schemas.microsoft.com/office/drawing/2014/main" id="{7B263147-A4BF-4571-54FF-98DB4543CE0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627130-99C8-4351-8A08-A5A4854E355D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3861426904"/>
      </p:ext>
    </p:extLst>
  </p:cSld>
  <p:clrMapOvr>
    <a:masterClrMapping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7">
            <a:extLst>
              <a:ext uri="{FF2B5EF4-FFF2-40B4-BE49-F238E27FC236}">
                <a16:creationId xmlns:a16="http://schemas.microsoft.com/office/drawing/2014/main" id="{D2FEF5D4-ADA8-8FC0-69E0-27746AD3576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3" name="Rectangle 38">
            <a:extLst>
              <a:ext uri="{FF2B5EF4-FFF2-40B4-BE49-F238E27FC236}">
                <a16:creationId xmlns:a16="http://schemas.microsoft.com/office/drawing/2014/main" id="{463CED6A-5200-7598-C26A-9F29E5C6BD6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4" name="Rectangle 39">
            <a:extLst>
              <a:ext uri="{FF2B5EF4-FFF2-40B4-BE49-F238E27FC236}">
                <a16:creationId xmlns:a16="http://schemas.microsoft.com/office/drawing/2014/main" id="{54F494BA-9CF2-4975-F2CD-1EC022FA3A0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3EAA9F-6554-4118-979D-6189A566211F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3899210425"/>
      </p:ext>
    </p:extLst>
  </p:cSld>
  <p:clrMapOvr>
    <a:masterClrMapping/>
  </p:clrMapOvr>
  <p:transition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>
            <a:extLst>
              <a:ext uri="{FF2B5EF4-FFF2-40B4-BE49-F238E27FC236}">
                <a16:creationId xmlns:a16="http://schemas.microsoft.com/office/drawing/2014/main" id="{7D6C01A9-79DC-C52B-061A-8C06F1310DB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8">
            <a:extLst>
              <a:ext uri="{FF2B5EF4-FFF2-40B4-BE49-F238E27FC236}">
                <a16:creationId xmlns:a16="http://schemas.microsoft.com/office/drawing/2014/main" id="{8BD2D6BB-4E38-D4A0-7E5C-5C49DAAEEA9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Rectangle 39">
            <a:extLst>
              <a:ext uri="{FF2B5EF4-FFF2-40B4-BE49-F238E27FC236}">
                <a16:creationId xmlns:a16="http://schemas.microsoft.com/office/drawing/2014/main" id="{20D7A7E9-4CD2-3A6E-4EBD-6F8777C7114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3D1942-9B4D-473D-9C36-22ABE9898D5E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3196097544"/>
      </p:ext>
    </p:extLst>
  </p:cSld>
  <p:clrMapOvr>
    <a:masterClrMapping/>
  </p:clrMapOvr>
  <p:transition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>
            <a:extLst>
              <a:ext uri="{FF2B5EF4-FFF2-40B4-BE49-F238E27FC236}">
                <a16:creationId xmlns:a16="http://schemas.microsoft.com/office/drawing/2014/main" id="{DAD0F328-4287-17A9-57EE-8E23C39CA49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8">
            <a:extLst>
              <a:ext uri="{FF2B5EF4-FFF2-40B4-BE49-F238E27FC236}">
                <a16:creationId xmlns:a16="http://schemas.microsoft.com/office/drawing/2014/main" id="{5165E6A6-80AC-F29E-C513-90D0754A746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Rectangle 39">
            <a:extLst>
              <a:ext uri="{FF2B5EF4-FFF2-40B4-BE49-F238E27FC236}">
                <a16:creationId xmlns:a16="http://schemas.microsoft.com/office/drawing/2014/main" id="{7D9F2D25-72F2-9749-FB5F-BA9D29CF100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0950DB-E61F-4D00-9BFC-A7687B020C1D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3286482350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div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70AA778-541B-E885-5A78-44A4C7F4B690}"/>
              </a:ext>
            </a:extLst>
          </p:cNvPr>
          <p:cNvSpPr/>
          <p:nvPr userDrawn="1"/>
        </p:nvSpPr>
        <p:spPr>
          <a:xfrm>
            <a:off x="0" y="4142874"/>
            <a:ext cx="12192000" cy="2466974"/>
          </a:xfrm>
          <a:prstGeom prst="rect">
            <a:avLst/>
          </a:prstGeom>
          <a:solidFill>
            <a:schemeClr val="bg2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206027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CDD01BF2-A391-2350-F502-B39704CC06F8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706438" y="2241800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53E77A3B-B320-4C09-0FDF-7F1B0E81B64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4142874"/>
            <a:ext cx="121920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EA9F132-5B21-E13F-3DD4-5A76269137FE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5663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>
            <a:extLst>
              <a:ext uri="{FF2B5EF4-FFF2-40B4-BE49-F238E27FC236}">
                <a16:creationId xmlns:a16="http://schemas.microsoft.com/office/drawing/2014/main" id="{3083B0B1-28D9-36A6-51B8-62FA5960847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Rectangle 38">
            <a:extLst>
              <a:ext uri="{FF2B5EF4-FFF2-40B4-BE49-F238E27FC236}">
                <a16:creationId xmlns:a16="http://schemas.microsoft.com/office/drawing/2014/main" id="{792392ED-C89E-5D89-9D12-7154EE35507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39">
            <a:extLst>
              <a:ext uri="{FF2B5EF4-FFF2-40B4-BE49-F238E27FC236}">
                <a16:creationId xmlns:a16="http://schemas.microsoft.com/office/drawing/2014/main" id="{22A696BD-5BEE-7331-FCDB-B092F0E74E4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4DF136-EBBC-4AF4-B489-2B41B91A9C77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2625047856"/>
      </p:ext>
    </p:extLst>
  </p:cSld>
  <p:clrMapOvr>
    <a:masterClrMapping/>
  </p:clrMapOvr>
  <p:transition spd="slow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61967" y="166689"/>
            <a:ext cx="2791884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2084" y="166689"/>
            <a:ext cx="8176683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>
            <a:extLst>
              <a:ext uri="{FF2B5EF4-FFF2-40B4-BE49-F238E27FC236}">
                <a16:creationId xmlns:a16="http://schemas.microsoft.com/office/drawing/2014/main" id="{0C4A2F8D-0E63-CEC3-4EF9-8087E18BD25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Rectangle 38">
            <a:extLst>
              <a:ext uri="{FF2B5EF4-FFF2-40B4-BE49-F238E27FC236}">
                <a16:creationId xmlns:a16="http://schemas.microsoft.com/office/drawing/2014/main" id="{DE6D5EEB-12B6-358F-7F41-821B6802455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39">
            <a:extLst>
              <a:ext uri="{FF2B5EF4-FFF2-40B4-BE49-F238E27FC236}">
                <a16:creationId xmlns:a16="http://schemas.microsoft.com/office/drawing/2014/main" id="{2FDFBCD4-CF51-3482-B96E-106407ACD44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47C16B-F754-4E82-81BB-826F53CDF9CA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940410691"/>
      </p:ext>
    </p:extLst>
  </p:cSld>
  <p:clrMapOvr>
    <a:masterClrMapping/>
  </p:clrMapOvr>
  <p:transition spd="slow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2084" y="166688"/>
            <a:ext cx="8693149" cy="6667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82084" y="1436689"/>
            <a:ext cx="5484283" cy="504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9567" y="1436689"/>
            <a:ext cx="5484284" cy="504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37">
            <a:extLst>
              <a:ext uri="{FF2B5EF4-FFF2-40B4-BE49-F238E27FC236}">
                <a16:creationId xmlns:a16="http://schemas.microsoft.com/office/drawing/2014/main" id="{BE14B35F-E497-C078-5767-0B56C2E71B5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8">
            <a:extLst>
              <a:ext uri="{FF2B5EF4-FFF2-40B4-BE49-F238E27FC236}">
                <a16:creationId xmlns:a16="http://schemas.microsoft.com/office/drawing/2014/main" id="{94AC6AB9-FAE1-85A0-FC52-A3B7CB1D0ED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Rectangle 39">
            <a:extLst>
              <a:ext uri="{FF2B5EF4-FFF2-40B4-BE49-F238E27FC236}">
                <a16:creationId xmlns:a16="http://schemas.microsoft.com/office/drawing/2014/main" id="{42AC0943-B10F-1A9B-573F-94BC49D4786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AB19DF-EA33-4EDB-9606-A5FE93D0A6D8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2876241129"/>
      </p:ext>
    </p:extLst>
  </p:cSld>
  <p:clrMapOvr>
    <a:masterClrMapping/>
  </p:clrMapOvr>
  <p:transition spd="slow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2084" y="166688"/>
            <a:ext cx="8693149" cy="6667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82085" y="1436689"/>
            <a:ext cx="11171767" cy="5045075"/>
          </a:xfrm>
        </p:spPr>
        <p:txBody>
          <a:bodyPr/>
          <a:lstStyle/>
          <a:p>
            <a:pPr lvl="0"/>
            <a:endParaRPr lang="en-ZA" noProof="0" dirty="0"/>
          </a:p>
        </p:txBody>
      </p:sp>
      <p:sp>
        <p:nvSpPr>
          <p:cNvPr id="4" name="Rectangle 37">
            <a:extLst>
              <a:ext uri="{FF2B5EF4-FFF2-40B4-BE49-F238E27FC236}">
                <a16:creationId xmlns:a16="http://schemas.microsoft.com/office/drawing/2014/main" id="{F218A551-E8F9-B8B2-2F29-F92F4E1615F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Rectangle 38">
            <a:extLst>
              <a:ext uri="{FF2B5EF4-FFF2-40B4-BE49-F238E27FC236}">
                <a16:creationId xmlns:a16="http://schemas.microsoft.com/office/drawing/2014/main" id="{44F3CBA1-0F7A-E843-ABDE-65E5AC3BACB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39">
            <a:extLst>
              <a:ext uri="{FF2B5EF4-FFF2-40B4-BE49-F238E27FC236}">
                <a16:creationId xmlns:a16="http://schemas.microsoft.com/office/drawing/2014/main" id="{73E2C0DB-1A44-A50B-F9FD-8A2BC25721A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B35058-1B9B-4F64-823C-84C5242A6C7C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2803475586"/>
      </p:ext>
    </p:extLst>
  </p:cSld>
  <p:clrMapOvr>
    <a:masterClrMapping/>
  </p:clrMapOvr>
  <p:transition spd="slow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901997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8ED6B3-A54B-E3D6-3B0D-0CE82331EF51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27503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521923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3A6B3C0-BE11-BB1E-37B2-3F2CECBAC1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AA2B460-5729-C216-9BDA-BB746E74B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441940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8ED6B3-A54B-E3D6-3B0D-0CE82331EF51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3387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55036031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521923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3A6B3C0-BE11-BB1E-37B2-3F2CECBAC1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AA2B460-5729-C216-9BDA-BB746E74B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442344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pter div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70AA778-541B-E885-5A78-44A4C7F4B690}"/>
              </a:ext>
            </a:extLst>
          </p:cNvPr>
          <p:cNvSpPr/>
          <p:nvPr userDrawn="1"/>
        </p:nvSpPr>
        <p:spPr>
          <a:xfrm>
            <a:off x="0" y="4142874"/>
            <a:ext cx="12192000" cy="2466974"/>
          </a:xfrm>
          <a:prstGeom prst="rect">
            <a:avLst/>
          </a:prstGeom>
          <a:solidFill>
            <a:schemeClr val="bg2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447FC08-0CA1-C812-957B-303369CEC0B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4142874"/>
            <a:ext cx="41148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206027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CDD01BF2-A391-2350-F502-B39704CC06F8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706438" y="2241800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DBBB6FBC-E3C9-3B31-3EF0-38D626E1E1D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114800" y="4142874"/>
            <a:ext cx="41148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5AF0A9FC-BFA5-B482-1275-4088CD88289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229600" y="4142874"/>
            <a:ext cx="39624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37B8CCE-72D0-1BBF-D066-4AF8ED0D6F84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28717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50">
            <a:extLst>
              <a:ext uri="{FF2B5EF4-FFF2-40B4-BE49-F238E27FC236}">
                <a16:creationId xmlns:a16="http://schemas.microsoft.com/office/drawing/2014/main" id="{8B78B1AA-470E-5A18-AC4E-7B13C1292353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6350" y="0"/>
            <a:ext cx="12198351" cy="6858000"/>
            <a:chOff x="-3" y="0"/>
            <a:chExt cx="5763" cy="4320"/>
          </a:xfrm>
        </p:grpSpPr>
        <p:pic>
          <p:nvPicPr>
            <p:cNvPr id="3" name="Picture 148" descr="logo small">
              <a:extLst>
                <a:ext uri="{FF2B5EF4-FFF2-40B4-BE49-F238E27FC236}">
                  <a16:creationId xmlns:a16="http://schemas.microsoft.com/office/drawing/2014/main" id="{7B6BEAFA-001B-1F0C-5775-D3E84A5C1A27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Rectangle 91">
              <a:extLst>
                <a:ext uri="{FF2B5EF4-FFF2-40B4-BE49-F238E27FC236}">
                  <a16:creationId xmlns:a16="http://schemas.microsoft.com/office/drawing/2014/main" id="{018C33B6-83F9-2B50-EED4-B2EFA05181C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pic>
          <p:nvPicPr>
            <p:cNvPr id="5" name="Picture 23" descr="dd">
              <a:extLst>
                <a:ext uri="{FF2B5EF4-FFF2-40B4-BE49-F238E27FC236}">
                  <a16:creationId xmlns:a16="http://schemas.microsoft.com/office/drawing/2014/main" id="{DC4C25A0-E3F3-E11F-881D-9A9AED800F99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Oval 101">
              <a:extLst>
                <a:ext uri="{FF2B5EF4-FFF2-40B4-BE49-F238E27FC236}">
                  <a16:creationId xmlns:a16="http://schemas.microsoft.com/office/drawing/2014/main" id="{995D9D10-99B5-9FE6-A2DE-99066173EB2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7" name="Oval 102" descr="coolers">
              <a:extLst>
                <a:ext uri="{FF2B5EF4-FFF2-40B4-BE49-F238E27FC236}">
                  <a16:creationId xmlns:a16="http://schemas.microsoft.com/office/drawing/2014/main" id="{B9EE9CE9-2D67-BA56-B8DC-CAB88BDB43C5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8" name="Oval 103">
              <a:extLst>
                <a:ext uri="{FF2B5EF4-FFF2-40B4-BE49-F238E27FC236}">
                  <a16:creationId xmlns:a16="http://schemas.microsoft.com/office/drawing/2014/main" id="{A9841658-E867-5EFB-5B02-95E44A3DB5C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9" name="Oval 104">
              <a:extLst>
                <a:ext uri="{FF2B5EF4-FFF2-40B4-BE49-F238E27FC236}">
                  <a16:creationId xmlns:a16="http://schemas.microsoft.com/office/drawing/2014/main" id="{44C34687-CC7E-F190-D923-6914697FED8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10" name="Oval 105">
              <a:extLst>
                <a:ext uri="{FF2B5EF4-FFF2-40B4-BE49-F238E27FC236}">
                  <a16:creationId xmlns:a16="http://schemas.microsoft.com/office/drawing/2014/main" id="{9A475D01-E7D3-EB23-7A55-C4158A294AD5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11" name="Oval 106">
              <a:extLst>
                <a:ext uri="{FF2B5EF4-FFF2-40B4-BE49-F238E27FC236}">
                  <a16:creationId xmlns:a16="http://schemas.microsoft.com/office/drawing/2014/main" id="{F761727C-7F38-BDC0-0C9E-5656E4AFE7FB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12" name="Oval 107">
              <a:extLst>
                <a:ext uri="{FF2B5EF4-FFF2-40B4-BE49-F238E27FC236}">
                  <a16:creationId xmlns:a16="http://schemas.microsoft.com/office/drawing/2014/main" id="{945D301B-54A4-17E4-567D-A5A1E7FB66E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13" name="Oval 108">
              <a:extLst>
                <a:ext uri="{FF2B5EF4-FFF2-40B4-BE49-F238E27FC236}">
                  <a16:creationId xmlns:a16="http://schemas.microsoft.com/office/drawing/2014/main" id="{F3CA0B1D-2D5A-3240-6F69-2E39D04BB04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14" name="Oval 109">
              <a:extLst>
                <a:ext uri="{FF2B5EF4-FFF2-40B4-BE49-F238E27FC236}">
                  <a16:creationId xmlns:a16="http://schemas.microsoft.com/office/drawing/2014/main" id="{0C8E9800-61D9-B767-F3EA-117834F92FF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15" name="Oval 110">
              <a:extLst>
                <a:ext uri="{FF2B5EF4-FFF2-40B4-BE49-F238E27FC236}">
                  <a16:creationId xmlns:a16="http://schemas.microsoft.com/office/drawing/2014/main" id="{309FA59E-5340-160E-E8F0-74C032DA62D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16" name="Oval 111">
              <a:extLst>
                <a:ext uri="{FF2B5EF4-FFF2-40B4-BE49-F238E27FC236}">
                  <a16:creationId xmlns:a16="http://schemas.microsoft.com/office/drawing/2014/main" id="{C4B3E6CC-FB31-D05B-3090-BAF523F3AE2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17" name="Oval 112">
              <a:extLst>
                <a:ext uri="{FF2B5EF4-FFF2-40B4-BE49-F238E27FC236}">
                  <a16:creationId xmlns:a16="http://schemas.microsoft.com/office/drawing/2014/main" id="{895835A4-6EFB-2EBF-AD4F-78C621E8DD9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18" name="Oval 113">
              <a:extLst>
                <a:ext uri="{FF2B5EF4-FFF2-40B4-BE49-F238E27FC236}">
                  <a16:creationId xmlns:a16="http://schemas.microsoft.com/office/drawing/2014/main" id="{3E33B944-BE68-1469-11B4-81E884CE056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19" name="Oval 114">
              <a:extLst>
                <a:ext uri="{FF2B5EF4-FFF2-40B4-BE49-F238E27FC236}">
                  <a16:creationId xmlns:a16="http://schemas.microsoft.com/office/drawing/2014/main" id="{36144E79-C6F7-82D8-126D-0B43C8E7911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20" name="Oval 115">
              <a:extLst>
                <a:ext uri="{FF2B5EF4-FFF2-40B4-BE49-F238E27FC236}">
                  <a16:creationId xmlns:a16="http://schemas.microsoft.com/office/drawing/2014/main" id="{3822E2C8-B7E6-445F-87F3-51C36B362795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21" name="Oval 116">
              <a:extLst>
                <a:ext uri="{FF2B5EF4-FFF2-40B4-BE49-F238E27FC236}">
                  <a16:creationId xmlns:a16="http://schemas.microsoft.com/office/drawing/2014/main" id="{5A6C4700-0A92-0007-5F2A-557E354BC5F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22" name="Oval 117">
              <a:extLst>
                <a:ext uri="{FF2B5EF4-FFF2-40B4-BE49-F238E27FC236}">
                  <a16:creationId xmlns:a16="http://schemas.microsoft.com/office/drawing/2014/main" id="{5F25F292-DB9D-E1B1-8C35-813F0DE1CCF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23" name="Oval 118" descr="face">
              <a:extLst>
                <a:ext uri="{FF2B5EF4-FFF2-40B4-BE49-F238E27FC236}">
                  <a16:creationId xmlns:a16="http://schemas.microsoft.com/office/drawing/2014/main" id="{C6B14A01-756F-4954-1160-405D45C3CC4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24" name="Oval 119">
              <a:extLst>
                <a:ext uri="{FF2B5EF4-FFF2-40B4-BE49-F238E27FC236}">
                  <a16:creationId xmlns:a16="http://schemas.microsoft.com/office/drawing/2014/main" id="{F22D9ADF-87EA-275B-0CCA-DEED4225931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25" name="Oval 120">
              <a:extLst>
                <a:ext uri="{FF2B5EF4-FFF2-40B4-BE49-F238E27FC236}">
                  <a16:creationId xmlns:a16="http://schemas.microsoft.com/office/drawing/2014/main" id="{94333508-2DFA-AB73-38CF-2F063591CB8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26" name="Oval 121">
              <a:extLst>
                <a:ext uri="{FF2B5EF4-FFF2-40B4-BE49-F238E27FC236}">
                  <a16:creationId xmlns:a16="http://schemas.microsoft.com/office/drawing/2014/main" id="{CC412125-CF5E-2685-DABF-D5F26F68BDC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27" name="Oval 122">
              <a:extLst>
                <a:ext uri="{FF2B5EF4-FFF2-40B4-BE49-F238E27FC236}">
                  <a16:creationId xmlns:a16="http://schemas.microsoft.com/office/drawing/2014/main" id="{6B938EC0-CC78-386F-BA1E-359BC2BCF12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28" name="Oval 123">
              <a:extLst>
                <a:ext uri="{FF2B5EF4-FFF2-40B4-BE49-F238E27FC236}">
                  <a16:creationId xmlns:a16="http://schemas.microsoft.com/office/drawing/2014/main" id="{A7F0ACBB-C357-132A-23C6-C6E9EB3C5E67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29" name="Oval 124">
              <a:extLst>
                <a:ext uri="{FF2B5EF4-FFF2-40B4-BE49-F238E27FC236}">
                  <a16:creationId xmlns:a16="http://schemas.microsoft.com/office/drawing/2014/main" id="{B84D0CE2-B89C-1137-3D20-3D3FA5445CE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30" name="Oval 125">
              <a:extLst>
                <a:ext uri="{FF2B5EF4-FFF2-40B4-BE49-F238E27FC236}">
                  <a16:creationId xmlns:a16="http://schemas.microsoft.com/office/drawing/2014/main" id="{BA58CA84-EB23-A1D2-7A3F-3546CE0F52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31" name="Oval 126">
              <a:extLst>
                <a:ext uri="{FF2B5EF4-FFF2-40B4-BE49-F238E27FC236}">
                  <a16:creationId xmlns:a16="http://schemas.microsoft.com/office/drawing/2014/main" id="{793FA2D5-6022-82D8-FEA8-C643FD0E0684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32" name="Oval 127">
              <a:extLst>
                <a:ext uri="{FF2B5EF4-FFF2-40B4-BE49-F238E27FC236}">
                  <a16:creationId xmlns:a16="http://schemas.microsoft.com/office/drawing/2014/main" id="{56167432-FB27-69D2-081B-ABFD227D081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33" name="Oval 128" descr="new smal workers">
              <a:extLst>
                <a:ext uri="{FF2B5EF4-FFF2-40B4-BE49-F238E27FC236}">
                  <a16:creationId xmlns:a16="http://schemas.microsoft.com/office/drawing/2014/main" id="{96337DB7-81E5-F0AB-7723-BB1330181CE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34" name="Oval 129">
              <a:extLst>
                <a:ext uri="{FF2B5EF4-FFF2-40B4-BE49-F238E27FC236}">
                  <a16:creationId xmlns:a16="http://schemas.microsoft.com/office/drawing/2014/main" id="{90C374BA-9BEF-880A-CFF5-4B568ABAA7F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35" name="Oval 130">
              <a:extLst>
                <a:ext uri="{FF2B5EF4-FFF2-40B4-BE49-F238E27FC236}">
                  <a16:creationId xmlns:a16="http://schemas.microsoft.com/office/drawing/2014/main" id="{DDFF90F2-F3F5-7C7E-AE5A-3DBAEA66441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36" name="Oval 131">
              <a:extLst>
                <a:ext uri="{FF2B5EF4-FFF2-40B4-BE49-F238E27FC236}">
                  <a16:creationId xmlns:a16="http://schemas.microsoft.com/office/drawing/2014/main" id="{3D8EF0A6-1C44-E574-9F60-3DADB68CDDD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37" name="Oval 132">
              <a:extLst>
                <a:ext uri="{FF2B5EF4-FFF2-40B4-BE49-F238E27FC236}">
                  <a16:creationId xmlns:a16="http://schemas.microsoft.com/office/drawing/2014/main" id="{3E73EE57-9154-3F27-3D26-05BE7E037A2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38" name="Oval 133">
              <a:extLst>
                <a:ext uri="{FF2B5EF4-FFF2-40B4-BE49-F238E27FC236}">
                  <a16:creationId xmlns:a16="http://schemas.microsoft.com/office/drawing/2014/main" id="{615092B4-92B7-6B3C-33A5-B0C8AF725B87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39" name="Oval 134">
              <a:extLst>
                <a:ext uri="{FF2B5EF4-FFF2-40B4-BE49-F238E27FC236}">
                  <a16:creationId xmlns:a16="http://schemas.microsoft.com/office/drawing/2014/main" id="{F7D8D5D8-AB21-6C2E-3411-CC6C4F83DE7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40" name="Oval 135">
              <a:extLst>
                <a:ext uri="{FF2B5EF4-FFF2-40B4-BE49-F238E27FC236}">
                  <a16:creationId xmlns:a16="http://schemas.microsoft.com/office/drawing/2014/main" id="{6E069D2F-DCC7-8214-7CA1-F7595BBF5C7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41" name="Oval 136">
              <a:extLst>
                <a:ext uri="{FF2B5EF4-FFF2-40B4-BE49-F238E27FC236}">
                  <a16:creationId xmlns:a16="http://schemas.microsoft.com/office/drawing/2014/main" id="{F642DB4B-7084-B1C8-E848-8629506B1578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42" name="Oval 137">
              <a:extLst>
                <a:ext uri="{FF2B5EF4-FFF2-40B4-BE49-F238E27FC236}">
                  <a16:creationId xmlns:a16="http://schemas.microsoft.com/office/drawing/2014/main" id="{2285B11F-2AE0-7E34-2545-F9622DF49DC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43" name="Oval 138" descr="boom">
              <a:extLst>
                <a:ext uri="{FF2B5EF4-FFF2-40B4-BE49-F238E27FC236}">
                  <a16:creationId xmlns:a16="http://schemas.microsoft.com/office/drawing/2014/main" id="{4514B57F-5C9D-7AB9-5F5C-B5B0CC8891C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44" name="Oval 139">
              <a:extLst>
                <a:ext uri="{FF2B5EF4-FFF2-40B4-BE49-F238E27FC236}">
                  <a16:creationId xmlns:a16="http://schemas.microsoft.com/office/drawing/2014/main" id="{2C2109FF-C5AD-0F25-465C-98322C86532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45" name="Oval 140">
              <a:extLst>
                <a:ext uri="{FF2B5EF4-FFF2-40B4-BE49-F238E27FC236}">
                  <a16:creationId xmlns:a16="http://schemas.microsoft.com/office/drawing/2014/main" id="{0BF0C432-E73E-00DD-9A2D-B85237ABDCD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  <p:sp>
          <p:nvSpPr>
            <p:cNvPr id="46" name="Oval 141">
              <a:extLst>
                <a:ext uri="{FF2B5EF4-FFF2-40B4-BE49-F238E27FC236}">
                  <a16:creationId xmlns:a16="http://schemas.microsoft.com/office/drawing/2014/main" id="{D8B87DD7-F69A-16F7-5938-F473D492A4D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endParaRPr lang="en-US" altLang="en-US" sz="1800" dirty="0"/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078818" y="3271839"/>
            <a:ext cx="7393516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078818" y="4092576"/>
            <a:ext cx="7393516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516529013"/>
      </p:ext>
    </p:extLst>
  </p:cSld>
  <p:clrMapOvr>
    <a:masterClrMapping/>
  </p:clrMapOvr>
  <p:transition spd="slow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>
            <a:extLst>
              <a:ext uri="{FF2B5EF4-FFF2-40B4-BE49-F238E27FC236}">
                <a16:creationId xmlns:a16="http://schemas.microsoft.com/office/drawing/2014/main" id="{CEAF75F6-5AA8-20C9-2732-A05F664B51B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4C8D52-DCF7-4266-A976-DCAF38C84B09}" type="datetime1">
              <a:rPr lang="en-ZA"/>
              <a:pPr>
                <a:defRPr/>
              </a:pPr>
              <a:t>2025/08/25</a:t>
            </a:fld>
            <a:endParaRPr lang="en-ZA" dirty="0"/>
          </a:p>
        </p:txBody>
      </p:sp>
      <p:sp>
        <p:nvSpPr>
          <p:cNvPr id="5" name="Rectangle 38">
            <a:extLst>
              <a:ext uri="{FF2B5EF4-FFF2-40B4-BE49-F238E27FC236}">
                <a16:creationId xmlns:a16="http://schemas.microsoft.com/office/drawing/2014/main" id="{B4136E7A-76C6-49F6-D970-B70A94A7B9F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39">
            <a:extLst>
              <a:ext uri="{FF2B5EF4-FFF2-40B4-BE49-F238E27FC236}">
                <a16:creationId xmlns:a16="http://schemas.microsoft.com/office/drawing/2014/main" id="{BFEFC8CF-A327-44D3-5268-B2D79420346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FD95E1-849E-4009-925A-B7D4F85D4E36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2150976858"/>
      </p:ext>
    </p:extLst>
  </p:cSld>
  <p:clrMapOvr>
    <a:masterClrMapping/>
  </p:clrMapOvr>
  <p:transition spd="slow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7">
            <a:extLst>
              <a:ext uri="{FF2B5EF4-FFF2-40B4-BE49-F238E27FC236}">
                <a16:creationId xmlns:a16="http://schemas.microsoft.com/office/drawing/2014/main" id="{BA004961-8F84-7A00-8084-71130F12F4F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6B39C5-994B-4D30-B7BB-8FAFD465CE90}" type="datetime1">
              <a:rPr lang="en-ZA"/>
              <a:pPr>
                <a:defRPr/>
              </a:pPr>
              <a:t>2025/08/25</a:t>
            </a:fld>
            <a:endParaRPr lang="en-ZA" dirty="0"/>
          </a:p>
        </p:txBody>
      </p:sp>
      <p:sp>
        <p:nvSpPr>
          <p:cNvPr id="5" name="Rectangle 38">
            <a:extLst>
              <a:ext uri="{FF2B5EF4-FFF2-40B4-BE49-F238E27FC236}">
                <a16:creationId xmlns:a16="http://schemas.microsoft.com/office/drawing/2014/main" id="{C99AB108-623D-D261-2707-01DD55F339F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39">
            <a:extLst>
              <a:ext uri="{FF2B5EF4-FFF2-40B4-BE49-F238E27FC236}">
                <a16:creationId xmlns:a16="http://schemas.microsoft.com/office/drawing/2014/main" id="{D5CB53E0-3A7F-22D0-AF82-073D9D1265E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79A43-8250-4DCD-AC9C-B2D671242491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1117801326"/>
      </p:ext>
    </p:extLst>
  </p:cSld>
  <p:clrMapOvr>
    <a:masterClrMapping/>
  </p:clrMapOvr>
  <p:transition spd="slow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2084" y="1436689"/>
            <a:ext cx="548428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9567" y="1436689"/>
            <a:ext cx="5484284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37">
            <a:extLst>
              <a:ext uri="{FF2B5EF4-FFF2-40B4-BE49-F238E27FC236}">
                <a16:creationId xmlns:a16="http://schemas.microsoft.com/office/drawing/2014/main" id="{D6CD6050-C93E-A5B8-ADF6-8A85984741F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7F35CD-80D1-43E2-8AED-2F85150E75A9}" type="datetime1">
              <a:rPr lang="en-ZA"/>
              <a:pPr>
                <a:defRPr/>
              </a:pPr>
              <a:t>2025/08/25</a:t>
            </a:fld>
            <a:endParaRPr lang="en-ZA" dirty="0"/>
          </a:p>
        </p:txBody>
      </p:sp>
      <p:sp>
        <p:nvSpPr>
          <p:cNvPr id="6" name="Rectangle 38">
            <a:extLst>
              <a:ext uri="{FF2B5EF4-FFF2-40B4-BE49-F238E27FC236}">
                <a16:creationId xmlns:a16="http://schemas.microsoft.com/office/drawing/2014/main" id="{54091759-B64F-79AC-D3D0-C8FB7A3C51A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Rectangle 39">
            <a:extLst>
              <a:ext uri="{FF2B5EF4-FFF2-40B4-BE49-F238E27FC236}">
                <a16:creationId xmlns:a16="http://schemas.microsoft.com/office/drawing/2014/main" id="{DF69C725-7FEF-838A-D5BB-AA00D0DE74E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D37D6E-1147-4983-A909-34E85D4AD803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3143162662"/>
      </p:ext>
    </p:extLst>
  </p:cSld>
  <p:clrMapOvr>
    <a:masterClrMapping/>
  </p:clrMapOvr>
  <p:transition spd="slow"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Rectangle 37">
            <a:extLst>
              <a:ext uri="{FF2B5EF4-FFF2-40B4-BE49-F238E27FC236}">
                <a16:creationId xmlns:a16="http://schemas.microsoft.com/office/drawing/2014/main" id="{866B8207-2CCB-7838-8910-34CC5D83056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39403C-5057-48AF-A23F-ADC616D86E41}" type="datetime1">
              <a:rPr lang="en-ZA"/>
              <a:pPr>
                <a:defRPr/>
              </a:pPr>
              <a:t>2025/08/25</a:t>
            </a:fld>
            <a:endParaRPr lang="en-ZA" dirty="0"/>
          </a:p>
        </p:txBody>
      </p:sp>
      <p:sp>
        <p:nvSpPr>
          <p:cNvPr id="8" name="Rectangle 38">
            <a:extLst>
              <a:ext uri="{FF2B5EF4-FFF2-40B4-BE49-F238E27FC236}">
                <a16:creationId xmlns:a16="http://schemas.microsoft.com/office/drawing/2014/main" id="{7424858F-34A0-D719-FB0F-50D01164DF6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9" name="Rectangle 39">
            <a:extLst>
              <a:ext uri="{FF2B5EF4-FFF2-40B4-BE49-F238E27FC236}">
                <a16:creationId xmlns:a16="http://schemas.microsoft.com/office/drawing/2014/main" id="{300D94CB-3811-91D5-B91B-87F88DBD3B1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3CA7D3-C855-4E01-B85C-9F0996878EFC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3706474070"/>
      </p:ext>
    </p:extLst>
  </p:cSld>
  <p:clrMapOvr>
    <a:masterClrMapping/>
  </p:clrMapOvr>
  <p:transition spd="slow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Rectangle 37">
            <a:extLst>
              <a:ext uri="{FF2B5EF4-FFF2-40B4-BE49-F238E27FC236}">
                <a16:creationId xmlns:a16="http://schemas.microsoft.com/office/drawing/2014/main" id="{9A5A5AD2-9CD6-ABF8-BAE5-728A8A9E522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388BE5-34EB-4351-80E0-196F66B3AEC0}" type="datetime1">
              <a:rPr lang="en-ZA"/>
              <a:pPr>
                <a:defRPr/>
              </a:pPr>
              <a:t>2025/08/25</a:t>
            </a:fld>
            <a:endParaRPr lang="en-ZA" dirty="0"/>
          </a:p>
        </p:txBody>
      </p:sp>
      <p:sp>
        <p:nvSpPr>
          <p:cNvPr id="4" name="Rectangle 38">
            <a:extLst>
              <a:ext uri="{FF2B5EF4-FFF2-40B4-BE49-F238E27FC236}">
                <a16:creationId xmlns:a16="http://schemas.microsoft.com/office/drawing/2014/main" id="{51342BE2-9319-1EB4-0089-4066337F6BB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Rectangle 39">
            <a:extLst>
              <a:ext uri="{FF2B5EF4-FFF2-40B4-BE49-F238E27FC236}">
                <a16:creationId xmlns:a16="http://schemas.microsoft.com/office/drawing/2014/main" id="{7B263147-A4BF-4571-54FF-98DB4543CE0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627130-99C8-4351-8A08-A5A4854E355D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129226753"/>
      </p:ext>
    </p:extLst>
  </p:cSld>
  <p:clrMapOvr>
    <a:masterClrMapping/>
  </p:clrMapOvr>
  <p:transition spd="slow"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7">
            <a:extLst>
              <a:ext uri="{FF2B5EF4-FFF2-40B4-BE49-F238E27FC236}">
                <a16:creationId xmlns:a16="http://schemas.microsoft.com/office/drawing/2014/main" id="{D2FEF5D4-ADA8-8FC0-69E0-27746AD3576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4D121E-8E88-48E8-BFA6-68800D5FA146}" type="datetime1">
              <a:rPr lang="en-ZA"/>
              <a:pPr>
                <a:defRPr/>
              </a:pPr>
              <a:t>2025/08/25</a:t>
            </a:fld>
            <a:endParaRPr lang="en-ZA" dirty="0"/>
          </a:p>
        </p:txBody>
      </p:sp>
      <p:sp>
        <p:nvSpPr>
          <p:cNvPr id="3" name="Rectangle 38">
            <a:extLst>
              <a:ext uri="{FF2B5EF4-FFF2-40B4-BE49-F238E27FC236}">
                <a16:creationId xmlns:a16="http://schemas.microsoft.com/office/drawing/2014/main" id="{463CED6A-5200-7598-C26A-9F29E5C6BD6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4" name="Rectangle 39">
            <a:extLst>
              <a:ext uri="{FF2B5EF4-FFF2-40B4-BE49-F238E27FC236}">
                <a16:creationId xmlns:a16="http://schemas.microsoft.com/office/drawing/2014/main" id="{54F494BA-9CF2-4975-F2CD-1EC022FA3A0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3EAA9F-6554-4118-979D-6189A566211F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2595197278"/>
      </p:ext>
    </p:extLst>
  </p:cSld>
  <p:clrMapOvr>
    <a:masterClrMapping/>
  </p:clrMapOvr>
  <p:transition spd="slow"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>
            <a:extLst>
              <a:ext uri="{FF2B5EF4-FFF2-40B4-BE49-F238E27FC236}">
                <a16:creationId xmlns:a16="http://schemas.microsoft.com/office/drawing/2014/main" id="{7D6C01A9-79DC-C52B-061A-8C06F1310DB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8A7C65-2960-4D52-82C3-B279B21AF196}" type="datetime1">
              <a:rPr lang="en-ZA"/>
              <a:pPr>
                <a:defRPr/>
              </a:pPr>
              <a:t>2025/08/25</a:t>
            </a:fld>
            <a:endParaRPr lang="en-ZA" dirty="0"/>
          </a:p>
        </p:txBody>
      </p:sp>
      <p:sp>
        <p:nvSpPr>
          <p:cNvPr id="6" name="Rectangle 38">
            <a:extLst>
              <a:ext uri="{FF2B5EF4-FFF2-40B4-BE49-F238E27FC236}">
                <a16:creationId xmlns:a16="http://schemas.microsoft.com/office/drawing/2014/main" id="{8BD2D6BB-4E38-D4A0-7E5C-5C49DAAEEA9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Rectangle 39">
            <a:extLst>
              <a:ext uri="{FF2B5EF4-FFF2-40B4-BE49-F238E27FC236}">
                <a16:creationId xmlns:a16="http://schemas.microsoft.com/office/drawing/2014/main" id="{20D7A7E9-4CD2-3A6E-4EBD-6F8777C7114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3D1942-9B4D-473D-9C36-22ABE9898D5E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4069323453"/>
      </p:ext>
    </p:extLst>
  </p:cSld>
  <p:clrMapOvr>
    <a:masterClrMapping/>
  </p:clrMapOvr>
  <p:transition spd="slow"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>
            <a:extLst>
              <a:ext uri="{FF2B5EF4-FFF2-40B4-BE49-F238E27FC236}">
                <a16:creationId xmlns:a16="http://schemas.microsoft.com/office/drawing/2014/main" id="{DAD0F328-4287-17A9-57EE-8E23C39CA49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96A260-B8EE-4696-81A6-18F9889090D9}" type="datetime1">
              <a:rPr lang="en-ZA"/>
              <a:pPr>
                <a:defRPr/>
              </a:pPr>
              <a:t>2025/08/25</a:t>
            </a:fld>
            <a:endParaRPr lang="en-ZA" dirty="0"/>
          </a:p>
        </p:txBody>
      </p:sp>
      <p:sp>
        <p:nvSpPr>
          <p:cNvPr id="6" name="Rectangle 38">
            <a:extLst>
              <a:ext uri="{FF2B5EF4-FFF2-40B4-BE49-F238E27FC236}">
                <a16:creationId xmlns:a16="http://schemas.microsoft.com/office/drawing/2014/main" id="{5165E6A6-80AC-F29E-C513-90D0754A746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Rectangle 39">
            <a:extLst>
              <a:ext uri="{FF2B5EF4-FFF2-40B4-BE49-F238E27FC236}">
                <a16:creationId xmlns:a16="http://schemas.microsoft.com/office/drawing/2014/main" id="{7D9F2D25-72F2-9749-FB5F-BA9D29CF100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0950DB-E61F-4D00-9BFC-A7687B020C1D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2973815610"/>
      </p:ext>
    </p:extLst>
  </p:cSld>
  <p:clrMapOvr>
    <a:masterClrMapping/>
  </p:clrMapOvr>
  <p:transition spd="slow"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>
            <a:extLst>
              <a:ext uri="{FF2B5EF4-FFF2-40B4-BE49-F238E27FC236}">
                <a16:creationId xmlns:a16="http://schemas.microsoft.com/office/drawing/2014/main" id="{3083B0B1-28D9-36A6-51B8-62FA5960847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C3A8BC-04D8-410E-B9DC-D54BD16507DF}" type="datetime1">
              <a:rPr lang="en-ZA"/>
              <a:pPr>
                <a:defRPr/>
              </a:pPr>
              <a:t>2025/08/25</a:t>
            </a:fld>
            <a:endParaRPr lang="en-ZA" dirty="0"/>
          </a:p>
        </p:txBody>
      </p:sp>
      <p:sp>
        <p:nvSpPr>
          <p:cNvPr id="5" name="Rectangle 38">
            <a:extLst>
              <a:ext uri="{FF2B5EF4-FFF2-40B4-BE49-F238E27FC236}">
                <a16:creationId xmlns:a16="http://schemas.microsoft.com/office/drawing/2014/main" id="{792392ED-C89E-5D89-9D12-7154EE35507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39">
            <a:extLst>
              <a:ext uri="{FF2B5EF4-FFF2-40B4-BE49-F238E27FC236}">
                <a16:creationId xmlns:a16="http://schemas.microsoft.com/office/drawing/2014/main" id="{22A696BD-5BEE-7331-FCDB-B092F0E74E4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4DF136-EBBC-4AF4-B489-2B41B91A9C77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2017499170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 Chapter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F7C3906-7D26-F847-D210-DC8F472D401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47291" y="1463747"/>
            <a:ext cx="3937000" cy="3568700"/>
          </a:xfrm>
          <a:prstGeom prst="rect">
            <a:avLst/>
          </a:prstGeom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87BD48D-91A6-B706-71D6-9D1F3017065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343198" y="1600672"/>
            <a:ext cx="3294850" cy="3294850"/>
          </a:xfrm>
          <a:custGeom>
            <a:avLst/>
            <a:gdLst>
              <a:gd name="connsiteX0" fmla="*/ 1647425 w 3294850"/>
              <a:gd name="connsiteY0" fmla="*/ 0 h 3294850"/>
              <a:gd name="connsiteX1" fmla="*/ 3294850 w 3294850"/>
              <a:gd name="connsiteY1" fmla="*/ 1647425 h 3294850"/>
              <a:gd name="connsiteX2" fmla="*/ 1647425 w 3294850"/>
              <a:gd name="connsiteY2" fmla="*/ 3294850 h 3294850"/>
              <a:gd name="connsiteX3" fmla="*/ 1275376 w 3294850"/>
              <a:gd name="connsiteY3" fmla="*/ 3252665 h 3294850"/>
              <a:gd name="connsiteX4" fmla="*/ 1215764 w 3294850"/>
              <a:gd name="connsiteY4" fmla="*/ 3236539 h 3294850"/>
              <a:gd name="connsiteX5" fmla="*/ 1240067 w 3294850"/>
              <a:gd name="connsiteY5" fmla="*/ 3196535 h 3294850"/>
              <a:gd name="connsiteX6" fmla="*/ 1362162 w 3294850"/>
              <a:gd name="connsiteY6" fmla="*/ 2714346 h 3294850"/>
              <a:gd name="connsiteX7" fmla="*/ 350562 w 3294850"/>
              <a:gd name="connsiteY7" fmla="*/ 1702746 h 3294850"/>
              <a:gd name="connsiteX8" fmla="*/ 49743 w 3294850"/>
              <a:gd name="connsiteY8" fmla="*/ 1748226 h 3294850"/>
              <a:gd name="connsiteX9" fmla="*/ 5901 w 3294850"/>
              <a:gd name="connsiteY9" fmla="*/ 1764272 h 3294850"/>
              <a:gd name="connsiteX10" fmla="*/ 0 w 3294850"/>
              <a:gd name="connsiteY10" fmla="*/ 1647425 h 3294850"/>
              <a:gd name="connsiteX11" fmla="*/ 1647425 w 3294850"/>
              <a:gd name="connsiteY11" fmla="*/ 0 h 329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294850">
                <a:moveTo>
                  <a:pt x="1647425" y="0"/>
                </a:moveTo>
                <a:cubicBezTo>
                  <a:pt x="2557273" y="0"/>
                  <a:pt x="3294850" y="737577"/>
                  <a:pt x="3294850" y="1647425"/>
                </a:cubicBezTo>
                <a:cubicBezTo>
                  <a:pt x="3294850" y="2557273"/>
                  <a:pt x="2557273" y="3294850"/>
                  <a:pt x="1647425" y="3294850"/>
                </a:cubicBezTo>
                <a:cubicBezTo>
                  <a:pt x="1519478" y="3294850"/>
                  <a:pt x="1394938" y="3280265"/>
                  <a:pt x="1275376" y="3252665"/>
                </a:cubicBezTo>
                <a:lnTo>
                  <a:pt x="1215764" y="3236539"/>
                </a:lnTo>
                <a:lnTo>
                  <a:pt x="1240067" y="3196535"/>
                </a:lnTo>
                <a:cubicBezTo>
                  <a:pt x="1317933" y="3053198"/>
                  <a:pt x="1362162" y="2888937"/>
                  <a:pt x="1362162" y="2714346"/>
                </a:cubicBezTo>
                <a:cubicBezTo>
                  <a:pt x="1362162" y="2155655"/>
                  <a:pt x="909253" y="1702746"/>
                  <a:pt x="350562" y="1702746"/>
                </a:cubicBezTo>
                <a:cubicBezTo>
                  <a:pt x="245808" y="1702746"/>
                  <a:pt x="144772" y="1718669"/>
                  <a:pt x="49743" y="1748226"/>
                </a:cubicBezTo>
                <a:lnTo>
                  <a:pt x="5901" y="1764272"/>
                </a:lnTo>
                <a:lnTo>
                  <a:pt x="0" y="1647425"/>
                </a:lnTo>
                <a:cubicBezTo>
                  <a:pt x="0" y="737577"/>
                  <a:pt x="737577" y="0"/>
                  <a:pt x="1647425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5DBF5CF-E6CC-1A85-FDB1-B49B23179B88}"/>
              </a:ext>
            </a:extLst>
          </p:cNvPr>
          <p:cNvSpPr/>
          <p:nvPr userDrawn="1"/>
        </p:nvSpPr>
        <p:spPr>
          <a:xfrm>
            <a:off x="672308" y="3289585"/>
            <a:ext cx="2044699" cy="204469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746648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3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5392738" y="2867097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9736D61-2B9F-B39D-FA43-E377D86AA7B3}"/>
              </a:ext>
            </a:extLst>
          </p:cNvPr>
          <p:cNvSpPr/>
          <p:nvPr userDrawn="1"/>
        </p:nvSpPr>
        <p:spPr>
          <a:xfrm>
            <a:off x="0" y="6593974"/>
            <a:ext cx="12192000" cy="26402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101">
            <a:extLst>
              <a:ext uri="{FF2B5EF4-FFF2-40B4-BE49-F238E27FC236}">
                <a16:creationId xmlns:a16="http://schemas.microsoft.com/office/drawing/2014/main" id="{F5F2CF35-ACC4-A108-DD87-92F9426534E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49197" y="3364197"/>
            <a:ext cx="1895476" cy="1895476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visual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3438781-E333-E871-DE61-8750EF6EEC4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456261" y="3289585"/>
            <a:ext cx="2260600" cy="204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41387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61967" y="166689"/>
            <a:ext cx="2791884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2084" y="166689"/>
            <a:ext cx="8176683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>
            <a:extLst>
              <a:ext uri="{FF2B5EF4-FFF2-40B4-BE49-F238E27FC236}">
                <a16:creationId xmlns:a16="http://schemas.microsoft.com/office/drawing/2014/main" id="{0C4A2F8D-0E63-CEC3-4EF9-8087E18BD25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739784-5088-4178-B171-8B15027862FA}" type="datetime1">
              <a:rPr lang="en-ZA"/>
              <a:pPr>
                <a:defRPr/>
              </a:pPr>
              <a:t>2025/08/25</a:t>
            </a:fld>
            <a:endParaRPr lang="en-ZA" dirty="0"/>
          </a:p>
        </p:txBody>
      </p:sp>
      <p:sp>
        <p:nvSpPr>
          <p:cNvPr id="5" name="Rectangle 38">
            <a:extLst>
              <a:ext uri="{FF2B5EF4-FFF2-40B4-BE49-F238E27FC236}">
                <a16:creationId xmlns:a16="http://schemas.microsoft.com/office/drawing/2014/main" id="{DE6D5EEB-12B6-358F-7F41-821B6802455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39">
            <a:extLst>
              <a:ext uri="{FF2B5EF4-FFF2-40B4-BE49-F238E27FC236}">
                <a16:creationId xmlns:a16="http://schemas.microsoft.com/office/drawing/2014/main" id="{2FDFBCD4-CF51-3482-B96E-106407ACD44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47C16B-F754-4E82-81BB-826F53CDF9CA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4003811828"/>
      </p:ext>
    </p:extLst>
  </p:cSld>
  <p:clrMapOvr>
    <a:masterClrMapping/>
  </p:clrMapOvr>
  <p:transition spd="slow"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2084" y="166688"/>
            <a:ext cx="8693149" cy="6667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82084" y="1436689"/>
            <a:ext cx="5484283" cy="504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9567" y="1436689"/>
            <a:ext cx="5484284" cy="504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37">
            <a:extLst>
              <a:ext uri="{FF2B5EF4-FFF2-40B4-BE49-F238E27FC236}">
                <a16:creationId xmlns:a16="http://schemas.microsoft.com/office/drawing/2014/main" id="{BE14B35F-E497-C078-5767-0B56C2E71B5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015292-04B2-4C4F-AFBD-047B3BEC21C1}" type="datetime1">
              <a:rPr lang="en-ZA"/>
              <a:pPr>
                <a:defRPr/>
              </a:pPr>
              <a:t>2025/08/25</a:t>
            </a:fld>
            <a:endParaRPr lang="en-ZA" dirty="0"/>
          </a:p>
        </p:txBody>
      </p:sp>
      <p:sp>
        <p:nvSpPr>
          <p:cNvPr id="6" name="Rectangle 38">
            <a:extLst>
              <a:ext uri="{FF2B5EF4-FFF2-40B4-BE49-F238E27FC236}">
                <a16:creationId xmlns:a16="http://schemas.microsoft.com/office/drawing/2014/main" id="{94AC6AB9-FAE1-85A0-FC52-A3B7CB1D0ED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Rectangle 39">
            <a:extLst>
              <a:ext uri="{FF2B5EF4-FFF2-40B4-BE49-F238E27FC236}">
                <a16:creationId xmlns:a16="http://schemas.microsoft.com/office/drawing/2014/main" id="{42AC0943-B10F-1A9B-573F-94BC49D4786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AB19DF-EA33-4EDB-9606-A5FE93D0A6D8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3241679273"/>
      </p:ext>
    </p:extLst>
  </p:cSld>
  <p:clrMapOvr>
    <a:masterClrMapping/>
  </p:clrMapOvr>
  <p:transition spd="slow"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2084" y="166688"/>
            <a:ext cx="8693149" cy="6667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82085" y="1436689"/>
            <a:ext cx="11171767" cy="5045075"/>
          </a:xfrm>
        </p:spPr>
        <p:txBody>
          <a:bodyPr/>
          <a:lstStyle/>
          <a:p>
            <a:pPr lvl="0"/>
            <a:endParaRPr lang="en-ZA" noProof="0" dirty="0"/>
          </a:p>
        </p:txBody>
      </p:sp>
      <p:sp>
        <p:nvSpPr>
          <p:cNvPr id="4" name="Rectangle 37">
            <a:extLst>
              <a:ext uri="{FF2B5EF4-FFF2-40B4-BE49-F238E27FC236}">
                <a16:creationId xmlns:a16="http://schemas.microsoft.com/office/drawing/2014/main" id="{F218A551-E8F9-B8B2-2F29-F92F4E1615F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EF52AE-01E9-45DD-8E04-6A124FD4F9A8}" type="datetime1">
              <a:rPr lang="en-ZA"/>
              <a:pPr>
                <a:defRPr/>
              </a:pPr>
              <a:t>2025/08/25</a:t>
            </a:fld>
            <a:endParaRPr lang="en-ZA" dirty="0"/>
          </a:p>
        </p:txBody>
      </p:sp>
      <p:sp>
        <p:nvSpPr>
          <p:cNvPr id="5" name="Rectangle 38">
            <a:extLst>
              <a:ext uri="{FF2B5EF4-FFF2-40B4-BE49-F238E27FC236}">
                <a16:creationId xmlns:a16="http://schemas.microsoft.com/office/drawing/2014/main" id="{44F3CBA1-0F7A-E843-ABDE-65E5AC3BACB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Rectangle 39">
            <a:extLst>
              <a:ext uri="{FF2B5EF4-FFF2-40B4-BE49-F238E27FC236}">
                <a16:creationId xmlns:a16="http://schemas.microsoft.com/office/drawing/2014/main" id="{73E2C0DB-1A44-A50B-F9FD-8A2BC25721A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B35058-1B9B-4F64-823C-84C5242A6C7C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1698238378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56944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8ED6B3-A54B-E3D6-3B0D-0CE82331EF51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393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521923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3A6B3C0-BE11-BB1E-37B2-3F2CECBAC1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AA2B460-5729-C216-9BDA-BB746E74B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41936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8ED6B3-A54B-E3D6-3B0D-0CE82331EF51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9935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66230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ags" Target="../tags/tag2.xml"/><Relationship Id="rId11" Type="http://schemas.openxmlformats.org/officeDocument/2006/relationships/image" Target="../media/image3.png"/><Relationship Id="rId5" Type="http://schemas.openxmlformats.org/officeDocument/2006/relationships/theme" Target="../theme/theme1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7.xml"/><Relationship Id="rId7" Type="http://schemas.openxmlformats.org/officeDocument/2006/relationships/tags" Target="../tags/tag13.xml"/><Relationship Id="rId12" Type="http://schemas.openxmlformats.org/officeDocument/2006/relationships/image" Target="../media/image9.emf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tags" Target="../tags/tag12.xml"/><Relationship Id="rId11" Type="http://schemas.openxmlformats.org/officeDocument/2006/relationships/image" Target="../media/image8.emf"/><Relationship Id="rId5" Type="http://schemas.openxmlformats.org/officeDocument/2006/relationships/theme" Target="../theme/theme2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8.xml"/><Relationship Id="rId9" Type="http://schemas.openxmlformats.org/officeDocument/2006/relationships/oleObject" Target="../embeddings/oleObject4.bin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theme" Target="../theme/theme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oleObject" Target="../embeddings/oleObject4.bin"/><Relationship Id="rId5" Type="http://schemas.openxmlformats.org/officeDocument/2006/relationships/tags" Target="../tags/tag23.xml"/><Relationship Id="rId4" Type="http://schemas.openxmlformats.org/officeDocument/2006/relationships/tags" Target="../tags/tag22.xml"/><Relationship Id="rId9" Type="http://schemas.openxmlformats.org/officeDocument/2006/relationships/image" Target="../media/image9.e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11.jpeg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image" Target="../media/image10.jpeg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26.xml"/><Relationship Id="rId7" Type="http://schemas.openxmlformats.org/officeDocument/2006/relationships/tags" Target="../tags/tag29.xml"/><Relationship Id="rId12" Type="http://schemas.openxmlformats.org/officeDocument/2006/relationships/image" Target="../media/image9.emf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tags" Target="../tags/tag28.xml"/><Relationship Id="rId11" Type="http://schemas.openxmlformats.org/officeDocument/2006/relationships/image" Target="../media/image8.emf"/><Relationship Id="rId5" Type="http://schemas.openxmlformats.org/officeDocument/2006/relationships/theme" Target="../theme/theme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27.xml"/><Relationship Id="rId9" Type="http://schemas.openxmlformats.org/officeDocument/2006/relationships/oleObject" Target="../embeddings/oleObject4.bin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theme" Target="../theme/theme6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oleObject" Target="../embeddings/oleObject4.bin"/><Relationship Id="rId5" Type="http://schemas.openxmlformats.org/officeDocument/2006/relationships/tags" Target="../tags/tag39.xml"/><Relationship Id="rId4" Type="http://schemas.openxmlformats.org/officeDocument/2006/relationships/tags" Target="../tags/tag38.xml"/><Relationship Id="rId9" Type="http://schemas.openxmlformats.org/officeDocument/2006/relationships/image" Target="../media/image9.emf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1.xml"/><Relationship Id="rId16" Type="http://schemas.openxmlformats.org/officeDocument/2006/relationships/image" Target="../media/image11.jpeg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image" Target="../media/image10.jpeg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theme" Target="../theme/theme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ct 10" hidden="1"/>
          <p:cNvGraphicFramePr>
            <a:graphicFrameLocks noChangeAspect="1"/>
          </p:cNvGraphicFramePr>
          <p:nvPr userDrawn="1"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424129710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8" imgW="270" imgH="270" progId="TCLayout.ActiveDocument.1">
                  <p:embed/>
                </p:oleObj>
              </mc:Choice>
              <mc:Fallback>
                <p:oleObj name="think-cell Slide" r:id="rId8" imgW="270" imgH="270" progId="TCLayout.ActiveDocument.1">
                  <p:embed/>
                  <p:pic>
                    <p:nvPicPr>
                      <p:cNvPr id="11" name="Object 10" hidden="1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 userDrawn="1">
            <p:custDataLst>
              <p:tags r:id="rId7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7394285-7F8F-217D-C4F3-CDA987C0E7A0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9815492" y="531812"/>
            <a:ext cx="1841500" cy="381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97E6BEC-D482-0901-2316-95D508893F82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015" y="441730"/>
            <a:ext cx="1749543" cy="499657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6">
            <a:extLst>
              <a:ext uri="{FF2B5EF4-FFF2-40B4-BE49-F238E27FC236}">
                <a16:creationId xmlns:a16="http://schemas.microsoft.com/office/drawing/2014/main" id="{B619409D-E657-F8EF-6768-89EA45985221}"/>
              </a:ext>
            </a:extLst>
          </p:cNvPr>
          <p:cNvSpPr txBox="1"/>
          <p:nvPr userDrawn="1"/>
        </p:nvSpPr>
        <p:spPr>
          <a:xfrm>
            <a:off x="228815" y="152171"/>
            <a:ext cx="19114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kern="1200" dirty="0">
                <a:solidFill>
                  <a:srgbClr val="00389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In partnership with</a:t>
            </a:r>
            <a:endParaRPr lang="en-ZA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0761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0" r:id="rId2"/>
    <p:sldLayoutId id="2147483657" r:id="rId3"/>
    <p:sldLayoutId id="2147483655" r:id="rId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1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bg1">
            <a:lumMod val="50000"/>
          </a:schemeClr>
        </a:buClr>
        <a:buFont typeface="Wingdings" panose="05000000000000000000" pitchFamily="2" charset="2"/>
        <a:buChar char="§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Calibri" panose="020F0502020204030204" pitchFamily="34" charset="0"/>
        <a:buChar char="-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Arial" panose="020B0604020202020204" pitchFamily="34" charset="0"/>
        <a:buChar char="•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Courier New" panose="02070309020205020404" pitchFamily="49" charset="0"/>
        <a:buChar char="o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Wingdings" panose="05000000000000000000" pitchFamily="2" charset="2"/>
        <a:buChar char="Ø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066A82E-2CA2-0BBB-B6D5-7783C1385D05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8898" y="6273795"/>
            <a:ext cx="1494155" cy="42672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A7057F0-5F5E-786F-613E-0CBEA464107A}"/>
              </a:ext>
            </a:extLst>
          </p:cNvPr>
          <p:cNvSpPr/>
          <p:nvPr userDrawn="1"/>
        </p:nvSpPr>
        <p:spPr>
          <a:xfrm>
            <a:off x="0" y="0"/>
            <a:ext cx="121920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Object 10" hidden="1"/>
          <p:cNvGraphicFramePr>
            <a:graphicFrameLocks noChangeAspect="1"/>
          </p:cNvGraphicFramePr>
          <p:nvPr userDrawn="1"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327276721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9" imgW="270" imgH="270" progId="TCLayout.ActiveDocument.1">
                  <p:embed/>
                </p:oleObj>
              </mc:Choice>
              <mc:Fallback>
                <p:oleObj name="think-cell Slide" r:id="rId9" imgW="270" imgH="270" progId="TCLayout.ActiveDocument.1">
                  <p:embed/>
                  <p:pic>
                    <p:nvPicPr>
                      <p:cNvPr id="11" name="Object 10" hidden="1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 userDrawn="1">
            <p:custDataLst>
              <p:tags r:id="rId7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681" y="1223493"/>
            <a:ext cx="11383851" cy="48590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ZA" dirty="0"/>
              <a:t>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1681" y="205769"/>
            <a:ext cx="9511777" cy="66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noProof="0" dirty="0"/>
              <a:t>Click to edit Master title style</a:t>
            </a:r>
            <a:endParaRPr lang="en-ZA" noProof="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A1EFD3B-809C-B8A0-4D86-16532E5E7488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0441904" y="312737"/>
            <a:ext cx="1422400" cy="3683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9A3506A-6DD2-E9D5-DD05-B23171DA1339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0037031" y="318311"/>
            <a:ext cx="241300" cy="3683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29B6C00-1054-2E3C-47EA-23DA27F96A7D}"/>
              </a:ext>
            </a:extLst>
          </p:cNvPr>
          <p:cNvSpPr txBox="1"/>
          <p:nvPr userDrawn="1"/>
        </p:nvSpPr>
        <p:spPr>
          <a:xfrm>
            <a:off x="361681" y="6356350"/>
            <a:ext cx="13356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None/>
            </a:pPr>
            <a:r>
              <a:rPr lang="en-US" sz="1100" dirty="0"/>
              <a:t>In partnership with</a:t>
            </a:r>
            <a:endParaRPr lang="en-ZA" sz="1100" dirty="0" err="1"/>
          </a:p>
        </p:txBody>
      </p:sp>
    </p:spTree>
    <p:extLst>
      <p:ext uri="{BB962C8B-B14F-4D97-AF65-F5344CB8AC3E}">
        <p14:creationId xmlns:p14="http://schemas.microsoft.com/office/powerpoint/2010/main" val="4264861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8" r:id="rId2"/>
    <p:sldLayoutId id="2147483654" r:id="rId3"/>
    <p:sldLayoutId id="2147483659" r:id="rId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1D3E88"/>
        </a:buClr>
        <a:buFont typeface="Calibri" panose="020F0502020204030204" pitchFamily="34" charset="0"/>
        <a:buChar char="-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A7057F0-5F5E-786F-613E-0CBEA464107A}"/>
              </a:ext>
            </a:extLst>
          </p:cNvPr>
          <p:cNvSpPr/>
          <p:nvPr userDrawn="1"/>
        </p:nvSpPr>
        <p:spPr>
          <a:xfrm>
            <a:off x="0" y="0"/>
            <a:ext cx="121920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Object 10" hidden="1"/>
          <p:cNvGraphicFramePr>
            <a:graphicFrameLocks noChangeAspect="1"/>
          </p:cNvGraphicFramePr>
          <p:nvPr userDrawn="1"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27276721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6" imgW="270" imgH="270" progId="TCLayout.ActiveDocument.1">
                  <p:embed/>
                </p:oleObj>
              </mc:Choice>
              <mc:Fallback>
                <p:oleObj name="think-cell Slide" r:id="rId6" imgW="270" imgH="270" progId="TCLayout.ActiveDocument.1">
                  <p:embed/>
                  <p:pic>
                    <p:nvPicPr>
                      <p:cNvPr id="11" name="Object 10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 userDrawn="1">
            <p:custDataLst>
              <p:tags r:id="rId5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681" y="1223493"/>
            <a:ext cx="11383851" cy="48590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ZA" dirty="0"/>
              <a:t>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1681" y="205769"/>
            <a:ext cx="9511777" cy="66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noProof="0" dirty="0"/>
              <a:t>Click to edit Master title style</a:t>
            </a:r>
            <a:endParaRPr lang="en-ZA" noProof="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A1EFD3B-809C-B8A0-4D86-16532E5E7488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0441904" y="312737"/>
            <a:ext cx="1422400" cy="3683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9A3506A-6DD2-E9D5-DD05-B23171DA1339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0037031" y="318311"/>
            <a:ext cx="241300" cy="3683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B56DB893-999D-78A5-DBD6-5B38A7382F94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7912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1D3E88"/>
        </a:buClr>
        <a:buFont typeface="Calibri" panose="020F0502020204030204" pitchFamily="34" charset="0"/>
        <a:buChar char="-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3" descr="logo small">
            <a:extLst>
              <a:ext uri="{FF2B5EF4-FFF2-40B4-BE49-F238E27FC236}">
                <a16:creationId xmlns:a16="http://schemas.microsoft.com/office/drawing/2014/main" id="{6BBFBC1C-6CBA-B217-71F7-3A0D9B71F4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7151" y="341313"/>
            <a:ext cx="1564216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7" descr="topsolid">
            <a:extLst>
              <a:ext uri="{FF2B5EF4-FFF2-40B4-BE49-F238E27FC236}">
                <a16:creationId xmlns:a16="http://schemas.microsoft.com/office/drawing/2014/main" id="{29BE77EF-2243-0E07-D3AD-FA1009F5AD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0121900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>
            <a:extLst>
              <a:ext uri="{FF2B5EF4-FFF2-40B4-BE49-F238E27FC236}">
                <a16:creationId xmlns:a16="http://schemas.microsoft.com/office/drawing/2014/main" id="{B3BC834A-E389-0F5E-1021-766EA871835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582084" y="166688"/>
            <a:ext cx="8693149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title style</a:t>
            </a:r>
          </a:p>
        </p:txBody>
      </p:sp>
      <p:sp>
        <p:nvSpPr>
          <p:cNvPr id="1029" name="Rectangle 3">
            <a:extLst>
              <a:ext uri="{FF2B5EF4-FFF2-40B4-BE49-F238E27FC236}">
                <a16:creationId xmlns:a16="http://schemas.microsoft.com/office/drawing/2014/main" id="{E2884861-1AEA-9D4B-AFC3-69F6B8724DD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82085" y="1436689"/>
            <a:ext cx="11171767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text styles</a:t>
            </a:r>
          </a:p>
          <a:p>
            <a:pPr lvl="1"/>
            <a:r>
              <a:rPr lang="en-ZA" altLang="en-US"/>
              <a:t>Second level</a:t>
            </a:r>
          </a:p>
          <a:p>
            <a:pPr lvl="2"/>
            <a:r>
              <a:rPr lang="en-ZA" altLang="en-US"/>
              <a:t>Third level</a:t>
            </a:r>
          </a:p>
          <a:p>
            <a:pPr lvl="3"/>
            <a:r>
              <a:rPr lang="en-ZA" altLang="en-US"/>
              <a:t>Fourth level</a:t>
            </a:r>
          </a:p>
          <a:p>
            <a:pPr lvl="4"/>
            <a:r>
              <a:rPr lang="en-ZA" altLang="en-US"/>
              <a:t>Fifth level</a:t>
            </a:r>
          </a:p>
        </p:txBody>
      </p:sp>
      <p:sp>
        <p:nvSpPr>
          <p:cNvPr id="1061" name="Rectangle 37">
            <a:extLst>
              <a:ext uri="{FF2B5EF4-FFF2-40B4-BE49-F238E27FC236}">
                <a16:creationId xmlns:a16="http://schemas.microsoft.com/office/drawing/2014/main" id="{56333B75-E1FF-4873-C7EE-709F269F27F5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1" y="6453189"/>
            <a:ext cx="2317751" cy="2682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1062" name="Rectangle 38">
            <a:extLst>
              <a:ext uri="{FF2B5EF4-FFF2-40B4-BE49-F238E27FC236}">
                <a16:creationId xmlns:a16="http://schemas.microsoft.com/office/drawing/2014/main" id="{35BFDFAB-B418-9C37-31D8-16959B5EAB6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76185" y="6453189"/>
            <a:ext cx="3839633" cy="2682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1063" name="Rectangle 39">
            <a:extLst>
              <a:ext uri="{FF2B5EF4-FFF2-40B4-BE49-F238E27FC236}">
                <a16:creationId xmlns:a16="http://schemas.microsoft.com/office/drawing/2014/main" id="{1691CFA5-DB03-E825-7E53-E36BA70B41C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552518" y="6453189"/>
            <a:ext cx="2201333" cy="2682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3485AD28-5593-45B2-8A20-65065997F189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1473399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</p:sldLayoutIdLst>
  <p:transition spd="slow">
    <p:fade/>
  </p:transition>
  <p:hf hd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066A82E-2CA2-0BBB-B6D5-7783C1385D05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8898" y="6273795"/>
            <a:ext cx="1494155" cy="42672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A7057F0-5F5E-786F-613E-0CBEA464107A}"/>
              </a:ext>
            </a:extLst>
          </p:cNvPr>
          <p:cNvSpPr/>
          <p:nvPr userDrawn="1"/>
        </p:nvSpPr>
        <p:spPr>
          <a:xfrm>
            <a:off x="0" y="0"/>
            <a:ext cx="121920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Object 10" hidden="1"/>
          <p:cNvGraphicFramePr>
            <a:graphicFrameLocks noChangeAspect="1"/>
          </p:cNvGraphicFramePr>
          <p:nvPr userDrawn="1"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327276721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9" imgW="270" imgH="270" progId="TCLayout.ActiveDocument.1">
                  <p:embed/>
                </p:oleObj>
              </mc:Choice>
              <mc:Fallback>
                <p:oleObj name="think-cell Slide" r:id="rId9" imgW="270" imgH="270" progId="TCLayout.ActiveDocument.1">
                  <p:embed/>
                  <p:pic>
                    <p:nvPicPr>
                      <p:cNvPr id="11" name="Object 10" hidden="1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 userDrawn="1">
            <p:custDataLst>
              <p:tags r:id="rId7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681" y="1223493"/>
            <a:ext cx="11383851" cy="48590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ZA" dirty="0"/>
              <a:t>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1681" y="205769"/>
            <a:ext cx="9511777" cy="66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noProof="0" dirty="0"/>
              <a:t>Click to edit Master title style</a:t>
            </a:r>
            <a:endParaRPr lang="en-ZA" noProof="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A1EFD3B-809C-B8A0-4D86-16532E5E7488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0441904" y="312737"/>
            <a:ext cx="1422400" cy="3683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9A3506A-6DD2-E9D5-DD05-B23171DA1339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0037031" y="318311"/>
            <a:ext cx="241300" cy="3683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29B6C00-1054-2E3C-47EA-23DA27F96A7D}"/>
              </a:ext>
            </a:extLst>
          </p:cNvPr>
          <p:cNvSpPr txBox="1"/>
          <p:nvPr userDrawn="1"/>
        </p:nvSpPr>
        <p:spPr>
          <a:xfrm>
            <a:off x="361681" y="6356350"/>
            <a:ext cx="13356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None/>
            </a:pPr>
            <a:r>
              <a:rPr lang="en-US" sz="1100" dirty="0"/>
              <a:t>In partnership with</a:t>
            </a:r>
            <a:endParaRPr lang="en-ZA" sz="1100" dirty="0" err="1"/>
          </a:p>
        </p:txBody>
      </p:sp>
    </p:spTree>
    <p:extLst>
      <p:ext uri="{BB962C8B-B14F-4D97-AF65-F5344CB8AC3E}">
        <p14:creationId xmlns:p14="http://schemas.microsoft.com/office/powerpoint/2010/main" val="2658218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1D3E88"/>
        </a:buClr>
        <a:buFont typeface="Calibri" panose="020F0502020204030204" pitchFamily="34" charset="0"/>
        <a:buChar char="-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A7057F0-5F5E-786F-613E-0CBEA464107A}"/>
              </a:ext>
            </a:extLst>
          </p:cNvPr>
          <p:cNvSpPr/>
          <p:nvPr userDrawn="1"/>
        </p:nvSpPr>
        <p:spPr>
          <a:xfrm>
            <a:off x="0" y="0"/>
            <a:ext cx="121920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Object 10" hidden="1"/>
          <p:cNvGraphicFramePr>
            <a:graphicFrameLocks noChangeAspect="1"/>
          </p:cNvGraphicFramePr>
          <p:nvPr userDrawn="1"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27276721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6" imgW="270" imgH="270" progId="TCLayout.ActiveDocument.1">
                  <p:embed/>
                </p:oleObj>
              </mc:Choice>
              <mc:Fallback>
                <p:oleObj name="think-cell Slide" r:id="rId6" imgW="270" imgH="270" progId="TCLayout.ActiveDocument.1">
                  <p:embed/>
                  <p:pic>
                    <p:nvPicPr>
                      <p:cNvPr id="11" name="Object 10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 userDrawn="1">
            <p:custDataLst>
              <p:tags r:id="rId5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681" y="1223493"/>
            <a:ext cx="11383851" cy="48590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ZA" dirty="0"/>
              <a:t>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1681" y="205769"/>
            <a:ext cx="9511777" cy="66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noProof="0" dirty="0"/>
              <a:t>Click to edit Master title style</a:t>
            </a:r>
            <a:endParaRPr lang="en-ZA" noProof="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A1EFD3B-809C-B8A0-4D86-16532E5E7488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0441904" y="312737"/>
            <a:ext cx="1422400" cy="3683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9A3506A-6DD2-E9D5-DD05-B23171DA1339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0037031" y="318311"/>
            <a:ext cx="241300" cy="3683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B56DB893-999D-78A5-DBD6-5B38A7382F94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653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1D3E88"/>
        </a:buClr>
        <a:buFont typeface="Calibri" panose="020F0502020204030204" pitchFamily="34" charset="0"/>
        <a:buChar char="-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3" descr="logo small">
            <a:extLst>
              <a:ext uri="{FF2B5EF4-FFF2-40B4-BE49-F238E27FC236}">
                <a16:creationId xmlns:a16="http://schemas.microsoft.com/office/drawing/2014/main" id="{6BBFBC1C-6CBA-B217-71F7-3A0D9B71F4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7151" y="341313"/>
            <a:ext cx="1564216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7" descr="topsolid">
            <a:extLst>
              <a:ext uri="{FF2B5EF4-FFF2-40B4-BE49-F238E27FC236}">
                <a16:creationId xmlns:a16="http://schemas.microsoft.com/office/drawing/2014/main" id="{29BE77EF-2243-0E07-D3AD-FA1009F5AD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0121900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>
            <a:extLst>
              <a:ext uri="{FF2B5EF4-FFF2-40B4-BE49-F238E27FC236}">
                <a16:creationId xmlns:a16="http://schemas.microsoft.com/office/drawing/2014/main" id="{B3BC834A-E389-0F5E-1021-766EA871835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582084" y="166688"/>
            <a:ext cx="8693149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title style</a:t>
            </a:r>
          </a:p>
        </p:txBody>
      </p:sp>
      <p:sp>
        <p:nvSpPr>
          <p:cNvPr id="1029" name="Rectangle 3">
            <a:extLst>
              <a:ext uri="{FF2B5EF4-FFF2-40B4-BE49-F238E27FC236}">
                <a16:creationId xmlns:a16="http://schemas.microsoft.com/office/drawing/2014/main" id="{E2884861-1AEA-9D4B-AFC3-69F6B8724DD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82085" y="1436689"/>
            <a:ext cx="11171767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text styles</a:t>
            </a:r>
          </a:p>
          <a:p>
            <a:pPr lvl="1"/>
            <a:r>
              <a:rPr lang="en-ZA" altLang="en-US"/>
              <a:t>Second level</a:t>
            </a:r>
          </a:p>
          <a:p>
            <a:pPr lvl="2"/>
            <a:r>
              <a:rPr lang="en-ZA" altLang="en-US"/>
              <a:t>Third level</a:t>
            </a:r>
          </a:p>
          <a:p>
            <a:pPr lvl="3"/>
            <a:r>
              <a:rPr lang="en-ZA" altLang="en-US"/>
              <a:t>Fourth level</a:t>
            </a:r>
          </a:p>
          <a:p>
            <a:pPr lvl="4"/>
            <a:r>
              <a:rPr lang="en-ZA" altLang="en-US"/>
              <a:t>Fifth level</a:t>
            </a:r>
          </a:p>
        </p:txBody>
      </p:sp>
      <p:sp>
        <p:nvSpPr>
          <p:cNvPr id="1061" name="Rectangle 37">
            <a:extLst>
              <a:ext uri="{FF2B5EF4-FFF2-40B4-BE49-F238E27FC236}">
                <a16:creationId xmlns:a16="http://schemas.microsoft.com/office/drawing/2014/main" id="{56333B75-E1FF-4873-C7EE-709F269F27F5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1" y="6453189"/>
            <a:ext cx="2317751" cy="2682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5E150D6-233D-47D8-ACB3-183E9C9BBB18}" type="datetime1">
              <a:rPr lang="en-ZA"/>
              <a:pPr>
                <a:defRPr/>
              </a:pPr>
              <a:t>2025/08/25</a:t>
            </a:fld>
            <a:endParaRPr lang="en-ZA" dirty="0"/>
          </a:p>
        </p:txBody>
      </p:sp>
      <p:sp>
        <p:nvSpPr>
          <p:cNvPr id="1062" name="Rectangle 38">
            <a:extLst>
              <a:ext uri="{FF2B5EF4-FFF2-40B4-BE49-F238E27FC236}">
                <a16:creationId xmlns:a16="http://schemas.microsoft.com/office/drawing/2014/main" id="{35BFDFAB-B418-9C37-31D8-16959B5EAB6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76185" y="6453189"/>
            <a:ext cx="3839633" cy="2682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1063" name="Rectangle 39">
            <a:extLst>
              <a:ext uri="{FF2B5EF4-FFF2-40B4-BE49-F238E27FC236}">
                <a16:creationId xmlns:a16="http://schemas.microsoft.com/office/drawing/2014/main" id="{1691CFA5-DB03-E825-7E53-E36BA70B41C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552518" y="6453189"/>
            <a:ext cx="2201333" cy="2682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3485AD28-5593-45B2-8A20-65065997F189}" type="slidenum">
              <a:rPr lang="en-ZA" altLang="en-US"/>
              <a:pPr>
                <a:defRPr/>
              </a:pPr>
              <a:t>‹#›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3807986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E68F32-5D9A-7E62-7332-83C1BAB851C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Smart Meter Installation– FS OU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9F0741-F225-079A-D845-22A0857EAB6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Presented by Gwen Alexander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E78377-626F-54F0-86C4-B596E7A8A97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Date: 29 August 2025</a:t>
            </a:r>
          </a:p>
        </p:txBody>
      </p:sp>
      <p:pic>
        <p:nvPicPr>
          <p:cNvPr id="10" name="Picture Placeholder 9" descr="A person using a payphone&#10;&#10;AI-generated content may be incorrect.">
            <a:extLst>
              <a:ext uri="{FF2B5EF4-FFF2-40B4-BE49-F238E27FC236}">
                <a16:creationId xmlns:a16="http://schemas.microsoft.com/office/drawing/2014/main" id="{659223DA-9874-FB9C-12C2-72C6CF863A5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" b="113"/>
          <a:stretch>
            <a:fillRect/>
          </a:stretch>
        </p:blipFill>
        <p:spPr/>
      </p:pic>
      <p:pic>
        <p:nvPicPr>
          <p:cNvPr id="8" name="Picture Placeholder 7" descr="A person on a ladder&#10;&#10;AI-generated content may be incorrect.">
            <a:extLst>
              <a:ext uri="{FF2B5EF4-FFF2-40B4-BE49-F238E27FC236}">
                <a16:creationId xmlns:a16="http://schemas.microsoft.com/office/drawing/2014/main" id="{AA6E6866-8219-2DB2-0185-B6D1E18471A2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22" r="20222"/>
          <a:stretch>
            <a:fillRect/>
          </a:stretch>
        </p:blipFill>
        <p:spPr>
          <a:xfrm>
            <a:off x="335018" y="3690537"/>
            <a:ext cx="1895476" cy="1895476"/>
          </a:xfrm>
        </p:spPr>
      </p:pic>
    </p:spTree>
    <p:extLst>
      <p:ext uri="{BB962C8B-B14F-4D97-AF65-F5344CB8AC3E}">
        <p14:creationId xmlns:p14="http://schemas.microsoft.com/office/powerpoint/2010/main" val="1868627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99872B-7E1D-A573-15BB-F920BDFEFA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4AB76C-7ABF-E662-5A0A-EA151052C4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Local Procurement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06D2FE-DA6D-5BA8-0192-54BD1276A7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ZA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Tenderers are required to submit their proposals in the table below:</a:t>
            </a:r>
          </a:p>
          <a:p>
            <a:pPr marL="0" indent="0">
              <a:buNone/>
            </a:pPr>
            <a:r>
              <a:rPr lang="en-ZA" sz="1800" dirty="0"/>
              <a:t>   </a:t>
            </a:r>
          </a:p>
          <a:p>
            <a:pPr marL="0" indent="0">
              <a:buNone/>
            </a:pPr>
            <a:r>
              <a:rPr lang="en-ZA" sz="1800" dirty="0"/>
              <a:t>   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BF7208C-6313-CCC1-89BA-ED6AF87F0B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163375"/>
              </p:ext>
            </p:extLst>
          </p:nvPr>
        </p:nvGraphicFramePr>
        <p:xfrm>
          <a:off x="721360" y="2296160"/>
          <a:ext cx="10139681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3380699">
                  <a:extLst>
                    <a:ext uri="{9D8B030D-6E8A-4147-A177-3AD203B41FA5}">
                      <a16:colId xmlns:a16="http://schemas.microsoft.com/office/drawing/2014/main" val="2206903267"/>
                    </a:ext>
                  </a:extLst>
                </a:gridCol>
                <a:gridCol w="3379491">
                  <a:extLst>
                    <a:ext uri="{9D8B030D-6E8A-4147-A177-3AD203B41FA5}">
                      <a16:colId xmlns:a16="http://schemas.microsoft.com/office/drawing/2014/main" val="2078084695"/>
                    </a:ext>
                  </a:extLst>
                </a:gridCol>
                <a:gridCol w="3379491">
                  <a:extLst>
                    <a:ext uri="{9D8B030D-6E8A-4147-A177-3AD203B41FA5}">
                      <a16:colId xmlns:a16="http://schemas.microsoft.com/office/drawing/2014/main" val="880093491"/>
                    </a:ext>
                  </a:extLst>
                </a:gridCol>
              </a:tblGrid>
              <a:tr h="88116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buNone/>
                      </a:pPr>
                      <a:r>
                        <a:rPr lang="en-US" sz="2000" b="1" dirty="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Local Procurement Content </a:t>
                      </a:r>
                      <a:endParaRPr lang="en-ZA" sz="2000" dirty="0">
                        <a:solidFill>
                          <a:schemeClr val="accent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US" sz="2000" b="1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Eskom target</a:t>
                      </a:r>
                      <a:endParaRPr lang="en-ZA" sz="2000">
                        <a:solidFill>
                          <a:schemeClr val="accent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US" sz="2000" b="1" dirty="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Tenderer Proposal</a:t>
                      </a:r>
                      <a:endParaRPr lang="en-ZA" sz="2000" dirty="0">
                        <a:solidFill>
                          <a:schemeClr val="accent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0946782"/>
                  </a:ext>
                </a:extLst>
              </a:tr>
              <a:tr h="1313400">
                <a:tc v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en-US" sz="2000" b="1" dirty="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en-ZA" sz="2000" b="1" dirty="0">
                        <a:solidFill>
                          <a:schemeClr val="accent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buNone/>
                      </a:pPr>
                      <a:r>
                        <a:rPr lang="en-US" sz="1800" dirty="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1800" dirty="0">
                        <a:solidFill>
                          <a:schemeClr val="accent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56702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8671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D50ED6-B081-1455-3E00-BBFECB684A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273B02-D8C7-246B-BC9F-36EB6878E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Procurement spend on entities with a minimum of 51% black ownership</a:t>
            </a:r>
            <a:endParaRPr lang="en-ZA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A38B781D-9E23-187F-E429-F4E2BFBE228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2072401"/>
              </p:ext>
            </p:extLst>
          </p:nvPr>
        </p:nvGraphicFramePr>
        <p:xfrm>
          <a:off x="822960" y="1524000"/>
          <a:ext cx="10678159" cy="3840481"/>
        </p:xfrm>
        <a:graphic>
          <a:graphicData uri="http://schemas.openxmlformats.org/drawingml/2006/table">
            <a:tbl>
              <a:tblPr firstRow="1" firstCol="1" bandRow="1"/>
              <a:tblGrid>
                <a:gridCol w="4666909">
                  <a:extLst>
                    <a:ext uri="{9D8B030D-6E8A-4147-A177-3AD203B41FA5}">
                      <a16:colId xmlns:a16="http://schemas.microsoft.com/office/drawing/2014/main" val="480132396"/>
                    </a:ext>
                  </a:extLst>
                </a:gridCol>
                <a:gridCol w="3004916">
                  <a:extLst>
                    <a:ext uri="{9D8B030D-6E8A-4147-A177-3AD203B41FA5}">
                      <a16:colId xmlns:a16="http://schemas.microsoft.com/office/drawing/2014/main" val="3246959854"/>
                    </a:ext>
                  </a:extLst>
                </a:gridCol>
                <a:gridCol w="3006334">
                  <a:extLst>
                    <a:ext uri="{9D8B030D-6E8A-4147-A177-3AD203B41FA5}">
                      <a16:colId xmlns:a16="http://schemas.microsoft.com/office/drawing/2014/main" val="4034519791"/>
                    </a:ext>
                  </a:extLst>
                </a:gridCol>
              </a:tblGrid>
              <a:tr h="9089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buNone/>
                        <a:tabLst>
                          <a:tab pos="457200" algn="l"/>
                        </a:tabLst>
                      </a:pPr>
                      <a:r>
                        <a:rPr lang="en-US" sz="2000" b="1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Procurement from Designated Group</a:t>
                      </a:r>
                      <a:endParaRPr lang="en-ZA" sz="2000">
                        <a:solidFill>
                          <a:schemeClr val="accent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  <a:tabLst>
                          <a:tab pos="457200" algn="l"/>
                        </a:tabLst>
                      </a:pPr>
                      <a:r>
                        <a:rPr lang="en-US" sz="2000" b="1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Eskom Target</a:t>
                      </a:r>
                      <a:endParaRPr lang="en-ZA" sz="2000">
                        <a:solidFill>
                          <a:schemeClr val="accent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  <a:tabLst>
                          <a:tab pos="457200" algn="l"/>
                        </a:tabLst>
                      </a:pPr>
                      <a:r>
                        <a:rPr lang="en-US" sz="2000" b="1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Tenderer Proposal</a:t>
                      </a:r>
                      <a:endParaRPr lang="en-ZA" sz="2000">
                        <a:solidFill>
                          <a:schemeClr val="accent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3162185"/>
                  </a:ext>
                </a:extLst>
              </a:tr>
              <a:tr h="73287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buNone/>
                        <a:tabLst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Black Owned </a:t>
                      </a:r>
                      <a:endParaRPr lang="en-ZA" sz="2000">
                        <a:solidFill>
                          <a:schemeClr val="accent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  <a:tabLst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4.0%</a:t>
                      </a:r>
                      <a:endParaRPr lang="en-ZA" sz="2000">
                        <a:solidFill>
                          <a:schemeClr val="accent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buNone/>
                        <a:tabLst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2000">
                        <a:solidFill>
                          <a:schemeClr val="accent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8987550"/>
                  </a:ext>
                </a:extLst>
              </a:tr>
              <a:tr h="73287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buNone/>
                        <a:tabLst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Black Women Owned</a:t>
                      </a:r>
                      <a:endParaRPr lang="en-ZA" sz="2000">
                        <a:solidFill>
                          <a:schemeClr val="accent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  <a:tabLst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3.0%</a:t>
                      </a:r>
                      <a:endParaRPr lang="en-ZA" sz="2000">
                        <a:solidFill>
                          <a:schemeClr val="accent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buNone/>
                        <a:tabLst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2000">
                        <a:solidFill>
                          <a:schemeClr val="accent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7975636"/>
                  </a:ext>
                </a:extLst>
              </a:tr>
              <a:tr h="73287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buNone/>
                        <a:tabLst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Black Youth Owned</a:t>
                      </a:r>
                      <a:endParaRPr lang="en-ZA" sz="2000">
                        <a:solidFill>
                          <a:schemeClr val="accent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  <a:tabLst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2.0%</a:t>
                      </a:r>
                      <a:endParaRPr lang="en-ZA" sz="2000">
                        <a:solidFill>
                          <a:schemeClr val="accent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buNone/>
                        <a:tabLst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2000">
                        <a:solidFill>
                          <a:schemeClr val="accent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9737743"/>
                  </a:ext>
                </a:extLst>
              </a:tr>
              <a:tr h="73287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buNone/>
                        <a:tabLst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Black Persons with Disability</a:t>
                      </a:r>
                      <a:endParaRPr lang="en-ZA" sz="2000">
                        <a:solidFill>
                          <a:schemeClr val="accent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  <a:tabLst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1.0%</a:t>
                      </a:r>
                      <a:endParaRPr lang="en-ZA" sz="2000">
                        <a:solidFill>
                          <a:schemeClr val="accent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buNone/>
                        <a:tabLst>
                          <a:tab pos="457200" algn="l"/>
                        </a:tabLst>
                      </a:pPr>
                      <a:r>
                        <a:rPr lang="en-US" sz="2000" dirty="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2000" dirty="0">
                        <a:solidFill>
                          <a:schemeClr val="accent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77768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28600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6C3E36-2FAF-FD81-5903-87747DAC29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B69989-53D0-D330-8032-7C844204E1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Jobs Created and Jobs Retained</a:t>
            </a:r>
            <a:endParaRPr lang="en-ZA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21234D3-2AEC-860F-CC73-373747B8697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9994861"/>
              </p:ext>
            </p:extLst>
          </p:nvPr>
        </p:nvGraphicFramePr>
        <p:xfrm>
          <a:off x="711200" y="1808480"/>
          <a:ext cx="10840720" cy="2672080"/>
        </p:xfrm>
        <a:graphic>
          <a:graphicData uri="http://schemas.openxmlformats.org/drawingml/2006/table">
            <a:tbl>
              <a:tblPr firstRow="1" firstCol="1" bandRow="1"/>
              <a:tblGrid>
                <a:gridCol w="5420360">
                  <a:extLst>
                    <a:ext uri="{9D8B030D-6E8A-4147-A177-3AD203B41FA5}">
                      <a16:colId xmlns:a16="http://schemas.microsoft.com/office/drawing/2014/main" val="374597919"/>
                    </a:ext>
                  </a:extLst>
                </a:gridCol>
                <a:gridCol w="5420360">
                  <a:extLst>
                    <a:ext uri="{9D8B030D-6E8A-4147-A177-3AD203B41FA5}">
                      <a16:colId xmlns:a16="http://schemas.microsoft.com/office/drawing/2014/main" val="525688145"/>
                    </a:ext>
                  </a:extLst>
                </a:gridCol>
              </a:tblGrid>
              <a:tr h="13016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  <a:tabLst>
                          <a:tab pos="457200" algn="l"/>
                        </a:tabLst>
                      </a:pPr>
                      <a:r>
                        <a:rPr lang="en-US" sz="2000" b="1" dirty="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Jobs to be created</a:t>
                      </a:r>
                      <a:endParaRPr lang="en-ZA" sz="2000" dirty="0">
                        <a:solidFill>
                          <a:schemeClr val="accent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  <a:tabLst>
                          <a:tab pos="457200" algn="l"/>
                        </a:tabLst>
                      </a:pPr>
                      <a:r>
                        <a:rPr lang="en-US" sz="2000" b="1" dirty="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Jobs to be retained </a:t>
                      </a:r>
                      <a:endParaRPr lang="en-ZA" sz="2000" dirty="0">
                        <a:solidFill>
                          <a:schemeClr val="accent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20162"/>
                  </a:ext>
                </a:extLst>
              </a:tr>
              <a:tr h="137039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buNone/>
                        <a:tabLst>
                          <a:tab pos="457200" algn="l"/>
                        </a:tabLst>
                      </a:pPr>
                      <a:r>
                        <a:rPr lang="en-US" sz="200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2000">
                        <a:solidFill>
                          <a:schemeClr val="accent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buNone/>
                        <a:tabLst>
                          <a:tab pos="457200" algn="l"/>
                        </a:tabLst>
                      </a:pPr>
                      <a:r>
                        <a:rPr lang="en-US" sz="2000" dirty="0"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ZA" sz="2000" dirty="0">
                        <a:solidFill>
                          <a:schemeClr val="accent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202341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36553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B87F17-481E-5AC7-162A-76A5412B9E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Skills Targets 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913958-260C-4F11-78BD-90E96CC69B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2000" b="1" dirty="0"/>
              <a:t>All Service Providers to propose targets against the Eskom targets</a:t>
            </a:r>
          </a:p>
          <a:p>
            <a:endParaRPr lang="en-US" sz="2000" b="1" dirty="0"/>
          </a:p>
          <a:p>
            <a:pPr marL="0" indent="0">
              <a:buNone/>
            </a:pPr>
            <a:r>
              <a:rPr lang="en-US" sz="2000" b="1" dirty="0"/>
              <a:t>    </a:t>
            </a:r>
            <a:endParaRPr lang="en-ZA" sz="2000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2D4C573-8987-5372-855F-B11F9559F2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2310277"/>
              </p:ext>
            </p:extLst>
          </p:nvPr>
        </p:nvGraphicFramePr>
        <p:xfrm>
          <a:off x="2892490" y="2006082"/>
          <a:ext cx="5607697" cy="35549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07697">
                  <a:extLst>
                    <a:ext uri="{9D8B030D-6E8A-4147-A177-3AD203B41FA5}">
                      <a16:colId xmlns:a16="http://schemas.microsoft.com/office/drawing/2014/main" val="3953591791"/>
                    </a:ext>
                  </a:extLst>
                </a:gridCol>
              </a:tblGrid>
              <a:tr h="5078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  <a:tabLst>
                          <a:tab pos="457200" algn="l"/>
                        </a:tabLst>
                      </a:pPr>
                      <a:r>
                        <a:rPr lang="en-US" sz="1000">
                          <a:effectLst/>
                        </a:rPr>
                        <a:t>Skill type / Occupation</a:t>
                      </a:r>
                      <a:endParaRPr lang="en-Z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67047944"/>
                  </a:ext>
                </a:extLst>
              </a:tr>
              <a:tr h="5078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buNone/>
                      </a:pPr>
                      <a:r>
                        <a:rPr lang="en-ZA" sz="1000">
                          <a:effectLst/>
                        </a:rPr>
                        <a:t>N1 Electrical Engineering (FET/TVET College)</a:t>
                      </a:r>
                      <a:endParaRPr lang="en-Z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844122305"/>
                  </a:ext>
                </a:extLst>
              </a:tr>
              <a:tr h="5078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buNone/>
                      </a:pPr>
                      <a:r>
                        <a:rPr lang="en-ZA" sz="1000">
                          <a:effectLst/>
                        </a:rPr>
                        <a:t>N2 Electrical Engineering (FET/TVET College)</a:t>
                      </a:r>
                      <a:endParaRPr lang="en-Z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215330092"/>
                  </a:ext>
                </a:extLst>
              </a:tr>
              <a:tr h="5078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buNone/>
                      </a:pPr>
                      <a:r>
                        <a:rPr lang="en-ZA" sz="1000">
                          <a:effectLst/>
                        </a:rPr>
                        <a:t>N3 Electrical Engineering (FET/TVET College)</a:t>
                      </a:r>
                      <a:endParaRPr lang="en-Z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663345944"/>
                  </a:ext>
                </a:extLst>
              </a:tr>
              <a:tr h="5078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buNone/>
                      </a:pPr>
                      <a:r>
                        <a:rPr lang="en-ZA" sz="1000">
                          <a:effectLst/>
                        </a:rPr>
                        <a:t>N4 Electrical Engineering (FET/TVET College)</a:t>
                      </a:r>
                      <a:endParaRPr lang="en-Z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706590576"/>
                  </a:ext>
                </a:extLst>
              </a:tr>
              <a:tr h="5078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buNone/>
                      </a:pPr>
                      <a:r>
                        <a:rPr lang="en-ZA" sz="1000">
                          <a:effectLst/>
                        </a:rPr>
                        <a:t>N5 Electrical Engineering (FET/TVET College)</a:t>
                      </a:r>
                      <a:endParaRPr lang="en-Z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931780405"/>
                  </a:ext>
                </a:extLst>
              </a:tr>
              <a:tr h="5078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buNone/>
                      </a:pPr>
                      <a:r>
                        <a:rPr lang="en-ZA" sz="1000" dirty="0">
                          <a:effectLst/>
                        </a:rPr>
                        <a:t>N6 Electrical Engineering (FET/TVET College)</a:t>
                      </a:r>
                      <a:endParaRPr lang="en-Z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5677079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84173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3ADA81-1638-FA1F-6A8F-A210B3EA94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A2D67F-B56F-F75F-A31D-B2E1C166B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Bidder’s Document Signature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43A1E5-9E75-6789-1B3A-C026C75B2C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algn="just" rtl="0" eaLnBrk="1" fontAlgn="t" latinLnBrk="0" hangingPunct="1">
              <a:buNone/>
              <a:tabLst>
                <a:tab pos="457200" algn="l"/>
              </a:tabLst>
            </a:pPr>
            <a:r>
              <a:rPr lang="en-US" sz="1400" b="0" i="0" u="none" strike="noStrike" kern="1200" dirty="0">
                <a:solidFill>
                  <a:srgbClr val="00389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ZA" sz="1100" b="0" i="0" u="none" strike="noStrike" dirty="0">
              <a:effectLst/>
              <a:latin typeface="Arial" panose="020B0604020202020204" pitchFamily="34" charset="0"/>
            </a:endParaRPr>
          </a:p>
          <a:p>
            <a:pPr marL="0" algn="just" rtl="0" eaLnBrk="1" fontAlgn="t" latinLnBrk="0" hangingPunct="1">
              <a:buNone/>
              <a:tabLst>
                <a:tab pos="457200" algn="l"/>
              </a:tabLst>
            </a:pPr>
            <a:r>
              <a:rPr lang="en-US" sz="2000" b="0" i="0" u="none" strike="noStrike" kern="1200" dirty="0">
                <a:solidFill>
                  <a:srgbClr val="00389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 of tenderer: </a:t>
            </a:r>
            <a:endParaRPr lang="en-ZA" sz="2000" b="0" i="0" u="none" strike="noStrike" dirty="0">
              <a:effectLst/>
              <a:latin typeface="Arial" panose="020B0604020202020204" pitchFamily="34" charset="0"/>
            </a:endParaRPr>
          </a:p>
          <a:p>
            <a:pPr marL="0" algn="just" rtl="0" eaLnBrk="1" fontAlgn="t" latinLnBrk="0" hangingPunct="1">
              <a:buNone/>
              <a:tabLst>
                <a:tab pos="457200" algn="l"/>
              </a:tabLst>
            </a:pPr>
            <a:r>
              <a:rPr lang="en-US" sz="2000" b="0" i="0" u="none" strike="noStrike" kern="1200" dirty="0">
                <a:solidFill>
                  <a:srgbClr val="00389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ZA" sz="2000" b="0" i="0" u="none" strike="noStrike" dirty="0">
              <a:effectLst/>
              <a:latin typeface="Arial" panose="020B0604020202020204" pitchFamily="34" charset="0"/>
            </a:endParaRPr>
          </a:p>
          <a:p>
            <a:pPr marL="0" algn="just" rtl="0" eaLnBrk="1" fontAlgn="t" latinLnBrk="0" hangingPunct="1">
              <a:buNone/>
              <a:tabLst>
                <a:tab pos="457200" algn="l"/>
              </a:tabLst>
            </a:pPr>
            <a:r>
              <a:rPr lang="en-US" sz="2000" b="0" i="0" u="none" strike="noStrike" kern="1200" dirty="0">
                <a:solidFill>
                  <a:srgbClr val="00389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Tenderer representative:</a:t>
            </a:r>
            <a:endParaRPr lang="en-ZA" sz="2000" b="0" i="0" u="none" strike="noStrike" dirty="0">
              <a:effectLst/>
              <a:latin typeface="Arial" panose="020B0604020202020204" pitchFamily="34" charset="0"/>
            </a:endParaRPr>
          </a:p>
          <a:p>
            <a:pPr marL="0" algn="just" rtl="0" eaLnBrk="1" fontAlgn="t" latinLnBrk="0" hangingPunct="1">
              <a:buNone/>
              <a:tabLst>
                <a:tab pos="457200" algn="l"/>
              </a:tabLst>
            </a:pPr>
            <a:r>
              <a:rPr lang="en-US" sz="2000" b="0" i="0" u="none" strike="noStrike" kern="1200" dirty="0">
                <a:solidFill>
                  <a:srgbClr val="00389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ZA" sz="2000" b="0" i="0" u="none" strike="noStrike" dirty="0">
              <a:effectLst/>
              <a:latin typeface="Arial" panose="020B0604020202020204" pitchFamily="34" charset="0"/>
            </a:endParaRPr>
          </a:p>
          <a:p>
            <a:pPr marL="0" algn="just" rtl="0" eaLnBrk="1" fontAlgn="t" latinLnBrk="0" hangingPunct="1">
              <a:buNone/>
              <a:tabLst>
                <a:tab pos="457200" algn="l"/>
              </a:tabLst>
            </a:pPr>
            <a:r>
              <a:rPr lang="en-US" sz="2000" b="0" i="0" u="none" strike="noStrike" kern="1200" dirty="0">
                <a:solidFill>
                  <a:srgbClr val="00389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Representative signature:</a:t>
            </a:r>
            <a:endParaRPr lang="en-ZA" sz="2000" b="0" i="0" u="none" strike="noStrike" dirty="0">
              <a:effectLst/>
              <a:latin typeface="Arial" panose="020B0604020202020204" pitchFamily="34" charset="0"/>
            </a:endParaRPr>
          </a:p>
          <a:p>
            <a:pPr marL="0" algn="just" rtl="0" eaLnBrk="1" fontAlgn="t" latinLnBrk="0" hangingPunct="1">
              <a:buNone/>
              <a:tabLst>
                <a:tab pos="457200" algn="l"/>
              </a:tabLst>
            </a:pPr>
            <a:r>
              <a:rPr lang="en-US" sz="2000" b="0" i="0" u="none" strike="noStrike" kern="1200" dirty="0">
                <a:solidFill>
                  <a:srgbClr val="00389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ZA" sz="2000" b="0" i="0" u="none" strike="noStrike" dirty="0">
              <a:effectLst/>
              <a:latin typeface="Arial" panose="020B0604020202020204" pitchFamily="34" charset="0"/>
            </a:endParaRPr>
          </a:p>
          <a:p>
            <a:pPr marL="0" algn="just" rtl="0" eaLnBrk="1" fontAlgn="t" latinLnBrk="0" hangingPunct="1">
              <a:buNone/>
              <a:tabLst>
                <a:tab pos="457200" algn="l"/>
              </a:tabLst>
            </a:pPr>
            <a:r>
              <a:rPr lang="en-US" sz="2000" b="0" i="0" u="none" strike="noStrike" kern="1200" dirty="0">
                <a:solidFill>
                  <a:srgbClr val="00389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ZA" sz="2000" b="0" i="0" u="none" strike="noStrike" dirty="0">
              <a:effectLst/>
              <a:latin typeface="Arial" panose="020B0604020202020204" pitchFamily="34" charset="0"/>
            </a:endParaRPr>
          </a:p>
          <a:p>
            <a:pPr marL="0" indent="0" algn="just" rtl="0" eaLnBrk="1" fontAlgn="t" latinLnBrk="0" hangingPunct="1">
              <a:buNone/>
              <a:tabLst>
                <a:tab pos="457200" algn="l"/>
              </a:tabLst>
            </a:pPr>
            <a:r>
              <a:rPr lang="en-US" sz="2000" b="0" i="0" u="none" strike="noStrike" kern="1200" dirty="0">
                <a:solidFill>
                  <a:srgbClr val="00389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Date: </a:t>
            </a:r>
            <a:endParaRPr lang="en-ZA" sz="2000" b="0" i="0" u="none" strike="noStrike" dirty="0">
              <a:effectLst/>
              <a:latin typeface="Arial" panose="020B0604020202020204" pitchFamily="34" charset="0"/>
            </a:endParaRP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8212123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F5BD8A-A87F-7C1A-9B1F-CAFCB6CDB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INFORMATION TO NOTE: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321208-F7A5-DC58-AC1E-967B24B073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All companies awarded a contract with Eskom need to be compliant throughout the contract period.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Documents that need to remain compliant are as follows:</a:t>
            </a:r>
          </a:p>
          <a:p>
            <a:endParaRPr lang="en-US" sz="2000" dirty="0"/>
          </a:p>
          <a:p>
            <a:pPr marL="800100" lvl="1" indent="-342900">
              <a:buAutoNum type="arabicPeriod"/>
            </a:pPr>
            <a:r>
              <a:rPr lang="en-US" sz="2000" dirty="0"/>
              <a:t>Letter of Good Standing (COIDA)</a:t>
            </a:r>
          </a:p>
          <a:p>
            <a:pPr marL="800100" lvl="1" indent="-342900">
              <a:buAutoNum type="arabicPeriod"/>
            </a:pPr>
            <a:r>
              <a:rPr lang="en-US" sz="2000" dirty="0"/>
              <a:t>BBBEE Certificate / Sworn Affidavit</a:t>
            </a:r>
          </a:p>
          <a:p>
            <a:pPr marL="800100" lvl="1" indent="-342900">
              <a:buAutoNum type="arabicPeriod"/>
            </a:pPr>
            <a:r>
              <a:rPr lang="en-US" sz="2000" dirty="0"/>
              <a:t>Taxes to be up to date with SARS</a:t>
            </a:r>
          </a:p>
          <a:p>
            <a:pPr marL="800100" lvl="1" indent="-342900">
              <a:buAutoNum type="arabicPeriod"/>
            </a:pPr>
            <a:r>
              <a:rPr lang="en-US" sz="2000" dirty="0"/>
              <a:t>Annual return needs to </a:t>
            </a:r>
            <a:r>
              <a:rPr lang="en-US" sz="2000"/>
              <a:t>remain up to </a:t>
            </a:r>
            <a:r>
              <a:rPr lang="en-US" sz="2000" dirty="0"/>
              <a:t>date with CIPC</a:t>
            </a:r>
          </a:p>
          <a:p>
            <a:pPr marL="457200" lvl="1" indent="0">
              <a:buNone/>
            </a:pPr>
            <a:endParaRPr lang="en-US" sz="20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/>
              <a:t>Any Changes in ownership needs to be communicated to Eskom Procurement Department as soon as possible to allow Eskom to complete the </a:t>
            </a:r>
            <a:r>
              <a:rPr lang="en-US" sz="2000" b="1" dirty="0"/>
              <a:t>Due Dilligence </a:t>
            </a:r>
            <a:r>
              <a:rPr lang="en-US" sz="2000" dirty="0"/>
              <a:t>process</a:t>
            </a:r>
            <a:r>
              <a:rPr lang="en-US" sz="2400" dirty="0"/>
              <a:t>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/>
              <a:t>Failure to adhere to the above could result in task orders and payment been delayed.</a:t>
            </a:r>
          </a:p>
          <a:p>
            <a:pPr marL="342900" indent="-342900">
              <a:buAutoNum type="arabicPeriod"/>
            </a:pPr>
            <a:endParaRPr lang="en-US" dirty="0"/>
          </a:p>
          <a:p>
            <a:pPr marL="0" indent="0">
              <a:buNone/>
            </a:pP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5650214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9EDA33-1D89-1824-76F0-59C7AAEC8D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1CE79F-F583-2010-7D7B-B5B621AB6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SDL&amp;I Checklist 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56CD4E-E0BA-79A4-F589-C02D791069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chemeClr val="accent1"/>
                </a:solidFill>
              </a:rPr>
              <a:t>This Checklist can be used for guidance on submission of tender documents</a:t>
            </a:r>
          </a:p>
          <a:p>
            <a:pPr marL="0" indent="0">
              <a:buNone/>
            </a:pPr>
            <a:endParaRPr lang="en-ZA" sz="2000" dirty="0">
              <a:solidFill>
                <a:schemeClr val="accent1"/>
              </a:solidFill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7FCB87A-8F1C-B954-9CFC-AA1EAF2DE3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803227"/>
              </p:ext>
            </p:extLst>
          </p:nvPr>
        </p:nvGraphicFramePr>
        <p:xfrm>
          <a:off x="1156996" y="1782147"/>
          <a:ext cx="8716462" cy="44329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14730">
                  <a:extLst>
                    <a:ext uri="{9D8B030D-6E8A-4147-A177-3AD203B41FA5}">
                      <a16:colId xmlns:a16="http://schemas.microsoft.com/office/drawing/2014/main" val="3453837905"/>
                    </a:ext>
                  </a:extLst>
                </a:gridCol>
                <a:gridCol w="7506844">
                  <a:extLst>
                    <a:ext uri="{9D8B030D-6E8A-4147-A177-3AD203B41FA5}">
                      <a16:colId xmlns:a16="http://schemas.microsoft.com/office/drawing/2014/main" val="1880807794"/>
                    </a:ext>
                  </a:extLst>
                </a:gridCol>
                <a:gridCol w="694888">
                  <a:extLst>
                    <a:ext uri="{9D8B030D-6E8A-4147-A177-3AD203B41FA5}">
                      <a16:colId xmlns:a16="http://schemas.microsoft.com/office/drawing/2014/main" val="3734787844"/>
                    </a:ext>
                  </a:extLst>
                </a:gridCol>
              </a:tblGrid>
              <a:tr h="7413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400">
                          <a:effectLst/>
                        </a:rPr>
                        <a:t> 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400">
                          <a:effectLst/>
                        </a:rPr>
                        <a:t>Documents to complete /sign and submit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400">
                          <a:effectLst/>
                        </a:rPr>
                        <a:t>Tick Box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extLst>
                  <a:ext uri="{0D108BD9-81ED-4DB2-BD59-A6C34878D82A}">
                    <a16:rowId xmlns:a16="http://schemas.microsoft.com/office/drawing/2014/main" val="3410762351"/>
                  </a:ext>
                </a:extLst>
              </a:tr>
              <a:tr h="2506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400">
                          <a:effectLst/>
                        </a:rPr>
                        <a:t>1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200">
                          <a:effectLst/>
                        </a:rPr>
                        <a:t>SDL&amp;I Bidder’s Document 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400">
                          <a:effectLst/>
                        </a:rPr>
                        <a:t> 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extLst>
                  <a:ext uri="{0D108BD9-81ED-4DB2-BD59-A6C34878D82A}">
                    <a16:rowId xmlns:a16="http://schemas.microsoft.com/office/drawing/2014/main" val="2716306665"/>
                  </a:ext>
                </a:extLst>
              </a:tr>
              <a:tr h="4740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400">
                          <a:effectLst/>
                        </a:rPr>
                        <a:t>2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200">
                          <a:effectLst/>
                        </a:rPr>
                        <a:t>Valid B-BBEE certificate issued by a SANAS accredited verification agency / Valid sworn affidavit / BBBEE Certificate issued by CIPC for EME companies 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400">
                          <a:effectLst/>
                        </a:rPr>
                        <a:t> 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extLst>
                  <a:ext uri="{0D108BD9-81ED-4DB2-BD59-A6C34878D82A}">
                    <a16:rowId xmlns:a16="http://schemas.microsoft.com/office/drawing/2014/main" val="2715059770"/>
                  </a:ext>
                </a:extLst>
              </a:tr>
              <a:tr h="2506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400">
                          <a:effectLst/>
                        </a:rPr>
                        <a:t>3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200" dirty="0">
                          <a:effectLst/>
                        </a:rPr>
                        <a:t>CIPC Registration Document</a:t>
                      </a:r>
                      <a:endParaRPr lang="en-ZA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400">
                          <a:effectLst/>
                        </a:rPr>
                        <a:t> 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extLst>
                  <a:ext uri="{0D108BD9-81ED-4DB2-BD59-A6C34878D82A}">
                    <a16:rowId xmlns:a16="http://schemas.microsoft.com/office/drawing/2014/main" val="1383849787"/>
                  </a:ext>
                </a:extLst>
              </a:tr>
              <a:tr h="2506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400">
                          <a:effectLst/>
                        </a:rPr>
                        <a:t>4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200">
                          <a:effectLst/>
                        </a:rPr>
                        <a:t>Identity Documents of shareholder(s)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400">
                          <a:effectLst/>
                        </a:rPr>
                        <a:t> 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extLst>
                  <a:ext uri="{0D108BD9-81ED-4DB2-BD59-A6C34878D82A}">
                    <a16:rowId xmlns:a16="http://schemas.microsoft.com/office/drawing/2014/main" val="1229627939"/>
                  </a:ext>
                </a:extLst>
              </a:tr>
              <a:tr h="2506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400">
                          <a:effectLst/>
                        </a:rPr>
                        <a:t>5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200">
                          <a:effectLst/>
                        </a:rPr>
                        <a:t>Shares Certificate where applicable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400">
                          <a:effectLst/>
                        </a:rPr>
                        <a:t> 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extLst>
                  <a:ext uri="{0D108BD9-81ED-4DB2-BD59-A6C34878D82A}">
                    <a16:rowId xmlns:a16="http://schemas.microsoft.com/office/drawing/2014/main" val="92907500"/>
                  </a:ext>
                </a:extLst>
              </a:tr>
              <a:tr h="3125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400">
                          <a:effectLst/>
                        </a:rPr>
                        <a:t>6 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200">
                          <a:effectLst/>
                        </a:rPr>
                        <a:t>Latest Financial Statements corresponding to the financial date reflected on the sworn affidavit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400">
                          <a:effectLst/>
                        </a:rPr>
                        <a:t> 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extLst>
                  <a:ext uri="{0D108BD9-81ED-4DB2-BD59-A6C34878D82A}">
                    <a16:rowId xmlns:a16="http://schemas.microsoft.com/office/drawing/2014/main" val="694357825"/>
                  </a:ext>
                </a:extLst>
              </a:tr>
              <a:tr h="2506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400">
                          <a:effectLst/>
                        </a:rPr>
                        <a:t>7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200">
                          <a:effectLst/>
                        </a:rPr>
                        <a:t>SBD 6.2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400">
                          <a:effectLst/>
                        </a:rPr>
                        <a:t>N/a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extLst>
                  <a:ext uri="{0D108BD9-81ED-4DB2-BD59-A6C34878D82A}">
                    <a16:rowId xmlns:a16="http://schemas.microsoft.com/office/drawing/2014/main" val="2416581756"/>
                  </a:ext>
                </a:extLst>
              </a:tr>
              <a:tr h="2506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400">
                          <a:effectLst/>
                        </a:rPr>
                        <a:t>8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200">
                          <a:effectLst/>
                        </a:rPr>
                        <a:t>Annexure C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400">
                          <a:effectLst/>
                        </a:rPr>
                        <a:t>N/a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extLst>
                  <a:ext uri="{0D108BD9-81ED-4DB2-BD59-A6C34878D82A}">
                    <a16:rowId xmlns:a16="http://schemas.microsoft.com/office/drawing/2014/main" val="2114415980"/>
                  </a:ext>
                </a:extLst>
              </a:tr>
              <a:tr h="2506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400">
                          <a:effectLst/>
                        </a:rPr>
                        <a:t>9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ZA" sz="1200">
                          <a:effectLst/>
                        </a:rPr>
                        <a:t>Annexure D</a:t>
                      </a:r>
                      <a:endParaRPr lang="en-ZA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400">
                          <a:effectLst/>
                        </a:rPr>
                        <a:t>N/a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extLst>
                  <a:ext uri="{0D108BD9-81ED-4DB2-BD59-A6C34878D82A}">
                    <a16:rowId xmlns:a16="http://schemas.microsoft.com/office/drawing/2014/main" val="2579962372"/>
                  </a:ext>
                </a:extLst>
              </a:tr>
              <a:tr h="3646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400">
                          <a:effectLst/>
                        </a:rPr>
                        <a:t>10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ZA" sz="1200">
                          <a:effectLst/>
                        </a:rPr>
                        <a:t>Annexure E</a:t>
                      </a:r>
                      <a:endParaRPr lang="en-ZA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400">
                          <a:effectLst/>
                        </a:rPr>
                        <a:t>N/a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extLst>
                  <a:ext uri="{0D108BD9-81ED-4DB2-BD59-A6C34878D82A}">
                    <a16:rowId xmlns:a16="http://schemas.microsoft.com/office/drawing/2014/main" val="2026143"/>
                  </a:ext>
                </a:extLst>
              </a:tr>
              <a:tr h="3646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400">
                          <a:effectLst/>
                        </a:rPr>
                        <a:t>11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ZA" sz="1200">
                          <a:effectLst/>
                        </a:rPr>
                        <a:t>Proof of sub-contracting agreement/s</a:t>
                      </a:r>
                      <a:endParaRPr lang="en-ZA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400" dirty="0">
                          <a:effectLst/>
                        </a:rPr>
                        <a:t>N/a</a:t>
                      </a:r>
                      <a:endParaRPr lang="en-ZA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extLst>
                  <a:ext uri="{0D108BD9-81ED-4DB2-BD59-A6C34878D82A}">
                    <a16:rowId xmlns:a16="http://schemas.microsoft.com/office/drawing/2014/main" val="3594922193"/>
                  </a:ext>
                </a:extLst>
              </a:tr>
              <a:tr h="4212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400">
                          <a:effectLst/>
                        </a:rPr>
                        <a:t>12</a:t>
                      </a:r>
                      <a:endParaRPr lang="en-Z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ZA" sz="1200">
                          <a:effectLst/>
                        </a:rPr>
                        <a:t>Sub-contractor/s valid B-BBEE certificate issued by a SANAS accredited verification agency / valid sworn affidavit / BBBEE Certificate issued by CIPC for EME companies</a:t>
                      </a:r>
                      <a:endParaRPr lang="en-ZA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buNone/>
                      </a:pPr>
                      <a:r>
                        <a:rPr lang="en-ZA" sz="1400" dirty="0">
                          <a:effectLst/>
                        </a:rPr>
                        <a:t> N/a</a:t>
                      </a:r>
                      <a:endParaRPr lang="en-ZA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79" marR="68479" marT="0" marB="0"/>
                </a:tc>
                <a:extLst>
                  <a:ext uri="{0D108BD9-81ED-4DB2-BD59-A6C34878D82A}">
                    <a16:rowId xmlns:a16="http://schemas.microsoft.com/office/drawing/2014/main" val="32989599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48724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0FAF6-1BE2-9D79-C294-4B876675ADD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pic>
        <p:nvPicPr>
          <p:cNvPr id="5" name="Picture Placeholder 4" descr="A power lines and wires on a pole&#10;&#10;AI-generated content may be incorrect.">
            <a:extLst>
              <a:ext uri="{FF2B5EF4-FFF2-40B4-BE49-F238E27FC236}">
                <a16:creationId xmlns:a16="http://schemas.microsoft.com/office/drawing/2014/main" id="{425BFF86-EF98-85D0-EAC6-06DB56C9890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77" r="19077"/>
          <a:stretch>
            <a:fillRect/>
          </a:stretch>
        </p:blipFill>
        <p:spPr>
          <a:xfrm>
            <a:off x="1343198" y="1449006"/>
            <a:ext cx="3446516" cy="3446516"/>
          </a:xfrm>
        </p:spPr>
      </p:pic>
      <p:pic>
        <p:nvPicPr>
          <p:cNvPr id="8" name="Picture Placeholder 7" descr="A group of houses with solar panels&#10;&#10;AI-generated content may be incorrect.">
            <a:extLst>
              <a:ext uri="{FF2B5EF4-FFF2-40B4-BE49-F238E27FC236}">
                <a16:creationId xmlns:a16="http://schemas.microsoft.com/office/drawing/2014/main" id="{B5168664-7457-9272-19F4-DA343168E711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957485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EB16E-EB8A-E11E-92B4-24253E78D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Preferential Scoring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50A51C-64F1-E345-9891-68F3C607B6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30000"/>
              </a:spcBef>
              <a:spcAft>
                <a:spcPct val="0"/>
              </a:spcAft>
              <a:defRPr/>
            </a:pPr>
            <a:endParaRPr lang="en-ZA" altLang="en-US" sz="1400" kern="0" dirty="0"/>
          </a:p>
          <a:p>
            <a:pPr>
              <a:spcBef>
                <a:spcPct val="30000"/>
              </a:spcBef>
              <a:spcAft>
                <a:spcPct val="0"/>
              </a:spcAft>
            </a:pPr>
            <a:endParaRPr lang="en-ZA" sz="14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EAA7AAA-6E3B-D37C-1F87-DF5919800C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B1497D-D85C-49F0-B0C9-9C5FED4EAE9E}" type="slidenum">
              <a:rPr kumimoji="0" lang="en-ZA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896">
                    <a:tint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ZA" sz="1000" b="0" i="0" u="none" strike="noStrike" kern="1200" cap="none" spc="0" normalizeH="0" baseline="0" noProof="0" dirty="0">
              <a:ln>
                <a:noFill/>
              </a:ln>
              <a:solidFill>
                <a:srgbClr val="003896">
                  <a:tint val="7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A655045-A0FA-213D-3CBD-6406908C30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576" y="1297973"/>
            <a:ext cx="11162743" cy="4784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0265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595F29-B7E5-0E79-7F76-8774C1BE3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SDL&amp;I Requirements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D5FAFA-6C3C-ABFC-434D-45FF50D8C0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lnSpc>
                <a:spcPct val="100000"/>
              </a:lnSpc>
              <a:spcAft>
                <a:spcPts val="0"/>
              </a:spcAft>
              <a:buFontTx/>
              <a:buNone/>
              <a:defRPr/>
            </a:pPr>
            <a:r>
              <a:rPr lang="en-US" sz="1800" b="1" u="sng" dirty="0">
                <a:ea typeface="Times New Roman"/>
              </a:rPr>
              <a:t>NO PREQUALIFICATION CRITERIA:</a:t>
            </a:r>
            <a:endParaRPr lang="en-ZA" sz="1800" dirty="0">
              <a:ea typeface="Times New Roman"/>
            </a:endParaRPr>
          </a:p>
          <a:p>
            <a:pPr marL="0" indent="0">
              <a:lnSpc>
                <a:spcPct val="100000"/>
              </a:lnSpc>
              <a:spcAft>
                <a:spcPts val="0"/>
              </a:spcAft>
              <a:buFontTx/>
              <a:buNone/>
              <a:defRPr/>
            </a:pPr>
            <a:r>
              <a:rPr lang="en-ZA" sz="1600" dirty="0">
                <a:ea typeface="Calibri"/>
              </a:rPr>
              <a:t>This enquiry is open to EME, QSE and LME Service Providers </a:t>
            </a:r>
          </a:p>
          <a:p>
            <a:pPr marL="0" indent="0">
              <a:lnSpc>
                <a:spcPct val="100000"/>
              </a:lnSpc>
              <a:buFontTx/>
              <a:buNone/>
              <a:defRPr/>
            </a:pPr>
            <a:r>
              <a:rPr lang="en-US" sz="1800" b="1" u="sng" dirty="0"/>
              <a:t>REQUIREMENT</a:t>
            </a:r>
          </a:p>
          <a:p>
            <a:pPr marL="0" indent="0">
              <a:lnSpc>
                <a:spcPct val="100000"/>
              </a:lnSpc>
              <a:buFontTx/>
              <a:buNone/>
              <a:defRPr/>
            </a:pPr>
            <a:r>
              <a:rPr lang="en-US" sz="1800" b="1" u="sng" dirty="0"/>
              <a:t>All Tenderers must submit proof of their BBBEE Status based on the turnover on their Financial Statements (this is to verify that you are submitting the correct sworn affidavit)</a:t>
            </a:r>
          </a:p>
          <a:p>
            <a:pPr marL="450850" lvl="1">
              <a:lnSpc>
                <a:spcPct val="15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b="1" dirty="0">
                <a:ea typeface="Calibri"/>
                <a:cs typeface="Times New Roman"/>
              </a:rPr>
              <a:t> EME (up to R10 Million) </a:t>
            </a:r>
            <a:r>
              <a:rPr lang="en-US" sz="1600" dirty="0">
                <a:ea typeface="Calibri"/>
                <a:cs typeface="Times New Roman"/>
              </a:rPr>
              <a:t>- Valid copy of  Sworn Affidavit or valid copy of BBBEE Certificate issued by CIPC</a:t>
            </a:r>
          </a:p>
          <a:p>
            <a:pPr marL="450850" lvl="1">
              <a:lnSpc>
                <a:spcPct val="150000"/>
              </a:lnSpc>
              <a:spcBef>
                <a:spcPts val="1200"/>
              </a:spcBef>
              <a:spcAft>
                <a:spcPts val="1000"/>
              </a:spcAft>
              <a:defRPr/>
            </a:pPr>
            <a:r>
              <a:rPr lang="en-US" sz="1600" dirty="0">
                <a:ea typeface="Calibri"/>
                <a:cs typeface="Times New Roman"/>
              </a:rPr>
              <a:t> </a:t>
            </a:r>
            <a:r>
              <a:rPr lang="en-US" sz="1600" b="1" dirty="0">
                <a:ea typeface="Calibri"/>
                <a:cs typeface="Times New Roman"/>
              </a:rPr>
              <a:t>QSE (Above R10 Million and up to R50 million) </a:t>
            </a:r>
            <a:r>
              <a:rPr lang="en-US" sz="1600" dirty="0">
                <a:ea typeface="Calibri"/>
                <a:cs typeface="Times New Roman"/>
              </a:rPr>
              <a:t>- Valid copy of Sworn Affidavit/ Valid copy of BBBEE Certificate issued by a SANAS  accredited verification agency </a:t>
            </a:r>
          </a:p>
          <a:p>
            <a:pPr marL="465137" lvl="1" indent="-285750">
              <a:lnSpc>
                <a:spcPct val="150000"/>
              </a:lnSpc>
              <a:spcBef>
                <a:spcPts val="1200"/>
              </a:spcBef>
              <a:spcAft>
                <a:spcPts val="1000"/>
              </a:spcAft>
              <a:defRPr/>
            </a:pPr>
            <a:r>
              <a:rPr lang="en-US" sz="1600" dirty="0">
                <a:ea typeface="Calibri"/>
                <a:cs typeface="Times New Roman"/>
              </a:rPr>
              <a:t> </a:t>
            </a:r>
            <a:r>
              <a:rPr lang="en-US" sz="1600" b="1" dirty="0">
                <a:ea typeface="Calibri"/>
                <a:cs typeface="Times New Roman"/>
              </a:rPr>
              <a:t>LME (Above R50 Million) </a:t>
            </a:r>
            <a:r>
              <a:rPr lang="en-US" sz="1600" dirty="0">
                <a:ea typeface="Calibri"/>
                <a:cs typeface="Times New Roman"/>
              </a:rPr>
              <a:t>- Valid copy of BBBEE Certificate issued by a SANAS accredited verification agency </a:t>
            </a:r>
          </a:p>
          <a:p>
            <a:pPr marL="465137" lvl="1" indent="-285750">
              <a:lnSpc>
                <a:spcPct val="150000"/>
              </a:lnSpc>
              <a:spcBef>
                <a:spcPts val="1200"/>
              </a:spcBef>
              <a:spcAft>
                <a:spcPts val="1000"/>
              </a:spcAft>
              <a:defRPr/>
            </a:pPr>
            <a:r>
              <a:rPr lang="en-US" sz="1600" dirty="0">
                <a:ea typeface="Calibri"/>
                <a:cs typeface="Times New Roman"/>
              </a:rPr>
              <a:t>Joint Ventures - Valid copy of BBBEE Certificate (</a:t>
            </a:r>
            <a:r>
              <a:rPr lang="en-US" sz="1600" b="1" dirty="0">
                <a:ea typeface="Calibri"/>
                <a:cs typeface="Times New Roman"/>
              </a:rPr>
              <a:t>in the name of the Joint Venture</a:t>
            </a:r>
            <a:r>
              <a:rPr lang="en-US" sz="1600" dirty="0">
                <a:ea typeface="Calibri"/>
                <a:cs typeface="Times New Roman"/>
              </a:rPr>
              <a:t>) issued by a SANAS accredited verification agency </a:t>
            </a: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794657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E57160-3D37-65D0-250A-4B47C50078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Key Elements on how to complete a Sworn Affidavit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91B637-8952-44FA-6984-6324E8DFD9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Tenderers submitting B-BBEE Sworn Affidavits must ensure that the affidavits meet the following key pointers to ensure their validity</a:t>
            </a: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:</a:t>
            </a:r>
            <a:endParaRPr kumimoji="0" lang="en-ZA" sz="1200" b="0" i="0" u="none" strike="noStrike" kern="1200" cap="none" spc="0" normalizeH="0" baseline="0" noProof="0" dirty="0">
              <a:ln>
                <a:noFill/>
              </a:ln>
              <a:solidFill>
                <a:srgbClr val="1D3E88"/>
              </a:solidFill>
              <a:effectLst/>
              <a:uLnTx/>
              <a:uFillTx/>
              <a:latin typeface="Arial" panose="020B0604020202020204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a) Name/s of deponent as they appear in the identity document and the identity number. 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b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)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Designation of the deponent as the director, owner or member must be indicated in order to know that person is duly  authorized to depose of an affidavit.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(Underline or circle </a:t>
            </a:r>
            <a:r>
              <a:rPr kumimoji="0" lang="en-ZA" sz="1200" b="1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whichever is applicable). </a:t>
            </a:r>
            <a:endParaRPr kumimoji="0" lang="en-ZA" sz="1200" b="0" i="0" u="none" strike="noStrike" kern="1200" cap="none" spc="0" normalizeH="0" baseline="0" noProof="0" dirty="0">
              <a:ln>
                <a:noFill/>
              </a:ln>
              <a:solidFill>
                <a:srgbClr val="1D3E88"/>
              </a:solidFill>
              <a:effectLst/>
              <a:uLnTx/>
              <a:uFillTx/>
              <a:latin typeface="Arial" panose="020B0604020202020204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c) Name of enterprise as per enterprise registration documents issued by the CIPC, where applicable, and enterprise business address. 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d) Percentage of black ownership, black female ownership and designated group. In the case of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specialised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 enterprises as per Statement 004, the percentage of black beneficiaries must be reflected. (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No blank spaces to be left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). 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e)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Indicate total revenue for the year under review and whether it is based on audited financial statements or financial statements.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(Underline the applicable option).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D3E88"/>
              </a:solidFill>
              <a:effectLst/>
              <a:uLnTx/>
              <a:uFillTx/>
              <a:latin typeface="Arial" panose="020B0604020202020204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f)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Financial year end as per the enterprise’s registration documents, which was used to determine the total revenue. (Financial year end to be stipulated by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day/month/year).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D3E88"/>
              </a:solidFill>
              <a:effectLst/>
              <a:uLnTx/>
              <a:uFillTx/>
              <a:latin typeface="Arial" panose="020B0604020202020204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g) B-BBEE Status level. An enterprise can only have one status level. 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h) Empowering supplier status must be indicated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i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)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Date deponent signed and date of Commissioner of Oath must be the same.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(The sworn Affidavit must be signed in    the presence of the Commissioner of Oath).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1D3E88"/>
              </a:solidFill>
              <a:effectLst/>
              <a:uLnTx/>
              <a:uFillTx/>
              <a:latin typeface="Arial" panose="020B0604020202020204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j) Commissioner of Oath cannot be an employee or ex officio of the enterprise because, a person cannot by law, commission a sworn affidavit in which they have an interest 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K) Sworn Affidavits attested / signed by a Commissioner of Oaths as a true copy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stamp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rPr>
              <a:t>will not be accepted </a:t>
            </a:r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1D3E88"/>
              </a:solidFill>
              <a:effectLst/>
              <a:uLnTx/>
              <a:uFillTx/>
              <a:latin typeface="Arial" panose="020B0604020202020204"/>
              <a:ea typeface="+mn-ea"/>
              <a:cs typeface="Arial" panose="020B0604020202020204" pitchFamily="34" charset="0"/>
            </a:endParaRP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966483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730E13-36D7-178B-DC86-AEEFFCE179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C393B2-BBD7-F0D6-4DE8-EC048CFDCC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Example on how to complete a sworn affidavit  - page 1</a:t>
            </a:r>
            <a:endParaRPr lang="en-ZA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3B6D1CBA-605E-5265-48D4-B7F8FEFA20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12800" y="1223963"/>
            <a:ext cx="10109200" cy="5126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2815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F69F0F-F53C-DD60-2F65-D182ACAD1D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C4C37-B031-40E0-929E-645EE68802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Example on how to complete a sworn affidavit – page 2</a:t>
            </a:r>
            <a:endParaRPr lang="en-ZA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44D6E53-577B-A799-7425-FE1C05E01F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04240" y="1097281"/>
            <a:ext cx="10048239" cy="5171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1533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A71366-FA2F-8E08-2AF8-A8844D55C5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D3C8DA-9ACA-227A-87DC-1F01111ACF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Example of a BBBEE certificate for Exempted Micro Enterprises</a:t>
            </a:r>
            <a:endParaRPr lang="en-ZA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1105146-2116-ED3B-75FA-1FF0C6DFDA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80640" y="1056641"/>
            <a:ext cx="6309360" cy="5222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8469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8D7B86-1E67-413F-C699-4CC6FF9E5D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BAA9A-77B6-B659-6EB5-825D9279E0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Example of an accredited BBBEE Certificate</a:t>
            </a:r>
            <a:endParaRPr lang="en-ZA" dirty="0"/>
          </a:p>
        </p:txBody>
      </p:sp>
      <p:pic>
        <p:nvPicPr>
          <p:cNvPr id="4" name="Content Placeholder 7">
            <a:extLst>
              <a:ext uri="{FF2B5EF4-FFF2-40B4-BE49-F238E27FC236}">
                <a16:creationId xmlns:a16="http://schemas.microsoft.com/office/drawing/2014/main" id="{470F526B-50A2-40EC-67ED-DA905D81CA3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25040" y="1076961"/>
            <a:ext cx="7386320" cy="5120640"/>
          </a:xfrm>
        </p:spPr>
      </p:pic>
    </p:spTree>
    <p:extLst>
      <p:ext uri="{BB962C8B-B14F-4D97-AF65-F5344CB8AC3E}">
        <p14:creationId xmlns:p14="http://schemas.microsoft.com/office/powerpoint/2010/main" val="19363022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4BB895-0C74-7D61-7ED3-72AE05E409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959359-832C-E15A-C7CA-1163FD2E2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Supporting documents to be submitted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E4FE0-9ABD-AFA7-EDE9-89877959F9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marR="0" lvl="0" indent="-342900" algn="just" defTabSz="914400" rtl="0" eaLnBrk="1" fontAlgn="auto" latinLnBrk="0" hangingPunct="1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en-ZA" sz="28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Proof of ownership / shareholding (preferably CIPC documentation) inclusive of shareholding breakdown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en-ZA" sz="28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Shareholders certificates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en-ZA" sz="28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ID copies of shareholder(s) or owners of the business</a:t>
            </a:r>
            <a:endParaRPr kumimoji="0" lang="en-ZA" sz="2800" b="0" i="0" u="none" strike="noStrike" kern="1200" cap="none" spc="0" normalizeH="0" baseline="0" noProof="0" dirty="0">
              <a:ln>
                <a:noFill/>
              </a:ln>
              <a:solidFill>
                <a:srgbClr val="1D3E88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en-ZA" sz="2800" b="0" i="0" u="none" strike="noStrike" kern="1200" cap="none" spc="0" normalizeH="0" baseline="0" noProof="0" dirty="0">
                <a:ln>
                  <a:noFill/>
                </a:ln>
                <a:solidFill>
                  <a:srgbClr val="1D3E88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Proof of disability of owner of the company (where applicable)</a:t>
            </a:r>
            <a:endParaRPr kumimoji="0" lang="en-ZA" sz="2800" b="0" i="0" u="none" strike="noStrike" kern="1200" cap="none" spc="0" normalizeH="0" baseline="0" noProof="0" dirty="0">
              <a:ln>
                <a:noFill/>
              </a:ln>
              <a:solidFill>
                <a:srgbClr val="1D3E88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47108093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z9s1FQRQK70D8H52w3U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z9s1FQRQK70D8H52w3UQ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z9s1FQRQK70D8H52w3U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z9s1FQRQK70D8H52w3UQ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z9s1FQRQK70D8H52w3U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heme/theme1.xml><?xml version="1.0" encoding="utf-8"?>
<a:theme xmlns:a="http://schemas.openxmlformats.org/drawingml/2006/main" name="Office Theme">
  <a:themeElements>
    <a:clrScheme name="Eskom Wide">
      <a:dk1>
        <a:srgbClr val="003896"/>
      </a:dk1>
      <a:lt1>
        <a:srgbClr val="FFFFFF"/>
      </a:lt1>
      <a:dk2>
        <a:srgbClr val="83725B"/>
      </a:dk2>
      <a:lt2>
        <a:srgbClr val="DDDDDD"/>
      </a:lt2>
      <a:accent1>
        <a:srgbClr val="003896"/>
      </a:accent1>
      <a:accent2>
        <a:srgbClr val="9B6D56"/>
      </a:accent2>
      <a:accent3>
        <a:srgbClr val="96330F"/>
      </a:accent3>
      <a:accent4>
        <a:srgbClr val="C97A00"/>
      </a:accent4>
      <a:accent5>
        <a:srgbClr val="598787"/>
      </a:accent5>
      <a:accent6>
        <a:srgbClr val="858705"/>
      </a:accent6>
      <a:hlink>
        <a:srgbClr val="83725B"/>
      </a:hlink>
      <a:folHlink>
        <a:srgbClr val="C97A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bg1">
              <a:lumMod val="50000"/>
            </a:schemeClr>
          </a:buClr>
          <a:buFont typeface="Wingdings" panose="05000000000000000000" pitchFamily="2" charset="2"/>
          <a:buChar char="§"/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skom Widescreen_Without Visuals" id="{A8DDC17B-1581-4D7F-8C14-7723306C0474}" vid="{AABB89EC-0ED7-46E8-A361-2FD02679C18D}"/>
    </a:ext>
  </a:extLst>
</a:theme>
</file>

<file path=ppt/theme/theme2.xml><?xml version="1.0" encoding="utf-8"?>
<a:theme xmlns:a="http://schemas.openxmlformats.org/drawingml/2006/main" name="Content Slide Master">
  <a:themeElements>
    <a:clrScheme name="Eskom">
      <a:dk1>
        <a:srgbClr val="003896"/>
      </a:dk1>
      <a:lt1>
        <a:srgbClr val="FFFFFF"/>
      </a:lt1>
      <a:dk2>
        <a:srgbClr val="83725B"/>
      </a:dk2>
      <a:lt2>
        <a:srgbClr val="DDDDDD"/>
      </a:lt2>
      <a:accent1>
        <a:srgbClr val="003896"/>
      </a:accent1>
      <a:accent2>
        <a:srgbClr val="9B6D56"/>
      </a:accent2>
      <a:accent3>
        <a:srgbClr val="96330F"/>
      </a:accent3>
      <a:accent4>
        <a:srgbClr val="C97A00"/>
      </a:accent4>
      <a:accent5>
        <a:srgbClr val="598787"/>
      </a:accent5>
      <a:accent6>
        <a:srgbClr val="0DAF2B"/>
      </a:accent6>
      <a:hlink>
        <a:srgbClr val="83725B"/>
      </a:hlink>
      <a:folHlink>
        <a:srgbClr val="C97A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bg1">
              <a:lumMod val="50000"/>
            </a:schemeClr>
          </a:buClr>
          <a:buFont typeface="Wingdings" panose="05000000000000000000" pitchFamily="2" charset="2"/>
          <a:buChar char="§"/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1E5B683E-D731-44A3-995F-FBDD736D6143}" vid="{6AEA1211-FEE5-49DA-A65B-5350B454C766}"/>
    </a:ext>
  </a:extLst>
</a:theme>
</file>

<file path=ppt/theme/theme3.xml><?xml version="1.0" encoding="utf-8"?>
<a:theme xmlns:a="http://schemas.openxmlformats.org/drawingml/2006/main" name="1_Content Slide Master">
  <a:themeElements>
    <a:clrScheme name="Eskom">
      <a:dk1>
        <a:srgbClr val="003896"/>
      </a:dk1>
      <a:lt1>
        <a:srgbClr val="FFFFFF"/>
      </a:lt1>
      <a:dk2>
        <a:srgbClr val="83725B"/>
      </a:dk2>
      <a:lt2>
        <a:srgbClr val="DDDDDD"/>
      </a:lt2>
      <a:accent1>
        <a:srgbClr val="003896"/>
      </a:accent1>
      <a:accent2>
        <a:srgbClr val="9B6D56"/>
      </a:accent2>
      <a:accent3>
        <a:srgbClr val="96330F"/>
      </a:accent3>
      <a:accent4>
        <a:srgbClr val="C97A00"/>
      </a:accent4>
      <a:accent5>
        <a:srgbClr val="598787"/>
      </a:accent5>
      <a:accent6>
        <a:srgbClr val="0DAF2B"/>
      </a:accent6>
      <a:hlink>
        <a:srgbClr val="83725B"/>
      </a:hlink>
      <a:folHlink>
        <a:srgbClr val="C97A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bg1">
              <a:lumMod val="50000"/>
            </a:schemeClr>
          </a:buClr>
          <a:buFont typeface="Wingdings" panose="05000000000000000000" pitchFamily="2" charset="2"/>
          <a:buChar char="§"/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1E5B683E-D731-44A3-995F-FBDD736D6143}" vid="{6AEA1211-FEE5-49DA-A65B-5350B454C766}"/>
    </a:ext>
  </a:extLst>
</a:theme>
</file>

<file path=ppt/theme/theme4.xml><?xml version="1.0" encoding="utf-8"?>
<a:theme xmlns:a="http://schemas.openxmlformats.org/drawingml/2006/main" name="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Content Slide Master">
  <a:themeElements>
    <a:clrScheme name="Eskom">
      <a:dk1>
        <a:srgbClr val="003896"/>
      </a:dk1>
      <a:lt1>
        <a:srgbClr val="FFFFFF"/>
      </a:lt1>
      <a:dk2>
        <a:srgbClr val="83725B"/>
      </a:dk2>
      <a:lt2>
        <a:srgbClr val="DDDDDD"/>
      </a:lt2>
      <a:accent1>
        <a:srgbClr val="003896"/>
      </a:accent1>
      <a:accent2>
        <a:srgbClr val="9B6D56"/>
      </a:accent2>
      <a:accent3>
        <a:srgbClr val="96330F"/>
      </a:accent3>
      <a:accent4>
        <a:srgbClr val="C97A00"/>
      </a:accent4>
      <a:accent5>
        <a:srgbClr val="598787"/>
      </a:accent5>
      <a:accent6>
        <a:srgbClr val="0DAF2B"/>
      </a:accent6>
      <a:hlink>
        <a:srgbClr val="83725B"/>
      </a:hlink>
      <a:folHlink>
        <a:srgbClr val="C97A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bg1">
              <a:lumMod val="50000"/>
            </a:schemeClr>
          </a:buClr>
          <a:buFont typeface="Wingdings" panose="05000000000000000000" pitchFamily="2" charset="2"/>
          <a:buChar char="§"/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1E5B683E-D731-44A3-995F-FBDD736D6143}" vid="{6AEA1211-FEE5-49DA-A65B-5350B454C766}"/>
    </a:ext>
  </a:extLst>
</a:theme>
</file>

<file path=ppt/theme/theme6.xml><?xml version="1.0" encoding="utf-8"?>
<a:theme xmlns:a="http://schemas.openxmlformats.org/drawingml/2006/main" name="3_Content Slide Master">
  <a:themeElements>
    <a:clrScheme name="Eskom">
      <a:dk1>
        <a:srgbClr val="003896"/>
      </a:dk1>
      <a:lt1>
        <a:srgbClr val="FFFFFF"/>
      </a:lt1>
      <a:dk2>
        <a:srgbClr val="83725B"/>
      </a:dk2>
      <a:lt2>
        <a:srgbClr val="DDDDDD"/>
      </a:lt2>
      <a:accent1>
        <a:srgbClr val="003896"/>
      </a:accent1>
      <a:accent2>
        <a:srgbClr val="9B6D56"/>
      </a:accent2>
      <a:accent3>
        <a:srgbClr val="96330F"/>
      </a:accent3>
      <a:accent4>
        <a:srgbClr val="C97A00"/>
      </a:accent4>
      <a:accent5>
        <a:srgbClr val="598787"/>
      </a:accent5>
      <a:accent6>
        <a:srgbClr val="0DAF2B"/>
      </a:accent6>
      <a:hlink>
        <a:srgbClr val="83725B"/>
      </a:hlink>
      <a:folHlink>
        <a:srgbClr val="C97A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bg1">
              <a:lumMod val="50000"/>
            </a:schemeClr>
          </a:buClr>
          <a:buFont typeface="Wingdings" panose="05000000000000000000" pitchFamily="2" charset="2"/>
          <a:buChar char="§"/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1E5B683E-D731-44A3-995F-FBDD736D6143}" vid="{6AEA1211-FEE5-49DA-A65B-5350B454C766}"/>
    </a:ext>
  </a:extLst>
</a:theme>
</file>

<file path=ppt/theme/theme7.xml><?xml version="1.0" encoding="utf-8"?>
<a:theme xmlns:a="http://schemas.openxmlformats.org/drawingml/2006/main" name="1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Khoro Minimum metadata" ma:contentTypeID="0x0101000D8B3899A4805C44A2FA507CBAF83E58007A63E5F34A1C904ABF73B4A044044531" ma:contentTypeVersion="3" ma:contentTypeDescription="" ma:contentTypeScope="" ma:versionID="17327965f7291ab7bae5024c4d883bde">
  <xsd:schema xmlns:xsd="http://www.w3.org/2001/XMLSchema" xmlns:xs="http://www.w3.org/2001/XMLSchema" xmlns:p="http://schemas.microsoft.com/office/2006/metadata/properties" xmlns:ns2="2c7ddca0-f18f-4514-89ec-cfc256175ba5" targetNamespace="http://schemas.microsoft.com/office/2006/metadata/properties" ma:root="true" ma:fieldsID="7a3511da6a4f6d92aec1b7a4f9927643" ns2:_="">
    <xsd:import namespace="2c7ddca0-f18f-4514-89ec-cfc256175ba5"/>
    <xsd:element name="properties">
      <xsd:complexType>
        <xsd:sequence>
          <xsd:element name="documentManagement">
            <xsd:complexType>
              <xsd:all>
                <xsd:element ref="ns2:Owner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7ddca0-f18f-4514-89ec-cfc256175ba5" elementFormDefault="qualified">
    <xsd:import namespace="http://schemas.microsoft.com/office/2006/documentManagement/types"/>
    <xsd:import namespace="http://schemas.microsoft.com/office/infopath/2007/PartnerControls"/>
    <xsd:element name="Owner" ma:index="8" ma:displayName="Owner" ma:list="UserInfo" ma:SharePointGroup="0" ma:internalName="Owner" ma:readOnly="false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haredContentType xmlns="Microsoft.SharePoint.Taxonomy.ContentTypeSync" SourceId="69b1b3ef-f17b-48c7-a7c8-8ad8b283852f" ContentTypeId="0x0101000D8B3899A4805C44A2FA507CBAF83E58" PreviousValue="false"/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Owner xmlns="2c7ddca0-f18f-4514-89ec-cfc256175ba5">
      <UserInfo>
        <DisplayName>Lebogang Manakana</DisplayName>
        <AccountId>11117</AccountId>
        <AccountType/>
      </UserInfo>
    </Owner>
  </documentManagement>
</p:properties>
</file>

<file path=customXml/itemProps1.xml><?xml version="1.0" encoding="utf-8"?>
<ds:datastoreItem xmlns:ds="http://schemas.openxmlformats.org/officeDocument/2006/customXml" ds:itemID="{7F75ADF6-FF55-4FFC-BA53-8A77FEA8928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34207DC-B30F-4A0C-B5DE-EF409CBB8F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c7ddca0-f18f-4514-89ec-cfc256175ba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2832AB3-C3A8-4024-868A-7B93B85F18C6}">
  <ds:schemaRefs>
    <ds:schemaRef ds:uri="Microsoft.SharePoint.Taxonomy.ContentTypeSync"/>
  </ds:schemaRefs>
</ds:datastoreItem>
</file>

<file path=customXml/itemProps4.xml><?xml version="1.0" encoding="utf-8"?>
<ds:datastoreItem xmlns:ds="http://schemas.openxmlformats.org/officeDocument/2006/customXml" ds:itemID="{B33A1265-97A7-4CBC-A6B2-2EEAB6A71AD7}">
  <ds:schemaRefs>
    <ds:schemaRef ds:uri="http://schemas.microsoft.com/office/2006/metadata/properties"/>
    <ds:schemaRef ds:uri="http://schemas.microsoft.com/office/infopath/2007/PartnerControls"/>
    <ds:schemaRef ds:uri="2c7ddca0-f18f-4514-89ec-cfc256175ba5"/>
  </ds:schemaRefs>
</ds:datastoreItem>
</file>

<file path=docMetadata/LabelInfo.xml><?xml version="1.0" encoding="utf-8"?>
<clbl:labelList xmlns:clbl="http://schemas.microsoft.com/office/2020/mipLabelMetadata">
  <clbl:label id="{93aedbdc-cc67-4652-aa12-d250a876ae79}" enabled="0" method="" siteId="{93aedbdc-cc67-4652-aa12-d250a876ae79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5337</TotalTime>
  <Words>1013</Words>
  <Application>Microsoft Office PowerPoint</Application>
  <PresentationFormat>Widescreen</PresentationFormat>
  <Paragraphs>142</Paragraphs>
  <Slides>17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7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31" baseType="lpstr">
      <vt:lpstr>Arial</vt:lpstr>
      <vt:lpstr>Calibri</vt:lpstr>
      <vt:lpstr>Courier New</vt:lpstr>
      <vt:lpstr>Symbol</vt:lpstr>
      <vt:lpstr>Times New Roman</vt:lpstr>
      <vt:lpstr>Wingdings</vt:lpstr>
      <vt:lpstr>Office Theme</vt:lpstr>
      <vt:lpstr>Content Slide Master</vt:lpstr>
      <vt:lpstr>1_Content Slide Master</vt:lpstr>
      <vt:lpstr>Default Design</vt:lpstr>
      <vt:lpstr>2_Content Slide Master</vt:lpstr>
      <vt:lpstr>3_Content Slide Master</vt:lpstr>
      <vt:lpstr>1_Default Design</vt:lpstr>
      <vt:lpstr>think-cell Slide</vt:lpstr>
      <vt:lpstr>Smart Meter Installation– FS OU </vt:lpstr>
      <vt:lpstr>Preferential Scoring</vt:lpstr>
      <vt:lpstr>SDL&amp;I Requirements</vt:lpstr>
      <vt:lpstr>Key Elements on how to complete a Sworn Affidavit</vt:lpstr>
      <vt:lpstr>Example on how to complete a sworn affidavit  - page 1</vt:lpstr>
      <vt:lpstr>Example on how to complete a sworn affidavit – page 2</vt:lpstr>
      <vt:lpstr>Example of a BBBEE certificate for Exempted Micro Enterprises</vt:lpstr>
      <vt:lpstr>Example of an accredited BBBEE Certificate</vt:lpstr>
      <vt:lpstr>Supporting documents to be submitted</vt:lpstr>
      <vt:lpstr>Local Procurement</vt:lpstr>
      <vt:lpstr>Procurement spend on entities with a minimum of 51% black ownership</vt:lpstr>
      <vt:lpstr>Jobs Created and Jobs Retained</vt:lpstr>
      <vt:lpstr>Skills Targets </vt:lpstr>
      <vt:lpstr>Bidder’s Document Signature</vt:lpstr>
      <vt:lpstr>INFORMATION TO NOTE:</vt:lpstr>
      <vt:lpstr>SDL&amp;I Checklist </vt:lpstr>
      <vt:lpstr>Conclusion</vt:lpstr>
    </vt:vector>
  </TitlesOfParts>
  <Company>Eskom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 White 16x9</dc:title>
  <dc:creator>Hanlie Smit</dc:creator>
  <cp:lastModifiedBy>Martha De Bruyn</cp:lastModifiedBy>
  <cp:revision>63</cp:revision>
  <dcterms:created xsi:type="dcterms:W3CDTF">2020-01-06T09:48:40Z</dcterms:created>
  <dcterms:modified xsi:type="dcterms:W3CDTF">2025-08-25T05:18:06Z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0x0101000D8B3899A4805C44A2FA507CBAF83E58007A63E5F34A1C904ABF73B4A044044531</vt:lpwstr>
  </property>
</Properties>
</file>