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98" r:id="rId2"/>
    <p:sldId id="323" r:id="rId3"/>
    <p:sldId id="324" r:id="rId4"/>
    <p:sldId id="300" r:id="rId5"/>
    <p:sldId id="341" r:id="rId6"/>
    <p:sldId id="307" r:id="rId7"/>
    <p:sldId id="333" r:id="rId8"/>
    <p:sldId id="334" r:id="rId9"/>
    <p:sldId id="342" r:id="rId10"/>
    <p:sldId id="340" r:id="rId11"/>
    <p:sldId id="327" r:id="rId12"/>
    <p:sldId id="312" r:id="rId13"/>
    <p:sldId id="335" r:id="rId14"/>
    <p:sldId id="338" r:id="rId15"/>
    <p:sldId id="336" r:id="rId16"/>
    <p:sldId id="288" r:id="rId17"/>
  </p:sldIdLst>
  <p:sldSz cx="9144000" cy="6858000" type="screen4x3"/>
  <p:notesSz cx="9296400" cy="7010400"/>
  <p:defaultTextStyle>
    <a:defPPr>
      <a:defRPr lang="en-ZA"/>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 uri="{2D200454-40CA-4A62-9FC3-DE9A4176ACB9}">
      <p15:notesGuideLst xmlns:p15="http://schemas.microsoft.com/office/powerpoint/2012/main">
        <p15:guide id="1" orient="horz" pos="2208">
          <p15:clr>
            <a:srgbClr val="A4A3A4"/>
          </p15:clr>
        </p15:guide>
        <p15:guide id="2" pos="292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nesh Dheda" initials="DD" lastIdx="1" clrIdx="0"/>
  <p:cmAuthor id="1" name="Itumeleng Mooketsi" initials="I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33CC33"/>
    <a:srgbClr val="83725B"/>
    <a:srgbClr val="FFCC99"/>
    <a:srgbClr val="96330F"/>
    <a:srgbClr val="003896"/>
    <a:srgbClr val="B2B2B2"/>
    <a:srgbClr val="C0C0C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2" autoAdjust="0"/>
    <p:restoredTop sz="94249" autoAdjust="0"/>
  </p:normalViewPr>
  <p:slideViewPr>
    <p:cSldViewPr snapToObjects="1">
      <p:cViewPr varScale="1">
        <p:scale>
          <a:sx n="68" d="100"/>
          <a:sy n="68" d="100"/>
        </p:scale>
        <p:origin x="1380" y="60"/>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1374"/>
    </p:cViewPr>
  </p:sorterViewPr>
  <p:notesViewPr>
    <p:cSldViewPr snapToObjects="1">
      <p:cViewPr varScale="1">
        <p:scale>
          <a:sx n="73" d="100"/>
          <a:sy n="73" d="100"/>
        </p:scale>
        <p:origin x="-1944" y="-96"/>
      </p:cViewPr>
      <p:guideLst>
        <p:guide orient="horz" pos="2208"/>
        <p:guide pos="292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0"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atin typeface="Arial" charset="0"/>
                <a:cs typeface="Arial" charset="0"/>
              </a:defRPr>
            </a:lvl1pPr>
          </a:lstStyle>
          <a:p>
            <a:pPr>
              <a:defRPr/>
            </a:pPr>
            <a:endParaRPr lang="en-GB" dirty="0"/>
          </a:p>
        </p:txBody>
      </p:sp>
      <p:sp>
        <p:nvSpPr>
          <p:cNvPr id="537603" name="Rectangle 3"/>
          <p:cNvSpPr>
            <a:spLocks noGrp="1" noChangeArrowheads="1"/>
          </p:cNvSpPr>
          <p:nvPr>
            <p:ph type="dt" sz="quarter" idx="1"/>
          </p:nvPr>
        </p:nvSpPr>
        <p:spPr bwMode="auto">
          <a:xfrm>
            <a:off x="5267325"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atin typeface="Arial" charset="0"/>
                <a:cs typeface="Arial" charset="0"/>
              </a:defRPr>
            </a:lvl1pPr>
          </a:lstStyle>
          <a:p>
            <a:pPr>
              <a:defRPr/>
            </a:pPr>
            <a:endParaRPr lang="en-GB" dirty="0"/>
          </a:p>
        </p:txBody>
      </p:sp>
      <p:sp>
        <p:nvSpPr>
          <p:cNvPr id="537604" name="Rectangle 4"/>
          <p:cNvSpPr>
            <a:spLocks noGrp="1" noChangeArrowheads="1"/>
          </p:cNvSpPr>
          <p:nvPr>
            <p:ph type="ftr" sz="quarter" idx="2"/>
          </p:nvPr>
        </p:nvSpPr>
        <p:spPr bwMode="auto">
          <a:xfrm>
            <a:off x="0"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atin typeface="Arial" charset="0"/>
                <a:cs typeface="Arial" charset="0"/>
              </a:defRPr>
            </a:lvl1pPr>
          </a:lstStyle>
          <a:p>
            <a:pPr>
              <a:defRPr/>
            </a:pPr>
            <a:endParaRPr lang="en-GB" dirty="0"/>
          </a:p>
        </p:txBody>
      </p:sp>
      <p:sp>
        <p:nvSpPr>
          <p:cNvPr id="537605" name="Rectangle 5"/>
          <p:cNvSpPr>
            <a:spLocks noGrp="1" noChangeArrowheads="1"/>
          </p:cNvSpPr>
          <p:nvPr>
            <p:ph type="sldNum" sz="quarter" idx="3"/>
          </p:nvPr>
        </p:nvSpPr>
        <p:spPr bwMode="auto">
          <a:xfrm>
            <a:off x="5267325"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atin typeface="Arial" charset="0"/>
                <a:cs typeface="Arial" charset="0"/>
              </a:defRPr>
            </a:lvl1pPr>
          </a:lstStyle>
          <a:p>
            <a:pPr>
              <a:defRPr/>
            </a:pPr>
            <a:fld id="{3A0EB77D-1D79-45D4-92B1-9CE5B0C36984}" type="slidenum">
              <a:rPr lang="en-GB"/>
              <a:pPr>
                <a:defRPr/>
              </a:pPr>
              <a:t>‹#›</a:t>
            </a:fld>
            <a:endParaRPr lang="en-GB" dirty="0"/>
          </a:p>
        </p:txBody>
      </p:sp>
    </p:spTree>
    <p:extLst>
      <p:ext uri="{BB962C8B-B14F-4D97-AF65-F5344CB8AC3E}">
        <p14:creationId xmlns:p14="http://schemas.microsoft.com/office/powerpoint/2010/main" val="257696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0"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atin typeface="Arial" charset="0"/>
                <a:cs typeface="Arial" charset="0"/>
              </a:defRPr>
            </a:lvl1pPr>
          </a:lstStyle>
          <a:p>
            <a:pPr>
              <a:defRPr/>
            </a:pPr>
            <a:endParaRPr lang="en-ZA" dirty="0"/>
          </a:p>
        </p:txBody>
      </p:sp>
      <p:sp>
        <p:nvSpPr>
          <p:cNvPr id="528387" name="Rectangle 3"/>
          <p:cNvSpPr>
            <a:spLocks noGrp="1" noChangeArrowheads="1"/>
          </p:cNvSpPr>
          <p:nvPr>
            <p:ph type="dt" idx="1"/>
          </p:nvPr>
        </p:nvSpPr>
        <p:spPr bwMode="auto">
          <a:xfrm>
            <a:off x="5267325"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atin typeface="Arial" charset="0"/>
                <a:cs typeface="Arial" charset="0"/>
              </a:defRPr>
            </a:lvl1pPr>
          </a:lstStyle>
          <a:p>
            <a:pPr>
              <a:defRPr/>
            </a:pPr>
            <a:endParaRPr lang="en-ZA" dirty="0"/>
          </a:p>
        </p:txBody>
      </p:sp>
      <p:sp>
        <p:nvSpPr>
          <p:cNvPr id="17412" name="Rectangle 4"/>
          <p:cNvSpPr>
            <a:spLocks noGrp="1" noRot="1" noChangeAspect="1" noChangeArrowheads="1" noTextEdit="1"/>
          </p:cNvSpPr>
          <p:nvPr>
            <p:ph type="sldImg" idx="2"/>
          </p:nvPr>
        </p:nvSpPr>
        <p:spPr bwMode="auto">
          <a:xfrm>
            <a:off x="2895600" y="525463"/>
            <a:ext cx="3506788" cy="26304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928688" y="3330575"/>
            <a:ext cx="7439025" cy="315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0"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atin typeface="Arial" charset="0"/>
                <a:cs typeface="Arial" charset="0"/>
              </a:defRPr>
            </a:lvl1pPr>
          </a:lstStyle>
          <a:p>
            <a:pPr>
              <a:defRPr/>
            </a:pPr>
            <a:endParaRPr lang="en-ZA" dirty="0"/>
          </a:p>
        </p:txBody>
      </p:sp>
      <p:sp>
        <p:nvSpPr>
          <p:cNvPr id="528391" name="Rectangle 7"/>
          <p:cNvSpPr>
            <a:spLocks noGrp="1" noChangeArrowheads="1"/>
          </p:cNvSpPr>
          <p:nvPr>
            <p:ph type="sldNum" sz="quarter" idx="5"/>
          </p:nvPr>
        </p:nvSpPr>
        <p:spPr bwMode="auto">
          <a:xfrm>
            <a:off x="5267325"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atin typeface="Arial" charset="0"/>
                <a:cs typeface="Arial" charset="0"/>
              </a:defRPr>
            </a:lvl1pPr>
          </a:lstStyle>
          <a:p>
            <a:pPr>
              <a:defRPr/>
            </a:pPr>
            <a:fld id="{A39F0E4E-F773-4341-9495-125658506E98}" type="slidenum">
              <a:rPr lang="en-ZA"/>
              <a:pPr>
                <a:defRPr/>
              </a:pPr>
              <a:t>‹#›</a:t>
            </a:fld>
            <a:endParaRPr lang="en-ZA" dirty="0"/>
          </a:p>
        </p:txBody>
      </p:sp>
    </p:spTree>
    <p:extLst>
      <p:ext uri="{BB962C8B-B14F-4D97-AF65-F5344CB8AC3E}">
        <p14:creationId xmlns:p14="http://schemas.microsoft.com/office/powerpoint/2010/main" val="33666558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pPr>
              <a:defRPr/>
            </a:pPr>
            <a:fld id="{A39F0E4E-F773-4341-9495-125658506E98}" type="slidenum">
              <a:rPr lang="en-ZA" smtClean="0"/>
              <a:pPr>
                <a:defRPr/>
              </a:pPr>
              <a:t>15</a:t>
            </a:fld>
            <a:endParaRPr lang="en-ZA" dirty="0"/>
          </a:p>
        </p:txBody>
      </p:sp>
    </p:spTree>
    <p:extLst>
      <p:ext uri="{BB962C8B-B14F-4D97-AF65-F5344CB8AC3E}">
        <p14:creationId xmlns:p14="http://schemas.microsoft.com/office/powerpoint/2010/main" val="1262498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dirty="0"/>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4038013342"/>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2D3BABD1-66C5-4325-B511-AA5926BD66D3}" type="datetime1">
              <a:rPr lang="en-ZA"/>
              <a:pPr>
                <a:defRPr/>
              </a:pPr>
              <a:t>2022/09/29</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6575E41-125F-42D7-8439-9F4E5325151A}" type="slidenum">
              <a:rPr lang="en-ZA"/>
              <a:pPr>
                <a:defRPr/>
              </a:pPr>
              <a:t>‹#›</a:t>
            </a:fld>
            <a:endParaRPr lang="en-ZA" dirty="0"/>
          </a:p>
        </p:txBody>
      </p:sp>
    </p:spTree>
    <p:extLst>
      <p:ext uri="{BB962C8B-B14F-4D97-AF65-F5344CB8AC3E}">
        <p14:creationId xmlns:p14="http://schemas.microsoft.com/office/powerpoint/2010/main" val="393845974"/>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E43CF833-215E-4744-89E6-84FDBF514152}" type="datetime1">
              <a:rPr lang="en-ZA"/>
              <a:pPr>
                <a:defRPr/>
              </a:pPr>
              <a:t>2022/09/29</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ED66C6A-6681-4364-86E5-C5550BD2C138}" type="slidenum">
              <a:rPr lang="en-ZA"/>
              <a:pPr>
                <a:defRPr/>
              </a:pPr>
              <a:t>‹#›</a:t>
            </a:fld>
            <a:endParaRPr lang="en-ZA" dirty="0"/>
          </a:p>
        </p:txBody>
      </p:sp>
    </p:spTree>
    <p:extLst>
      <p:ext uri="{BB962C8B-B14F-4D97-AF65-F5344CB8AC3E}">
        <p14:creationId xmlns:p14="http://schemas.microsoft.com/office/powerpoint/2010/main" val="1633392437"/>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37"/>
          <p:cNvSpPr>
            <a:spLocks noGrp="1" noChangeArrowheads="1"/>
          </p:cNvSpPr>
          <p:nvPr>
            <p:ph type="dt" sz="half" idx="10"/>
          </p:nvPr>
        </p:nvSpPr>
        <p:spPr>
          <a:ln/>
        </p:spPr>
        <p:txBody>
          <a:bodyPr/>
          <a:lstStyle>
            <a:lvl1pPr>
              <a:defRPr/>
            </a:lvl1pPr>
          </a:lstStyle>
          <a:p>
            <a:pPr>
              <a:defRPr/>
            </a:pPr>
            <a:fld id="{97188A64-B3A0-467D-83BD-13B20CA313B5}" type="datetime1">
              <a:rPr lang="en-ZA"/>
              <a:pPr>
                <a:defRPr/>
              </a:pPr>
              <a:t>2022/09/29</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09E6E683-8DD2-4928-B8EA-676CB26D82A3}" type="slidenum">
              <a:rPr lang="en-ZA"/>
              <a:pPr>
                <a:defRPr/>
              </a:pPr>
              <a:t>‹#›</a:t>
            </a:fld>
            <a:endParaRPr lang="en-ZA" dirty="0"/>
          </a:p>
        </p:txBody>
      </p:sp>
    </p:spTree>
    <p:extLst>
      <p:ext uri="{BB962C8B-B14F-4D97-AF65-F5344CB8AC3E}">
        <p14:creationId xmlns:p14="http://schemas.microsoft.com/office/powerpoint/2010/main" val="1172401939"/>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0CBBEABC-5809-4107-80BC-741D16323CFF}" type="datetime1">
              <a:rPr lang="en-ZA"/>
              <a:pPr>
                <a:defRPr/>
              </a:pPr>
              <a:t>2022/09/29</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0DBD5DD5-DEEA-4429-A55C-0D2C7C4EE644}" type="slidenum">
              <a:rPr lang="en-ZA"/>
              <a:pPr>
                <a:defRPr/>
              </a:pPr>
              <a:t>‹#›</a:t>
            </a:fld>
            <a:endParaRPr lang="en-ZA" dirty="0"/>
          </a:p>
        </p:txBody>
      </p:sp>
    </p:spTree>
    <p:extLst>
      <p:ext uri="{BB962C8B-B14F-4D97-AF65-F5344CB8AC3E}">
        <p14:creationId xmlns:p14="http://schemas.microsoft.com/office/powerpoint/2010/main" val="1566982502"/>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914A2661-AE6A-4878-BA49-FDA9A2EDE6F4}" type="datetime1">
              <a:rPr lang="en-ZA"/>
              <a:pPr>
                <a:defRPr/>
              </a:pPr>
              <a:t>2022/09/29</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5C4E5C9E-F536-4C6A-82DD-0B9D4E9337F3}" type="slidenum">
              <a:rPr lang="en-ZA"/>
              <a:pPr>
                <a:defRPr/>
              </a:pPr>
              <a:t>‹#›</a:t>
            </a:fld>
            <a:endParaRPr lang="en-ZA" dirty="0"/>
          </a:p>
        </p:txBody>
      </p:sp>
    </p:spTree>
    <p:extLst>
      <p:ext uri="{BB962C8B-B14F-4D97-AF65-F5344CB8AC3E}">
        <p14:creationId xmlns:p14="http://schemas.microsoft.com/office/powerpoint/2010/main" val="1037257279"/>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F05C9603-BC5A-4526-8F2F-1131B8877A9F}" type="datetime1">
              <a:rPr lang="en-ZA"/>
              <a:pPr>
                <a:defRPr/>
              </a:pPr>
              <a:t>2022/09/29</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85D4215A-CBE7-4077-A12A-EF81ED849C05}" type="slidenum">
              <a:rPr lang="en-ZA"/>
              <a:pPr>
                <a:defRPr/>
              </a:pPr>
              <a:t>‹#›</a:t>
            </a:fld>
            <a:endParaRPr lang="en-ZA" dirty="0"/>
          </a:p>
        </p:txBody>
      </p:sp>
    </p:spTree>
    <p:extLst>
      <p:ext uri="{BB962C8B-B14F-4D97-AF65-F5344CB8AC3E}">
        <p14:creationId xmlns:p14="http://schemas.microsoft.com/office/powerpoint/2010/main" val="2345008289"/>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13B73D27-69A9-479D-A685-4623F0CC5AD0}" type="datetime1">
              <a:rPr lang="en-ZA"/>
              <a:pPr>
                <a:defRPr/>
              </a:pPr>
              <a:t>2022/09/29</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7B75856E-0B9A-4B47-85AE-9D9CC847A0FF}" type="slidenum">
              <a:rPr lang="en-ZA"/>
              <a:pPr>
                <a:defRPr/>
              </a:pPr>
              <a:t>‹#›</a:t>
            </a:fld>
            <a:endParaRPr lang="en-ZA" dirty="0"/>
          </a:p>
        </p:txBody>
      </p:sp>
    </p:spTree>
    <p:extLst>
      <p:ext uri="{BB962C8B-B14F-4D97-AF65-F5344CB8AC3E}">
        <p14:creationId xmlns:p14="http://schemas.microsoft.com/office/powerpoint/2010/main" val="361448687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D77B1F54-3C4B-4B97-8263-205983972D62}" type="datetime1">
              <a:rPr lang="en-ZA"/>
              <a:pPr>
                <a:defRPr/>
              </a:pPr>
              <a:t>2022/09/29</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0B4C80D1-0FA4-4BA8-874C-FD442C7A0E2C}" type="slidenum">
              <a:rPr lang="en-ZA"/>
              <a:pPr>
                <a:defRPr/>
              </a:pPr>
              <a:t>‹#›</a:t>
            </a:fld>
            <a:endParaRPr lang="en-ZA" dirty="0"/>
          </a:p>
        </p:txBody>
      </p:sp>
    </p:spTree>
    <p:extLst>
      <p:ext uri="{BB962C8B-B14F-4D97-AF65-F5344CB8AC3E}">
        <p14:creationId xmlns:p14="http://schemas.microsoft.com/office/powerpoint/2010/main" val="1476592009"/>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40A539E5-13BC-4387-B440-5C685759E00D}" type="datetime1">
              <a:rPr lang="en-ZA"/>
              <a:pPr>
                <a:defRPr/>
              </a:pPr>
              <a:t>2022/09/29</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78F2B26E-A62F-42C9-B08C-3932CBE11172}" type="slidenum">
              <a:rPr lang="en-ZA"/>
              <a:pPr>
                <a:defRPr/>
              </a:pPr>
              <a:t>‹#›</a:t>
            </a:fld>
            <a:endParaRPr lang="en-ZA" dirty="0"/>
          </a:p>
        </p:txBody>
      </p:sp>
    </p:spTree>
    <p:extLst>
      <p:ext uri="{BB962C8B-B14F-4D97-AF65-F5344CB8AC3E}">
        <p14:creationId xmlns:p14="http://schemas.microsoft.com/office/powerpoint/2010/main" val="155728597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84109C94-9AA1-4143-8238-84D3FA19ACCB}" type="datetime1">
              <a:rPr lang="en-ZA"/>
              <a:pPr>
                <a:defRPr/>
              </a:pPr>
              <a:t>2022/09/29</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BA5EA0AC-F2DE-4383-961E-B6649C0111D3}" type="slidenum">
              <a:rPr lang="en-ZA"/>
              <a:pPr>
                <a:defRPr/>
              </a:pPr>
              <a:t>‹#›</a:t>
            </a:fld>
            <a:endParaRPr lang="en-ZA" dirty="0"/>
          </a:p>
        </p:txBody>
      </p:sp>
    </p:spTree>
    <p:extLst>
      <p:ext uri="{BB962C8B-B14F-4D97-AF65-F5344CB8AC3E}">
        <p14:creationId xmlns:p14="http://schemas.microsoft.com/office/powerpoint/2010/main" val="421122973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C61B8A9C-9EE5-4A70-B50B-43995BD5BE12}" type="datetime1">
              <a:rPr lang="en-ZA"/>
              <a:pPr>
                <a:defRPr/>
              </a:pPr>
              <a:t>2022/09/29</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BCD3DA2C-309F-46AF-8935-F0BE1413F08E}" type="slidenum">
              <a:rPr lang="en-ZA"/>
              <a:pPr>
                <a:defRPr/>
              </a:pPr>
              <a:t>‹#›</a:t>
            </a:fld>
            <a:endParaRPr lang="en-ZA" dirty="0"/>
          </a:p>
        </p:txBody>
      </p:sp>
    </p:spTree>
    <p:extLst>
      <p:ext uri="{BB962C8B-B14F-4D97-AF65-F5344CB8AC3E}">
        <p14:creationId xmlns:p14="http://schemas.microsoft.com/office/powerpoint/2010/main" val="3495910881"/>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F7955EFE-972C-4AFB-9228-8F70309D1C19}" type="datetime1">
              <a:rPr lang="en-ZA"/>
              <a:pPr>
                <a:defRPr/>
              </a:pPr>
              <a:t>2022/09/29</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charset="0"/>
                <a:cs typeface="Arial" charset="0"/>
              </a:defRPr>
            </a:lvl1pPr>
          </a:lstStyle>
          <a:p>
            <a:pPr>
              <a:defRPr/>
            </a:pPr>
            <a:fld id="{BFFA7EEB-34A0-4764-8AF3-44C60D379E83}"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3907"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mailto:mooketri@eskom.co.z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3075" name="Group 162"/>
          <p:cNvGrpSpPr>
            <a:grpSpLocks/>
          </p:cNvGrpSpPr>
          <p:nvPr/>
        </p:nvGrpSpPr>
        <p:grpSpPr bwMode="auto">
          <a:xfrm>
            <a:off x="-4763" y="0"/>
            <a:ext cx="9148763" cy="6858000"/>
            <a:chOff x="-3" y="0"/>
            <a:chExt cx="5763" cy="4320"/>
          </a:xfrm>
        </p:grpSpPr>
        <p:pic>
          <p:nvPicPr>
            <p:cNvPr id="3132"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33"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p>
          </p:txBody>
        </p:sp>
        <p:pic>
          <p:nvPicPr>
            <p:cNvPr id="3134"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76" name="Group 155"/>
          <p:cNvGrpSpPr>
            <a:grpSpLocks/>
          </p:cNvGrpSpPr>
          <p:nvPr/>
        </p:nvGrpSpPr>
        <p:grpSpPr bwMode="auto">
          <a:xfrm>
            <a:off x="257175" y="1201738"/>
            <a:ext cx="2482850" cy="2444750"/>
            <a:chOff x="162" y="757"/>
            <a:chExt cx="1564" cy="1540"/>
          </a:xfrm>
        </p:grpSpPr>
        <p:sp>
          <p:nvSpPr>
            <p:cNvPr id="3127"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altLang="en-US" dirty="0"/>
            </a:p>
          </p:txBody>
        </p:sp>
        <p:sp>
          <p:nvSpPr>
            <p:cNvPr id="3128"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29"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30"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31"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dirty="0">
              <a:latin typeface="Arial" charset="0"/>
              <a:cs typeface="Arial" charset="0"/>
            </a:endParaRPr>
          </a:p>
        </p:txBody>
      </p:sp>
      <p:grpSp>
        <p:nvGrpSpPr>
          <p:cNvPr id="3080" name="Group 156"/>
          <p:cNvGrpSpPr>
            <a:grpSpLocks/>
          </p:cNvGrpSpPr>
          <p:nvPr/>
        </p:nvGrpSpPr>
        <p:grpSpPr bwMode="auto">
          <a:xfrm>
            <a:off x="171450" y="1201738"/>
            <a:ext cx="2643188" cy="2493962"/>
            <a:chOff x="108" y="757"/>
            <a:chExt cx="1665" cy="1571"/>
          </a:xfrm>
        </p:grpSpPr>
        <p:sp>
          <p:nvSpPr>
            <p:cNvPr id="3124"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25"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26"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grpSp>
        <p:nvGrpSpPr>
          <p:cNvPr id="3081" name="Group 146"/>
          <p:cNvGrpSpPr>
            <a:grpSpLocks/>
          </p:cNvGrpSpPr>
          <p:nvPr/>
        </p:nvGrpSpPr>
        <p:grpSpPr bwMode="auto">
          <a:xfrm>
            <a:off x="912813" y="620713"/>
            <a:ext cx="1284287" cy="1260475"/>
            <a:chOff x="575" y="391"/>
            <a:chExt cx="809" cy="794"/>
          </a:xfrm>
        </p:grpSpPr>
        <p:sp>
          <p:nvSpPr>
            <p:cNvPr id="3116"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altLang="en-US" dirty="0"/>
            </a:p>
          </p:txBody>
        </p:sp>
        <p:sp>
          <p:nvSpPr>
            <p:cNvPr id="3117"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altLang="en-US" dirty="0"/>
            </a:p>
          </p:txBody>
        </p:sp>
        <p:sp>
          <p:nvSpPr>
            <p:cNvPr id="3118"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19"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20"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21"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22"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altLang="en-US" dirty="0"/>
            </a:p>
          </p:txBody>
        </p:sp>
        <p:sp>
          <p:nvSpPr>
            <p:cNvPr id="3123"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sp>
        <p:nvSpPr>
          <p:cNvPr id="3082" name="Oval 118"/>
          <p:cNvSpPr>
            <a:spLocks noChangeArrowheads="1"/>
          </p:cNvSpPr>
          <p:nvPr/>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altLang="en-US" sz="600" dirty="0"/>
          </a:p>
        </p:txBody>
      </p:sp>
      <p:grpSp>
        <p:nvGrpSpPr>
          <p:cNvPr id="3083" name="Group 145"/>
          <p:cNvGrpSpPr>
            <a:grpSpLocks/>
          </p:cNvGrpSpPr>
          <p:nvPr/>
        </p:nvGrpSpPr>
        <p:grpSpPr bwMode="auto">
          <a:xfrm>
            <a:off x="863600" y="620713"/>
            <a:ext cx="1370013" cy="1284287"/>
            <a:chOff x="544" y="391"/>
            <a:chExt cx="863" cy="809"/>
          </a:xfrm>
        </p:grpSpPr>
        <p:sp>
          <p:nvSpPr>
            <p:cNvPr id="3113"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14"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15"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grpSp>
        <p:nvGrpSpPr>
          <p:cNvPr id="3084" name="Group 157"/>
          <p:cNvGrpSpPr>
            <a:grpSpLocks/>
          </p:cNvGrpSpPr>
          <p:nvPr/>
        </p:nvGrpSpPr>
        <p:grpSpPr bwMode="auto">
          <a:xfrm>
            <a:off x="331788" y="3090863"/>
            <a:ext cx="2074862" cy="2038350"/>
            <a:chOff x="209" y="1947"/>
            <a:chExt cx="1307" cy="1284"/>
          </a:xfrm>
        </p:grpSpPr>
        <p:sp>
          <p:nvSpPr>
            <p:cNvPr id="3107"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altLang="en-US" dirty="0"/>
            </a:p>
          </p:txBody>
        </p:sp>
        <p:sp>
          <p:nvSpPr>
            <p:cNvPr id="3108"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altLang="en-US" dirty="0"/>
            </a:p>
          </p:txBody>
        </p:sp>
        <p:sp>
          <p:nvSpPr>
            <p:cNvPr id="3109"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10"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11"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12"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sp>
        <p:nvSpPr>
          <p:cNvPr id="308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altLang="en-US" sz="1000" dirty="0">
              <a:solidFill>
                <a:srgbClr val="C0C0C0"/>
              </a:solidFill>
            </a:endParaRPr>
          </a:p>
        </p:txBody>
      </p:sp>
      <p:grpSp>
        <p:nvGrpSpPr>
          <p:cNvPr id="3086" name="Group 158"/>
          <p:cNvGrpSpPr>
            <a:grpSpLocks/>
          </p:cNvGrpSpPr>
          <p:nvPr/>
        </p:nvGrpSpPr>
        <p:grpSpPr bwMode="auto">
          <a:xfrm>
            <a:off x="257175" y="3090863"/>
            <a:ext cx="2211388" cy="2087562"/>
            <a:chOff x="162" y="1947"/>
            <a:chExt cx="1393" cy="1315"/>
          </a:xfrm>
        </p:grpSpPr>
        <p:sp>
          <p:nvSpPr>
            <p:cNvPr id="3104"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05"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06"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grpSp>
        <p:nvGrpSpPr>
          <p:cNvPr id="3087" name="Group 159"/>
          <p:cNvGrpSpPr>
            <a:grpSpLocks/>
          </p:cNvGrpSpPr>
          <p:nvPr/>
        </p:nvGrpSpPr>
        <p:grpSpPr bwMode="auto">
          <a:xfrm>
            <a:off x="900113" y="4684713"/>
            <a:ext cx="1717675" cy="1692275"/>
            <a:chOff x="567" y="2951"/>
            <a:chExt cx="1082" cy="1066"/>
          </a:xfrm>
        </p:grpSpPr>
        <p:sp>
          <p:nvSpPr>
            <p:cNvPr id="3098"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altLang="en-US" dirty="0"/>
            </a:p>
          </p:txBody>
        </p:sp>
        <p:sp>
          <p:nvSpPr>
            <p:cNvPr id="3099"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altLang="en-US" dirty="0"/>
            </a:p>
          </p:txBody>
        </p:sp>
        <p:sp>
          <p:nvSpPr>
            <p:cNvPr id="3100"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01"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02"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103"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dirty="0">
              <a:solidFill>
                <a:srgbClr val="C0C0C0"/>
              </a:solidFill>
              <a:latin typeface="Arial" charset="0"/>
              <a:cs typeface="Arial" charset="0"/>
            </a:endParaRPr>
          </a:p>
        </p:txBody>
      </p:sp>
      <p:grpSp>
        <p:nvGrpSpPr>
          <p:cNvPr id="3091" name="Group 160"/>
          <p:cNvGrpSpPr>
            <a:grpSpLocks/>
          </p:cNvGrpSpPr>
          <p:nvPr/>
        </p:nvGrpSpPr>
        <p:grpSpPr bwMode="auto">
          <a:xfrm>
            <a:off x="838200" y="4684713"/>
            <a:ext cx="1828800" cy="1728787"/>
            <a:chOff x="528" y="2951"/>
            <a:chExt cx="1152" cy="1089"/>
          </a:xfrm>
        </p:grpSpPr>
        <p:sp>
          <p:nvSpPr>
            <p:cNvPr id="3095"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096"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sp>
          <p:nvSpPr>
            <p:cNvPr id="3097"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p>
          </p:txBody>
        </p:sp>
      </p:grpSp>
      <p:pic>
        <p:nvPicPr>
          <p:cNvPr id="3092" name="Picture 62"/>
          <p:cNvPicPr>
            <a:picLocks noChangeAspect="1"/>
          </p:cNvPicPr>
          <p:nvPr/>
        </p:nvPicPr>
        <p:blipFill>
          <a:blip r:embed="rId8" cstate="print">
            <a:extLst>
              <a:ext uri="{28A0092B-C50C-407E-A947-70E740481C1C}">
                <a14:useLocalDpi xmlns:a14="http://schemas.microsoft.com/office/drawing/2010/main" val="0"/>
              </a:ext>
            </a:extLst>
          </a:blip>
          <a:srcRect l="39999"/>
          <a:stretch>
            <a:fillRect/>
          </a:stretch>
        </p:blipFill>
        <p:spPr bwMode="auto">
          <a:xfrm>
            <a:off x="5402263" y="5997575"/>
            <a:ext cx="33464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3" name="Rectangle 2"/>
          <p:cNvSpPr>
            <a:spLocks noGrp="1" noChangeArrowheads="1"/>
          </p:cNvSpPr>
          <p:nvPr>
            <p:ph type="ctrTitle"/>
          </p:nvPr>
        </p:nvSpPr>
        <p:spPr>
          <a:xfrm>
            <a:off x="2740025" y="1556792"/>
            <a:ext cx="5864225" cy="2736304"/>
          </a:xfrm>
        </p:spPr>
        <p:txBody>
          <a:bodyPr/>
          <a:lstStyle/>
          <a:p>
            <a:pPr algn="just" eaLnBrk="1" hangingPunct="1"/>
            <a:r>
              <a:rPr lang="en-US" altLang="en-US" sz="1600" b="1" dirty="0"/>
              <a:t>INVITATION TO TENDER:</a:t>
            </a:r>
            <a:br>
              <a:rPr lang="en-US" altLang="en-US" sz="1600" b="1" dirty="0"/>
            </a:br>
            <a:br>
              <a:rPr lang="en-US" altLang="en-US" sz="1600" b="1" dirty="0"/>
            </a:br>
            <a:r>
              <a:rPr lang="en-US" altLang="en-US" sz="1600" b="1" dirty="0"/>
              <a:t>THE PROVISION OF CORE, SCARCE, CRITICAL AND SPECIALISED SKILLS AT SENIOR MANAGEMENT LEVEL, ON AN AS AND WHEN REQUIRED BASIS.</a:t>
            </a:r>
            <a:br>
              <a:rPr lang="en-US" sz="1600" b="1" dirty="0"/>
            </a:br>
            <a:r>
              <a:rPr lang="en-GB" altLang="en-US" sz="1600" b="1" dirty="0"/>
              <a:t>CLARIFICATION MEETING</a:t>
            </a:r>
            <a:endParaRPr lang="en-US" altLang="en-US" sz="1600" b="1" dirty="0"/>
          </a:p>
        </p:txBody>
      </p:sp>
      <p:sp>
        <p:nvSpPr>
          <p:cNvPr id="3094" name="Rectangle 3"/>
          <p:cNvSpPr>
            <a:spLocks noGrp="1" noChangeArrowheads="1"/>
          </p:cNvSpPr>
          <p:nvPr>
            <p:ph type="subTitle" idx="1"/>
          </p:nvPr>
        </p:nvSpPr>
        <p:spPr>
          <a:xfrm>
            <a:off x="3059113" y="4293096"/>
            <a:ext cx="5833367" cy="2304554"/>
          </a:xfrm>
        </p:spPr>
        <p:txBody>
          <a:bodyPr/>
          <a:lstStyle/>
          <a:p>
            <a:pPr marL="444500" lvl="1" indent="0" eaLnBrk="1" hangingPunct="1">
              <a:buFontTx/>
              <a:buNone/>
            </a:pPr>
            <a:endParaRPr lang="en-US" altLang="en-US" sz="1600" dirty="0">
              <a:solidFill>
                <a:srgbClr val="83725B"/>
              </a:solidFill>
            </a:endParaRPr>
          </a:p>
          <a:p>
            <a:pPr marL="444500" lvl="1" indent="0" eaLnBrk="1" hangingPunct="1">
              <a:buFontTx/>
              <a:buNone/>
            </a:pPr>
            <a:r>
              <a:rPr lang="en-US" altLang="en-US" sz="1600" dirty="0">
                <a:solidFill>
                  <a:srgbClr val="83725B"/>
                </a:solidFill>
              </a:rPr>
              <a:t>Date:  29 September 2022</a:t>
            </a:r>
          </a:p>
          <a:p>
            <a:pPr marL="444500" lvl="1" indent="0" eaLnBrk="1" hangingPunct="1">
              <a:buFontTx/>
              <a:buNone/>
            </a:pPr>
            <a:r>
              <a:rPr lang="en-US" altLang="en-US" sz="1600" dirty="0">
                <a:solidFill>
                  <a:srgbClr val="83725B"/>
                </a:solidFill>
              </a:rPr>
              <a:t>Time: 10h00</a:t>
            </a:r>
          </a:p>
          <a:p>
            <a:pPr marL="444500" lvl="1" indent="0" eaLnBrk="1" hangingPunct="1">
              <a:buFontTx/>
              <a:buNone/>
            </a:pPr>
            <a:r>
              <a:rPr lang="en-US" altLang="en-US" sz="1600" dirty="0">
                <a:solidFill>
                  <a:srgbClr val="83725B"/>
                </a:solidFill>
              </a:rPr>
              <a:t>Venue: MS Teams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ZA" altLang="en-US" dirty="0"/>
              <a:t>Technical Evaluation :  Two (2) Phases</a:t>
            </a:r>
          </a:p>
        </p:txBody>
      </p:sp>
      <p:sp>
        <p:nvSpPr>
          <p:cNvPr id="14339" name="Content Placeholder 2"/>
          <p:cNvSpPr>
            <a:spLocks noGrp="1"/>
          </p:cNvSpPr>
          <p:nvPr>
            <p:ph idx="1"/>
          </p:nvPr>
        </p:nvSpPr>
        <p:spPr>
          <a:xfrm>
            <a:off x="398113" y="1268760"/>
            <a:ext cx="8378825" cy="5045075"/>
          </a:xfrm>
        </p:spPr>
        <p:txBody>
          <a:bodyPr/>
          <a:lstStyle/>
          <a:p>
            <a:pPr>
              <a:defRPr/>
            </a:pPr>
            <a:endParaRPr lang="en-ZA" altLang="en-US" dirty="0"/>
          </a:p>
          <a:p>
            <a:pPr marL="0" indent="0">
              <a:buFontTx/>
              <a:buNone/>
              <a:defRPr/>
            </a:pPr>
            <a:r>
              <a:rPr lang="en-US" altLang="en-US" dirty="0"/>
              <a:t>  </a:t>
            </a:r>
          </a:p>
        </p:txBody>
      </p:sp>
      <p:sp>
        <p:nvSpPr>
          <p:cNvPr id="14341"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D5C1DA50-09CC-4287-87BE-954B18F606C6}" type="slidenum">
              <a:rPr lang="en-ZA" altLang="en-US" sz="1000" smtClean="0">
                <a:solidFill>
                  <a:srgbClr val="83725B"/>
                </a:solidFill>
              </a:rPr>
              <a:pPr eaLnBrk="1" hangingPunct="1"/>
              <a:t>10</a:t>
            </a:fld>
            <a:endParaRPr lang="en-ZA" altLang="en-US" sz="1000" dirty="0">
              <a:solidFill>
                <a:srgbClr val="83725B"/>
              </a:solidFill>
            </a:endParaRPr>
          </a:p>
        </p:txBody>
      </p:sp>
      <p:sp>
        <p:nvSpPr>
          <p:cNvPr id="2" name="Rectangle 1"/>
          <p:cNvSpPr/>
          <p:nvPr/>
        </p:nvSpPr>
        <p:spPr>
          <a:xfrm>
            <a:off x="559742" y="1196752"/>
            <a:ext cx="7972697" cy="6186309"/>
          </a:xfrm>
          <a:prstGeom prst="rect">
            <a:avLst/>
          </a:prstGeom>
        </p:spPr>
        <p:txBody>
          <a:bodyPr wrap="square">
            <a:spAutoFit/>
          </a:bodyPr>
          <a:lstStyle/>
          <a:p>
            <a:pPr algn="just"/>
            <a:r>
              <a:rPr lang="en-US" sz="2000" b="1" dirty="0">
                <a:latin typeface="Arial"/>
              </a:rPr>
              <a:t>Functionality will be conducted as follows:</a:t>
            </a:r>
          </a:p>
          <a:p>
            <a:pPr marL="457200" indent="-457200" algn="just">
              <a:buAutoNum type="arabicParenR"/>
            </a:pPr>
            <a:endParaRPr lang="en-US" sz="2000" b="1" dirty="0">
              <a:latin typeface="Arial"/>
            </a:endParaRPr>
          </a:p>
          <a:p>
            <a:pPr algn="just"/>
            <a:r>
              <a:rPr lang="en-US" sz="2000" b="1" dirty="0">
                <a:latin typeface="Arial"/>
              </a:rPr>
              <a:t>Two (2) rounds of evaluation will be undertaken to select service providers who meet the requirements. </a:t>
            </a:r>
          </a:p>
          <a:p>
            <a:pPr algn="just"/>
            <a:endParaRPr lang="en-US" sz="2000" b="1" dirty="0">
              <a:latin typeface="Arial"/>
            </a:endParaRPr>
          </a:p>
          <a:p>
            <a:pPr algn="just"/>
            <a:r>
              <a:rPr lang="en-US" sz="2000" b="1" dirty="0">
                <a:latin typeface="Arial"/>
              </a:rPr>
              <a:t>The first round of evaluation is to evaluate the tender documentation as submitted by potential service providers against the technical evaluations.</a:t>
            </a:r>
          </a:p>
          <a:p>
            <a:pPr algn="just"/>
            <a:endParaRPr lang="en-US" sz="2000" dirty="0">
              <a:latin typeface="Arial"/>
            </a:endParaRPr>
          </a:p>
          <a:p>
            <a:pPr marL="457200" indent="-457200" algn="just">
              <a:buAutoNum type="alphaLcParenBoth"/>
            </a:pPr>
            <a:r>
              <a:rPr lang="en-US" sz="2000" dirty="0">
                <a:latin typeface="Arial"/>
              </a:rPr>
              <a:t>Technical Shortlisting Questionnaire:</a:t>
            </a:r>
          </a:p>
          <a:p>
            <a:pPr algn="just"/>
            <a:r>
              <a:rPr lang="en-US" sz="2000" dirty="0">
                <a:latin typeface="Arial"/>
              </a:rPr>
              <a:t>The shortlisting questionnaire will be evaluated, with a minimum threshold to be achieved. Only those suppliers who have met this threshold (75%) will be eligible for further evaluation, i.e. proceed to the next phase, which is presentations</a:t>
            </a:r>
            <a:r>
              <a:rPr lang="en-US" sz="2000" b="1" dirty="0">
                <a:latin typeface="Arial"/>
              </a:rPr>
              <a:t>.  </a:t>
            </a:r>
            <a:r>
              <a:rPr lang="en-US" sz="2000" dirty="0">
                <a:latin typeface="Arial"/>
              </a:rPr>
              <a:t>A briefing note will be given for preparations, prior to the presentations.</a:t>
            </a:r>
          </a:p>
          <a:p>
            <a:pPr algn="just"/>
            <a:r>
              <a:rPr lang="en-US" sz="2000" dirty="0">
                <a:latin typeface="Arial"/>
              </a:rPr>
              <a:t>(b) Only those companies that also pass threshold for the second phase (75%) will be eligible for further commercial evaluation in terms of PPPFA.</a:t>
            </a:r>
          </a:p>
          <a:p>
            <a:pPr algn="just"/>
            <a:endParaRPr lang="en-US" sz="2000" dirty="0">
              <a:latin typeface="Arial"/>
            </a:endParaRPr>
          </a:p>
          <a:p>
            <a:endParaRPr lang="en-US" dirty="0">
              <a:solidFill>
                <a:srgbClr val="003896"/>
              </a:solidFill>
            </a:endParaRPr>
          </a:p>
        </p:txBody>
      </p:sp>
    </p:spTree>
    <p:extLst>
      <p:ext uri="{BB962C8B-B14F-4D97-AF65-F5344CB8AC3E}">
        <p14:creationId xmlns:p14="http://schemas.microsoft.com/office/powerpoint/2010/main" val="697734928"/>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19063" y="166688"/>
            <a:ext cx="7261225" cy="666750"/>
          </a:xfrm>
        </p:spPr>
        <p:txBody>
          <a:bodyPr/>
          <a:lstStyle/>
          <a:p>
            <a:r>
              <a:rPr lang="en-ZA" altLang="en-US" dirty="0"/>
              <a:t>Evaluation Criteria  (PPPFA)</a:t>
            </a:r>
          </a:p>
        </p:txBody>
      </p:sp>
      <p:sp>
        <p:nvSpPr>
          <p:cNvPr id="8195" name="Content Placeholder 2"/>
          <p:cNvSpPr>
            <a:spLocks noGrp="1"/>
          </p:cNvSpPr>
          <p:nvPr>
            <p:ph idx="1"/>
          </p:nvPr>
        </p:nvSpPr>
        <p:spPr>
          <a:xfrm>
            <a:off x="323850" y="1196975"/>
            <a:ext cx="8378825" cy="5256213"/>
          </a:xfrm>
        </p:spPr>
        <p:txBody>
          <a:bodyPr/>
          <a:lstStyle/>
          <a:p>
            <a:pPr marL="0" indent="0">
              <a:lnSpc>
                <a:spcPct val="150000"/>
              </a:lnSpc>
              <a:spcBef>
                <a:spcPts val="1200"/>
              </a:spcBef>
              <a:spcAft>
                <a:spcPts val="300"/>
              </a:spcAft>
              <a:buFontTx/>
              <a:buNone/>
              <a:defRPr/>
            </a:pPr>
            <a:r>
              <a:rPr lang="en-US" b="1" dirty="0"/>
              <a:t>Commercial Evaluation:</a:t>
            </a:r>
          </a:p>
          <a:p>
            <a:pPr>
              <a:lnSpc>
                <a:spcPct val="150000"/>
              </a:lnSpc>
              <a:spcBef>
                <a:spcPts val="0"/>
              </a:spcBef>
              <a:defRPr/>
            </a:pPr>
            <a:r>
              <a:rPr lang="en-ZA" dirty="0"/>
              <a:t>The evaluation process will be in line with the PPPFA, as follows:</a:t>
            </a:r>
          </a:p>
          <a:p>
            <a:pPr>
              <a:lnSpc>
                <a:spcPct val="150000"/>
              </a:lnSpc>
              <a:spcBef>
                <a:spcPts val="0"/>
              </a:spcBef>
              <a:defRPr/>
            </a:pPr>
            <a:r>
              <a:rPr lang="en-ZA" dirty="0"/>
              <a:t>The </a:t>
            </a:r>
            <a:r>
              <a:rPr lang="en-ZA" dirty="0">
                <a:solidFill>
                  <a:srgbClr val="FF0000"/>
                </a:solidFill>
              </a:rPr>
              <a:t>80/20</a:t>
            </a:r>
            <a:r>
              <a:rPr lang="en-ZA" dirty="0"/>
              <a:t> preference point system is applicable to this tender.</a:t>
            </a:r>
          </a:p>
          <a:p>
            <a:pPr marL="0" indent="0">
              <a:lnSpc>
                <a:spcPct val="150000"/>
              </a:lnSpc>
              <a:spcBef>
                <a:spcPts val="0"/>
              </a:spcBef>
              <a:buFontTx/>
              <a:buNone/>
              <a:defRPr/>
            </a:pPr>
            <a:r>
              <a:rPr lang="en-GB" dirty="0"/>
              <a:t>The following steps will be applied during the evaluation of suppliers’ responses:</a:t>
            </a:r>
            <a:endParaRPr lang="en-ZA" dirty="0"/>
          </a:p>
          <a:p>
            <a:pPr marL="450850" lvl="1" indent="0">
              <a:lnSpc>
                <a:spcPct val="150000"/>
              </a:lnSpc>
              <a:spcBef>
                <a:spcPts val="0"/>
              </a:spcBef>
              <a:buFontTx/>
              <a:buNone/>
              <a:defRPr/>
            </a:pPr>
            <a:r>
              <a:rPr lang="en-GB" sz="2000" dirty="0"/>
              <a:t>Step 1	Basic Compliance</a:t>
            </a:r>
          </a:p>
          <a:p>
            <a:pPr marL="450850" lvl="1" indent="0">
              <a:lnSpc>
                <a:spcPct val="150000"/>
              </a:lnSpc>
              <a:spcBef>
                <a:spcPts val="0"/>
              </a:spcBef>
              <a:buFontTx/>
              <a:buNone/>
              <a:defRPr/>
            </a:pPr>
            <a:r>
              <a:rPr lang="en-GB" sz="2000" dirty="0"/>
              <a:t>Step 2 	Pre-qualification (BBBEE level 1 and 4)</a:t>
            </a:r>
            <a:endParaRPr lang="en-ZA" sz="2000" dirty="0"/>
          </a:p>
          <a:p>
            <a:pPr marL="450850" lvl="1" indent="0">
              <a:lnSpc>
                <a:spcPct val="150000"/>
              </a:lnSpc>
              <a:spcBef>
                <a:spcPts val="0"/>
              </a:spcBef>
              <a:buFontTx/>
              <a:buNone/>
              <a:defRPr/>
            </a:pPr>
            <a:r>
              <a:rPr lang="en-GB" sz="2000" dirty="0"/>
              <a:t>Step 2	Technical Evaluation</a:t>
            </a:r>
            <a:endParaRPr lang="en-ZA" sz="2000" dirty="0"/>
          </a:p>
          <a:p>
            <a:pPr marL="450850" lvl="1" indent="0">
              <a:lnSpc>
                <a:spcPct val="150000"/>
              </a:lnSpc>
              <a:spcBef>
                <a:spcPts val="0"/>
              </a:spcBef>
              <a:buFontTx/>
              <a:buNone/>
              <a:defRPr/>
            </a:pPr>
            <a:r>
              <a:rPr lang="en-GB" sz="2000" dirty="0"/>
              <a:t>Step 3	Price and Preference Analysis + BBBEE Certificate</a:t>
            </a:r>
            <a:endParaRPr lang="en-ZA" sz="2000" dirty="0"/>
          </a:p>
          <a:p>
            <a:pPr marL="450850" lvl="1" indent="0">
              <a:lnSpc>
                <a:spcPct val="150000"/>
              </a:lnSpc>
              <a:spcBef>
                <a:spcPts val="0"/>
              </a:spcBef>
              <a:buFontTx/>
              <a:buNone/>
              <a:defRPr/>
            </a:pPr>
            <a:r>
              <a:rPr lang="en-GB" sz="2000" dirty="0"/>
              <a:t>Step 4	Scoring and Ranking</a:t>
            </a:r>
            <a:endParaRPr lang="en-ZA" sz="2000" dirty="0"/>
          </a:p>
          <a:p>
            <a:pPr marL="450850" lvl="1" indent="0">
              <a:lnSpc>
                <a:spcPct val="100000"/>
              </a:lnSpc>
              <a:spcBef>
                <a:spcPts val="0"/>
              </a:spcBef>
              <a:buFontTx/>
              <a:buNone/>
              <a:defRPr/>
            </a:pPr>
            <a:r>
              <a:rPr lang="en-GB" sz="2000" dirty="0"/>
              <a:t>Step 5 	Contractual obligations </a:t>
            </a:r>
            <a:endParaRPr lang="en-ZA" dirty="0">
              <a:uFill>
                <a:solidFill>
                  <a:srgbClr val="339966"/>
                </a:solidFill>
              </a:uFill>
              <a:ea typeface="Times New Roman"/>
              <a:cs typeface="Times New Roman"/>
            </a:endParaRPr>
          </a:p>
          <a:p>
            <a:pPr>
              <a:defRPr/>
            </a:pPr>
            <a:endParaRPr lang="en-ZA" dirty="0"/>
          </a:p>
        </p:txBody>
      </p:sp>
      <p:sp>
        <p:nvSpPr>
          <p:cNvPr id="11269"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F1081DE0-C850-4006-B85A-97D303F062C4}" type="slidenum">
              <a:rPr lang="en-ZA" altLang="en-US" sz="1000" smtClean="0">
                <a:solidFill>
                  <a:srgbClr val="83725B"/>
                </a:solidFill>
              </a:rPr>
              <a:pPr eaLnBrk="1" hangingPunct="1"/>
              <a:t>11</a:t>
            </a:fld>
            <a:endParaRPr lang="en-ZA" altLang="en-US" sz="1000" dirty="0">
              <a:solidFill>
                <a:srgbClr val="83725B"/>
              </a:solidFill>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ZA" altLang="en-US" dirty="0"/>
              <a:t>Commercial – PPPFA evaluation Price &amp; Preference</a:t>
            </a:r>
          </a:p>
        </p:txBody>
      </p:sp>
      <p:sp>
        <p:nvSpPr>
          <p:cNvPr id="11267" name="Content Placeholder 2"/>
          <p:cNvSpPr>
            <a:spLocks noGrp="1"/>
          </p:cNvSpPr>
          <p:nvPr>
            <p:ph idx="1"/>
          </p:nvPr>
        </p:nvSpPr>
        <p:spPr>
          <a:xfrm>
            <a:off x="323850" y="1052513"/>
            <a:ext cx="8378825" cy="5045075"/>
          </a:xfrm>
        </p:spPr>
        <p:txBody>
          <a:bodyPr/>
          <a:lstStyle/>
          <a:p>
            <a:pPr marL="400050" indent="-400050">
              <a:buFontTx/>
              <a:buAutoNum type="romanUcPeriod"/>
              <a:defRPr/>
            </a:pPr>
            <a:r>
              <a:rPr lang="en-ZA" sz="1800" dirty="0"/>
              <a:t>Price Evaluation</a:t>
            </a:r>
          </a:p>
          <a:p>
            <a:pPr marL="400050" indent="-400050">
              <a:buFontTx/>
              <a:buAutoNum type="romanUcPeriod"/>
              <a:defRPr/>
            </a:pPr>
            <a:endParaRPr lang="en-ZA" sz="1800" dirty="0"/>
          </a:p>
          <a:p>
            <a:pPr marL="400050" indent="-400050">
              <a:lnSpc>
                <a:spcPct val="100000"/>
              </a:lnSpc>
              <a:buFontTx/>
              <a:buAutoNum type="romanUcPeriod"/>
              <a:defRPr/>
            </a:pPr>
            <a:endParaRPr lang="en-ZA" sz="1800" dirty="0"/>
          </a:p>
          <a:p>
            <a:pPr marL="400050" indent="-400050">
              <a:lnSpc>
                <a:spcPct val="100000"/>
              </a:lnSpc>
              <a:spcBef>
                <a:spcPts val="0"/>
              </a:spcBef>
              <a:buFontTx/>
              <a:buAutoNum type="romanUcPeriod"/>
              <a:defRPr/>
            </a:pPr>
            <a:r>
              <a:rPr lang="en-ZA" sz="1800" dirty="0"/>
              <a:t>BBBEE Evaluation</a:t>
            </a:r>
          </a:p>
          <a:p>
            <a:pPr>
              <a:lnSpc>
                <a:spcPct val="100000"/>
              </a:lnSpc>
              <a:spcBef>
                <a:spcPts val="0"/>
              </a:spcBef>
              <a:buFont typeface="Wingdings" pitchFamily="2" charset="2"/>
              <a:buChar char="Ø"/>
              <a:defRPr/>
            </a:pPr>
            <a:r>
              <a:rPr lang="en-US" sz="1600" dirty="0"/>
              <a:t>Tenderers are required to submit original and valid B-BBEE Status Level Verification Certificates or certified copies thereof together with their tenders to substantiate the B-BBEE claims.</a:t>
            </a:r>
          </a:p>
          <a:p>
            <a:pPr>
              <a:buFont typeface="Wingdings" pitchFamily="2" charset="2"/>
              <a:buChar char="Ø"/>
              <a:defRPr/>
            </a:pPr>
            <a:r>
              <a:rPr lang="en-US" sz="1600" dirty="0"/>
              <a:t>Tenderers who do not submit a SANAS approved B-BBEE Status Level Verification Certificates or non-compliant contributors to B-BBEE will not qualify for preference points for B-BBEE</a:t>
            </a:r>
            <a:r>
              <a:rPr lang="en-US" sz="1600" dirty="0">
                <a:solidFill>
                  <a:srgbClr val="FF0000"/>
                </a:solidFill>
              </a:rPr>
              <a:t>.</a:t>
            </a:r>
            <a:r>
              <a:rPr lang="en-US" sz="1600" dirty="0"/>
              <a:t> However, they will not be disqualified from the tender process. Such a tenderer will score points out of </a:t>
            </a:r>
            <a:r>
              <a:rPr lang="en-US" sz="1600" dirty="0">
                <a:solidFill>
                  <a:srgbClr val="FF0000"/>
                </a:solidFill>
              </a:rPr>
              <a:t>80 for price and 0 points out of 20 </a:t>
            </a:r>
            <a:r>
              <a:rPr lang="en-US" sz="1600" dirty="0"/>
              <a:t>for B-BBEE. </a:t>
            </a:r>
          </a:p>
          <a:p>
            <a:pPr>
              <a:buFont typeface="Wingdings" pitchFamily="2" charset="2"/>
              <a:buChar char="Ø"/>
              <a:defRPr/>
            </a:pPr>
            <a:r>
              <a:rPr lang="en-GB" sz="1600" dirty="0"/>
              <a:t>The points scored for price will be added to the points scored for B-BBEE status level of contribution to obtain the tenderers total points scored out of 100.</a:t>
            </a:r>
          </a:p>
          <a:p>
            <a:pPr lvl="0">
              <a:buFont typeface="Wingdings" pitchFamily="2" charset="2"/>
              <a:buChar char="Ø"/>
              <a:defRPr/>
            </a:pPr>
            <a:r>
              <a:rPr lang="en-US" sz="1600" dirty="0"/>
              <a:t>Points awarded to a tenderer for attaining the B-BBEE Status Level of contribution will be in accordance with the table provided below. </a:t>
            </a:r>
          </a:p>
          <a:p>
            <a:pPr>
              <a:buFont typeface="Wingdings" pitchFamily="2" charset="2"/>
              <a:buChar char="Ø"/>
              <a:defRPr/>
            </a:pPr>
            <a:endParaRPr lang="en-ZA" sz="1600" dirty="0"/>
          </a:p>
        </p:txBody>
      </p:sp>
      <p:sp>
        <p:nvSpPr>
          <p:cNvPr id="13317"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D3303DBA-818D-4DFC-956B-22D59F3DE211}" type="slidenum">
              <a:rPr lang="en-ZA" altLang="en-US" sz="1000" smtClean="0">
                <a:solidFill>
                  <a:srgbClr val="83725B"/>
                </a:solidFill>
              </a:rPr>
              <a:pPr eaLnBrk="1" hangingPunct="1"/>
              <a:t>12</a:t>
            </a:fld>
            <a:endParaRPr lang="en-ZA" altLang="en-US" sz="1000" dirty="0">
              <a:solidFill>
                <a:srgbClr val="83725B"/>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410633612"/>
              </p:ext>
            </p:extLst>
          </p:nvPr>
        </p:nvGraphicFramePr>
        <p:xfrm>
          <a:off x="755650" y="1412875"/>
          <a:ext cx="6311900" cy="742950"/>
        </p:xfrm>
        <a:graphic>
          <a:graphicData uri="http://schemas.openxmlformats.org/drawingml/2006/table">
            <a:tbl>
              <a:tblPr firstRow="1" bandRow="1">
                <a:tableStyleId>{5C22544A-7EE6-4342-B048-85BDC9FD1C3A}</a:tableStyleId>
              </a:tblPr>
              <a:tblGrid>
                <a:gridCol w="3727914">
                  <a:extLst>
                    <a:ext uri="{9D8B030D-6E8A-4147-A177-3AD203B41FA5}">
                      <a16:colId xmlns:a16="http://schemas.microsoft.com/office/drawing/2014/main" val="20000"/>
                    </a:ext>
                  </a:extLst>
                </a:gridCol>
                <a:gridCol w="2583986">
                  <a:extLst>
                    <a:ext uri="{9D8B030D-6E8A-4147-A177-3AD203B41FA5}">
                      <a16:colId xmlns:a16="http://schemas.microsoft.com/office/drawing/2014/main" val="20001"/>
                    </a:ext>
                  </a:extLst>
                </a:gridCol>
              </a:tblGrid>
              <a:tr h="371475">
                <a:tc>
                  <a:txBody>
                    <a:bodyPr/>
                    <a:lstStyle/>
                    <a:p>
                      <a:r>
                        <a:rPr lang="en-ZA" sz="1800" dirty="0"/>
                        <a:t>Adjudication</a:t>
                      </a:r>
                      <a:r>
                        <a:rPr lang="en-ZA" sz="1800" baseline="0" dirty="0"/>
                        <a:t> Criteria</a:t>
                      </a:r>
                      <a:endParaRPr lang="en-ZA" sz="1800" dirty="0"/>
                    </a:p>
                  </a:txBody>
                  <a:tcPr marL="91438" marR="91438" marT="45798" marB="45798"/>
                </a:tc>
                <a:tc>
                  <a:txBody>
                    <a:bodyPr/>
                    <a:lstStyle/>
                    <a:p>
                      <a:r>
                        <a:rPr lang="en-ZA" sz="1800" dirty="0"/>
                        <a:t>Points</a:t>
                      </a:r>
                    </a:p>
                  </a:txBody>
                  <a:tcPr marL="91438" marR="91438" marT="45798" marB="45798"/>
                </a:tc>
                <a:extLst>
                  <a:ext uri="{0D108BD9-81ED-4DB2-BD59-A6C34878D82A}">
                    <a16:rowId xmlns:a16="http://schemas.microsoft.com/office/drawing/2014/main" val="10000"/>
                  </a:ext>
                </a:extLst>
              </a:tr>
              <a:tr h="371475">
                <a:tc>
                  <a:txBody>
                    <a:bodyPr/>
                    <a:lstStyle/>
                    <a:p>
                      <a:r>
                        <a:rPr lang="en-ZA" sz="1800" dirty="0"/>
                        <a:t>Price Evaluation</a:t>
                      </a:r>
                    </a:p>
                  </a:txBody>
                  <a:tcPr marL="91438" marR="91438" marT="45798" marB="45798"/>
                </a:tc>
                <a:tc>
                  <a:txBody>
                    <a:bodyPr/>
                    <a:lstStyle/>
                    <a:p>
                      <a:r>
                        <a:rPr lang="en-ZA" sz="1800" dirty="0">
                          <a:solidFill>
                            <a:srgbClr val="FF0000"/>
                          </a:solidFill>
                        </a:rPr>
                        <a:t>80</a:t>
                      </a:r>
                    </a:p>
                  </a:txBody>
                  <a:tcPr marL="91438" marR="91438" marT="45798" marB="45798"/>
                </a:tc>
                <a:extLst>
                  <a:ext uri="{0D108BD9-81ED-4DB2-BD59-A6C34878D82A}">
                    <a16:rowId xmlns:a16="http://schemas.microsoft.com/office/drawing/2014/main" val="10001"/>
                  </a:ext>
                </a:extLst>
              </a:tr>
            </a:tbl>
          </a:graphicData>
        </a:graphic>
      </p:graphicFrame>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B-BBEE Status Level of contribution </a:t>
            </a:r>
            <a:endParaRPr lang="en-ZA" dirty="0">
              <a:solidFill>
                <a:srgbClr val="FF0000"/>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0077770"/>
              </p:ext>
            </p:extLst>
          </p:nvPr>
        </p:nvGraphicFramePr>
        <p:xfrm>
          <a:off x="611560" y="1484784"/>
          <a:ext cx="7776864" cy="4824537"/>
        </p:xfrm>
        <a:graphic>
          <a:graphicData uri="http://schemas.openxmlformats.org/drawingml/2006/table">
            <a:tbl>
              <a:tblPr firstRow="1" firstCol="1" bandRow="1" bandCol="1">
                <a:tableStyleId>{5C22544A-7EE6-4342-B048-85BDC9FD1C3A}</a:tableStyleId>
              </a:tblPr>
              <a:tblGrid>
                <a:gridCol w="2160240">
                  <a:extLst>
                    <a:ext uri="{9D8B030D-6E8A-4147-A177-3AD203B41FA5}">
                      <a16:colId xmlns:a16="http://schemas.microsoft.com/office/drawing/2014/main" val="20000"/>
                    </a:ext>
                  </a:extLst>
                </a:gridCol>
                <a:gridCol w="3153890">
                  <a:extLst>
                    <a:ext uri="{9D8B030D-6E8A-4147-A177-3AD203B41FA5}">
                      <a16:colId xmlns:a16="http://schemas.microsoft.com/office/drawing/2014/main" val="20001"/>
                    </a:ext>
                  </a:extLst>
                </a:gridCol>
                <a:gridCol w="2462734">
                  <a:extLst>
                    <a:ext uri="{9D8B030D-6E8A-4147-A177-3AD203B41FA5}">
                      <a16:colId xmlns:a16="http://schemas.microsoft.com/office/drawing/2014/main" val="20002"/>
                    </a:ext>
                  </a:extLst>
                </a:gridCol>
              </a:tblGrid>
              <a:tr h="1518228">
                <a:tc>
                  <a:txBody>
                    <a:bodyPr/>
                    <a:lstStyle/>
                    <a:p>
                      <a:pPr>
                        <a:spcAft>
                          <a:spcPts val="0"/>
                        </a:spcAft>
                      </a:pPr>
                      <a:r>
                        <a:rPr lang="en-GB" sz="1000" dirty="0">
                          <a:effectLst/>
                        </a:rPr>
                        <a:t> </a:t>
                      </a:r>
                      <a:endParaRPr lang="en-ZA" sz="1100" dirty="0">
                        <a:effectLst/>
                      </a:endParaRPr>
                    </a:p>
                    <a:p>
                      <a:pPr>
                        <a:spcAft>
                          <a:spcPts val="0"/>
                        </a:spcAft>
                      </a:pPr>
                      <a:r>
                        <a:rPr lang="en-GB" sz="1000" dirty="0">
                          <a:effectLst/>
                        </a:rPr>
                        <a:t> </a:t>
                      </a:r>
                      <a:endParaRPr lang="en-ZA" sz="1100" dirty="0">
                        <a:effectLst/>
                      </a:endParaRPr>
                    </a:p>
                    <a:p>
                      <a:pPr>
                        <a:spcAft>
                          <a:spcPts val="0"/>
                        </a:spcAft>
                      </a:pPr>
                      <a:r>
                        <a:rPr lang="en-GB" sz="1000" dirty="0">
                          <a:effectLst/>
                        </a:rPr>
                        <a:t>B-BBEE</a:t>
                      </a:r>
                      <a:endParaRPr lang="en-ZA" sz="1100" dirty="0">
                        <a:effectLst/>
                        <a:latin typeface="Arial"/>
                        <a:ea typeface="Times New Roman"/>
                        <a:cs typeface="Times New Roman"/>
                      </a:endParaRPr>
                    </a:p>
                  </a:txBody>
                  <a:tcPr marL="68580" marR="68580" marT="0" marB="0" anchor="b"/>
                </a:tc>
                <a:tc>
                  <a:txBody>
                    <a:bodyPr/>
                    <a:lstStyle/>
                    <a:p>
                      <a:pPr>
                        <a:spcAft>
                          <a:spcPts val="0"/>
                        </a:spcAft>
                      </a:pPr>
                      <a:r>
                        <a:rPr lang="en-GB" sz="1000" dirty="0">
                          <a:effectLst/>
                        </a:rPr>
                        <a:t> </a:t>
                      </a:r>
                      <a:endParaRPr lang="en-ZA" sz="1100" dirty="0">
                        <a:effectLst/>
                      </a:endParaRPr>
                    </a:p>
                    <a:p>
                      <a:pPr>
                        <a:spcAft>
                          <a:spcPts val="0"/>
                        </a:spcAft>
                      </a:pPr>
                      <a:r>
                        <a:rPr lang="en-GB" sz="1000" dirty="0">
                          <a:effectLst/>
                        </a:rPr>
                        <a:t> </a:t>
                      </a:r>
                      <a:endParaRPr lang="en-ZA" sz="1100" dirty="0">
                        <a:effectLst/>
                      </a:endParaRPr>
                    </a:p>
                    <a:p>
                      <a:pPr>
                        <a:spcAft>
                          <a:spcPts val="0"/>
                        </a:spcAft>
                      </a:pPr>
                      <a:r>
                        <a:rPr lang="en-GB" sz="1000" dirty="0">
                          <a:effectLst/>
                        </a:rPr>
                        <a:t>Qualification</a:t>
                      </a:r>
                      <a:endParaRPr lang="en-ZA" sz="1100" dirty="0">
                        <a:effectLst/>
                        <a:latin typeface="Arial"/>
                        <a:ea typeface="Times New Roman"/>
                        <a:cs typeface="Times New Roman"/>
                      </a:endParaRPr>
                    </a:p>
                  </a:txBody>
                  <a:tcPr marL="0" marR="0" marT="0" marB="0" anchor="b"/>
                </a:tc>
                <a:tc>
                  <a:txBody>
                    <a:bodyPr/>
                    <a:lstStyle/>
                    <a:p>
                      <a:pPr>
                        <a:spcAft>
                          <a:spcPts val="0"/>
                        </a:spcAft>
                      </a:pPr>
                      <a:r>
                        <a:rPr lang="en-GB" sz="1000" dirty="0">
                          <a:effectLst/>
                        </a:rPr>
                        <a:t>Number of Points</a:t>
                      </a:r>
                      <a:endParaRPr lang="en-ZA" sz="1100" dirty="0">
                        <a:effectLst/>
                      </a:endParaRPr>
                    </a:p>
                    <a:p>
                      <a:pPr>
                        <a:spcAft>
                          <a:spcPts val="0"/>
                        </a:spcAft>
                      </a:pPr>
                      <a:r>
                        <a:rPr lang="en-GB" sz="1000" dirty="0">
                          <a:effectLst/>
                        </a:rPr>
                        <a:t>(90/10 system)</a:t>
                      </a:r>
                      <a:endParaRPr lang="en-ZA" sz="1100" dirty="0">
                        <a:effectLst/>
                      </a:endParaRPr>
                    </a:p>
                    <a:p>
                      <a:pPr>
                        <a:spcAft>
                          <a:spcPts val="0"/>
                        </a:spcAft>
                      </a:pPr>
                      <a:r>
                        <a:rPr lang="en-GB" sz="1000" dirty="0">
                          <a:effectLst/>
                        </a:rPr>
                        <a:t> </a:t>
                      </a:r>
                      <a:endParaRPr lang="en-ZA" sz="1100" dirty="0">
                        <a:effectLst/>
                      </a:endParaRPr>
                    </a:p>
                    <a:p>
                      <a:pPr>
                        <a:spcAft>
                          <a:spcPts val="0"/>
                        </a:spcAft>
                      </a:pPr>
                      <a:r>
                        <a:rPr lang="en-GB" sz="1000" dirty="0">
                          <a:effectLst/>
                        </a:rPr>
                        <a:t>For procurement above  R1 million</a:t>
                      </a:r>
                      <a:endParaRPr lang="en-ZA" sz="1100" dirty="0">
                        <a:effectLst/>
                        <a:latin typeface="Arial"/>
                        <a:ea typeface="Times New Roman"/>
                        <a:cs typeface="Times New Roman"/>
                      </a:endParaRPr>
                    </a:p>
                  </a:txBody>
                  <a:tcPr marL="68580" marR="68580" marT="0" marB="0" anchor="b"/>
                </a:tc>
                <a:extLst>
                  <a:ext uri="{0D108BD9-81ED-4DB2-BD59-A6C34878D82A}">
                    <a16:rowId xmlns:a16="http://schemas.microsoft.com/office/drawing/2014/main" val="10000"/>
                  </a:ext>
                </a:extLst>
              </a:tr>
              <a:tr h="358049">
                <a:tc>
                  <a:txBody>
                    <a:bodyPr/>
                    <a:lstStyle/>
                    <a:p>
                      <a:pPr>
                        <a:spcAft>
                          <a:spcPts val="0"/>
                        </a:spcAft>
                      </a:pPr>
                      <a:r>
                        <a:rPr lang="en-GB" sz="1000" dirty="0">
                          <a:effectLst/>
                        </a:rPr>
                        <a:t>1</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100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10</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1"/>
                  </a:ext>
                </a:extLst>
              </a:tr>
              <a:tr h="441917">
                <a:tc>
                  <a:txBody>
                    <a:bodyPr/>
                    <a:lstStyle/>
                    <a:p>
                      <a:pPr>
                        <a:spcAft>
                          <a:spcPts val="0"/>
                        </a:spcAft>
                      </a:pPr>
                      <a:r>
                        <a:rPr lang="en-GB" sz="1000" dirty="0">
                          <a:effectLst/>
                        </a:rPr>
                        <a:t>2</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85 points &lt; 100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9</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2"/>
                  </a:ext>
                </a:extLst>
              </a:tr>
              <a:tr h="358049">
                <a:tc>
                  <a:txBody>
                    <a:bodyPr/>
                    <a:lstStyle/>
                    <a:p>
                      <a:pPr>
                        <a:spcAft>
                          <a:spcPts val="0"/>
                        </a:spcAft>
                      </a:pPr>
                      <a:r>
                        <a:rPr lang="en-GB" sz="1000" dirty="0">
                          <a:effectLst/>
                        </a:rPr>
                        <a:t>3</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75 points &lt; 85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6</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3"/>
                  </a:ext>
                </a:extLst>
              </a:tr>
              <a:tr h="358049">
                <a:tc>
                  <a:txBody>
                    <a:bodyPr/>
                    <a:lstStyle/>
                    <a:p>
                      <a:pPr>
                        <a:spcAft>
                          <a:spcPts val="0"/>
                        </a:spcAft>
                      </a:pPr>
                      <a:r>
                        <a:rPr lang="en-GB" sz="1000" dirty="0">
                          <a:effectLst/>
                        </a:rPr>
                        <a:t>4</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65 points &lt; 75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5</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4"/>
                  </a:ext>
                </a:extLst>
              </a:tr>
              <a:tr h="358049">
                <a:tc>
                  <a:txBody>
                    <a:bodyPr/>
                    <a:lstStyle/>
                    <a:p>
                      <a:pPr>
                        <a:spcAft>
                          <a:spcPts val="0"/>
                        </a:spcAft>
                      </a:pPr>
                      <a:r>
                        <a:rPr lang="en-GB" sz="1000" dirty="0">
                          <a:effectLst/>
                        </a:rPr>
                        <a:t>5</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55 points &lt; 65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4</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5"/>
                  </a:ext>
                </a:extLst>
              </a:tr>
              <a:tr h="358049">
                <a:tc>
                  <a:txBody>
                    <a:bodyPr/>
                    <a:lstStyle/>
                    <a:p>
                      <a:pPr>
                        <a:spcAft>
                          <a:spcPts val="0"/>
                        </a:spcAft>
                      </a:pPr>
                      <a:r>
                        <a:rPr lang="en-GB" sz="1000" dirty="0">
                          <a:effectLst/>
                        </a:rPr>
                        <a:t>6</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45 points &lt; 55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3</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6"/>
                  </a:ext>
                </a:extLst>
              </a:tr>
              <a:tr h="358049">
                <a:tc>
                  <a:txBody>
                    <a:bodyPr/>
                    <a:lstStyle/>
                    <a:p>
                      <a:pPr>
                        <a:spcAft>
                          <a:spcPts val="0"/>
                        </a:spcAft>
                      </a:pPr>
                      <a:r>
                        <a:rPr lang="en-GB" sz="1000" dirty="0">
                          <a:effectLst/>
                        </a:rPr>
                        <a:t>7</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40 points &lt; 45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2</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7"/>
                  </a:ext>
                </a:extLst>
              </a:tr>
              <a:tr h="358049">
                <a:tc>
                  <a:txBody>
                    <a:bodyPr/>
                    <a:lstStyle/>
                    <a:p>
                      <a:pPr>
                        <a:spcAft>
                          <a:spcPts val="0"/>
                        </a:spcAft>
                      </a:pPr>
                      <a:r>
                        <a:rPr lang="en-GB" sz="1000" dirty="0">
                          <a:effectLst/>
                        </a:rPr>
                        <a:t>8</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 30 points &lt; 40 points</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1</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8"/>
                  </a:ext>
                </a:extLst>
              </a:tr>
              <a:tr h="358049">
                <a:tc>
                  <a:txBody>
                    <a:bodyPr/>
                    <a:lstStyle/>
                    <a:p>
                      <a:pPr>
                        <a:spcAft>
                          <a:spcPts val="0"/>
                        </a:spcAft>
                      </a:pPr>
                      <a:r>
                        <a:rPr lang="en-GB" sz="1000" dirty="0">
                          <a:effectLst/>
                        </a:rPr>
                        <a:t>Non-compliant contributor</a:t>
                      </a:r>
                      <a:endParaRPr lang="en-ZA" sz="1100" dirty="0">
                        <a:effectLst/>
                        <a:latin typeface="Arial"/>
                        <a:ea typeface="Times New Roman"/>
                        <a:cs typeface="Times New Roman"/>
                      </a:endParaRPr>
                    </a:p>
                  </a:txBody>
                  <a:tcPr marL="68580" marR="68580" marT="0" marB="0" anchor="ctr"/>
                </a:tc>
                <a:tc>
                  <a:txBody>
                    <a:bodyPr/>
                    <a:lstStyle/>
                    <a:p>
                      <a:pPr>
                        <a:spcAft>
                          <a:spcPts val="0"/>
                        </a:spcAft>
                      </a:pPr>
                      <a:r>
                        <a:rPr lang="en-GB" sz="1000" dirty="0">
                          <a:effectLst/>
                        </a:rPr>
                        <a:t> &lt; 30 points </a:t>
                      </a:r>
                      <a:endParaRPr lang="en-ZA" sz="1100" dirty="0">
                        <a:effectLst/>
                        <a:latin typeface="Arial"/>
                        <a:ea typeface="Times New Roman"/>
                        <a:cs typeface="Times New Roman"/>
                      </a:endParaRPr>
                    </a:p>
                  </a:txBody>
                  <a:tcPr marL="0" marR="0" marT="0" marB="0" anchor="ctr"/>
                </a:tc>
                <a:tc>
                  <a:txBody>
                    <a:bodyPr/>
                    <a:lstStyle/>
                    <a:p>
                      <a:pPr algn="ctr">
                        <a:spcAft>
                          <a:spcPts val="0"/>
                        </a:spcAft>
                      </a:pPr>
                      <a:r>
                        <a:rPr lang="en-US" sz="1100" dirty="0">
                          <a:effectLst/>
                          <a:latin typeface="Arial"/>
                          <a:ea typeface="Times New Roman"/>
                          <a:cs typeface="Times New Roman"/>
                        </a:rPr>
                        <a:t>0</a:t>
                      </a:r>
                      <a:endParaRPr lang="en-ZA" sz="1100" dirty="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9"/>
                  </a:ext>
                </a:extLst>
              </a:tr>
            </a:tbl>
          </a:graphicData>
        </a:graphic>
      </p:graphicFrame>
      <p:sp>
        <p:nvSpPr>
          <p:cNvPr id="4" name="Date Placeholder 3"/>
          <p:cNvSpPr>
            <a:spLocks noGrp="1"/>
          </p:cNvSpPr>
          <p:nvPr>
            <p:ph type="dt" sz="half" idx="10"/>
          </p:nvPr>
        </p:nvSpPr>
        <p:spPr/>
        <p:txBody>
          <a:bodyPr/>
          <a:lstStyle/>
          <a:p>
            <a:pPr>
              <a:defRPr/>
            </a:pPr>
            <a:fld id="{0CBBEABC-5809-4107-80BC-741D16323CFF}" type="datetime1">
              <a:rPr lang="en-ZA" smtClean="0"/>
              <a:pPr>
                <a:defRPr/>
              </a:pPr>
              <a:t>2022/09/29</a:t>
            </a:fld>
            <a:endParaRPr lang="en-ZA" dirty="0"/>
          </a:p>
        </p:txBody>
      </p:sp>
      <p:sp>
        <p:nvSpPr>
          <p:cNvPr id="5" name="Slide Number Placeholder 4"/>
          <p:cNvSpPr>
            <a:spLocks noGrp="1"/>
          </p:cNvSpPr>
          <p:nvPr>
            <p:ph type="sldNum" sz="quarter" idx="12"/>
          </p:nvPr>
        </p:nvSpPr>
        <p:spPr/>
        <p:txBody>
          <a:bodyPr/>
          <a:lstStyle/>
          <a:p>
            <a:pPr>
              <a:defRPr/>
            </a:pPr>
            <a:fld id="{0DBD5DD5-DEEA-4429-A55C-0D2C7C4EE644}" type="slidenum">
              <a:rPr lang="en-ZA" smtClean="0"/>
              <a:pPr>
                <a:defRPr/>
              </a:pPr>
              <a:t>13</a:t>
            </a:fld>
            <a:endParaRPr lang="en-ZA" dirty="0"/>
          </a:p>
        </p:txBody>
      </p:sp>
    </p:spTree>
    <p:extLst>
      <p:ext uri="{BB962C8B-B14F-4D97-AF65-F5344CB8AC3E}">
        <p14:creationId xmlns:p14="http://schemas.microsoft.com/office/powerpoint/2010/main" val="2283308834"/>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CONTRACTUAL OBLIGATIONS - SHE, Quality and SD&amp;L Requirements</a:t>
            </a:r>
            <a:endParaRPr lang="en-ZA" dirty="0"/>
          </a:p>
        </p:txBody>
      </p:sp>
      <p:sp>
        <p:nvSpPr>
          <p:cNvPr id="3" name="Content Placeholder 2"/>
          <p:cNvSpPr>
            <a:spLocks noGrp="1"/>
          </p:cNvSpPr>
          <p:nvPr>
            <p:ph idx="1"/>
          </p:nvPr>
        </p:nvSpPr>
        <p:spPr/>
        <p:txBody>
          <a:bodyPr/>
          <a:lstStyle/>
          <a:p>
            <a:pPr marL="0" lvl="0" indent="0">
              <a:buNone/>
            </a:pPr>
            <a:r>
              <a:rPr lang="en-US" dirty="0"/>
              <a:t>As listed on the Invitation to Tender, the following requirements form part of the contractual obligations to be complied with, before contract award.</a:t>
            </a:r>
          </a:p>
          <a:p>
            <a:pPr lvl="1"/>
            <a:r>
              <a:rPr lang="en-US" dirty="0"/>
              <a:t>SD&amp;L Requirements (</a:t>
            </a:r>
            <a:r>
              <a:rPr lang="en-US" b="1" dirty="0"/>
              <a:t>Pre-Qualification</a:t>
            </a:r>
            <a:r>
              <a:rPr lang="en-US" dirty="0"/>
              <a:t>)</a:t>
            </a:r>
          </a:p>
          <a:p>
            <a:pPr lvl="1"/>
            <a:r>
              <a:rPr lang="en-US" dirty="0"/>
              <a:t>Quality Requirements</a:t>
            </a:r>
          </a:p>
          <a:p>
            <a:pPr lvl="1"/>
            <a:r>
              <a:rPr lang="en-US" dirty="0">
                <a:solidFill>
                  <a:schemeClr val="tx1"/>
                </a:solidFill>
              </a:rPr>
              <a:t>SHE Requirements </a:t>
            </a:r>
          </a:p>
          <a:p>
            <a:pPr lvl="1"/>
            <a:r>
              <a:rPr lang="en-US" dirty="0">
                <a:solidFill>
                  <a:schemeClr val="tx1"/>
                </a:solidFill>
              </a:rPr>
              <a:t>Audited Financial Statements</a:t>
            </a:r>
          </a:p>
          <a:p>
            <a:pPr marL="446087" lvl="1" indent="0">
              <a:buNone/>
            </a:pPr>
            <a:endParaRPr lang="en-US" dirty="0">
              <a:solidFill>
                <a:srgbClr val="FF0000"/>
              </a:solidFill>
            </a:endParaRPr>
          </a:p>
          <a:p>
            <a:pPr lvl="1"/>
            <a:endParaRPr lang="en-US" dirty="0"/>
          </a:p>
          <a:p>
            <a:endParaRPr lang="en-US" dirty="0"/>
          </a:p>
          <a:p>
            <a:endParaRPr lang="en-ZA" dirty="0"/>
          </a:p>
        </p:txBody>
      </p:sp>
      <p:sp>
        <p:nvSpPr>
          <p:cNvPr id="4" name="Date Placeholder 3"/>
          <p:cNvSpPr>
            <a:spLocks noGrp="1"/>
          </p:cNvSpPr>
          <p:nvPr>
            <p:ph type="dt" sz="half" idx="10"/>
          </p:nvPr>
        </p:nvSpPr>
        <p:spPr/>
        <p:txBody>
          <a:bodyPr/>
          <a:lstStyle/>
          <a:p>
            <a:pPr>
              <a:defRPr/>
            </a:pPr>
            <a:fld id="{0CBBEABC-5809-4107-80BC-741D16323CFF}" type="datetime1">
              <a:rPr lang="en-ZA" smtClean="0"/>
              <a:pPr>
                <a:defRPr/>
              </a:pPr>
              <a:t>2022/09/29</a:t>
            </a:fld>
            <a:endParaRPr lang="en-ZA" dirty="0"/>
          </a:p>
        </p:txBody>
      </p:sp>
      <p:sp>
        <p:nvSpPr>
          <p:cNvPr id="5" name="Slide Number Placeholder 4"/>
          <p:cNvSpPr>
            <a:spLocks noGrp="1"/>
          </p:cNvSpPr>
          <p:nvPr>
            <p:ph type="sldNum" sz="quarter" idx="12"/>
          </p:nvPr>
        </p:nvSpPr>
        <p:spPr/>
        <p:txBody>
          <a:bodyPr/>
          <a:lstStyle/>
          <a:p>
            <a:pPr>
              <a:defRPr/>
            </a:pPr>
            <a:fld id="{0DBD5DD5-DEEA-4429-A55C-0D2C7C4EE644}" type="slidenum">
              <a:rPr lang="en-ZA" smtClean="0"/>
              <a:pPr>
                <a:defRPr/>
              </a:pPr>
              <a:t>14</a:t>
            </a:fld>
            <a:endParaRPr lang="en-ZA" dirty="0"/>
          </a:p>
        </p:txBody>
      </p:sp>
    </p:spTree>
    <p:extLst>
      <p:ext uri="{BB962C8B-B14F-4D97-AF65-F5344CB8AC3E}">
        <p14:creationId xmlns:p14="http://schemas.microsoft.com/office/powerpoint/2010/main" val="2170792398"/>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AC230BC8-D54C-48EB-9F39-00ABBB277621}" type="slidenum">
              <a:rPr lang="en-ZA" altLang="en-US" sz="1000" smtClean="0">
                <a:solidFill>
                  <a:srgbClr val="83725B"/>
                </a:solidFill>
              </a:rPr>
              <a:pPr eaLnBrk="1" hangingPunct="1"/>
              <a:t>15</a:t>
            </a:fld>
            <a:endParaRPr lang="en-ZA" altLang="en-US" sz="1000" dirty="0">
              <a:solidFill>
                <a:srgbClr val="83725B"/>
              </a:solidFill>
            </a:endParaRPr>
          </a:p>
        </p:txBody>
      </p:sp>
      <p:sp>
        <p:nvSpPr>
          <p:cNvPr id="10244" name="Rectangle 2"/>
          <p:cNvSpPr>
            <a:spLocks noGrp="1" noChangeArrowheads="1"/>
          </p:cNvSpPr>
          <p:nvPr>
            <p:ph type="title"/>
          </p:nvPr>
        </p:nvSpPr>
        <p:spPr/>
        <p:txBody>
          <a:bodyPr/>
          <a:lstStyle/>
          <a:p>
            <a:pPr eaLnBrk="1" hangingPunct="1"/>
            <a:r>
              <a:rPr lang="en-GB" altLang="en-US" dirty="0"/>
              <a:t>Commercial – Timelines to this tender</a:t>
            </a:r>
          </a:p>
        </p:txBody>
      </p:sp>
      <p:graphicFrame>
        <p:nvGraphicFramePr>
          <p:cNvPr id="3" name="Table 2"/>
          <p:cNvGraphicFramePr>
            <a:graphicFrameLocks noGrp="1"/>
          </p:cNvGraphicFramePr>
          <p:nvPr>
            <p:extLst>
              <p:ext uri="{D42A27DB-BD31-4B8C-83A1-F6EECF244321}">
                <p14:modId xmlns:p14="http://schemas.microsoft.com/office/powerpoint/2010/main" val="3191352615"/>
              </p:ext>
            </p:extLst>
          </p:nvPr>
        </p:nvGraphicFramePr>
        <p:xfrm>
          <a:off x="320675" y="1709738"/>
          <a:ext cx="8491538" cy="4812751"/>
        </p:xfrm>
        <a:graphic>
          <a:graphicData uri="http://schemas.openxmlformats.org/drawingml/2006/table">
            <a:tbl>
              <a:tblPr>
                <a:tableStyleId>{5C22544A-7EE6-4342-B048-85BDC9FD1C3A}</a:tableStyleId>
              </a:tblPr>
              <a:tblGrid>
                <a:gridCol w="925578">
                  <a:extLst>
                    <a:ext uri="{9D8B030D-6E8A-4147-A177-3AD203B41FA5}">
                      <a16:colId xmlns:a16="http://schemas.microsoft.com/office/drawing/2014/main" val="20000"/>
                    </a:ext>
                  </a:extLst>
                </a:gridCol>
                <a:gridCol w="5341971">
                  <a:extLst>
                    <a:ext uri="{9D8B030D-6E8A-4147-A177-3AD203B41FA5}">
                      <a16:colId xmlns:a16="http://schemas.microsoft.com/office/drawing/2014/main" val="20001"/>
                    </a:ext>
                  </a:extLst>
                </a:gridCol>
                <a:gridCol w="2223989">
                  <a:extLst>
                    <a:ext uri="{9D8B030D-6E8A-4147-A177-3AD203B41FA5}">
                      <a16:colId xmlns:a16="http://schemas.microsoft.com/office/drawing/2014/main" val="20002"/>
                    </a:ext>
                  </a:extLst>
                </a:gridCol>
              </a:tblGrid>
              <a:tr h="538927">
                <a:tc>
                  <a:txBody>
                    <a:bodyPr/>
                    <a:lstStyle/>
                    <a:p>
                      <a:pPr algn="l">
                        <a:lnSpc>
                          <a:spcPct val="150000"/>
                        </a:lnSpc>
                        <a:spcBef>
                          <a:spcPts val="600"/>
                        </a:spcBef>
                        <a:spcAft>
                          <a:spcPts val="0"/>
                        </a:spcAft>
                      </a:pPr>
                      <a:r>
                        <a:rPr lang="en-GB" sz="1600" b="1" dirty="0">
                          <a:solidFill>
                            <a:srgbClr val="FF0000"/>
                          </a:solidFill>
                          <a:effectLst/>
                          <a:latin typeface="Arial" panose="020B0604020202020204" pitchFamily="34" charset="0"/>
                        </a:rPr>
                        <a:t>No</a:t>
                      </a:r>
                      <a:endParaRPr lang="en-ZA" sz="1600" b="1" dirty="0">
                        <a:solidFill>
                          <a:srgbClr val="FF0000"/>
                        </a:solidFill>
                        <a:effectLst/>
                        <a:latin typeface="Arial" panose="020B0604020202020204" pitchFamily="34" charset="0"/>
                        <a:ea typeface="Times New Roman"/>
                        <a:cs typeface="Times New Roman"/>
                      </a:endParaRPr>
                    </a:p>
                  </a:txBody>
                  <a:tcPr marL="68580" marR="68580" marT="36193" marB="36193" anchor="b"/>
                </a:tc>
                <a:tc>
                  <a:txBody>
                    <a:bodyPr/>
                    <a:lstStyle/>
                    <a:p>
                      <a:pPr marL="0" algn="l" defTabSz="914400" rtl="0" eaLnBrk="1" latinLnBrk="0" hangingPunct="1">
                        <a:lnSpc>
                          <a:spcPct val="150000"/>
                        </a:lnSpc>
                        <a:spcBef>
                          <a:spcPts val="600"/>
                        </a:spcBef>
                        <a:spcAft>
                          <a:spcPts val="0"/>
                        </a:spcAft>
                        <a:tabLst>
                          <a:tab pos="226695" algn="l"/>
                        </a:tabLst>
                      </a:pPr>
                      <a:r>
                        <a:rPr lang="en-GB" sz="1600" b="1" kern="1200" dirty="0">
                          <a:solidFill>
                            <a:srgbClr val="FF0000"/>
                          </a:solidFill>
                          <a:effectLst/>
                          <a:latin typeface="Arial" panose="020B0604020202020204" pitchFamily="34" charset="0"/>
                          <a:ea typeface="+mn-ea"/>
                          <a:cs typeface="+mn-cs"/>
                        </a:rPr>
                        <a:t>Process</a:t>
                      </a:r>
                      <a:endParaRPr lang="en-ZA" sz="1600" b="1" kern="1200" dirty="0">
                        <a:solidFill>
                          <a:srgbClr val="FF0000"/>
                        </a:solidFill>
                        <a:effectLst/>
                        <a:latin typeface="Arial" panose="020B0604020202020204" pitchFamily="34" charset="0"/>
                        <a:ea typeface="+mn-ea"/>
                        <a:cs typeface="+mn-cs"/>
                      </a:endParaRPr>
                    </a:p>
                  </a:txBody>
                  <a:tcPr marL="68580" marR="68580" marT="36193" marB="36193" anchor="b"/>
                </a:tc>
                <a:tc>
                  <a:txBody>
                    <a:bodyPr/>
                    <a:lstStyle/>
                    <a:p>
                      <a:pPr marL="0" algn="l" defTabSz="914400" rtl="0" eaLnBrk="1" latinLnBrk="0" hangingPunct="1">
                        <a:lnSpc>
                          <a:spcPct val="150000"/>
                        </a:lnSpc>
                        <a:spcBef>
                          <a:spcPts val="600"/>
                        </a:spcBef>
                        <a:spcAft>
                          <a:spcPts val="0"/>
                        </a:spcAft>
                        <a:tabLst>
                          <a:tab pos="226695" algn="l"/>
                        </a:tabLst>
                      </a:pPr>
                      <a:r>
                        <a:rPr lang="en-GB" sz="1600" b="1" kern="1200" dirty="0">
                          <a:solidFill>
                            <a:srgbClr val="FF0000"/>
                          </a:solidFill>
                          <a:effectLst/>
                          <a:latin typeface="Arial" panose="020B0604020202020204" pitchFamily="34" charset="0"/>
                          <a:ea typeface="+mn-ea"/>
                          <a:cs typeface="+mn-cs"/>
                        </a:rPr>
                        <a:t>Completion/Target Dates</a:t>
                      </a:r>
                      <a:endParaRPr lang="en-ZA" sz="1600" b="1" kern="1200" dirty="0">
                        <a:solidFill>
                          <a:srgbClr val="FF0000"/>
                        </a:solidFill>
                        <a:effectLst/>
                        <a:latin typeface="Arial" panose="020B0604020202020204" pitchFamily="34" charset="0"/>
                        <a:ea typeface="+mn-ea"/>
                        <a:cs typeface="+mn-cs"/>
                      </a:endParaRPr>
                    </a:p>
                  </a:txBody>
                  <a:tcPr marL="68580" marR="68580" marT="36193" marB="36193" anchor="b"/>
                </a:tc>
                <a:extLst>
                  <a:ext uri="{0D108BD9-81ED-4DB2-BD59-A6C34878D82A}">
                    <a16:rowId xmlns:a16="http://schemas.microsoft.com/office/drawing/2014/main" val="10000"/>
                  </a:ext>
                </a:extLst>
              </a:tr>
              <a:tr h="538927">
                <a:tc>
                  <a:txBody>
                    <a:bodyPr/>
                    <a:lstStyle/>
                    <a:p>
                      <a:pPr marL="342900" lvl="0" indent="-342900" algn="l">
                        <a:lnSpc>
                          <a:spcPct val="150000"/>
                        </a:lnSpc>
                        <a:spcBef>
                          <a:spcPts val="600"/>
                        </a:spcBef>
                        <a:spcAft>
                          <a:spcPts val="0"/>
                        </a:spcAft>
                        <a:buFont typeface="+mj-lt"/>
                        <a:buAutoNum type="arabicPeriod"/>
                        <a:tabLst>
                          <a:tab pos="228600" algn="l"/>
                        </a:tabLst>
                      </a:pPr>
                      <a:r>
                        <a:rPr lang="en-GB" sz="1600" b="1" dirty="0">
                          <a:effectLst/>
                          <a:latin typeface="Arial" panose="020B0604020202020204" pitchFamily="34" charset="0"/>
                        </a:rPr>
                        <a:t> </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algn="l">
                        <a:lnSpc>
                          <a:spcPct val="150000"/>
                        </a:lnSpc>
                        <a:spcBef>
                          <a:spcPts val="600"/>
                        </a:spcBef>
                        <a:spcAft>
                          <a:spcPts val="0"/>
                        </a:spcAft>
                        <a:tabLst>
                          <a:tab pos="226695" algn="l"/>
                        </a:tabLst>
                      </a:pPr>
                      <a:r>
                        <a:rPr lang="en-GB" sz="1600" b="1" dirty="0">
                          <a:effectLst/>
                          <a:latin typeface="Arial" panose="020B0604020202020204" pitchFamily="34" charset="0"/>
                        </a:rPr>
                        <a:t>Issue of</a:t>
                      </a:r>
                      <a:r>
                        <a:rPr lang="en-GB" sz="1600" b="1" baseline="0" dirty="0">
                          <a:effectLst/>
                          <a:latin typeface="Arial" panose="020B0604020202020204" pitchFamily="34" charset="0"/>
                        </a:rPr>
                        <a:t> RFP </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US" sz="1800" b="1" kern="1200" dirty="0">
                          <a:solidFill>
                            <a:schemeClr val="dk1"/>
                          </a:solidFill>
                          <a:effectLst/>
                          <a:latin typeface="+mn-lt"/>
                          <a:ea typeface="+mn-ea"/>
                          <a:cs typeface="+mn-cs"/>
                        </a:rPr>
                        <a:t>26 September 2022</a:t>
                      </a:r>
                      <a:endParaRPr lang="en-ZA" sz="1600" b="1" kern="1200" dirty="0">
                        <a:solidFill>
                          <a:schemeClr val="dk1"/>
                        </a:solidFill>
                        <a:effectLst/>
                        <a:latin typeface="Arial" panose="020B0604020202020204" pitchFamily="34" charset="0"/>
                        <a:ea typeface="+mn-ea"/>
                        <a:cs typeface="+mn-cs"/>
                      </a:endParaRPr>
                    </a:p>
                  </a:txBody>
                  <a:tcPr marL="68580" marR="68580" marT="36193" marB="36193" anchor="ctr"/>
                </a:tc>
                <a:extLst>
                  <a:ext uri="{0D108BD9-81ED-4DB2-BD59-A6C34878D82A}">
                    <a16:rowId xmlns:a16="http://schemas.microsoft.com/office/drawing/2014/main" val="10001"/>
                  </a:ext>
                </a:extLst>
              </a:tr>
              <a:tr h="538927">
                <a:tc>
                  <a:txBody>
                    <a:bodyPr/>
                    <a:lstStyle/>
                    <a:p>
                      <a:pPr marL="0" lvl="0" indent="0" algn="l">
                        <a:lnSpc>
                          <a:spcPct val="150000"/>
                        </a:lnSpc>
                        <a:spcBef>
                          <a:spcPts val="600"/>
                        </a:spcBef>
                        <a:spcAft>
                          <a:spcPts val="0"/>
                        </a:spcAft>
                        <a:buFont typeface="+mj-lt"/>
                        <a:buNone/>
                        <a:tabLst>
                          <a:tab pos="228600" algn="l"/>
                        </a:tabLst>
                      </a:pPr>
                      <a:r>
                        <a:rPr lang="en-GB" sz="1600" b="1" dirty="0">
                          <a:effectLst/>
                          <a:latin typeface="Arial" panose="020B0604020202020204" pitchFamily="34" charset="0"/>
                        </a:rPr>
                        <a:t>2. </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algn="l">
                        <a:lnSpc>
                          <a:spcPct val="150000"/>
                        </a:lnSpc>
                        <a:spcBef>
                          <a:spcPts val="600"/>
                        </a:spcBef>
                        <a:spcAft>
                          <a:spcPts val="0"/>
                        </a:spcAft>
                        <a:tabLst>
                          <a:tab pos="226695" algn="l"/>
                        </a:tabLst>
                      </a:pPr>
                      <a:r>
                        <a:rPr lang="en-GB" sz="1600" b="1" dirty="0">
                          <a:effectLst/>
                          <a:latin typeface="Arial" panose="020B0604020202020204" pitchFamily="34" charset="0"/>
                        </a:rPr>
                        <a:t>Clarification meeting with suppliers</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GB" sz="1600" b="1" kern="1200" dirty="0">
                          <a:solidFill>
                            <a:schemeClr val="dk1"/>
                          </a:solidFill>
                          <a:effectLst/>
                          <a:latin typeface="Arial" panose="020B0604020202020204" pitchFamily="34" charset="0"/>
                          <a:ea typeface="+mn-ea"/>
                          <a:cs typeface="+mn-cs"/>
                        </a:rPr>
                        <a:t>29 September 2022</a:t>
                      </a:r>
                      <a:endParaRPr lang="en-ZA" sz="1600" b="1" kern="1200" dirty="0">
                        <a:solidFill>
                          <a:schemeClr val="dk1"/>
                        </a:solidFill>
                        <a:effectLst/>
                        <a:latin typeface="Arial" panose="020B0604020202020204" pitchFamily="34" charset="0"/>
                        <a:ea typeface="+mn-ea"/>
                        <a:cs typeface="+mn-cs"/>
                      </a:endParaRPr>
                    </a:p>
                  </a:txBody>
                  <a:tcPr marL="68580" marR="68580" marT="36193" marB="36193" anchor="ctr"/>
                </a:tc>
                <a:extLst>
                  <a:ext uri="{0D108BD9-81ED-4DB2-BD59-A6C34878D82A}">
                    <a16:rowId xmlns:a16="http://schemas.microsoft.com/office/drawing/2014/main" val="10002"/>
                  </a:ext>
                </a:extLst>
              </a:tr>
              <a:tr h="933624">
                <a:tc>
                  <a:txBody>
                    <a:bodyPr/>
                    <a:lstStyle/>
                    <a:p>
                      <a:pPr marL="0" lvl="0" indent="0" algn="l">
                        <a:lnSpc>
                          <a:spcPct val="150000"/>
                        </a:lnSpc>
                        <a:spcBef>
                          <a:spcPts val="600"/>
                        </a:spcBef>
                        <a:spcAft>
                          <a:spcPts val="0"/>
                        </a:spcAft>
                        <a:buFont typeface="+mj-lt"/>
                        <a:buNone/>
                        <a:tabLst>
                          <a:tab pos="228600" algn="l"/>
                        </a:tabLst>
                      </a:pPr>
                      <a:r>
                        <a:rPr lang="en-GB" sz="1600" b="1" dirty="0">
                          <a:effectLst/>
                          <a:latin typeface="Arial" panose="020B0604020202020204" pitchFamily="34" charset="0"/>
                          <a:ea typeface="+mn-ea"/>
                          <a:cs typeface="+mn-cs"/>
                        </a:rPr>
                        <a:t>3.</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GB" sz="1600" b="1" kern="1200" dirty="0">
                          <a:solidFill>
                            <a:schemeClr val="dk1"/>
                          </a:solidFill>
                          <a:effectLst/>
                          <a:latin typeface="Arial" panose="020B0604020202020204" pitchFamily="34" charset="0"/>
                          <a:ea typeface="+mn-ea"/>
                          <a:cs typeface="+mn-cs"/>
                        </a:rPr>
                        <a:t>Last day for submission of clarification questions is 5 (five) working days before tender closing date</a:t>
                      </a:r>
                      <a:endParaRPr lang="en-ZA" sz="1600" b="1" kern="1200" dirty="0">
                        <a:solidFill>
                          <a:schemeClr val="dk1"/>
                        </a:solidFill>
                        <a:effectLst/>
                        <a:latin typeface="Arial" panose="020B0604020202020204" pitchFamily="34" charset="0"/>
                        <a:ea typeface="+mn-ea"/>
                        <a:cs typeface="+mn-cs"/>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US" sz="1600" b="1" kern="1200" dirty="0">
                          <a:solidFill>
                            <a:schemeClr val="dk1"/>
                          </a:solidFill>
                          <a:effectLst/>
                          <a:latin typeface="Arial" panose="020B0604020202020204" pitchFamily="34" charset="0"/>
                          <a:ea typeface="+mn-ea"/>
                          <a:cs typeface="+mn-cs"/>
                        </a:rPr>
                        <a:t>20 October 2022</a:t>
                      </a:r>
                      <a:endParaRPr lang="en-ZA" sz="1600" b="1" kern="1200" dirty="0">
                        <a:solidFill>
                          <a:schemeClr val="dk1"/>
                        </a:solidFill>
                        <a:effectLst/>
                        <a:latin typeface="Arial" panose="020B0604020202020204" pitchFamily="34" charset="0"/>
                        <a:ea typeface="+mn-ea"/>
                        <a:cs typeface="+mn-cs"/>
                      </a:endParaRPr>
                    </a:p>
                  </a:txBody>
                  <a:tcPr marL="68580" marR="68580" marT="36193" marB="36193" anchor="ctr"/>
                </a:tc>
                <a:extLst>
                  <a:ext uri="{0D108BD9-81ED-4DB2-BD59-A6C34878D82A}">
                    <a16:rowId xmlns:a16="http://schemas.microsoft.com/office/drawing/2014/main" val="10003"/>
                  </a:ext>
                </a:extLst>
              </a:tr>
              <a:tr h="538927">
                <a:tc>
                  <a:txBody>
                    <a:bodyPr/>
                    <a:lstStyle/>
                    <a:p>
                      <a:pPr marL="0" lvl="0" indent="0" algn="l">
                        <a:lnSpc>
                          <a:spcPct val="150000"/>
                        </a:lnSpc>
                        <a:spcBef>
                          <a:spcPts val="600"/>
                        </a:spcBef>
                        <a:spcAft>
                          <a:spcPts val="0"/>
                        </a:spcAft>
                        <a:buFont typeface="+mj-lt"/>
                        <a:buNone/>
                        <a:tabLst>
                          <a:tab pos="228600" algn="l"/>
                        </a:tabLst>
                      </a:pPr>
                      <a:r>
                        <a:rPr lang="en-GB" sz="1600" b="1" dirty="0">
                          <a:effectLst/>
                          <a:latin typeface="Arial" panose="020B0604020202020204" pitchFamily="34" charset="0"/>
                          <a:ea typeface="+mn-ea"/>
                          <a:cs typeface="+mn-cs"/>
                        </a:rPr>
                        <a:t>4.</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algn="l">
                        <a:lnSpc>
                          <a:spcPct val="150000"/>
                        </a:lnSpc>
                        <a:spcBef>
                          <a:spcPts val="600"/>
                        </a:spcBef>
                        <a:spcAft>
                          <a:spcPts val="0"/>
                        </a:spcAft>
                        <a:tabLst>
                          <a:tab pos="226695" algn="l"/>
                        </a:tabLst>
                      </a:pPr>
                      <a:r>
                        <a:rPr lang="en-GB" sz="1600" b="1" dirty="0">
                          <a:solidFill>
                            <a:srgbClr val="FF0000"/>
                          </a:solidFill>
                          <a:effectLst/>
                          <a:latin typeface="Arial" panose="020B0604020202020204" pitchFamily="34" charset="0"/>
                        </a:rPr>
                        <a:t>Tender</a:t>
                      </a:r>
                      <a:r>
                        <a:rPr lang="en-GB" sz="1600" b="1" baseline="0" dirty="0">
                          <a:solidFill>
                            <a:srgbClr val="FF0000"/>
                          </a:solidFill>
                          <a:effectLst/>
                          <a:latin typeface="Arial" panose="020B0604020202020204" pitchFamily="34" charset="0"/>
                        </a:rPr>
                        <a:t> </a:t>
                      </a:r>
                      <a:r>
                        <a:rPr lang="en-GB" sz="1600" b="1" dirty="0">
                          <a:solidFill>
                            <a:srgbClr val="FF0000"/>
                          </a:solidFill>
                          <a:effectLst/>
                          <a:latin typeface="Arial" panose="020B0604020202020204" pitchFamily="34" charset="0"/>
                        </a:rPr>
                        <a:t>Closing Date</a:t>
                      </a:r>
                      <a:endParaRPr lang="en-ZA" sz="1600" b="1" dirty="0">
                        <a:solidFill>
                          <a:srgbClr val="FF0000"/>
                        </a:solidFill>
                        <a:effectLst/>
                        <a:latin typeface="Arial" panose="020B0604020202020204" pitchFamily="34" charset="0"/>
                        <a:ea typeface="Times New Roman"/>
                        <a:cs typeface="Times New Roman"/>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US" sz="1600" b="1" kern="1200" dirty="0">
                          <a:solidFill>
                            <a:srgbClr val="FF0000"/>
                          </a:solidFill>
                          <a:effectLst/>
                          <a:latin typeface="Arial" panose="020B0604020202020204" pitchFamily="34" charset="0"/>
                          <a:ea typeface="+mn-ea"/>
                          <a:cs typeface="+mn-cs"/>
                        </a:rPr>
                        <a:t>27 October 2022 @ 10h00 (SAST)</a:t>
                      </a:r>
                      <a:endParaRPr lang="en-ZA" sz="1600" b="1" kern="1200" dirty="0">
                        <a:solidFill>
                          <a:srgbClr val="FF0000"/>
                        </a:solidFill>
                        <a:effectLst/>
                        <a:latin typeface="Arial" panose="020B0604020202020204" pitchFamily="34" charset="0"/>
                        <a:ea typeface="+mn-ea"/>
                        <a:cs typeface="+mn-cs"/>
                      </a:endParaRPr>
                    </a:p>
                  </a:txBody>
                  <a:tcPr marL="68580" marR="68580" marT="36193" marB="36193" anchor="ctr"/>
                </a:tc>
                <a:extLst>
                  <a:ext uri="{0D108BD9-81ED-4DB2-BD59-A6C34878D82A}">
                    <a16:rowId xmlns:a16="http://schemas.microsoft.com/office/drawing/2014/main" val="10004"/>
                  </a:ext>
                </a:extLst>
              </a:tr>
              <a:tr h="525191">
                <a:tc>
                  <a:txBody>
                    <a:bodyPr/>
                    <a:lstStyle/>
                    <a:p>
                      <a:pPr marL="0" lvl="0" indent="0" algn="l">
                        <a:lnSpc>
                          <a:spcPct val="150000"/>
                        </a:lnSpc>
                        <a:spcBef>
                          <a:spcPts val="600"/>
                        </a:spcBef>
                        <a:spcAft>
                          <a:spcPts val="0"/>
                        </a:spcAft>
                        <a:buFont typeface="+mj-lt"/>
                        <a:buNone/>
                        <a:tabLst>
                          <a:tab pos="228600" algn="l"/>
                        </a:tabLst>
                      </a:pPr>
                      <a:r>
                        <a:rPr lang="en-GB" sz="1600" b="1" dirty="0">
                          <a:effectLst/>
                          <a:latin typeface="Arial" panose="020B0604020202020204" pitchFamily="34" charset="0"/>
                          <a:ea typeface="+mn-ea"/>
                          <a:cs typeface="+mn-cs"/>
                        </a:rPr>
                        <a:t>5.</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a:spcBef>
                          <a:spcPts val="200"/>
                        </a:spcBef>
                        <a:spcAft>
                          <a:spcPts val="200"/>
                        </a:spcAft>
                        <a:tabLst>
                          <a:tab pos="226695" algn="l"/>
                        </a:tabLst>
                      </a:pPr>
                      <a:r>
                        <a:rPr lang="en-US" sz="1600" b="1" dirty="0">
                          <a:effectLst/>
                          <a:latin typeface="Arial" panose="020B0604020202020204" pitchFamily="34" charset="0"/>
                        </a:rPr>
                        <a:t>Evaluation, Adjudication &amp; Negotiations</a:t>
                      </a:r>
                      <a:endParaRPr lang="en-ZA" sz="1600" b="1" dirty="0">
                        <a:effectLst/>
                        <a:latin typeface="Arial" panose="020B0604020202020204" pitchFamily="34" charset="0"/>
                        <a:ea typeface="Times New Roman"/>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GB" sz="1600" b="1" kern="1200" dirty="0">
                          <a:solidFill>
                            <a:schemeClr val="dk1"/>
                          </a:solidFill>
                          <a:effectLst/>
                          <a:latin typeface="Arial" panose="020B0604020202020204" pitchFamily="34" charset="0"/>
                          <a:ea typeface="+mn-ea"/>
                          <a:cs typeface="+mn-cs"/>
                        </a:rPr>
                        <a:t>November/December</a:t>
                      </a:r>
                      <a:endParaRPr lang="en-ZA" sz="1600" b="1" kern="1200" dirty="0">
                        <a:solidFill>
                          <a:schemeClr val="dk1"/>
                        </a:solidFill>
                        <a:effectLst/>
                        <a:latin typeface="Arial" panose="020B0604020202020204" pitchFamily="34" charset="0"/>
                        <a:ea typeface="+mn-ea"/>
                        <a:cs typeface="+mn-cs"/>
                      </a:endParaRPr>
                    </a:p>
                  </a:txBody>
                  <a:tcPr marL="68580" marR="68580" marT="36193" marB="36193" anchor="ctr"/>
                </a:tc>
                <a:extLst>
                  <a:ext uri="{0D108BD9-81ED-4DB2-BD59-A6C34878D82A}">
                    <a16:rowId xmlns:a16="http://schemas.microsoft.com/office/drawing/2014/main" val="10005"/>
                  </a:ext>
                </a:extLst>
              </a:tr>
              <a:tr h="538927">
                <a:tc>
                  <a:txBody>
                    <a:bodyPr/>
                    <a:lstStyle/>
                    <a:p>
                      <a:pPr marL="0" lvl="0" indent="0" algn="l">
                        <a:lnSpc>
                          <a:spcPct val="150000"/>
                        </a:lnSpc>
                        <a:spcBef>
                          <a:spcPts val="600"/>
                        </a:spcBef>
                        <a:spcAft>
                          <a:spcPts val="0"/>
                        </a:spcAft>
                        <a:buFont typeface="+mj-lt"/>
                        <a:buNone/>
                        <a:tabLst>
                          <a:tab pos="228600" algn="l"/>
                        </a:tabLst>
                      </a:pPr>
                      <a:r>
                        <a:rPr lang="en-GB" sz="1600" b="1" dirty="0">
                          <a:effectLst/>
                          <a:latin typeface="Arial" panose="020B0604020202020204" pitchFamily="34" charset="0"/>
                          <a:ea typeface="+mn-ea"/>
                          <a:cs typeface="+mn-cs"/>
                        </a:rPr>
                        <a:t>6.</a:t>
                      </a:r>
                      <a:endParaRPr lang="en-ZA" sz="1600" b="1" dirty="0">
                        <a:effectLst/>
                        <a:latin typeface="Arial" panose="020B0604020202020204" pitchFamily="34" charset="0"/>
                        <a:ea typeface="Times New Roman"/>
                        <a:cs typeface="Times New Roman"/>
                      </a:endParaRPr>
                    </a:p>
                  </a:txBody>
                  <a:tcPr marL="68580" marR="68580" marT="36193" marB="36193" anchor="ctr"/>
                </a:tc>
                <a:tc>
                  <a:txBody>
                    <a:bodyPr/>
                    <a:lstStyle/>
                    <a:p>
                      <a:pPr algn="l">
                        <a:lnSpc>
                          <a:spcPct val="150000"/>
                        </a:lnSpc>
                        <a:spcBef>
                          <a:spcPts val="600"/>
                        </a:spcBef>
                        <a:spcAft>
                          <a:spcPts val="0"/>
                        </a:spcAft>
                        <a:tabLst>
                          <a:tab pos="226695" algn="l"/>
                        </a:tabLst>
                      </a:pPr>
                      <a:r>
                        <a:rPr lang="en-GB" sz="1600" b="1" dirty="0">
                          <a:effectLst/>
                          <a:latin typeface="Arial" panose="020B0604020202020204" pitchFamily="34" charset="0"/>
                        </a:rPr>
                        <a:t>Award</a:t>
                      </a:r>
                      <a:endParaRPr lang="en-ZA" sz="1600" b="1" dirty="0">
                        <a:solidFill>
                          <a:srgbClr val="00B050"/>
                        </a:solidFill>
                        <a:effectLst/>
                        <a:latin typeface="Arial" panose="020B0604020202020204" pitchFamily="34" charset="0"/>
                        <a:ea typeface="Times New Roman"/>
                        <a:cs typeface="Times New Roman"/>
                      </a:endParaRPr>
                    </a:p>
                  </a:txBody>
                  <a:tcPr marL="68580" marR="68580" marT="36193" marB="36193" anchor="ctr"/>
                </a:tc>
                <a:tc>
                  <a:txBody>
                    <a:bodyPr/>
                    <a:lstStyle/>
                    <a:p>
                      <a:pPr marL="0" algn="l" defTabSz="914400" rtl="0" eaLnBrk="1" latinLnBrk="0" hangingPunct="1">
                        <a:lnSpc>
                          <a:spcPct val="150000"/>
                        </a:lnSpc>
                        <a:spcBef>
                          <a:spcPts val="600"/>
                        </a:spcBef>
                        <a:spcAft>
                          <a:spcPts val="0"/>
                        </a:spcAft>
                        <a:tabLst>
                          <a:tab pos="226695" algn="l"/>
                        </a:tabLst>
                      </a:pPr>
                      <a:r>
                        <a:rPr lang="en-GB" sz="1600" b="1" kern="1200" dirty="0">
                          <a:solidFill>
                            <a:schemeClr val="dk1"/>
                          </a:solidFill>
                          <a:effectLst/>
                          <a:latin typeface="Arial" panose="020B0604020202020204" pitchFamily="34" charset="0"/>
                          <a:ea typeface="+mn-ea"/>
                          <a:cs typeface="+mn-cs"/>
                        </a:rPr>
                        <a:t>December 22/Jan 2023</a:t>
                      </a:r>
                      <a:endParaRPr lang="en-ZA" sz="1600" b="1" kern="1200" dirty="0">
                        <a:solidFill>
                          <a:schemeClr val="dk1"/>
                        </a:solidFill>
                        <a:effectLst/>
                        <a:latin typeface="Arial" panose="020B0604020202020204" pitchFamily="34" charset="0"/>
                        <a:ea typeface="+mn-ea"/>
                        <a:cs typeface="+mn-cs"/>
                      </a:endParaRPr>
                    </a:p>
                  </a:txBody>
                  <a:tcPr marL="68580" marR="68580" marT="36193" marB="36193"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104395601"/>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lstStyle/>
          <a:p>
            <a:pPr eaLnBrk="1" hangingPunct="1"/>
            <a:r>
              <a:rPr lang="en-US" altLang="en-US" sz="4000" dirty="0"/>
              <a:t>Conclusion</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ZA" altLang="en-US" dirty="0"/>
              <a:t>AGENDA</a:t>
            </a:r>
          </a:p>
        </p:txBody>
      </p:sp>
      <p:sp>
        <p:nvSpPr>
          <p:cNvPr id="4099" name="Content Placeholder 2"/>
          <p:cNvSpPr>
            <a:spLocks noGrp="1"/>
          </p:cNvSpPr>
          <p:nvPr>
            <p:ph idx="1"/>
          </p:nvPr>
        </p:nvSpPr>
        <p:spPr/>
        <p:txBody>
          <a:bodyPr/>
          <a:lstStyle/>
          <a:p>
            <a:pPr marL="342900" indent="-342900">
              <a:buFontTx/>
              <a:buAutoNum type="arabicPeriod"/>
            </a:pPr>
            <a:r>
              <a:rPr lang="en-ZA" altLang="en-US" sz="1800" dirty="0">
                <a:solidFill>
                  <a:srgbClr val="002060"/>
                </a:solidFill>
              </a:rPr>
              <a:t>Welcome 				Itumeleng Mooketsi</a:t>
            </a:r>
          </a:p>
          <a:p>
            <a:pPr marL="342900" indent="-342900">
              <a:buFontTx/>
              <a:buAutoNum type="arabicPeriod"/>
            </a:pPr>
            <a:r>
              <a:rPr lang="en-US" altLang="en-US" sz="1800" dirty="0">
                <a:solidFill>
                  <a:srgbClr val="002060"/>
                </a:solidFill>
              </a:rPr>
              <a:t>Safety Procedure 			</a:t>
            </a:r>
          </a:p>
          <a:p>
            <a:pPr marL="342900" indent="-342900">
              <a:buFontTx/>
              <a:buAutoNum type="arabicPeriod"/>
            </a:pPr>
            <a:r>
              <a:rPr lang="en-ZA" altLang="en-US" sz="1800" dirty="0">
                <a:solidFill>
                  <a:srgbClr val="002060"/>
                </a:solidFill>
              </a:rPr>
              <a:t>Tender Clarification Process 		</a:t>
            </a:r>
          </a:p>
          <a:p>
            <a:pPr marL="793750" lvl="1" indent="-342900"/>
            <a:r>
              <a:rPr lang="en-ZA" altLang="en-US" dirty="0">
                <a:solidFill>
                  <a:srgbClr val="002060"/>
                </a:solidFill>
              </a:rPr>
              <a:t>Commercial 			Itumeleng Mooketsi </a:t>
            </a:r>
          </a:p>
          <a:p>
            <a:pPr marL="793750" lvl="1" indent="-342900"/>
            <a:r>
              <a:rPr lang="en-US" altLang="en-US" dirty="0">
                <a:solidFill>
                  <a:srgbClr val="002060"/>
                </a:solidFill>
              </a:rPr>
              <a:t>SD&amp;L 			 	Martin Sabelo</a:t>
            </a:r>
            <a:endParaRPr lang="en-ZA" altLang="en-US" dirty="0">
              <a:solidFill>
                <a:srgbClr val="002060"/>
              </a:solidFill>
            </a:endParaRPr>
          </a:p>
          <a:p>
            <a:pPr marL="793750" lvl="1" indent="-342900"/>
            <a:r>
              <a:rPr lang="en-ZA" altLang="en-US" dirty="0">
                <a:solidFill>
                  <a:srgbClr val="002060"/>
                </a:solidFill>
              </a:rPr>
              <a:t>Quality 				Sipho Sambo </a:t>
            </a:r>
          </a:p>
          <a:p>
            <a:pPr marL="793750" lvl="1" indent="-342900"/>
            <a:r>
              <a:rPr lang="en-ZA" altLang="en-US" dirty="0">
                <a:solidFill>
                  <a:srgbClr val="002060"/>
                </a:solidFill>
              </a:rPr>
              <a:t>SHE				Mandla Mkhwanazi</a:t>
            </a:r>
          </a:p>
          <a:p>
            <a:pPr marL="793750" lvl="1" indent="-342900"/>
            <a:r>
              <a:rPr lang="en-ZA" altLang="en-US" dirty="0">
                <a:solidFill>
                  <a:srgbClr val="002060"/>
                </a:solidFill>
              </a:rPr>
              <a:t>Technical			 	</a:t>
            </a:r>
            <a:r>
              <a:rPr lang="en-US" altLang="en-US" dirty="0">
                <a:solidFill>
                  <a:srgbClr val="002060"/>
                </a:solidFill>
              </a:rPr>
              <a:t>Dorcas &amp; Technical Team</a:t>
            </a:r>
          </a:p>
          <a:p>
            <a:pPr marL="793750" lvl="1" indent="-342900"/>
            <a:r>
              <a:rPr lang="en-US" altLang="en-US" dirty="0">
                <a:solidFill>
                  <a:srgbClr val="002060"/>
                </a:solidFill>
              </a:rPr>
              <a:t>Pricing				Dorcas Moloi</a:t>
            </a:r>
          </a:p>
          <a:p>
            <a:pPr marL="793750" lvl="1" indent="-342900"/>
            <a:r>
              <a:rPr lang="en-ZA" altLang="en-US" sz="1800" dirty="0">
                <a:solidFill>
                  <a:srgbClr val="002060"/>
                </a:solidFill>
              </a:rPr>
              <a:t>Closing 				</a:t>
            </a:r>
            <a:r>
              <a:rPr lang="en-US" altLang="en-US" sz="1800" dirty="0">
                <a:solidFill>
                  <a:srgbClr val="002060"/>
                </a:solidFill>
              </a:rPr>
              <a:t>Itumeleng Mooketsi</a:t>
            </a:r>
          </a:p>
          <a:p>
            <a:pPr marL="342900" indent="-342900">
              <a:buFontTx/>
              <a:buAutoNum type="arabicPeriod"/>
            </a:pPr>
            <a:endParaRPr lang="en-ZA" altLang="en-US" sz="1800" dirty="0">
              <a:solidFill>
                <a:srgbClr val="002060"/>
              </a:solidFill>
            </a:endParaRPr>
          </a:p>
        </p:txBody>
      </p:sp>
      <p:sp>
        <p:nvSpPr>
          <p:cNvPr id="4101"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236E94BF-51A9-47EC-A82E-771F6D1E8BE3}" type="slidenum">
              <a:rPr lang="en-ZA" altLang="en-US" sz="1000" smtClean="0">
                <a:solidFill>
                  <a:srgbClr val="83725B"/>
                </a:solidFill>
              </a:rPr>
              <a:pPr eaLnBrk="1" hangingPunct="1"/>
              <a:t>2</a:t>
            </a:fld>
            <a:endParaRPr lang="en-ZA" altLang="en-US" sz="1000" dirty="0">
              <a:solidFill>
                <a:srgbClr val="83725B"/>
              </a:solidFil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ZA" altLang="en-US" dirty="0"/>
              <a:t>TENDER CLARIFICATION PROCESS</a:t>
            </a:r>
          </a:p>
        </p:txBody>
      </p:sp>
      <p:sp>
        <p:nvSpPr>
          <p:cNvPr id="10243" name="Content Placeholder 2"/>
          <p:cNvSpPr>
            <a:spLocks noGrp="1"/>
          </p:cNvSpPr>
          <p:nvPr>
            <p:ph idx="1"/>
          </p:nvPr>
        </p:nvSpPr>
        <p:spPr>
          <a:xfrm>
            <a:off x="436563" y="1125538"/>
            <a:ext cx="8378825" cy="5356225"/>
          </a:xfrm>
        </p:spPr>
        <p:txBody>
          <a:bodyPr/>
          <a:lstStyle/>
          <a:p>
            <a:pPr lvl="0">
              <a:defRPr/>
            </a:pPr>
            <a:endParaRPr lang="en-US" dirty="0"/>
          </a:p>
          <a:p>
            <a:pPr lvl="0">
              <a:defRPr/>
            </a:pPr>
            <a:r>
              <a:rPr lang="en-US" dirty="0"/>
              <a:t>All correspondence/queries must be addressed to the procurement representative, </a:t>
            </a:r>
            <a:r>
              <a:rPr lang="en-US" dirty="0">
                <a:hlinkClick r:id="rId2"/>
              </a:rPr>
              <a:t>mooketri@eskom.co.za</a:t>
            </a:r>
            <a:endParaRPr lang="en-US" dirty="0"/>
          </a:p>
          <a:p>
            <a:pPr>
              <a:defRPr/>
            </a:pPr>
            <a:r>
              <a:rPr lang="en-US" altLang="en-US" dirty="0"/>
              <a:t>The Sourcing Specialist will respond to all queries by posting the responses on the Eskom &amp; National Treasury tender bulletins. </a:t>
            </a:r>
          </a:p>
          <a:p>
            <a:pPr>
              <a:defRPr/>
            </a:pPr>
            <a:r>
              <a:rPr lang="en-US" altLang="en-US" dirty="0"/>
              <a:t>All the presentations for clarifications and updates will also be posted on the tender bulletins (National Treasury and Eskom).</a:t>
            </a:r>
          </a:p>
          <a:p>
            <a:pPr>
              <a:defRPr/>
            </a:pPr>
            <a:r>
              <a:rPr lang="en-US" altLang="en-US" dirty="0"/>
              <a:t>The last day for a reply to queries from suppliers by  Eskom is </a:t>
            </a:r>
            <a:r>
              <a:rPr lang="en-US" altLang="en-US" dirty="0">
                <a:solidFill>
                  <a:schemeClr val="tx1"/>
                </a:solidFill>
              </a:rPr>
              <a:t>five (</a:t>
            </a:r>
            <a:r>
              <a:rPr lang="en-US" altLang="en-US" dirty="0"/>
              <a:t>5) working days before tender closing).</a:t>
            </a:r>
          </a:p>
          <a:p>
            <a:pPr>
              <a:defRPr/>
            </a:pPr>
            <a:endParaRPr lang="en-US" altLang="en-US" dirty="0"/>
          </a:p>
          <a:p>
            <a:pPr>
              <a:defRPr/>
            </a:pPr>
            <a:endParaRPr lang="en-US" altLang="en-US" dirty="0"/>
          </a:p>
          <a:p>
            <a:pPr marL="0" indent="0">
              <a:buFontTx/>
              <a:buNone/>
              <a:defRPr/>
            </a:pPr>
            <a:endParaRPr lang="en-US" altLang="en-US" dirty="0"/>
          </a:p>
          <a:p>
            <a:pPr>
              <a:defRPr/>
            </a:pPr>
            <a:endParaRPr lang="en-US" altLang="en-US" dirty="0"/>
          </a:p>
          <a:p>
            <a:pPr>
              <a:defRPr/>
            </a:pPr>
            <a:endParaRPr lang="en-US" altLang="en-US" dirty="0"/>
          </a:p>
        </p:txBody>
      </p:sp>
      <p:sp>
        <p:nvSpPr>
          <p:cNvPr id="9221"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84064AC-F71D-4C8D-AA90-BC1AA58FCC3C}" type="slidenum">
              <a:rPr lang="en-ZA" altLang="en-US" sz="1000" smtClean="0">
                <a:solidFill>
                  <a:srgbClr val="83725B"/>
                </a:solidFill>
              </a:rPr>
              <a:pPr eaLnBrk="1" hangingPunct="1"/>
              <a:t>3</a:t>
            </a:fld>
            <a:endParaRPr lang="en-ZA" altLang="en-US" sz="1000" dirty="0">
              <a:solidFill>
                <a:srgbClr val="83725B"/>
              </a:solidFill>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ZA" altLang="en-US" dirty="0"/>
              <a:t>COMMERCIAL</a:t>
            </a:r>
          </a:p>
        </p:txBody>
      </p:sp>
      <p:sp>
        <p:nvSpPr>
          <p:cNvPr id="5123" name="Content Placeholder 2"/>
          <p:cNvSpPr>
            <a:spLocks noGrp="1"/>
          </p:cNvSpPr>
          <p:nvPr>
            <p:ph idx="1"/>
          </p:nvPr>
        </p:nvSpPr>
        <p:spPr>
          <a:xfrm>
            <a:off x="436563" y="1052736"/>
            <a:ext cx="8455917" cy="5544616"/>
          </a:xfrm>
        </p:spPr>
        <p:txBody>
          <a:bodyPr/>
          <a:lstStyle/>
          <a:p>
            <a:pPr marL="901700" lvl="1" indent="-457200">
              <a:buFont typeface="+mj-lt"/>
              <a:buAutoNum type="arabicParenR"/>
            </a:pPr>
            <a:endParaRPr lang="en-ZA" altLang="en-US" sz="2000" dirty="0"/>
          </a:p>
          <a:p>
            <a:pPr marL="901700" lvl="1" indent="-457200">
              <a:buFont typeface="+mj-lt"/>
              <a:buAutoNum type="arabicParenR"/>
            </a:pPr>
            <a:r>
              <a:rPr lang="en-ZA" altLang="en-US" sz="2000" dirty="0"/>
              <a:t>The submission format &amp; location for tender submission</a:t>
            </a:r>
          </a:p>
          <a:p>
            <a:pPr marL="901700" lvl="1" indent="-457200">
              <a:buFont typeface="+mj-lt"/>
              <a:buAutoNum type="arabicParenR"/>
            </a:pPr>
            <a:r>
              <a:rPr lang="en-ZA" altLang="en-US" sz="2000" dirty="0"/>
              <a:t>Basic Compliance </a:t>
            </a:r>
          </a:p>
          <a:p>
            <a:pPr marL="901700" lvl="1" indent="-457200">
              <a:buFont typeface="+mj-lt"/>
              <a:buAutoNum type="arabicParenR"/>
            </a:pPr>
            <a:r>
              <a:rPr lang="en-ZA" altLang="en-US" sz="2000" dirty="0"/>
              <a:t>Pre-qualification (SD&amp;L)</a:t>
            </a:r>
          </a:p>
          <a:p>
            <a:pPr marL="901700" lvl="1" indent="-457200">
              <a:buFont typeface="+mj-lt"/>
              <a:buAutoNum type="arabicParenR"/>
            </a:pPr>
            <a:r>
              <a:rPr lang="en-ZA" altLang="en-US" sz="2000" dirty="0"/>
              <a:t>Contractual obligations (SD&amp;L, SHE and Quality)</a:t>
            </a:r>
          </a:p>
          <a:p>
            <a:pPr marL="901700" lvl="1" indent="-457200">
              <a:buFont typeface="+mj-lt"/>
              <a:buAutoNum type="arabicParenR"/>
            </a:pPr>
            <a:r>
              <a:rPr lang="en-ZA" altLang="en-US" sz="2000" dirty="0"/>
              <a:t>The Technical Evaluation Process &amp;  Methodology (2 Phase Evaluation Process)</a:t>
            </a:r>
          </a:p>
          <a:p>
            <a:pPr marL="901700" lvl="1" indent="-457200">
              <a:buFont typeface="+mj-lt"/>
              <a:buAutoNum type="arabicParenR"/>
            </a:pPr>
            <a:r>
              <a:rPr lang="en-ZA" altLang="en-US" sz="2000" dirty="0"/>
              <a:t>The application of PPPFA evaluation on tenders (80/20)</a:t>
            </a:r>
          </a:p>
          <a:p>
            <a:pPr marL="901700" lvl="1" indent="-457200">
              <a:buFont typeface="+mj-lt"/>
              <a:buAutoNum type="arabicParenR"/>
            </a:pPr>
            <a:r>
              <a:rPr lang="en-ZA" altLang="en-US" sz="2000" dirty="0"/>
              <a:t>The proposed timelines for this tender</a:t>
            </a:r>
          </a:p>
          <a:p>
            <a:pPr marL="787400" lvl="1" indent="-342900">
              <a:buFontTx/>
              <a:buAutoNum type="alphaLcParenR"/>
            </a:pPr>
            <a:endParaRPr lang="en-ZA" altLang="en-US" sz="1400" dirty="0"/>
          </a:p>
          <a:p>
            <a:pPr marL="0" indent="0">
              <a:buFontTx/>
              <a:buNone/>
            </a:pPr>
            <a:endParaRPr lang="en-ZA" altLang="en-US" dirty="0"/>
          </a:p>
        </p:txBody>
      </p:sp>
      <p:sp>
        <p:nvSpPr>
          <p:cNvPr id="5125"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4E570D98-CA26-41E4-8349-65E2274560A1}" type="slidenum">
              <a:rPr lang="en-ZA" altLang="en-US" sz="1000" smtClean="0">
                <a:solidFill>
                  <a:srgbClr val="83725B"/>
                </a:solidFill>
              </a:rPr>
              <a:pPr eaLnBrk="1" hangingPunct="1"/>
              <a:t>4</a:t>
            </a:fld>
            <a:endParaRPr lang="en-ZA" altLang="en-US" sz="1000" dirty="0">
              <a:solidFill>
                <a:srgbClr val="83725B"/>
              </a:solidFil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C07C6-DADF-43F8-8B70-DF420BC2E462}"/>
              </a:ext>
            </a:extLst>
          </p:cNvPr>
          <p:cNvSpPr>
            <a:spLocks noGrp="1"/>
          </p:cNvSpPr>
          <p:nvPr>
            <p:ph type="title"/>
          </p:nvPr>
        </p:nvSpPr>
        <p:spPr/>
        <p:txBody>
          <a:bodyPr/>
          <a:lstStyle/>
          <a:p>
            <a:r>
              <a:rPr lang="en-US" dirty="0"/>
              <a:t>PRE-QUALIFICATION (SD&amp;L)</a:t>
            </a:r>
            <a:endParaRPr lang="en-ZA" dirty="0"/>
          </a:p>
        </p:txBody>
      </p:sp>
      <p:sp>
        <p:nvSpPr>
          <p:cNvPr id="3" name="Content Placeholder 2">
            <a:extLst>
              <a:ext uri="{FF2B5EF4-FFF2-40B4-BE49-F238E27FC236}">
                <a16:creationId xmlns:a16="http://schemas.microsoft.com/office/drawing/2014/main" id="{E9A4E2AB-ED7D-4B11-99BA-5E77554FC051}"/>
              </a:ext>
            </a:extLst>
          </p:cNvPr>
          <p:cNvSpPr>
            <a:spLocks noGrp="1"/>
          </p:cNvSpPr>
          <p:nvPr>
            <p:ph idx="1"/>
          </p:nvPr>
        </p:nvSpPr>
        <p:spPr/>
        <p:txBody>
          <a:bodyPr/>
          <a:lstStyle/>
          <a:p>
            <a:pPr marL="190500" lvl="1" indent="0" algn="just">
              <a:lnSpc>
                <a:spcPct val="115000"/>
              </a:lnSpc>
              <a:spcAft>
                <a:spcPts val="0"/>
              </a:spcAft>
              <a:buNone/>
            </a:pPr>
            <a:r>
              <a:rPr lang="en-US" b="1" dirty="0">
                <a:solidFill>
                  <a:srgbClr val="FF0000"/>
                </a:solidFill>
                <a:ea typeface="Calibri"/>
                <a:cs typeface="Times New Roman"/>
              </a:rPr>
              <a:t>PRE-QUALITIFICATION CRITERIA</a:t>
            </a:r>
          </a:p>
          <a:p>
            <a:pPr algn="just"/>
            <a:r>
              <a:rPr lang="en-ZA" sz="1800" dirty="0"/>
              <a:t>Eskom has decided to apply pre-qualifying criteria to advance certain designated groups as follows in accordance with Special Condition of Tender (Application of other criteria in terms of section 2(1) (d-f) of PPPFA and PPPFA regulations 2017 4(1) a-b) will be as follows:</a:t>
            </a:r>
          </a:p>
          <a:p>
            <a:pPr lvl="1"/>
            <a:r>
              <a:rPr lang="en-ZA" dirty="0">
                <a:solidFill>
                  <a:srgbClr val="FF0000"/>
                </a:solidFill>
              </a:rPr>
              <a:t>Appoint a tenderer that has B-BBEE status of level 1 - 4</a:t>
            </a:r>
          </a:p>
          <a:p>
            <a:pPr lvl="1"/>
            <a:r>
              <a:rPr lang="en-ZA" dirty="0">
                <a:solidFill>
                  <a:srgbClr val="FF0000"/>
                </a:solidFill>
              </a:rPr>
              <a:t>Joint Ventures will be allowed, but they also need to meet above special </a:t>
            </a:r>
            <a:r>
              <a:rPr lang="en-ZA" sz="1600" dirty="0">
                <a:solidFill>
                  <a:srgbClr val="FF0000"/>
                </a:solidFill>
              </a:rPr>
              <a:t>condition of tendering – Level 1 – 4 </a:t>
            </a:r>
            <a:endParaRPr lang="en-US" sz="1600" b="1" dirty="0">
              <a:solidFill>
                <a:srgbClr val="FF0000"/>
              </a:solidFill>
            </a:endParaRPr>
          </a:p>
          <a:p>
            <a:endParaRPr lang="en-ZA" dirty="0"/>
          </a:p>
        </p:txBody>
      </p:sp>
      <p:sp>
        <p:nvSpPr>
          <p:cNvPr id="4" name="Date Placeholder 3">
            <a:extLst>
              <a:ext uri="{FF2B5EF4-FFF2-40B4-BE49-F238E27FC236}">
                <a16:creationId xmlns:a16="http://schemas.microsoft.com/office/drawing/2014/main" id="{5D87A5A8-E048-471C-9ABD-9E891548B004}"/>
              </a:ext>
            </a:extLst>
          </p:cNvPr>
          <p:cNvSpPr>
            <a:spLocks noGrp="1"/>
          </p:cNvSpPr>
          <p:nvPr>
            <p:ph type="dt" sz="half" idx="10"/>
          </p:nvPr>
        </p:nvSpPr>
        <p:spPr/>
        <p:txBody>
          <a:bodyPr/>
          <a:lstStyle/>
          <a:p>
            <a:pPr>
              <a:defRPr/>
            </a:pPr>
            <a:fld id="{0CBBEABC-5809-4107-80BC-741D16323CFF}" type="datetime1">
              <a:rPr lang="en-ZA" smtClean="0"/>
              <a:pPr>
                <a:defRPr/>
              </a:pPr>
              <a:t>2022/09/29</a:t>
            </a:fld>
            <a:endParaRPr lang="en-ZA" dirty="0"/>
          </a:p>
        </p:txBody>
      </p:sp>
      <p:sp>
        <p:nvSpPr>
          <p:cNvPr id="5" name="Slide Number Placeholder 4">
            <a:extLst>
              <a:ext uri="{FF2B5EF4-FFF2-40B4-BE49-F238E27FC236}">
                <a16:creationId xmlns:a16="http://schemas.microsoft.com/office/drawing/2014/main" id="{AA086EAC-4386-4BA0-B860-2A6179E26F98}"/>
              </a:ext>
            </a:extLst>
          </p:cNvPr>
          <p:cNvSpPr>
            <a:spLocks noGrp="1"/>
          </p:cNvSpPr>
          <p:nvPr>
            <p:ph type="sldNum" sz="quarter" idx="12"/>
          </p:nvPr>
        </p:nvSpPr>
        <p:spPr/>
        <p:txBody>
          <a:bodyPr/>
          <a:lstStyle/>
          <a:p>
            <a:pPr>
              <a:defRPr/>
            </a:pPr>
            <a:fld id="{0DBD5DD5-DEEA-4429-A55C-0D2C7C4EE644}" type="slidenum">
              <a:rPr lang="en-ZA" smtClean="0"/>
              <a:pPr>
                <a:defRPr/>
              </a:pPr>
              <a:t>5</a:t>
            </a:fld>
            <a:endParaRPr lang="en-ZA" dirty="0"/>
          </a:p>
        </p:txBody>
      </p:sp>
    </p:spTree>
    <p:extLst>
      <p:ext uri="{BB962C8B-B14F-4D97-AF65-F5344CB8AC3E}">
        <p14:creationId xmlns:p14="http://schemas.microsoft.com/office/powerpoint/2010/main" val="277127599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lide Number Placeholder 5"/>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634F9E9C-0C80-43E1-9E6B-F63C9BB485AF}" type="slidenum">
              <a:rPr lang="en-ZA" altLang="en-US" sz="1000" smtClean="0">
                <a:solidFill>
                  <a:srgbClr val="83725B"/>
                </a:solidFill>
              </a:rPr>
              <a:pPr eaLnBrk="1" hangingPunct="1"/>
              <a:t>6</a:t>
            </a:fld>
            <a:endParaRPr lang="en-ZA" altLang="en-US" sz="1000" dirty="0">
              <a:solidFill>
                <a:srgbClr val="83725B"/>
              </a:solidFill>
            </a:endParaRPr>
          </a:p>
        </p:txBody>
      </p:sp>
      <p:sp>
        <p:nvSpPr>
          <p:cNvPr id="6148" name="Rectangle 2"/>
          <p:cNvSpPr>
            <a:spLocks noGrp="1" noChangeArrowheads="1"/>
          </p:cNvSpPr>
          <p:nvPr>
            <p:ph type="title"/>
          </p:nvPr>
        </p:nvSpPr>
        <p:spPr>
          <a:xfrm>
            <a:off x="179388" y="166688"/>
            <a:ext cx="7056437" cy="666750"/>
          </a:xfrm>
        </p:spPr>
        <p:txBody>
          <a:bodyPr/>
          <a:lstStyle/>
          <a:p>
            <a:pPr marL="342900" indent="-342900" eaLnBrk="1" hangingPunct="1"/>
            <a:r>
              <a:rPr lang="en-GB" altLang="en-US" sz="2000" dirty="0"/>
              <a:t>COMMERCIAL</a:t>
            </a:r>
            <a:endParaRPr lang="en-GB" altLang="en-US" sz="1800" dirty="0"/>
          </a:p>
        </p:txBody>
      </p:sp>
      <p:sp>
        <p:nvSpPr>
          <p:cNvPr id="6149" name="Rectangle 3"/>
          <p:cNvSpPr>
            <a:spLocks noGrp="1" noChangeArrowheads="1"/>
          </p:cNvSpPr>
          <p:nvPr>
            <p:ph type="body" idx="1"/>
          </p:nvPr>
        </p:nvSpPr>
        <p:spPr>
          <a:xfrm>
            <a:off x="179388" y="1196975"/>
            <a:ext cx="8636000" cy="5045075"/>
          </a:xfrm>
        </p:spPr>
        <p:txBody>
          <a:bodyPr/>
          <a:lstStyle/>
          <a:p>
            <a:pPr marL="0" indent="0" eaLnBrk="1" hangingPunct="1">
              <a:lnSpc>
                <a:spcPct val="80000"/>
              </a:lnSpc>
              <a:spcBef>
                <a:spcPct val="120000"/>
              </a:spcBef>
              <a:buClr>
                <a:srgbClr val="003399"/>
              </a:buClr>
              <a:buNone/>
              <a:defRPr/>
            </a:pPr>
            <a:r>
              <a:rPr lang="en-GB" b="1" dirty="0">
                <a:solidFill>
                  <a:srgbClr val="003399"/>
                </a:solidFill>
              </a:rPr>
              <a:t>Scope of Work </a:t>
            </a:r>
            <a:endParaRPr lang="en-GB" dirty="0">
              <a:solidFill>
                <a:srgbClr val="003399"/>
              </a:solidFill>
            </a:endParaRPr>
          </a:p>
          <a:p>
            <a:pPr marL="0" indent="0" eaLnBrk="1" hangingPunct="1">
              <a:lnSpc>
                <a:spcPct val="80000"/>
              </a:lnSpc>
              <a:spcBef>
                <a:spcPct val="120000"/>
              </a:spcBef>
              <a:buClr>
                <a:srgbClr val="003399"/>
              </a:buClr>
              <a:buNone/>
              <a:defRPr/>
            </a:pPr>
            <a:r>
              <a:rPr lang="en-US" dirty="0">
                <a:solidFill>
                  <a:srgbClr val="003399"/>
                </a:solidFill>
              </a:rPr>
              <a:t>The provision of core, scarce, critical and specialised skills or positions at Senior Management Level, on an as and when required basis.</a:t>
            </a:r>
            <a:endParaRPr lang="en-GB" dirty="0">
              <a:solidFill>
                <a:srgbClr val="003399"/>
              </a:solidFill>
            </a:endParaRPr>
          </a:p>
          <a:p>
            <a:pPr marL="0" indent="0" eaLnBrk="1" hangingPunct="1">
              <a:lnSpc>
                <a:spcPct val="80000"/>
              </a:lnSpc>
              <a:spcBef>
                <a:spcPct val="120000"/>
              </a:spcBef>
              <a:buClr>
                <a:srgbClr val="003399"/>
              </a:buClr>
              <a:buNone/>
              <a:defRPr/>
            </a:pPr>
            <a:r>
              <a:rPr lang="en-GB" b="1" dirty="0">
                <a:solidFill>
                  <a:srgbClr val="003399"/>
                </a:solidFill>
              </a:rPr>
              <a:t>Scope of Work </a:t>
            </a:r>
            <a:r>
              <a:rPr lang="en-GB" dirty="0">
                <a:solidFill>
                  <a:srgbClr val="003399"/>
                </a:solidFill>
              </a:rPr>
              <a:t>- The Technical Team will address this part in full.</a:t>
            </a:r>
          </a:p>
          <a:p>
            <a:pPr marL="0" indent="0" eaLnBrk="1" hangingPunct="1">
              <a:lnSpc>
                <a:spcPct val="80000"/>
              </a:lnSpc>
              <a:spcBef>
                <a:spcPct val="120000"/>
              </a:spcBef>
              <a:buClr>
                <a:srgbClr val="003399"/>
              </a:buClr>
              <a:buNone/>
              <a:defRPr/>
            </a:pPr>
            <a:r>
              <a:rPr lang="en-GB" b="1" dirty="0">
                <a:solidFill>
                  <a:srgbClr val="003399"/>
                </a:solidFill>
              </a:rPr>
              <a:t>List of Returnable Docume</a:t>
            </a:r>
            <a:r>
              <a:rPr lang="en-GB" dirty="0">
                <a:solidFill>
                  <a:srgbClr val="003399"/>
                </a:solidFill>
              </a:rPr>
              <a:t>n</a:t>
            </a:r>
            <a:r>
              <a:rPr lang="en-GB" b="1" dirty="0">
                <a:solidFill>
                  <a:srgbClr val="003399"/>
                </a:solidFill>
              </a:rPr>
              <a:t>ts (As specified on the Invitation to Tender) </a:t>
            </a:r>
          </a:p>
          <a:p>
            <a:pPr marL="0" indent="0" eaLnBrk="1" hangingPunct="1">
              <a:lnSpc>
                <a:spcPct val="80000"/>
              </a:lnSpc>
              <a:spcBef>
                <a:spcPct val="120000"/>
              </a:spcBef>
              <a:buClr>
                <a:srgbClr val="003399"/>
              </a:buClr>
              <a:buNone/>
              <a:defRPr/>
            </a:pPr>
            <a:r>
              <a:rPr lang="en-GB" b="1" dirty="0">
                <a:solidFill>
                  <a:srgbClr val="003399"/>
                </a:solidFill>
              </a:rPr>
              <a:t>Annexures (A, B, C, D, E,G, H, I and J)</a:t>
            </a:r>
          </a:p>
          <a:p>
            <a:pPr marL="0" indent="0" eaLnBrk="1" hangingPunct="1">
              <a:lnSpc>
                <a:spcPct val="80000"/>
              </a:lnSpc>
              <a:spcBef>
                <a:spcPct val="120000"/>
              </a:spcBef>
              <a:buClr>
                <a:srgbClr val="003399"/>
              </a:buClr>
              <a:buNone/>
              <a:defRPr/>
            </a:pPr>
            <a:r>
              <a:rPr lang="en-GB" dirty="0">
                <a:solidFill>
                  <a:srgbClr val="003399"/>
                </a:solidFill>
              </a:rPr>
              <a:t>All mandatory returnables as stipulated in the Invitation to Tender  must be submitted by tender closing date.</a:t>
            </a:r>
          </a:p>
          <a:p>
            <a:pPr marL="0" indent="0" eaLnBrk="1" hangingPunct="1">
              <a:lnSpc>
                <a:spcPct val="80000"/>
              </a:lnSpc>
              <a:spcBef>
                <a:spcPct val="120000"/>
              </a:spcBef>
              <a:buClr>
                <a:srgbClr val="003399"/>
              </a:buClr>
              <a:buNone/>
              <a:defRPr/>
            </a:pPr>
            <a:endParaRPr lang="en-US" dirty="0">
              <a:solidFill>
                <a:srgbClr val="FF0000"/>
              </a:solidFill>
            </a:endParaRPr>
          </a:p>
          <a:p>
            <a:pPr marL="0" indent="0" eaLnBrk="1" hangingPunct="1">
              <a:lnSpc>
                <a:spcPct val="80000"/>
              </a:lnSpc>
              <a:spcBef>
                <a:spcPct val="120000"/>
              </a:spcBef>
              <a:buClr>
                <a:srgbClr val="003399"/>
              </a:buClr>
              <a:buNone/>
              <a:defRPr/>
            </a:pPr>
            <a:endParaRPr lang="en-GB" dirty="0">
              <a:solidFill>
                <a:srgbClr val="FF0000"/>
              </a:solidFill>
            </a:endParaRPr>
          </a:p>
          <a:p>
            <a:pPr marL="0" indent="0" eaLnBrk="1" hangingPunct="1">
              <a:lnSpc>
                <a:spcPct val="80000"/>
              </a:lnSpc>
              <a:spcBef>
                <a:spcPct val="120000"/>
              </a:spcBef>
              <a:buClr>
                <a:srgbClr val="003399"/>
              </a:buClr>
              <a:buNone/>
              <a:defRPr/>
            </a:pPr>
            <a:r>
              <a:rPr lang="en-GB" dirty="0">
                <a:solidFill>
                  <a:srgbClr val="003399"/>
                </a:solidFill>
              </a:rPr>
              <a:t>		</a:t>
            </a:r>
          </a:p>
          <a:p>
            <a:pPr marL="0" indent="0" eaLnBrk="1" hangingPunct="1">
              <a:lnSpc>
                <a:spcPct val="80000"/>
              </a:lnSpc>
              <a:spcBef>
                <a:spcPct val="120000"/>
              </a:spcBef>
              <a:buClr>
                <a:srgbClr val="003399"/>
              </a:buClr>
              <a:buNone/>
              <a:defRPr/>
            </a:pPr>
            <a:r>
              <a:rPr lang="en-GB" dirty="0">
                <a:solidFill>
                  <a:srgbClr val="003399"/>
                </a:solidFill>
              </a:rPr>
              <a:t>		</a:t>
            </a:r>
          </a:p>
          <a:p>
            <a:pPr lvl="1">
              <a:buFont typeface="Wingdings" pitchFamily="2" charset="2"/>
              <a:buChar char="§"/>
              <a:defRPr/>
            </a:pPr>
            <a:endParaRPr lang="en-ZA" sz="1200" b="1" cap="all" dirty="0"/>
          </a:p>
          <a:p>
            <a:pPr marL="446087" lvl="1" indent="0">
              <a:buFontTx/>
              <a:buNone/>
              <a:defRPr/>
            </a:pPr>
            <a:r>
              <a:rPr lang="en-GB" sz="1050" cap="all" dirty="0"/>
              <a:t>       </a:t>
            </a:r>
            <a:endParaRPr lang="en-GB" sz="1400" dirty="0"/>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Submission Format &amp; Location</a:t>
            </a:r>
            <a:endParaRPr lang="en-ZA" dirty="0"/>
          </a:p>
        </p:txBody>
      </p:sp>
      <p:sp>
        <p:nvSpPr>
          <p:cNvPr id="7171" name="Content Placeholder 2"/>
          <p:cNvSpPr>
            <a:spLocks noGrp="1"/>
          </p:cNvSpPr>
          <p:nvPr>
            <p:ph idx="1"/>
          </p:nvPr>
        </p:nvSpPr>
        <p:spPr>
          <a:xfrm>
            <a:off x="436563" y="1436688"/>
            <a:ext cx="8378825" cy="5284787"/>
          </a:xfrm>
        </p:spPr>
        <p:txBody>
          <a:bodyPr/>
          <a:lstStyle/>
          <a:p>
            <a:pPr marL="0" indent="0">
              <a:buNone/>
            </a:pPr>
            <a:r>
              <a:rPr lang="en-US" b="1" u="sng" dirty="0">
                <a:solidFill>
                  <a:srgbClr val="FF0000"/>
                </a:solidFill>
              </a:rPr>
              <a:t>What are the mandatory format for submission of the tender?</a:t>
            </a:r>
          </a:p>
          <a:p>
            <a:pPr algn="just"/>
            <a:r>
              <a:rPr lang="en-US" b="1" dirty="0"/>
              <a:t>The tenderer must submit two (2) copies of the tender, being the one (1) complete original tender, plus one (1) hard copy of the original tender,  before the tender submission deadline.   </a:t>
            </a:r>
          </a:p>
          <a:p>
            <a:pPr algn="just"/>
            <a:r>
              <a:rPr lang="en-US" b="1" dirty="0">
                <a:solidFill>
                  <a:srgbClr val="FF0000"/>
                </a:solidFill>
              </a:rPr>
              <a:t>NB:  Failure to submit the above will  result in an automatic disqualification of the tender.</a:t>
            </a:r>
            <a:endParaRPr lang="en-ZA" b="1" dirty="0">
              <a:solidFill>
                <a:srgbClr val="FF0000"/>
              </a:solidFill>
            </a:endParaRPr>
          </a:p>
          <a:p>
            <a:r>
              <a:rPr lang="en-US" dirty="0"/>
              <a:t>Eskom also require that </a:t>
            </a:r>
            <a:r>
              <a:rPr lang="en-US" b="1" dirty="0"/>
              <a:t>one (1) additional complete soft copy </a:t>
            </a:r>
            <a:r>
              <a:rPr lang="en-US" dirty="0"/>
              <a:t>of the original tender be submitted in electronic format (memory stick) </a:t>
            </a:r>
            <a:endParaRPr lang="en-ZA" dirty="0"/>
          </a:p>
          <a:p>
            <a:pPr marL="0" indent="0">
              <a:buNone/>
            </a:pPr>
            <a:r>
              <a:rPr lang="en-US" b="1" u="sng" dirty="0">
                <a:solidFill>
                  <a:srgbClr val="FF0000"/>
                </a:solidFill>
              </a:rPr>
              <a:t>Where must the tender be submitted (location)?</a:t>
            </a:r>
          </a:p>
          <a:p>
            <a:r>
              <a:rPr lang="en-US" altLang="en-US" dirty="0">
                <a:solidFill>
                  <a:schemeClr val="tx1"/>
                </a:solidFill>
              </a:rPr>
              <a:t>Eskom Megawatt Park  Tender Office, </a:t>
            </a:r>
          </a:p>
          <a:p>
            <a:r>
              <a:rPr lang="en-US" altLang="en-US" dirty="0">
                <a:solidFill>
                  <a:schemeClr val="tx1"/>
                </a:solidFill>
              </a:rPr>
              <a:t>North Side (Retail Centre), </a:t>
            </a:r>
          </a:p>
          <a:p>
            <a:r>
              <a:rPr lang="en-US" altLang="en-US" dirty="0">
                <a:solidFill>
                  <a:schemeClr val="tx1"/>
                </a:solidFill>
              </a:rPr>
              <a:t>Sunninghill, Sandton.</a:t>
            </a:r>
          </a:p>
          <a:p>
            <a:endParaRPr lang="en-ZA" b="1" dirty="0"/>
          </a:p>
        </p:txBody>
      </p:sp>
      <p:sp>
        <p:nvSpPr>
          <p:cNvPr id="7172" name="Date Placeholder 3"/>
          <p:cNvSpPr>
            <a:spLocks noGrp="1"/>
          </p:cNvSpPr>
          <p:nvPr>
            <p:ph type="dt" sz="quarter" idx="10"/>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39233928-E24D-4B8B-A8BB-FA78F37F4139}" type="datetime1">
              <a:rPr lang="en-ZA" sz="1000" smtClean="0">
                <a:solidFill>
                  <a:srgbClr val="83725B"/>
                </a:solidFill>
              </a:rPr>
              <a:pPr eaLnBrk="1" hangingPunct="1"/>
              <a:t>2022/09/29</a:t>
            </a:fld>
            <a:endParaRPr lang="en-ZA" sz="1000" dirty="0">
              <a:solidFill>
                <a:srgbClr val="83725B"/>
              </a:solidFill>
            </a:endParaRPr>
          </a:p>
        </p:txBody>
      </p:sp>
      <p:sp>
        <p:nvSpPr>
          <p:cNvPr id="7173"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9C966878-99B2-4F14-B2C8-85A71747E503}" type="slidenum">
              <a:rPr lang="en-ZA" sz="1000" smtClean="0">
                <a:solidFill>
                  <a:srgbClr val="83725B"/>
                </a:solidFill>
              </a:rPr>
              <a:pPr eaLnBrk="1" hangingPunct="1"/>
              <a:t>7</a:t>
            </a:fld>
            <a:endParaRPr lang="en-ZA" sz="1000" dirty="0">
              <a:solidFill>
                <a:srgbClr val="83725B"/>
              </a:solidFill>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51520" y="166688"/>
            <a:ext cx="6704905" cy="666750"/>
          </a:xfrm>
        </p:spPr>
        <p:txBody>
          <a:bodyPr/>
          <a:lstStyle/>
          <a:p>
            <a:r>
              <a:rPr lang="en-ZA" altLang="en-US" dirty="0">
                <a:solidFill>
                  <a:srgbClr val="FF0000"/>
                </a:solidFill>
              </a:rPr>
              <a:t>Returnables - Recommended submission format</a:t>
            </a:r>
          </a:p>
        </p:txBody>
      </p:sp>
      <p:sp>
        <p:nvSpPr>
          <p:cNvPr id="15363" name="Content Placeholder 5"/>
          <p:cNvSpPr>
            <a:spLocks noGrp="1"/>
          </p:cNvSpPr>
          <p:nvPr>
            <p:ph idx="1"/>
          </p:nvPr>
        </p:nvSpPr>
        <p:spPr>
          <a:xfrm>
            <a:off x="214437" y="980729"/>
            <a:ext cx="8600951" cy="5877272"/>
          </a:xfrm>
        </p:spPr>
        <p:txBody>
          <a:bodyPr/>
          <a:lstStyle/>
          <a:p>
            <a:pPr marL="0" indent="0">
              <a:buFontTx/>
              <a:buNone/>
            </a:pPr>
            <a:r>
              <a:rPr lang="en-US" sz="1800" b="1" dirty="0">
                <a:solidFill>
                  <a:srgbClr val="FF0000"/>
                </a:solidFill>
              </a:rPr>
              <a:t>Commercial File (File A)</a:t>
            </a:r>
            <a:endParaRPr lang="en-ZA" sz="1800" b="1" dirty="0">
              <a:solidFill>
                <a:srgbClr val="FF0000"/>
              </a:solidFill>
            </a:endParaRPr>
          </a:p>
          <a:p>
            <a:pPr marL="788987" lvl="1" indent="-342900">
              <a:buFont typeface="+mj-lt"/>
              <a:buAutoNum type="arabicParenR"/>
            </a:pPr>
            <a:r>
              <a:rPr lang="en-GB" dirty="0"/>
              <a:t>BBBEE certificate </a:t>
            </a:r>
          </a:p>
          <a:p>
            <a:pPr marL="788987" lvl="1" indent="-342900">
              <a:buFont typeface="+mj-lt"/>
              <a:buAutoNum type="arabicParenR"/>
            </a:pPr>
            <a:r>
              <a:rPr lang="en-GB" dirty="0"/>
              <a:t>CSD Registration number</a:t>
            </a:r>
          </a:p>
          <a:p>
            <a:pPr marL="788987" lvl="1" indent="-342900">
              <a:buFont typeface="+mj-lt"/>
              <a:buAutoNum type="arabicParenR"/>
            </a:pPr>
            <a:r>
              <a:rPr lang="en-GB" dirty="0"/>
              <a:t>SARS Tax Clearance Certificate</a:t>
            </a:r>
          </a:p>
          <a:p>
            <a:pPr marL="788987" lvl="1" indent="-342900">
              <a:buFont typeface="+mj-lt"/>
              <a:buAutoNum type="arabicParenR"/>
            </a:pPr>
            <a:r>
              <a:rPr lang="en-GB" dirty="0"/>
              <a:t>Letter of Good Standing/ COIDA</a:t>
            </a:r>
          </a:p>
          <a:p>
            <a:pPr marL="788987" lvl="1" indent="-342900">
              <a:buFont typeface="+mj-lt"/>
              <a:buAutoNum type="arabicParenR"/>
            </a:pPr>
            <a:r>
              <a:rPr lang="en-GB" dirty="0"/>
              <a:t>Pricing Schedule (Annexure I)</a:t>
            </a:r>
          </a:p>
          <a:p>
            <a:pPr marL="788987" lvl="1" indent="-342900">
              <a:buFont typeface="+mj-lt"/>
              <a:buAutoNum type="arabicParenR"/>
            </a:pPr>
            <a:r>
              <a:rPr lang="en-GB" dirty="0"/>
              <a:t>S</a:t>
            </a:r>
            <a:r>
              <a:rPr lang="en-US" dirty="0"/>
              <a:t>HE</a:t>
            </a:r>
          </a:p>
          <a:p>
            <a:pPr marL="788987" lvl="1" indent="-342900">
              <a:buFont typeface="+mj-lt"/>
              <a:buAutoNum type="arabicParenR"/>
            </a:pPr>
            <a:r>
              <a:rPr lang="en-US" dirty="0"/>
              <a:t>Quality Requirements </a:t>
            </a:r>
          </a:p>
          <a:p>
            <a:pPr marL="788987" lvl="1" indent="-342900">
              <a:buFont typeface="+mj-lt"/>
              <a:buAutoNum type="arabicParenR"/>
            </a:pPr>
            <a:r>
              <a:rPr lang="en-GB" dirty="0"/>
              <a:t>Tax Evaluation Questionnaire </a:t>
            </a:r>
          </a:p>
          <a:p>
            <a:pPr marL="788987" lvl="1" indent="-342900">
              <a:buFont typeface="+mj-lt"/>
              <a:buAutoNum type="arabicParenR"/>
            </a:pPr>
            <a:r>
              <a:rPr lang="en-GB" dirty="0"/>
              <a:t>NEC PSC </a:t>
            </a:r>
          </a:p>
          <a:p>
            <a:pPr marL="788987" lvl="1" indent="-342900">
              <a:buFont typeface="+mj-lt"/>
              <a:buAutoNum type="arabicParenR"/>
            </a:pPr>
            <a:r>
              <a:rPr lang="en-GB" dirty="0"/>
              <a:t> Audited Financial Statements </a:t>
            </a:r>
          </a:p>
          <a:p>
            <a:pPr marL="788987" lvl="1" indent="-342900">
              <a:buFont typeface="+mj-lt"/>
              <a:buAutoNum type="arabicParenR"/>
            </a:pPr>
            <a:endParaRPr lang="en-ZA" dirty="0"/>
          </a:p>
          <a:p>
            <a:pPr marL="0" indent="0">
              <a:buNone/>
            </a:pPr>
            <a:endParaRPr lang="en-ZA" sz="1800" dirty="0"/>
          </a:p>
        </p:txBody>
      </p:sp>
      <p:sp>
        <p:nvSpPr>
          <p:cNvPr id="15365" name="Slide Number Placeholder 4"/>
          <p:cNvSpPr>
            <a:spLocks noGrp="1"/>
          </p:cNvSpPr>
          <p:nvPr>
            <p:ph type="sldNum" sz="quarter" idx="12"/>
          </p:nvPr>
        </p:nvSpPr>
        <p:spPr>
          <a:noFill/>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57014977-5616-487E-8745-8A755061E8B9}" type="slidenum">
              <a:rPr lang="en-ZA" altLang="en-US" sz="1000" smtClean="0">
                <a:solidFill>
                  <a:srgbClr val="83725B"/>
                </a:solidFill>
              </a:rPr>
              <a:pPr eaLnBrk="1" hangingPunct="1"/>
              <a:t>8</a:t>
            </a:fld>
            <a:endParaRPr lang="en-ZA" altLang="en-US" sz="1000" dirty="0">
              <a:solidFill>
                <a:srgbClr val="83725B"/>
              </a:solidFill>
            </a:endParaRPr>
          </a:p>
        </p:txBody>
      </p:sp>
    </p:spTree>
    <p:extLst>
      <p:ext uri="{BB962C8B-B14F-4D97-AF65-F5344CB8AC3E}">
        <p14:creationId xmlns:p14="http://schemas.microsoft.com/office/powerpoint/2010/main" val="2203422728"/>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D9A38-DE2C-4999-BA45-B168E1145A68}"/>
              </a:ext>
            </a:extLst>
          </p:cNvPr>
          <p:cNvSpPr>
            <a:spLocks noGrp="1"/>
          </p:cNvSpPr>
          <p:nvPr>
            <p:ph type="title"/>
          </p:nvPr>
        </p:nvSpPr>
        <p:spPr/>
        <p:txBody>
          <a:bodyPr/>
          <a:lstStyle/>
          <a:p>
            <a:endParaRPr lang="en-ZA"/>
          </a:p>
        </p:txBody>
      </p:sp>
      <p:sp>
        <p:nvSpPr>
          <p:cNvPr id="3" name="Content Placeholder 2">
            <a:extLst>
              <a:ext uri="{FF2B5EF4-FFF2-40B4-BE49-F238E27FC236}">
                <a16:creationId xmlns:a16="http://schemas.microsoft.com/office/drawing/2014/main" id="{7E1046AC-3A05-4354-A108-6F4578B0C676}"/>
              </a:ext>
            </a:extLst>
          </p:cNvPr>
          <p:cNvSpPr>
            <a:spLocks noGrp="1"/>
          </p:cNvSpPr>
          <p:nvPr>
            <p:ph idx="1"/>
          </p:nvPr>
        </p:nvSpPr>
        <p:spPr/>
        <p:txBody>
          <a:bodyPr/>
          <a:lstStyle/>
          <a:p>
            <a:pPr marL="0" indent="0">
              <a:buNone/>
            </a:pPr>
            <a:r>
              <a:rPr lang="en-ZA" sz="1800" b="1" dirty="0">
                <a:solidFill>
                  <a:srgbClr val="FF0000"/>
                </a:solidFill>
              </a:rPr>
              <a:t>Technical File (File B)</a:t>
            </a:r>
          </a:p>
          <a:p>
            <a:r>
              <a:rPr lang="fr-FR" dirty="0" err="1"/>
              <a:t>Annexure</a:t>
            </a:r>
            <a:r>
              <a:rPr lang="fr-FR" dirty="0"/>
              <a:t> J – </a:t>
            </a:r>
            <a:r>
              <a:rPr lang="fr-FR" dirty="0" err="1"/>
              <a:t>Technical</a:t>
            </a:r>
            <a:r>
              <a:rPr lang="fr-FR" dirty="0"/>
              <a:t> Evaluation Questionnaire</a:t>
            </a:r>
          </a:p>
          <a:p>
            <a:endParaRPr lang="en-ZA" dirty="0"/>
          </a:p>
        </p:txBody>
      </p:sp>
      <p:sp>
        <p:nvSpPr>
          <p:cNvPr id="4" name="Date Placeholder 3">
            <a:extLst>
              <a:ext uri="{FF2B5EF4-FFF2-40B4-BE49-F238E27FC236}">
                <a16:creationId xmlns:a16="http://schemas.microsoft.com/office/drawing/2014/main" id="{3B21B46C-CC96-4206-B03C-40608D24DC1E}"/>
              </a:ext>
            </a:extLst>
          </p:cNvPr>
          <p:cNvSpPr>
            <a:spLocks noGrp="1"/>
          </p:cNvSpPr>
          <p:nvPr>
            <p:ph type="dt" sz="half" idx="10"/>
          </p:nvPr>
        </p:nvSpPr>
        <p:spPr/>
        <p:txBody>
          <a:bodyPr/>
          <a:lstStyle/>
          <a:p>
            <a:pPr>
              <a:defRPr/>
            </a:pPr>
            <a:fld id="{0CBBEABC-5809-4107-80BC-741D16323CFF}" type="datetime1">
              <a:rPr lang="en-ZA" smtClean="0"/>
              <a:pPr>
                <a:defRPr/>
              </a:pPr>
              <a:t>2022/09/29</a:t>
            </a:fld>
            <a:endParaRPr lang="en-ZA" dirty="0"/>
          </a:p>
        </p:txBody>
      </p:sp>
      <p:sp>
        <p:nvSpPr>
          <p:cNvPr id="5" name="Slide Number Placeholder 4">
            <a:extLst>
              <a:ext uri="{FF2B5EF4-FFF2-40B4-BE49-F238E27FC236}">
                <a16:creationId xmlns:a16="http://schemas.microsoft.com/office/drawing/2014/main" id="{0756A6F6-FD22-4B44-96E5-D933E4B5895C}"/>
              </a:ext>
            </a:extLst>
          </p:cNvPr>
          <p:cNvSpPr>
            <a:spLocks noGrp="1"/>
          </p:cNvSpPr>
          <p:nvPr>
            <p:ph type="sldNum" sz="quarter" idx="12"/>
          </p:nvPr>
        </p:nvSpPr>
        <p:spPr/>
        <p:txBody>
          <a:bodyPr/>
          <a:lstStyle/>
          <a:p>
            <a:pPr>
              <a:defRPr/>
            </a:pPr>
            <a:fld id="{0DBD5DD5-DEEA-4429-A55C-0D2C7C4EE644}" type="slidenum">
              <a:rPr lang="en-ZA" smtClean="0"/>
              <a:pPr>
                <a:defRPr/>
              </a:pPr>
              <a:t>9</a:t>
            </a:fld>
            <a:endParaRPr lang="en-ZA" dirty="0"/>
          </a:p>
        </p:txBody>
      </p:sp>
    </p:spTree>
    <p:extLst>
      <p:ext uri="{BB962C8B-B14F-4D97-AF65-F5344CB8AC3E}">
        <p14:creationId xmlns:p14="http://schemas.microsoft.com/office/powerpoint/2010/main" val="3921693352"/>
      </p:ext>
    </p:extLst>
  </p:cSld>
  <p:clrMapOvr>
    <a:masterClrMapping/>
  </p:clrMapOvr>
  <p:transition spd="slow">
    <p:fade/>
  </p:transition>
</p:sld>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7710</TotalTime>
  <Words>1282</Words>
  <Application>Microsoft Office PowerPoint</Application>
  <PresentationFormat>On-screen Show (4:3)</PresentationFormat>
  <Paragraphs>200</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Wingdings</vt:lpstr>
      <vt:lpstr>Default Design</vt:lpstr>
      <vt:lpstr>INVITATION TO TENDER:  THE PROVISION OF CORE, SCARCE, CRITICAL AND SPECIALISED SKILLS AT SENIOR MANAGEMENT LEVEL, ON AN AS AND WHEN REQUIRED BASIS. CLARIFICATION MEETING</vt:lpstr>
      <vt:lpstr>AGENDA</vt:lpstr>
      <vt:lpstr>TENDER CLARIFICATION PROCESS</vt:lpstr>
      <vt:lpstr>COMMERCIAL</vt:lpstr>
      <vt:lpstr>PRE-QUALIFICATION (SD&amp;L)</vt:lpstr>
      <vt:lpstr>COMMERCIAL</vt:lpstr>
      <vt:lpstr>Submission Format &amp; Location</vt:lpstr>
      <vt:lpstr>Returnables - Recommended submission format</vt:lpstr>
      <vt:lpstr>PowerPoint Presentation</vt:lpstr>
      <vt:lpstr>Technical Evaluation :  Two (2) Phases</vt:lpstr>
      <vt:lpstr>Evaluation Criteria  (PPPFA)</vt:lpstr>
      <vt:lpstr>Commercial – PPPFA evaluation Price &amp; Preference</vt:lpstr>
      <vt:lpstr>The B-BBEE Status Level of contribution </vt:lpstr>
      <vt:lpstr>CONTRACTUAL OBLIGATIONS - SHE, Quality and SD&amp;L Requirements</vt:lpstr>
      <vt:lpstr>Commercial – Timelines to this tender</vt:lpstr>
      <vt:lpstr>Conclusion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TCH bonisa</dc:creator>
  <cp:lastModifiedBy>Itumeleng Mooketsi</cp:lastModifiedBy>
  <cp:revision>871</cp:revision>
  <cp:lastPrinted>2022-09-29T07:36:16Z</cp:lastPrinted>
  <dcterms:created xsi:type="dcterms:W3CDTF">2009-06-02T18:15:51Z</dcterms:created>
  <dcterms:modified xsi:type="dcterms:W3CDTF">2022-09-29T11:59:45Z</dcterms:modified>
</cp:coreProperties>
</file>