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80" r:id="rId3"/>
    <p:sldId id="276" r:id="rId4"/>
    <p:sldId id="283" r:id="rId5"/>
    <p:sldId id="282" r:id="rId6"/>
    <p:sldId id="284" r:id="rId7"/>
    <p:sldId id="27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17D4-183C-41B5-B586-5AE813F736F5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F187DD1-8BFF-4E6D-9DF9-0F0C84A0A5D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5554122"/>
      </p:ext>
    </p:extLst>
  </p:cSld>
  <p:clrMapOvr>
    <a:masterClrMapping/>
  </p:clrMapOvr>
  <p:transition spd="slow">
    <p:fade/>
  </p:transition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6F915-7612-4EC5-B932-A91487DDCCAD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6C414-206F-424B-9EA8-E3949E5AB0C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0230100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DC2-04EA-410E-94F9-11A8AE59D1A9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CFDE0-F94C-44D0-A565-CA94CD857AE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065067235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8D2C7-848C-47C1-89F9-6C8269641162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A9E1B-64B9-4D7F-9DF6-FF87A58BC0E2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14265103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EE556-14C9-431A-BEF6-B09662501F89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1BE5B-0446-46D8-AEE1-F1147E114D8B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33935168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178339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C633D-0B52-4A0F-B7F4-47471054D4CD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F064C-0D4B-461D-A461-6E2CF11F294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03393575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3385-C561-4B33-9327-8717AF7B8702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5973-E5A2-41A5-8D1A-AACFE372B38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4714614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E825-64DD-4DCE-A3E3-849FCB3EC642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F2DF7-B266-4487-ABFA-79B4E9DAEB1B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94254394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8E02-D408-4C2B-B1B8-9A9425B8E59E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E71D8-677D-41E3-8D95-47281871DD5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90842267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7C7CB-D21B-4DA7-8D50-1CE2168B6AD1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C790D-FFB9-4413-904B-FFCA3409C490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9359050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C4793-C1BC-4DE5-8729-B12B835BA932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8B7D1-1367-470D-98EF-23E9A7F66AD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25133331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B474C-3E9F-45B5-816E-54CE60176555}" type="datetime1">
              <a:rPr lang="en-ZA" altLang="en-US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1C88-8B66-46D0-ADF7-B35758AC63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1856053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2C3F2B-3B37-4345-B4C8-1BB979A5230D}" type="datetime1">
              <a:rPr lang="en-ZA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2022/11/21</a:t>
            </a:fld>
            <a:endParaRPr lang="en-ZA" altLang="en-US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6B5656-C42E-4FAC-A10F-F8A018857A7F}" type="slidenum">
              <a:rPr lang="en-ZA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69415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113" y="1772816"/>
            <a:ext cx="5545137" cy="2175297"/>
          </a:xfrm>
        </p:spPr>
        <p:txBody>
          <a:bodyPr/>
          <a:lstStyle/>
          <a:p>
            <a:pPr algn="ctr"/>
            <a:r>
              <a:rPr lang="en-US" b="1" dirty="0"/>
              <a:t>Substation Building Maintenance Services Repairs Clarification Meeting: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Environmental Requirements</a:t>
            </a:r>
            <a:endParaRPr lang="en-ZA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Whitney Gabriel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Environmental Officer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SHEQ CENTRAL EAST CLUSTER</a:t>
            </a:r>
          </a:p>
        </p:txBody>
      </p:sp>
    </p:spTree>
    <p:extLst>
      <p:ext uri="{BB962C8B-B14F-4D97-AF65-F5344CB8AC3E}">
        <p14:creationId xmlns:p14="http://schemas.microsoft.com/office/powerpoint/2010/main" val="424831696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1. ACKNOWLEDGEMENT OF ESKOM’S SHE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Annexure B</a:t>
            </a:r>
            <a:endParaRPr lang="en-ZA" dirty="0"/>
          </a:p>
          <a:p>
            <a:pPr marL="0" indent="0">
              <a:buNone/>
            </a:pPr>
            <a:r>
              <a:rPr lang="en-US" b="1" dirty="0"/>
              <a:t>I</a:t>
            </a:r>
            <a:r>
              <a:rPr lang="en-GB" dirty="0"/>
              <a:t>s the acknowledgement of Eskom's SHE rules and requirements form (Annexure B) signed and submitted by the tenderer?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NOTE THIS HAS BEEN ATTACHED TO ENVIRONMENTAL TENDER REQUIREMENTS</a:t>
            </a:r>
            <a:endParaRPr lang="en-ZA" b="1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C633D-0B52-4A0F-B7F4-47471054D4CD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2022/11/21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5F064C-0D4B-461D-A461-6E2CF11F294C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6383722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2. ENVIRONMENTAL MANAGEMENT PLAN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4"/>
                </a:solidFill>
              </a:rPr>
              <a:t>Environmental Management Plan for the Scope of work addressing the following as a minimum:  </a:t>
            </a:r>
            <a:r>
              <a:rPr lang="en-US" dirty="0">
                <a:solidFill>
                  <a:schemeClr val="accent4"/>
                </a:solidFill>
              </a:rPr>
              <a:t>	</a:t>
            </a:r>
            <a:r>
              <a:rPr lang="en-US" b="1" dirty="0"/>
              <a:t> </a:t>
            </a:r>
            <a:r>
              <a:rPr lang="en-ZA" sz="18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8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Applicable to medium risk: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6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ZA" sz="16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Waste management (reduction, re-use, recycling, disposal).  </a:t>
            </a:r>
            <a:endParaRPr lang="en-ZA" sz="1600" dirty="0"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 WMP should include a description of the </a:t>
            </a:r>
            <a:r>
              <a:rPr lang="en-ZA" sz="1600" b="1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different waste streams</a:t>
            </a: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expected on site, how these will be </a:t>
            </a:r>
            <a:r>
              <a:rPr lang="en-ZA" sz="1600" b="1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stored</a:t>
            </a: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ZA" sz="1600" b="1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transported </a:t>
            </a: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ZA" sz="1600" b="1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disposed off</a:t>
            </a: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lvl="0" indent="0" fontAlgn="base">
              <a:lnSpc>
                <a:spcPct val="99000"/>
              </a:lnSpc>
              <a:spcAft>
                <a:spcPts val="610"/>
              </a:spcAft>
              <a:buClr>
                <a:srgbClr val="000000"/>
              </a:buClr>
              <a:buSzPts val="1100"/>
              <a:buNone/>
            </a:pPr>
            <a:r>
              <a:rPr lang="en-ZA" sz="1600" u="none" strike="noStrike" dirty="0">
                <a:effectLst/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WMP should also deal with prevention of pollution, littering and waste minimization methods such as reuse, recycle and reduce </a:t>
            </a:r>
          </a:p>
          <a:p>
            <a:pPr marL="0" indent="0">
              <a:buNone/>
            </a:pPr>
            <a:r>
              <a:rPr lang="en-ZA" sz="1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 WMP must be aligned with the </a:t>
            </a:r>
            <a:r>
              <a:rPr lang="en-ZA" sz="1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National Environmental Management Waste Act 59 of 2008</a:t>
            </a:r>
            <a:r>
              <a:rPr lang="en-ZA" sz="16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ZA" sz="1600" b="1" dirty="0">
              <a:solidFill>
                <a:srgbClr val="FF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ZA" b="1" dirty="0">
                <a:solidFill>
                  <a:srgbClr val="FF0000"/>
                </a:solidFill>
              </a:rPr>
              <a:t>NOTE AN ENVIRONMENTAL MANAGEMENT PLAN (EMP) IS NOT AN ENVIRONMENTAL MANAGEMENT SYSTEM (EMS)</a:t>
            </a:r>
            <a:endParaRPr lang="en-ZA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C633D-0B52-4A0F-B7F4-47471054D4CD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2022/11/21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5F064C-0D4B-461D-A461-6E2CF11F294C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926724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2E7F2-9EFC-44C7-86C5-729AA753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2. ENVIRONMENTAL MANAGEMENT PLAN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FE389-B8AD-47EC-AF57-1886CFDE7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590"/>
              </a:spcAft>
              <a:buNone/>
            </a:pPr>
            <a:r>
              <a:rPr lang="en-ZA" sz="18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Provide evidence of the discussion of the following (signed register):</a:t>
            </a:r>
            <a:r>
              <a:rPr lang="en-ZA" sz="18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65200" lvl="1" indent="-514350">
              <a:lnSpc>
                <a:spcPct val="102000"/>
              </a:lnSpc>
              <a:spcAft>
                <a:spcPts val="555"/>
              </a:spcAft>
              <a:buClr>
                <a:srgbClr val="000000"/>
              </a:buClr>
              <a:buSzPts val="1100"/>
              <a:buFont typeface="+mj-lt"/>
              <a:buAutoNum type="arabicPeriod"/>
            </a:pPr>
            <a:r>
              <a:rPr lang="en-ZA" sz="1800" b="1" u="none" strike="noStrike" dirty="0">
                <a:effectLst/>
                <a:uFill>
                  <a:solidFill>
                    <a:srgbClr val="000000"/>
                  </a:solidFill>
                </a:uFill>
                <a:ea typeface="Arial" panose="020B0604020202020204" pitchFamily="34" charset="0"/>
                <a:cs typeface="Times New Roman" panose="02020603050405020304" pitchFamily="18" charset="0"/>
              </a:rPr>
              <a:t>Eskom Generic EMP for Operations and Maintenance</a:t>
            </a:r>
            <a:r>
              <a:rPr lang="en-ZA" sz="1800" u="none" strike="noStrike" dirty="0">
                <a:effectLst/>
                <a:uFill>
                  <a:solidFill>
                    <a:srgbClr val="000000"/>
                  </a:solidFill>
                </a:uFill>
                <a:ea typeface="Arial" panose="020B0604020202020204" pitchFamily="34" charset="0"/>
                <a:cs typeface="Times New Roman" panose="02020603050405020304" pitchFamily="18" charset="0"/>
              </a:rPr>
              <a:t>, 240-71555318 </a:t>
            </a:r>
            <a:endParaRPr lang="en-ZA" sz="1800" dirty="0">
              <a:uFill>
                <a:solidFill>
                  <a:srgbClr val="000000"/>
                </a:solidFill>
              </a:uFill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965200" lvl="1" indent="-514350">
              <a:lnSpc>
                <a:spcPct val="102000"/>
              </a:lnSpc>
              <a:spcAft>
                <a:spcPts val="555"/>
              </a:spcAft>
              <a:buClr>
                <a:srgbClr val="000000"/>
              </a:buClr>
              <a:buSzPts val="1100"/>
              <a:buFont typeface="+mj-lt"/>
              <a:buAutoNum type="arabicPeriod"/>
            </a:pPr>
            <a:r>
              <a:rPr lang="en-ZA" sz="1800" b="1" u="none" strike="noStrike" dirty="0">
                <a:effectLst/>
                <a:uFill>
                  <a:solidFill>
                    <a:srgbClr val="000000"/>
                  </a:solidFill>
                </a:uFill>
                <a:ea typeface="Arial" panose="020B0604020202020204" pitchFamily="34" charset="0"/>
                <a:cs typeface="Times New Roman" panose="02020603050405020304" pitchFamily="18" charset="0"/>
              </a:rPr>
              <a:t>Eskom Requirements for safe processing, handling, storing, disposal and phase-out of asbestos and asbestos containing material, </a:t>
            </a:r>
            <a:endParaRPr lang="en-ZA" sz="1800" dirty="0">
              <a:uFill>
                <a:solidFill>
                  <a:srgbClr val="000000"/>
                </a:solidFill>
              </a:uFill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965200" lvl="1" indent="-514350">
              <a:lnSpc>
                <a:spcPct val="102000"/>
              </a:lnSpc>
              <a:spcAft>
                <a:spcPts val="555"/>
              </a:spcAft>
              <a:buClr>
                <a:srgbClr val="000000"/>
              </a:buClr>
              <a:buSzPts val="1100"/>
              <a:buFont typeface="+mj-lt"/>
              <a:buAutoNum type="arabicPeriod"/>
            </a:pPr>
            <a:r>
              <a:rPr lang="en-ZA" sz="1800" b="1" dirty="0">
                <a:effectLst/>
                <a:ea typeface="Arial" panose="020B0604020202020204" pitchFamily="34" charset="0"/>
              </a:rPr>
              <a:t>Equipment, and articles (asbestos Management), </a:t>
            </a:r>
            <a:r>
              <a:rPr lang="en-ZA" sz="1800" dirty="0">
                <a:effectLst/>
                <a:ea typeface="Arial" panose="020B0604020202020204" pitchFamily="34" charset="0"/>
              </a:rPr>
              <a:t>32-303</a:t>
            </a:r>
            <a:r>
              <a:rPr lang="en-ZA" sz="1600" dirty="0">
                <a:effectLst/>
                <a:ea typeface="Arial" panose="020B0604020202020204" pitchFamily="34" charset="0"/>
              </a:rPr>
              <a:t>. </a:t>
            </a:r>
            <a:endParaRPr lang="en-ZA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632FF-F148-40A7-8D80-FA5932925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75ABE-F1EA-4DA5-9A2D-9E00A72A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4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71553038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3. </a:t>
            </a:r>
            <a:r>
              <a:rPr lang="en-ZA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COSTING FOR ENVIRONMENTAL MANAGEMENT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600"/>
              </a:spcAft>
              <a:buNone/>
              <a:tabLst>
                <a:tab pos="252095" algn="l"/>
                <a:tab pos="575945" algn="l"/>
                <a:tab pos="828040" algn="l"/>
                <a:tab pos="1332230" algn="l"/>
                <a:tab pos="1583690" algn="l"/>
                <a:tab pos="1835785" algn="l"/>
                <a:tab pos="2087880" algn="l"/>
                <a:tab pos="2339975" algn="l"/>
                <a:tab pos="2592070" algn="l"/>
                <a:tab pos="2844165" algn="l"/>
              </a:tabLst>
            </a:pPr>
            <a:r>
              <a:rPr lang="en-ZA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Costing for Environmental Management: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ZA" sz="1800" dirty="0"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ubmit a detailed cost break down costing for environmental management related to the overall scope of work/service to be performed</a:t>
            </a:r>
          </a:p>
          <a:p>
            <a:pPr marL="0" indent="0" algn="ctr">
              <a:buNone/>
            </a:pPr>
            <a:r>
              <a:rPr lang="en-ZA" sz="1800" b="1" dirty="0">
                <a:solidFill>
                  <a:srgbClr val="FF0000"/>
                </a:solidFill>
                <a:latin typeface="Arial" panose="020B0604020202020204" pitchFamily="34" charset="0"/>
              </a:rPr>
              <a:t>NOTE: This is </a:t>
            </a:r>
            <a:r>
              <a:rPr lang="en-ZA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 provided as a lump sum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C633D-0B52-4A0F-B7F4-47471054D4CD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2022/11/21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5F064C-0D4B-461D-A461-6E2CF11F294C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8073057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4. </a:t>
            </a:r>
            <a:r>
              <a:rPr lang="en-US" b="1" dirty="0"/>
              <a:t>IDENTIFICATION OF ENVIRONMENTAL ASPECTS AND IMPACTS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chemeClr val="tx1"/>
                </a:solidFill>
              </a:rPr>
              <a:t>Identification of Environmental Aspects and Impacts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en-ZA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ZA" sz="2000" b="1" dirty="0">
                <a:solidFill>
                  <a:srgbClr val="FF0000"/>
                </a:solidFill>
              </a:rPr>
              <a:t>Identify risks prevalent to the project scope e.g. Catering Requirements as per Scope of Works ( e.g. Storage, Transportation, Disposal of waste and associated  Impacts of Waste management)</a:t>
            </a:r>
          </a:p>
          <a:p>
            <a:pPr lvl="1" algn="just"/>
            <a:r>
              <a:rPr lang="en-ZA" sz="2000" dirty="0">
                <a:solidFill>
                  <a:schemeClr val="tx1"/>
                </a:solidFill>
              </a:rPr>
              <a:t>Impacts and aspects register is usually in a tabular format and is an account of activities which will be done on site/per contract, the aspect of the environment which could be affected and the type of impacts which could result. </a:t>
            </a:r>
          </a:p>
          <a:p>
            <a:pPr lvl="1" algn="just"/>
            <a:r>
              <a:rPr lang="en-ZA" sz="2000" dirty="0">
                <a:solidFill>
                  <a:schemeClr val="tx1"/>
                </a:solidFill>
              </a:rPr>
              <a:t>Risk Assessments must identify ways in which the environment would be impacted.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C633D-0B52-4A0F-B7F4-47471054D4CD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2022/11/21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5F064C-0D4B-461D-A461-6E2CF11F294C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5868478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4. </a:t>
            </a:r>
            <a:r>
              <a:rPr lang="en-US" b="1" dirty="0"/>
              <a:t>Environmental Aspects &amp; Impacts (Risk Assessment)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2022/11/21</a:t>
            </a:fld>
            <a:endParaRPr lang="en-ZA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7</a:t>
            </a:fld>
            <a:endParaRPr lang="en-ZA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34768"/>
              </p:ext>
            </p:extLst>
          </p:nvPr>
        </p:nvGraphicFramePr>
        <p:xfrm>
          <a:off x="431031" y="1988840"/>
          <a:ext cx="8712969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04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976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C000"/>
                          </a:solidFill>
                        </a:rPr>
                        <a:t>ACTIVITY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ASPECT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IMPACT</a:t>
                      </a:r>
                      <a:endParaRPr lang="en-GB" sz="1600" b="1" dirty="0">
                        <a:solidFill>
                          <a:srgbClr val="0081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C000"/>
                          </a:solidFill>
                        </a:rPr>
                        <a:t>Servitude maintenance </a:t>
                      </a:r>
                      <a:endParaRPr lang="en-GB" sz="16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Cutting trees and plants (flora)</a:t>
                      </a:r>
                    </a:p>
                    <a:p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Loss of indigenous trees and </a:t>
                      </a:r>
                      <a:r>
                        <a:rPr lang="en-GB" sz="1600" b="1" dirty="0"/>
                        <a:t>plants</a:t>
                      </a:r>
                      <a:endParaRPr lang="en-GB" sz="1600" b="1" dirty="0">
                        <a:solidFill>
                          <a:srgbClr val="0081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FFC000"/>
                          </a:solidFill>
                        </a:rPr>
                        <a:t>Transformer damage or replacement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B050"/>
                          </a:solidFill>
                        </a:rPr>
                        <a:t>Oil leaking into water/soil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Pollution of water/soil from transformer oil</a:t>
                      </a:r>
                      <a:endParaRPr lang="en-GB" sz="1600" b="1" dirty="0">
                        <a:solidFill>
                          <a:srgbClr val="0081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16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C000"/>
                          </a:solidFill>
                        </a:rPr>
                        <a:t>Driving</a:t>
                      </a:r>
                      <a:endParaRPr lang="en-GB" sz="16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Air emissions from vehicles 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Air pollution</a:t>
                      </a:r>
                    </a:p>
                    <a:p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64032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C5827-D1AA-4613-BE2B-C6427CF1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5. ENVIRONMENTAL COMPETENCY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E1E8C-3C08-4272-81D9-DA11C47D9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ENVIRONMENTAL LAW OR RELEVANT TRAINING COURSE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raining certificates submitted: </a:t>
            </a:r>
            <a:r>
              <a:rPr lang="en-GB" sz="1800" dirty="0"/>
              <a:t>Consider scope of work, risks, Environmental Management Plan and applicability, CV’s and qualifications / certificates e.g.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Internal Eskom training for Environmental Legislation, EA and EMP;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tertiary degrees for environmental studies;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SHE REP/ SHEMTRAC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8D3A84-E8C4-4530-84E1-3FEA88AB5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C633D-0B52-4A0F-B7F4-47471054D4CD}" type="datetime1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2022/11/21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AF6F3F-3412-4A8C-BDC0-482B5E57A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5F064C-0D4B-461D-A461-6E2CF11F294C}" type="slidenum">
              <a:rPr kumimoji="0" lang="en-ZA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83725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ZA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83725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6463470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510</Words>
  <Application>Microsoft Office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1_Default Design</vt:lpstr>
      <vt:lpstr>Substation Building Maintenance Services Repairs Clarification Meeting:   Environmental Requirements</vt:lpstr>
      <vt:lpstr>1. ACKNOWLEDGEMENT OF ESKOM’S SHE RULES</vt:lpstr>
      <vt:lpstr>2. ENVIRONMENTAL MANAGEMENT PLAN</vt:lpstr>
      <vt:lpstr>2. ENVIRONMENTAL MANAGEMENT PLAN</vt:lpstr>
      <vt:lpstr>3. COSTING FOR ENVIRONMENTAL MANAGEMENT</vt:lpstr>
      <vt:lpstr>4. IDENTIFICATION OF ENVIRONMENTAL ASPECTS AND IMPACTS</vt:lpstr>
      <vt:lpstr>4. Environmental Aspects &amp; Impacts (Risk Assessment)</vt:lpstr>
      <vt:lpstr>5. ENVIRONMENTAL COMPETENCY 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Asanda Debe</dc:creator>
  <cp:lastModifiedBy>Anita Rickhoff</cp:lastModifiedBy>
  <cp:revision>31</cp:revision>
  <dcterms:created xsi:type="dcterms:W3CDTF">2016-11-18T06:16:56Z</dcterms:created>
  <dcterms:modified xsi:type="dcterms:W3CDTF">2022-11-21T09:43:41Z</dcterms:modified>
</cp:coreProperties>
</file>