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4167" r:id="rId5"/>
    <p:sldMasterId id="2147484180" r:id="rId6"/>
    <p:sldMasterId id="2147484194" r:id="rId7"/>
    <p:sldMasterId id="2147484207" r:id="rId8"/>
    <p:sldMasterId id="2147484221" r:id="rId9"/>
  </p:sldMasterIdLst>
  <p:notesMasterIdLst>
    <p:notesMasterId r:id="rId21"/>
  </p:notesMasterIdLst>
  <p:handoutMasterIdLst>
    <p:handoutMasterId r:id="rId22"/>
  </p:handoutMasterIdLst>
  <p:sldIdLst>
    <p:sldId id="1554" r:id="rId10"/>
    <p:sldId id="1565" r:id="rId11"/>
    <p:sldId id="1566" r:id="rId12"/>
    <p:sldId id="1591" r:id="rId13"/>
    <p:sldId id="1592" r:id="rId14"/>
    <p:sldId id="1558" r:id="rId15"/>
    <p:sldId id="1578" r:id="rId16"/>
    <p:sldId id="1579" r:id="rId17"/>
    <p:sldId id="1584" r:id="rId18"/>
    <p:sldId id="1594" r:id="rId19"/>
    <p:sldId id="1555" r:id="rId20"/>
  </p:sldIdLst>
  <p:sldSz cx="9144000" cy="6858000" type="screen4x3"/>
  <p:notesSz cx="6797675" cy="9926638"/>
  <p:custDataLst>
    <p:tags r:id="rId23"/>
  </p:custDataLst>
  <p:defaultTextStyle>
    <a:defPPr>
      <a:defRPr lang="en-ZA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5">
          <p15:clr>
            <a:srgbClr val="A4A3A4"/>
          </p15:clr>
        </p15:guide>
        <p15:guide id="2" pos="56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6330F"/>
    <a:srgbClr val="D69B40"/>
    <a:srgbClr val="A3A543"/>
    <a:srgbClr val="B0664B"/>
    <a:srgbClr val="9B6D56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8239" autoAdjust="0"/>
  </p:normalViewPr>
  <p:slideViewPr>
    <p:cSldViewPr snapToGrid="0">
      <p:cViewPr varScale="1">
        <p:scale>
          <a:sx n="72" d="100"/>
          <a:sy n="72" d="100"/>
        </p:scale>
        <p:origin x="1266" y="66"/>
      </p:cViewPr>
      <p:guideLst>
        <p:guide orient="horz" pos="135"/>
        <p:guide pos="56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61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gs" Target="tags/tag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018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206375" y="260350"/>
            <a:ext cx="6388100" cy="4791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217488" y="5281613"/>
            <a:ext cx="6364287" cy="1063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28392" name="Rectangle 8"/>
          <p:cNvSpPr>
            <a:spLocks noChangeArrowheads="1"/>
          </p:cNvSpPr>
          <p:nvPr/>
        </p:nvSpPr>
        <p:spPr bwMode="gray">
          <a:xfrm>
            <a:off x="4951413" y="9686925"/>
            <a:ext cx="1630362" cy="16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 defTabSz="904875">
              <a:defRPr/>
            </a:pPr>
            <a:fld id="{A28C9CBB-8BF3-4E43-AADF-53E8F43FE31E}" type="slidenum">
              <a:rPr lang="en-GB" sz="1000" b="0">
                <a:solidFill>
                  <a:srgbClr val="83725B"/>
                </a:solidFill>
              </a:rPr>
              <a:pPr algn="r" defTabSz="904875">
                <a:defRPr/>
              </a:pPr>
              <a:t>‹#›</a:t>
            </a:fld>
            <a:endParaRPr lang="en-GB" sz="1000" b="0" dirty="0">
              <a:solidFill>
                <a:srgbClr val="83725B"/>
              </a:solidFill>
            </a:endParaRPr>
          </a:p>
        </p:txBody>
      </p:sp>
      <p:sp>
        <p:nvSpPr>
          <p:cNvPr id="528393" name="doc id"/>
          <p:cNvSpPr>
            <a:spLocks noChangeArrowheads="1"/>
          </p:cNvSpPr>
          <p:nvPr/>
        </p:nvSpPr>
        <p:spPr bwMode="gray">
          <a:xfrm>
            <a:off x="5599113" y="93663"/>
            <a:ext cx="9826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85825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</p:spTree>
    <p:extLst>
      <p:ext uri="{BB962C8B-B14F-4D97-AF65-F5344CB8AC3E}">
        <p14:creationId xmlns:p14="http://schemas.microsoft.com/office/powerpoint/2010/main" val="1400041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buClr>
        <a:srgbClr val="8C7F6D"/>
      </a:buClr>
      <a:defRPr sz="1400" kern="1200">
        <a:solidFill>
          <a:srgbClr val="003896"/>
        </a:solidFill>
        <a:latin typeface="Arial" charset="0"/>
        <a:ea typeface="+mn-ea"/>
        <a:cs typeface="Arial" charset="0"/>
      </a:defRPr>
    </a:lvl1pPr>
    <a:lvl2pPr marL="147638" indent="-146050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2pPr>
    <a:lvl3pPr marL="357188" indent="-207963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3pPr>
    <a:lvl4pPr marL="481013" indent="-122238" algn="l" rtl="0" eaLnBrk="0" fontAlgn="base" hangingPunct="0">
      <a:spcBef>
        <a:spcPct val="0"/>
      </a:spcBef>
      <a:spcAft>
        <a:spcPct val="0"/>
      </a:spcAft>
      <a:buClr>
        <a:srgbClr val="8C7F6D"/>
      </a:buClr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4pPr>
    <a:lvl5pPr marL="657225" indent="-174625" algn="l" rtl="0" eaLnBrk="0" fontAlgn="base" hangingPunct="0">
      <a:spcBef>
        <a:spcPct val="0"/>
      </a:spcBef>
      <a:spcAft>
        <a:spcPct val="0"/>
      </a:spcAft>
      <a:buClr>
        <a:srgbClr val="8C7F6D"/>
      </a:buClr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ln/>
        </p:spPr>
        <p:txBody>
          <a:bodyPr/>
          <a:lstStyle/>
          <a:p>
            <a:fld id="{BB765521-6810-46F7-9572-0AAD8BAC74CC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9986" name="Rectangle 7"/>
          <p:cNvSpPr txBox="1">
            <a:spLocks noGrp="1" noChangeArrowheads="1"/>
          </p:cNvSpPr>
          <p:nvPr/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26299DD6-9505-4333-8D95-4DCD91076253}" type="slidenum">
              <a:rPr lang="en-GB" sz="1200" b="0" smtClean="0">
                <a:solidFill>
                  <a:prstClr val="black"/>
                </a:solidFill>
                <a:cs typeface="Arial" pitchFamily="34" charset="0"/>
              </a:rPr>
              <a:pPr algn="r" eaLnBrk="0" hangingPunct="0"/>
              <a:t>11</a:t>
            </a:fld>
            <a:endParaRPr lang="en-GB" sz="1200" b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5700" cy="3724275"/>
          </a:xfrm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198" y="4715157"/>
            <a:ext cx="5441287" cy="1246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9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0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9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2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5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DDA59-98DE-430A-817A-C6342B658B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54F52-207A-4CA6-B034-CDF7F83E82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44664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8528D-C9DB-4A97-92A1-19A0912F1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503015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561C4-47CE-4330-B678-19B8DE2ADF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31902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1BE56-1F8C-4DA4-8D0A-85FD0C83F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607230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AECEE-18E6-45AD-95E0-E2EA53BCA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09406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3B6FD-EFE2-4C4E-A94C-234492FEF6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67743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61BB2-7615-4359-83C4-BA17775DBB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2010/11/04 01:26:42 PM South Africa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563117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563118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C1813-E050-4303-9883-9BDDA9E9A9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B5B7A-B11D-466E-A1CC-86E0F012FE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0505D-9686-4B9F-B4B4-99D4039EB76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02747-2567-4DC5-8063-188017C6B2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E7702-3D91-47FE-92D0-C327933DD8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388A-8259-4C87-B24C-5B0BD24111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64B0E-2CEE-4976-ADD7-7067CD2CFC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B791F-EE61-49FF-B82D-89F2E0F1EF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FD4E3-4585-46E7-99AD-4A9025234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DD6B-48F4-4012-B1BA-5EA30DF35D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0818-D269-4C78-9774-15CE85C1CC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11/4/2010 11:36:20 PM Central European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630701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630702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D848-BA44-4085-BB23-49CAA4DDA0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8FD02-F1C5-495E-90B6-35E6DB382F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633FA-20FC-4FB3-9DE7-F6DC77542A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23994-EAD4-4A15-B204-7838EE348EC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AB24-003B-4E4F-99C9-03E818CDC44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06AD-B31F-47B0-B44A-8D0D120DBD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5805B-8B3C-4109-94CB-7E5F669924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FC640-AE76-47B7-B022-0D56A3849C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B00C8-1482-49E8-B0F2-D3EE81970D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1BE5-3B1A-4F14-B4CF-E3707371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C93DC-537A-4584-ADB4-D122DC7C0D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F49A-8C28-49FF-8461-8E55CB0EE81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3DD26-0851-427F-AB9B-8DE662E01C2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FC84-3E41-45C5-98B7-0F13883BA7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73D63-7342-42EB-8848-8AD60D5462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ED8FB-8992-4EE8-910E-3F92219D3A5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A84B-582B-4D4C-9A8A-7395B0840EA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C32B4-AAF1-4421-8249-2624A872BC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62D5-F069-4FF3-B268-57671E5C50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D564-35B1-47A7-A42F-D883290818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06861-91BB-44EC-9FE1-E10AE36E2B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50CAE-6753-406C-947E-B1E79FD9C5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7EE4-7AB1-4570-B256-7BB111DEB40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80710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82B7-1A82-4C4F-9570-73A889DB0F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67581975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70551-21BA-4699-AB86-893A7CCBCF2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779375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56F7-DFBC-43B6-A85F-65ADC00283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9547005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339F6-B06C-4941-88B9-89FAC54640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397149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0359E-3428-43B8-B373-4FDD2A54F8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B589-EBA0-42AF-961E-8E426E294CF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36350058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92918-F409-418F-A619-C78237A33B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4548818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60B16-4578-4FD9-9D07-6AB01B9C9D6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4075105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99E80-EC69-42E7-B504-0AB8EB1565A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19256046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25028-9DEA-4EC5-842C-A876205A4E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1748778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35361-6413-47C2-8180-24F4833FF2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07442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4D0A-44DA-4F8D-A5C2-4B5A2447F22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8626415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5830214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7A60-3BBF-4D29-81F3-FB67BD051F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3506997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9B3E-751A-4FC6-BA40-38B3F766C1D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84510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73B7F-D410-4005-AED9-2EDA81FAF4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643B7-0368-4280-9BA6-DFCC020C32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1812969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E9527-D357-4BFE-BCC5-B329160CFA9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5869107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6789E-3EA0-4965-9F04-110775EF355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9220355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34BB3-1ED5-4D43-9D4C-DC7AF53A3D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9171121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A378E-C4FD-4F6C-9591-76CA7FA5D27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4852663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69CDF-1C4E-496D-954E-2A768567BE9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278321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C72F-1D3B-4F60-8D24-5453F935BC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3037670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4286-000D-41C1-9BA5-623E385BA10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923306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7EF29-25EB-4BC5-90B5-4392004D6D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91960384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2B6D-5E3A-4688-A27D-9E128DEC53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271262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419A-2A42-4D5C-94D4-E02754EB9B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85783898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6E4D-94F0-46D1-BE51-9D29772AC9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449953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9BF53-089A-4297-93EB-386CD9585CA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4623437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69520-0E23-4420-B797-5FC34567E9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7979827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2A79C-43F1-47E1-8A85-6E2A4EAFD13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33419508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E580A-6218-40AE-B621-CB3CCAFD3A4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727986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3D68B-F568-4D2D-9CDF-ED3D4D950D2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60848643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552F5-931D-42A6-86FC-BB009A38BE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3873217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89F5C-438B-4EB3-9538-514ACD55E3F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1180930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BE6D6-B3E5-435D-9FD6-99A8EDD872E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561508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3AB3D-B3B7-428E-B862-2BC4482E27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DCFD7-5260-4B50-A32F-2D05E7DE0D7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54908250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FC37D-F097-451F-BBF8-7F1CA88C1C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8459882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komLogo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130425"/>
            <a:ext cx="7772400" cy="1470025"/>
          </a:xfrm>
        </p:spPr>
        <p:txBody>
          <a:bodyPr anchor="b"/>
          <a:lstStyle>
            <a:lvl1pPr algn="ctr"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9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515166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49636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6306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5338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309526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72533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58176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2980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338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0561-ACB4-4450-BC3C-1576271E50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92586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72765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73025"/>
            <a:ext cx="2057400" cy="5803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73025"/>
            <a:ext cx="6019800" cy="5803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188494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7354630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321186549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auto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auto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auto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auto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auto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auto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auto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auto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auto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auto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auto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auto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auto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auto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auto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auto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auto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auto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auto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auto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auto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auto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auto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auto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auto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auto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auto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auto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auto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auto">
          <a:xfrm>
            <a:off x="949325" y="4697413"/>
            <a:ext cx="1643063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auto">
          <a:xfrm>
            <a:off x="900113" y="4697413"/>
            <a:ext cx="1630362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auto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auto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auto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auto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auto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auto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auto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auto">
          <a:xfrm>
            <a:off x="3059113" y="1316038"/>
            <a:ext cx="3194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Last Modified 03.11.2010 16:36:12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auto">
          <a:xfrm>
            <a:off x="3059113" y="1473200"/>
            <a:ext cx="25781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Printed 11/3/2010 6:29:46 AM India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/>
          </p:nvSpPr>
          <p:spPr bwMode="auto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/>
          </p:nvSpPr>
          <p:spPr bwMode="auto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93960091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995A1-670B-48B4-ABF2-C708ED11A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938271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9E29-7F0C-4183-B5ED-351F28987B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85085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AF471-E2B0-4EA0-882D-9C2088A08C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10708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1B788-1F60-4A90-A2CE-2129B1281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3446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1.vml"/><Relationship Id="rId18" Type="http://schemas.openxmlformats.org/officeDocument/2006/relationships/tags" Target="../tags/tag6.xml"/><Relationship Id="rId26" Type="http://schemas.openxmlformats.org/officeDocument/2006/relationships/tags" Target="../tags/tag14.xml"/><Relationship Id="rId39" Type="http://schemas.openxmlformats.org/officeDocument/2006/relationships/tags" Target="../tags/tag27.xml"/><Relationship Id="rId21" Type="http://schemas.openxmlformats.org/officeDocument/2006/relationships/tags" Target="../tags/tag9.xml"/><Relationship Id="rId34" Type="http://schemas.openxmlformats.org/officeDocument/2006/relationships/tags" Target="../tags/tag22.xml"/><Relationship Id="rId42" Type="http://schemas.openxmlformats.org/officeDocument/2006/relationships/tags" Target="../tags/tag3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9" Type="http://schemas.openxmlformats.org/officeDocument/2006/relationships/tags" Target="../tags/tag1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2.xml"/><Relationship Id="rId32" Type="http://schemas.openxmlformats.org/officeDocument/2006/relationships/tags" Target="../tags/tag20.xml"/><Relationship Id="rId37" Type="http://schemas.openxmlformats.org/officeDocument/2006/relationships/tags" Target="../tags/tag25.xml"/><Relationship Id="rId40" Type="http://schemas.openxmlformats.org/officeDocument/2006/relationships/tags" Target="../tags/tag2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tags" Target="../tags/tag11.xml"/><Relationship Id="rId28" Type="http://schemas.openxmlformats.org/officeDocument/2006/relationships/tags" Target="../tags/tag16.xml"/><Relationship Id="rId36" Type="http://schemas.openxmlformats.org/officeDocument/2006/relationships/tags" Target="../tags/tag2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31" Type="http://schemas.openxmlformats.org/officeDocument/2006/relationships/tags" Target="../tags/tag19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tags" Target="../tags/tag10.xml"/><Relationship Id="rId27" Type="http://schemas.openxmlformats.org/officeDocument/2006/relationships/tags" Target="../tags/tag15.xml"/><Relationship Id="rId30" Type="http://schemas.openxmlformats.org/officeDocument/2006/relationships/tags" Target="../tags/tag18.xml"/><Relationship Id="rId35" Type="http://schemas.openxmlformats.org/officeDocument/2006/relationships/tags" Target="../tags/tag23.xml"/><Relationship Id="rId43" Type="http://schemas.openxmlformats.org/officeDocument/2006/relationships/tags" Target="../tags/tag3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5" Type="http://schemas.openxmlformats.org/officeDocument/2006/relationships/tags" Target="../tags/tag13.xml"/><Relationship Id="rId33" Type="http://schemas.openxmlformats.org/officeDocument/2006/relationships/tags" Target="../tags/tag21.xml"/><Relationship Id="rId38" Type="http://schemas.openxmlformats.org/officeDocument/2006/relationships/tags" Target="../tags/tag26.xml"/><Relationship Id="rId46" Type="http://schemas.openxmlformats.org/officeDocument/2006/relationships/image" Target="../media/image2.png"/><Relationship Id="rId20" Type="http://schemas.openxmlformats.org/officeDocument/2006/relationships/tags" Target="../tags/tag8.xml"/><Relationship Id="rId41" Type="http://schemas.openxmlformats.org/officeDocument/2006/relationships/tags" Target="../tags/tag2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2.vml"/><Relationship Id="rId18" Type="http://schemas.openxmlformats.org/officeDocument/2006/relationships/tags" Target="../tags/tag46.xml"/><Relationship Id="rId26" Type="http://schemas.openxmlformats.org/officeDocument/2006/relationships/tags" Target="../tags/tag54.xml"/><Relationship Id="rId39" Type="http://schemas.openxmlformats.org/officeDocument/2006/relationships/tags" Target="../tags/tag67.xml"/><Relationship Id="rId21" Type="http://schemas.openxmlformats.org/officeDocument/2006/relationships/tags" Target="../tags/tag49.xml"/><Relationship Id="rId34" Type="http://schemas.openxmlformats.org/officeDocument/2006/relationships/tags" Target="../tags/tag62.xml"/><Relationship Id="rId42" Type="http://schemas.openxmlformats.org/officeDocument/2006/relationships/tags" Target="../tags/tag70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44.xml"/><Relationship Id="rId29" Type="http://schemas.openxmlformats.org/officeDocument/2006/relationships/tags" Target="../tags/tag5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52.xml"/><Relationship Id="rId32" Type="http://schemas.openxmlformats.org/officeDocument/2006/relationships/tags" Target="../tags/tag60.xml"/><Relationship Id="rId37" Type="http://schemas.openxmlformats.org/officeDocument/2006/relationships/tags" Target="../tags/tag65.xml"/><Relationship Id="rId40" Type="http://schemas.openxmlformats.org/officeDocument/2006/relationships/tags" Target="../tags/tag6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43.xml"/><Relationship Id="rId23" Type="http://schemas.openxmlformats.org/officeDocument/2006/relationships/tags" Target="../tags/tag51.xml"/><Relationship Id="rId28" Type="http://schemas.openxmlformats.org/officeDocument/2006/relationships/tags" Target="../tags/tag56.xml"/><Relationship Id="rId36" Type="http://schemas.openxmlformats.org/officeDocument/2006/relationships/tags" Target="../tags/tag64.xml"/><Relationship Id="rId10" Type="http://schemas.openxmlformats.org/officeDocument/2006/relationships/slideLayout" Target="../slideLayouts/slideLayout21.xml"/><Relationship Id="rId19" Type="http://schemas.openxmlformats.org/officeDocument/2006/relationships/tags" Target="../tags/tag47.xml"/><Relationship Id="rId31" Type="http://schemas.openxmlformats.org/officeDocument/2006/relationships/tags" Target="../tags/tag59.xml"/><Relationship Id="rId44" Type="http://schemas.openxmlformats.org/officeDocument/2006/relationships/oleObject" Target="../embeddings/oleObject2.bin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2.xml"/><Relationship Id="rId22" Type="http://schemas.openxmlformats.org/officeDocument/2006/relationships/tags" Target="../tags/tag50.xml"/><Relationship Id="rId27" Type="http://schemas.openxmlformats.org/officeDocument/2006/relationships/tags" Target="../tags/tag55.xml"/><Relationship Id="rId30" Type="http://schemas.openxmlformats.org/officeDocument/2006/relationships/tags" Target="../tags/tag58.xml"/><Relationship Id="rId35" Type="http://schemas.openxmlformats.org/officeDocument/2006/relationships/tags" Target="../tags/tag63.xml"/><Relationship Id="rId43" Type="http://schemas.openxmlformats.org/officeDocument/2006/relationships/tags" Target="../tags/tag71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tags" Target="../tags/tag45.xml"/><Relationship Id="rId25" Type="http://schemas.openxmlformats.org/officeDocument/2006/relationships/tags" Target="../tags/tag53.xml"/><Relationship Id="rId33" Type="http://schemas.openxmlformats.org/officeDocument/2006/relationships/tags" Target="../tags/tag61.xml"/><Relationship Id="rId38" Type="http://schemas.openxmlformats.org/officeDocument/2006/relationships/tags" Target="../tags/tag66.xml"/><Relationship Id="rId46" Type="http://schemas.openxmlformats.org/officeDocument/2006/relationships/image" Target="../media/image2.png"/><Relationship Id="rId20" Type="http://schemas.openxmlformats.org/officeDocument/2006/relationships/tags" Target="../tags/tag48.xml"/><Relationship Id="rId41" Type="http://schemas.openxmlformats.org/officeDocument/2006/relationships/tags" Target="../tags/tag69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3.vml"/><Relationship Id="rId18" Type="http://schemas.openxmlformats.org/officeDocument/2006/relationships/tags" Target="../tags/tag86.xml"/><Relationship Id="rId26" Type="http://schemas.openxmlformats.org/officeDocument/2006/relationships/tags" Target="../tags/tag94.xml"/><Relationship Id="rId39" Type="http://schemas.openxmlformats.org/officeDocument/2006/relationships/tags" Target="../tags/tag107.xml"/><Relationship Id="rId21" Type="http://schemas.openxmlformats.org/officeDocument/2006/relationships/tags" Target="../tags/tag89.xml"/><Relationship Id="rId34" Type="http://schemas.openxmlformats.org/officeDocument/2006/relationships/tags" Target="../tags/tag102.xml"/><Relationship Id="rId42" Type="http://schemas.openxmlformats.org/officeDocument/2006/relationships/tags" Target="../tags/tag110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6" Type="http://schemas.openxmlformats.org/officeDocument/2006/relationships/tags" Target="../tags/tag84.xml"/><Relationship Id="rId29" Type="http://schemas.openxmlformats.org/officeDocument/2006/relationships/tags" Target="../tags/tag97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ags" Target="../tags/tag92.xml"/><Relationship Id="rId32" Type="http://schemas.openxmlformats.org/officeDocument/2006/relationships/tags" Target="../tags/tag100.xml"/><Relationship Id="rId37" Type="http://schemas.openxmlformats.org/officeDocument/2006/relationships/tags" Target="../tags/tag105.xml"/><Relationship Id="rId40" Type="http://schemas.openxmlformats.org/officeDocument/2006/relationships/tags" Target="../tags/tag10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27.xml"/><Relationship Id="rId15" Type="http://schemas.openxmlformats.org/officeDocument/2006/relationships/tags" Target="../tags/tag83.xml"/><Relationship Id="rId23" Type="http://schemas.openxmlformats.org/officeDocument/2006/relationships/tags" Target="../tags/tag91.xml"/><Relationship Id="rId28" Type="http://schemas.openxmlformats.org/officeDocument/2006/relationships/tags" Target="../tags/tag96.xml"/><Relationship Id="rId36" Type="http://schemas.openxmlformats.org/officeDocument/2006/relationships/tags" Target="../tags/tag104.xml"/><Relationship Id="rId10" Type="http://schemas.openxmlformats.org/officeDocument/2006/relationships/slideLayout" Target="../slideLayouts/slideLayout32.xml"/><Relationship Id="rId19" Type="http://schemas.openxmlformats.org/officeDocument/2006/relationships/tags" Target="../tags/tag87.xml"/><Relationship Id="rId31" Type="http://schemas.openxmlformats.org/officeDocument/2006/relationships/tags" Target="../tags/tag99.xml"/><Relationship Id="rId44" Type="http://schemas.openxmlformats.org/officeDocument/2006/relationships/oleObject" Target="../embeddings/oleObject3.bin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82.xml"/><Relationship Id="rId22" Type="http://schemas.openxmlformats.org/officeDocument/2006/relationships/tags" Target="../tags/tag90.xml"/><Relationship Id="rId27" Type="http://schemas.openxmlformats.org/officeDocument/2006/relationships/tags" Target="../tags/tag95.xml"/><Relationship Id="rId30" Type="http://schemas.openxmlformats.org/officeDocument/2006/relationships/tags" Target="../tags/tag98.xml"/><Relationship Id="rId35" Type="http://schemas.openxmlformats.org/officeDocument/2006/relationships/tags" Target="../tags/tag103.xml"/><Relationship Id="rId43" Type="http://schemas.openxmlformats.org/officeDocument/2006/relationships/tags" Target="../tags/tag111.xml"/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tags" Target="../tags/tag85.xml"/><Relationship Id="rId25" Type="http://schemas.openxmlformats.org/officeDocument/2006/relationships/tags" Target="../tags/tag93.xml"/><Relationship Id="rId33" Type="http://schemas.openxmlformats.org/officeDocument/2006/relationships/tags" Target="../tags/tag101.xml"/><Relationship Id="rId38" Type="http://schemas.openxmlformats.org/officeDocument/2006/relationships/tags" Target="../tags/tag106.xml"/><Relationship Id="rId46" Type="http://schemas.openxmlformats.org/officeDocument/2006/relationships/image" Target="../media/image2.png"/><Relationship Id="rId20" Type="http://schemas.openxmlformats.org/officeDocument/2006/relationships/tags" Target="../tags/tag88.xml"/><Relationship Id="rId41" Type="http://schemas.openxmlformats.org/officeDocument/2006/relationships/tags" Target="../tags/tag10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0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18.jpeg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9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image" Target="../media/image22.jpeg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image" Target="../media/image20.png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4.vml"/><Relationship Id="rId18" Type="http://schemas.openxmlformats.org/officeDocument/2006/relationships/tags" Target="../tags/tag126.xml"/><Relationship Id="rId26" Type="http://schemas.openxmlformats.org/officeDocument/2006/relationships/tags" Target="../tags/tag134.xml"/><Relationship Id="rId39" Type="http://schemas.openxmlformats.org/officeDocument/2006/relationships/tags" Target="../tags/tag147.xml"/><Relationship Id="rId21" Type="http://schemas.openxmlformats.org/officeDocument/2006/relationships/tags" Target="../tags/tag129.xml"/><Relationship Id="rId34" Type="http://schemas.openxmlformats.org/officeDocument/2006/relationships/tags" Target="../tags/tag142.xml"/><Relationship Id="rId42" Type="http://schemas.openxmlformats.org/officeDocument/2006/relationships/tags" Target="../tags/tag150.xml"/><Relationship Id="rId47" Type="http://schemas.openxmlformats.org/officeDocument/2006/relationships/image" Target="../media/image1.png"/><Relationship Id="rId7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6.xml"/><Relationship Id="rId16" Type="http://schemas.openxmlformats.org/officeDocument/2006/relationships/tags" Target="../tags/tag124.xml"/><Relationship Id="rId29" Type="http://schemas.openxmlformats.org/officeDocument/2006/relationships/tags" Target="../tags/tag137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24" Type="http://schemas.openxmlformats.org/officeDocument/2006/relationships/tags" Target="../tags/tag132.xml"/><Relationship Id="rId32" Type="http://schemas.openxmlformats.org/officeDocument/2006/relationships/tags" Target="../tags/tag140.xml"/><Relationship Id="rId37" Type="http://schemas.openxmlformats.org/officeDocument/2006/relationships/tags" Target="../tags/tag145.xml"/><Relationship Id="rId40" Type="http://schemas.openxmlformats.org/officeDocument/2006/relationships/tags" Target="../tags/tag148.xml"/><Relationship Id="rId45" Type="http://schemas.openxmlformats.org/officeDocument/2006/relationships/tags" Target="../tags/tag153.xml"/><Relationship Id="rId5" Type="http://schemas.openxmlformats.org/officeDocument/2006/relationships/slideLayout" Target="../slideLayouts/slideLayout99.xml"/><Relationship Id="rId15" Type="http://schemas.openxmlformats.org/officeDocument/2006/relationships/tags" Target="../tags/tag123.xml"/><Relationship Id="rId23" Type="http://schemas.openxmlformats.org/officeDocument/2006/relationships/tags" Target="../tags/tag131.xml"/><Relationship Id="rId28" Type="http://schemas.openxmlformats.org/officeDocument/2006/relationships/tags" Target="../tags/tag136.xml"/><Relationship Id="rId36" Type="http://schemas.openxmlformats.org/officeDocument/2006/relationships/tags" Target="../tags/tag144.xml"/><Relationship Id="rId10" Type="http://schemas.openxmlformats.org/officeDocument/2006/relationships/slideLayout" Target="../slideLayouts/slideLayout104.xml"/><Relationship Id="rId19" Type="http://schemas.openxmlformats.org/officeDocument/2006/relationships/tags" Target="../tags/tag127.xml"/><Relationship Id="rId31" Type="http://schemas.openxmlformats.org/officeDocument/2006/relationships/tags" Target="../tags/tag139.xml"/><Relationship Id="rId44" Type="http://schemas.openxmlformats.org/officeDocument/2006/relationships/tags" Target="../tags/tag152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tags" Target="../tags/tag122.xml"/><Relationship Id="rId22" Type="http://schemas.openxmlformats.org/officeDocument/2006/relationships/tags" Target="../tags/tag130.xml"/><Relationship Id="rId27" Type="http://schemas.openxmlformats.org/officeDocument/2006/relationships/tags" Target="../tags/tag135.xml"/><Relationship Id="rId30" Type="http://schemas.openxmlformats.org/officeDocument/2006/relationships/tags" Target="../tags/tag138.xml"/><Relationship Id="rId35" Type="http://schemas.openxmlformats.org/officeDocument/2006/relationships/tags" Target="../tags/tag143.xml"/><Relationship Id="rId43" Type="http://schemas.openxmlformats.org/officeDocument/2006/relationships/tags" Target="../tags/tag151.xml"/><Relationship Id="rId48" Type="http://schemas.openxmlformats.org/officeDocument/2006/relationships/image" Target="../media/image2.png"/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17" Type="http://schemas.openxmlformats.org/officeDocument/2006/relationships/tags" Target="../tags/tag125.xml"/><Relationship Id="rId25" Type="http://schemas.openxmlformats.org/officeDocument/2006/relationships/tags" Target="../tags/tag133.xml"/><Relationship Id="rId33" Type="http://schemas.openxmlformats.org/officeDocument/2006/relationships/tags" Target="../tags/tag141.xml"/><Relationship Id="rId38" Type="http://schemas.openxmlformats.org/officeDocument/2006/relationships/tags" Target="../tags/tag146.xml"/><Relationship Id="rId46" Type="http://schemas.openxmlformats.org/officeDocument/2006/relationships/oleObject" Target="../embeddings/oleObject4.bin"/><Relationship Id="rId20" Type="http://schemas.openxmlformats.org/officeDocument/2006/relationships/tags" Target="../tags/tag128.xml"/><Relationship Id="rId41" Type="http://schemas.openxmlformats.org/officeDocument/2006/relationships/tags" Target="../tags/tag1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3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14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142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029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B86C3FA-4249-4789-A4C9-2BE4BAF784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74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3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1034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1035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1036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8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49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0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1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2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1037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5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7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1123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1039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3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Working Draft - Last Modified 2/2/2011 12:34:00 PM</a:t>
            </a:r>
            <a:endParaRPr lang="en-GB" sz="1600" b="0" dirty="0"/>
          </a:p>
        </p:txBody>
      </p:sp>
      <p:sp>
        <p:nvSpPr>
          <p:cNvPr id="1130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1/31/2011 1:23:15 PM</a:t>
            </a:r>
            <a:endParaRPr lang="en-GB" sz="1600" b="0" dirty="0"/>
          </a:p>
        </p:txBody>
      </p:sp>
      <p:pic>
        <p:nvPicPr>
          <p:cNvPr id="1042" name="Picture 140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7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053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562054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7575C6E-BE70-446E-A4B1-2F3B98F45F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562055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2057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56205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56205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2058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56206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4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65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66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67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2059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56206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2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73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74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2060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2072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562077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78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3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562080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1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4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562083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4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5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562086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7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6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562089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90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562091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92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93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94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562095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2061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2069" name="AutoShape 49" hidden="1"/>
            <p:cNvCxnSpPr>
              <a:cxnSpLocks noChangeShapeType="1"/>
              <a:stCxn id="2562098" idx="4"/>
              <a:endCxn id="256209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562098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2071" name="AutoShape 51" hidden="1"/>
            <p:cNvCxnSpPr>
              <a:cxnSpLocks noChangeShapeType="1"/>
              <a:stCxn id="2562098" idx="2"/>
              <a:endCxn id="256209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562100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2063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2067" name="AutoShape 54" hidden="1"/>
            <p:cNvCxnSpPr>
              <a:cxnSpLocks noChangeShapeType="1"/>
              <a:stCxn id="2562103" idx="4"/>
              <a:endCxn id="256210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62103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562104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2010/11/04 01:26:42 PM</a:t>
            </a:r>
            <a:endParaRPr lang="en-GB" sz="1600" b="0" dirty="0"/>
          </a:p>
        </p:txBody>
      </p:sp>
      <p:sp>
        <p:nvSpPr>
          <p:cNvPr id="2562105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2066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1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7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629638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BA81E28-57BD-4681-BD22-7E61F7992E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629639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3081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62964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62964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3082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62964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8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49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0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51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3083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62965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6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57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8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3084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3096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629661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2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7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629664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5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8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629667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8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9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629670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1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100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629673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4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62967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7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7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7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62967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3085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3093" name="AutoShape 49" hidden="1"/>
            <p:cNvCxnSpPr>
              <a:cxnSpLocks noChangeShapeType="1"/>
              <a:stCxn id="2629682" idx="4"/>
              <a:endCxn id="2629682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629682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3095" name="AutoShape 51" hidden="1"/>
            <p:cNvCxnSpPr>
              <a:cxnSpLocks noChangeShapeType="1"/>
              <a:stCxn id="2629682" idx="2"/>
              <a:endCxn id="2629682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629684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3087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3091" name="AutoShape 54" hidden="1"/>
            <p:cNvCxnSpPr>
              <a:cxnSpLocks noChangeShapeType="1"/>
              <a:stCxn id="2629687" idx="4"/>
              <a:endCxn id="262968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629687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629688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11/4/2010 11:36:20 PM</a:t>
            </a:r>
            <a:endParaRPr lang="en-GB" sz="1600" b="0" dirty="0"/>
          </a:p>
        </p:txBody>
      </p:sp>
      <p:sp>
        <p:nvSpPr>
          <p:cNvPr id="2629689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3090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3" descr="logo smal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7" descr="topsoli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F065837-3FE6-4568-838A-C290D47BD6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0E75A5-583C-43B3-B0EF-0E7036940E4E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2" t="14398" b="17091"/>
          <a:stretch>
            <a:fillRect/>
          </a:stretch>
        </p:blipFill>
        <p:spPr bwMode="auto">
          <a:xfrm>
            <a:off x="8318500" y="6118225"/>
            <a:ext cx="574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09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  <p:sldLayoutId id="2147484179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F57BA8B-C327-4B3E-90F7-02266D6F3424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19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  <p:sldLayoutId id="2147484193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ZA" b="0" dirty="0">
                <a:cs typeface="Arial"/>
              </a:rPr>
              <a:t>2010/01/20</a:t>
            </a:r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ZA" b="0" dirty="0">
              <a:cs typeface="Arial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420CB53-A4D7-496B-BFA2-8A28102BFABB}" type="slidenum">
              <a:rPr lang="en-ZA" b="0">
                <a:cs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ZA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241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  <p:sldLayoutId id="2147484205" r:id="rId11"/>
    <p:sldLayoutId id="2147484206" r:id="rId12"/>
  </p:sldLayoutIdLst>
  <p:transition spd="slow">
    <p:fade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73025"/>
            <a:ext cx="82296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125538"/>
            <a:ext cx="8147050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0"/>
            <a:r>
              <a:rPr lang="en-GB"/>
              <a:t>Second level</a:t>
            </a:r>
          </a:p>
          <a:p>
            <a:pPr lvl="0"/>
            <a:r>
              <a:rPr lang="en-GB"/>
              <a:t>Third level</a:t>
            </a:r>
          </a:p>
          <a:p>
            <a:pPr lvl="0"/>
            <a:r>
              <a:rPr lang="en-GB"/>
              <a:t>Fourth level</a:t>
            </a:r>
          </a:p>
          <a:p>
            <a:pPr lvl="0"/>
            <a:r>
              <a:rPr lang="en-GB"/>
              <a:t>Fifth level</a:t>
            </a:r>
          </a:p>
        </p:txBody>
      </p:sp>
      <p:pic>
        <p:nvPicPr>
          <p:cNvPr id="43012" name="Picture 10" descr="EskomLogo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Date Placeholder 2"/>
          <p:cNvSpPr txBox="1">
            <a:spLocks noGrp="1"/>
          </p:cNvSpPr>
          <p:nvPr userDrawn="1"/>
        </p:nvSpPr>
        <p:spPr bwMode="auto">
          <a:xfrm>
            <a:off x="3481388" y="6453188"/>
            <a:ext cx="1738312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F2EF9C82-CA70-4C4D-80E9-DCAA86EBC18B}" type="datetime1">
              <a:rPr lang="en-ZA" sz="1000" b="0" smtClean="0">
                <a:solidFill>
                  <a:srgbClr val="83725B"/>
                </a:solidFill>
              </a:rPr>
              <a:pPr algn="ctr">
                <a:defRPr/>
              </a:pPr>
              <a:t>2022/08/24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sp>
        <p:nvSpPr>
          <p:cNvPr id="1036" name="Slide Number Placeholder 4"/>
          <p:cNvSpPr txBox="1">
            <a:spLocks noGrp="1"/>
          </p:cNvSpPr>
          <p:nvPr userDrawn="1"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1A09B5D4-EC08-4189-9D56-D72438AF37BD}" type="slidenum">
              <a:rPr lang="en-ZA" sz="1000" b="0" smtClean="0">
                <a:solidFill>
                  <a:srgbClr val="83725B"/>
                </a:solidFill>
              </a:rPr>
              <a:pPr algn="r">
                <a:defRPr/>
              </a:pPr>
              <a:t>‹#›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pic>
        <p:nvPicPr>
          <p:cNvPr id="43015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21388"/>
            <a:ext cx="68103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56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  <p:sldLayoutId id="2147484219" r:id="rId12"/>
    <p:sldLayoutId id="21474842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577"/>
        </a:buClr>
        <a:buChar char="•"/>
        <a:defRPr sz="2800">
          <a:solidFill>
            <a:srgbClr val="0025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AutoShape 24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7" name="think-cell Slide" r:id="rId46" imgW="0" imgH="0" progId="TCLayout.ActiveDocument.1">
                  <p:embed/>
                </p:oleObj>
              </mc:Choice>
              <mc:Fallback>
                <p:oleObj name="think-cell Slide" r:id="rId46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>
            <p:custDataLst>
              <p:tags r:id="rId14"/>
            </p:custDataLst>
          </p:nvPr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McK 1. Slide Placeholder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36563" y="1890713"/>
            <a:ext cx="67849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7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18CBD9-9419-4232-BF40-39C2C32582BA}" type="slidenum">
              <a:rPr lang="en-US" b="0"/>
              <a:pPr>
                <a:defRPr/>
              </a:pPr>
              <a:t>‹#›</a:t>
            </a:fld>
            <a:endParaRPr lang="en-US" b="0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00" b="0" dirty="0"/>
                <a:t>1 Footnote</a:t>
              </a:r>
            </a:p>
          </p:txBody>
        </p:sp>
        <p:sp>
          <p:nvSpPr>
            <p:cNvPr id="1085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US" sz="1000" b="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6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7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8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9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80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81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82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83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7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50" name="MoonLegend1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8" name="Oval 74" hidden="1"/>
              <p:cNvSpPr>
                <a:spLocks noChangeAspect="1" noChangeArrowheads="1"/>
              </p:cNvSpPr>
              <p:nvPr>
                <p:custDataLst>
                  <p:tags r:id="rId44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9" name="Arc 75" hidden="1"/>
              <p:cNvSpPr>
                <a:spLocks noChangeAspect="1"/>
              </p:cNvSpPr>
              <p:nvPr>
                <p:custDataLst>
                  <p:tags r:id="rId45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1" name="MoonLegend2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066" name="Oval 77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7" name="Arc 78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2" name="MoonLegend3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4" name="Oval 80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5" name="Arc 81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3" name="MoonLegend4" hidden="1"/>
            <p:cNvGrpSpPr>
              <a:grpSpLocks noChangeAspect="1"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62" name="Oval 83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" name="Arc 84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4" name="MoonLegend5" hidden="1"/>
            <p:cNvGrpSpPr>
              <a:grpSpLocks noChangeAspect="1"/>
            </p:cNvGrpSpPr>
            <p:nvPr>
              <p:custDataLst>
                <p:tags r:id="rId35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60" name="Oval 86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1" name="Oval 87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105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5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5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5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105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7" name="AutoShape 94" hidden="1"/>
            <p:cNvCxnSpPr>
              <a:cxnSpLocks noChangeShapeType="1"/>
              <a:stCxn id="1048" idx="4"/>
              <a:endCxn id="104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9" name="AutoShape 96" hidden="1"/>
            <p:cNvCxnSpPr>
              <a:cxnSpLocks noChangeShapeType="1"/>
              <a:stCxn id="1048" idx="2"/>
              <a:endCxn id="104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5" name="AutoShape 103" hidden="1"/>
            <p:cNvCxnSpPr>
              <a:cxnSpLocks noChangeShapeType="1"/>
              <a:stCxn id="1046" idx="4"/>
              <a:endCxn id="1046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6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dirty="0">
                  <a:solidFill>
                    <a:srgbClr val="003896"/>
                  </a:solidFill>
                </a:rPr>
                <a:t>Title</a:t>
              </a:r>
            </a:p>
            <a:p>
              <a:r>
                <a:rPr lang="en-US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 rot="5400000">
            <a:off x="7942263" y="3211512"/>
            <a:ext cx="227330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Last Modified 09/06/2011 11:05:23 AM South Africa Standard Time</a:t>
            </a:r>
            <a:endParaRPr lang="en-US" sz="1600" b="0" dirty="0"/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549482" y="4463256"/>
            <a:ext cx="105886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Printed 3/28/2011 11:06:35 AM</a:t>
            </a:r>
            <a:endParaRPr lang="en-US" sz="1600" b="0" dirty="0"/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7"/>
            </p:custDataLst>
          </p:nvPr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4" name="AcnStamp_ID_1084" hidden="1"/>
          <p:cNvSpPr>
            <a:spLocks noChangeArrowheads="1"/>
          </p:cNvSpPr>
          <p:nvPr userDrawn="1">
            <p:custDataLst>
              <p:tags r:id="rId28"/>
            </p:custDataLst>
          </p:nvPr>
        </p:nvSpPr>
        <p:spPr bwMode="gray">
          <a:xfrm>
            <a:off x="5762625" y="1387475"/>
            <a:ext cx="1422400" cy="26352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0" tIns="25400" rIns="0" bIns="25400"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3896"/>
                </a:solidFill>
              </a:rPr>
              <a:t>MASTER STAMP</a:t>
            </a:r>
          </a:p>
        </p:txBody>
      </p:sp>
      <p:cxnSp>
        <p:nvCxnSpPr>
          <p:cNvPr id="1043" name="AcnStpConnector_ID_1085" hidden="1"/>
          <p:cNvCxnSpPr>
            <a:cxnSpLocks noChangeShapeType="1"/>
            <a:stCxn id="1084" idx="2"/>
            <a:endCxn id="1084" idx="0"/>
          </p:cNvCxnSpPr>
          <p:nvPr userDrawn="1">
            <p:custDataLst>
              <p:tags r:id="rId29"/>
            </p:custDataLst>
          </p:nvPr>
        </p:nvCxnSpPr>
        <p:spPr bwMode="gray">
          <a:xfrm>
            <a:off x="5762625" y="1387475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4" name="AcnStpConnector_ID_1086" hidden="1"/>
          <p:cNvCxnSpPr>
            <a:cxnSpLocks noChangeShapeType="1"/>
            <a:stCxn id="1084" idx="4"/>
            <a:endCxn id="1084" idx="6"/>
          </p:cNvCxnSpPr>
          <p:nvPr userDrawn="1">
            <p:custDataLst>
              <p:tags r:id="rId30"/>
            </p:custDataLst>
          </p:nvPr>
        </p:nvCxnSpPr>
        <p:spPr bwMode="gray">
          <a:xfrm>
            <a:off x="5762625" y="1651000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4426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18" Type="http://schemas.openxmlformats.org/officeDocument/2006/relationships/tags" Target="../tags/tag183.xml"/><Relationship Id="rId3" Type="http://schemas.openxmlformats.org/officeDocument/2006/relationships/tags" Target="../tags/tag168.xml"/><Relationship Id="rId21" Type="http://schemas.openxmlformats.org/officeDocument/2006/relationships/tags" Target="../tags/tag186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17" Type="http://schemas.openxmlformats.org/officeDocument/2006/relationships/tags" Target="../tags/tag182.xml"/><Relationship Id="rId2" Type="http://schemas.openxmlformats.org/officeDocument/2006/relationships/tags" Target="../tags/tag167.xml"/><Relationship Id="rId16" Type="http://schemas.openxmlformats.org/officeDocument/2006/relationships/tags" Target="../tags/tag181.xml"/><Relationship Id="rId20" Type="http://schemas.openxmlformats.org/officeDocument/2006/relationships/tags" Target="../tags/tag185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24" Type="http://schemas.openxmlformats.org/officeDocument/2006/relationships/slideLayout" Target="../slideLayouts/slideLayout7.xml"/><Relationship Id="rId5" Type="http://schemas.openxmlformats.org/officeDocument/2006/relationships/tags" Target="../tags/tag170.xml"/><Relationship Id="rId15" Type="http://schemas.openxmlformats.org/officeDocument/2006/relationships/tags" Target="../tags/tag180.xml"/><Relationship Id="rId23" Type="http://schemas.openxmlformats.org/officeDocument/2006/relationships/tags" Target="../tags/tag188.xml"/><Relationship Id="rId10" Type="http://schemas.openxmlformats.org/officeDocument/2006/relationships/tags" Target="../tags/tag175.xml"/><Relationship Id="rId19" Type="http://schemas.openxmlformats.org/officeDocument/2006/relationships/tags" Target="../tags/tag184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Relationship Id="rId22" Type="http://schemas.openxmlformats.org/officeDocument/2006/relationships/tags" Target="../tags/tag18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grpSp>
        <p:nvGrpSpPr>
          <p:cNvPr id="18435" name="Group 162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8492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93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18494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36" name="Group 155"/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848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0" name="Group 156"/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848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1" name="Group 146"/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8476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7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8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9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0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1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2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3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2" name="Oval 118"/>
          <p:cNvSpPr>
            <a:spLocks noChangeArrowheads="1"/>
          </p:cNvSpPr>
          <p:nvPr/>
        </p:nvSpPr>
        <p:spPr bwMode="auto">
          <a:xfrm>
            <a:off x="-723900" y="805656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3" name="Group 145"/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8473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4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5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4" name="Group 157"/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8467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8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9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0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1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2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5" name="Oval 128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46" name="Group 158"/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8464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5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6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7" name="Group 159"/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8458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9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0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1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2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3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71" name="Oval 138"/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51" name="Group 160"/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8455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6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7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1300163"/>
            <a:ext cx="5905375" cy="4543425"/>
          </a:xfrm>
        </p:spPr>
        <p:txBody>
          <a:bodyPr anchor="ctr"/>
          <a:lstStyle/>
          <a:p>
            <a:pPr algn="r"/>
            <a:r>
              <a:rPr lang="en-US" dirty="0"/>
              <a:t>Clarifications: Cleaning Service for Northern Cape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SDL&amp;I Evaluations</a:t>
            </a:r>
            <a:br>
              <a:rPr lang="en-US" dirty="0"/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25 August 2022</a:t>
            </a: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Rudzani Tshikungulu</a:t>
            </a:r>
          </a:p>
        </p:txBody>
      </p:sp>
    </p:spTree>
    <p:extLst>
      <p:ext uri="{BB962C8B-B14F-4D97-AF65-F5344CB8AC3E}">
        <p14:creationId xmlns:p14="http://schemas.microsoft.com/office/powerpoint/2010/main" val="500473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27222"/>
            <a:ext cx="6985000" cy="313932"/>
          </a:xfrm>
        </p:spPr>
        <p:txBody>
          <a:bodyPr/>
          <a:lstStyle/>
          <a:p>
            <a:r>
              <a:rPr lang="en-US" dirty="0"/>
              <a:t>   Monitoring and Reporting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10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5ACB4F-7070-4636-A086-CFEB79F41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9334"/>
            <a:ext cx="9144000" cy="141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53773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0" y="3636168"/>
            <a:ext cx="9144000" cy="1182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/>
          <a:p>
            <a:endParaRPr lang="en-ZA" sz="4800" dirty="0">
              <a:solidFill>
                <a:srgbClr val="0000CC"/>
              </a:solidFill>
              <a:latin typeface="Arial"/>
              <a:cs typeface="Arial"/>
            </a:endParaRPr>
          </a:p>
          <a:p>
            <a:pPr algn="ctr"/>
            <a:r>
              <a:rPr lang="en-ZA" sz="4000" dirty="0">
                <a:solidFill>
                  <a:srgbClr val="003896"/>
                </a:solidFill>
                <a:latin typeface="Arial"/>
                <a:cs typeface="Arial"/>
              </a:rPr>
              <a:t>Thank You</a:t>
            </a:r>
          </a:p>
          <a:p>
            <a:endParaRPr lang="en-US" sz="4000" i="1" dirty="0">
              <a:solidFill>
                <a:srgbClr val="0000CC"/>
              </a:solidFill>
              <a:latin typeface="Arial"/>
              <a:cs typeface="Arial"/>
            </a:endParaRPr>
          </a:p>
        </p:txBody>
      </p:sp>
      <p:pic>
        <p:nvPicPr>
          <p:cNvPr id="4" name="Picture 161" descr="logo 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227512"/>
            <a:ext cx="21463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2891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489" name="Title 1"/>
          <p:cNvSpPr>
            <a:spLocks noGrp="1"/>
          </p:cNvSpPr>
          <p:nvPr>
            <p:ph type="title"/>
          </p:nvPr>
        </p:nvSpPr>
        <p:spPr bwMode="gray">
          <a:xfrm>
            <a:off x="200025" y="174625"/>
            <a:ext cx="6985000" cy="622300"/>
          </a:xfrm>
        </p:spPr>
        <p:txBody>
          <a:bodyPr/>
          <a:lstStyle/>
          <a:p>
            <a:r>
              <a:rPr lang="en-ZA" dirty="0"/>
              <a:t>We have a mandate to contribute positively to the development of the country</a:t>
            </a:r>
          </a:p>
        </p:txBody>
      </p:sp>
      <p:sp>
        <p:nvSpPr>
          <p:cNvPr id="1343490" name="Slide Number Placeholder 3"/>
          <p:cNvSpPr>
            <a:spLocks noGrp="1"/>
          </p:cNvSpPr>
          <p:nvPr>
            <p:ph type="sldNum" sz="quarter" idx="10"/>
          </p:nvPr>
        </p:nvSpPr>
        <p:spPr bwMode="gray">
          <a:noFill/>
        </p:spPr>
        <p:txBody>
          <a:bodyPr/>
          <a:lstStyle/>
          <a:p>
            <a:fld id="{870B9BA5-45AD-4D05-8576-A666716DD6F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43491" name="Picture 7" descr="Ausriss-gross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gray">
          <a:xfrm>
            <a:off x="542925" y="1920875"/>
            <a:ext cx="78501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3492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060450" y="2359025"/>
            <a:ext cx="68961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60000"/>
              </a:lnSpc>
            </a:pPr>
            <a:r>
              <a:rPr lang="en-ZA" sz="2000" b="1" dirty="0">
                <a:solidFill>
                  <a:schemeClr val="tx1"/>
                </a:solidFill>
              </a:rPr>
              <a:t>Our mandate</a:t>
            </a:r>
            <a:r>
              <a:rPr lang="en-ZA" sz="2000" dirty="0">
                <a:solidFill>
                  <a:schemeClr val="tx1"/>
                </a:solidFill>
              </a:rPr>
              <a:t> is to achieve </a:t>
            </a:r>
            <a:r>
              <a:rPr lang="en-ZA" sz="2000" b="1" dirty="0">
                <a:solidFill>
                  <a:schemeClr val="tx1"/>
                </a:solidFill>
              </a:rPr>
              <a:t>maximum and sustainable local development impact </a:t>
            </a:r>
            <a:r>
              <a:rPr lang="en-ZA" sz="2000" dirty="0">
                <a:solidFill>
                  <a:schemeClr val="tx1"/>
                </a:solidFill>
              </a:rPr>
              <a:t>through leveraging Eskom’s </a:t>
            </a:r>
            <a:r>
              <a:rPr lang="en-ZA" sz="2000" b="1" dirty="0">
                <a:solidFill>
                  <a:schemeClr val="tx1"/>
                </a:solidFill>
              </a:rPr>
              <a:t>procurement spend </a:t>
            </a:r>
            <a:r>
              <a:rPr lang="en-ZA" sz="2000" dirty="0">
                <a:solidFill>
                  <a:schemeClr val="tx1"/>
                </a:solidFill>
              </a:rPr>
              <a:t>in a manner that allows flexibility within the business in order to accommodate </a:t>
            </a:r>
            <a:r>
              <a:rPr lang="en-ZA" sz="2000" b="1" dirty="0">
                <a:solidFill>
                  <a:schemeClr val="tx1"/>
                </a:solidFill>
              </a:rPr>
              <a:t>government local development initiatives and policies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0003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1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pPr>
              <a:defRPr/>
            </a:pPr>
            <a:fld id="{00CF80F2-EFCF-419A-862B-4D1F3E46550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3250" name="Slide Number Placeholder 1"/>
          <p:cNvSpPr txBox="1">
            <a:spLocks noGrp="1"/>
          </p:cNvSpPr>
          <p:nvPr/>
        </p:nvSpPr>
        <p:spPr bwMode="gray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D54E80E7-5930-41EE-B066-D52D46ABC450}" type="slidenum">
              <a:rPr lang="en-US" sz="1000">
                <a:solidFill>
                  <a:srgbClr val="83725B"/>
                </a:solidFill>
              </a:rPr>
              <a:pPr algn="r"/>
              <a:t>3</a:t>
            </a:fld>
            <a:endParaRPr lang="en-US" sz="1000" dirty="0">
              <a:solidFill>
                <a:srgbClr val="83725B"/>
              </a:solidFill>
            </a:endParaRPr>
          </a:p>
        </p:txBody>
      </p:sp>
      <p:sp>
        <p:nvSpPr>
          <p:cNvPr id="1333251" name="Rectangle 3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 bwMode="gray">
          <a:xfrm>
            <a:off x="200025" y="15671"/>
            <a:ext cx="6985000" cy="941796"/>
          </a:xfrm>
        </p:spPr>
        <p:txBody>
          <a:bodyPr/>
          <a:lstStyle/>
          <a:p>
            <a:pPr eaLnBrk="1" hangingPunct="1"/>
            <a:r>
              <a:rPr lang="en-US" dirty="0"/>
              <a:t>Supplier Development &amp; Localization (SD&amp;L) measures impact along these key performance areas</a:t>
            </a:r>
          </a:p>
        </p:txBody>
      </p:sp>
      <p:sp>
        <p:nvSpPr>
          <p:cNvPr id="1333252" name="AutoShape 7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276600" y="1244600"/>
            <a:ext cx="5046663" cy="5202238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rgbClr val="DDDDDD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3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3276600" y="1244600"/>
            <a:ext cx="5046663" cy="420688"/>
          </a:xfrm>
          <a:prstGeom prst="rect">
            <a:avLst/>
          </a:prstGeom>
          <a:solidFill>
            <a:srgbClr val="DDDDDD"/>
          </a:solidFill>
          <a:ln w="28575" algn="ctr">
            <a:solidFill>
              <a:srgbClr val="DDDDDD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rgbClr val="808080"/>
                </a:solidFill>
              </a:rPr>
              <a:t>Definition</a:t>
            </a:r>
          </a:p>
        </p:txBody>
      </p:sp>
      <p:sp>
        <p:nvSpPr>
          <p:cNvPr id="1333254" name="AutoShape 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55625" y="1244600"/>
            <a:ext cx="2652713" cy="5203825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5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55625" y="1244600"/>
            <a:ext cx="2652713" cy="42227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chemeClr val="bg1"/>
                </a:solidFill>
              </a:rPr>
              <a:t>Key performance area</a:t>
            </a:r>
          </a:p>
        </p:txBody>
      </p:sp>
      <p:sp>
        <p:nvSpPr>
          <p:cNvPr id="1333256" name="Rectangle 286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409950" y="1782763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Increasing the skill base (number and skill level) of South African workers in areas relevant to the energy sector and where there is a national scarcity of skills</a:t>
            </a:r>
          </a:p>
        </p:txBody>
      </p:sp>
      <p:sp>
        <p:nvSpPr>
          <p:cNvPr id="1333257" name="Rectangle 286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15950" y="1782763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Skills development </a:t>
            </a:r>
          </a:p>
        </p:txBody>
      </p:sp>
      <p:sp>
        <p:nvSpPr>
          <p:cNvPr id="1333258" name="Rectangle 28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3409950" y="2924175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Utilisation of  Eskom and suppliers’ spend  to develop South African based suppliers relevant to the energy sector (focusing primarily on BBB-EE and Black Owned suppliers)</a:t>
            </a:r>
          </a:p>
        </p:txBody>
      </p:sp>
      <p:sp>
        <p:nvSpPr>
          <p:cNvPr id="1333259" name="Rectangle 28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15950" y="2924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Local content</a:t>
            </a:r>
          </a:p>
        </p:txBody>
      </p:sp>
      <p:sp>
        <p:nvSpPr>
          <p:cNvPr id="1333260" name="Rectangle 28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3409950" y="4067175"/>
            <a:ext cx="47783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Utilisation of Eskom and suppliers’ spend to foster the establishment of new competitive industries in the energy sector</a:t>
            </a:r>
          </a:p>
        </p:txBody>
      </p:sp>
      <p:sp>
        <p:nvSpPr>
          <p:cNvPr id="1333261" name="Rectangle 286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615950" y="4067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Industrialisation</a:t>
            </a:r>
          </a:p>
        </p:txBody>
      </p:sp>
      <p:sp>
        <p:nvSpPr>
          <p:cNvPr id="1333262" name="Rectangle 286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3409950" y="4962525"/>
            <a:ext cx="4778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Creation of new jobs by suppliers as a direct result of Eskom business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63" name="Rectangle 286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615950" y="4962525"/>
            <a:ext cx="22225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Job creation and Employment </a:t>
            </a:r>
          </a:p>
        </p:txBody>
      </p:sp>
      <p:sp>
        <p:nvSpPr>
          <p:cNvPr id="1333264" name="Rectangle 286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3409950" y="5616575"/>
            <a:ext cx="47783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Providing a platform to develop emerging suppliers, and further opportunities for national and international suppliers</a:t>
            </a:r>
          </a:p>
        </p:txBody>
      </p:sp>
      <p:sp>
        <p:nvSpPr>
          <p:cNvPr id="1333265" name="Rectangle 286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615950" y="56165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Supplier development</a:t>
            </a:r>
          </a:p>
        </p:txBody>
      </p:sp>
      <p:sp>
        <p:nvSpPr>
          <p:cNvPr id="1333266" name="Line 27"/>
          <p:cNvSpPr>
            <a:spLocks noChangeShapeType="1"/>
          </p:cNvSpPr>
          <p:nvPr>
            <p:custDataLst>
              <p:tags r:id="rId16"/>
            </p:custDataLst>
          </p:nvPr>
        </p:nvSpPr>
        <p:spPr bwMode="gray">
          <a:xfrm>
            <a:off x="601663" y="2841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7" name="Line 31"/>
          <p:cNvSpPr>
            <a:spLocks noChangeShapeType="1"/>
          </p:cNvSpPr>
          <p:nvPr>
            <p:custDataLst>
              <p:tags r:id="rId17"/>
            </p:custDataLst>
          </p:nvPr>
        </p:nvSpPr>
        <p:spPr bwMode="gray">
          <a:xfrm>
            <a:off x="3317875" y="2841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8" name="Line 28"/>
          <p:cNvSpPr>
            <a:spLocks noChangeShapeType="1"/>
          </p:cNvSpPr>
          <p:nvPr>
            <p:custDataLst>
              <p:tags r:id="rId18"/>
            </p:custDataLst>
          </p:nvPr>
        </p:nvSpPr>
        <p:spPr bwMode="gray">
          <a:xfrm>
            <a:off x="601663" y="3984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9" name="Line 32"/>
          <p:cNvSpPr>
            <a:spLocks noChangeShapeType="1"/>
          </p:cNvSpPr>
          <p:nvPr>
            <p:custDataLst>
              <p:tags r:id="rId19"/>
            </p:custDataLst>
          </p:nvPr>
        </p:nvSpPr>
        <p:spPr bwMode="gray">
          <a:xfrm>
            <a:off x="3317875" y="3984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0" name="Line 29"/>
          <p:cNvSpPr>
            <a:spLocks noChangeShapeType="1"/>
          </p:cNvSpPr>
          <p:nvPr>
            <p:custDataLst>
              <p:tags r:id="rId20"/>
            </p:custDataLst>
          </p:nvPr>
        </p:nvSpPr>
        <p:spPr bwMode="gray">
          <a:xfrm>
            <a:off x="601663" y="488156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1" name="Line 33"/>
          <p:cNvSpPr>
            <a:spLocks noChangeShapeType="1"/>
          </p:cNvSpPr>
          <p:nvPr>
            <p:custDataLst>
              <p:tags r:id="rId21"/>
            </p:custDataLst>
          </p:nvPr>
        </p:nvSpPr>
        <p:spPr bwMode="gray">
          <a:xfrm>
            <a:off x="3317875" y="488156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2" name="Line 29"/>
          <p:cNvSpPr>
            <a:spLocks noChangeShapeType="1"/>
          </p:cNvSpPr>
          <p:nvPr>
            <p:custDataLst>
              <p:tags r:id="rId22"/>
            </p:custDataLst>
          </p:nvPr>
        </p:nvSpPr>
        <p:spPr bwMode="gray">
          <a:xfrm>
            <a:off x="601663" y="553561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3" name="Line 33"/>
          <p:cNvSpPr>
            <a:spLocks noChangeShapeType="1"/>
          </p:cNvSpPr>
          <p:nvPr>
            <p:custDataLst>
              <p:tags r:id="rId23"/>
            </p:custDataLst>
          </p:nvPr>
        </p:nvSpPr>
        <p:spPr bwMode="gray">
          <a:xfrm>
            <a:off x="3317875" y="553561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608748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PPPFA – Pre-qualification Criteria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4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lvl="0"/>
            <a:endParaRPr lang="en-US" sz="2000" dirty="0">
              <a:solidFill>
                <a:srgbClr val="00389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896"/>
                </a:solidFill>
              </a:rPr>
              <a:t>Only suppliers that meet the following criteria will be </a:t>
            </a:r>
            <a:r>
              <a:rPr lang="en-US" dirty="0" err="1">
                <a:solidFill>
                  <a:srgbClr val="003896"/>
                </a:solidFill>
              </a:rPr>
              <a:t>elligible</a:t>
            </a:r>
            <a:r>
              <a:rPr lang="en-US" dirty="0">
                <a:solidFill>
                  <a:srgbClr val="003896"/>
                </a:solidFill>
              </a:rPr>
              <a:t> to tender:</a:t>
            </a:r>
          </a:p>
          <a:p>
            <a:pPr lvl="0"/>
            <a:endParaRPr lang="en-US" dirty="0">
              <a:solidFill>
                <a:srgbClr val="00389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896"/>
                </a:solidFill>
              </a:rPr>
              <a:t>Level 1 &amp; 2 EME and QSE B-BBEE compliant entities.</a:t>
            </a:r>
          </a:p>
          <a:p>
            <a:pPr lvl="0"/>
            <a:endParaRPr lang="en-US" dirty="0">
              <a:solidFill>
                <a:srgbClr val="00389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3896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3896"/>
              </a:solidFill>
            </a:endParaRPr>
          </a:p>
          <a:p>
            <a:pPr lvl="0"/>
            <a:endParaRPr lang="en-US" dirty="0">
              <a:solidFill>
                <a:srgbClr val="003896"/>
              </a:solidFill>
            </a:endParaRPr>
          </a:p>
          <a:p>
            <a:pPr lvl="0"/>
            <a:r>
              <a:rPr lang="en-US" sz="1000" dirty="0">
                <a:solidFill>
                  <a:srgbClr val="003896"/>
                </a:solidFill>
              </a:rPr>
              <a:t>Note: As a tender returnable suppliers must submit valid B-BBEE certificates / Valid affidavit.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5347389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Evaluation criteria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5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80:20 or 90:10 rule will apply in this project: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B-BBEE = 20-10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Price = 80-90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955781721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 Points B-BBEE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B791F-EE61-49FF-B82D-89F2E0F1EFE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77" y="1101969"/>
            <a:ext cx="6576646" cy="420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85967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B-BBEE requirements 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7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certificate must be valid.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Agency must be SANAS accredited. 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should be a logo of SANAS on the certificate.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QSEs and EMEs – Sworn affidavit is acceptable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653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Validity of Affidavit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8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33" y="731520"/>
            <a:ext cx="7156106" cy="60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02253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53383"/>
            <a:ext cx="6985000" cy="261610"/>
          </a:xfrm>
        </p:spPr>
        <p:txBody>
          <a:bodyPr/>
          <a:lstStyle/>
          <a:p>
            <a:r>
              <a:rPr lang="en-US" sz="2000" dirty="0"/>
              <a:t>SDL&amp;I - Letter of Undertaking </a:t>
            </a:r>
            <a:endParaRPr lang="en-ZA" sz="2000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9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816EB0-1982-4D76-8646-E63D10A634B8}"/>
              </a:ext>
            </a:extLst>
          </p:cNvPr>
          <p:cNvSpPr/>
          <p:nvPr/>
        </p:nvSpPr>
        <p:spPr>
          <a:xfrm>
            <a:off x="285750" y="1089366"/>
            <a:ext cx="8096250" cy="7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endParaRPr lang="en-ZA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endParaRPr lang="en-Z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FC4062F-1980-481C-94B8-E5ED44D56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0581" y="4991768"/>
            <a:ext cx="2199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ZA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Z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F6E16D-5F9D-4B3D-8AFF-E27749150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260" y="1795272"/>
            <a:ext cx="5745480" cy="326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16985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19&quot;&gt;&lt;version val=&quot;17885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2&quot;&gt;&lt;elem&gt;&lt;m_ppcolschidx val=&quot;0&quot;/&gt;&lt;m_rgb r=&quot;0&quot; g=&quot;88&quot; b=&quot;cc&quot;/&gt;&lt;/elem&gt;&lt;elem&gt;&lt;m_ppcolschidx val=&quot;0&quot;/&gt;&lt;m_rgb r=&quot;b3&quot; g=&quot;cb&quot; b=&quot;ff&quot;/&gt;&lt;/elem&gt;&lt;/m_vecMRU&gt;&lt;/m_mruColor&gt;&lt;m_eweekdayFirstOfWorkweek val=&quot;2&quot;/&gt;&lt;m_eweekdayFirstOfWeekend val=&quot;7&quot;/&gt;&lt;m_mapectfillschemeMRU&gt;&lt;key val=&quot;0&quot;/&gt;&lt;elem&gt;&lt;m_nPartnerID val=&quot;536&quot;/&gt;&lt;m_nIndex val=&quot;1&quot;/&gt;&lt;/elem&gt;&lt;/m_mapectfillschemeMRU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/m_precDefault&gt;&lt;/CDefaultPrec&gt;&lt;/root&gt;"/>
  <p:tag name="THINKCELLUNDODONOTDELETE" val="1524"/>
  <p:tag name="NP_IDX" val="5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amp"/>
  <p:tag name="DATE" val="2011/07/04 06:51:05 PM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nZpItQ.mUqr.Y.tkSsOi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IQHZOR.YkGnKnXmELhx9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BbglwuWEaC0JgYfvz79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waseOHjUqJbJVKFTfDF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.J1Pswtk2aqxv4ZsGoz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yTCCNscUypernmnz77cg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CCwhttTkGx.aHTvs8jOQ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4Wd_Hrv5ESGzyucPFLbDw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wVpCKLjbkK6802dScJKz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EWMJh8zk6zPjQkwwgNF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ZuIaKit9ESFgd0lH4jy1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AhHB7y2EW54PsYbeGaz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dlWo23J9UmynI5hHI210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GDiV8i.U20cOl0cjWet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HCVL4fsk0OAIeDAtQJr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ggPGEpXMUurmNM68g_PA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azzyCNk0Okiy3DmnNb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qrniQ.Mvk2hIYzHXQA9XQ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Hv2E5kCUiVH1N6A1nN2Q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rNiupIQUKsOTmsbKljT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1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2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Eskom 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2_Eskom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New 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New 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ew 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Eskom template</Template>
  <TotalTime>39571</TotalTime>
  <Words>351</Words>
  <Application>Microsoft Office PowerPoint</Application>
  <PresentationFormat>On-screen Show (4:3)</PresentationFormat>
  <Paragraphs>83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Times New Roman</vt:lpstr>
      <vt:lpstr>Eskom template</vt:lpstr>
      <vt:lpstr>1_Eskom template</vt:lpstr>
      <vt:lpstr>2_Eskom template</vt:lpstr>
      <vt:lpstr>2_Eskom 1</vt:lpstr>
      <vt:lpstr>1_Default Design</vt:lpstr>
      <vt:lpstr>Default Design</vt:lpstr>
      <vt:lpstr>2_Default Design</vt:lpstr>
      <vt:lpstr>3_Default Design</vt:lpstr>
      <vt:lpstr>New Eskom template</vt:lpstr>
      <vt:lpstr>think-cell Slide</vt:lpstr>
      <vt:lpstr>Clarifications: Cleaning Service for Northern Cape  SDL&amp;I Evaluations    25 August 2022     Rudzani Tshikungulu</vt:lpstr>
      <vt:lpstr>We have a mandate to contribute positively to the development of the country</vt:lpstr>
      <vt:lpstr>Supplier Development &amp; Localization (SD&amp;L) measures impact along these key performance areas</vt:lpstr>
      <vt:lpstr>  PPPFA – Pre-qualification Criteria</vt:lpstr>
      <vt:lpstr>  Evaluation criteria </vt:lpstr>
      <vt:lpstr>Preference Points B-BBEE</vt:lpstr>
      <vt:lpstr> B-BBEE requirements  </vt:lpstr>
      <vt:lpstr> Validity of Affidavit </vt:lpstr>
      <vt:lpstr>SDL&amp;I - Letter of Undertaking </vt:lpstr>
      <vt:lpstr>   Monitoring and Reporting</vt:lpstr>
      <vt:lpstr>PowerPoint Presentation</vt:lpstr>
    </vt:vector>
  </TitlesOfParts>
  <Company>Corporate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Evan Rice</dc:creator>
  <cp:lastModifiedBy>Sandiswa Bokveldt-Lize</cp:lastModifiedBy>
  <cp:revision>1104</cp:revision>
  <cp:lastPrinted>2011-01-31T11:23:52Z</cp:lastPrinted>
  <dcterms:created xsi:type="dcterms:W3CDTF">2010-08-24T15:00:32Z</dcterms:created>
  <dcterms:modified xsi:type="dcterms:W3CDTF">2022-08-24T06:55:56Z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Slide 1</vt:lpwstr>
  </property>
  <property fmtid="{D5CDD505-2E9C-101B-9397-08002B2CF9AE}" pid="3" name="Final">
    <vt:bool>true</vt:bool>
  </property>
  <property fmtid="{D5CDD505-2E9C-101B-9397-08002B2CF9AE}" pid="4" name="Event">
    <vt:lpwstr/>
  </property>
  <property fmtid="{D5CDD505-2E9C-101B-9397-08002B2CF9AE}" pid="5" name="Delivery Date">
    <vt:lpwstr>2 February 2011</vt:lpwstr>
  </property>
  <property fmtid="{D5CDD505-2E9C-101B-9397-08002B2CF9AE}" pid="6" name="NotesPageLayout">
    <vt:lpwstr>Message</vt:lpwstr>
  </property>
  <property fmtid="{D5CDD505-2E9C-101B-9397-08002B2CF9AE}" pid="7" name="DocID">
    <vt:lpwstr>JOH-ESK039-20101008-vgi</vt:lpwstr>
  </property>
  <property fmtid="{D5CDD505-2E9C-101B-9397-08002B2CF9AE}" pid="8" name="DocIDinTitle">
    <vt:bool>true</vt:bool>
  </property>
  <property fmtid="{D5CDD505-2E9C-101B-9397-08002B2CF9AE}" pid="9" name="DocIDinSlide">
    <vt:bool>true</vt:bool>
  </property>
  <property fmtid="{D5CDD505-2E9C-101B-9397-08002B2CF9AE}" pid="10" name="DocIDPosition">
    <vt:i4>1</vt:i4>
  </property>
</Properties>
</file>