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</p:sldMasterIdLst>
  <p:notesMasterIdLst>
    <p:notesMasterId r:id="rId19"/>
  </p:notesMasterIdLst>
  <p:sldIdLst>
    <p:sldId id="308" r:id="rId7"/>
    <p:sldId id="309" r:id="rId8"/>
    <p:sldId id="311" r:id="rId9"/>
    <p:sldId id="313" r:id="rId10"/>
    <p:sldId id="316" r:id="rId11"/>
    <p:sldId id="317" r:id="rId12"/>
    <p:sldId id="319" r:id="rId13"/>
    <p:sldId id="320" r:id="rId14"/>
    <p:sldId id="321" r:id="rId15"/>
    <p:sldId id="322" r:id="rId16"/>
    <p:sldId id="323" r:id="rId17"/>
    <p:sldId id="298" r:id="rId18"/>
  </p:sldIdLst>
  <p:sldSz cx="12192000" cy="6858000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E32EE-42E0-42DF-AE9D-0FDEC0932D2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D8445252-6A1F-4F49-8605-EAC2982AECE1}">
      <dgm:prSet/>
      <dgm:spPr/>
      <dgm:t>
        <a:bodyPr/>
        <a:lstStyle/>
        <a:p>
          <a:pPr rtl="0"/>
          <a:r>
            <a:rPr lang="en-ZA" b="1" dirty="0"/>
            <a:t>Quality is : Conformance to Requirements</a:t>
          </a:r>
          <a:endParaRPr lang="en-ZA" dirty="0"/>
        </a:p>
      </dgm:t>
    </dgm:pt>
    <dgm:pt modelId="{56274155-7B0D-488A-864B-5C6E7D281C3D}" type="parTrans" cxnId="{5B4546B2-6815-41EE-9E03-00EA086B71BF}">
      <dgm:prSet/>
      <dgm:spPr/>
      <dgm:t>
        <a:bodyPr/>
        <a:lstStyle/>
        <a:p>
          <a:endParaRPr lang="en-ZA"/>
        </a:p>
      </dgm:t>
    </dgm:pt>
    <dgm:pt modelId="{9DB488AB-D230-445C-8F37-7C58D2E2893C}" type="sibTrans" cxnId="{5B4546B2-6815-41EE-9E03-00EA086B71BF}">
      <dgm:prSet/>
      <dgm:spPr/>
      <dgm:t>
        <a:bodyPr/>
        <a:lstStyle/>
        <a:p>
          <a:endParaRPr lang="en-ZA"/>
        </a:p>
      </dgm:t>
    </dgm:pt>
    <dgm:pt modelId="{60BA9F54-FADC-42E4-BA02-0D0885FEDCF9}" type="pres">
      <dgm:prSet presAssocID="{816E32EE-42E0-42DF-AE9D-0FDEC0932D2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08CC9CCF-9BDB-4A8D-847F-53D260CFFB94}" type="pres">
      <dgm:prSet presAssocID="{D8445252-6A1F-4F49-8605-EAC2982AECE1}" presName="circle1" presStyleLbl="node1" presStyleIdx="0" presStyleCnt="1"/>
      <dgm:spPr/>
    </dgm:pt>
    <dgm:pt modelId="{C67852BC-DC5D-4F0C-B1D8-D6379D1D3CAA}" type="pres">
      <dgm:prSet presAssocID="{D8445252-6A1F-4F49-8605-EAC2982AECE1}" presName="space" presStyleCnt="0"/>
      <dgm:spPr/>
    </dgm:pt>
    <dgm:pt modelId="{41D9E3B6-9DC1-4189-90F2-4C77CFEAC99C}" type="pres">
      <dgm:prSet presAssocID="{D8445252-6A1F-4F49-8605-EAC2982AECE1}" presName="rect1" presStyleLbl="alignAcc1" presStyleIdx="0" presStyleCnt="1" custLinFactNeighborX="-630" custLinFactNeighborY="30033"/>
      <dgm:spPr/>
    </dgm:pt>
    <dgm:pt modelId="{538C79C6-7C7B-40A3-A991-EA1887F8A57D}" type="pres">
      <dgm:prSet presAssocID="{D8445252-6A1F-4F49-8605-EAC2982AECE1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51A51D39-6662-4FEC-95FA-8A98B30F5ADC}" type="presOf" srcId="{816E32EE-42E0-42DF-AE9D-0FDEC0932D2B}" destId="{60BA9F54-FADC-42E4-BA02-0D0885FEDCF9}" srcOrd="0" destOrd="0" presId="urn:microsoft.com/office/officeart/2005/8/layout/target3"/>
    <dgm:cxn modelId="{FBB40655-9FA0-48C2-AAC8-FEF72DE5E229}" type="presOf" srcId="{D8445252-6A1F-4F49-8605-EAC2982AECE1}" destId="{538C79C6-7C7B-40A3-A991-EA1887F8A57D}" srcOrd="1" destOrd="0" presId="urn:microsoft.com/office/officeart/2005/8/layout/target3"/>
    <dgm:cxn modelId="{5B4546B2-6815-41EE-9E03-00EA086B71BF}" srcId="{816E32EE-42E0-42DF-AE9D-0FDEC0932D2B}" destId="{D8445252-6A1F-4F49-8605-EAC2982AECE1}" srcOrd="0" destOrd="0" parTransId="{56274155-7B0D-488A-864B-5C6E7D281C3D}" sibTransId="{9DB488AB-D230-445C-8F37-7C58D2E2893C}"/>
    <dgm:cxn modelId="{BC1683D0-2C46-4991-8B89-953FABCA2DB5}" type="presOf" srcId="{D8445252-6A1F-4F49-8605-EAC2982AECE1}" destId="{41D9E3B6-9DC1-4189-90F2-4C77CFEAC99C}" srcOrd="0" destOrd="0" presId="urn:microsoft.com/office/officeart/2005/8/layout/target3"/>
    <dgm:cxn modelId="{A8FD5585-E98A-4C3B-B7BF-56E8AC0DD055}" type="presParOf" srcId="{60BA9F54-FADC-42E4-BA02-0D0885FEDCF9}" destId="{08CC9CCF-9BDB-4A8D-847F-53D260CFFB94}" srcOrd="0" destOrd="0" presId="urn:microsoft.com/office/officeart/2005/8/layout/target3"/>
    <dgm:cxn modelId="{F1F7F470-D3B7-4018-98FB-1FDCC6C0103E}" type="presParOf" srcId="{60BA9F54-FADC-42E4-BA02-0D0885FEDCF9}" destId="{C67852BC-DC5D-4F0C-B1D8-D6379D1D3CAA}" srcOrd="1" destOrd="0" presId="urn:microsoft.com/office/officeart/2005/8/layout/target3"/>
    <dgm:cxn modelId="{9719ABB4-031D-425D-9016-9834F8E91464}" type="presParOf" srcId="{60BA9F54-FADC-42E4-BA02-0D0885FEDCF9}" destId="{41D9E3B6-9DC1-4189-90F2-4C77CFEAC99C}" srcOrd="2" destOrd="0" presId="urn:microsoft.com/office/officeart/2005/8/layout/target3"/>
    <dgm:cxn modelId="{90B1FCC5-9E1D-47C7-9188-A306D5F11D3A}" type="presParOf" srcId="{60BA9F54-FADC-42E4-BA02-0D0885FEDCF9}" destId="{538C79C6-7C7B-40A3-A991-EA1887F8A57D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CC9CCF-9BDB-4A8D-847F-53D260CFFB94}">
      <dsp:nvSpPr>
        <dsp:cNvPr id="0" name=""/>
        <dsp:cNvSpPr/>
      </dsp:nvSpPr>
      <dsp:spPr>
        <a:xfrm>
          <a:off x="0" y="0"/>
          <a:ext cx="1386413" cy="138641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D9E3B6-9DC1-4189-90F2-4C77CFEAC99C}">
      <dsp:nvSpPr>
        <dsp:cNvPr id="0" name=""/>
        <dsp:cNvSpPr/>
      </dsp:nvSpPr>
      <dsp:spPr>
        <a:xfrm>
          <a:off x="636041" y="0"/>
          <a:ext cx="9073883" cy="13864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4000" b="1" kern="1200" dirty="0"/>
            <a:t>Quality is : Conformance to Requirements</a:t>
          </a:r>
          <a:endParaRPr lang="en-ZA" sz="4000" kern="1200" dirty="0"/>
        </a:p>
      </dsp:txBody>
      <dsp:txXfrm>
        <a:off x="636041" y="0"/>
        <a:ext cx="9073883" cy="1386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2025/11/27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Supplier Quality Requirements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18049" y="2842946"/>
            <a:ext cx="7117689" cy="365126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2025/11/28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91D32-A7BE-F441-27C3-8F86C0626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D24B6-3D16-0CCB-96AF-25C1845EE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9615" y="1021839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2 – </a:t>
            </a:r>
            <a:r>
              <a:rPr lang="en-ZA" sz="3000" b="1" dirty="0"/>
              <a:t>Contract Specific Quality Planning</a:t>
            </a:r>
            <a:br>
              <a:rPr lang="en-ZA" sz="3000" b="1" dirty="0"/>
            </a:b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D610FFE-5822-5D88-EDB7-27FDFFCE4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10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6D81A4-AFCF-622F-69C5-1A51275CD6F6}"/>
              </a:ext>
            </a:extLst>
          </p:cNvPr>
          <p:cNvSpPr txBox="1"/>
          <p:nvPr/>
        </p:nvSpPr>
        <p:spPr>
          <a:xfrm>
            <a:off x="374028" y="1021839"/>
            <a:ext cx="11443943" cy="5009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ZA" sz="2400" b="1" dirty="0"/>
              <a:t>Section C: Contract Quality Plan (CQP)</a:t>
            </a:r>
            <a:br>
              <a:rPr lang="en-ZA" sz="2400" dirty="0"/>
            </a:br>
            <a:r>
              <a:rPr lang="en-ZA" sz="2400" dirty="0"/>
              <a:t>✔️ Submit a draft Contract Quality Plan (CQP) specific to this scope of work (Ref. ISO 10005).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 Must align with Eskom Spec 240-105658000 and 240-109253698 (Template)</a:t>
            </a:r>
            <a:br>
              <a:rPr lang="en-ZA" sz="2400" dirty="0"/>
            </a:br>
            <a:endParaRPr lang="en-ZA" sz="2400" dirty="0"/>
          </a:p>
          <a:p>
            <a:pPr>
              <a:lnSpc>
                <a:spcPct val="150000"/>
              </a:lnSpc>
            </a:pPr>
            <a:r>
              <a:rPr lang="en-ZA" sz="2400" b="1" dirty="0"/>
              <a:t>Section D: Quality Control Plan (QCP/ITP)</a:t>
            </a:r>
            <a:br>
              <a:rPr lang="en-ZA" sz="2400" dirty="0"/>
            </a:br>
            <a:r>
              <a:rPr lang="en-ZA" sz="2400" dirty="0"/>
              <a:t>✔️ Submit a draft or example QCP/ITP or checklist for similar work (Ref. ISO 10005)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 Must align with Eskom Spec 240-105658000 and 240-109253302 (Template)</a:t>
            </a:r>
          </a:p>
        </p:txBody>
      </p:sp>
    </p:spTree>
    <p:extLst>
      <p:ext uri="{BB962C8B-B14F-4D97-AF65-F5344CB8AC3E}">
        <p14:creationId xmlns:p14="http://schemas.microsoft.com/office/powerpoint/2010/main" val="54322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47945-0BB1-1368-1EAE-2A516CD52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9939-CF92-5EA1-6AE8-EE3893B05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9615" y="826328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2 – </a:t>
            </a:r>
            <a:r>
              <a:rPr lang="en-ZA" sz="3000" b="1" dirty="0"/>
              <a:t>(Enquiry/Contract/Quality</a:t>
            </a:r>
            <a:br>
              <a:rPr lang="en-ZA" sz="3000" b="1" dirty="0"/>
            </a:br>
            <a:r>
              <a:rPr lang="en-ZA" sz="3000" b="1" dirty="0"/>
              <a:t> Requirements for QM58 and ISO 9001)</a:t>
            </a: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902C43D-E89D-F74B-426F-F44005E928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11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B8BABB-66B9-7F35-8AC7-43761769280B}"/>
              </a:ext>
            </a:extLst>
          </p:cNvPr>
          <p:cNvSpPr txBox="1"/>
          <p:nvPr/>
        </p:nvSpPr>
        <p:spPr>
          <a:xfrm>
            <a:off x="391886" y="1492328"/>
            <a:ext cx="11005916" cy="1870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800" b="1" dirty="0"/>
              <a:t>Section E: Miscellaneous &amp; User-Defined</a:t>
            </a:r>
            <a:br>
              <a:rPr lang="en-US" sz="2800" dirty="0"/>
            </a:br>
            <a:r>
              <a:rPr lang="en-US" sz="2800" dirty="0"/>
              <a:t>✔️ Submit Form A, fully completed and signed</a:t>
            </a:r>
            <a:br>
              <a:rPr lang="en-US" sz="2800" dirty="0"/>
            </a:b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879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27814-0B24-990E-F299-09956422F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A97A-891B-069C-F3FD-EA6516AD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200" b="1" dirty="0"/>
              <a:t>Quality Requirements Background</a:t>
            </a:r>
            <a:endParaRPr lang="en-US" sz="32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21D603C-59B0-7971-93A5-3FE5688BB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2</a:t>
            </a:fld>
            <a:endParaRPr lang="en-Z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540AF4-06F1-EC69-E9AF-FF798FEDB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400" dirty="0">
                <a:solidFill>
                  <a:schemeClr val="tx1"/>
                </a:solidFill>
              </a:rPr>
              <a:t>Eskom is an ISO 9001:2015 certified company; </a:t>
            </a:r>
          </a:p>
          <a:p>
            <a:endParaRPr lang="en-US" altLang="en-US" sz="2400" dirty="0">
              <a:solidFill>
                <a:schemeClr val="tx1"/>
              </a:solidFill>
            </a:endParaRPr>
          </a:p>
          <a:p>
            <a:r>
              <a:rPr lang="en-US" altLang="en-US" sz="2400" dirty="0">
                <a:solidFill>
                  <a:schemeClr val="tx1"/>
                </a:solidFill>
              </a:rPr>
              <a:t>Clause 8.4 of the ISO 9001 standard requires organization to have a process for managing suppliers or outsourced functions. The type of control applied depends on the complexity (risk rating) of the product/service outsourced;</a:t>
            </a:r>
          </a:p>
          <a:p>
            <a:endParaRPr lang="en-US" altLang="en-US" sz="2400" dirty="0">
              <a:solidFill>
                <a:schemeClr val="tx1"/>
              </a:solidFill>
            </a:endParaRPr>
          </a:p>
          <a:p>
            <a:r>
              <a:rPr lang="en-US" altLang="en-US" sz="2400" dirty="0">
                <a:solidFill>
                  <a:schemeClr val="tx1"/>
                </a:solidFill>
              </a:rPr>
              <a:t>Eskom, as an SOE is governed by PPPFA, which requires that purchasing of outsourced product/services need to go out on open tender to allow transparent, equitable and fair selection of the suppliers unless a specific exception applies;</a:t>
            </a:r>
          </a:p>
          <a:p>
            <a:endParaRPr lang="en-US" altLang="en-US" sz="2400" dirty="0">
              <a:solidFill>
                <a:schemeClr val="tx1"/>
              </a:solidFill>
            </a:endParaRPr>
          </a:p>
          <a:p>
            <a:r>
              <a:rPr lang="en-US" altLang="en-US" sz="2400" dirty="0">
                <a:solidFill>
                  <a:schemeClr val="tx1"/>
                </a:solidFill>
              </a:rPr>
              <a:t>As part of the PPPFA process, bids are assessed/evaluated on contractual requirements, which may include Safety, Health, Environment, and Quality (SHEQ) criteria;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22030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82F05-8CAB-476D-2F78-584CA62BE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D5E1C-7BB6-4831-4350-3E7CBCC2A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200" b="1" dirty="0"/>
              <a:t>Eskom Definition of Quality</a:t>
            </a:r>
            <a:endParaRPr lang="en-US" sz="32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F209DA1-28B1-0D1C-F3E2-CB0F76CD6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3</a:t>
            </a:fld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5471E-71A6-EF7B-A30B-6CFB3ADC7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3" y="-6909944"/>
            <a:ext cx="10961239" cy="1335156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/>
              <a:t> </a:t>
            </a:r>
            <a:endParaRPr lang="en-ZA" alt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F60733-BC00-8FF3-D163-0846EAC5C2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7321430"/>
              </p:ext>
            </p:extLst>
          </p:nvPr>
        </p:nvGraphicFramePr>
        <p:xfrm>
          <a:off x="508571" y="1050126"/>
          <a:ext cx="9767090" cy="1386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B43CD74-27D2-7B48-F255-4628960F5AA7}"/>
              </a:ext>
            </a:extLst>
          </p:cNvPr>
          <p:cNvSpPr txBox="1"/>
          <p:nvPr/>
        </p:nvSpPr>
        <p:spPr>
          <a:xfrm>
            <a:off x="361680" y="3808164"/>
            <a:ext cx="11376595" cy="1015663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  <a:defRPr/>
            </a:pPr>
            <a:r>
              <a:rPr lang="en-ZA" sz="2400" dirty="0">
                <a:solidFill>
                  <a:schemeClr val="bg1"/>
                </a:solidFill>
              </a:rPr>
              <a:t>The </a:t>
            </a:r>
            <a:r>
              <a:rPr lang="en-ZA" sz="2400" u="sng" dirty="0">
                <a:solidFill>
                  <a:schemeClr val="bg1"/>
                </a:solidFill>
              </a:rPr>
              <a:t>performance standard </a:t>
            </a:r>
            <a:r>
              <a:rPr lang="en-ZA" sz="2400" dirty="0">
                <a:solidFill>
                  <a:schemeClr val="bg1"/>
                </a:solidFill>
              </a:rPr>
              <a:t>for Quality is: </a:t>
            </a:r>
            <a:r>
              <a:rPr lang="en-ZA" sz="2400" i="1" dirty="0">
                <a:solidFill>
                  <a:schemeClr val="bg1"/>
                </a:solidFill>
              </a:rPr>
              <a:t>Zero deviation from Requirements</a:t>
            </a:r>
          </a:p>
          <a:p>
            <a:pPr marL="457200" indent="-457200">
              <a:buAutoNum type="arabicPeriod"/>
              <a:defRPr/>
            </a:pPr>
            <a:endParaRPr lang="en-ZA" sz="2400" i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62AA89-372F-07FF-2D71-9E5AD9E2359A}"/>
              </a:ext>
            </a:extLst>
          </p:cNvPr>
          <p:cNvSpPr txBox="1"/>
          <p:nvPr/>
        </p:nvSpPr>
        <p:spPr>
          <a:xfrm>
            <a:off x="361681" y="5181297"/>
            <a:ext cx="11376595" cy="1015663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ZA"/>
            </a:defPPr>
            <a:lvl1pPr>
              <a:defRPr b="0">
                <a:solidFill>
                  <a:srgbClr val="003896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ZA" sz="2400" dirty="0">
                <a:solidFill>
                  <a:schemeClr val="bg1"/>
                </a:solidFill>
                <a:latin typeface="+mn-lt"/>
                <a:cs typeface="+mn-cs"/>
              </a:rPr>
              <a:t>2. Impact of the errors or deviations is measured as the: Cost of non-conformance</a:t>
            </a:r>
          </a:p>
          <a:p>
            <a:pPr>
              <a:defRPr/>
            </a:pPr>
            <a:endParaRPr lang="en-ZA" sz="2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56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8A78F-5FC8-DD2A-413D-6A07F1C4A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49A25-2938-384E-E199-AADA522DA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365754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Why Quality Matters at Eskom</a:t>
            </a: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1E128E8-F64A-34BA-480E-53CE18484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4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E265FF-1DD2-C604-802E-485D3324EEAA}"/>
              </a:ext>
            </a:extLst>
          </p:cNvPr>
          <p:cNvSpPr txBox="1"/>
          <p:nvPr/>
        </p:nvSpPr>
        <p:spPr>
          <a:xfrm>
            <a:off x="391886" y="1159328"/>
            <a:ext cx="11005916" cy="5031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Partnering for Excellence</a:t>
            </a:r>
            <a:endParaRPr lang="en-Z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Eskom delivers large-scale, strategic infrastructure projects.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require our suppliers to meet the highest standards of quality and compliance.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clear quality framework helps ensure: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Consistency in delivery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Risk reduction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Long-term performance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Alignment with ISO 9001 and Eskom-specific expectations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059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2E3C1-1A0D-33AD-A4B4-2533D1A91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061DA-BE46-A000-DC8A-79AEEA803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2518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What Guides Our Requirements</a:t>
            </a: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60E4CAF-DBB9-08BF-0FD8-5F233AF3F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5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8605E1-5BDF-8B56-514A-8CEAE203425F}"/>
              </a:ext>
            </a:extLst>
          </p:cNvPr>
          <p:cNvSpPr txBox="1"/>
          <p:nvPr/>
        </p:nvSpPr>
        <p:spPr>
          <a:xfrm>
            <a:off x="391886" y="1159328"/>
            <a:ext cx="11005916" cy="4800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Eskom’s supplier quality is governed by:</a:t>
            </a:r>
            <a:endParaRPr lang="en-ZA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Eskom SHEQ Policy</a:t>
            </a: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Eskom Procurement Specification 240-105658000 (QM 58)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 9001 – Quality Management Systems Requirements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 10005 – Guidelines for Quality Plans</a:t>
            </a: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 10006 – Guidelines for Quality Management in Projects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4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7F821-42C7-D80A-FE5C-56E5498F6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45508-F2EF-7737-3B32-574E75C0E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9615" y="826328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How We Classify Quality Requirements</a:t>
            </a: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3329D43-58C8-094D-0557-D1E4930B7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6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C17614-4439-85B8-EF3B-9F227E90FADC}"/>
              </a:ext>
            </a:extLst>
          </p:cNvPr>
          <p:cNvSpPr txBox="1"/>
          <p:nvPr/>
        </p:nvSpPr>
        <p:spPr>
          <a:xfrm>
            <a:off x="505823" y="1581827"/>
            <a:ext cx="11180354" cy="4433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None/>
              <a:tabLst>
                <a:tab pos="228600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4 Categories of Quality Requirements Based on Project Risk</a:t>
            </a:r>
            <a:endParaRPr lang="en-ZA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1 – High risk / criticality / complexity / high value: Certified ISO 9001 required, full QMS and documentation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2 – Low risk / complexity / high value: ISO-aligned QMS, documentation and internal records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3 – High risk / complexity / low value: Method statements and basic QMS procedures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4 – Low risk / low value: Quality method statement and core documents only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101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644371-204C-037E-0952-995FC7BD4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8915"/>
            <a:ext cx="12192000" cy="526122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1D7008-F1C8-5C40-D8BF-05BC57780B61}"/>
              </a:ext>
            </a:extLst>
          </p:cNvPr>
          <p:cNvSpPr txBox="1"/>
          <p:nvPr/>
        </p:nvSpPr>
        <p:spPr>
          <a:xfrm>
            <a:off x="2075180" y="157244"/>
            <a:ext cx="77292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How We Classify Quality Requirements</a:t>
            </a:r>
            <a:endParaRPr lang="en-ZA" sz="3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13663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EDD01-BC63-C951-1F32-F603B6B9F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3E2B0-742E-9BD6-7B5E-E23014331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9889" y="974960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2 – </a:t>
            </a:r>
            <a:r>
              <a:rPr lang="en-ZA" sz="3000" b="1"/>
              <a:t>ISO aligned QMS</a:t>
            </a:r>
            <a:br>
              <a:rPr lang="en-ZA" sz="3000" b="1" dirty="0"/>
            </a:b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71018F6-7373-CC76-D53D-DA3262D07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8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4A2FB6-3B3F-2BC1-67FA-CA5A57D1ED67}"/>
              </a:ext>
            </a:extLst>
          </p:cNvPr>
          <p:cNvSpPr txBox="1"/>
          <p:nvPr/>
        </p:nvSpPr>
        <p:spPr>
          <a:xfrm>
            <a:off x="419177" y="1159328"/>
            <a:ext cx="11353645" cy="5194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dirty="0"/>
              <a:t>Section A: QMS Requirements</a:t>
            </a:r>
          </a:p>
          <a:p>
            <a:r>
              <a:rPr lang="en-ZA" sz="2400" dirty="0"/>
              <a:t>The supplier shall submit objective evidence of a developed and implemented QMS that complies with ISO 9001 or any applicable standard of quality management </a:t>
            </a:r>
            <a:r>
              <a:rPr lang="en-ZA" sz="2400" dirty="0">
                <a:latin typeface="Arial" panose="020B0604020202020204" pitchFamily="34" charset="0"/>
              </a:rPr>
              <a:t>system (the latest applicable revision)</a:t>
            </a:r>
          </a:p>
          <a:p>
            <a:endParaRPr lang="en-ZA" sz="2400" dirty="0">
              <a:latin typeface="Arial" panose="020B0604020202020204" pitchFamily="34" charset="0"/>
            </a:endParaRPr>
          </a:p>
          <a:p>
            <a:r>
              <a:rPr lang="en-US" sz="2400" dirty="0"/>
              <a:t>✔️ </a:t>
            </a:r>
            <a:r>
              <a:rPr lang="en-ZA" sz="2400" dirty="0">
                <a:latin typeface="Arial" panose="020B0604020202020204" pitchFamily="34" charset="0"/>
              </a:rPr>
              <a:t>The following documents (approved copies) shall be submitted:</a:t>
            </a:r>
          </a:p>
          <a:p>
            <a:pPr>
              <a:lnSpc>
                <a:spcPct val="150000"/>
              </a:lnSpc>
            </a:pPr>
            <a:r>
              <a:rPr lang="en-ZA" sz="2400"/>
              <a:t>Quality </a:t>
            </a:r>
            <a:r>
              <a:rPr lang="en-ZA" sz="2400" dirty="0"/>
              <a:t>Management System Manual or a document that defines and describes the QMS and its scope; Quality Policy; Quality Objectives; Control of documented information; Records required by ISO 9001 standard (List of Records); Internal audit procedure; Control of non-conformity outputs; Nonconformity and Corrective action procedure. </a:t>
            </a:r>
            <a:endParaRPr lang="en-ZA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90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4FBD-76A6-259C-8683-9D3BE65E6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FCE13-CDF1-AEEE-9E24-C554F8980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0735" y="1043890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2 – Evidence of QMS in Operation</a:t>
            </a:r>
            <a:br>
              <a:rPr lang="en-ZA" sz="3000" b="1" dirty="0"/>
            </a:b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0EF232-468E-7CCE-DDEE-7183E8B87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9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09BE00-012B-C1B8-8F3D-732679CF57F7}"/>
              </a:ext>
            </a:extLst>
          </p:cNvPr>
          <p:cNvSpPr txBox="1"/>
          <p:nvPr/>
        </p:nvSpPr>
        <p:spPr>
          <a:xfrm>
            <a:off x="329149" y="1043890"/>
            <a:ext cx="11416382" cy="45275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400" b="1" dirty="0"/>
              <a:t>Section B: Evidence of an Operational QMS</a:t>
            </a:r>
          </a:p>
          <a:p>
            <a:pPr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400" dirty="0"/>
              <a:t>✔️ </a:t>
            </a:r>
            <a:r>
              <a:rPr lang="en-US" sz="2400" dirty="0" err="1"/>
              <a:t>Organisation</a:t>
            </a:r>
            <a:r>
              <a:rPr lang="en-US" sz="2400" dirty="0"/>
              <a:t> chart &amp; Responsibility matrix showing defined roles, responsibilities and authorities for quality</a:t>
            </a:r>
            <a:br>
              <a:rPr lang="en-US" sz="2400" dirty="0"/>
            </a:br>
            <a:r>
              <a:rPr lang="en-US" sz="2400" dirty="0"/>
              <a:t>✔️ Evidence of control of external providers — criteria for evaluation, selection, monitoring &amp; re-evaluation</a:t>
            </a:r>
            <a:br>
              <a:rPr lang="en-US" sz="2400" dirty="0"/>
            </a:br>
            <a:r>
              <a:rPr lang="en-US" sz="2400" dirty="0"/>
              <a:t>✔️ Latest internal audit report, with NCs, corrections, corrective actions, scope &amp; outcomes </a:t>
            </a:r>
            <a:br>
              <a:rPr lang="en-US" sz="2400" dirty="0"/>
            </a:br>
            <a:r>
              <a:rPr lang="en-US" sz="2400" dirty="0"/>
              <a:t>✔️ Records of Management Review meetings (minutes, registers)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925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33A1265-97A7-4CBC-A6B2-2EEAB6A71AD7}">
  <ds:schemaRefs>
    <ds:schemaRef ds:uri="http://schemas.microsoft.com/office/2006/metadata/properties"/>
    <ds:schemaRef ds:uri="http://schemas.microsoft.com/office/infopath/2007/PartnerControls"/>
    <ds:schemaRef ds:uri="2c7ddca0-f18f-4514-89ec-cfc256175ba5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6502</TotalTime>
  <Words>711</Words>
  <Application>Microsoft Office PowerPoint</Application>
  <PresentationFormat>Widescreen</PresentationFormat>
  <Paragraphs>67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Supplier Quality Requirements</vt:lpstr>
      <vt:lpstr>Quality Requirements Background</vt:lpstr>
      <vt:lpstr>Eskom Definition of Quality</vt:lpstr>
      <vt:lpstr>Why Quality Matters at Eskom </vt:lpstr>
      <vt:lpstr>What Guides Our Requirements  </vt:lpstr>
      <vt:lpstr> How We Classify Quality Requirements   </vt:lpstr>
      <vt:lpstr>PowerPoint Presentation</vt:lpstr>
      <vt:lpstr> Category 2 – ISO aligned QMS    </vt:lpstr>
      <vt:lpstr> Category 2 – Evidence of QMS in Operation    </vt:lpstr>
      <vt:lpstr> Category 2 – Contract Specific Quality Planning    </vt:lpstr>
      <vt:lpstr> Category 2 – (Enquiry/Contract/Quality  Requirements for QM58 and ISO 9001)   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Keamogetswe Daniso</cp:lastModifiedBy>
  <cp:revision>56</cp:revision>
  <dcterms:created xsi:type="dcterms:W3CDTF">2020-01-06T09:48:40Z</dcterms:created>
  <dcterms:modified xsi:type="dcterms:W3CDTF">2025-11-27T08:05:23Z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