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ags/tag48.xml" ContentType="application/vnd.openxmlformats-officedocument.presentationml.tags+xml"/>
  <Override PartName="/ppt/theme/theme6.xml" ContentType="application/vnd.openxmlformats-officedocument.theme+xml"/>
  <Override PartName="/ppt/tags/tag49.xml" ContentType="application/vnd.openxmlformats-officedocument.presentationml.tags+xml"/>
  <Override PartName="/ppt/notesSlides/notesSlide1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697" r:id="rId2"/>
    <p:sldMasterId id="2147483713" r:id="rId3"/>
    <p:sldMasterId id="2147483725" r:id="rId4"/>
    <p:sldMasterId id="2147483740" r:id="rId5"/>
  </p:sldMasterIdLst>
  <p:notesMasterIdLst>
    <p:notesMasterId r:id="rId9"/>
  </p:notesMasterIdLst>
  <p:sldIdLst>
    <p:sldId id="276" r:id="rId6"/>
    <p:sldId id="343" r:id="rId7"/>
    <p:sldId id="344" r:id="rId8"/>
  </p:sldIdLst>
  <p:sldSz cx="12188825" cy="6858000"/>
  <p:notesSz cx="6858000" cy="9144000"/>
  <p:custDataLst>
    <p:tags r:id="rId10"/>
  </p:custDataLst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F87"/>
    <a:srgbClr val="4EB7A8"/>
    <a:srgbClr val="F6FBFC"/>
    <a:srgbClr val="E5E5E5"/>
    <a:srgbClr val="003399"/>
    <a:srgbClr val="000099"/>
    <a:srgbClr val="062E8F"/>
    <a:srgbClr val="B55300"/>
    <a:srgbClr val="E8E8E8"/>
    <a:srgbClr val="0060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02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https://pixabay.com/photos/new-york-skyline-new-york-city-city-668616/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176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image" Target="../media/image9.jpeg"/><Relationship Id="rId3" Type="http://schemas.openxmlformats.org/officeDocument/2006/relationships/tags" Target="../tags/tag9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8.jpeg"/><Relationship Id="rId2" Type="http://schemas.openxmlformats.org/officeDocument/2006/relationships/tags" Target="../tags/tag8.xml"/><Relationship Id="rId16" Type="http://schemas.openxmlformats.org/officeDocument/2006/relationships/image" Target="../media/image12.png"/><Relationship Id="rId1" Type="http://schemas.openxmlformats.org/officeDocument/2006/relationships/vmlDrawing" Target="../drawings/vmlDrawing5.vml"/><Relationship Id="rId6" Type="http://schemas.openxmlformats.org/officeDocument/2006/relationships/slideMaster" Target="../slideMasters/slideMaster4.xml"/><Relationship Id="rId11" Type="http://schemas.openxmlformats.org/officeDocument/2006/relationships/image" Target="../media/image7.jpeg"/><Relationship Id="rId5" Type="http://schemas.openxmlformats.org/officeDocument/2006/relationships/tags" Target="../tags/tag11.xml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tags" Target="../tags/tag10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4.xml"/><Relationship Id="rId9" Type="http://schemas.openxmlformats.org/officeDocument/2006/relationships/image" Target="../media/image3.jpe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6.xml"/><Relationship Id="rId7" Type="http://schemas.openxmlformats.org/officeDocument/2006/relationships/image" Target="../media/image1.emf"/><Relationship Id="rId2" Type="http://schemas.openxmlformats.org/officeDocument/2006/relationships/tags" Target="../tags/tag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7.xml"/><Relationship Id="rId9" Type="http://schemas.openxmlformats.org/officeDocument/2006/relationships/image" Target="../media/image3.jpeg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20.xml"/><Relationship Id="rId9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22.xml"/><Relationship Id="rId7" Type="http://schemas.openxmlformats.org/officeDocument/2006/relationships/image" Target="../media/image1.emf"/><Relationship Id="rId2" Type="http://schemas.openxmlformats.org/officeDocument/2006/relationships/tags" Target="../tags/tag2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23.xml"/><Relationship Id="rId9" Type="http://schemas.openxmlformats.org/officeDocument/2006/relationships/image" Target="../media/image3.jpeg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25.xml"/><Relationship Id="rId7" Type="http://schemas.openxmlformats.org/officeDocument/2006/relationships/image" Target="../media/image1.emf"/><Relationship Id="rId2" Type="http://schemas.openxmlformats.org/officeDocument/2006/relationships/tags" Target="../tags/tag2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26.xml"/><Relationship Id="rId9" Type="http://schemas.openxmlformats.org/officeDocument/2006/relationships/image" Target="../media/image3.jpe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28.xml"/><Relationship Id="rId7" Type="http://schemas.openxmlformats.org/officeDocument/2006/relationships/image" Target="../media/image1.emf"/><Relationship Id="rId2" Type="http://schemas.openxmlformats.org/officeDocument/2006/relationships/tags" Target="../tags/tag2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29.xml"/><Relationship Id="rId9" Type="http://schemas.openxmlformats.org/officeDocument/2006/relationships/image" Target="../media/image3.jpe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1.xml"/><Relationship Id="rId7" Type="http://schemas.openxmlformats.org/officeDocument/2006/relationships/image" Target="../media/image1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32.xml"/><Relationship Id="rId9" Type="http://schemas.openxmlformats.org/officeDocument/2006/relationships/image" Target="../media/image3.jpeg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4.xml"/><Relationship Id="rId7" Type="http://schemas.openxmlformats.org/officeDocument/2006/relationships/image" Target="../media/image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35.xml"/><Relationship Id="rId9" Type="http://schemas.openxmlformats.org/officeDocument/2006/relationships/image" Target="../media/image3.jpeg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7.xml"/><Relationship Id="rId7" Type="http://schemas.openxmlformats.org/officeDocument/2006/relationships/image" Target="../media/image1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38.xml"/><Relationship Id="rId9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40.xml"/><Relationship Id="rId7" Type="http://schemas.openxmlformats.org/officeDocument/2006/relationships/image" Target="../media/image1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41.xml"/><Relationship Id="rId9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43.xml"/><Relationship Id="rId7" Type="http://schemas.openxmlformats.org/officeDocument/2006/relationships/image" Target="../media/image1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44.xml"/><Relationship Id="rId9" Type="http://schemas.openxmlformats.org/officeDocument/2006/relationships/image" Target="../media/image3.jpeg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46.xml"/><Relationship Id="rId7" Type="http://schemas.openxmlformats.org/officeDocument/2006/relationships/image" Target="../media/image1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47.xml"/><Relationship Id="rId9" Type="http://schemas.openxmlformats.org/officeDocument/2006/relationships/image" Target="../media/image3.jpe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9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6521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7105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415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360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09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569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23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613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D6AEC88-240A-434D-AEA2-1129F0942603}"/>
              </a:ext>
            </a:extLst>
          </p:cNvPr>
          <p:cNvSpPr/>
          <p:nvPr userDrawn="1"/>
        </p:nvSpPr>
        <p:spPr>
          <a:xfrm>
            <a:off x="1069671" y="1693864"/>
            <a:ext cx="7076740" cy="5164136"/>
          </a:xfrm>
          <a:custGeom>
            <a:avLst/>
            <a:gdLst>
              <a:gd name="connsiteX0" fmla="*/ 2952565 w 7076740"/>
              <a:gd name="connsiteY0" fmla="*/ 88 h 5164136"/>
              <a:gd name="connsiteX1" fmla="*/ 6337735 w 7076740"/>
              <a:gd name="connsiteY1" fmla="*/ 1905000 h 5164136"/>
              <a:gd name="connsiteX2" fmla="*/ 6080132 w 7076740"/>
              <a:gd name="connsiteY2" fmla="*/ 5004379 h 5164136"/>
              <a:gd name="connsiteX3" fmla="*/ 5846423 w 7076740"/>
              <a:gd name="connsiteY3" fmla="*/ 5164136 h 5164136"/>
              <a:gd name="connsiteX4" fmla="*/ 115254 w 7076740"/>
              <a:gd name="connsiteY4" fmla="*/ 5164136 h 5164136"/>
              <a:gd name="connsiteX5" fmla="*/ 108868 w 7076740"/>
              <a:gd name="connsiteY5" fmla="*/ 5138781 h 5164136"/>
              <a:gd name="connsiteX6" fmla="*/ 1536604 w 7076740"/>
              <a:gd name="connsiteY6" fmla="*/ 401905 h 5164136"/>
              <a:gd name="connsiteX7" fmla="*/ 2952565 w 7076740"/>
              <a:gd name="connsiteY7" fmla="*/ 88 h 516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6740" h="5164136">
                <a:moveTo>
                  <a:pt x="2952565" y="88"/>
                </a:moveTo>
                <a:cubicBezTo>
                  <a:pt x="3880114" y="-7336"/>
                  <a:pt x="5029752" y="450939"/>
                  <a:pt x="6337735" y="1905000"/>
                </a:cubicBezTo>
                <a:cubicBezTo>
                  <a:pt x="7645718" y="3359060"/>
                  <a:pt x="6998635" y="4332285"/>
                  <a:pt x="6080132" y="5004379"/>
                </a:cubicBezTo>
                <a:lnTo>
                  <a:pt x="5846423" y="5164136"/>
                </a:lnTo>
                <a:lnTo>
                  <a:pt x="115254" y="5164136"/>
                </a:lnTo>
                <a:lnTo>
                  <a:pt x="108868" y="5138781"/>
                </a:lnTo>
                <a:cubicBezTo>
                  <a:pt x="-317035" y="3256565"/>
                  <a:pt x="579466" y="965050"/>
                  <a:pt x="1536604" y="401905"/>
                </a:cubicBezTo>
                <a:cubicBezTo>
                  <a:pt x="1919459" y="176647"/>
                  <a:pt x="2396036" y="4542"/>
                  <a:pt x="2952565" y="8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9342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33BA2AE-9F93-4E7A-9DFD-97B5382F6724}"/>
              </a:ext>
            </a:extLst>
          </p:cNvPr>
          <p:cNvSpPr/>
          <p:nvPr userDrawn="1"/>
        </p:nvSpPr>
        <p:spPr>
          <a:xfrm>
            <a:off x="3717030" y="0"/>
            <a:ext cx="8471795" cy="5825405"/>
          </a:xfrm>
          <a:custGeom>
            <a:avLst/>
            <a:gdLst>
              <a:gd name="connsiteX0" fmla="*/ 1457046 w 8471795"/>
              <a:gd name="connsiteY0" fmla="*/ 0 h 5825405"/>
              <a:gd name="connsiteX1" fmla="*/ 8471795 w 8471795"/>
              <a:gd name="connsiteY1" fmla="*/ 0 h 5825405"/>
              <a:gd name="connsiteX2" fmla="*/ 8471795 w 8471795"/>
              <a:gd name="connsiteY2" fmla="*/ 1859738 h 5825405"/>
              <a:gd name="connsiteX3" fmla="*/ 8314116 w 8471795"/>
              <a:gd name="connsiteY3" fmla="*/ 2020116 h 5825405"/>
              <a:gd name="connsiteX4" fmla="*/ 6479861 w 8471795"/>
              <a:gd name="connsiteY4" fmla="*/ 3230875 h 5825405"/>
              <a:gd name="connsiteX5" fmla="*/ 2545806 w 8471795"/>
              <a:gd name="connsiteY5" fmla="*/ 5813245 h 5825405"/>
              <a:gd name="connsiteX6" fmla="*/ 10360 w 8471795"/>
              <a:gd name="connsiteY6" fmla="*/ 2895018 h 5825405"/>
              <a:gd name="connsiteX7" fmla="*/ 1365117 w 8471795"/>
              <a:gd name="connsiteY7" fmla="*/ 92342 h 5825405"/>
              <a:gd name="connsiteX8" fmla="*/ 1457046 w 8471795"/>
              <a:gd name="connsiteY8" fmla="*/ 0 h 582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71795" h="5825405">
                <a:moveTo>
                  <a:pt x="1457046" y="0"/>
                </a:moveTo>
                <a:lnTo>
                  <a:pt x="8471795" y="0"/>
                </a:lnTo>
                <a:lnTo>
                  <a:pt x="8471795" y="1859738"/>
                </a:lnTo>
                <a:lnTo>
                  <a:pt x="8314116" y="2020116"/>
                </a:lnTo>
                <a:cubicBezTo>
                  <a:pt x="7779312" y="2521114"/>
                  <a:pt x="7018363" y="2886621"/>
                  <a:pt x="6479861" y="3230875"/>
                </a:cubicBezTo>
                <a:cubicBezTo>
                  <a:pt x="5253274" y="4014542"/>
                  <a:pt x="4071561" y="5656511"/>
                  <a:pt x="2545806" y="5813245"/>
                </a:cubicBezTo>
                <a:cubicBezTo>
                  <a:pt x="937780" y="5984905"/>
                  <a:pt x="-116786" y="4305618"/>
                  <a:pt x="10360" y="2895018"/>
                </a:cubicBezTo>
                <a:cubicBezTo>
                  <a:pt x="101513" y="1845930"/>
                  <a:pt x="617286" y="875676"/>
                  <a:pt x="1365117" y="92342"/>
                </a:cubicBezTo>
                <a:lnTo>
                  <a:pt x="1457046" y="0"/>
                </a:ln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34137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4E53C57-A5AB-4756-B13F-360489AB9734}"/>
              </a:ext>
            </a:extLst>
          </p:cNvPr>
          <p:cNvSpPr/>
          <p:nvPr userDrawn="1"/>
        </p:nvSpPr>
        <p:spPr>
          <a:xfrm>
            <a:off x="1069671" y="1693864"/>
            <a:ext cx="7076740" cy="5164136"/>
          </a:xfrm>
          <a:custGeom>
            <a:avLst/>
            <a:gdLst>
              <a:gd name="connsiteX0" fmla="*/ 2952565 w 7076740"/>
              <a:gd name="connsiteY0" fmla="*/ 88 h 5164136"/>
              <a:gd name="connsiteX1" fmla="*/ 6337735 w 7076740"/>
              <a:gd name="connsiteY1" fmla="*/ 1905000 h 5164136"/>
              <a:gd name="connsiteX2" fmla="*/ 6080132 w 7076740"/>
              <a:gd name="connsiteY2" fmla="*/ 5004379 h 5164136"/>
              <a:gd name="connsiteX3" fmla="*/ 5846423 w 7076740"/>
              <a:gd name="connsiteY3" fmla="*/ 5164136 h 5164136"/>
              <a:gd name="connsiteX4" fmla="*/ 115254 w 7076740"/>
              <a:gd name="connsiteY4" fmla="*/ 5164136 h 5164136"/>
              <a:gd name="connsiteX5" fmla="*/ 108868 w 7076740"/>
              <a:gd name="connsiteY5" fmla="*/ 5138781 h 5164136"/>
              <a:gd name="connsiteX6" fmla="*/ 1536604 w 7076740"/>
              <a:gd name="connsiteY6" fmla="*/ 401905 h 5164136"/>
              <a:gd name="connsiteX7" fmla="*/ 2952565 w 7076740"/>
              <a:gd name="connsiteY7" fmla="*/ 88 h 516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6740" h="5164136">
                <a:moveTo>
                  <a:pt x="2952565" y="88"/>
                </a:moveTo>
                <a:cubicBezTo>
                  <a:pt x="3880114" y="-7336"/>
                  <a:pt x="5029752" y="450939"/>
                  <a:pt x="6337735" y="1905000"/>
                </a:cubicBezTo>
                <a:cubicBezTo>
                  <a:pt x="7645718" y="3359060"/>
                  <a:pt x="6998635" y="4332285"/>
                  <a:pt x="6080132" y="5004379"/>
                </a:cubicBezTo>
                <a:lnTo>
                  <a:pt x="5846423" y="5164136"/>
                </a:lnTo>
                <a:lnTo>
                  <a:pt x="115254" y="5164136"/>
                </a:lnTo>
                <a:lnTo>
                  <a:pt x="108868" y="5138781"/>
                </a:lnTo>
                <a:cubicBezTo>
                  <a:pt x="-317035" y="3256565"/>
                  <a:pt x="579466" y="965050"/>
                  <a:pt x="1536604" y="401905"/>
                </a:cubicBezTo>
                <a:cubicBezTo>
                  <a:pt x="1919459" y="176647"/>
                  <a:pt x="2396036" y="4542"/>
                  <a:pt x="2952565" y="8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056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9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3513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7249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78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159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111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863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9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98853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9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712887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E16425B-2A42-409E-BD07-64554C49ED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8221" y="3945599"/>
            <a:ext cx="7821163" cy="1380476"/>
          </a:xfrm>
        </p:spPr>
        <p:txBody>
          <a:bodyPr lIns="0" rIns="0" anchor="b">
            <a:noAutofit/>
          </a:bodyPr>
          <a:lstStyle>
            <a:lvl1pPr algn="r">
              <a:defRPr lang="en-US" sz="80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6380" y="5651649"/>
            <a:ext cx="5773004" cy="440388"/>
          </a:xfrm>
        </p:spPr>
        <p:txBody>
          <a:bodyPr lIns="0" rIns="0">
            <a:normAutofit/>
          </a:bodyPr>
          <a:lstStyle>
            <a:lvl1pPr marL="0" indent="0" algn="r"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4978E7-8DCC-4370-A827-019C0A465D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513" y="1543725"/>
            <a:ext cx="4001002" cy="3991888"/>
          </a:xfrm>
          <a:custGeom>
            <a:avLst/>
            <a:gdLst>
              <a:gd name="connsiteX0" fmla="*/ 1741488 w 3484563"/>
              <a:gd name="connsiteY0" fmla="*/ 0 h 3476625"/>
              <a:gd name="connsiteX1" fmla="*/ 3484563 w 3484563"/>
              <a:gd name="connsiteY1" fmla="*/ 1738313 h 3476625"/>
              <a:gd name="connsiteX2" fmla="*/ 1741488 w 3484563"/>
              <a:gd name="connsiteY2" fmla="*/ 3476625 h 3476625"/>
              <a:gd name="connsiteX3" fmla="*/ 0 w 3484563"/>
              <a:gd name="connsiteY3" fmla="*/ 1738313 h 347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563" h="3476625">
                <a:moveTo>
                  <a:pt x="1741488" y="0"/>
                </a:moveTo>
                <a:lnTo>
                  <a:pt x="3484563" y="1738313"/>
                </a:lnTo>
                <a:lnTo>
                  <a:pt x="1741488" y="3476625"/>
                </a:lnTo>
                <a:lnTo>
                  <a:pt x="0" y="1738313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875558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567089B-A4E4-488B-A2A7-7F7BA5A71C53}"/>
              </a:ext>
            </a:extLst>
          </p:cNvPr>
          <p:cNvSpPr/>
          <p:nvPr userDrawn="1"/>
        </p:nvSpPr>
        <p:spPr>
          <a:xfrm>
            <a:off x="5158309" y="0"/>
            <a:ext cx="7030512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A7E992AB-F520-4DA7-8147-A422DC901B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4413" y="908050"/>
            <a:ext cx="5184775" cy="48244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FFD9F981-6267-4464-945B-1E5E5D584D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688" y="1232744"/>
            <a:ext cx="3614536" cy="439251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2156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</p:spTree>
    <p:extLst>
      <p:ext uri="{BB962C8B-B14F-4D97-AF65-F5344CB8AC3E}">
        <p14:creationId xmlns:p14="http://schemas.microsoft.com/office/powerpoint/2010/main" val="167260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E16425B-2A42-409E-BD07-64554C49ED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8221" y="3945599"/>
            <a:ext cx="7821163" cy="1380476"/>
          </a:xfrm>
        </p:spPr>
        <p:txBody>
          <a:bodyPr lIns="0" rIns="0" anchor="b">
            <a:noAutofit/>
          </a:bodyPr>
          <a:lstStyle>
            <a:lvl1pPr algn="r">
              <a:defRPr lang="en-US" sz="80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6380" y="5651649"/>
            <a:ext cx="5773004" cy="440388"/>
          </a:xfrm>
        </p:spPr>
        <p:txBody>
          <a:bodyPr lIns="0" rIns="0">
            <a:normAutofit/>
          </a:bodyPr>
          <a:lstStyle>
            <a:lvl1pPr marL="0" indent="0" algn="r"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4978E7-8DCC-4370-A827-019C0A465D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513" y="1543725"/>
            <a:ext cx="4001002" cy="3991888"/>
          </a:xfrm>
          <a:custGeom>
            <a:avLst/>
            <a:gdLst>
              <a:gd name="connsiteX0" fmla="*/ 1741488 w 3484563"/>
              <a:gd name="connsiteY0" fmla="*/ 0 h 3476625"/>
              <a:gd name="connsiteX1" fmla="*/ 3484563 w 3484563"/>
              <a:gd name="connsiteY1" fmla="*/ 1738313 h 3476625"/>
              <a:gd name="connsiteX2" fmla="*/ 1741488 w 3484563"/>
              <a:gd name="connsiteY2" fmla="*/ 3476625 h 3476625"/>
              <a:gd name="connsiteX3" fmla="*/ 0 w 3484563"/>
              <a:gd name="connsiteY3" fmla="*/ 1738313 h 347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563" h="3476625">
                <a:moveTo>
                  <a:pt x="1741488" y="0"/>
                </a:moveTo>
                <a:lnTo>
                  <a:pt x="3484563" y="1738313"/>
                </a:lnTo>
                <a:lnTo>
                  <a:pt x="1741488" y="3476625"/>
                </a:lnTo>
                <a:lnTo>
                  <a:pt x="0" y="1738313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510848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F0732-7B04-4D13-A20A-EAE81FAF6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05796B9B-BAF1-49A9-86FD-73EF8466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84A729F-E614-44E6-A600-73A0CC14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E4D52FC-BAF9-4D38-847D-9C7734B60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47241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EC023-5C17-48BE-B229-A6022921FFF1}"/>
              </a:ext>
            </a:extLst>
          </p:cNvPr>
          <p:cNvSpPr/>
          <p:nvPr userDrawn="1"/>
        </p:nvSpPr>
        <p:spPr>
          <a:xfrm>
            <a:off x="0" y="1484784"/>
            <a:ext cx="6094412" cy="3888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2BEA14BD-8AAE-4C27-B899-6DB5FFACFE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21310" y="1913260"/>
            <a:ext cx="827088" cy="1155700"/>
          </a:xfrm>
          <a:custGeom>
            <a:avLst/>
            <a:gdLst>
              <a:gd name="T0" fmla="*/ 383 w 383"/>
              <a:gd name="T1" fmla="*/ 241 h 535"/>
              <a:gd name="T2" fmla="*/ 362 w 383"/>
              <a:gd name="T3" fmla="*/ 350 h 535"/>
              <a:gd name="T4" fmla="*/ 306 w 383"/>
              <a:gd name="T5" fmla="*/ 424 h 535"/>
              <a:gd name="T6" fmla="*/ 380 w 383"/>
              <a:gd name="T7" fmla="*/ 483 h 535"/>
              <a:gd name="T8" fmla="*/ 321 w 383"/>
              <a:gd name="T9" fmla="*/ 535 h 535"/>
              <a:gd name="T10" fmla="*/ 226 w 383"/>
              <a:gd name="T11" fmla="*/ 458 h 535"/>
              <a:gd name="T12" fmla="*/ 192 w 383"/>
              <a:gd name="T13" fmla="*/ 461 h 535"/>
              <a:gd name="T14" fmla="*/ 92 w 383"/>
              <a:gd name="T15" fmla="*/ 434 h 535"/>
              <a:gd name="T16" fmla="*/ 24 w 383"/>
              <a:gd name="T17" fmla="*/ 358 h 535"/>
              <a:gd name="T18" fmla="*/ 0 w 383"/>
              <a:gd name="T19" fmla="*/ 243 h 535"/>
              <a:gd name="T20" fmla="*/ 0 w 383"/>
              <a:gd name="T21" fmla="*/ 221 h 535"/>
              <a:gd name="T22" fmla="*/ 24 w 383"/>
              <a:gd name="T23" fmla="*/ 104 h 535"/>
              <a:gd name="T24" fmla="*/ 91 w 383"/>
              <a:gd name="T25" fmla="*/ 27 h 535"/>
              <a:gd name="T26" fmla="*/ 191 w 383"/>
              <a:gd name="T27" fmla="*/ 0 h 535"/>
              <a:gd name="T28" fmla="*/ 291 w 383"/>
              <a:gd name="T29" fmla="*/ 27 h 535"/>
              <a:gd name="T30" fmla="*/ 359 w 383"/>
              <a:gd name="T31" fmla="*/ 104 h 535"/>
              <a:gd name="T32" fmla="*/ 383 w 383"/>
              <a:gd name="T33" fmla="*/ 220 h 535"/>
              <a:gd name="T34" fmla="*/ 383 w 383"/>
              <a:gd name="T35" fmla="*/ 241 h 535"/>
              <a:gd name="T36" fmla="*/ 289 w 383"/>
              <a:gd name="T37" fmla="*/ 220 h 535"/>
              <a:gd name="T38" fmla="*/ 263 w 383"/>
              <a:gd name="T39" fmla="*/ 113 h 535"/>
              <a:gd name="T40" fmla="*/ 191 w 383"/>
              <a:gd name="T41" fmla="*/ 76 h 535"/>
              <a:gd name="T42" fmla="*/ 119 w 383"/>
              <a:gd name="T43" fmla="*/ 112 h 535"/>
              <a:gd name="T44" fmla="*/ 94 w 383"/>
              <a:gd name="T45" fmla="*/ 219 h 535"/>
              <a:gd name="T46" fmla="*/ 94 w 383"/>
              <a:gd name="T47" fmla="*/ 241 h 535"/>
              <a:gd name="T48" fmla="*/ 119 w 383"/>
              <a:gd name="T49" fmla="*/ 347 h 535"/>
              <a:gd name="T50" fmla="*/ 192 w 383"/>
              <a:gd name="T51" fmla="*/ 385 h 535"/>
              <a:gd name="T52" fmla="*/ 263 w 383"/>
              <a:gd name="T53" fmla="*/ 349 h 535"/>
              <a:gd name="T54" fmla="*/ 289 w 383"/>
              <a:gd name="T55" fmla="*/ 242 h 535"/>
              <a:gd name="T56" fmla="*/ 289 w 383"/>
              <a:gd name="T57" fmla="*/ 22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3" h="535">
                <a:moveTo>
                  <a:pt x="383" y="241"/>
                </a:moveTo>
                <a:cubicBezTo>
                  <a:pt x="383" y="282"/>
                  <a:pt x="376" y="319"/>
                  <a:pt x="362" y="350"/>
                </a:cubicBezTo>
                <a:cubicBezTo>
                  <a:pt x="349" y="381"/>
                  <a:pt x="330" y="406"/>
                  <a:pt x="306" y="424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21" y="535"/>
                  <a:pt x="321" y="535"/>
                  <a:pt x="321" y="535"/>
                </a:cubicBezTo>
                <a:cubicBezTo>
                  <a:pt x="226" y="458"/>
                  <a:pt x="226" y="458"/>
                  <a:pt x="226" y="458"/>
                </a:cubicBezTo>
                <a:cubicBezTo>
                  <a:pt x="215" y="460"/>
                  <a:pt x="204" y="461"/>
                  <a:pt x="192" y="461"/>
                </a:cubicBezTo>
                <a:cubicBezTo>
                  <a:pt x="155" y="461"/>
                  <a:pt x="121" y="452"/>
                  <a:pt x="92" y="434"/>
                </a:cubicBezTo>
                <a:cubicBezTo>
                  <a:pt x="63" y="416"/>
                  <a:pt x="40" y="391"/>
                  <a:pt x="24" y="358"/>
                </a:cubicBezTo>
                <a:cubicBezTo>
                  <a:pt x="8" y="324"/>
                  <a:pt x="0" y="286"/>
                  <a:pt x="0" y="243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177"/>
                  <a:pt x="8" y="138"/>
                  <a:pt x="24" y="104"/>
                </a:cubicBezTo>
                <a:cubicBezTo>
                  <a:pt x="40" y="70"/>
                  <a:pt x="62" y="45"/>
                  <a:pt x="91" y="27"/>
                </a:cubicBezTo>
                <a:cubicBezTo>
                  <a:pt x="121" y="9"/>
                  <a:pt x="154" y="0"/>
                  <a:pt x="191" y="0"/>
                </a:cubicBezTo>
                <a:cubicBezTo>
                  <a:pt x="229" y="0"/>
                  <a:pt x="262" y="9"/>
                  <a:pt x="291" y="27"/>
                </a:cubicBezTo>
                <a:cubicBezTo>
                  <a:pt x="320" y="45"/>
                  <a:pt x="343" y="70"/>
                  <a:pt x="359" y="104"/>
                </a:cubicBezTo>
                <a:cubicBezTo>
                  <a:pt x="375" y="138"/>
                  <a:pt x="383" y="176"/>
                  <a:pt x="383" y="220"/>
                </a:cubicBezTo>
                <a:lnTo>
                  <a:pt x="383" y="241"/>
                </a:lnTo>
                <a:close/>
                <a:moveTo>
                  <a:pt x="289" y="220"/>
                </a:moveTo>
                <a:cubicBezTo>
                  <a:pt x="289" y="173"/>
                  <a:pt x="280" y="137"/>
                  <a:pt x="263" y="113"/>
                </a:cubicBezTo>
                <a:cubicBezTo>
                  <a:pt x="247" y="88"/>
                  <a:pt x="223" y="76"/>
                  <a:pt x="191" y="76"/>
                </a:cubicBezTo>
                <a:cubicBezTo>
                  <a:pt x="160" y="76"/>
                  <a:pt x="136" y="88"/>
                  <a:pt x="119" y="112"/>
                </a:cubicBezTo>
                <a:cubicBezTo>
                  <a:pt x="102" y="136"/>
                  <a:pt x="94" y="172"/>
                  <a:pt x="94" y="219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94" y="286"/>
                  <a:pt x="102" y="322"/>
                  <a:pt x="119" y="347"/>
                </a:cubicBezTo>
                <a:cubicBezTo>
                  <a:pt x="136" y="373"/>
                  <a:pt x="160" y="385"/>
                  <a:pt x="192" y="385"/>
                </a:cubicBezTo>
                <a:cubicBezTo>
                  <a:pt x="223" y="385"/>
                  <a:pt x="247" y="373"/>
                  <a:pt x="263" y="349"/>
                </a:cubicBezTo>
                <a:cubicBezTo>
                  <a:pt x="280" y="324"/>
                  <a:pt x="289" y="289"/>
                  <a:pt x="289" y="242"/>
                </a:cubicBezTo>
                <a:lnTo>
                  <a:pt x="289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789CEAE0-31A3-4179-9C78-8C69B2E5A9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528660" y="1927547"/>
            <a:ext cx="908050" cy="968375"/>
          </a:xfrm>
          <a:custGeom>
            <a:avLst/>
            <a:gdLst>
              <a:gd name="T0" fmla="*/ 395 w 572"/>
              <a:gd name="T1" fmla="*/ 483 h 610"/>
              <a:gd name="T2" fmla="*/ 175 w 572"/>
              <a:gd name="T3" fmla="*/ 483 h 610"/>
              <a:gd name="T4" fmla="*/ 133 w 572"/>
              <a:gd name="T5" fmla="*/ 610 h 610"/>
              <a:gd name="T6" fmla="*/ 0 w 572"/>
              <a:gd name="T7" fmla="*/ 610 h 610"/>
              <a:gd name="T8" fmla="*/ 227 w 572"/>
              <a:gd name="T9" fmla="*/ 0 h 610"/>
              <a:gd name="T10" fmla="*/ 344 w 572"/>
              <a:gd name="T11" fmla="*/ 0 h 610"/>
              <a:gd name="T12" fmla="*/ 572 w 572"/>
              <a:gd name="T13" fmla="*/ 610 h 610"/>
              <a:gd name="T14" fmla="*/ 437 w 572"/>
              <a:gd name="T15" fmla="*/ 610 h 610"/>
              <a:gd name="T16" fmla="*/ 395 w 572"/>
              <a:gd name="T17" fmla="*/ 483 h 610"/>
              <a:gd name="T18" fmla="*/ 209 w 572"/>
              <a:gd name="T19" fmla="*/ 382 h 610"/>
              <a:gd name="T20" fmla="*/ 361 w 572"/>
              <a:gd name="T21" fmla="*/ 382 h 610"/>
              <a:gd name="T22" fmla="*/ 285 w 572"/>
              <a:gd name="T23" fmla="*/ 153 h 610"/>
              <a:gd name="T24" fmla="*/ 209 w 572"/>
              <a:gd name="T25" fmla="*/ 38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2" h="610">
                <a:moveTo>
                  <a:pt x="395" y="483"/>
                </a:moveTo>
                <a:lnTo>
                  <a:pt x="175" y="483"/>
                </a:lnTo>
                <a:lnTo>
                  <a:pt x="133" y="610"/>
                </a:lnTo>
                <a:lnTo>
                  <a:pt x="0" y="610"/>
                </a:lnTo>
                <a:lnTo>
                  <a:pt x="227" y="0"/>
                </a:lnTo>
                <a:lnTo>
                  <a:pt x="344" y="0"/>
                </a:lnTo>
                <a:lnTo>
                  <a:pt x="572" y="610"/>
                </a:lnTo>
                <a:lnTo>
                  <a:pt x="437" y="610"/>
                </a:lnTo>
                <a:lnTo>
                  <a:pt x="395" y="483"/>
                </a:lnTo>
                <a:close/>
                <a:moveTo>
                  <a:pt x="209" y="382"/>
                </a:moveTo>
                <a:lnTo>
                  <a:pt x="361" y="382"/>
                </a:lnTo>
                <a:lnTo>
                  <a:pt x="285" y="153"/>
                </a:lnTo>
                <a:lnTo>
                  <a:pt x="209" y="3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12CF986-C8A9-45C4-A11F-BEB2DA196D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8" y="3497436"/>
            <a:ext cx="5021262" cy="15873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16F89729-72ED-467B-83DE-CBF0166A22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35012" y="3497436"/>
            <a:ext cx="5021262" cy="1587327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2528003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  <a:prstGeom prst="rect">
            <a:avLst/>
          </a:prstGeo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DA2F5C-1E73-4D73-9865-156115AF49BF}"/>
              </a:ext>
            </a:extLst>
          </p:cNvPr>
          <p:cNvSpPr/>
          <p:nvPr userDrawn="1"/>
        </p:nvSpPr>
        <p:spPr>
          <a:xfrm>
            <a:off x="0" y="836712"/>
            <a:ext cx="12188825" cy="1080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DCFE-632B-4116-AD33-6F8DDF0C7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837207"/>
            <a:ext cx="10955128" cy="1079500"/>
          </a:xfrm>
        </p:spPr>
        <p:txBody>
          <a:bodyPr lIns="0" rIns="0" anchor="ctr">
            <a:normAutofit/>
          </a:bodyPr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3297EF9-1609-4424-A91A-99F6ED796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2259154"/>
            <a:ext cx="10955338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84CA4BDC-CCEE-4B78-AC4A-6633E92C98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8" y="3833286"/>
            <a:ext cx="10969786" cy="1791792"/>
          </a:xfrm>
        </p:spPr>
        <p:txBody>
          <a:bodyPr lIns="0" rIns="0"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810615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65266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83264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609441" y="6245225"/>
            <a:ext cx="2844059" cy="476250"/>
          </a:xfrm>
        </p:spPr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FFC948-5D8A-4694-88A1-DB1CE2625820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5225"/>
            <a:ext cx="3859795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5325" y="6245225"/>
            <a:ext cx="2844059" cy="476250"/>
          </a:xfrm>
        </p:spPr>
        <p:txBody>
          <a:bodyPr/>
          <a:lstStyle>
            <a:lvl1pPr algn="r" eaLnBrk="0" hangingPunct="0">
              <a:defRPr sz="10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D54B483-2337-4DD8-9129-03D0931E36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54631405"/>
      </p:ext>
    </p:extLst>
  </p:cSld>
  <p:clrMapOvr>
    <a:masterClrMapping/>
  </p:clrMapOvr>
  <p:transition spd="slow">
    <p:fade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" y="1"/>
          <a:ext cx="215844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4" name="Object 1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1"/>
                        <a:ext cx="215844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grpSp>
        <p:nvGrpSpPr>
          <p:cNvPr id="6" name="Group 150"/>
          <p:cNvGrpSpPr>
            <a:grpSpLocks/>
          </p:cNvGrpSpPr>
          <p:nvPr/>
        </p:nvGrpSpPr>
        <p:grpSpPr bwMode="auto">
          <a:xfrm>
            <a:off x="-6348" y="0"/>
            <a:ext cx="12195174" cy="6858000"/>
            <a:chOff x="-3" y="0"/>
            <a:chExt cx="5763" cy="4320"/>
          </a:xfrm>
        </p:grpSpPr>
        <p:pic>
          <p:nvPicPr>
            <p:cNvPr id="7" name="Picture 148" descr="logo small"/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pic>
          <p:nvPicPr>
            <p:cNvPr id="9" name="Picture 23" descr="dd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12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13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4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49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  <p:sp>
          <p:nvSpPr>
            <p:cNvPr id="50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dirty="0">
                <a:solidFill>
                  <a:srgbClr val="003896"/>
                </a:solidFill>
              </a:endParaRPr>
            </a:p>
          </p:txBody>
        </p:sp>
      </p:grpSp>
      <p:pic>
        <p:nvPicPr>
          <p:cNvPr id="51" name="Picture 150" descr="kraftwerkanlage3"/>
          <p:cNvPicPr>
            <a:picLocks noChangeArrowheads="1"/>
          </p:cNvPicPr>
          <p:nvPr userDrawn="1"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117" y="4764"/>
            <a:ext cx="12186708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72"/>
          <p:cNvPicPr preferRelativeResize="0">
            <a:picLocks noChangeArrowheads="1"/>
          </p:cNvPicPr>
          <p:nvPr userDrawn="1"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065439" y="319089"/>
            <a:ext cx="28609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7756" y="3271839"/>
            <a:ext cx="7391591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7756" y="4092576"/>
            <a:ext cx="7391591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48136839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C8A4C6-3210-467D-AE0D-75009A06BDEA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4DBA26-1972-4D17-BC0C-F5E1CE1847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65721470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6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A21E92-8F97-4415-A5E2-CE8D6520B0F6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7AC355-65D7-4BF5-A0AC-D0C7ABFD81F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35387059"/>
      </p:ext>
    </p:extLst>
  </p:cSld>
  <p:clrMapOvr>
    <a:masterClrMapping/>
  </p:clrMapOvr>
  <p:transition spd="slow">
    <p:fade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30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5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7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933" y="1436689"/>
            <a:ext cx="548285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935" y="1436689"/>
            <a:ext cx="5482856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F2D394-B43C-451B-AAD5-6C261645FD48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1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4E3A7C-0742-4694-9949-C3534479480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45160461"/>
      </p:ext>
    </p:extLst>
  </p:cSld>
  <p:clrMapOvr>
    <a:masterClrMapping/>
  </p:clrMapOvr>
  <p:transition spd="slow">
    <p:fade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567089B-A4E4-488B-A2A7-7F7BA5A71C53}"/>
              </a:ext>
            </a:extLst>
          </p:cNvPr>
          <p:cNvSpPr/>
          <p:nvPr userDrawn="1"/>
        </p:nvSpPr>
        <p:spPr>
          <a:xfrm>
            <a:off x="5158309" y="0"/>
            <a:ext cx="7030512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A7E992AB-F520-4DA7-8147-A422DC901B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4413" y="908050"/>
            <a:ext cx="5184775" cy="48244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FFD9F981-6267-4464-945B-1E5E5D584D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688" y="1232744"/>
            <a:ext cx="3614536" cy="439251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13810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7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9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BBC054-677D-4FD2-B8B1-FAE3FD9FDDAB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91AFF1-8705-4DBC-9B04-DC3AABBC3F7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9840291"/>
      </p:ext>
    </p:extLst>
  </p:cSld>
  <p:clrMapOvr>
    <a:masterClrMapping/>
  </p:clrMapOvr>
  <p:transition spd="slow">
    <p:fade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8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1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5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A42695-52DC-42B6-838D-BCF12BFA73FD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DE01E1-E1FB-475F-84B4-E5F89916554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1204812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2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CC9B1F-9FFC-4F7E-BC52-5BF3B7D199A5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FE390F-6798-463D-869D-5041787D14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4674330"/>
      </p:ext>
    </p:extLst>
  </p:cSld>
  <p:clrMapOvr>
    <a:masterClrMapping/>
  </p:clrMapOvr>
  <p:transition spd="slow">
    <p:fade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6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5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7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0B7E69-55AE-4A54-859D-6F02A31F3552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1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0BA9F5D-82D6-4156-998A-A852868242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7074963"/>
      </p:ext>
    </p:extLst>
  </p:cSld>
  <p:clrMapOvr>
    <a:masterClrMapping/>
  </p:clrMapOvr>
  <p:transition spd="slow">
    <p:fade/>
  </p:transition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0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5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7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FC9859-0656-4547-816E-18109E94C625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1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C74D8A-BAD7-4773-9023-ED663987B50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6914735"/>
      </p:ext>
    </p:extLst>
  </p:cSld>
  <p:clrMapOvr>
    <a:masterClrMapping/>
  </p:clrMapOvr>
  <p:transition spd="slow">
    <p:fade/>
  </p:transition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86736E-D5DC-4AA6-AC18-F09044FE6CA4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2EBB68-85A1-4677-BD00-78428F22BF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9957721"/>
      </p:ext>
    </p:extLst>
  </p:cSld>
  <p:clrMapOvr>
    <a:masterClrMapping/>
  </p:clrMapOvr>
  <p:transition spd="slow">
    <p:fade/>
  </p:transition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8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59633" y="166689"/>
            <a:ext cx="2791157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933" y="166689"/>
            <a:ext cx="8174553" cy="63150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1EDDDF-B7B3-4970-9820-6F39FF4F8DCF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C6AF11-8179-41B3-A62E-46FF1801081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1287799"/>
      </p:ext>
    </p:extLst>
  </p:cSld>
  <p:clrMapOvr>
    <a:masterClrMapping/>
  </p:clrMapOvr>
  <p:transition spd="slow">
    <p:fade/>
  </p:transition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1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5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1933" y="166689"/>
            <a:ext cx="11168857" cy="6315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97461D-347A-4385-88A4-017D18391251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13193B-37A2-44B3-8B01-D57451F746A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19635361"/>
      </p:ext>
    </p:extLst>
  </p:cSld>
  <p:clrMapOvr>
    <a:masterClrMapping/>
  </p:clrMapOvr>
  <p:transition spd="slow">
    <p:fade/>
  </p:transition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6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1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5" name="Picture 43" descr="logo 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topsoli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auto">
          <a:xfrm>
            <a:off x="11846823" y="6645325"/>
            <a:ext cx="157094" cy="15388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4A596974-B300-4E6C-99EE-7F2D4CB05923}" type="slidenum">
              <a:rPr lang="en-US" sz="1000" smtClean="0">
                <a:solidFill>
                  <a:srgbClr val="83725B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124152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609441" y="6245225"/>
            <a:ext cx="2844059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2C4AB33-FF0B-4239-80E7-02D3ECC0DB23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5225"/>
            <a:ext cx="385979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5325" y="6245225"/>
            <a:ext cx="2844059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7345A83-028C-443B-81F2-6FBDC898352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331654"/>
      </p:ext>
    </p:extLst>
  </p:cSld>
  <p:clrMapOvr>
    <a:masterClrMapping/>
  </p:clrMapOvr>
  <p:transition spd="slow">
    <p:fade/>
  </p:transition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</p:spTree>
    <p:extLst>
      <p:ext uri="{BB962C8B-B14F-4D97-AF65-F5344CB8AC3E}">
        <p14:creationId xmlns:p14="http://schemas.microsoft.com/office/powerpoint/2010/main" val="30183708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6348" y="0"/>
            <a:ext cx="12195174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24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7756" y="3271839"/>
            <a:ext cx="7391591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7756" y="4092576"/>
            <a:ext cx="7391591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8392545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63FE-3762-4D9E-927F-1C512D521D5E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F3D5-9DA6-4ACB-A61D-4CE6442254C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0950044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4A11-5E06-4A9E-AE14-5039A104FEC5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1FD5-2707-4E24-90C3-3044842A79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93257363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933" y="1436689"/>
            <a:ext cx="548285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935" y="1436689"/>
            <a:ext cx="5482856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AFF43-0F5A-44B2-A666-87C3699004AD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83AC-B66B-45BE-BDC7-4076C56F286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151580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888F-6EF1-4E35-BED5-03D341FB4E31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64DD-D2C6-4991-8807-F6CC2B43BF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24064016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4CF05-77F6-4C12-9874-94B8583CC40E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BF87-741F-49CF-903F-56A1A18051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530760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BE698-3A80-48B1-9210-E2FC7EEBB3E2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56C2-E8FE-491D-ADD1-487EBFAB53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1629209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12ED-C3A1-42CB-8729-AD696EC46B74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1E589-E95B-467F-9E91-DF0A518E17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0919383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8219B-50C0-47EA-BF27-4F4F96C68600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926C2-A396-4ACA-B5AD-26FA09D4B5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8301570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6F3C8-49AD-4341-AD2A-D4FC2F0E3C2C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2FE8-F7CD-4CAB-A4DE-7CCBC536DE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852571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F0732-7B04-4D13-A20A-EAE81FAF6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05796B9B-BAF1-49A9-86FD-73EF8466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84A729F-E614-44E6-A600-73A0CC14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E4D52FC-BAF9-4D38-847D-9C7734B60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60908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59633" y="166689"/>
            <a:ext cx="2791157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933" y="166689"/>
            <a:ext cx="8174553" cy="63150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69D9F-A723-4023-9EDF-C6F770D1325A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3F29A-F040-44E8-A8F1-EB810B5148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0936937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1933" y="166689"/>
            <a:ext cx="11168857" cy="6315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42F8-2FEB-4F50-AEFA-C29ADA0327BA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5097" y="6453189"/>
            <a:ext cx="3838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940F-B657-4A93-9DE1-59179813500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633256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EC023-5C17-48BE-B229-A6022921FFF1}"/>
              </a:ext>
            </a:extLst>
          </p:cNvPr>
          <p:cNvSpPr/>
          <p:nvPr userDrawn="1"/>
        </p:nvSpPr>
        <p:spPr>
          <a:xfrm>
            <a:off x="0" y="1484784"/>
            <a:ext cx="6094412" cy="3888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2BEA14BD-8AAE-4C27-B899-6DB5FFACFE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21310" y="1913260"/>
            <a:ext cx="827088" cy="1155700"/>
          </a:xfrm>
          <a:custGeom>
            <a:avLst/>
            <a:gdLst>
              <a:gd name="T0" fmla="*/ 383 w 383"/>
              <a:gd name="T1" fmla="*/ 241 h 535"/>
              <a:gd name="T2" fmla="*/ 362 w 383"/>
              <a:gd name="T3" fmla="*/ 350 h 535"/>
              <a:gd name="T4" fmla="*/ 306 w 383"/>
              <a:gd name="T5" fmla="*/ 424 h 535"/>
              <a:gd name="T6" fmla="*/ 380 w 383"/>
              <a:gd name="T7" fmla="*/ 483 h 535"/>
              <a:gd name="T8" fmla="*/ 321 w 383"/>
              <a:gd name="T9" fmla="*/ 535 h 535"/>
              <a:gd name="T10" fmla="*/ 226 w 383"/>
              <a:gd name="T11" fmla="*/ 458 h 535"/>
              <a:gd name="T12" fmla="*/ 192 w 383"/>
              <a:gd name="T13" fmla="*/ 461 h 535"/>
              <a:gd name="T14" fmla="*/ 92 w 383"/>
              <a:gd name="T15" fmla="*/ 434 h 535"/>
              <a:gd name="T16" fmla="*/ 24 w 383"/>
              <a:gd name="T17" fmla="*/ 358 h 535"/>
              <a:gd name="T18" fmla="*/ 0 w 383"/>
              <a:gd name="T19" fmla="*/ 243 h 535"/>
              <a:gd name="T20" fmla="*/ 0 w 383"/>
              <a:gd name="T21" fmla="*/ 221 h 535"/>
              <a:gd name="T22" fmla="*/ 24 w 383"/>
              <a:gd name="T23" fmla="*/ 104 h 535"/>
              <a:gd name="T24" fmla="*/ 91 w 383"/>
              <a:gd name="T25" fmla="*/ 27 h 535"/>
              <a:gd name="T26" fmla="*/ 191 w 383"/>
              <a:gd name="T27" fmla="*/ 0 h 535"/>
              <a:gd name="T28" fmla="*/ 291 w 383"/>
              <a:gd name="T29" fmla="*/ 27 h 535"/>
              <a:gd name="T30" fmla="*/ 359 w 383"/>
              <a:gd name="T31" fmla="*/ 104 h 535"/>
              <a:gd name="T32" fmla="*/ 383 w 383"/>
              <a:gd name="T33" fmla="*/ 220 h 535"/>
              <a:gd name="T34" fmla="*/ 383 w 383"/>
              <a:gd name="T35" fmla="*/ 241 h 535"/>
              <a:gd name="T36" fmla="*/ 289 w 383"/>
              <a:gd name="T37" fmla="*/ 220 h 535"/>
              <a:gd name="T38" fmla="*/ 263 w 383"/>
              <a:gd name="T39" fmla="*/ 113 h 535"/>
              <a:gd name="T40" fmla="*/ 191 w 383"/>
              <a:gd name="T41" fmla="*/ 76 h 535"/>
              <a:gd name="T42" fmla="*/ 119 w 383"/>
              <a:gd name="T43" fmla="*/ 112 h 535"/>
              <a:gd name="T44" fmla="*/ 94 w 383"/>
              <a:gd name="T45" fmla="*/ 219 h 535"/>
              <a:gd name="T46" fmla="*/ 94 w 383"/>
              <a:gd name="T47" fmla="*/ 241 h 535"/>
              <a:gd name="T48" fmla="*/ 119 w 383"/>
              <a:gd name="T49" fmla="*/ 347 h 535"/>
              <a:gd name="T50" fmla="*/ 192 w 383"/>
              <a:gd name="T51" fmla="*/ 385 h 535"/>
              <a:gd name="T52" fmla="*/ 263 w 383"/>
              <a:gd name="T53" fmla="*/ 349 h 535"/>
              <a:gd name="T54" fmla="*/ 289 w 383"/>
              <a:gd name="T55" fmla="*/ 242 h 535"/>
              <a:gd name="T56" fmla="*/ 289 w 383"/>
              <a:gd name="T57" fmla="*/ 22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3" h="535">
                <a:moveTo>
                  <a:pt x="383" y="241"/>
                </a:moveTo>
                <a:cubicBezTo>
                  <a:pt x="383" y="282"/>
                  <a:pt x="376" y="319"/>
                  <a:pt x="362" y="350"/>
                </a:cubicBezTo>
                <a:cubicBezTo>
                  <a:pt x="349" y="381"/>
                  <a:pt x="330" y="406"/>
                  <a:pt x="306" y="424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21" y="535"/>
                  <a:pt x="321" y="535"/>
                  <a:pt x="321" y="535"/>
                </a:cubicBezTo>
                <a:cubicBezTo>
                  <a:pt x="226" y="458"/>
                  <a:pt x="226" y="458"/>
                  <a:pt x="226" y="458"/>
                </a:cubicBezTo>
                <a:cubicBezTo>
                  <a:pt x="215" y="460"/>
                  <a:pt x="204" y="461"/>
                  <a:pt x="192" y="461"/>
                </a:cubicBezTo>
                <a:cubicBezTo>
                  <a:pt x="155" y="461"/>
                  <a:pt x="121" y="452"/>
                  <a:pt x="92" y="434"/>
                </a:cubicBezTo>
                <a:cubicBezTo>
                  <a:pt x="63" y="416"/>
                  <a:pt x="40" y="391"/>
                  <a:pt x="24" y="358"/>
                </a:cubicBezTo>
                <a:cubicBezTo>
                  <a:pt x="8" y="324"/>
                  <a:pt x="0" y="286"/>
                  <a:pt x="0" y="243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177"/>
                  <a:pt x="8" y="138"/>
                  <a:pt x="24" y="104"/>
                </a:cubicBezTo>
                <a:cubicBezTo>
                  <a:pt x="40" y="70"/>
                  <a:pt x="62" y="45"/>
                  <a:pt x="91" y="27"/>
                </a:cubicBezTo>
                <a:cubicBezTo>
                  <a:pt x="121" y="9"/>
                  <a:pt x="154" y="0"/>
                  <a:pt x="191" y="0"/>
                </a:cubicBezTo>
                <a:cubicBezTo>
                  <a:pt x="229" y="0"/>
                  <a:pt x="262" y="9"/>
                  <a:pt x="291" y="27"/>
                </a:cubicBezTo>
                <a:cubicBezTo>
                  <a:pt x="320" y="45"/>
                  <a:pt x="343" y="70"/>
                  <a:pt x="359" y="104"/>
                </a:cubicBezTo>
                <a:cubicBezTo>
                  <a:pt x="375" y="138"/>
                  <a:pt x="383" y="176"/>
                  <a:pt x="383" y="220"/>
                </a:cubicBezTo>
                <a:lnTo>
                  <a:pt x="383" y="241"/>
                </a:lnTo>
                <a:close/>
                <a:moveTo>
                  <a:pt x="289" y="220"/>
                </a:moveTo>
                <a:cubicBezTo>
                  <a:pt x="289" y="173"/>
                  <a:pt x="280" y="137"/>
                  <a:pt x="263" y="113"/>
                </a:cubicBezTo>
                <a:cubicBezTo>
                  <a:pt x="247" y="88"/>
                  <a:pt x="223" y="76"/>
                  <a:pt x="191" y="76"/>
                </a:cubicBezTo>
                <a:cubicBezTo>
                  <a:pt x="160" y="76"/>
                  <a:pt x="136" y="88"/>
                  <a:pt x="119" y="112"/>
                </a:cubicBezTo>
                <a:cubicBezTo>
                  <a:pt x="102" y="136"/>
                  <a:pt x="94" y="172"/>
                  <a:pt x="94" y="219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94" y="286"/>
                  <a:pt x="102" y="322"/>
                  <a:pt x="119" y="347"/>
                </a:cubicBezTo>
                <a:cubicBezTo>
                  <a:pt x="136" y="373"/>
                  <a:pt x="160" y="385"/>
                  <a:pt x="192" y="385"/>
                </a:cubicBezTo>
                <a:cubicBezTo>
                  <a:pt x="223" y="385"/>
                  <a:pt x="247" y="373"/>
                  <a:pt x="263" y="349"/>
                </a:cubicBezTo>
                <a:cubicBezTo>
                  <a:pt x="280" y="324"/>
                  <a:pt x="289" y="289"/>
                  <a:pt x="289" y="242"/>
                </a:cubicBezTo>
                <a:lnTo>
                  <a:pt x="289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789CEAE0-31A3-4179-9C78-8C69B2E5A9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528660" y="1927547"/>
            <a:ext cx="908050" cy="968375"/>
          </a:xfrm>
          <a:custGeom>
            <a:avLst/>
            <a:gdLst>
              <a:gd name="T0" fmla="*/ 395 w 572"/>
              <a:gd name="T1" fmla="*/ 483 h 610"/>
              <a:gd name="T2" fmla="*/ 175 w 572"/>
              <a:gd name="T3" fmla="*/ 483 h 610"/>
              <a:gd name="T4" fmla="*/ 133 w 572"/>
              <a:gd name="T5" fmla="*/ 610 h 610"/>
              <a:gd name="T6" fmla="*/ 0 w 572"/>
              <a:gd name="T7" fmla="*/ 610 h 610"/>
              <a:gd name="T8" fmla="*/ 227 w 572"/>
              <a:gd name="T9" fmla="*/ 0 h 610"/>
              <a:gd name="T10" fmla="*/ 344 w 572"/>
              <a:gd name="T11" fmla="*/ 0 h 610"/>
              <a:gd name="T12" fmla="*/ 572 w 572"/>
              <a:gd name="T13" fmla="*/ 610 h 610"/>
              <a:gd name="T14" fmla="*/ 437 w 572"/>
              <a:gd name="T15" fmla="*/ 610 h 610"/>
              <a:gd name="T16" fmla="*/ 395 w 572"/>
              <a:gd name="T17" fmla="*/ 483 h 610"/>
              <a:gd name="T18" fmla="*/ 209 w 572"/>
              <a:gd name="T19" fmla="*/ 382 h 610"/>
              <a:gd name="T20" fmla="*/ 361 w 572"/>
              <a:gd name="T21" fmla="*/ 382 h 610"/>
              <a:gd name="T22" fmla="*/ 285 w 572"/>
              <a:gd name="T23" fmla="*/ 153 h 610"/>
              <a:gd name="T24" fmla="*/ 209 w 572"/>
              <a:gd name="T25" fmla="*/ 38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2" h="610">
                <a:moveTo>
                  <a:pt x="395" y="483"/>
                </a:moveTo>
                <a:lnTo>
                  <a:pt x="175" y="483"/>
                </a:lnTo>
                <a:lnTo>
                  <a:pt x="133" y="610"/>
                </a:lnTo>
                <a:lnTo>
                  <a:pt x="0" y="610"/>
                </a:lnTo>
                <a:lnTo>
                  <a:pt x="227" y="0"/>
                </a:lnTo>
                <a:lnTo>
                  <a:pt x="344" y="0"/>
                </a:lnTo>
                <a:lnTo>
                  <a:pt x="572" y="610"/>
                </a:lnTo>
                <a:lnTo>
                  <a:pt x="437" y="610"/>
                </a:lnTo>
                <a:lnTo>
                  <a:pt x="395" y="483"/>
                </a:lnTo>
                <a:close/>
                <a:moveTo>
                  <a:pt x="209" y="382"/>
                </a:moveTo>
                <a:lnTo>
                  <a:pt x="361" y="382"/>
                </a:lnTo>
                <a:lnTo>
                  <a:pt x="285" y="153"/>
                </a:lnTo>
                <a:lnTo>
                  <a:pt x="209" y="3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12CF986-C8A9-45C4-A11F-BEB2DA196D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8" y="3497436"/>
            <a:ext cx="5021262" cy="15873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16F89729-72ED-467B-83DE-CBF0166A22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35012" y="3497436"/>
            <a:ext cx="5021262" cy="1587327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632690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  <a:prstGeom prst="rect">
            <a:avLst/>
          </a:prstGeo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DA2F5C-1E73-4D73-9865-156115AF49BF}"/>
              </a:ext>
            </a:extLst>
          </p:cNvPr>
          <p:cNvSpPr/>
          <p:nvPr userDrawn="1"/>
        </p:nvSpPr>
        <p:spPr>
          <a:xfrm>
            <a:off x="0" y="836712"/>
            <a:ext cx="12188825" cy="1080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DCFE-632B-4116-AD33-6F8DDF0C7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837207"/>
            <a:ext cx="10955128" cy="1079500"/>
          </a:xfrm>
        </p:spPr>
        <p:txBody>
          <a:bodyPr lIns="0" rIns="0" anchor="ctr">
            <a:normAutofit/>
          </a:bodyPr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3297EF9-1609-4424-A91A-99F6ED796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2259154"/>
            <a:ext cx="10955338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84CA4BDC-CCEE-4B78-AC4A-6633E92C98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8" y="3833286"/>
            <a:ext cx="10969786" cy="1791792"/>
          </a:xfrm>
        </p:spPr>
        <p:txBody>
          <a:bodyPr lIns="0" rIns="0"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95447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18706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12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vmlDrawing" Target="../drawings/vmlDrawing3.v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6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36.xml"/><Relationship Id="rId16" Type="http://schemas.openxmlformats.org/officeDocument/2006/relationships/vmlDrawing" Target="../drawings/vmlDrawing4.vml"/><Relationship Id="rId20" Type="http://schemas.openxmlformats.org/officeDocument/2006/relationships/oleObject" Target="../embeddings/oleObject4.bin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23" Type="http://schemas.openxmlformats.org/officeDocument/2006/relationships/image" Target="../media/image3.jpeg"/><Relationship Id="rId10" Type="http://schemas.openxmlformats.org/officeDocument/2006/relationships/slideLayout" Target="../slideLayouts/slideLayout44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50.xml"/><Relationship Id="rId16" Type="http://schemas.openxmlformats.org/officeDocument/2006/relationships/tags" Target="../tags/tag48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vmlDrawing" Target="../drawings/vmlDrawing18.vml"/><Relationship Id="rId10" Type="http://schemas.openxmlformats.org/officeDocument/2006/relationships/slideLayout" Target="../slideLayouts/slideLayout58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3156" y="332656"/>
            <a:ext cx="1589711" cy="40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1933" y="166688"/>
            <a:ext cx="869088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1933" y="1436690"/>
            <a:ext cx="1116885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3" y="6453189"/>
            <a:ext cx="231714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59634" y="6453189"/>
            <a:ext cx="132257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88125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think-cell Slide" r:id="rId16" imgW="421" imgH="423" progId="TCLayout.ActiveDocument.1">
                  <p:embed/>
                </p:oleObj>
              </mc:Choice>
              <mc:Fallback>
                <p:oleObj name="think-cell Slide" r:id="rId16" imgW="421" imgH="423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319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6" r:id="rId5"/>
    <p:sldLayoutId id="2147483668" r:id="rId6"/>
    <p:sldLayoutId id="2147483672" r:id="rId7"/>
    <p:sldLayoutId id="2147483673" r:id="rId8"/>
    <p:sldLayoutId id="2147483666" r:id="rId9"/>
    <p:sldLayoutId id="2147483688" r:id="rId10"/>
  </p:sldLayoutIdLst>
  <p:transition spd="slow">
    <p:fade/>
  </p:transition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8991622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2" name="think-cell Slide" r:id="rId18" imgW="421" imgH="423" progId="TCLayout.ActiveDocument.1">
                  <p:embed/>
                </p:oleObj>
              </mc:Choice>
              <mc:Fallback>
                <p:oleObj name="think-cell Slide" r:id="rId18" imgW="421" imgH="42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3156" y="332656"/>
            <a:ext cx="1589711" cy="40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1933" y="166688"/>
            <a:ext cx="869088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1933" y="1436690"/>
            <a:ext cx="1116885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3" y="6453189"/>
            <a:ext cx="231714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59634" y="6453189"/>
            <a:ext cx="132257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2" name="think-cell Slide" r:id="rId16" imgW="421" imgH="423" progId="TCLayout.ActiveDocument.1">
                  <p:embed/>
                </p:oleObj>
              </mc:Choice>
              <mc:Fallback>
                <p:oleObj name="think-cell Slide" r:id="rId16" imgW="421" imgH="423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49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</p:sldLayoutIdLst>
  <p:transition spd="slow">
    <p:fade/>
  </p:transition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468235734"/>
              </p:ext>
            </p:extLst>
          </p:nvPr>
        </p:nvGraphicFramePr>
        <p:xfrm>
          <a:off x="2118" y="1589"/>
          <a:ext cx="211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0" name="think-cell Slide" r:id="rId20" imgW="360" imgH="360" progId="TCLayout.ActiveDocument.1">
                  <p:embed/>
                </p:oleObj>
              </mc:Choice>
              <mc:Fallback>
                <p:oleObj name="think-cell Slide" r:id="rId20" imgW="360" imgH="360" progId="TCLayout.ActiveDocument.1">
                  <p:embed/>
                  <p:pic>
                    <p:nvPicPr>
                      <p:cNvPr id="1331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13316" name="Picture 43" descr="logo small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7" descr="topsolid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1933" y="166688"/>
            <a:ext cx="869088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1933" y="1436689"/>
            <a:ext cx="1116885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2" y="6453189"/>
            <a:ext cx="231714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83725B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D9465FA1-A5CE-4584-A126-82B0FD4FB826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59634" y="6453189"/>
            <a:ext cx="132257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defTabSz="912753" eaLnBrk="1" hangingPunct="1">
              <a:defRPr sz="1000"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2E3446-9752-47BE-84E7-CDC4A638FB78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sp>
        <p:nvSpPr>
          <p:cNvPr id="8" name="Rectangle 7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211612" cy="158750"/>
          </a:xfrm>
          <a:prstGeom prst="rect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2400" dirty="0">
              <a:solidFill>
                <a:srgbClr val="003896"/>
              </a:solidFill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72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1058305359"/>
              </p:ext>
            </p:extLst>
          </p:nvPr>
        </p:nvGraphicFramePr>
        <p:xfrm>
          <a:off x="2117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5" name="think-cell Slide" r:id="rId17" imgW="421" imgH="423" progId="TCLayout.ActiveDocument.1">
                  <p:embed/>
                </p:oleObj>
              </mc:Choice>
              <mc:Fallback>
                <p:oleObj name="think-cell Slide" r:id="rId17" imgW="421" imgH="42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117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90" y="341313"/>
            <a:ext cx="1563809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19264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1933" y="166688"/>
            <a:ext cx="869088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1933" y="1436689"/>
            <a:ext cx="1116885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2" y="6453189"/>
            <a:ext cx="231714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5ADFB6C-71E0-4B2C-8892-186A98B114C2}" type="datetime1">
              <a:rPr lang="en-ZA"/>
              <a:pPr>
                <a:defRPr/>
              </a:pPr>
              <a:t>2022/09/29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59634" y="6453189"/>
            <a:ext cx="132257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47DDE18-205F-447E-9F9A-2A061FC7B6B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028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3.jpeg"/><Relationship Id="rId2" Type="http://schemas.openxmlformats.org/officeDocument/2006/relationships/tags" Target="../tags/tag4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1.xml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51.xml"/><Relationship Id="rId7" Type="http://schemas.openxmlformats.org/officeDocument/2006/relationships/image" Target="../media/image1.emf"/><Relationship Id="rId2" Type="http://schemas.openxmlformats.org/officeDocument/2006/relationships/tags" Target="../tags/tag5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26.xml"/><Relationship Id="rId4" Type="http://schemas.openxmlformats.org/officeDocument/2006/relationships/tags" Target="../tags/tag5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54.xml"/><Relationship Id="rId7" Type="http://schemas.openxmlformats.org/officeDocument/2006/relationships/image" Target="../media/image1.emf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26.xml"/><Relationship Id="rId10" Type="http://schemas.openxmlformats.org/officeDocument/2006/relationships/hyperlink" Target="Activity%20Schedule%20-%20Provision%20of%20executive%20search_R2%60.xlsx" TargetMode="External"/><Relationship Id="rId4" Type="http://schemas.openxmlformats.org/officeDocument/2006/relationships/tags" Target="../tags/tag55.xml"/><Relationship Id="rId9" Type="http://schemas.openxmlformats.org/officeDocument/2006/relationships/hyperlink" Target="Technical%20Shortlisting%20Questionnaire%20-%20Executive%20%20Specialised%20Skills%20Experts%20Roles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61115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4" name="think-cell Slide" r:id="rId5" imgW="421" imgH="423" progId="TCLayout.ActiveDocument.1">
                  <p:embed/>
                </p:oleObj>
              </mc:Choice>
              <mc:Fallback>
                <p:oleObj name="think-cell Slide" r:id="rId5" imgW="421" imgH="42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9052" cy="687583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BBD5063-AF82-4A7C-8D54-A9EAE8E3788B}"/>
              </a:ext>
            </a:extLst>
          </p:cNvPr>
          <p:cNvSpPr/>
          <p:nvPr/>
        </p:nvSpPr>
        <p:spPr>
          <a:xfrm>
            <a:off x="71290" y="0"/>
            <a:ext cx="12185650" cy="687583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2000">
                <a:srgbClr val="062E8F"/>
              </a:gs>
              <a:gs pos="67000">
                <a:schemeClr val="bg1">
                  <a:alpha val="83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9" name="Title 28">
            <a:extLst>
              <a:ext uri="{FF2B5EF4-FFF2-40B4-BE49-F238E27FC236}">
                <a16:creationId xmlns:a16="http://schemas.microsoft.com/office/drawing/2014/main" id="{0570609D-B928-4D78-956A-0B5B4A6823F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5520" y="4477060"/>
            <a:ext cx="6003337" cy="1362075"/>
          </a:xfrm>
        </p:spPr>
        <p:txBody>
          <a:bodyPr vert="horz">
            <a:noAutofit/>
          </a:bodyPr>
          <a:lstStyle/>
          <a:p>
            <a:r>
              <a:rPr lang="en-IN" sz="2400" b="1" dirty="0">
                <a:solidFill>
                  <a:srgbClr val="002060"/>
                </a:solidFill>
              </a:rPr>
              <a:t>Tender clarification meeting: </a:t>
            </a:r>
            <a:br>
              <a:rPr lang="en-IN" sz="2400" b="1" dirty="0">
                <a:solidFill>
                  <a:srgbClr val="002060"/>
                </a:solidFill>
              </a:rPr>
            </a:br>
            <a:r>
              <a:rPr lang="en-US" sz="2400" b="1" dirty="0">
                <a:solidFill>
                  <a:srgbClr val="002060"/>
                </a:solidFill>
              </a:rPr>
              <a:t>Procuring core, scarce, critical, and specialised skills/positions at Senior Management and Executive levels</a:t>
            </a:r>
            <a:endParaRPr lang="en-IN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C6BCD020-11F8-4E95-94EC-8D65F063D04C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77788" y="6064221"/>
            <a:ext cx="3111155" cy="5686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2800" dirty="0">
                <a:solidFill>
                  <a:srgbClr val="002060"/>
                </a:solidFill>
              </a:rPr>
              <a:t>29 September 2022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75" y="-3175"/>
            <a:ext cx="4291037" cy="4094048"/>
            <a:chOff x="3175" y="-3175"/>
            <a:chExt cx="5387975" cy="541020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2A62C30-336A-4345-AC2B-AB13DC5C7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-3175"/>
              <a:ext cx="5387975" cy="5410200"/>
            </a:xfrm>
            <a:custGeom>
              <a:avLst/>
              <a:gdLst>
                <a:gd name="T0" fmla="*/ 2495 w 3394"/>
                <a:gd name="T1" fmla="*/ 0 h 3408"/>
                <a:gd name="T2" fmla="*/ 0 w 3394"/>
                <a:gd name="T3" fmla="*/ 0 h 3408"/>
                <a:gd name="T4" fmla="*/ 0 w 3394"/>
                <a:gd name="T5" fmla="*/ 2476 h 3408"/>
                <a:gd name="T6" fmla="*/ 933 w 3394"/>
                <a:gd name="T7" fmla="*/ 3408 h 3408"/>
                <a:gd name="T8" fmla="*/ 3394 w 3394"/>
                <a:gd name="T9" fmla="*/ 953 h 3408"/>
                <a:gd name="T10" fmla="*/ 3394 w 3394"/>
                <a:gd name="T11" fmla="*/ 896 h 3408"/>
                <a:gd name="T12" fmla="*/ 2495 w 3394"/>
                <a:gd name="T13" fmla="*/ 0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4" h="3408">
                  <a:moveTo>
                    <a:pt x="2495" y="0"/>
                  </a:moveTo>
                  <a:lnTo>
                    <a:pt x="0" y="0"/>
                  </a:lnTo>
                  <a:lnTo>
                    <a:pt x="0" y="2476"/>
                  </a:lnTo>
                  <a:lnTo>
                    <a:pt x="933" y="3408"/>
                  </a:lnTo>
                  <a:lnTo>
                    <a:pt x="3394" y="953"/>
                  </a:lnTo>
                  <a:lnTo>
                    <a:pt x="3394" y="896"/>
                  </a:lnTo>
                  <a:lnTo>
                    <a:pt x="2495" y="0"/>
                  </a:lnTo>
                  <a:close/>
                </a:path>
              </a:pathLst>
            </a:custGeom>
            <a:solidFill>
              <a:schemeClr val="bg2">
                <a:lumMod val="9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EFDE4912-35D0-43B4-8F4E-887DD7378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854" y="276974"/>
              <a:ext cx="3067050" cy="3060700"/>
            </a:xfrm>
            <a:custGeom>
              <a:avLst/>
              <a:gdLst>
                <a:gd name="T0" fmla="*/ 966 w 1932"/>
                <a:gd name="T1" fmla="*/ 1928 h 1928"/>
                <a:gd name="T2" fmla="*/ 0 w 1932"/>
                <a:gd name="T3" fmla="*/ 964 h 1928"/>
                <a:gd name="T4" fmla="*/ 966 w 1932"/>
                <a:gd name="T5" fmla="*/ 0 h 1928"/>
                <a:gd name="T6" fmla="*/ 1932 w 1932"/>
                <a:gd name="T7" fmla="*/ 964 h 1928"/>
                <a:gd name="T8" fmla="*/ 966 w 1932"/>
                <a:gd name="T9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2" h="1928">
                  <a:moveTo>
                    <a:pt x="966" y="1928"/>
                  </a:moveTo>
                  <a:lnTo>
                    <a:pt x="0" y="964"/>
                  </a:lnTo>
                  <a:lnTo>
                    <a:pt x="966" y="0"/>
                  </a:lnTo>
                  <a:lnTo>
                    <a:pt x="1932" y="964"/>
                  </a:lnTo>
                  <a:lnTo>
                    <a:pt x="966" y="1928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CB1E32-4F10-468D-95C7-AD944E2C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591" y="2468258"/>
              <a:ext cx="2656497" cy="2515760"/>
            </a:xfrm>
            <a:custGeom>
              <a:avLst/>
              <a:gdLst>
                <a:gd name="T0" fmla="*/ 966 w 1932"/>
                <a:gd name="T1" fmla="*/ 1927 h 1927"/>
                <a:gd name="T2" fmla="*/ 0 w 1932"/>
                <a:gd name="T3" fmla="*/ 963 h 1927"/>
                <a:gd name="T4" fmla="*/ 966 w 1932"/>
                <a:gd name="T5" fmla="*/ 0 h 1927"/>
                <a:gd name="T6" fmla="*/ 1932 w 1932"/>
                <a:gd name="T7" fmla="*/ 963 h 1927"/>
                <a:gd name="T8" fmla="*/ 966 w 1932"/>
                <a:gd name="T9" fmla="*/ 192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2" h="1927">
                  <a:moveTo>
                    <a:pt x="966" y="1927"/>
                  </a:moveTo>
                  <a:lnTo>
                    <a:pt x="0" y="963"/>
                  </a:lnTo>
                  <a:lnTo>
                    <a:pt x="966" y="0"/>
                  </a:lnTo>
                  <a:lnTo>
                    <a:pt x="1932" y="963"/>
                  </a:lnTo>
                  <a:lnTo>
                    <a:pt x="966" y="1927"/>
                  </a:lnTo>
                  <a:close/>
                </a:path>
              </a:pathLst>
            </a:custGeom>
            <a:solidFill>
              <a:srgbClr val="B5530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ADF58FE-DBA1-464E-BA42-97C3AE388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379" y="1601222"/>
              <a:ext cx="3068638" cy="3059113"/>
            </a:xfrm>
            <a:custGeom>
              <a:avLst/>
              <a:gdLst>
                <a:gd name="T0" fmla="*/ 966 w 1933"/>
                <a:gd name="T1" fmla="*/ 1927 h 1927"/>
                <a:gd name="T2" fmla="*/ 0 w 1933"/>
                <a:gd name="T3" fmla="*/ 964 h 1927"/>
                <a:gd name="T4" fmla="*/ 966 w 1933"/>
                <a:gd name="T5" fmla="*/ 0 h 1927"/>
                <a:gd name="T6" fmla="*/ 1933 w 1933"/>
                <a:gd name="T7" fmla="*/ 964 h 1927"/>
                <a:gd name="T8" fmla="*/ 966 w 1933"/>
                <a:gd name="T9" fmla="*/ 192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3" h="1927">
                  <a:moveTo>
                    <a:pt x="966" y="1927"/>
                  </a:moveTo>
                  <a:lnTo>
                    <a:pt x="0" y="964"/>
                  </a:lnTo>
                  <a:lnTo>
                    <a:pt x="966" y="0"/>
                  </a:lnTo>
                  <a:lnTo>
                    <a:pt x="1933" y="964"/>
                  </a:lnTo>
                  <a:lnTo>
                    <a:pt x="966" y="1927"/>
                  </a:lnTo>
                  <a:close/>
                </a:path>
              </a:pathLst>
            </a:custGeom>
            <a:solidFill>
              <a:schemeClr val="accent1">
                <a:lumMod val="50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4DE722B-6A02-4693-A165-3BCE6E900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-3175"/>
              <a:ext cx="5387975" cy="5410200"/>
            </a:xfrm>
            <a:custGeom>
              <a:avLst/>
              <a:gdLst>
                <a:gd name="T0" fmla="*/ 2495 w 3394"/>
                <a:gd name="T1" fmla="*/ 0 h 3408"/>
                <a:gd name="T2" fmla="*/ 0 w 3394"/>
                <a:gd name="T3" fmla="*/ 0 h 3408"/>
                <a:gd name="T4" fmla="*/ 0 w 3394"/>
                <a:gd name="T5" fmla="*/ 2476 h 3408"/>
                <a:gd name="T6" fmla="*/ 933 w 3394"/>
                <a:gd name="T7" fmla="*/ 3408 h 3408"/>
                <a:gd name="T8" fmla="*/ 3394 w 3394"/>
                <a:gd name="T9" fmla="*/ 953 h 3408"/>
                <a:gd name="T10" fmla="*/ 3394 w 3394"/>
                <a:gd name="T11" fmla="*/ 896 h 3408"/>
                <a:gd name="T12" fmla="*/ 2495 w 3394"/>
                <a:gd name="T13" fmla="*/ 0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4" h="3408">
                  <a:moveTo>
                    <a:pt x="2495" y="0"/>
                  </a:moveTo>
                  <a:lnTo>
                    <a:pt x="0" y="0"/>
                  </a:lnTo>
                  <a:lnTo>
                    <a:pt x="0" y="2476"/>
                  </a:lnTo>
                  <a:lnTo>
                    <a:pt x="933" y="3408"/>
                  </a:lnTo>
                  <a:lnTo>
                    <a:pt x="3394" y="953"/>
                  </a:lnTo>
                  <a:lnTo>
                    <a:pt x="3394" y="896"/>
                  </a:lnTo>
                  <a:lnTo>
                    <a:pt x="24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0252287-9F4D-4C43-97EF-4A073CC9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860" y="823074"/>
              <a:ext cx="1973263" cy="1968500"/>
            </a:xfrm>
            <a:custGeom>
              <a:avLst/>
              <a:gdLst>
                <a:gd name="T0" fmla="*/ 621 w 1243"/>
                <a:gd name="T1" fmla="*/ 1240 h 1240"/>
                <a:gd name="T2" fmla="*/ 0 w 1243"/>
                <a:gd name="T3" fmla="*/ 620 h 1240"/>
                <a:gd name="T4" fmla="*/ 621 w 1243"/>
                <a:gd name="T5" fmla="*/ 0 h 1240"/>
                <a:gd name="T6" fmla="*/ 1243 w 1243"/>
                <a:gd name="T7" fmla="*/ 620 h 1240"/>
                <a:gd name="T8" fmla="*/ 621 w 1243"/>
                <a:gd name="T9" fmla="*/ 12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3" h="1240">
                  <a:moveTo>
                    <a:pt x="621" y="1240"/>
                  </a:moveTo>
                  <a:lnTo>
                    <a:pt x="0" y="620"/>
                  </a:lnTo>
                  <a:lnTo>
                    <a:pt x="621" y="0"/>
                  </a:lnTo>
                  <a:lnTo>
                    <a:pt x="1243" y="620"/>
                  </a:lnTo>
                  <a:lnTo>
                    <a:pt x="621" y="12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33800" y1="46809" x2="33800" y2="46809"/>
                        <a14:foregroundMark x1="48200" y1="49787" x2="48200" y2="49787"/>
                        <a14:foregroundMark x1="53100" y1="50213" x2="53100" y2="50213"/>
                        <a14:foregroundMark x1="59900" y1="51348" x2="59900" y2="51348"/>
                        <a14:foregroundMark x1="69200" y1="51064" x2="69200" y2="5106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2116" y="5261709"/>
            <a:ext cx="3111226" cy="2193414"/>
          </a:xfrm>
          <a:prstGeom prst="rect">
            <a:avLst/>
          </a:prstGeom>
        </p:spPr>
      </p:pic>
      <p:pic>
        <p:nvPicPr>
          <p:cNvPr id="17" name="Picture 41" descr="Image result for toolkit icon">
            <a:extLst>
              <a:ext uri="{FF2B5EF4-FFF2-40B4-BE49-F238E27FC236}">
                <a16:creationId xmlns:a16="http://schemas.microsoft.com/office/drawing/2014/main" id="{78D05FD8-C909-49FC-AD4B-6F4B4231A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57" y="2"/>
            <a:ext cx="5733142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3" name="think-cell Slide" r:id="rId6" imgW="421" imgH="423" progId="TCLayout.ActiveDocument.1">
                  <p:embed/>
                </p:oleObj>
              </mc:Choice>
              <mc:Fallback>
                <p:oleObj name="think-cell Slide" r:id="rId6" imgW="421" imgH="42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933" y="166688"/>
            <a:ext cx="9370450" cy="666750"/>
          </a:xfrm>
        </p:spPr>
        <p:txBody>
          <a:bodyPr vert="horz"/>
          <a:lstStyle/>
          <a:p>
            <a:r>
              <a:rPr lang="en-ZA" dirty="0"/>
              <a:t>Scope of work - 3 year panel contract as and when required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311178" y="3401240"/>
            <a:ext cx="4234396" cy="3339768"/>
            <a:chOff x="9492741" y="5142151"/>
            <a:chExt cx="2708275" cy="1698625"/>
          </a:xfrm>
        </p:grpSpPr>
        <p:pic>
          <p:nvPicPr>
            <p:cNvPr id="16" name="Picture 5" descr="iStock_000006319863XSmall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799129" y="5424725"/>
              <a:ext cx="23796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9492741" y="5142151"/>
              <a:ext cx="2708275" cy="169862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D4D397C-70CA-4ACD-9F19-E6611C88B954}"/>
              </a:ext>
            </a:extLst>
          </p:cNvPr>
          <p:cNvSpPr txBox="1"/>
          <p:nvPr/>
        </p:nvSpPr>
        <p:spPr>
          <a:xfrm>
            <a:off x="290463" y="902524"/>
            <a:ext cx="9859617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/>
              <a:t>Primary scope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Attend and obtain a briefing from Eskom.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Prepare the talent sourcing strategy for approval by Eskom.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Source suitably qualified candidates (nationally and or internationally, subject to briefing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instruction from the client) with the potential to be considered for executive level (F and E band levels) positions.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Conduct background screening inclusive of print and social media analysis , pre-employment checks, verifications and validation of ID's, driver license, qualifications, criminal checks, business interest and board memberships etc. as well as provide proof to Eskom in a form of formal reports from reputable agencies.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Provide CVs of pre-screened candidates in line with the job profile and briefing by Eskom.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Arrange and set up interviews including invitation management.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Form part of the interview panel (where required by the Client).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Provide the candidate’s remuneration package to Eskom.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Facilitate the release of the candidate from current employer (where necessary).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Keep the candidate informed of the recruitment process and outcomes.</a:t>
            </a:r>
          </a:p>
          <a:p>
            <a:r>
              <a:rPr lang="en-US" sz="1700" b="1" dirty="0"/>
              <a:t>Additional services to be priced separately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Advertise jobs on appropriate platforms or publications on behalf of Eskom as a standalone service as an when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Response handling and preliminary shortlisting as a standalone service when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Conduct psychometric assessments as a standalone service on behalf of Eskom when required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094784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1" name="think-cell Slide" r:id="rId6" imgW="421" imgH="423" progId="TCLayout.ActiveDocument.1">
                  <p:embed/>
                </p:oleObj>
              </mc:Choice>
              <mc:Fallback>
                <p:oleObj name="think-cell Slide" r:id="rId6" imgW="421" imgH="42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ZA" dirty="0"/>
              <a:t>Technical Criteria Returnable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311178" y="3401240"/>
            <a:ext cx="4234396" cy="3339768"/>
            <a:chOff x="9492741" y="5142151"/>
            <a:chExt cx="2708275" cy="1698625"/>
          </a:xfrm>
        </p:grpSpPr>
        <p:pic>
          <p:nvPicPr>
            <p:cNvPr id="16" name="Picture 5" descr="iStock_000006319863XSmall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799129" y="5424725"/>
              <a:ext cx="23796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9492741" y="5142151"/>
              <a:ext cx="2708275" cy="169862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04654944-45A4-4226-95EB-8024E429AE18}"/>
              </a:ext>
            </a:extLst>
          </p:cNvPr>
          <p:cNvSpPr txBox="1">
            <a:spLocks/>
          </p:cNvSpPr>
          <p:nvPr/>
        </p:nvSpPr>
        <p:spPr bwMode="auto">
          <a:xfrm>
            <a:off x="244003" y="1450589"/>
            <a:ext cx="869088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defTabSz="914400"/>
            <a:r>
              <a:rPr lang="en-ZA" b="1" kern="0" dirty="0">
                <a:solidFill>
                  <a:srgbClr val="00B050"/>
                </a:solidFill>
                <a:hlinkClick r:id="rId9" action="ppaction://hlinkfile"/>
              </a:rPr>
              <a:t>Technical shortlisting Questions </a:t>
            </a:r>
            <a:endParaRPr lang="en-ZA" b="1" kern="0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F98816-9A73-40DD-8581-846D712FB09D}"/>
              </a:ext>
            </a:extLst>
          </p:cNvPr>
          <p:cNvSpPr txBox="1"/>
          <p:nvPr/>
        </p:nvSpPr>
        <p:spPr>
          <a:xfrm>
            <a:off x="244003" y="2734490"/>
            <a:ext cx="4731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0" action="ppaction://hlinkfile"/>
              </a:rPr>
              <a:t>Pricing</a:t>
            </a:r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B08D28-80C6-40A9-8FD7-94EAB378FDBE}"/>
              </a:ext>
            </a:extLst>
          </p:cNvPr>
          <p:cNvSpPr txBox="1"/>
          <p:nvPr/>
        </p:nvSpPr>
        <p:spPr>
          <a:xfrm>
            <a:off x="316967" y="3546368"/>
            <a:ext cx="101114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Two phased evaluation with 75% threshold for the 1</a:t>
            </a:r>
            <a:r>
              <a:rPr lang="en-US" sz="2200" baseline="30000" dirty="0"/>
              <a:t>st</a:t>
            </a:r>
            <a:r>
              <a:rPr lang="en-US" sz="2200" dirty="0"/>
              <a:t> phase</a:t>
            </a:r>
          </a:p>
          <a:p>
            <a:r>
              <a:rPr lang="en-US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2</a:t>
            </a:r>
            <a:r>
              <a:rPr lang="en-US" sz="2200" baseline="30000" dirty="0"/>
              <a:t>nd</a:t>
            </a:r>
            <a:r>
              <a:rPr lang="en-US" sz="2200" dirty="0"/>
              <a:t> phase is a presentation with 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19871379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650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Y/%m/%d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2&quot;&gt;&lt;elem m_fUsage=&quot;1.72900000000000009237E+00&quot;&gt;&lt;m_msothmcolidx val=&quot;0&quot;/&gt;&lt;m_rgb r=&quot;11&quot; g=&quot;51&quot; b=&quot;51&quot;/&gt;&lt;/elem&gt;&lt;elem m_fUsage=&quot;1.70999999999999996447E+00&quot;&gt;&lt;m_msothmcolidx val=&quot;0&quot;/&gt;&lt;m_rgb r=&quot;F7&quot; g=&quot;6C&quot; b=&quot;11&quot;/&gt;&lt;/elem&gt;&lt;/m_vecMRU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cuyyXgB0aep7k_eOYlZ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5WchzAIkk6YJ9n2zFHzY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zg33KOxekKwAelK5oj2M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TlzVVqvk6oUQVSy0CCa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zg33KOxekKwAelK5oj2M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TlzVVqvk6oUQVSy0CCa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jzanT0bdELlwdRxM4VS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U2bsAMzJIstP_xqZ6dt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.B.5bHAPdnOq_rQ.HTOg"/>
</p:tagLst>
</file>

<file path=ppt/theme/theme1.xml><?xml version="1.0" encoding="utf-8"?>
<a:theme xmlns:a="http://schemas.openxmlformats.org/drawingml/2006/main" name="Theme2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0D1"/>
      </a:accent1>
      <a:accent2>
        <a:srgbClr val="083DB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eme2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heme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eme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2484</TotalTime>
  <Words>301</Words>
  <Application>Microsoft Office PowerPoint</Application>
  <PresentationFormat>Custom</PresentationFormat>
  <Paragraphs>27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Open Sans</vt:lpstr>
      <vt:lpstr>Theme2</vt:lpstr>
      <vt:lpstr>Office Theme</vt:lpstr>
      <vt:lpstr>1_Theme2</vt:lpstr>
      <vt:lpstr>1_Theme1</vt:lpstr>
      <vt:lpstr>Theme1</vt:lpstr>
      <vt:lpstr>think-cell Slide</vt:lpstr>
      <vt:lpstr>Tender clarification meeting:  Procuring core, scarce, critical, and specialised skills/positions at Senior Management and Executive levels</vt:lpstr>
      <vt:lpstr>Scope of work - 3 year panel contract as and when required </vt:lpstr>
      <vt:lpstr>Technical Criteria Returnable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Inertia PowerPoint Template</dc:title>
  <dc:creator>Julian</dc:creator>
  <cp:lastModifiedBy>Dorcas Moloi</cp:lastModifiedBy>
  <cp:revision>71</cp:revision>
  <dcterms:created xsi:type="dcterms:W3CDTF">2013-09-12T13:05:01Z</dcterms:created>
  <dcterms:modified xsi:type="dcterms:W3CDTF">2022-09-29T08:00:41Z</dcterms:modified>
</cp:coreProperties>
</file>