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  <p:sldMasterId id="2147483652" r:id="rId6"/>
  </p:sldMasterIdLst>
  <p:notesMasterIdLst>
    <p:notesMasterId r:id="rId15"/>
  </p:notesMasterIdLst>
  <p:sldIdLst>
    <p:sldId id="308" r:id="rId7"/>
    <p:sldId id="309" r:id="rId8"/>
    <p:sldId id="314" r:id="rId9"/>
    <p:sldId id="310" r:id="rId10"/>
    <p:sldId id="311" r:id="rId11"/>
    <p:sldId id="312" r:id="rId12"/>
    <p:sldId id="313" r:id="rId13"/>
    <p:sldId id="298" r:id="rId14"/>
  </p:sldIdLst>
  <p:sldSz cx="12192000" cy="6858000"/>
  <p:notesSz cx="6797675" cy="9926638"/>
  <p:custDataLst>
    <p:tags r:id="rId1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77" d="100"/>
          <a:sy n="77" d="100"/>
        </p:scale>
        <p:origin x="2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2025/08/28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07395" y="1415370"/>
            <a:ext cx="5728344" cy="676275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Enablement Provider SOW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 Presented by: Abigail Booth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28 August 2025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46D76C-EE53-6B16-7C01-77E71F4E0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1B2DC-C76B-0CF4-32BA-ADCBFE4CF5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SoW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A4CAE7-8DD4-3E7E-81E6-D3BEB71C24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ct val="30000"/>
              </a:spcBef>
              <a:spcAft>
                <a:spcPct val="0"/>
              </a:spcAft>
              <a:defRPr/>
            </a:pPr>
            <a:endParaRPr lang="en-ZA" altLang="en-US" sz="1400" kern="0" dirty="0"/>
          </a:p>
          <a:p>
            <a:pPr>
              <a:spcBef>
                <a:spcPct val="30000"/>
              </a:spcBef>
              <a:spcAft>
                <a:spcPct val="0"/>
              </a:spcAft>
            </a:pPr>
            <a:endParaRPr lang="en-ZA" sz="14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C4B967A-C468-398B-DF43-680618DBDE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2</a:t>
            </a:fld>
            <a:endParaRPr lang="en-ZA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38E06E9-1669-C3B5-1438-ECE88658407A}"/>
              </a:ext>
            </a:extLst>
          </p:cNvPr>
          <p:cNvSpPr txBox="1"/>
          <p:nvPr/>
        </p:nvSpPr>
        <p:spPr>
          <a:xfrm>
            <a:off x="187815" y="1070748"/>
            <a:ext cx="11557716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ZA" sz="1600" dirty="0"/>
          </a:p>
          <a:p>
            <a:pPr>
              <a:lnSpc>
                <a:spcPct val="150000"/>
              </a:lnSpc>
            </a:pPr>
            <a:r>
              <a:rPr lang="en-ZA" sz="1600" dirty="0"/>
              <a:t>The purpose of this contract is to assist Eskom in: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ZA" sz="1600" dirty="0"/>
              <a:t>The re-establishment of Group Capital Division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ZA" sz="1600" dirty="0">
                <a:latin typeface="Arial" panose="020B0604020202020204" pitchFamily="34" charset="0"/>
                <a:ea typeface="Aptos" panose="020B0004020202020204" pitchFamily="34" charset="0"/>
              </a:rPr>
              <a:t>A</a:t>
            </a:r>
            <a:r>
              <a:rPr lang="en-ZA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ugment </a:t>
            </a:r>
            <a:r>
              <a:rPr lang="en-ZA" sz="1600" dirty="0" err="1">
                <a:effectLst/>
                <a:latin typeface="Arial" panose="020B0604020202020204" pitchFamily="34" charset="0"/>
                <a:ea typeface="Aptos" panose="020B0004020202020204" pitchFamily="34" charset="0"/>
              </a:rPr>
              <a:t>GCD’s</a:t>
            </a:r>
            <a:r>
              <a:rPr lang="en-ZA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 internal capability and capacity in delivering a range of different technology capital infrastructure projects</a:t>
            </a:r>
            <a:endParaRPr lang="en-GB" sz="1600" dirty="0"/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ZA" sz="16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Eskom requires capital infrastructure project and project engineering management resources in two main categories </a:t>
            </a:r>
            <a:r>
              <a:rPr lang="en-ZA" sz="1600" dirty="0">
                <a:latin typeface="Arial" panose="020B0604020202020204" pitchFamily="34" charset="0"/>
              </a:rPr>
              <a:t>namely: Generalised and Specialised Resources (Generalised resources are flexible and can be used across multiple projects. Specialised resources are niche and focused on the specific needs of a particular project).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ZA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Senior – a person with adequate expertise and relevant experience and who carries the direct responsibility for one or more specific activities with at least 15 years’ experience.</a:t>
            </a:r>
            <a:endParaRPr lang="en-ZA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en-ZA" sz="1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Expert – a person who takes full responsibility for activities, performs work of conceptual nature, and provides strategic guidance with national and/or international experience with more than 20 years’ experience in their field of expertise.</a:t>
            </a:r>
            <a:endParaRPr lang="en-ZA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§"/>
            </a:pPr>
            <a:endParaRPr lang="en-ZA" sz="1600" dirty="0">
              <a:latin typeface="Arial" panose="020B0604020202020204" pitchFamily="34" charset="0"/>
            </a:endParaRPr>
          </a:p>
          <a:p>
            <a:pPr marL="285750" lvl="0" indent="-285750" algn="just">
              <a:spcBef>
                <a:spcPts val="12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endParaRPr lang="en-ZA" sz="1400" dirty="0"/>
          </a:p>
        </p:txBody>
      </p:sp>
    </p:spTree>
    <p:extLst>
      <p:ext uri="{BB962C8B-B14F-4D97-AF65-F5344CB8AC3E}">
        <p14:creationId xmlns:p14="http://schemas.microsoft.com/office/powerpoint/2010/main" val="1009430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91EFF-9CE7-CF68-0E6B-F761045453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</a:t>
            </a:r>
            <a:r>
              <a:rPr lang="en-US" dirty="0"/>
              <a:t>…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615F4A-17BB-6589-303A-42ABFEC7C6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sz="1600" dirty="0"/>
          </a:p>
          <a:p>
            <a:pPr marL="0" indent="0">
              <a:buNone/>
            </a:pPr>
            <a:r>
              <a:rPr lang="en-ZA" sz="1600" dirty="0"/>
              <a:t>1.	PLACEMENTS</a:t>
            </a:r>
          </a:p>
          <a:p>
            <a:pPr marL="285750" lvl="0" indent="-285750" algn="just">
              <a:spcBef>
                <a:spcPts val="12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Resources may be sourced locally or internationally and can be sourced through sub-contracting with local and international firms. </a:t>
            </a:r>
          </a:p>
          <a:p>
            <a:pPr marL="285750" lvl="0" indent="-285750" algn="just">
              <a:spcBef>
                <a:spcPts val="12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Knowledge of South African regulatory environment and energy sector context is required. </a:t>
            </a:r>
          </a:p>
          <a:p>
            <a:pPr marL="285750" lvl="0" indent="-285750" algn="just">
              <a:spcBef>
                <a:spcPts val="12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ZA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The preferred provider needs to be </a:t>
            </a:r>
            <a:r>
              <a:rPr lang="en-US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flexible across the project management and technology specific requirements as needed across the range of infrastructure projects.  </a:t>
            </a:r>
          </a:p>
          <a:p>
            <a:pPr marL="285750" lvl="0" indent="-285750" algn="just">
              <a:spcBef>
                <a:spcPts val="1200"/>
              </a:spcBef>
              <a:spcAft>
                <a:spcPts val="1000"/>
              </a:spcAft>
              <a:buFont typeface="Wingdings" panose="05000000000000000000" pitchFamily="2" charset="2"/>
              <a:buChar char="§"/>
            </a:pPr>
            <a:r>
              <a:rPr lang="en-US" sz="1600" dirty="0">
                <a:effectLst/>
                <a:latin typeface="Arial" panose="020B0604020202020204" pitchFamily="34" charset="0"/>
                <a:ea typeface="Aptos" panose="020B0004020202020204" pitchFamily="34" charset="0"/>
              </a:rPr>
              <a:t>The enablement contract will be managed through a task order draw down process. Task orders will be issued for either a full service or for a specific type of resource.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1928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906F9-8C82-011E-A2F2-5EDC9B991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</a:t>
            </a:r>
            <a:r>
              <a:rPr lang="en-US" dirty="0"/>
              <a:t>…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BA37AA-3486-903B-3607-51B3F0822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just">
              <a:lnSpc>
                <a:spcPct val="115000"/>
              </a:lnSpc>
              <a:spcBef>
                <a:spcPts val="2400"/>
              </a:spcBef>
              <a:spcAft>
                <a:spcPts val="1200"/>
              </a:spcAft>
              <a:buNone/>
            </a:pPr>
            <a:r>
              <a:rPr lang="en-ZA" sz="1600" dirty="0">
                <a:solidFill>
                  <a:schemeClr val="tx1"/>
                </a:solidFill>
                <a:latin typeface="+mn-lt"/>
                <a:cs typeface="+mn-cs"/>
              </a:rPr>
              <a:t>2.	FOR NOTING:</a:t>
            </a:r>
          </a:p>
          <a:p>
            <a:pPr>
              <a:lnSpc>
                <a:spcPct val="150000"/>
              </a:lnSpc>
            </a:pPr>
            <a:r>
              <a:rPr lang="en-ZA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GCD</a:t>
            </a:r>
            <a:r>
              <a:rPr lang="en-Z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will make use of incentives and penalties which will be stipulated with the placement of each task order.  </a:t>
            </a:r>
          </a:p>
          <a:p>
            <a:pPr>
              <a:lnSpc>
                <a:spcPct val="150000"/>
              </a:lnSpc>
            </a:pPr>
            <a:r>
              <a:rPr lang="en-ZA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GCD</a:t>
            </a:r>
            <a:r>
              <a:rPr lang="en-ZA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retains the first right of refusal on changes made to teams or individual resources and requires any changes to be done through a consultation process.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158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8323F-F083-1131-624E-A20514574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</a:t>
            </a:r>
            <a:r>
              <a:rPr lang="en-US" dirty="0"/>
              <a:t>…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BF7DB8-FD13-3F4C-35B6-D6058FCB194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 algn="just">
              <a:lnSpc>
                <a:spcPct val="125000"/>
              </a:lnSpc>
              <a:spcAft>
                <a:spcPts val="1000"/>
              </a:spcAft>
              <a:buAutoNum type="arabicPeriod" startAt="3"/>
            </a:pPr>
            <a:r>
              <a:rPr lang="en-ZA" sz="1900" dirty="0">
                <a:solidFill>
                  <a:schemeClr val="tx1"/>
                </a:solidFill>
                <a:latin typeface="+mn-lt"/>
                <a:cs typeface="+mn-cs"/>
              </a:rPr>
              <a:t>OBJECTIVES</a:t>
            </a: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n-ZA" sz="1900" dirty="0">
                <a:solidFill>
                  <a:schemeClr val="tx1"/>
                </a:solidFill>
                <a:latin typeface="+mn-lt"/>
                <a:cs typeface="+mn-cs"/>
              </a:rPr>
              <a:t>Capacity Augmentation: Promptly scale up our project teams with experienced project‑management and technical resources, as and when required.</a:t>
            </a: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n-ZA" sz="1900" dirty="0">
                <a:solidFill>
                  <a:schemeClr val="tx1"/>
                </a:solidFill>
                <a:latin typeface="+mn-lt"/>
                <a:cs typeface="+mn-cs"/>
              </a:rPr>
              <a:t>On‑time, On‑budget Delivery: Support delivery of multiple concurrent technology projects, ensuring adherence to scope, schedule, cost, quality health &amp; safety and risk standards.</a:t>
            </a:r>
          </a:p>
          <a:p>
            <a:pPr algn="just">
              <a:lnSpc>
                <a:spcPct val="125000"/>
              </a:lnSpc>
              <a:spcAft>
                <a:spcPts val="1000"/>
              </a:spcAft>
            </a:pPr>
            <a:r>
              <a:rPr lang="en-ZA" sz="1900" dirty="0">
                <a:solidFill>
                  <a:schemeClr val="tx1"/>
                </a:solidFill>
                <a:latin typeface="+mn-lt"/>
                <a:cs typeface="+mn-cs"/>
              </a:rPr>
              <a:t>Provide skilled resources to support the planning, execution, and improvement of Eskom projects across all stages, phases, and technologies.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707335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1FC32B-7E77-4355-3974-2D0DEF07A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</a:t>
            </a:r>
            <a:r>
              <a:rPr lang="en-US" dirty="0"/>
              <a:t>…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30F1BA-9D7E-381C-317D-B9EFDB16A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1681" y="1022465"/>
            <a:ext cx="11383851" cy="5060050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endParaRPr lang="en-ZA" sz="80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1800" dirty="0">
                <a:solidFill>
                  <a:schemeClr val="tx1"/>
                </a:solidFill>
                <a:latin typeface="+mn-lt"/>
                <a:cs typeface="+mn-cs"/>
              </a:rPr>
              <a:t>4.	SCOPE OF WORK</a:t>
            </a:r>
          </a:p>
          <a:p>
            <a:pPr marL="228600">
              <a:lnSpc>
                <a:spcPct val="150000"/>
              </a:lnSpc>
            </a:pPr>
            <a:r>
              <a:rPr lang="en-ZA" sz="1800" b="1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Project engineering resources</a:t>
            </a:r>
            <a:r>
              <a:rPr lang="en-ZA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are required to cover the full spectrum of engineering works across technologies, be suitably qualified and professionally registered in their engineering capacity in the following:</a:t>
            </a:r>
          </a:p>
          <a:p>
            <a:pPr marL="742950" lvl="1" indent="-285750">
              <a:lnSpc>
                <a:spcPct val="150000"/>
              </a:lnSpc>
              <a:buFont typeface="+mj-lt"/>
              <a:buAutoNum type="alphaLcPeriod"/>
            </a:pPr>
            <a:r>
              <a:rPr lang="en-ZA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Concept Studies Pre-feasibility Studies</a:t>
            </a:r>
          </a:p>
          <a:p>
            <a:pPr marL="742950" lvl="1" indent="-285750">
              <a:lnSpc>
                <a:spcPct val="150000"/>
              </a:lnSpc>
              <a:buFont typeface="+mj-lt"/>
              <a:buAutoNum type="alphaLcPeriod"/>
            </a:pPr>
            <a:r>
              <a:rPr lang="en-ZA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Feasibility Studies </a:t>
            </a:r>
          </a:p>
          <a:p>
            <a:pPr marL="742950" lvl="1" indent="-285750">
              <a:lnSpc>
                <a:spcPct val="150000"/>
              </a:lnSpc>
              <a:buFont typeface="+mj-lt"/>
              <a:buAutoNum type="alphaLcPeriod"/>
            </a:pPr>
            <a:r>
              <a:rPr lang="en-ZA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Commercial Specifications </a:t>
            </a:r>
          </a:p>
          <a:p>
            <a:pPr marL="742950" lvl="1" indent="-285750">
              <a:lnSpc>
                <a:spcPct val="150000"/>
              </a:lnSpc>
              <a:buFont typeface="+mj-lt"/>
              <a:buAutoNum type="alphaLcPeriod"/>
            </a:pPr>
            <a:r>
              <a:rPr lang="en-ZA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Tender Evaluation </a:t>
            </a:r>
          </a:p>
          <a:p>
            <a:pPr marL="742950" lvl="1" indent="-285750">
              <a:lnSpc>
                <a:spcPct val="150000"/>
              </a:lnSpc>
              <a:buFont typeface="+mj-lt"/>
              <a:buAutoNum type="alphaLcPeriod"/>
            </a:pPr>
            <a:r>
              <a:rPr lang="en-ZA" sz="18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Project Engineering (including quality control)</a:t>
            </a:r>
            <a:endParaRPr lang="en-ZA" sz="1800" dirty="0">
              <a:solidFill>
                <a:schemeClr val="tx1"/>
              </a:solidFill>
              <a:latin typeface="+mn-lt"/>
              <a:cs typeface="+mn-cs"/>
            </a:endParaRP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003655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96B9D-6DEB-7F26-28B3-4EB4242DE2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Cont</a:t>
            </a:r>
            <a:r>
              <a:rPr lang="en-US" dirty="0"/>
              <a:t>…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974C9B-25A2-6224-985A-27F17A698D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en-ZA" sz="7200" dirty="0">
                <a:solidFill>
                  <a:schemeClr val="tx1"/>
                </a:solidFill>
                <a:latin typeface="+mn-lt"/>
                <a:cs typeface="+mn-cs"/>
              </a:rPr>
              <a:t>4.	SCOPE OF WORK</a:t>
            </a:r>
          </a:p>
          <a:p>
            <a:pPr marL="228600">
              <a:lnSpc>
                <a:spcPct val="150000"/>
              </a:lnSpc>
            </a:pPr>
            <a:r>
              <a:rPr lang="en-ZA" sz="6400" b="1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Project management resources</a:t>
            </a:r>
            <a:r>
              <a:rPr lang="en-ZA" sz="64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 required as set out in the Eskom Deliver Projects Methodology. Project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ZA" sz="64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Portfolio Management			</a:t>
            </a:r>
          </a:p>
          <a:p>
            <a:pPr marL="342900" indent="-342900">
              <a:lnSpc>
                <a:spcPct val="150000"/>
              </a:lnSpc>
              <a:buAutoNum type="arabicPeriod"/>
            </a:pPr>
            <a:r>
              <a:rPr lang="en-ZA" sz="64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Programme Management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ZA" sz="64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Project Management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ZA" sz="64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Contracts management 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ZA" sz="64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Project Controls Management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ZA" sz="6400" kern="100" dirty="0">
                <a:effectLst/>
                <a:latin typeface="+mn-lt"/>
                <a:ea typeface="Aptos" panose="020B0004020202020204" pitchFamily="34" charset="0"/>
                <a:cs typeface="Times New Roman" panose="02020603050405020304" pitchFamily="18" charset="0"/>
              </a:rPr>
              <a:t>Construction &amp; Commissioning Management 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ZA" sz="6400" kern="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Safety Health &amp; Environmental Services 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ZA" sz="6400" kern="1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Information Technology / Operational Technology</a:t>
            </a:r>
            <a:endParaRPr lang="en-ZA" sz="6400" kern="100" dirty="0">
              <a:effectLst/>
              <a:latin typeface="+mn-lt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784824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Khoro Minimum metadata" ma:contentTypeID="0x0101000D8B3899A4805C44A2FA507CBAF83E58007A63E5F34A1C904ABF73B4A044044531" ma:contentTypeVersion="3" ma:contentTypeDescription="" ma:contentTypeScope="" ma:versionID="17327965f7291ab7bae5024c4d883bde">
  <xsd:schema xmlns:xsd="http://www.w3.org/2001/XMLSchema" xmlns:xs="http://www.w3.org/2001/XMLSchema" xmlns:p="http://schemas.microsoft.com/office/2006/metadata/properties" xmlns:ns2="2c7ddca0-f18f-4514-89ec-cfc256175ba5" targetNamespace="http://schemas.microsoft.com/office/2006/metadata/properties" ma:root="true" ma:fieldsID="7a3511da6a4f6d92aec1b7a4f9927643" ns2:_="">
    <xsd:import namespace="2c7ddca0-f18f-4514-89ec-cfc256175ba5"/>
    <xsd:element name="properties">
      <xsd:complexType>
        <xsd:sequence>
          <xsd:element name="documentManagement">
            <xsd:complexType>
              <xsd:all>
                <xsd:element ref="ns2:Owner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c7ddca0-f18f-4514-89ec-cfc256175ba5" elementFormDefault="qualified">
    <xsd:import namespace="http://schemas.microsoft.com/office/2006/documentManagement/types"/>
    <xsd:import namespace="http://schemas.microsoft.com/office/infopath/2007/PartnerControls"/>
    <xsd:element name="Owner" ma:index="8" ma:displayName="Owner" ma:list="UserInfo" ma:SharePointGroup="0" ma:internalName="Owner" ma:readOnly="false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wner xmlns="2c7ddca0-f18f-4514-89ec-cfc256175ba5">
      <UserInfo>
        <DisplayName>Lebogang Manakana</DisplayName>
        <AccountId>11117</AccountId>
        <AccountType/>
      </UserInfo>
    </Owner>
  </documentManagement>
</p:properties>
</file>

<file path=customXml/item4.xml><?xml version="1.0" encoding="utf-8"?>
<?mso-contentType ?>
<SharedContentType xmlns="Microsoft.SharePoint.Taxonomy.ContentTypeSync" SourceId="69b1b3ef-f17b-48c7-a7c8-8ad8b283852f" ContentTypeId="0x0101000D8B3899A4805C44A2FA507CBAF83E58" PreviousValue="false"/>
</file>

<file path=customXml/itemProps1.xml><?xml version="1.0" encoding="utf-8"?>
<ds:datastoreItem xmlns:ds="http://schemas.openxmlformats.org/officeDocument/2006/customXml" ds:itemID="{E34207DC-B30F-4A0C-B5DE-EF409CBB8F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c7ddca0-f18f-4514-89ec-cfc256175ba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33A1265-97A7-4CBC-A6B2-2EEAB6A71AD7}">
  <ds:schemaRefs>
    <ds:schemaRef ds:uri="2c7ddca0-f18f-4514-89ec-cfc256175ba5"/>
    <ds:schemaRef ds:uri="http://schemas.microsoft.com/office/2006/documentManagement/types"/>
    <ds:schemaRef ds:uri="http://purl.org/dc/terms/"/>
    <ds:schemaRef ds:uri="http://purl.org/dc/dcmitype/"/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4.xml><?xml version="1.0" encoding="utf-8"?>
<ds:datastoreItem xmlns:ds="http://schemas.openxmlformats.org/officeDocument/2006/customXml" ds:itemID="{72832AB3-C3A8-4024-868A-7B93B85F18C6}">
  <ds:schemaRefs>
    <ds:schemaRef ds:uri="Microsoft.SharePoint.Taxonomy.ContentTypeSyn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6001</TotalTime>
  <Words>508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Enablement Provider SOW</vt:lpstr>
      <vt:lpstr>Overview of SoW</vt:lpstr>
      <vt:lpstr>Cont…</vt:lpstr>
      <vt:lpstr>Cont…</vt:lpstr>
      <vt:lpstr>Cont…</vt:lpstr>
      <vt:lpstr>Cont…</vt:lpstr>
      <vt:lpstr>Cont…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Abigail Booth</cp:lastModifiedBy>
  <cp:revision>51</cp:revision>
  <cp:lastPrinted>2025-06-05T05:52:51Z</cp:lastPrinted>
  <dcterms:created xsi:type="dcterms:W3CDTF">2020-01-06T09:48:40Z</dcterms:created>
  <dcterms:modified xsi:type="dcterms:W3CDTF">2025-08-28T10:53:49Z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0x0101000D8B3899A4805C44A2FA507CBAF83E58007A63E5F34A1C904ABF73B4A044044531</vt:lpwstr>
  </property>
</Properties>
</file>