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52" r:id="rId5"/>
  </p:sldMasterIdLst>
  <p:notesMasterIdLst>
    <p:notesMasterId r:id="rId24"/>
  </p:notesMasterIdLst>
  <p:sldIdLst>
    <p:sldId id="308" r:id="rId6"/>
    <p:sldId id="309" r:id="rId7"/>
    <p:sldId id="302" r:id="rId8"/>
    <p:sldId id="304" r:id="rId9"/>
    <p:sldId id="2147480121" r:id="rId10"/>
    <p:sldId id="292" r:id="rId11"/>
    <p:sldId id="294" r:id="rId12"/>
    <p:sldId id="297" r:id="rId13"/>
    <p:sldId id="2147480487" r:id="rId14"/>
    <p:sldId id="494" r:id="rId15"/>
    <p:sldId id="2147480484" r:id="rId16"/>
    <p:sldId id="299" r:id="rId17"/>
    <p:sldId id="2147480485" r:id="rId18"/>
    <p:sldId id="303" r:id="rId19"/>
    <p:sldId id="2147480486" r:id="rId20"/>
    <p:sldId id="305" r:id="rId21"/>
    <p:sldId id="462" r:id="rId22"/>
    <p:sldId id="298" r:id="rId23"/>
  </p:sldIdLst>
  <p:sldSz cx="12192000" cy="6858000"/>
  <p:notesSz cx="6858000" cy="9144000"/>
  <p:custDataLst>
    <p:tags r:id="rId25"/>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ACC3C3"/>
    <a:srgbClr val="E4BC7F"/>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16" autoAdjust="0"/>
    <p:restoredTop sz="94660"/>
  </p:normalViewPr>
  <p:slideViewPr>
    <p:cSldViewPr snapToGrid="0">
      <p:cViewPr>
        <p:scale>
          <a:sx n="125" d="100"/>
          <a:sy n="125" d="100"/>
        </p:scale>
        <p:origin x="-786"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2025/08/29</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0BD1570D-8597-4242-2957-13C33039688D}"/>
              </a:ext>
            </a:extLst>
          </p:cNvPr>
          <p:cNvSpPr>
            <a:spLocks noGrp="1" noRot="1" noChangeAspect="1" noChangeArrowheads="1" noTextEdit="1"/>
          </p:cNvSpPr>
          <p:nvPr>
            <p:ph type="sldImg"/>
          </p:nvPr>
        </p:nvSpPr>
        <p:spPr>
          <a:ln/>
        </p:spPr>
      </p:sp>
      <p:sp>
        <p:nvSpPr>
          <p:cNvPr id="28675" name="Notes Placeholder 2">
            <a:extLst>
              <a:ext uri="{FF2B5EF4-FFF2-40B4-BE49-F238E27FC236}">
                <a16:creationId xmlns:a16="http://schemas.microsoft.com/office/drawing/2014/main" id="{DEA23BDE-035A-E587-304F-BB475712694F}"/>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cs typeface="Arial" panose="020B0604020202020204" pitchFamily="34" charset="0"/>
            </a:endParaRPr>
          </a:p>
        </p:txBody>
      </p:sp>
      <p:sp>
        <p:nvSpPr>
          <p:cNvPr id="28676" name="Slide Number Placeholder 3">
            <a:extLst>
              <a:ext uri="{FF2B5EF4-FFF2-40B4-BE49-F238E27FC236}">
                <a16:creationId xmlns:a16="http://schemas.microsoft.com/office/drawing/2014/main" id="{9C401842-DF7A-FE9C-CB84-990DDDD86380}"/>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477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477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477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477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BFBBD9D5-9CBB-42F9-9F99-D251D0258A27}" type="slidenum">
              <a:rPr kumimoji="0" lang="en-ZA"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47738" rtl="0" eaLnBrk="1" fontAlgn="base" latinLnBrk="0" hangingPunct="1">
                <a:lnSpc>
                  <a:spcPct val="100000"/>
                </a:lnSpc>
                <a:spcBef>
                  <a:spcPct val="0"/>
                </a:spcBef>
                <a:spcAft>
                  <a:spcPct val="0"/>
                </a:spcAft>
                <a:buClrTx/>
                <a:buSzTx/>
                <a:buFontTx/>
                <a:buNone/>
                <a:tabLst/>
                <a:defRPr/>
              </a:pPr>
              <a:t>6</a:t>
            </a:fld>
            <a:endParaRPr kumimoji="0" lang="en-ZA"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A4C85D26-73D0-953E-D66F-883A6501FA94}"/>
              </a:ext>
            </a:extLst>
          </p:cNvPr>
          <p:cNvSpPr>
            <a:spLocks noGrp="1" noRot="1" noChangeAspect="1" noChangeArrowheads="1" noTextEdit="1"/>
          </p:cNvSpPr>
          <p:nvPr>
            <p:ph type="sldImg"/>
          </p:nvPr>
        </p:nvSpPr>
        <p:spPr>
          <a:ln/>
        </p:spPr>
      </p:sp>
      <p:sp>
        <p:nvSpPr>
          <p:cNvPr id="30723" name="Notes Placeholder 2">
            <a:extLst>
              <a:ext uri="{FF2B5EF4-FFF2-40B4-BE49-F238E27FC236}">
                <a16:creationId xmlns:a16="http://schemas.microsoft.com/office/drawing/2014/main" id="{9341C68B-5CA2-EB18-CCCD-26354C6AFA6F}"/>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cs typeface="Arial" panose="020B0604020202020204" pitchFamily="34" charset="0"/>
            </a:endParaRPr>
          </a:p>
        </p:txBody>
      </p:sp>
      <p:sp>
        <p:nvSpPr>
          <p:cNvPr id="30724" name="Slide Number Placeholder 3">
            <a:extLst>
              <a:ext uri="{FF2B5EF4-FFF2-40B4-BE49-F238E27FC236}">
                <a16:creationId xmlns:a16="http://schemas.microsoft.com/office/drawing/2014/main" id="{2D099E14-9E7A-4976-DE41-676331492DF1}"/>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6678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0045BCA6-5B66-457E-9C0C-07A2ABCBAD12}" type="slidenum">
              <a:rPr kumimoji="0" lang="en-ZA"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66788" rtl="0" eaLnBrk="1" fontAlgn="base" latinLnBrk="0" hangingPunct="1">
                <a:lnSpc>
                  <a:spcPct val="100000"/>
                </a:lnSpc>
                <a:spcBef>
                  <a:spcPct val="0"/>
                </a:spcBef>
                <a:spcAft>
                  <a:spcPct val="0"/>
                </a:spcAft>
                <a:buClrTx/>
                <a:buSzTx/>
                <a:buFontTx/>
                <a:buNone/>
                <a:tabLst/>
                <a:defRPr/>
              </a:pPr>
              <a:t>7</a:t>
            </a:fld>
            <a:endParaRPr kumimoji="0" lang="en-ZA"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22268A4B-27E1-3070-ABF4-9BF9682D4810}"/>
              </a:ext>
            </a:extLst>
          </p:cNvPr>
          <p:cNvSpPr>
            <a:spLocks noGrp="1" noRot="1" noChangeAspect="1" noChangeArrowheads="1" noTextEdit="1"/>
          </p:cNvSpPr>
          <p:nvPr>
            <p:ph type="sldImg"/>
          </p:nvPr>
        </p:nvSpPr>
        <p:spPr>
          <a:ln/>
        </p:spPr>
      </p:sp>
      <p:sp>
        <p:nvSpPr>
          <p:cNvPr id="34819" name="Notes Placeholder 2">
            <a:extLst>
              <a:ext uri="{FF2B5EF4-FFF2-40B4-BE49-F238E27FC236}">
                <a16:creationId xmlns:a16="http://schemas.microsoft.com/office/drawing/2014/main" id="{3F94C103-D6E8-A077-4000-B658EE7B2F32}"/>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cs typeface="Arial" panose="020B0604020202020204" pitchFamily="34" charset="0"/>
            </a:endParaRPr>
          </a:p>
        </p:txBody>
      </p:sp>
      <p:sp>
        <p:nvSpPr>
          <p:cNvPr id="34820" name="Slide Number Placeholder 3">
            <a:extLst>
              <a:ext uri="{FF2B5EF4-FFF2-40B4-BE49-F238E27FC236}">
                <a16:creationId xmlns:a16="http://schemas.microsoft.com/office/drawing/2014/main" id="{B2797C33-DCC0-B543-47F8-E1B8AA2575E2}"/>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477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477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477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477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8C708A4A-23D5-4DC4-AF0D-E0D0AAF61916}" type="slidenum">
              <a:rPr kumimoji="0" lang="en-ZA"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47738" rtl="0" eaLnBrk="1" fontAlgn="base" latinLnBrk="0" hangingPunct="1">
                <a:lnSpc>
                  <a:spcPct val="100000"/>
                </a:lnSpc>
                <a:spcBef>
                  <a:spcPct val="0"/>
                </a:spcBef>
                <a:spcAft>
                  <a:spcPct val="0"/>
                </a:spcAft>
                <a:buClrTx/>
                <a:buSzTx/>
                <a:buFontTx/>
                <a:buNone/>
                <a:tabLst/>
                <a:defRPr/>
              </a:pPr>
              <a:t>12</a:t>
            </a:fld>
            <a:endParaRPr kumimoji="0" lang="en-ZA"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a:extLst>
              <a:ext uri="{FF2B5EF4-FFF2-40B4-BE49-F238E27FC236}">
                <a16:creationId xmlns:a16="http://schemas.microsoft.com/office/drawing/2014/main" id="{6E2EA1D8-CEE5-DFCF-A2FC-586397F0EE2D}"/>
              </a:ext>
            </a:extLst>
          </p:cNvPr>
          <p:cNvSpPr>
            <a:spLocks noGrp="1" noRot="1" noChangeAspect="1" noChangeArrowheads="1" noTextEdit="1"/>
          </p:cNvSpPr>
          <p:nvPr>
            <p:ph type="sldImg"/>
          </p:nvPr>
        </p:nvSpPr>
        <p:spPr>
          <a:ln/>
        </p:spPr>
      </p:sp>
      <p:sp>
        <p:nvSpPr>
          <p:cNvPr id="37891" name="Notes Placeholder 2">
            <a:extLst>
              <a:ext uri="{FF2B5EF4-FFF2-40B4-BE49-F238E27FC236}">
                <a16:creationId xmlns:a16="http://schemas.microsoft.com/office/drawing/2014/main" id="{6D33CC5A-5D35-5B04-19C0-0F8554831781}"/>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cs typeface="Arial" panose="020B0604020202020204" pitchFamily="34" charset="0"/>
            </a:endParaRPr>
          </a:p>
        </p:txBody>
      </p:sp>
      <p:sp>
        <p:nvSpPr>
          <p:cNvPr id="37892" name="Slide Number Placeholder 3">
            <a:extLst>
              <a:ext uri="{FF2B5EF4-FFF2-40B4-BE49-F238E27FC236}">
                <a16:creationId xmlns:a16="http://schemas.microsoft.com/office/drawing/2014/main" id="{70875C81-C556-BF14-19BF-431FB2BEB3CF}"/>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477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477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477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477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7A3265B8-97A5-422F-A94A-E6AD5637BB0A}" type="slidenum">
              <a:rPr kumimoji="0" lang="en-ZA"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47738" rtl="0" eaLnBrk="1" fontAlgn="base" latinLnBrk="0" hangingPunct="1">
                <a:lnSpc>
                  <a:spcPct val="100000"/>
                </a:lnSpc>
                <a:spcBef>
                  <a:spcPct val="0"/>
                </a:spcBef>
                <a:spcAft>
                  <a:spcPct val="0"/>
                </a:spcAft>
                <a:buClrTx/>
                <a:buSzTx/>
                <a:buFontTx/>
                <a:buNone/>
                <a:tabLst/>
                <a:defRPr/>
              </a:pPr>
              <a:t>13</a:t>
            </a:fld>
            <a:endParaRPr kumimoji="0" lang="en-ZA"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CBE5D20A-0AD6-05CE-A5F5-132A53FD3356}"/>
              </a:ext>
            </a:extLst>
          </p:cNvPr>
          <p:cNvSpPr>
            <a:spLocks noGrp="1" noRot="1" noChangeAspect="1" noChangeArrowheads="1" noTextEdit="1"/>
          </p:cNvSpPr>
          <p:nvPr>
            <p:ph type="sldImg"/>
          </p:nvPr>
        </p:nvSpPr>
        <p:spPr>
          <a:ln/>
        </p:spPr>
      </p:sp>
      <p:sp>
        <p:nvSpPr>
          <p:cNvPr id="39939" name="Notes Placeholder 2">
            <a:extLst>
              <a:ext uri="{FF2B5EF4-FFF2-40B4-BE49-F238E27FC236}">
                <a16:creationId xmlns:a16="http://schemas.microsoft.com/office/drawing/2014/main" id="{E327B53D-F3E8-3251-4A77-0D6F739E7D6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cs typeface="Arial" panose="020B0604020202020204" pitchFamily="34" charset="0"/>
            </a:endParaRPr>
          </a:p>
        </p:txBody>
      </p:sp>
      <p:sp>
        <p:nvSpPr>
          <p:cNvPr id="39940" name="Slide Number Placeholder 3">
            <a:extLst>
              <a:ext uri="{FF2B5EF4-FFF2-40B4-BE49-F238E27FC236}">
                <a16:creationId xmlns:a16="http://schemas.microsoft.com/office/drawing/2014/main" id="{DBAADA2B-8419-9705-7512-B1C8300E9A98}"/>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477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477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477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477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053041AD-783E-4C2E-86A6-B56F23E579D9}" type="slidenum">
              <a:rPr kumimoji="0" lang="en-ZA"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47738" rtl="0" eaLnBrk="1" fontAlgn="base" latinLnBrk="0" hangingPunct="1">
                <a:lnSpc>
                  <a:spcPct val="100000"/>
                </a:lnSpc>
                <a:spcBef>
                  <a:spcPct val="0"/>
                </a:spcBef>
                <a:spcAft>
                  <a:spcPct val="0"/>
                </a:spcAft>
                <a:buClrTx/>
                <a:buSzTx/>
                <a:buFontTx/>
                <a:buNone/>
                <a:tabLst/>
                <a:defRPr/>
              </a:pPr>
              <a:t>14</a:t>
            </a:fld>
            <a:endParaRPr kumimoji="0" lang="en-ZA"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a:extLst>
              <a:ext uri="{FF2B5EF4-FFF2-40B4-BE49-F238E27FC236}">
                <a16:creationId xmlns:a16="http://schemas.microsoft.com/office/drawing/2014/main" id="{DBAD12F4-AFFE-E811-E66A-4A70E13F6DBA}"/>
              </a:ext>
            </a:extLst>
          </p:cNvPr>
          <p:cNvSpPr>
            <a:spLocks noGrp="1" noRot="1" noChangeAspect="1" noChangeArrowheads="1" noTextEdit="1"/>
          </p:cNvSpPr>
          <p:nvPr>
            <p:ph type="sldImg"/>
          </p:nvPr>
        </p:nvSpPr>
        <p:spPr>
          <a:ln/>
        </p:spPr>
      </p:sp>
      <p:sp>
        <p:nvSpPr>
          <p:cNvPr id="41987" name="Notes Placeholder 2">
            <a:extLst>
              <a:ext uri="{FF2B5EF4-FFF2-40B4-BE49-F238E27FC236}">
                <a16:creationId xmlns:a16="http://schemas.microsoft.com/office/drawing/2014/main" id="{3F31E5B3-2CCF-F014-A34B-17773F0F88E8}"/>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lvl="1"/>
            <a:r>
              <a:rPr lang="en-US" altLang="en-US" sz="1600">
                <a:latin typeface="Arial" panose="020B0604020202020204" pitchFamily="34" charset="0"/>
                <a:cs typeface="Arial" panose="020B0604020202020204" pitchFamily="34" charset="0"/>
              </a:rPr>
              <a:t>C3 List of Eskom Policies and Procedures related to the Tender, does not form part of the tender returnables, unless otherwise stated</a:t>
            </a:r>
            <a:endParaRPr lang="en-ZA" altLang="en-US" sz="1600">
              <a:latin typeface="Arial" panose="020B0604020202020204" pitchFamily="34" charset="0"/>
              <a:cs typeface="Arial" panose="020B0604020202020204" pitchFamily="34" charset="0"/>
            </a:endParaRPr>
          </a:p>
          <a:p>
            <a:endParaRPr lang="en-ZA" altLang="en-US">
              <a:latin typeface="Arial" panose="020B0604020202020204" pitchFamily="34" charset="0"/>
              <a:cs typeface="Arial" panose="020B0604020202020204" pitchFamily="34" charset="0"/>
            </a:endParaRPr>
          </a:p>
        </p:txBody>
      </p:sp>
      <p:sp>
        <p:nvSpPr>
          <p:cNvPr id="41988" name="Slide Number Placeholder 3">
            <a:extLst>
              <a:ext uri="{FF2B5EF4-FFF2-40B4-BE49-F238E27FC236}">
                <a16:creationId xmlns:a16="http://schemas.microsoft.com/office/drawing/2014/main" id="{B37FEBE7-EC58-F2E4-E6E5-C98E49ED362F}"/>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477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477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477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477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EA92B183-DEE0-4776-AD70-5CF25411BFA2}" type="slidenum">
              <a:rPr kumimoji="0" lang="en-ZA"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47738" rtl="0" eaLnBrk="1" fontAlgn="base" latinLnBrk="0" hangingPunct="1">
                <a:lnSpc>
                  <a:spcPct val="100000"/>
                </a:lnSpc>
                <a:spcBef>
                  <a:spcPct val="0"/>
                </a:spcBef>
                <a:spcAft>
                  <a:spcPct val="0"/>
                </a:spcAft>
                <a:buClrTx/>
                <a:buSzTx/>
                <a:buFontTx/>
                <a:buNone/>
                <a:tabLst/>
                <a:defRPr/>
              </a:pPr>
              <a:t>15</a:t>
            </a:fld>
            <a:endParaRPr kumimoji="0" lang="en-ZA"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a:extLst>
              <a:ext uri="{FF2B5EF4-FFF2-40B4-BE49-F238E27FC236}">
                <a16:creationId xmlns:a16="http://schemas.microsoft.com/office/drawing/2014/main" id="{3444F681-D8AE-5567-8EE0-BA8C28C244A8}"/>
              </a:ext>
            </a:extLst>
          </p:cNvPr>
          <p:cNvSpPr>
            <a:spLocks noGrp="1" noRot="1" noChangeAspect="1" noChangeArrowheads="1" noTextEdit="1"/>
          </p:cNvSpPr>
          <p:nvPr>
            <p:ph type="sldImg"/>
          </p:nvPr>
        </p:nvSpPr>
        <p:spPr>
          <a:ln/>
        </p:spPr>
      </p:sp>
      <p:sp>
        <p:nvSpPr>
          <p:cNvPr id="44035" name="Notes Placeholder 2">
            <a:extLst>
              <a:ext uri="{FF2B5EF4-FFF2-40B4-BE49-F238E27FC236}">
                <a16:creationId xmlns:a16="http://schemas.microsoft.com/office/drawing/2014/main" id="{AC306474-ABD0-8070-1803-FFCC1C58EB9B}"/>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0" lvl="1"/>
            <a:r>
              <a:rPr lang="en-US" altLang="en-US" sz="1600">
                <a:latin typeface="Arial" panose="020B0604020202020204" pitchFamily="34" charset="0"/>
                <a:cs typeface="Arial" panose="020B0604020202020204" pitchFamily="34" charset="0"/>
              </a:rPr>
              <a:t>C3 List of Eskom Policies and Procedures related to the Tender, does not form part of the tender returnables, unless otherwise stated</a:t>
            </a:r>
            <a:endParaRPr lang="en-ZA" altLang="en-US" sz="1600">
              <a:latin typeface="Arial" panose="020B0604020202020204" pitchFamily="34" charset="0"/>
              <a:cs typeface="Arial" panose="020B0604020202020204" pitchFamily="34" charset="0"/>
            </a:endParaRPr>
          </a:p>
          <a:p>
            <a:endParaRPr lang="en-ZA" altLang="en-US">
              <a:latin typeface="Arial" panose="020B0604020202020204" pitchFamily="34" charset="0"/>
              <a:cs typeface="Arial" panose="020B0604020202020204" pitchFamily="34" charset="0"/>
            </a:endParaRPr>
          </a:p>
        </p:txBody>
      </p:sp>
      <p:sp>
        <p:nvSpPr>
          <p:cNvPr id="44036" name="Slide Number Placeholder 3">
            <a:extLst>
              <a:ext uri="{FF2B5EF4-FFF2-40B4-BE49-F238E27FC236}">
                <a16:creationId xmlns:a16="http://schemas.microsoft.com/office/drawing/2014/main" id="{530321A7-A872-4F16-E87E-0F0F106C1DC3}"/>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4773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4773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4773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4773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4773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4773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marL="0" marR="0" lvl="0" indent="0" algn="r" defTabSz="947738" rtl="0" eaLnBrk="1" fontAlgn="base" latinLnBrk="0" hangingPunct="1">
              <a:lnSpc>
                <a:spcPct val="100000"/>
              </a:lnSpc>
              <a:spcBef>
                <a:spcPct val="0"/>
              </a:spcBef>
              <a:spcAft>
                <a:spcPct val="0"/>
              </a:spcAft>
              <a:buClrTx/>
              <a:buSzTx/>
              <a:buFontTx/>
              <a:buNone/>
              <a:tabLst/>
              <a:defRPr/>
            </a:pPr>
            <a:fld id="{4C69A591-BA31-4532-B468-9E7D31BC7B84}" type="slidenum">
              <a:rPr kumimoji="0" lang="en-ZA"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47738" rtl="0" eaLnBrk="1" fontAlgn="base" latinLnBrk="0" hangingPunct="1">
                <a:lnSpc>
                  <a:spcPct val="100000"/>
                </a:lnSpc>
                <a:spcBef>
                  <a:spcPct val="0"/>
                </a:spcBef>
                <a:spcAft>
                  <a:spcPct val="0"/>
                </a:spcAft>
                <a:buClrTx/>
                <a:buSzTx/>
                <a:buFontTx/>
                <a:buNone/>
                <a:tabLst/>
                <a:defRPr/>
              </a:pPr>
              <a:t>16</a:t>
            </a:fld>
            <a:endParaRPr kumimoji="0" lang="en-ZA"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a:extLst>
              <a:ext uri="{FF2B5EF4-FFF2-40B4-BE49-F238E27FC236}">
                <a16:creationId xmlns:a16="http://schemas.microsoft.com/office/drawing/2014/main" id="{CAD463DA-F13E-79B0-FB69-AB8E461F300B}"/>
              </a:ext>
            </a:extLst>
          </p:cNvPr>
          <p:cNvSpPr>
            <a:spLocks noGrp="1" noRot="1" noChangeAspect="1" noChangeArrowheads="1" noTextEdit="1"/>
          </p:cNvSpPr>
          <p:nvPr>
            <p:ph type="sldImg"/>
          </p:nvPr>
        </p:nvSpPr>
        <p:spPr>
          <a:ln/>
        </p:spPr>
      </p:sp>
      <p:sp>
        <p:nvSpPr>
          <p:cNvPr id="47107" name="Notes Placeholder 2">
            <a:extLst>
              <a:ext uri="{FF2B5EF4-FFF2-40B4-BE49-F238E27FC236}">
                <a16:creationId xmlns:a16="http://schemas.microsoft.com/office/drawing/2014/main" id="{EA49E460-54CB-00B7-CA4E-0F7A8830471D}"/>
              </a:ext>
            </a:extLst>
          </p:cNvPr>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ltLang="en-US">
              <a:latin typeface="Arial" panose="020B0604020202020204" pitchFamily="34" charset="0"/>
              <a:cs typeface="Arial" panose="020B0604020202020204" pitchFamily="34" charset="0"/>
            </a:endParaRPr>
          </a:p>
        </p:txBody>
      </p:sp>
      <p:sp>
        <p:nvSpPr>
          <p:cNvPr id="47108" name="Slide Number Placeholder 3">
            <a:extLst>
              <a:ext uri="{FF2B5EF4-FFF2-40B4-BE49-F238E27FC236}">
                <a16:creationId xmlns:a16="http://schemas.microsoft.com/office/drawing/2014/main" id="{41292553-74C8-A249-6200-E07935C6DFBA}"/>
              </a:ext>
            </a:extLst>
          </p:cNvPr>
          <p:cNvSpPr>
            <a:spLocks noGrp="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defTabSz="966788">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6788">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6788">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6788">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6788">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678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678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678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6788"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marL="0" marR="0" lvl="0" indent="0" algn="r" defTabSz="966788" rtl="0" eaLnBrk="1" fontAlgn="base" latinLnBrk="0" hangingPunct="1">
              <a:lnSpc>
                <a:spcPct val="100000"/>
              </a:lnSpc>
              <a:spcBef>
                <a:spcPct val="0"/>
              </a:spcBef>
              <a:spcAft>
                <a:spcPct val="0"/>
              </a:spcAft>
              <a:buClrTx/>
              <a:buSzTx/>
              <a:buFontTx/>
              <a:buNone/>
              <a:tabLst/>
              <a:defRPr/>
            </a:pPr>
            <a:fld id="{50605172-7B27-41E8-9E09-FE0381416D32}" type="slidenum">
              <a:rPr kumimoji="0" lang="en-ZA" altLang="en-US" sz="13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r" defTabSz="966788" rtl="0" eaLnBrk="1" fontAlgn="base" latinLnBrk="0" hangingPunct="1">
                <a:lnSpc>
                  <a:spcPct val="100000"/>
                </a:lnSpc>
                <a:spcBef>
                  <a:spcPct val="0"/>
                </a:spcBef>
                <a:spcAft>
                  <a:spcPct val="0"/>
                </a:spcAft>
                <a:buClrTx/>
                <a:buSzTx/>
                <a:buFontTx/>
                <a:buNone/>
                <a:tabLst/>
                <a:defRPr/>
              </a:pPr>
              <a:t>17</a:t>
            </a:fld>
            <a:endParaRPr kumimoji="0" lang="en-ZA" altLang="en-US" sz="1300" b="0"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8603445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429985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1066652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ZA"/>
          </a:p>
        </p:txBody>
      </p:sp>
      <p:sp>
        <p:nvSpPr>
          <p:cNvPr id="3" name="Rectangle 37">
            <a:extLst>
              <a:ext uri="{FF2B5EF4-FFF2-40B4-BE49-F238E27FC236}">
                <a16:creationId xmlns:a16="http://schemas.microsoft.com/office/drawing/2014/main" id="{0235EACC-10B2-5781-5485-5A6A9699D4FE}"/>
              </a:ext>
            </a:extLst>
          </p:cNvPr>
          <p:cNvSpPr>
            <a:spLocks noGrp="1" noChangeArrowheads="1"/>
          </p:cNvSpPr>
          <p:nvPr>
            <p:ph type="dt" sz="half" idx="10"/>
          </p:nvPr>
        </p:nvSpPr>
        <p:spPr>
          <a:ln/>
        </p:spPr>
        <p:txBody>
          <a:bodyPr/>
          <a:lstStyle>
            <a:lvl1pPr>
              <a:defRPr/>
            </a:lvl1pPr>
          </a:lstStyle>
          <a:p>
            <a:pPr>
              <a:defRPr/>
            </a:pPr>
            <a:fld id="{5D7AADB5-7421-4C66-8A14-E05D83FB5425}" type="datetime1">
              <a:rPr lang="en-ZA"/>
              <a:pPr>
                <a:defRPr/>
              </a:pPr>
              <a:t>2025/08/29</a:t>
            </a:fld>
            <a:endParaRPr lang="en-ZA" dirty="0"/>
          </a:p>
        </p:txBody>
      </p:sp>
      <p:sp>
        <p:nvSpPr>
          <p:cNvPr id="4" name="Rectangle 38">
            <a:extLst>
              <a:ext uri="{FF2B5EF4-FFF2-40B4-BE49-F238E27FC236}">
                <a16:creationId xmlns:a16="http://schemas.microsoft.com/office/drawing/2014/main" id="{A719277A-3D96-7131-0CC3-4390B142BAD0}"/>
              </a:ext>
            </a:extLst>
          </p:cNvPr>
          <p:cNvSpPr>
            <a:spLocks noGrp="1" noChangeArrowheads="1"/>
          </p:cNvSpPr>
          <p:nvPr>
            <p:ph type="ftr" sz="quarter" idx="11"/>
          </p:nvPr>
        </p:nvSpPr>
        <p:spPr>
          <a:ln/>
        </p:spPr>
        <p:txBody>
          <a:bodyPr/>
          <a:lstStyle>
            <a:lvl1pPr>
              <a:defRPr/>
            </a:lvl1pPr>
          </a:lstStyle>
          <a:p>
            <a:pPr>
              <a:defRPr/>
            </a:pPr>
            <a:endParaRPr lang="en-ZA"/>
          </a:p>
        </p:txBody>
      </p:sp>
      <p:sp>
        <p:nvSpPr>
          <p:cNvPr id="5" name="Rectangle 39">
            <a:extLst>
              <a:ext uri="{FF2B5EF4-FFF2-40B4-BE49-F238E27FC236}">
                <a16:creationId xmlns:a16="http://schemas.microsoft.com/office/drawing/2014/main" id="{C023C708-696B-358D-A7A5-41D19BEC7E20}"/>
              </a:ext>
            </a:extLst>
          </p:cNvPr>
          <p:cNvSpPr>
            <a:spLocks noGrp="1" noChangeArrowheads="1"/>
          </p:cNvSpPr>
          <p:nvPr>
            <p:ph type="sldNum" sz="quarter" idx="12"/>
          </p:nvPr>
        </p:nvSpPr>
        <p:spPr>
          <a:ln/>
        </p:spPr>
        <p:txBody>
          <a:bodyPr/>
          <a:lstStyle>
            <a:lvl1pPr>
              <a:defRPr/>
            </a:lvl1pPr>
          </a:lstStyle>
          <a:p>
            <a:pPr>
              <a:defRPr/>
            </a:pPr>
            <a:fld id="{D797ACC6-9057-4130-B62D-5F8FDA41473D}" type="slidenum">
              <a:rPr lang="en-ZA" altLang="en-US"/>
              <a:pPr>
                <a:defRPr/>
              </a:pPr>
              <a:t>‹#›</a:t>
            </a:fld>
            <a:endParaRPr lang="en-ZA" altLang="en-US" dirty="0"/>
          </a:p>
        </p:txBody>
      </p:sp>
    </p:spTree>
    <p:extLst>
      <p:ext uri="{BB962C8B-B14F-4D97-AF65-F5344CB8AC3E}">
        <p14:creationId xmlns:p14="http://schemas.microsoft.com/office/powerpoint/2010/main" val="1983135378"/>
      </p:ext>
    </p:extLst>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oleObject" Target="../embeddings/oleObject1.bin"/><Relationship Id="rId5" Type="http://schemas.openxmlformats.org/officeDocument/2006/relationships/slideLayout" Target="../slideLayouts/slideLayout5.xml"/><Relationship Id="rId10"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tags" Target="../tags/tag2.xml"/><Relationship Id="rId14"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image" Target="../media/image9.emf"/><Relationship Id="rId3" Type="http://schemas.openxmlformats.org/officeDocument/2006/relationships/slideLayout" Target="../slideLayouts/slideLayout10.xml"/><Relationship Id="rId7" Type="http://schemas.openxmlformats.org/officeDocument/2006/relationships/tags" Target="../tags/tag12.xml"/><Relationship Id="rId12" Type="http://schemas.openxmlformats.org/officeDocument/2006/relationships/image" Target="../media/image8.emf"/><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theme" Target="../theme/theme2.xml"/><Relationship Id="rId11" Type="http://schemas.openxmlformats.org/officeDocument/2006/relationships/image" Target="../media/image1.emf"/><Relationship Id="rId5" Type="http://schemas.openxmlformats.org/officeDocument/2006/relationships/slideLayout" Target="../slideLayouts/slideLayout12.xml"/><Relationship Id="rId10" Type="http://schemas.openxmlformats.org/officeDocument/2006/relationships/oleObject" Target="../embeddings/oleObject4.bin"/><Relationship Id="rId4" Type="http://schemas.openxmlformats.org/officeDocument/2006/relationships/slideLayout" Target="../slideLayouts/slideLayout11.xml"/><Relationship Id="rId9"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9"/>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1" imgW="270" imgH="270" progId="TCLayout.ActiveDocument.1">
                  <p:embed/>
                </p:oleObj>
              </mc:Choice>
              <mc:Fallback>
                <p:oleObj name="think-cell Slide" r:id="rId11" imgW="270" imgH="270" progId="TCLayout.ActiveDocument.1">
                  <p:embed/>
                  <p:pic>
                    <p:nvPicPr>
                      <p:cNvPr id="0" name=""/>
                      <p:cNvPicPr/>
                      <p:nvPr/>
                    </p:nvPicPr>
                    <p:blipFill>
                      <a:blip r:embed="rId12"/>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10"/>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3"/>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 id="2147483661" r:id="rId5"/>
    <p:sldLayoutId id="2147483663" r:id="rId6"/>
    <p:sldLayoutId id="2147483665" r:id="rId7"/>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7"/>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270" imgH="270" progId="TCLayout.ActiveDocument.1">
                  <p:embed/>
                </p:oleObj>
              </mc:Choice>
              <mc:Fallback>
                <p:oleObj name="think-cell Slide" r:id="rId10" imgW="270" imgH="270" progId="TCLayout.ActiveDocument.1">
                  <p:embed/>
                  <p:pic>
                    <p:nvPicPr>
                      <p:cNvPr id="11" name="Object 10" hidden="1"/>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8"/>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2"/>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3"/>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 id="2147483660" r:id="rId5"/>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hyperlink" Target="http://www.eskom.co.za/" TargetMode="External"/><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8" Type="http://schemas.openxmlformats.org/officeDocument/2006/relationships/hyperlink" Target="mailto:Nndwamtm@eskom.co.za" TargetMode="External"/><Relationship Id="rId3" Type="http://schemas.openxmlformats.org/officeDocument/2006/relationships/tags" Target="../tags/tag24.xml"/><Relationship Id="rId7" Type="http://schemas.openxmlformats.org/officeDocument/2006/relationships/hyperlink" Target="mailto:%20IDM.RDR@eskom.co.za%20I" TargetMode="Externa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5.jpeg"/><Relationship Id="rId5" Type="http://schemas.openxmlformats.org/officeDocument/2006/relationships/notesSlide" Target="../notesSlides/notesSlide8.xml"/><Relationship Id="rId4"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p:txBody>
          <a:bodyPr>
            <a:normAutofit fontScale="90000"/>
          </a:bodyPr>
          <a:lstStyle/>
          <a:p>
            <a:r>
              <a:rPr lang="en-US" sz="1800" b="1" dirty="0">
                <a:effectLst/>
                <a:latin typeface="Arial" panose="020B0604020202020204" pitchFamily="34" charset="0"/>
                <a:ea typeface="Calibri" panose="020F0502020204030204" pitchFamily="34" charset="0"/>
                <a:cs typeface="Times New Roman" panose="02020603050405020304" pitchFamily="18" charset="0"/>
              </a:rPr>
              <a:t>THE PROVISION OF PROFESSIONAL SERVICES ENABLEMENT PROVIDER FOR A PERIOD OF 6 YEARS</a:t>
            </a:r>
            <a:br>
              <a:rPr lang="en-ZA"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p:txBody>
          <a:bodyPr/>
          <a:lstStyle/>
          <a:p>
            <a:r>
              <a:rPr lang="en-US" dirty="0"/>
              <a:t>Martin Nndwammbi</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p:txBody>
          <a:bodyPr/>
          <a:lstStyle/>
          <a:p>
            <a:r>
              <a:rPr lang="en-US" dirty="0"/>
              <a:t>29 August 2025</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
        <p:nvSpPr>
          <p:cNvPr id="6" name="TextBox 5">
            <a:extLst>
              <a:ext uri="{FF2B5EF4-FFF2-40B4-BE49-F238E27FC236}">
                <a16:creationId xmlns:a16="http://schemas.microsoft.com/office/drawing/2014/main" id="{9788C40A-666C-640F-76E3-D052F054C60B}"/>
              </a:ext>
            </a:extLst>
          </p:cNvPr>
          <p:cNvSpPr txBox="1"/>
          <p:nvPr/>
        </p:nvSpPr>
        <p:spPr>
          <a:xfrm>
            <a:off x="5450595" y="2216340"/>
            <a:ext cx="6097836" cy="707886"/>
          </a:xfrm>
          <a:prstGeom prst="rect">
            <a:avLst/>
          </a:prstGeom>
          <a:noFill/>
        </p:spPr>
        <p:txBody>
          <a:bodyPr wrap="square">
            <a:spAutoFit/>
          </a:bodyPr>
          <a:lstStyle/>
          <a:p>
            <a:r>
              <a:rPr kumimoji="0" lang="en-US" altLang="en-US" sz="2000" b="1" i="0" u="none" strike="noStrike" kern="1200" cap="none" spc="0" normalizeH="0" baseline="0" noProof="0" dirty="0">
                <a:ln>
                  <a:noFill/>
                </a:ln>
                <a:solidFill>
                  <a:srgbClr val="83725B"/>
                </a:solidFill>
                <a:effectLst/>
                <a:uLnTx/>
                <a:uFillTx/>
                <a:latin typeface="Arial" panose="020B0604020202020204"/>
                <a:ea typeface="ＭＳ Ｐゴシック"/>
                <a:cs typeface="Arial" panose="020B0604020202020204" pitchFamily="34" charset="0"/>
              </a:rPr>
              <a:t>Non-</a:t>
            </a:r>
            <a:r>
              <a:rPr kumimoji="0" lang="en-US" altLang="en-US" sz="2000" b="1" i="0" u="sng" strike="noStrike" kern="1200" cap="none" spc="0" normalizeH="0" baseline="0" noProof="0" dirty="0">
                <a:ln>
                  <a:noFill/>
                </a:ln>
                <a:solidFill>
                  <a:srgbClr val="83725B"/>
                </a:solidFill>
                <a:effectLst/>
                <a:uLnTx/>
                <a:uFillTx/>
                <a:latin typeface="Arial" panose="020B0604020202020204"/>
                <a:ea typeface="ＭＳ Ｐゴシック"/>
                <a:cs typeface="Arial" panose="020B0604020202020204" pitchFamily="34" charset="0"/>
              </a:rPr>
              <a:t>Compulsory</a:t>
            </a:r>
            <a:r>
              <a:rPr kumimoji="0" lang="en-US" altLang="en-US" sz="2000" b="1" i="0" u="none" strike="noStrike" kern="1200" cap="none" spc="0" normalizeH="0" baseline="0" noProof="0" dirty="0">
                <a:ln>
                  <a:noFill/>
                </a:ln>
                <a:solidFill>
                  <a:srgbClr val="83725B"/>
                </a:solidFill>
                <a:effectLst/>
                <a:uLnTx/>
                <a:uFillTx/>
                <a:latin typeface="Arial" panose="020B0604020202020204"/>
                <a:ea typeface="ＭＳ Ｐゴシック"/>
                <a:cs typeface="Arial" panose="020B0604020202020204" pitchFamily="34" charset="0"/>
              </a:rPr>
              <a:t> Tender Clarification Meeting  </a:t>
            </a:r>
            <a:r>
              <a:rPr kumimoji="0" lang="en-US" altLang="en-US" sz="2000" b="1" i="1" u="none" strike="noStrike" kern="1200" cap="none" spc="0" normalizeH="0" baseline="0" noProof="0" dirty="0">
                <a:ln>
                  <a:noFill/>
                </a:ln>
                <a:solidFill>
                  <a:srgbClr val="83725B"/>
                </a:solidFill>
                <a:effectLst/>
                <a:uLnTx/>
                <a:uFillTx/>
                <a:latin typeface="Arial" panose="020B0604020202020204"/>
                <a:ea typeface="ＭＳ Ｐゴシック"/>
                <a:cs typeface="Arial" panose="020B0604020202020204" pitchFamily="34" charset="0"/>
              </a:rPr>
              <a:t> </a:t>
            </a:r>
            <a:br>
              <a:rPr kumimoji="0" lang="en-US" altLang="en-US" sz="2000" b="1" i="0" u="none" strike="noStrike" kern="1200" cap="none" spc="0" normalizeH="0" baseline="0" noProof="0" dirty="0">
                <a:ln>
                  <a:noFill/>
                </a:ln>
                <a:solidFill>
                  <a:srgbClr val="83725B"/>
                </a:solidFill>
                <a:effectLst/>
                <a:uLnTx/>
                <a:uFillTx/>
                <a:latin typeface="Arial" panose="020B0604020202020204"/>
                <a:ea typeface="ＭＳ Ｐゴシック"/>
                <a:cs typeface="Arial" panose="020B0604020202020204" pitchFamily="34" charset="0"/>
              </a:rPr>
            </a:br>
            <a:r>
              <a:rPr kumimoji="0" lang="en-US" altLang="en-US" sz="2000" b="1" i="0" u="none" strike="noStrike" kern="1200" cap="none" spc="0" normalizeH="0" baseline="0" noProof="0" dirty="0">
                <a:ln>
                  <a:noFill/>
                </a:ln>
                <a:solidFill>
                  <a:srgbClr val="83725B"/>
                </a:solidFill>
                <a:effectLst/>
                <a:uLnTx/>
                <a:uFillTx/>
                <a:latin typeface="Arial" panose="020B0604020202020204"/>
                <a:ea typeface="ＭＳ Ｐゴシック"/>
                <a:cs typeface="Arial" panose="020B0604020202020204" pitchFamily="34" charset="0"/>
              </a:rPr>
              <a:t>Virtual Meeting – MS Teams </a:t>
            </a:r>
            <a:endParaRPr lang="en-ZA" dirty="0"/>
          </a:p>
        </p:txBody>
      </p:sp>
    </p:spTree>
    <p:extLst>
      <p:ext uri="{BB962C8B-B14F-4D97-AF65-F5344CB8AC3E}">
        <p14:creationId xmlns:p14="http://schemas.microsoft.com/office/powerpoint/2010/main" val="234790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7A0DA9E6-6876-8968-13D6-6C96171A6576}"/>
              </a:ext>
            </a:extLst>
          </p:cNvPr>
          <p:cNvSpPr>
            <a:spLocks noGrp="1" noChangeArrowheads="1"/>
          </p:cNvSpPr>
          <p:nvPr>
            <p:ph type="title"/>
          </p:nvPr>
        </p:nvSpPr>
        <p:spPr/>
        <p:txBody>
          <a:bodyPr/>
          <a:lstStyle/>
          <a:p>
            <a:r>
              <a:rPr lang="en-US" altLang="en-US"/>
              <a:t>Eskom’s Standard Conditions of Tender Cont…</a:t>
            </a:r>
            <a:endParaRPr lang="en-ZA" altLang="en-US"/>
          </a:p>
        </p:txBody>
      </p:sp>
      <p:sp>
        <p:nvSpPr>
          <p:cNvPr id="25603" name="Content Placeholder 2">
            <a:extLst>
              <a:ext uri="{FF2B5EF4-FFF2-40B4-BE49-F238E27FC236}">
                <a16:creationId xmlns:a16="http://schemas.microsoft.com/office/drawing/2014/main" id="{F6037425-ABF7-F920-7FB8-1968E5DBCDCD}"/>
              </a:ext>
            </a:extLst>
          </p:cNvPr>
          <p:cNvSpPr>
            <a:spLocks noGrp="1"/>
          </p:cNvSpPr>
          <p:nvPr>
            <p:ph idx="1"/>
          </p:nvPr>
        </p:nvSpPr>
        <p:spPr>
          <a:xfrm>
            <a:off x="1960564" y="1436689"/>
            <a:ext cx="8378825" cy="5254625"/>
          </a:xfrm>
        </p:spPr>
        <p:txBody>
          <a:bodyPr/>
          <a:lstStyle/>
          <a:p>
            <a:pPr marL="0" indent="0">
              <a:buNone/>
              <a:defRPr/>
            </a:pPr>
            <a:r>
              <a:rPr lang="en-US" b="1" dirty="0"/>
              <a:t>Tenderers are Eligible to submit a tender if: </a:t>
            </a:r>
            <a:r>
              <a:rPr lang="en-US" b="1" dirty="0">
                <a:solidFill>
                  <a:srgbClr val="00B050"/>
                </a:solidFill>
              </a:rPr>
              <a:t>See Clause 2.1-Eligibility, of the Tender Data. (Page 7).</a:t>
            </a:r>
          </a:p>
          <a:p>
            <a:pPr algn="just">
              <a:defRPr/>
            </a:pPr>
            <a:r>
              <a:rPr lang="en-US" sz="1800" dirty="0"/>
              <a:t>The tenderer (whether a single company or a structure similar to a Joint Venture) complies with the </a:t>
            </a:r>
            <a:r>
              <a:rPr lang="en-US" sz="1800" i="1" dirty="0"/>
              <a:t>eligibility criteria</a:t>
            </a:r>
            <a:r>
              <a:rPr lang="en-US" sz="1800" dirty="0"/>
              <a:t>  stated in the Tender Data and the tenderer, or any of his principals, is not under any </a:t>
            </a:r>
            <a:r>
              <a:rPr lang="en-US" sz="1800" b="1" dirty="0"/>
              <a:t>restriction</a:t>
            </a:r>
            <a:r>
              <a:rPr lang="en-US" sz="1800" dirty="0"/>
              <a:t> to do business with Eskom/State Owned Companies, does not have the nationality of a country on any </a:t>
            </a:r>
            <a:r>
              <a:rPr lang="en-US" sz="1800" b="1" dirty="0"/>
              <a:t>international sanctions list, </a:t>
            </a:r>
            <a:r>
              <a:rPr lang="en-US" sz="1800" dirty="0"/>
              <a:t>is not is  </a:t>
            </a:r>
            <a:r>
              <a:rPr lang="en-US" sz="1800" b="1" dirty="0"/>
              <a:t>a</a:t>
            </a:r>
            <a:r>
              <a:rPr lang="en-US" sz="1800" dirty="0"/>
              <a:t> </a:t>
            </a:r>
            <a:r>
              <a:rPr lang="en-US" sz="1800" b="1" dirty="0"/>
              <a:t>restricted tenderer</a:t>
            </a:r>
            <a:r>
              <a:rPr lang="en-US" sz="1800" dirty="0"/>
              <a:t> by National Treasury. </a:t>
            </a:r>
            <a:r>
              <a:rPr lang="en-US" sz="1800" b="1" dirty="0">
                <a:solidFill>
                  <a:srgbClr val="00B050"/>
                </a:solidFill>
              </a:rPr>
              <a:t>See Clause 2.1 of the Tender Data.</a:t>
            </a:r>
          </a:p>
          <a:p>
            <a:pPr>
              <a:defRPr/>
            </a:pPr>
            <a:r>
              <a:rPr lang="en-US" sz="1800" dirty="0"/>
              <a:t>A tenderer must not have a conflict of interest.</a:t>
            </a:r>
          </a:p>
          <a:p>
            <a:pPr>
              <a:defRPr/>
            </a:pPr>
            <a:r>
              <a:rPr lang="en-US" sz="1800" dirty="0"/>
              <a:t>Tenderers must be registered on National Treasury CSD (except Foreign Suppliers) </a:t>
            </a:r>
          </a:p>
          <a:p>
            <a:pPr>
              <a:defRPr/>
            </a:pPr>
            <a:r>
              <a:rPr lang="en-ZA" sz="1800" dirty="0">
                <a:ea typeface="Calibri" panose="020F0502020204030204" pitchFamily="34" charset="0"/>
              </a:rPr>
              <a:t>The proposal shall be submitted in English Language and all correspondence would be in the same language.</a:t>
            </a:r>
            <a:endParaRPr lang="en-ZA" sz="1800" dirty="0"/>
          </a:p>
        </p:txBody>
      </p:sp>
      <p:sp>
        <p:nvSpPr>
          <p:cNvPr id="32772" name="Slide Number Placeholder 3">
            <a:extLst>
              <a:ext uri="{FF2B5EF4-FFF2-40B4-BE49-F238E27FC236}">
                <a16:creationId xmlns:a16="http://schemas.microsoft.com/office/drawing/2014/main" id="{658EB5B9-0769-7545-301A-F6DA982484CF}"/>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10</a:t>
            </a:fld>
            <a:endParaRPr lang="en-ZA" altLang="en-US"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a:extLst>
              <a:ext uri="{FF2B5EF4-FFF2-40B4-BE49-F238E27FC236}">
                <a16:creationId xmlns:a16="http://schemas.microsoft.com/office/drawing/2014/main" id="{7A0DA9E6-6876-8968-13D6-6C96171A6576}"/>
              </a:ext>
            </a:extLst>
          </p:cNvPr>
          <p:cNvSpPr>
            <a:spLocks noGrp="1" noChangeArrowheads="1"/>
          </p:cNvSpPr>
          <p:nvPr>
            <p:ph type="title"/>
          </p:nvPr>
        </p:nvSpPr>
        <p:spPr/>
        <p:txBody>
          <a:bodyPr/>
          <a:lstStyle/>
          <a:p>
            <a:pPr algn="l"/>
            <a:br>
              <a:rPr lang="en-ZA" sz="1800" dirty="0">
                <a:solidFill>
                  <a:srgbClr val="000000"/>
                </a:solidFill>
                <a:latin typeface="Arial" panose="020B0604020202020204" pitchFamily="34" charset="0"/>
              </a:rPr>
            </a:br>
            <a:r>
              <a:rPr lang="en-US" sz="1800" b="1" dirty="0">
                <a:latin typeface="Arial" panose="020B0604020202020204" pitchFamily="34" charset="0"/>
              </a:rPr>
              <a:t>APPLICATION FOR A TAX CLEARANCE – FOREIGN SUPPLIERS </a:t>
            </a:r>
            <a:endParaRPr lang="en-ZA" altLang="en-US" dirty="0"/>
          </a:p>
        </p:txBody>
      </p:sp>
      <p:sp>
        <p:nvSpPr>
          <p:cNvPr id="25603" name="Content Placeholder 2">
            <a:extLst>
              <a:ext uri="{FF2B5EF4-FFF2-40B4-BE49-F238E27FC236}">
                <a16:creationId xmlns:a16="http://schemas.microsoft.com/office/drawing/2014/main" id="{F6037425-ABF7-F920-7FB8-1968E5DBCDCD}"/>
              </a:ext>
            </a:extLst>
          </p:cNvPr>
          <p:cNvSpPr>
            <a:spLocks noGrp="1"/>
          </p:cNvSpPr>
          <p:nvPr>
            <p:ph idx="1"/>
          </p:nvPr>
        </p:nvSpPr>
        <p:spPr>
          <a:xfrm>
            <a:off x="1960564" y="1436689"/>
            <a:ext cx="8378825" cy="5254625"/>
          </a:xfrm>
        </p:spPr>
        <p:txBody>
          <a:bodyPr/>
          <a:lstStyle/>
          <a:p>
            <a:pPr marL="0" indent="0">
              <a:buNone/>
              <a:defRPr/>
            </a:pPr>
            <a:r>
              <a:rPr lang="en-US" sz="1800" b="1" dirty="0"/>
              <a:t>PROCESS</a:t>
            </a:r>
          </a:p>
          <a:p>
            <a:pPr marL="0" indent="0">
              <a:buNone/>
              <a:defRPr/>
            </a:pPr>
            <a:r>
              <a:rPr lang="en-US" sz="1800" dirty="0"/>
              <a:t>The following process is prescribed by SARS to obtain tax clearance for a foreign supplier:</a:t>
            </a:r>
          </a:p>
          <a:p>
            <a:pPr marL="0" indent="0">
              <a:buNone/>
              <a:defRPr/>
            </a:pPr>
            <a:r>
              <a:rPr lang="en-US" sz="1800" dirty="0"/>
              <a:t>1. Eskom must complete the “</a:t>
            </a:r>
            <a:r>
              <a:rPr lang="en-US" sz="1800" b="1" dirty="0"/>
              <a:t>BIDDING PROCEDURE ENQUIRIES MAY BE DIRECTED TO</a:t>
            </a:r>
            <a:r>
              <a:rPr lang="en-US" sz="1800" dirty="0"/>
              <a:t>” and “</a:t>
            </a:r>
            <a:r>
              <a:rPr lang="en-US" sz="1800" b="1" dirty="0"/>
              <a:t>TECHNICAL ENQUIRIES MAY BE DIRECTED TO</a:t>
            </a:r>
            <a:r>
              <a:rPr lang="en-US" sz="1800" dirty="0"/>
              <a:t>” sections of the SBD1 Form.(Annexure H of the RFP).</a:t>
            </a:r>
          </a:p>
          <a:p>
            <a:pPr marL="0" indent="0">
              <a:buNone/>
              <a:defRPr/>
            </a:pPr>
            <a:r>
              <a:rPr lang="en-US" sz="1800" dirty="0"/>
              <a:t>2. Once the </a:t>
            </a:r>
            <a:r>
              <a:rPr lang="en-US" sz="1800" b="1" dirty="0"/>
              <a:t>SBD1 Form </a:t>
            </a:r>
            <a:r>
              <a:rPr lang="en-US" sz="1800" dirty="0"/>
              <a:t>is fully completed and signed by the supplier, Eskom must email it to: GovernmentInstitute@sars.gov.za</a:t>
            </a:r>
          </a:p>
          <a:p>
            <a:pPr marL="0" indent="0">
              <a:buNone/>
              <a:defRPr/>
            </a:pPr>
            <a:r>
              <a:rPr lang="en-US" sz="1800" dirty="0"/>
              <a:t>3. SARS will then issue a letter to Eskom confirming whether the foreign supplier is liable to be registered for tax in South Africa. </a:t>
            </a:r>
            <a:r>
              <a:rPr lang="en-US" sz="1800" b="1" dirty="0"/>
              <a:t>SARS</a:t>
            </a:r>
            <a:r>
              <a:rPr lang="en-US" sz="1800" dirty="0"/>
              <a:t> has advised that the turnaround time is </a:t>
            </a:r>
            <a:r>
              <a:rPr lang="en-US" sz="1800" b="1" dirty="0"/>
              <a:t>21 working days</a:t>
            </a:r>
            <a:r>
              <a:rPr lang="en-US" sz="1800" dirty="0"/>
              <a:t>.</a:t>
            </a:r>
            <a:endParaRPr lang="en-ZA" sz="1800" dirty="0"/>
          </a:p>
        </p:txBody>
      </p:sp>
      <p:sp>
        <p:nvSpPr>
          <p:cNvPr id="32772" name="Slide Number Placeholder 3">
            <a:extLst>
              <a:ext uri="{FF2B5EF4-FFF2-40B4-BE49-F238E27FC236}">
                <a16:creationId xmlns:a16="http://schemas.microsoft.com/office/drawing/2014/main" id="{658EB5B9-0769-7545-301A-F6DA982484CF}"/>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11</a:t>
            </a:fld>
            <a:endParaRPr lang="en-ZA" altLang="en-US" sz="1800"/>
          </a:p>
        </p:txBody>
      </p:sp>
    </p:spTree>
    <p:extLst>
      <p:ext uri="{BB962C8B-B14F-4D97-AF65-F5344CB8AC3E}">
        <p14:creationId xmlns:p14="http://schemas.microsoft.com/office/powerpoint/2010/main" val="4849554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a:extLst>
              <a:ext uri="{FF2B5EF4-FFF2-40B4-BE49-F238E27FC236}">
                <a16:creationId xmlns:a16="http://schemas.microsoft.com/office/drawing/2014/main" id="{14B790C8-B6FC-F785-4306-46CBF4D98D2E}"/>
              </a:ext>
            </a:extLst>
          </p:cNvPr>
          <p:cNvSpPr>
            <a:spLocks noGrp="1" noChangeArrowheads="1"/>
          </p:cNvSpPr>
          <p:nvPr>
            <p:ph type="title"/>
          </p:nvPr>
        </p:nvSpPr>
        <p:spPr/>
        <p:txBody>
          <a:bodyPr/>
          <a:lstStyle/>
          <a:p>
            <a:r>
              <a:rPr lang="en-ZA" altLang="en-US"/>
              <a:t>ITT / RFP Process and Evaluation Criteria </a:t>
            </a:r>
          </a:p>
        </p:txBody>
      </p:sp>
      <p:sp>
        <p:nvSpPr>
          <p:cNvPr id="46083" name="Content Placeholder 2">
            <a:extLst>
              <a:ext uri="{FF2B5EF4-FFF2-40B4-BE49-F238E27FC236}">
                <a16:creationId xmlns:a16="http://schemas.microsoft.com/office/drawing/2014/main" id="{0BB75258-D4DC-A75C-66AE-7EF5CF843F0C}"/>
              </a:ext>
            </a:extLst>
          </p:cNvPr>
          <p:cNvSpPr>
            <a:spLocks noGrp="1"/>
          </p:cNvSpPr>
          <p:nvPr>
            <p:ph idx="1"/>
          </p:nvPr>
        </p:nvSpPr>
        <p:spPr>
          <a:xfrm>
            <a:off x="1703388" y="981075"/>
            <a:ext cx="8636000" cy="6069082"/>
          </a:xfrm>
        </p:spPr>
        <p:txBody>
          <a:bodyPr/>
          <a:lstStyle/>
          <a:p>
            <a:pPr marL="0" indent="0">
              <a:buNone/>
              <a:defRPr/>
            </a:pPr>
            <a:r>
              <a:rPr lang="en-GB" altLang="en-US" b="1" dirty="0">
                <a:solidFill>
                  <a:srgbClr val="FF0000"/>
                </a:solidFill>
              </a:rPr>
              <a:t>Tender Closing Date</a:t>
            </a:r>
            <a:r>
              <a:rPr lang="en-GB" altLang="en-US" b="1" dirty="0"/>
              <a:t>: </a:t>
            </a:r>
            <a:r>
              <a:rPr lang="en-GB" altLang="en-US" dirty="0"/>
              <a:t>12 Sept 2025 at 10h00am SA Time.</a:t>
            </a:r>
          </a:p>
          <a:p>
            <a:pPr marL="0" indent="0">
              <a:buNone/>
              <a:defRPr/>
            </a:pPr>
            <a:r>
              <a:rPr lang="en-GB" altLang="en-US" b="1" u="sng" dirty="0"/>
              <a:t>Evaluation Methodology and Criteria:</a:t>
            </a:r>
            <a:endParaRPr lang="en-ZA" altLang="en-US" dirty="0"/>
          </a:p>
          <a:p>
            <a:pPr marL="0" indent="0">
              <a:buNone/>
              <a:defRPr/>
            </a:pPr>
            <a:r>
              <a:rPr lang="en-GB" altLang="en-US" b="1" dirty="0"/>
              <a:t>A  four-step evaluation process is applicable and will be conducted as follows ( in terms of PPPFA)</a:t>
            </a:r>
            <a:endParaRPr lang="en-ZA" altLang="en-US" dirty="0"/>
          </a:p>
          <a:p>
            <a:pPr marL="0" indent="0">
              <a:buNone/>
              <a:defRPr/>
            </a:pPr>
            <a:r>
              <a:rPr lang="en-US" altLang="en-US" b="1" dirty="0">
                <a:solidFill>
                  <a:schemeClr val="accent1"/>
                </a:solidFill>
              </a:rPr>
              <a:t>1. Basic Compliance </a:t>
            </a:r>
            <a:r>
              <a:rPr lang="en-US" altLang="en-US" dirty="0">
                <a:solidFill>
                  <a:schemeClr val="accent1"/>
                </a:solidFill>
              </a:rPr>
              <a:t>( List of all Returnable Documents) </a:t>
            </a:r>
            <a:r>
              <a:rPr lang="en-US" altLang="en-US" dirty="0">
                <a:solidFill>
                  <a:srgbClr val="00B050"/>
                </a:solidFill>
              </a:rPr>
              <a:t>Clause 3.9  (Page 8)</a:t>
            </a:r>
          </a:p>
          <a:p>
            <a:pPr>
              <a:buFont typeface="Wingdings" panose="05000000000000000000" pitchFamily="2" charset="2"/>
              <a:buChar char="q"/>
              <a:defRPr/>
            </a:pPr>
            <a:r>
              <a:rPr lang="en-US" altLang="en-US" dirty="0">
                <a:solidFill>
                  <a:schemeClr val="accent1"/>
                </a:solidFill>
              </a:rPr>
              <a:t> Mandatory Requirements ( Disqualifiable) </a:t>
            </a:r>
            <a:r>
              <a:rPr lang="en-US" altLang="en-US" dirty="0">
                <a:solidFill>
                  <a:srgbClr val="00B050"/>
                </a:solidFill>
              </a:rPr>
              <a:t>Page 14-19 </a:t>
            </a:r>
          </a:p>
          <a:p>
            <a:pPr marL="0" indent="0">
              <a:buNone/>
              <a:defRPr/>
            </a:pPr>
            <a:r>
              <a:rPr lang="en-GB" altLang="en-US" b="1" dirty="0"/>
              <a:t>2. Functionality/ Technical Evaluations; </a:t>
            </a:r>
            <a:r>
              <a:rPr lang="en-GB" altLang="en-US" dirty="0">
                <a:solidFill>
                  <a:srgbClr val="00B050"/>
                </a:solidFill>
              </a:rPr>
              <a:t>Page 14-19</a:t>
            </a:r>
          </a:p>
          <a:p>
            <a:pPr marL="0" indent="0">
              <a:buNone/>
              <a:defRPr/>
            </a:pPr>
            <a:r>
              <a:rPr lang="en-GB" altLang="en-US" b="1" dirty="0"/>
              <a:t>3. Price &amp; preference points 90/10 overall; </a:t>
            </a:r>
            <a:r>
              <a:rPr lang="en-GB" altLang="en-US" dirty="0">
                <a:solidFill>
                  <a:srgbClr val="00B050"/>
                </a:solidFill>
              </a:rPr>
              <a:t>Page 14-1</a:t>
            </a:r>
            <a:r>
              <a:rPr lang="en-ZA" altLang="en-US" dirty="0">
                <a:solidFill>
                  <a:srgbClr val="00B050"/>
                </a:solidFill>
              </a:rPr>
              <a:t>9</a:t>
            </a:r>
          </a:p>
          <a:p>
            <a:pPr>
              <a:buFont typeface="Wingdings" panose="05000000000000000000" pitchFamily="2" charset="2"/>
              <a:buChar char="q"/>
              <a:defRPr/>
            </a:pPr>
            <a:r>
              <a:rPr lang="en-US" altLang="en-US" dirty="0">
                <a:solidFill>
                  <a:schemeClr val="accent1"/>
                </a:solidFill>
              </a:rPr>
              <a:t> Price 90% and Specific goals/ Preference points/ B-BBEE Certificate 10% </a:t>
            </a:r>
          </a:p>
          <a:p>
            <a:pPr>
              <a:buFont typeface="Wingdings" panose="05000000000000000000" pitchFamily="2" charset="2"/>
              <a:buChar char="q"/>
              <a:defRPr/>
            </a:pPr>
            <a:r>
              <a:rPr lang="en-GB" altLang="en-US" b="1" dirty="0"/>
              <a:t>4. Contractual Requirements. </a:t>
            </a:r>
            <a:r>
              <a:rPr lang="en-GB" altLang="en-US" dirty="0">
                <a:solidFill>
                  <a:srgbClr val="00B050"/>
                </a:solidFill>
              </a:rPr>
              <a:t>Page 14-19</a:t>
            </a:r>
            <a:endParaRPr lang="en-ZA" altLang="en-US" dirty="0">
              <a:solidFill>
                <a:srgbClr val="00B050"/>
              </a:solidFill>
            </a:endParaRPr>
          </a:p>
        </p:txBody>
      </p:sp>
      <p:sp>
        <p:nvSpPr>
          <p:cNvPr id="33796" name="Slide Number Placeholder 4">
            <a:extLst>
              <a:ext uri="{FF2B5EF4-FFF2-40B4-BE49-F238E27FC236}">
                <a16:creationId xmlns:a16="http://schemas.microsoft.com/office/drawing/2014/main" id="{0D9B9D92-4F1A-F519-DB40-9CF60232B439}"/>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12</a:t>
            </a:fld>
            <a:endParaRPr lang="en-ZA" altLang="en-US" sz="1000">
              <a:solidFill>
                <a:srgbClr val="83725B"/>
              </a:solidFill>
            </a:endParaRPr>
          </a:p>
        </p:txBody>
      </p:sp>
      <p:sp>
        <p:nvSpPr>
          <p:cNvPr id="5" name="Rectangle 4">
            <a:extLst>
              <a:ext uri="{FF2B5EF4-FFF2-40B4-BE49-F238E27FC236}">
                <a16:creationId xmlns:a16="http://schemas.microsoft.com/office/drawing/2014/main" id="{298917E6-8AD4-9B80-BC63-EE3159ADC6E6}"/>
              </a:ext>
            </a:extLst>
          </p:cNvPr>
          <p:cNvSpPr/>
          <p:nvPr/>
        </p:nvSpPr>
        <p:spPr>
          <a:xfrm>
            <a:off x="9480551" y="6240463"/>
            <a:ext cx="936625" cy="481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a:solidFill>
                <a:srgbClr val="FFFFFF"/>
              </a:solidFill>
              <a:latin typeface="Arial"/>
              <a:cs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a:extLst>
              <a:ext uri="{FF2B5EF4-FFF2-40B4-BE49-F238E27FC236}">
                <a16:creationId xmlns:a16="http://schemas.microsoft.com/office/drawing/2014/main" id="{CF1357C3-6F89-E3F5-5980-9CB5B503D0E3}"/>
              </a:ext>
            </a:extLst>
          </p:cNvPr>
          <p:cNvSpPr>
            <a:spLocks noGrp="1" noChangeArrowheads="1"/>
          </p:cNvSpPr>
          <p:nvPr>
            <p:ph type="title"/>
          </p:nvPr>
        </p:nvSpPr>
        <p:spPr/>
        <p:txBody>
          <a:bodyPr/>
          <a:lstStyle/>
          <a:p>
            <a:r>
              <a:rPr lang="en-ZA" altLang="en-US"/>
              <a:t>ITT / RFP Process - Overview</a:t>
            </a:r>
          </a:p>
        </p:txBody>
      </p:sp>
      <p:sp>
        <p:nvSpPr>
          <p:cNvPr id="36867" name="Content Placeholder 2">
            <a:extLst>
              <a:ext uri="{FF2B5EF4-FFF2-40B4-BE49-F238E27FC236}">
                <a16:creationId xmlns:a16="http://schemas.microsoft.com/office/drawing/2014/main" id="{5543CA25-B0E9-B910-CBA0-ABA7795EED2D}"/>
              </a:ext>
            </a:extLst>
          </p:cNvPr>
          <p:cNvSpPr>
            <a:spLocks noGrp="1" noChangeArrowheads="1"/>
          </p:cNvSpPr>
          <p:nvPr>
            <p:ph idx="1"/>
          </p:nvPr>
        </p:nvSpPr>
        <p:spPr>
          <a:xfrm>
            <a:off x="1960564" y="927653"/>
            <a:ext cx="8383587" cy="5793822"/>
          </a:xfrm>
        </p:spPr>
        <p:txBody>
          <a:bodyPr/>
          <a:lstStyle/>
          <a:p>
            <a:pPr>
              <a:lnSpc>
                <a:spcPct val="100000"/>
              </a:lnSpc>
              <a:spcBef>
                <a:spcPts val="600"/>
              </a:spcBef>
              <a:spcAft>
                <a:spcPts val="600"/>
              </a:spcAft>
            </a:pPr>
            <a:r>
              <a:rPr lang="en-GB" altLang="en-US" dirty="0"/>
              <a:t>Tenderers are advised to visit Eskom website and </a:t>
            </a:r>
            <a:r>
              <a:rPr lang="en-ZA" altLang="en-US" dirty="0"/>
              <a:t>NT </a:t>
            </a:r>
            <a:r>
              <a:rPr lang="en-ZA" altLang="en-US" dirty="0" err="1"/>
              <a:t>eTendering</a:t>
            </a:r>
            <a:r>
              <a:rPr lang="en-ZA" altLang="en-US" dirty="0"/>
              <a:t> Portal </a:t>
            </a:r>
            <a:r>
              <a:rPr lang="en-GB" altLang="en-US" b="1" dirty="0">
                <a:solidFill>
                  <a:srgbClr val="FF0000"/>
                </a:solidFill>
              </a:rPr>
              <a:t>ON A DAILY </a:t>
            </a:r>
            <a:r>
              <a:rPr lang="en-GB" altLang="en-US" dirty="0"/>
              <a:t>basis for updated information / addenda. Tender notification will be placed as and when new information is loaded on the tender bulletin indicating the date and document number;</a:t>
            </a:r>
          </a:p>
          <a:p>
            <a:pPr>
              <a:lnSpc>
                <a:spcPct val="100000"/>
              </a:lnSpc>
              <a:spcBef>
                <a:spcPts val="600"/>
              </a:spcBef>
              <a:spcAft>
                <a:spcPts val="600"/>
              </a:spcAft>
            </a:pPr>
            <a:r>
              <a:rPr lang="en-GB" altLang="en-US" dirty="0">
                <a:solidFill>
                  <a:srgbClr val="FF0000"/>
                </a:solidFill>
              </a:rPr>
              <a:t>Last date to submit clarifications: </a:t>
            </a:r>
            <a:r>
              <a:rPr lang="en-US" altLang="en-US" b="1" dirty="0"/>
              <a:t>(5) </a:t>
            </a:r>
            <a:r>
              <a:rPr lang="en-US" altLang="en-US" dirty="0"/>
              <a:t>working days before the deadline for tender submission;</a:t>
            </a:r>
            <a:endParaRPr lang="en-GB" altLang="en-US" dirty="0">
              <a:solidFill>
                <a:srgbClr val="FF0000"/>
              </a:solidFill>
            </a:endParaRPr>
          </a:p>
          <a:p>
            <a:pPr>
              <a:lnSpc>
                <a:spcPct val="100000"/>
              </a:lnSpc>
              <a:spcBef>
                <a:spcPts val="600"/>
              </a:spcBef>
              <a:spcAft>
                <a:spcPts val="600"/>
              </a:spcAft>
            </a:pPr>
            <a:r>
              <a:rPr lang="en-GB" altLang="en-US" dirty="0"/>
              <a:t>Ensure clarification requests are clear and concise to enable Eskom to provide a comprehensive response; </a:t>
            </a:r>
          </a:p>
          <a:p>
            <a:pPr>
              <a:lnSpc>
                <a:spcPct val="100000"/>
              </a:lnSpc>
              <a:spcBef>
                <a:spcPts val="600"/>
              </a:spcBef>
              <a:spcAft>
                <a:spcPts val="600"/>
              </a:spcAft>
            </a:pPr>
            <a:r>
              <a:rPr lang="en-GB" altLang="en-US" dirty="0"/>
              <a:t>Please indicate if the question posed is unique to your proposal (confidential); The questions and responses will be shared with everyone who attended the compulsory Site Visit and loaded on the NT e-Tender and Eskom Bulletin.</a:t>
            </a:r>
          </a:p>
          <a:p>
            <a:pPr>
              <a:lnSpc>
                <a:spcPct val="100000"/>
              </a:lnSpc>
              <a:spcBef>
                <a:spcPts val="600"/>
              </a:spcBef>
              <a:spcAft>
                <a:spcPts val="600"/>
              </a:spcAft>
            </a:pPr>
            <a:r>
              <a:rPr lang="en-US" altLang="en-US" dirty="0"/>
              <a:t>The deadline for tender submission is </a:t>
            </a:r>
            <a:r>
              <a:rPr lang="en-US" altLang="en-US" b="1" dirty="0">
                <a:solidFill>
                  <a:srgbClr val="FF0000"/>
                </a:solidFill>
              </a:rPr>
              <a:t>10:00</a:t>
            </a:r>
            <a:r>
              <a:rPr lang="en-US" altLang="en-US" dirty="0">
                <a:solidFill>
                  <a:srgbClr val="FF0000"/>
                </a:solidFill>
              </a:rPr>
              <a:t> </a:t>
            </a:r>
            <a:r>
              <a:rPr lang="en-US" altLang="en-US" dirty="0"/>
              <a:t>A</a:t>
            </a:r>
            <a:r>
              <a:rPr lang="en-ZA" altLang="en-US" dirty="0"/>
              <a:t>M (GMT+02:00) Harare, Pretoria (as per the Telkom signal) </a:t>
            </a:r>
            <a:r>
              <a:rPr lang="en-US" altLang="en-US" dirty="0"/>
              <a:t>on </a:t>
            </a:r>
            <a:r>
              <a:rPr lang="en-US" altLang="en-US" b="1" dirty="0">
                <a:solidFill>
                  <a:srgbClr val="FF0000"/>
                </a:solidFill>
              </a:rPr>
              <a:t>12 Sept 2025</a:t>
            </a:r>
            <a:r>
              <a:rPr lang="en-US" altLang="en-US" dirty="0"/>
              <a:t>; and</a:t>
            </a:r>
          </a:p>
          <a:p>
            <a:pPr>
              <a:lnSpc>
                <a:spcPct val="100000"/>
              </a:lnSpc>
              <a:spcBef>
                <a:spcPts val="600"/>
              </a:spcBef>
              <a:spcAft>
                <a:spcPts val="600"/>
              </a:spcAft>
            </a:pPr>
            <a:r>
              <a:rPr lang="en-US" altLang="en-US" dirty="0"/>
              <a:t>Tender Validity: </a:t>
            </a:r>
            <a:r>
              <a:rPr lang="en-US" altLang="en-US" b="1" dirty="0">
                <a:solidFill>
                  <a:srgbClr val="FF0000"/>
                </a:solidFill>
              </a:rPr>
              <a:t>is 3 (three) months from Tender closing Date.</a:t>
            </a:r>
            <a:endParaRPr lang="en-US" altLang="en-US" b="1" dirty="0">
              <a:solidFill>
                <a:srgbClr val="FF00FF"/>
              </a:solidFill>
            </a:endParaRPr>
          </a:p>
        </p:txBody>
      </p:sp>
      <p:sp>
        <p:nvSpPr>
          <p:cNvPr id="36868" name="Slide Number Placeholder 4">
            <a:extLst>
              <a:ext uri="{FF2B5EF4-FFF2-40B4-BE49-F238E27FC236}">
                <a16:creationId xmlns:a16="http://schemas.microsoft.com/office/drawing/2014/main" id="{61B496BA-156E-F921-A9A1-6AB210F8469F}"/>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13</a:t>
            </a:fld>
            <a:endParaRPr lang="en-ZA" altLang="en-US" sz="1000" dirty="0">
              <a:solidFill>
                <a:srgbClr val="83725B"/>
              </a:solidFill>
            </a:endParaRPr>
          </a:p>
        </p:txBody>
      </p:sp>
      <p:sp>
        <p:nvSpPr>
          <p:cNvPr id="5" name="Rectangle 4">
            <a:extLst>
              <a:ext uri="{FF2B5EF4-FFF2-40B4-BE49-F238E27FC236}">
                <a16:creationId xmlns:a16="http://schemas.microsoft.com/office/drawing/2014/main" id="{E22D7405-F9AF-59A0-A5F1-863B3BC3AEA6}"/>
              </a:ext>
            </a:extLst>
          </p:cNvPr>
          <p:cNvSpPr/>
          <p:nvPr/>
        </p:nvSpPr>
        <p:spPr>
          <a:xfrm>
            <a:off x="9480551" y="6240463"/>
            <a:ext cx="936625" cy="481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a:solidFill>
                <a:srgbClr val="FFFFFF"/>
              </a:solidFill>
              <a:latin typeface="Arial"/>
              <a:cs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a:extLst>
              <a:ext uri="{FF2B5EF4-FFF2-40B4-BE49-F238E27FC236}">
                <a16:creationId xmlns:a16="http://schemas.microsoft.com/office/drawing/2014/main" id="{23280124-086C-C6CE-0E37-686159B45ED7}"/>
              </a:ext>
            </a:extLst>
          </p:cNvPr>
          <p:cNvSpPr>
            <a:spLocks noGrp="1" noChangeArrowheads="1"/>
          </p:cNvSpPr>
          <p:nvPr>
            <p:ph type="title"/>
          </p:nvPr>
        </p:nvSpPr>
        <p:spPr/>
        <p:txBody>
          <a:bodyPr/>
          <a:lstStyle/>
          <a:p>
            <a:r>
              <a:rPr lang="en-ZA" altLang="en-US"/>
              <a:t>ITT / RFP Process - Overview Cont…</a:t>
            </a:r>
          </a:p>
        </p:txBody>
      </p:sp>
      <p:graphicFrame>
        <p:nvGraphicFramePr>
          <p:cNvPr id="2" name="Content Placeholder 1">
            <a:extLst>
              <a:ext uri="{FF2B5EF4-FFF2-40B4-BE49-F238E27FC236}">
                <a16:creationId xmlns:a16="http://schemas.microsoft.com/office/drawing/2014/main" id="{C55B1754-11D9-0915-2A24-0441C2DDCE9E}"/>
              </a:ext>
            </a:extLst>
          </p:cNvPr>
          <p:cNvGraphicFramePr>
            <a:graphicFrameLocks noGrp="1"/>
          </p:cNvGraphicFramePr>
          <p:nvPr>
            <p:ph idx="1"/>
            <p:extLst>
              <p:ext uri="{D42A27DB-BD31-4B8C-83A1-F6EECF244321}">
                <p14:modId xmlns:p14="http://schemas.microsoft.com/office/powerpoint/2010/main" val="3701248844"/>
              </p:ext>
            </p:extLst>
          </p:nvPr>
        </p:nvGraphicFramePr>
        <p:xfrm>
          <a:off x="832513" y="1009934"/>
          <a:ext cx="9799093" cy="6397937"/>
        </p:xfrm>
        <a:graphic>
          <a:graphicData uri="http://schemas.openxmlformats.org/drawingml/2006/table">
            <a:tbl>
              <a:tblPr firstRow="1" firstCol="1" bandRow="1"/>
              <a:tblGrid>
                <a:gridCol w="9799093">
                  <a:extLst>
                    <a:ext uri="{9D8B030D-6E8A-4147-A177-3AD203B41FA5}">
                      <a16:colId xmlns:a16="http://schemas.microsoft.com/office/drawing/2014/main" val="106940743"/>
                    </a:ext>
                  </a:extLst>
                </a:gridCol>
              </a:tblGrid>
              <a:tr h="6397937">
                <a:tc>
                  <a:txBody>
                    <a:bodyPr/>
                    <a:lstStyle/>
                    <a:p>
                      <a:pPr algn="just">
                        <a:buNone/>
                      </a:pPr>
                      <a:endParaRPr lang="en-ZA" sz="1100" b="1" dirty="0">
                        <a:solidFill>
                          <a:srgbClr val="0070C0"/>
                        </a:solidFill>
                        <a:effectLst/>
                        <a:latin typeface="Arial" panose="020B0604020202020204" pitchFamily="34" charset="0"/>
                        <a:ea typeface="Calibri" panose="020F0502020204030204" pitchFamily="34" charset="0"/>
                        <a:cs typeface="Arial" panose="020B0604020202020204" pitchFamily="34" charset="0"/>
                      </a:endParaRPr>
                    </a:p>
                    <a:p>
                      <a:pPr algn="just">
                        <a:buNone/>
                      </a:pPr>
                      <a:r>
                        <a:rPr lang="en-US" sz="1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The deadline for the submission of Tenders is:</a:t>
                      </a:r>
                    </a:p>
                    <a:p>
                      <a:pPr algn="just">
                        <a:buNone/>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Date: 12 Sept 2025 </a:t>
                      </a:r>
                    </a:p>
                    <a:p>
                      <a:pPr algn="just">
                        <a:buNone/>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Time: 10h00 (South African Standard Time)</a:t>
                      </a:r>
                    </a:p>
                    <a:p>
                      <a:pPr algn="just">
                        <a:buNone/>
                      </a:pPr>
                      <a:endPar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buNone/>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Late Tenders will not be accepted</a:t>
                      </a:r>
                    </a:p>
                    <a:p>
                      <a:pPr algn="just">
                        <a:buNone/>
                      </a:pPr>
                      <a:endPar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buNone/>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Tenders are uploaded via Eskom Tender bulletin site on the</a:t>
                      </a:r>
                    </a:p>
                    <a:p>
                      <a:pPr algn="just">
                        <a:buNone/>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Eskom E- tendering page using the below kink;</a:t>
                      </a:r>
                    </a:p>
                    <a:p>
                      <a:pPr algn="just">
                        <a:buNone/>
                      </a:pPr>
                      <a:r>
                        <a:rPr lang="en-US" sz="1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https://etendering.eskom.co.za</a:t>
                      </a:r>
                    </a:p>
                    <a:p>
                      <a:pPr algn="just">
                        <a:buNone/>
                      </a:pPr>
                      <a:endPar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buNone/>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Please note it is the responsibility of the supplier to ensure that</a:t>
                      </a:r>
                    </a:p>
                    <a:p>
                      <a:pPr algn="just">
                        <a:buNone/>
                      </a:pPr>
                      <a:r>
                        <a:rPr lang="en-US"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tender is submitted before the closing time.</a:t>
                      </a:r>
                    </a:p>
                    <a:p>
                      <a:pPr algn="just">
                        <a:buNone/>
                      </a:pPr>
                      <a:endParaRPr lang="en-ZA" sz="1400" b="1"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buNone/>
                      </a:pPr>
                      <a:r>
                        <a:rPr lang="en-ZA" sz="1400" b="1" dirty="0">
                          <a:solidFill>
                            <a:srgbClr val="0070C0"/>
                          </a:solidFill>
                          <a:effectLst/>
                          <a:latin typeface="Arial" panose="020B0604020202020204" pitchFamily="34" charset="0"/>
                          <a:ea typeface="Calibri" panose="020F0502020204030204" pitchFamily="34" charset="0"/>
                          <a:cs typeface="Arial" panose="020B0604020202020204" pitchFamily="34" charset="0"/>
                        </a:rPr>
                        <a:t>Electronic Tender Submissions </a:t>
                      </a:r>
                    </a:p>
                    <a:p>
                      <a:pPr algn="just">
                        <a:buNone/>
                      </a:pPr>
                      <a:r>
                        <a:rPr lang="en-US"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The tenderer must upload the tender via Eskom Tender bulletin site on the Eskom E- tendering page. The documents need to be uploaded under the folder Technical, Commercial, Financial, and other. </a:t>
                      </a:r>
                      <a:endParaRPr lang="en-ZA"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buNone/>
                      </a:pPr>
                      <a:r>
                        <a:rPr lang="en-US" sz="1400" b="1" dirty="0">
                          <a:effectLst/>
                          <a:latin typeface="Arial" panose="020B0604020202020204" pitchFamily="34" charset="0"/>
                          <a:ea typeface="Calibri" panose="020F0502020204030204" pitchFamily="34" charset="0"/>
                          <a:cs typeface="Arial" panose="020B0604020202020204" pitchFamily="34" charset="0"/>
                        </a:rPr>
                        <a:t>All documents need to be submitted in a PDF and Excel format (The limit is 50MB per file and total submission of 900MB per submissions). </a:t>
                      </a:r>
                      <a:r>
                        <a:rPr lang="en-US" sz="1400" b="1" dirty="0">
                          <a:solidFill>
                            <a:srgbClr val="002060"/>
                          </a:solidFill>
                          <a:effectLst/>
                          <a:latin typeface="Arial" panose="020B0604020202020204" pitchFamily="34" charset="0"/>
                          <a:ea typeface="Calibri" panose="020F0502020204030204" pitchFamily="34" charset="0"/>
                          <a:cs typeface="Arial" panose="020B0604020202020204" pitchFamily="34" charset="0"/>
                        </a:rPr>
                        <a:t>The price list needs to be submitted in PDF and a copy in excel format.</a:t>
                      </a:r>
                      <a:endParaRPr lang="en-ZA" sz="14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275"/>
                        </a:spcAft>
                        <a:buNone/>
                      </a:pPr>
                      <a:r>
                        <a:rPr lang="en-US" sz="1400" dirty="0">
                          <a:effectLst/>
                          <a:latin typeface="Arial" panose="020B0604020202020204" pitchFamily="34" charset="0"/>
                          <a:ea typeface="Calibri" panose="020F0502020204030204" pitchFamily="34" charset="0"/>
                          <a:cs typeface="Arial" panose="020B0604020202020204" pitchFamily="34" charset="0"/>
                        </a:rPr>
                        <a:t> </a:t>
                      </a:r>
                      <a:r>
                        <a:rPr lang="en-US"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Zip/condense files can be uploaded </a:t>
                      </a:r>
                      <a:endParaRPr lang="en-ZA"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buNone/>
                      </a:pPr>
                      <a:r>
                        <a:rPr lang="en-US"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No hard copy will be accepted </a:t>
                      </a:r>
                      <a:endParaRPr lang="en-ZA"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buNone/>
                      </a:pPr>
                      <a:r>
                        <a:rPr lang="en-US"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If for some reason you resubmit your tender, then the latest version of the tender submitted will only be accepted and all previous submission/s will be null and void. </a:t>
                      </a:r>
                      <a:endParaRPr lang="en-ZA"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buNone/>
                      </a:pPr>
                      <a:r>
                        <a:rPr lang="en-US" sz="1400" dirty="0">
                          <a:solidFill>
                            <a:srgbClr val="000000"/>
                          </a:solidFill>
                          <a:effectLst/>
                          <a:latin typeface="Arial" panose="020B0604020202020204" pitchFamily="34" charset="0"/>
                          <a:ea typeface="Calibri" panose="020F0502020204030204" pitchFamily="34" charset="0"/>
                          <a:cs typeface="Arial" panose="020B0604020202020204" pitchFamily="34" charset="0"/>
                        </a:rPr>
                        <a:t>Please ensure that the submission status is indicated as complete. </a:t>
                      </a:r>
                      <a:endParaRPr lang="en-ZA" sz="14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lgn="just">
                        <a:lnSpc>
                          <a:spcPct val="115000"/>
                        </a:lnSpc>
                        <a:spcAft>
                          <a:spcPts val="1000"/>
                        </a:spcAft>
                        <a:buNone/>
                      </a:pPr>
                      <a:r>
                        <a:rPr lang="en-US" sz="1400" dirty="0">
                          <a:effectLst/>
                          <a:latin typeface="Arial" panose="020B0604020202020204" pitchFamily="34" charset="0"/>
                          <a:ea typeface="Calibri" panose="020F0502020204030204" pitchFamily="34" charset="0"/>
                          <a:cs typeface="Arial" panose="020B0604020202020204" pitchFamily="34" charset="0"/>
                        </a:rPr>
                        <a:t>Supplier Help Manual guide and video can be found on Eskom E-Tendering page.</a:t>
                      </a:r>
                      <a:endParaRPr lang="en-ZA" sz="14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15000"/>
                        </a:lnSpc>
                        <a:spcAft>
                          <a:spcPts val="1000"/>
                        </a:spcAft>
                        <a:buNone/>
                      </a:pPr>
                      <a:r>
                        <a:rPr lang="en-US" sz="1100" dirty="0">
                          <a:effectLst/>
                          <a:latin typeface="Arial" panose="020B0604020202020204" pitchFamily="34" charset="0"/>
                          <a:ea typeface="Calibri" panose="020F0502020204030204" pitchFamily="34" charset="0"/>
                          <a:cs typeface="Arial" panose="020B0604020202020204" pitchFamily="34" charset="0"/>
                        </a:rPr>
                        <a:t> </a:t>
                      </a:r>
                      <a:endParaRPr lang="en-ZA"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37019416"/>
                  </a:ext>
                </a:extLst>
              </a:tr>
            </a:tbl>
          </a:graphicData>
        </a:graphic>
      </p:graphicFrame>
      <p:sp>
        <p:nvSpPr>
          <p:cNvPr id="38916" name="Slide Number Placeholder 4">
            <a:extLst>
              <a:ext uri="{FF2B5EF4-FFF2-40B4-BE49-F238E27FC236}">
                <a16:creationId xmlns:a16="http://schemas.microsoft.com/office/drawing/2014/main" id="{C582B86F-48E4-35CE-5724-25DEC7DB1713}"/>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14</a:t>
            </a:fld>
            <a:endParaRPr lang="en-ZA" altLang="en-US" sz="1000">
              <a:solidFill>
                <a:srgbClr val="83725B"/>
              </a:solidFill>
            </a:endParaRPr>
          </a:p>
        </p:txBody>
      </p:sp>
      <p:sp>
        <p:nvSpPr>
          <p:cNvPr id="5" name="Rectangle 4">
            <a:extLst>
              <a:ext uri="{FF2B5EF4-FFF2-40B4-BE49-F238E27FC236}">
                <a16:creationId xmlns:a16="http://schemas.microsoft.com/office/drawing/2014/main" id="{031F4BB3-9ECD-9689-89B7-7FD38FDC8DD3}"/>
              </a:ext>
            </a:extLst>
          </p:cNvPr>
          <p:cNvSpPr/>
          <p:nvPr/>
        </p:nvSpPr>
        <p:spPr>
          <a:xfrm>
            <a:off x="9480551" y="6240463"/>
            <a:ext cx="936625" cy="481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a:solidFill>
                <a:srgbClr val="FFFFFF"/>
              </a:solidFill>
              <a:latin typeface="Arial"/>
              <a:cs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Content Placeholder 2">
            <a:extLst>
              <a:ext uri="{FF2B5EF4-FFF2-40B4-BE49-F238E27FC236}">
                <a16:creationId xmlns:a16="http://schemas.microsoft.com/office/drawing/2014/main" id="{CDFBA251-9AD4-BF48-AEDD-21B1C3658933}"/>
              </a:ext>
            </a:extLst>
          </p:cNvPr>
          <p:cNvSpPr>
            <a:spLocks noGrp="1"/>
          </p:cNvSpPr>
          <p:nvPr>
            <p:ph idx="1"/>
          </p:nvPr>
        </p:nvSpPr>
        <p:spPr>
          <a:xfrm>
            <a:off x="1960564" y="1196975"/>
            <a:ext cx="8378825" cy="5399088"/>
          </a:xfrm>
        </p:spPr>
        <p:txBody>
          <a:bodyPr/>
          <a:lstStyle/>
          <a:p>
            <a:pPr>
              <a:buClr>
                <a:schemeClr val="accent2"/>
              </a:buClr>
              <a:defRPr/>
            </a:pPr>
            <a:r>
              <a:rPr lang="en-US" altLang="en-US" dirty="0">
                <a:solidFill>
                  <a:srgbClr val="FF0000"/>
                </a:solidFill>
              </a:rPr>
              <a:t>Alternative tenders are not ALLOWED.</a:t>
            </a:r>
          </a:p>
          <a:p>
            <a:pPr>
              <a:buClr>
                <a:schemeClr val="accent2"/>
              </a:buClr>
              <a:defRPr/>
            </a:pPr>
            <a:r>
              <a:rPr lang="en-US" altLang="en-US" dirty="0" err="1">
                <a:solidFill>
                  <a:srgbClr val="FF0000"/>
                </a:solidFill>
              </a:rPr>
              <a:t>i.e</a:t>
            </a:r>
            <a:r>
              <a:rPr lang="en-US" altLang="en-US" dirty="0">
                <a:solidFill>
                  <a:srgbClr val="FF0000"/>
                </a:solidFill>
              </a:rPr>
              <a:t> Where more that one tender submission is received under the same supplier/ consultant name, this will be recorded</a:t>
            </a:r>
          </a:p>
          <a:p>
            <a:pPr marL="0" indent="0">
              <a:buClr>
                <a:schemeClr val="accent2"/>
              </a:buClr>
              <a:buNone/>
              <a:defRPr/>
            </a:pPr>
            <a:r>
              <a:rPr lang="en-US" altLang="en-US" dirty="0">
                <a:solidFill>
                  <a:schemeClr val="tx1"/>
                </a:solidFill>
              </a:rPr>
              <a:t>Note: if tender submissions are not substantially the same or are of the same date  and where alternative tenders are NOT ALLOWED then none of the tender submissions will be considered and </a:t>
            </a:r>
            <a:r>
              <a:rPr lang="en-US" altLang="en-US" dirty="0">
                <a:solidFill>
                  <a:srgbClr val="FF0000"/>
                </a:solidFill>
              </a:rPr>
              <a:t>both will be rejected as non–responsive.</a:t>
            </a:r>
          </a:p>
          <a:p>
            <a:pPr marL="0" indent="0">
              <a:buClr>
                <a:schemeClr val="accent2"/>
              </a:buClr>
              <a:buNone/>
              <a:defRPr/>
            </a:pPr>
            <a:r>
              <a:rPr lang="en-US" altLang="en-US" dirty="0">
                <a:solidFill>
                  <a:schemeClr val="tx1"/>
                </a:solidFill>
              </a:rPr>
              <a:t>If Tender submission are substantially the same, the latest dated one will be presumed to replace the earlier  dated submission.</a:t>
            </a:r>
          </a:p>
          <a:p>
            <a:pPr marL="0" indent="0">
              <a:buClr>
                <a:schemeClr val="accent2"/>
              </a:buClr>
              <a:buNone/>
              <a:defRPr/>
            </a:pPr>
            <a:endParaRPr lang="en-ZA" dirty="0"/>
          </a:p>
          <a:p>
            <a:pPr>
              <a:buClr>
                <a:schemeClr val="accent2"/>
              </a:buClr>
              <a:defRPr/>
            </a:pPr>
            <a:endParaRPr lang="en-US" altLang="en-US" dirty="0">
              <a:solidFill>
                <a:srgbClr val="FF0000"/>
              </a:solidFill>
            </a:endParaRPr>
          </a:p>
          <a:p>
            <a:pPr>
              <a:buClr>
                <a:schemeClr val="accent2"/>
              </a:buClr>
              <a:defRPr/>
            </a:pPr>
            <a:endParaRPr lang="en-US" altLang="en-US" dirty="0">
              <a:solidFill>
                <a:srgbClr val="FF0000"/>
              </a:solidFill>
            </a:endParaRPr>
          </a:p>
        </p:txBody>
      </p:sp>
      <p:sp>
        <p:nvSpPr>
          <p:cNvPr id="40963" name="Title 1">
            <a:extLst>
              <a:ext uri="{FF2B5EF4-FFF2-40B4-BE49-F238E27FC236}">
                <a16:creationId xmlns:a16="http://schemas.microsoft.com/office/drawing/2014/main" id="{B22841AD-C1AE-A828-3D35-F114716FB8BB}"/>
              </a:ext>
            </a:extLst>
          </p:cNvPr>
          <p:cNvSpPr>
            <a:spLocks noGrp="1" noChangeArrowheads="1"/>
          </p:cNvSpPr>
          <p:nvPr>
            <p:ph type="title"/>
          </p:nvPr>
        </p:nvSpPr>
        <p:spPr/>
        <p:txBody>
          <a:bodyPr/>
          <a:lstStyle/>
          <a:p>
            <a:r>
              <a:rPr lang="en-ZA" altLang="en-US"/>
              <a:t>ITT / RFP Process</a:t>
            </a:r>
            <a:br>
              <a:rPr lang="en-ZA" altLang="en-US"/>
            </a:br>
            <a:r>
              <a:rPr lang="en-ZA" altLang="en-US"/>
              <a:t>Response Format 2/2</a:t>
            </a:r>
          </a:p>
        </p:txBody>
      </p:sp>
      <p:sp>
        <p:nvSpPr>
          <p:cNvPr id="40964" name="Slide Number Placeholder 4">
            <a:extLst>
              <a:ext uri="{FF2B5EF4-FFF2-40B4-BE49-F238E27FC236}">
                <a16:creationId xmlns:a16="http://schemas.microsoft.com/office/drawing/2014/main" id="{45AC403C-7454-CA5F-1C4F-8BD5397FEA68}"/>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15</a:t>
            </a:fld>
            <a:endParaRPr lang="en-ZA" altLang="en-US" sz="1000">
              <a:solidFill>
                <a:srgbClr val="83725B"/>
              </a:solidFill>
            </a:endParaRPr>
          </a:p>
        </p:txBody>
      </p:sp>
      <p:sp>
        <p:nvSpPr>
          <p:cNvPr id="5" name="Rectangle 4">
            <a:extLst>
              <a:ext uri="{FF2B5EF4-FFF2-40B4-BE49-F238E27FC236}">
                <a16:creationId xmlns:a16="http://schemas.microsoft.com/office/drawing/2014/main" id="{70171254-4F70-996A-3579-ED0E6F62B0CF}"/>
              </a:ext>
            </a:extLst>
          </p:cNvPr>
          <p:cNvSpPr/>
          <p:nvPr/>
        </p:nvSpPr>
        <p:spPr>
          <a:xfrm>
            <a:off x="9480551" y="6240463"/>
            <a:ext cx="936625" cy="48101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ZA">
              <a:solidFill>
                <a:srgbClr val="FFFFFF"/>
              </a:solidFill>
              <a:latin typeface="Arial"/>
              <a:cs typeface="Arial"/>
            </a:endParaRPr>
          </a:p>
        </p:txBody>
      </p:sp>
      <p:pic>
        <p:nvPicPr>
          <p:cNvPr id="40966" name="Picture 1">
            <a:extLst>
              <a:ext uri="{FF2B5EF4-FFF2-40B4-BE49-F238E27FC236}">
                <a16:creationId xmlns:a16="http://schemas.microsoft.com/office/drawing/2014/main" id="{CA566010-B1D5-E4A6-E46E-59C2A774D79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56588" y="6565901"/>
            <a:ext cx="2481262" cy="26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Content Placeholder 2">
            <a:extLst>
              <a:ext uri="{FF2B5EF4-FFF2-40B4-BE49-F238E27FC236}">
                <a16:creationId xmlns:a16="http://schemas.microsoft.com/office/drawing/2014/main" id="{6725B848-9858-C9DE-5822-1289ED7CBCD7}"/>
              </a:ext>
            </a:extLst>
          </p:cNvPr>
          <p:cNvSpPr>
            <a:spLocks noGrp="1"/>
          </p:cNvSpPr>
          <p:nvPr>
            <p:ph idx="1"/>
          </p:nvPr>
        </p:nvSpPr>
        <p:spPr>
          <a:xfrm>
            <a:off x="1960564" y="1073427"/>
            <a:ext cx="8378825" cy="5648048"/>
          </a:xfrm>
        </p:spPr>
        <p:txBody>
          <a:bodyPr/>
          <a:lstStyle/>
          <a:p>
            <a:pPr marL="0" indent="0">
              <a:buNone/>
              <a:defRPr/>
            </a:pPr>
            <a:r>
              <a:rPr lang="en-GB" altLang="en-US" dirty="0"/>
              <a:t>The Tender </a:t>
            </a:r>
            <a:r>
              <a:rPr lang="en-GB" altLang="en-US" b="1" u="sng" dirty="0"/>
              <a:t>must</a:t>
            </a:r>
            <a:r>
              <a:rPr lang="en-GB" altLang="en-US" dirty="0"/>
              <a:t> be indexed and structured for any tender into the bellow separate sections namely:</a:t>
            </a:r>
          </a:p>
          <a:p>
            <a:pPr marL="0" indent="0">
              <a:lnSpc>
                <a:spcPct val="100000"/>
              </a:lnSpc>
              <a:spcBef>
                <a:spcPts val="600"/>
              </a:spcBef>
              <a:buNone/>
              <a:defRPr/>
            </a:pPr>
            <a:r>
              <a:rPr lang="en-ZA" dirty="0"/>
              <a:t>1. Commercial (As per Commercial Tender Returnable) </a:t>
            </a:r>
            <a:r>
              <a:rPr lang="en-ZA" dirty="0">
                <a:solidFill>
                  <a:srgbClr val="00B050"/>
                </a:solidFill>
              </a:rPr>
              <a:t>Page 14-19. </a:t>
            </a:r>
          </a:p>
          <a:p>
            <a:pPr marL="0" indent="0">
              <a:lnSpc>
                <a:spcPct val="100000"/>
              </a:lnSpc>
              <a:spcBef>
                <a:spcPts val="600"/>
              </a:spcBef>
              <a:buNone/>
              <a:defRPr/>
            </a:pPr>
            <a:r>
              <a:rPr lang="en-US" dirty="0"/>
              <a:t>2.Technical (As per Technical Tender Returnable)</a:t>
            </a:r>
            <a:r>
              <a:rPr lang="en-US" dirty="0">
                <a:solidFill>
                  <a:srgbClr val="00B050"/>
                </a:solidFill>
              </a:rPr>
              <a:t>Appendix A and A1</a:t>
            </a:r>
          </a:p>
          <a:p>
            <a:pPr marL="0" indent="0">
              <a:lnSpc>
                <a:spcPct val="100000"/>
              </a:lnSpc>
              <a:spcBef>
                <a:spcPts val="600"/>
              </a:spcBef>
              <a:buNone/>
              <a:defRPr/>
            </a:pPr>
            <a:r>
              <a:rPr lang="en-US" dirty="0"/>
              <a:t>3. Finance (As per Finance Price Schedule Returnable) </a:t>
            </a:r>
            <a:r>
              <a:rPr lang="en-US" dirty="0">
                <a:solidFill>
                  <a:srgbClr val="00B050"/>
                </a:solidFill>
              </a:rPr>
              <a:t>Appendix B</a:t>
            </a:r>
          </a:p>
          <a:p>
            <a:pPr marL="0" indent="0">
              <a:lnSpc>
                <a:spcPct val="100000"/>
              </a:lnSpc>
              <a:spcBef>
                <a:spcPts val="600"/>
              </a:spcBef>
              <a:buNone/>
              <a:defRPr/>
            </a:pPr>
            <a:r>
              <a:rPr lang="en-US" dirty="0"/>
              <a:t>4. SD &amp; L (As per SD &amp; L Tender Returnable) </a:t>
            </a:r>
            <a:r>
              <a:rPr lang="en-US" dirty="0">
                <a:solidFill>
                  <a:srgbClr val="00B050"/>
                </a:solidFill>
              </a:rPr>
              <a:t>Appendix C</a:t>
            </a:r>
          </a:p>
          <a:p>
            <a:pPr marL="0" indent="0">
              <a:lnSpc>
                <a:spcPct val="100000"/>
              </a:lnSpc>
              <a:spcBef>
                <a:spcPts val="600"/>
              </a:spcBef>
              <a:buNone/>
              <a:defRPr/>
            </a:pPr>
            <a:r>
              <a:rPr lang="en-US" dirty="0"/>
              <a:t>5. SAFETY AND HEALTH (As per SHE Tender Returnable) </a:t>
            </a:r>
            <a:r>
              <a:rPr lang="en-US" dirty="0">
                <a:solidFill>
                  <a:srgbClr val="00B050"/>
                </a:solidFill>
              </a:rPr>
              <a:t>Appendix D</a:t>
            </a:r>
          </a:p>
          <a:p>
            <a:pPr marL="0" indent="0">
              <a:lnSpc>
                <a:spcPct val="100000"/>
              </a:lnSpc>
              <a:spcBef>
                <a:spcPts val="600"/>
              </a:spcBef>
              <a:buNone/>
              <a:defRPr/>
            </a:pPr>
            <a:r>
              <a:rPr lang="en-US" dirty="0"/>
              <a:t>6. Quality (As per Quality Tender Returnable). </a:t>
            </a:r>
            <a:r>
              <a:rPr lang="en-US" dirty="0">
                <a:solidFill>
                  <a:srgbClr val="00B050"/>
                </a:solidFill>
              </a:rPr>
              <a:t>Appendix E</a:t>
            </a:r>
          </a:p>
          <a:p>
            <a:pPr marL="0" indent="0">
              <a:lnSpc>
                <a:spcPct val="100000"/>
              </a:lnSpc>
              <a:spcBef>
                <a:spcPts val="600"/>
              </a:spcBef>
              <a:buNone/>
              <a:defRPr/>
            </a:pPr>
            <a:r>
              <a:rPr lang="en-US" altLang="en-US" dirty="0"/>
              <a:t>7. Environment </a:t>
            </a:r>
            <a:r>
              <a:rPr lang="en-US" dirty="0"/>
              <a:t>(As per Environmental Tender Returnable) </a:t>
            </a:r>
            <a:r>
              <a:rPr lang="en-US" dirty="0">
                <a:solidFill>
                  <a:srgbClr val="00B050"/>
                </a:solidFill>
              </a:rPr>
              <a:t>Appendix F</a:t>
            </a:r>
          </a:p>
          <a:p>
            <a:pPr>
              <a:lnSpc>
                <a:spcPct val="100000"/>
              </a:lnSpc>
              <a:spcBef>
                <a:spcPts val="600"/>
              </a:spcBef>
              <a:defRPr/>
            </a:pPr>
            <a:r>
              <a:rPr lang="en-US" altLang="en-US" b="1" dirty="0">
                <a:solidFill>
                  <a:srgbClr val="FF0000"/>
                </a:solidFill>
              </a:rPr>
              <a:t>Note</a:t>
            </a:r>
            <a:r>
              <a:rPr lang="en-US" altLang="en-US" dirty="0">
                <a:solidFill>
                  <a:srgbClr val="FF0000"/>
                </a:solidFill>
              </a:rPr>
              <a:t>: The documents are supplied free of charge. Can be downloaded by visiting </a:t>
            </a:r>
            <a:r>
              <a:rPr lang="en-US" altLang="en-US" dirty="0">
                <a:solidFill>
                  <a:srgbClr val="FF0000"/>
                </a:solidFill>
                <a:hlinkClick r:id="rId3"/>
              </a:rPr>
              <a:t>www.eskom.co.za</a:t>
            </a:r>
            <a:r>
              <a:rPr lang="en-US" altLang="en-US" dirty="0">
                <a:solidFill>
                  <a:srgbClr val="FF0000"/>
                </a:solidFill>
              </a:rPr>
              <a:t>; Eskom Tender Bulletin.</a:t>
            </a:r>
          </a:p>
        </p:txBody>
      </p:sp>
      <p:sp>
        <p:nvSpPr>
          <p:cNvPr id="43011" name="Title 1">
            <a:extLst>
              <a:ext uri="{FF2B5EF4-FFF2-40B4-BE49-F238E27FC236}">
                <a16:creationId xmlns:a16="http://schemas.microsoft.com/office/drawing/2014/main" id="{9ACD6220-0CDF-7682-C4A8-0865D95B3108}"/>
              </a:ext>
            </a:extLst>
          </p:cNvPr>
          <p:cNvSpPr>
            <a:spLocks noGrp="1" noChangeArrowheads="1"/>
          </p:cNvSpPr>
          <p:nvPr>
            <p:ph type="title"/>
          </p:nvPr>
        </p:nvSpPr>
        <p:spPr/>
        <p:txBody>
          <a:bodyPr/>
          <a:lstStyle/>
          <a:p>
            <a:r>
              <a:rPr lang="en-ZA" altLang="en-US" dirty="0"/>
              <a:t>ITT / RFP Process </a:t>
            </a:r>
            <a:br>
              <a:rPr lang="en-ZA" altLang="en-US" dirty="0"/>
            </a:br>
            <a:r>
              <a:rPr lang="en-ZA" altLang="en-US" dirty="0"/>
              <a:t>Response Format 2/3</a:t>
            </a:r>
          </a:p>
        </p:txBody>
      </p:sp>
      <p:sp>
        <p:nvSpPr>
          <p:cNvPr id="43012" name="Slide Number Placeholder 4">
            <a:extLst>
              <a:ext uri="{FF2B5EF4-FFF2-40B4-BE49-F238E27FC236}">
                <a16:creationId xmlns:a16="http://schemas.microsoft.com/office/drawing/2014/main" id="{0A2A2425-088C-7FE0-A501-EB3091B432EB}"/>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16</a:t>
            </a:fld>
            <a:endParaRPr lang="en-ZA" altLang="en-US" sz="1000">
              <a:solidFill>
                <a:srgbClr val="83725B"/>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itle 1">
            <a:extLst>
              <a:ext uri="{FF2B5EF4-FFF2-40B4-BE49-F238E27FC236}">
                <a16:creationId xmlns:a16="http://schemas.microsoft.com/office/drawing/2014/main" id="{77EECC64-D339-10A4-3EC1-E675A59CFDFE}"/>
              </a:ext>
            </a:extLst>
          </p:cNvPr>
          <p:cNvSpPr>
            <a:spLocks noGrp="1" noChangeArrowheads="1"/>
          </p:cNvSpPr>
          <p:nvPr>
            <p:ph type="title"/>
          </p:nvPr>
        </p:nvSpPr>
        <p:spPr/>
        <p:txBody>
          <a:bodyPr/>
          <a:lstStyle/>
          <a:p>
            <a:r>
              <a:rPr lang="en-GB" altLang="en-US"/>
              <a:t>ITT/RFP Process - Communication</a:t>
            </a:r>
            <a:endParaRPr lang="en-ZA" altLang="en-US"/>
          </a:p>
        </p:txBody>
      </p:sp>
      <p:sp>
        <p:nvSpPr>
          <p:cNvPr id="46083" name="Date Placeholder 2">
            <a:extLst>
              <a:ext uri="{FF2B5EF4-FFF2-40B4-BE49-F238E27FC236}">
                <a16:creationId xmlns:a16="http://schemas.microsoft.com/office/drawing/2014/main" id="{35221B4D-2481-A998-1C6B-059DAFBA47C5}"/>
              </a:ext>
            </a:extLst>
          </p:cNvPr>
          <p:cNvSpPr>
            <a:spLocks noGrp="1"/>
          </p:cNvSpPr>
          <p:nvPr>
            <p:ph type="dt" sz="quarter" idx="10"/>
          </p:nvPr>
        </p:nvSpPr>
        <p:spPr>
          <a:xfrm>
            <a:off x="1992313" y="6308725"/>
            <a:ext cx="1738312" cy="412750"/>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fontAlgn="base">
              <a:lnSpc>
                <a:spcPct val="100000"/>
              </a:lnSpc>
              <a:spcBef>
                <a:spcPct val="0"/>
              </a:spcBef>
              <a:spcAft>
                <a:spcPct val="0"/>
              </a:spcAft>
              <a:buClrTx/>
              <a:buNone/>
              <a:defRPr/>
            </a:pPr>
            <a:endParaRPr lang="en-US" altLang="en-US" sz="1000" dirty="0">
              <a:solidFill>
                <a:srgbClr val="83725B"/>
              </a:solidFill>
            </a:endParaRPr>
          </a:p>
        </p:txBody>
      </p:sp>
      <p:sp>
        <p:nvSpPr>
          <p:cNvPr id="46084" name="Slide Number Placeholder 3">
            <a:extLst>
              <a:ext uri="{FF2B5EF4-FFF2-40B4-BE49-F238E27FC236}">
                <a16:creationId xmlns:a16="http://schemas.microsoft.com/office/drawing/2014/main" id="{8BF41243-8FC0-004F-FBB9-B31857EF1E21}"/>
              </a:ext>
            </a:extLst>
          </p:cNvPr>
          <p:cNvSpPr>
            <a:spLocks noGrp="1"/>
          </p:cNvSpPr>
          <p:nvPr>
            <p:ph type="sldNum" sz="quarter" idx="12"/>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fontAlgn="base">
              <a:lnSpc>
                <a:spcPct val="100000"/>
              </a:lnSpc>
              <a:spcBef>
                <a:spcPct val="0"/>
              </a:spcBef>
              <a:spcAft>
                <a:spcPct val="0"/>
              </a:spcAft>
              <a:buClrTx/>
              <a:buNone/>
              <a:defRPr/>
            </a:pPr>
            <a:fld id="{966A50F2-BB83-4C1B-825F-6BD0BC2560F2}" type="slidenum">
              <a:rPr lang="en-ZA" altLang="en-US" sz="1000">
                <a:solidFill>
                  <a:srgbClr val="83725B"/>
                </a:solidFill>
              </a:rPr>
              <a:pPr fontAlgn="base">
                <a:lnSpc>
                  <a:spcPct val="100000"/>
                </a:lnSpc>
                <a:spcBef>
                  <a:spcPct val="0"/>
                </a:spcBef>
                <a:spcAft>
                  <a:spcPct val="0"/>
                </a:spcAft>
                <a:buClrTx/>
                <a:buNone/>
                <a:defRPr/>
              </a:pPr>
              <a:t>17</a:t>
            </a:fld>
            <a:endParaRPr lang="en-ZA" altLang="en-US" sz="1000">
              <a:solidFill>
                <a:srgbClr val="83725B"/>
              </a:solidFill>
            </a:endParaRPr>
          </a:p>
        </p:txBody>
      </p:sp>
      <p:sp>
        <p:nvSpPr>
          <p:cNvPr id="5" name="Rectangle 4">
            <a:extLst>
              <a:ext uri="{FF2B5EF4-FFF2-40B4-BE49-F238E27FC236}">
                <a16:creationId xmlns:a16="http://schemas.microsoft.com/office/drawing/2014/main" id="{722F468B-ED01-4764-DA59-A1DE2819492E}"/>
              </a:ext>
            </a:extLst>
          </p:cNvPr>
          <p:cNvSpPr/>
          <p:nvPr>
            <p:custDataLst>
              <p:tags r:id="rId1"/>
            </p:custDataLst>
          </p:nvPr>
        </p:nvSpPr>
        <p:spPr>
          <a:xfrm>
            <a:off x="1981200" y="1341438"/>
            <a:ext cx="7931150" cy="4824412"/>
          </a:xfrm>
          <a:prstGeom prst="rect">
            <a:avLst/>
          </a:prstGeom>
          <a:solidFill>
            <a:schemeClr val="bg1"/>
          </a:solidFill>
          <a:ln w="12700" cap="flat" cmpd="sng" algn="ctr">
            <a:solidFill>
              <a:schemeClr val="accent1"/>
            </a:solidFill>
            <a:prstDash val="solid"/>
            <a:round/>
            <a:headEnd type="none" w="med" len="med"/>
            <a:tailEnd type="none" w="med" len="med"/>
          </a:ln>
          <a:effectLst>
            <a:outerShdw blurRad="50800" dist="38100" dir="2700000" algn="tl" rotWithShape="0">
              <a:prstClr val="black">
                <a:alpha val="40000"/>
              </a:prstClr>
            </a:outerShdw>
          </a:effectLst>
        </p:spPr>
        <p:txBody>
          <a:bodyPr lIns="91315" tIns="45658" rIns="91315" bIns="45658"/>
          <a:lstStyle/>
          <a:p>
            <a:pPr algn="ctr" defTabSz="909758" fontAlgn="base">
              <a:spcBef>
                <a:spcPct val="0"/>
              </a:spcBef>
              <a:spcAft>
                <a:spcPct val="0"/>
              </a:spcAft>
              <a:defRPr/>
            </a:pPr>
            <a:r>
              <a:rPr lang="en-ZA" dirty="0" err="1">
                <a:solidFill>
                  <a:srgbClr val="003896"/>
                </a:solidFill>
                <a:latin typeface="Arial" panose="020B0604020202020204" pitchFamily="34" charset="0"/>
                <a:cs typeface="Arial" panose="020B0604020202020204" pitchFamily="34" charset="0"/>
              </a:rPr>
              <a:t>es</a:t>
            </a:r>
            <a:endParaRPr lang="en-ZA" dirty="0">
              <a:solidFill>
                <a:srgbClr val="003896"/>
              </a:solidFill>
              <a:latin typeface="Arial" panose="020B0604020202020204" pitchFamily="34" charset="0"/>
              <a:cs typeface="Arial" panose="020B0604020202020204" pitchFamily="34" charset="0"/>
            </a:endParaRPr>
          </a:p>
        </p:txBody>
      </p:sp>
      <p:sp>
        <p:nvSpPr>
          <p:cNvPr id="6" name="Rectangle 5">
            <a:extLst>
              <a:ext uri="{FF2B5EF4-FFF2-40B4-BE49-F238E27FC236}">
                <a16:creationId xmlns:a16="http://schemas.microsoft.com/office/drawing/2014/main" id="{B472F48B-2F68-7297-1DA6-F273DA6F0292}"/>
              </a:ext>
            </a:extLst>
          </p:cNvPr>
          <p:cNvSpPr/>
          <p:nvPr>
            <p:custDataLst>
              <p:tags r:id="rId2"/>
            </p:custDataLst>
          </p:nvPr>
        </p:nvSpPr>
        <p:spPr>
          <a:xfrm>
            <a:off x="1981200" y="1325564"/>
            <a:ext cx="7931150" cy="458787"/>
          </a:xfrm>
          <a:prstGeom prst="rect">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74543" tIns="74543" rIns="74543" bIns="74543" anchor="ctr">
            <a:spAutoFit/>
          </a:bodyPr>
          <a:lstStyle/>
          <a:p>
            <a:pPr defTabSz="909758" fontAlgn="base">
              <a:spcBef>
                <a:spcPct val="0"/>
              </a:spcBef>
              <a:spcAft>
                <a:spcPct val="0"/>
              </a:spcAft>
              <a:defRPr/>
            </a:pPr>
            <a:r>
              <a:rPr lang="en-US" sz="2000" dirty="0">
                <a:solidFill>
                  <a:srgbClr val="FFFFFF"/>
                </a:solidFill>
                <a:latin typeface="Arial"/>
                <a:cs typeface="Arial"/>
              </a:rPr>
              <a:t>One point of communication between Eskom and tenderer</a:t>
            </a:r>
            <a:endParaRPr lang="en-ZA" sz="2000" dirty="0" err="1">
              <a:solidFill>
                <a:srgbClr val="FFFFFF"/>
              </a:solidFill>
              <a:latin typeface="Arial"/>
              <a:cs typeface="Arial"/>
            </a:endParaRPr>
          </a:p>
        </p:txBody>
      </p:sp>
      <p:pic>
        <p:nvPicPr>
          <p:cNvPr id="7" name="Picture 2" descr="C:\Users\Kathy Torlage\Documents\McKinsey Work\Fotolia images\Fotolia_42448147_XS.jpg">
            <a:extLst>
              <a:ext uri="{FF2B5EF4-FFF2-40B4-BE49-F238E27FC236}">
                <a16:creationId xmlns:a16="http://schemas.microsoft.com/office/drawing/2014/main" id="{599202E0-DEEA-82CA-FC41-66BA30F47347}"/>
              </a:ext>
            </a:extLst>
          </p:cNvPr>
          <p:cNvPicPr>
            <a:picLocks noChangeAspect="1" noChangeArrowheads="1"/>
          </p:cNvPicPr>
          <p:nvPr>
            <p:custDataLst>
              <p:tags r:id="rId3"/>
            </p:custDataLst>
          </p:nvPr>
        </p:nvPicPr>
        <p:blipFill>
          <a:blip r:embed="rId6">
            <a:duotone>
              <a:schemeClr val="accent2">
                <a:shade val="45000"/>
                <a:satMod val="135000"/>
              </a:schemeClr>
              <a:prstClr val="white"/>
            </a:duotone>
          </a:blip>
          <a:srcRect/>
          <a:stretch>
            <a:fillRect/>
          </a:stretch>
        </p:blipFill>
        <p:spPr bwMode="auto">
          <a:xfrm>
            <a:off x="8616280" y="4293096"/>
            <a:ext cx="1296144" cy="1872210"/>
          </a:xfrm>
          <a:prstGeom prst="rect">
            <a:avLst/>
          </a:prstGeom>
          <a:noFill/>
        </p:spPr>
      </p:pic>
      <p:sp>
        <p:nvSpPr>
          <p:cNvPr id="10" name="Rectangle 3">
            <a:extLst>
              <a:ext uri="{FF2B5EF4-FFF2-40B4-BE49-F238E27FC236}">
                <a16:creationId xmlns:a16="http://schemas.microsoft.com/office/drawing/2014/main" id="{3AE7C788-0940-4FF7-4265-6A37A4A63DF8}"/>
              </a:ext>
            </a:extLst>
          </p:cNvPr>
          <p:cNvSpPr txBox="1">
            <a:spLocks noChangeArrowheads="1"/>
          </p:cNvSpPr>
          <p:nvPr/>
        </p:nvSpPr>
        <p:spPr bwMode="auto">
          <a:xfrm>
            <a:off x="2495550" y="1989139"/>
            <a:ext cx="6624638" cy="4385816"/>
          </a:xfrm>
          <a:prstGeom prst="rect">
            <a:avLst/>
          </a:prstGeom>
          <a:noFill/>
          <a:ln>
            <a:noFill/>
          </a:ln>
          <a:effectLst/>
        </p:spPr>
        <p:txBody>
          <a:bodyPr>
            <a:spAutoFit/>
          </a:bodyPr>
          <a:lstStyle>
            <a:lvl1pPr marL="266700" indent="-266700" algn="l" rtl="0" eaLnBrk="1" fontAlgn="base" hangingPunct="1">
              <a:lnSpc>
                <a:spcPct val="100000"/>
              </a:lnSpc>
              <a:spcBef>
                <a:spcPts val="600"/>
              </a:spcBef>
              <a:spcAft>
                <a:spcPct val="0"/>
              </a:spcAft>
              <a:buClr>
                <a:srgbClr val="8C7F6D"/>
              </a:buClr>
              <a:buFont typeface="Wingdings" panose="05000000000000000000" pitchFamily="2" charset="2"/>
              <a:buChar char="§"/>
              <a:defRPr sz="1400">
                <a:solidFill>
                  <a:srgbClr val="003896"/>
                </a:solidFill>
                <a:latin typeface="+mn-lt"/>
                <a:ea typeface="+mn-ea"/>
                <a:cs typeface="+mn-cs"/>
              </a:defRPr>
            </a:lvl1pPr>
            <a:lvl2pPr marL="717550" indent="-271463" algn="l" rtl="0" eaLnBrk="1" fontAlgn="base" hangingPunct="1">
              <a:lnSpc>
                <a:spcPct val="100000"/>
              </a:lnSpc>
              <a:spcBef>
                <a:spcPts val="600"/>
              </a:spcBef>
              <a:spcAft>
                <a:spcPct val="0"/>
              </a:spcAft>
              <a:buClr>
                <a:srgbClr val="8C7F6D"/>
              </a:buClr>
              <a:buFont typeface="Courier New" panose="02070309020205020404" pitchFamily="49" charset="0"/>
              <a:buChar char="­"/>
              <a:defRPr sz="1400">
                <a:solidFill>
                  <a:srgbClr val="003896"/>
                </a:solidFill>
                <a:latin typeface="+mn-lt"/>
                <a:cs typeface="+mn-cs"/>
              </a:defRPr>
            </a:lvl2pPr>
            <a:lvl3pPr marL="1076325" indent="-179388" algn="l" rtl="0" eaLnBrk="1" fontAlgn="base" hangingPunct="1">
              <a:lnSpc>
                <a:spcPct val="100000"/>
              </a:lnSpc>
              <a:spcBef>
                <a:spcPts val="600"/>
              </a:spcBef>
              <a:spcAft>
                <a:spcPct val="0"/>
              </a:spcAft>
              <a:buClr>
                <a:srgbClr val="8C7F6D"/>
              </a:buClr>
              <a:buFont typeface="Arial" panose="020B0604020202020204" pitchFamily="34" charset="0"/>
              <a:buChar char="•"/>
              <a:defRPr sz="1400">
                <a:solidFill>
                  <a:srgbClr val="003896"/>
                </a:solidFill>
                <a:latin typeface="+mn-lt"/>
                <a:cs typeface="+mn-cs"/>
              </a:defRPr>
            </a:lvl3pPr>
            <a:lvl4pPr marL="1435100" indent="-179388" algn="l" rtl="0" eaLnBrk="1" fontAlgn="base" hangingPunct="1">
              <a:lnSpc>
                <a:spcPct val="100000"/>
              </a:lnSpc>
              <a:spcBef>
                <a:spcPts val="600"/>
              </a:spcBef>
              <a:spcAft>
                <a:spcPct val="0"/>
              </a:spcAft>
              <a:buClr>
                <a:srgbClr val="8C7F6D"/>
              </a:buClr>
              <a:buFont typeface="Wingdings" panose="05000000000000000000" pitchFamily="2" charset="2"/>
              <a:buChar char="Ø"/>
              <a:defRPr sz="1400">
                <a:solidFill>
                  <a:srgbClr val="003896"/>
                </a:solidFill>
                <a:latin typeface="+mn-lt"/>
                <a:cs typeface="+mn-cs"/>
              </a:defRPr>
            </a:lvl4pPr>
            <a:lvl5pPr marL="1793875" indent="-179388" algn="l" rtl="0" eaLnBrk="1" fontAlgn="base" hangingPunct="1">
              <a:lnSpc>
                <a:spcPct val="100000"/>
              </a:lnSpc>
              <a:spcBef>
                <a:spcPts val="600"/>
              </a:spcBef>
              <a:spcAft>
                <a:spcPct val="0"/>
              </a:spcAft>
              <a:buClr>
                <a:srgbClr val="8C7F6D"/>
              </a:buClr>
              <a:buFont typeface="Wingdings" panose="05000000000000000000" pitchFamily="2" charset="2"/>
              <a:buChar char="q"/>
              <a:defRPr sz="1400">
                <a:solidFill>
                  <a:srgbClr val="003896"/>
                </a:solidFill>
                <a:latin typeface="+mn-lt"/>
                <a:cs typeface="+mn-cs"/>
              </a:defRPr>
            </a:lvl5pPr>
            <a:lvl6pPr marL="22510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6pPr>
            <a:lvl7pPr marL="27082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7pPr>
            <a:lvl8pPr marL="31654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8pPr>
            <a:lvl9pPr marL="3622675" indent="-179388" algn="l" rtl="0" eaLnBrk="1" fontAlgn="base" hangingPunct="1">
              <a:lnSpc>
                <a:spcPct val="90000"/>
              </a:lnSpc>
              <a:spcBef>
                <a:spcPct val="100000"/>
              </a:spcBef>
              <a:spcAft>
                <a:spcPct val="0"/>
              </a:spcAft>
              <a:buClr>
                <a:srgbClr val="8C7F6D"/>
              </a:buClr>
              <a:buChar char="•"/>
              <a:defRPr sz="1400">
                <a:solidFill>
                  <a:srgbClr val="003896"/>
                </a:solidFill>
                <a:latin typeface="+mn-lt"/>
                <a:cs typeface="+mn-cs"/>
              </a:defRPr>
            </a:lvl9pPr>
          </a:lstStyle>
          <a:p>
            <a:pPr>
              <a:defRPr/>
            </a:pPr>
            <a:r>
              <a:rPr lang="en-US" altLang="en-US" sz="1800" dirty="0">
                <a:latin typeface="Arial"/>
                <a:cs typeface="Arial"/>
              </a:rPr>
              <a:t>The Eskom Representative is </a:t>
            </a:r>
            <a:r>
              <a:rPr lang="en-US" altLang="en-US" sz="1600" dirty="0">
                <a:latin typeface="Arial"/>
                <a:cs typeface="Arial"/>
              </a:rPr>
              <a:t>:</a:t>
            </a:r>
          </a:p>
          <a:p>
            <a:pPr>
              <a:defRPr/>
            </a:pPr>
            <a:endParaRPr lang="en-US" altLang="en-US" sz="1600" dirty="0">
              <a:latin typeface="Arial"/>
              <a:cs typeface="Arial"/>
            </a:endParaRPr>
          </a:p>
          <a:p>
            <a:pPr lvl="1">
              <a:defRPr/>
            </a:pPr>
            <a:r>
              <a:rPr lang="en-US" altLang="en-US" sz="2000" dirty="0">
                <a:latin typeface="Arial"/>
                <a:cs typeface="Arial"/>
              </a:rPr>
              <a:t>Name: </a:t>
            </a:r>
            <a:r>
              <a:rPr lang="en-US" sz="2000" b="0" dirty="0"/>
              <a:t>Mr. </a:t>
            </a:r>
            <a:r>
              <a:rPr lang="en-ZA" sz="2000" b="0" kern="1200" dirty="0">
                <a:solidFill>
                  <a:schemeClr val="dk1"/>
                </a:solidFill>
                <a:effectLst/>
                <a:latin typeface="Arial"/>
                <a:ea typeface="+mn-ea"/>
                <a:cs typeface="Arial"/>
              </a:rPr>
              <a:t>Martin Nndwammbi</a:t>
            </a:r>
            <a:endParaRPr lang="en-ZA" sz="2000" b="0" dirty="0"/>
          </a:p>
          <a:p>
            <a:pPr lvl="1">
              <a:defRPr/>
            </a:pPr>
            <a:r>
              <a:rPr lang="en-US" altLang="en-US" sz="2000" dirty="0">
                <a:latin typeface="Arial"/>
                <a:cs typeface="Arial"/>
              </a:rPr>
              <a:t>Address: Megawatt Park, Maxwell Drive, Sunninghill  </a:t>
            </a:r>
          </a:p>
          <a:p>
            <a:pPr lvl="1">
              <a:defRPr/>
            </a:pPr>
            <a:r>
              <a:rPr lang="en-US" altLang="en-US" sz="2000" dirty="0">
                <a:latin typeface="Arial"/>
                <a:cs typeface="Arial"/>
              </a:rPr>
              <a:t>Tel: +27 11 800 5234</a:t>
            </a:r>
          </a:p>
          <a:p>
            <a:pPr lvl="1">
              <a:defRPr/>
            </a:pPr>
            <a:r>
              <a:rPr lang="en-US" altLang="en-US" sz="2000" dirty="0">
                <a:latin typeface="Arial"/>
                <a:cs typeface="Arial"/>
              </a:rPr>
              <a:t>E-mail: </a:t>
            </a:r>
            <a:r>
              <a:rPr lang="en-ZA" altLang="en-US" sz="2000" u="sng" dirty="0">
                <a:solidFill>
                  <a:srgbClr val="766752"/>
                </a:solidFill>
                <a:latin typeface="Arial"/>
                <a:cs typeface="Arial"/>
                <a:hlinkClick r:id="rId7">
                  <a:extLst>
                    <a:ext uri="{A12FA001-AC4F-418D-AE19-62706E023703}">
                      <ahyp:hlinkClr xmlns:ahyp="http://schemas.microsoft.com/office/drawing/2018/hyperlinkcolor" val="tx"/>
                    </a:ext>
                  </a:extLst>
                </a:hlinkClick>
              </a:rPr>
              <a:t> </a:t>
            </a:r>
            <a:r>
              <a:rPr lang="it-IT" sz="2000" b="0" u="sng" kern="1200" dirty="0">
                <a:solidFill>
                  <a:schemeClr val="dk1"/>
                </a:solidFill>
                <a:effectLst/>
                <a:latin typeface="Arial"/>
                <a:ea typeface="+mn-ea"/>
                <a:cs typeface="Arial"/>
                <a:hlinkClick r:id="rId8"/>
              </a:rPr>
              <a:t> Nndwamtm@eskom.co.za</a:t>
            </a:r>
            <a:endParaRPr lang="en-GB" altLang="en-US" sz="2000" b="1" u="sng" dirty="0">
              <a:latin typeface="Arial"/>
              <a:cs typeface="Arial"/>
            </a:endParaRPr>
          </a:p>
          <a:p>
            <a:pPr marL="446087" lvl="1" indent="0">
              <a:buNone/>
              <a:defRPr/>
            </a:pPr>
            <a:endParaRPr lang="en-GB" sz="2000" dirty="0">
              <a:latin typeface="Arial"/>
              <a:cs typeface="Arial"/>
            </a:endParaRPr>
          </a:p>
          <a:p>
            <a:pPr marL="446087" lvl="1" indent="0">
              <a:buNone/>
              <a:defRPr/>
            </a:pPr>
            <a:r>
              <a:rPr lang="en-GB" sz="2000" dirty="0">
                <a:latin typeface="Arial"/>
                <a:cs typeface="Arial"/>
              </a:rPr>
              <a:t>All communication / clarifications </a:t>
            </a:r>
            <a:r>
              <a:rPr lang="en-US" sz="2000" dirty="0">
                <a:latin typeface="Arial"/>
                <a:cs typeface="Arial"/>
              </a:rPr>
              <a:t>in writing and in the English language </a:t>
            </a:r>
            <a:r>
              <a:rPr lang="en-GB" sz="2000" dirty="0">
                <a:latin typeface="Arial"/>
                <a:cs typeface="Arial"/>
              </a:rPr>
              <a:t>to: </a:t>
            </a:r>
            <a:r>
              <a:rPr lang="it-IT" sz="2000" b="0" u="sng" kern="1200" dirty="0">
                <a:solidFill>
                  <a:schemeClr val="dk1"/>
                </a:solidFill>
                <a:effectLst/>
                <a:latin typeface="Arial"/>
                <a:ea typeface="+mn-ea"/>
                <a:cs typeface="Arial"/>
                <a:hlinkClick r:id="rId8"/>
              </a:rPr>
              <a:t>Nndwamtm@eskom.co.za</a:t>
            </a:r>
            <a:endParaRPr lang="en-ZA" sz="2000" b="0" dirty="0"/>
          </a:p>
          <a:p>
            <a:pPr marL="446087" lvl="1" indent="0">
              <a:buNone/>
              <a:defRPr/>
            </a:pPr>
            <a:endParaRPr lang="en-GB" sz="2000" dirty="0">
              <a:latin typeface="Arial"/>
              <a:cs typeface="Arial"/>
            </a:endParaRPr>
          </a:p>
          <a:p>
            <a:pPr marL="446087" lvl="1" indent="0">
              <a:buNone/>
              <a:defRPr/>
            </a:pPr>
            <a:endParaRPr lang="en-GB" sz="2000" dirty="0">
              <a:latin typeface="Arial"/>
              <a:cs typeface="Arial"/>
            </a:endParaRPr>
          </a:p>
        </p:txBody>
      </p:sp>
    </p:spTree>
  </p:cSld>
  <p:clrMapOvr>
    <a:masterClrMapping/>
  </p:clrMapOvr>
  <p:transition spd="slow">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Conclusion</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a:extLst>
              <a:ext uri="{FF2B5EF4-FFF2-40B4-BE49-F238E27FC236}">
                <a16:creationId xmlns:a16="http://schemas.microsoft.com/office/drawing/2014/main" id="{F632B7FA-F2BC-2140-3CB5-80DA9F1D71D0}"/>
              </a:ext>
            </a:extLst>
          </p:cNvPr>
          <p:cNvSpPr>
            <a:spLocks noGrp="1" noChangeArrowheads="1"/>
          </p:cNvSpPr>
          <p:nvPr>
            <p:ph type="title"/>
          </p:nvPr>
        </p:nvSpPr>
        <p:spPr/>
        <p:txBody>
          <a:bodyPr/>
          <a:lstStyle/>
          <a:p>
            <a:pPr eaLnBrk="1" hangingPunct="1"/>
            <a:r>
              <a:rPr lang="en-US" altLang="en-US"/>
              <a:t>Agenda:</a:t>
            </a:r>
            <a:endParaRPr lang="en-ZA" altLang="en-US"/>
          </a:p>
        </p:txBody>
      </p:sp>
      <p:graphicFrame>
        <p:nvGraphicFramePr>
          <p:cNvPr id="4" name="Table 3">
            <a:extLst>
              <a:ext uri="{FF2B5EF4-FFF2-40B4-BE49-F238E27FC236}">
                <a16:creationId xmlns:a16="http://schemas.microsoft.com/office/drawing/2014/main" id="{8DF472DA-60C7-E116-9FD9-2D4685EAF5FB}"/>
              </a:ext>
            </a:extLst>
          </p:cNvPr>
          <p:cNvGraphicFramePr>
            <a:graphicFrameLocks noGrp="1"/>
          </p:cNvGraphicFramePr>
          <p:nvPr>
            <p:extLst>
              <p:ext uri="{D42A27DB-BD31-4B8C-83A1-F6EECF244321}">
                <p14:modId xmlns:p14="http://schemas.microsoft.com/office/powerpoint/2010/main" val="3871299714"/>
              </p:ext>
            </p:extLst>
          </p:nvPr>
        </p:nvGraphicFramePr>
        <p:xfrm>
          <a:off x="1333041" y="1125539"/>
          <a:ext cx="9155573" cy="4481804"/>
        </p:xfrm>
        <a:graphic>
          <a:graphicData uri="http://schemas.openxmlformats.org/drawingml/2006/table">
            <a:tbl>
              <a:tblPr firstRow="1" bandRow="1">
                <a:tableStyleId>{5C22544A-7EE6-4342-B048-85BDC9FD1C3A}</a:tableStyleId>
              </a:tblPr>
              <a:tblGrid>
                <a:gridCol w="5284655">
                  <a:extLst>
                    <a:ext uri="{9D8B030D-6E8A-4147-A177-3AD203B41FA5}">
                      <a16:colId xmlns:a16="http://schemas.microsoft.com/office/drawing/2014/main" val="20000"/>
                    </a:ext>
                  </a:extLst>
                </a:gridCol>
                <a:gridCol w="3870918">
                  <a:extLst>
                    <a:ext uri="{9D8B030D-6E8A-4147-A177-3AD203B41FA5}">
                      <a16:colId xmlns:a16="http://schemas.microsoft.com/office/drawing/2014/main" val="20001"/>
                    </a:ext>
                  </a:extLst>
                </a:gridCol>
              </a:tblGrid>
              <a:tr h="209888">
                <a:tc>
                  <a:txBody>
                    <a:bodyPr/>
                    <a:lstStyle/>
                    <a:p>
                      <a:pPr algn="just">
                        <a:spcAft>
                          <a:spcPts val="1200"/>
                        </a:spcAft>
                        <a:tabLst>
                          <a:tab pos="228600" algn="l"/>
                        </a:tabLst>
                      </a:pPr>
                      <a:r>
                        <a:rPr lang="en-US" sz="1400" b="1" dirty="0">
                          <a:effectLst/>
                          <a:latin typeface="+mj-lt"/>
                        </a:rPr>
                        <a:t>Description</a:t>
                      </a:r>
                      <a:endParaRPr lang="en-ZA" sz="1400" b="1" dirty="0">
                        <a:effectLst/>
                        <a:latin typeface="+mj-lt"/>
                      </a:endParaRPr>
                    </a:p>
                  </a:txBody>
                  <a:tcPr marL="68578" marR="68578" marT="0" marB="0"/>
                </a:tc>
                <a:tc>
                  <a:txBody>
                    <a:bodyPr/>
                    <a:lstStyle/>
                    <a:p>
                      <a:pPr algn="ctr">
                        <a:spcBef>
                          <a:spcPts val="600"/>
                        </a:spcBef>
                        <a:spcAft>
                          <a:spcPts val="600"/>
                        </a:spcAft>
                        <a:tabLst>
                          <a:tab pos="450215" algn="l"/>
                        </a:tabLst>
                      </a:pPr>
                      <a:r>
                        <a:rPr lang="en-US" sz="1400" b="1">
                          <a:effectLst/>
                          <a:latin typeface="+mj-lt"/>
                          <a:ea typeface="Times New Roman"/>
                          <a:cs typeface="Times New Roman"/>
                        </a:rPr>
                        <a:t>Responsibility</a:t>
                      </a:r>
                      <a:endParaRPr lang="en-ZA" sz="1400">
                        <a:effectLst/>
                        <a:latin typeface="+mj-lt"/>
                        <a:ea typeface="Times New Roman"/>
                        <a:cs typeface="Times New Roman"/>
                      </a:endParaRPr>
                    </a:p>
                  </a:txBody>
                  <a:tcPr marL="68578" marR="68578" marT="0" marB="0"/>
                </a:tc>
                <a:extLst>
                  <a:ext uri="{0D108BD9-81ED-4DB2-BD59-A6C34878D82A}">
                    <a16:rowId xmlns:a16="http://schemas.microsoft.com/office/drawing/2014/main" val="10000"/>
                  </a:ext>
                </a:extLst>
              </a:tr>
              <a:tr h="209888">
                <a:tc>
                  <a:txBody>
                    <a:bodyPr/>
                    <a:lstStyle/>
                    <a:p>
                      <a:pPr>
                        <a:spcBef>
                          <a:spcPts val="300"/>
                        </a:spcBef>
                        <a:spcAft>
                          <a:spcPts val="300"/>
                        </a:spcAft>
                        <a:tabLst>
                          <a:tab pos="450215" algn="l"/>
                        </a:tabLst>
                      </a:pPr>
                      <a:r>
                        <a:rPr lang="en-US" sz="1400" b="1">
                          <a:effectLst/>
                          <a:latin typeface="+mj-lt"/>
                          <a:ea typeface="Times New Roman"/>
                          <a:cs typeface="Times New Roman"/>
                        </a:rPr>
                        <a:t>1.	Opening, Welcome and Apologies</a:t>
                      </a:r>
                      <a:endParaRPr lang="en-ZA" sz="1400" b="1">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dirty="0">
                          <a:solidFill>
                            <a:schemeClr val="tx1"/>
                          </a:solidFill>
                          <a:effectLst/>
                          <a:latin typeface="+mj-lt"/>
                          <a:ea typeface="Times New Roman"/>
                          <a:cs typeface="Times New Roman"/>
                        </a:rPr>
                        <a:t>Chair</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01"/>
                  </a:ext>
                </a:extLst>
              </a:tr>
              <a:tr h="209888">
                <a:tc>
                  <a:txBody>
                    <a:bodyPr/>
                    <a:lstStyle/>
                    <a:p>
                      <a:pPr>
                        <a:spcBef>
                          <a:spcPts val="300"/>
                        </a:spcBef>
                        <a:spcAft>
                          <a:spcPts val="300"/>
                        </a:spcAft>
                        <a:tabLst>
                          <a:tab pos="450215" algn="l"/>
                        </a:tabLst>
                      </a:pPr>
                      <a:r>
                        <a:rPr lang="en-US" sz="1400" b="1">
                          <a:effectLst/>
                          <a:latin typeface="+mj-lt"/>
                          <a:ea typeface="Times New Roman"/>
                          <a:cs typeface="Times New Roman"/>
                        </a:rPr>
                        <a:t>2.	Health and Safety: Evacuation procedure</a:t>
                      </a:r>
                      <a:endParaRPr lang="en-ZA" sz="1400" b="1">
                        <a:effectLst/>
                        <a:latin typeface="+mj-lt"/>
                        <a:ea typeface="Times New Roman"/>
                        <a:cs typeface="Times New Roman"/>
                      </a:endParaRPr>
                    </a:p>
                  </a:txBody>
                  <a:tcPr marL="68578" marR="68578" marT="0" marB="0"/>
                </a:tc>
                <a:tc>
                  <a:txBody>
                    <a:bodyPr/>
                    <a:lstStyle/>
                    <a:p>
                      <a:pPr algn="l" fontAlgn="b"/>
                      <a:r>
                        <a:rPr lang="en-US" sz="1400" b="0" i="0" u="none" strike="noStrike" dirty="0">
                          <a:solidFill>
                            <a:schemeClr val="tx1"/>
                          </a:solidFill>
                          <a:effectLst/>
                          <a:latin typeface="+mj-lt"/>
                        </a:rPr>
                        <a:t>A</a:t>
                      </a:r>
                      <a:r>
                        <a:rPr lang="en-ZA" sz="1400" b="0" i="0" u="none" strike="noStrike" dirty="0" err="1">
                          <a:solidFill>
                            <a:schemeClr val="tx1"/>
                          </a:solidFill>
                          <a:effectLst/>
                          <a:latin typeface="+mj-lt"/>
                        </a:rPr>
                        <a:t>ndile</a:t>
                      </a:r>
                      <a:r>
                        <a:rPr lang="en-ZA" sz="1400" b="0" i="0" u="none" strike="noStrike" dirty="0">
                          <a:solidFill>
                            <a:schemeClr val="tx1"/>
                          </a:solidFill>
                          <a:effectLst/>
                          <a:latin typeface="+mj-lt"/>
                        </a:rPr>
                        <a:t> Ngidi</a:t>
                      </a:r>
                    </a:p>
                  </a:txBody>
                  <a:tcPr marL="0" marR="0" marT="0" marB="0" anchor="b"/>
                </a:tc>
                <a:extLst>
                  <a:ext uri="{0D108BD9-81ED-4DB2-BD59-A6C34878D82A}">
                    <a16:rowId xmlns:a16="http://schemas.microsoft.com/office/drawing/2014/main" val="10002"/>
                  </a:ext>
                </a:extLst>
              </a:tr>
              <a:tr h="209888">
                <a:tc>
                  <a:txBody>
                    <a:bodyPr/>
                    <a:lstStyle/>
                    <a:p>
                      <a:pPr>
                        <a:spcBef>
                          <a:spcPts val="300"/>
                        </a:spcBef>
                        <a:spcAft>
                          <a:spcPts val="300"/>
                        </a:spcAft>
                        <a:tabLst>
                          <a:tab pos="450215" algn="l"/>
                        </a:tabLst>
                      </a:pPr>
                      <a:r>
                        <a:rPr lang="en-US" sz="1400" b="1" dirty="0">
                          <a:effectLst/>
                          <a:latin typeface="+mj-lt"/>
                          <a:ea typeface="Times New Roman"/>
                          <a:cs typeface="Times New Roman"/>
                        </a:rPr>
                        <a:t>3.	Introduction of Eskom Representatives &amp; Tenderers</a:t>
                      </a: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dirty="0">
                          <a:solidFill>
                            <a:schemeClr val="tx1"/>
                          </a:solidFill>
                          <a:effectLst/>
                          <a:latin typeface="+mj-lt"/>
                          <a:ea typeface="Times New Roman"/>
                          <a:cs typeface="Times New Roman"/>
                        </a:rPr>
                        <a:t>All</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03"/>
                  </a:ext>
                </a:extLst>
              </a:tr>
              <a:tr h="209888">
                <a:tc>
                  <a:txBody>
                    <a:bodyPr/>
                    <a:lstStyle/>
                    <a:p>
                      <a:pPr>
                        <a:spcBef>
                          <a:spcPts val="300"/>
                        </a:spcBef>
                        <a:spcAft>
                          <a:spcPts val="300"/>
                        </a:spcAft>
                        <a:tabLst>
                          <a:tab pos="450215" algn="l"/>
                        </a:tabLst>
                      </a:pPr>
                      <a:r>
                        <a:rPr lang="en-US" sz="1400" b="1" dirty="0">
                          <a:effectLst/>
                          <a:latin typeface="+mj-lt"/>
                          <a:ea typeface="Times New Roman"/>
                          <a:cs typeface="Times New Roman"/>
                        </a:rPr>
                        <a:t>4.	Purpose of the session</a:t>
                      </a: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dirty="0">
                          <a:solidFill>
                            <a:schemeClr val="tx1"/>
                          </a:solidFill>
                          <a:effectLst/>
                          <a:latin typeface="+mj-lt"/>
                          <a:ea typeface="Times New Roman"/>
                          <a:cs typeface="Times New Roman"/>
                        </a:rPr>
                        <a:t>Chair</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04"/>
                  </a:ext>
                </a:extLst>
              </a:tr>
              <a:tr h="284742">
                <a:tc>
                  <a:txBody>
                    <a:bodyPr/>
                    <a:lstStyle/>
                    <a:p>
                      <a:pPr>
                        <a:spcBef>
                          <a:spcPts val="300"/>
                        </a:spcBef>
                        <a:spcAft>
                          <a:spcPts val="300"/>
                        </a:spcAft>
                        <a:tabLst>
                          <a:tab pos="450215" algn="l"/>
                        </a:tabLst>
                      </a:pPr>
                      <a:r>
                        <a:rPr lang="en-US" sz="1400" b="1" dirty="0">
                          <a:effectLst/>
                          <a:latin typeface="+mj-lt"/>
                          <a:ea typeface="Times New Roman"/>
                          <a:cs typeface="Times New Roman"/>
                        </a:rPr>
                        <a:t>5.	Acceptance of Agenda</a:t>
                      </a: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dirty="0">
                          <a:solidFill>
                            <a:schemeClr val="tx1"/>
                          </a:solidFill>
                          <a:effectLst/>
                          <a:latin typeface="+mj-lt"/>
                          <a:ea typeface="Times New Roman"/>
                          <a:cs typeface="Times New Roman"/>
                        </a:rPr>
                        <a:t>Chair/Team</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05"/>
                  </a:ext>
                </a:extLst>
              </a:tr>
              <a:tr h="594556">
                <a:tc>
                  <a:txBody>
                    <a:bodyPr/>
                    <a:lstStyle/>
                    <a:p>
                      <a:pPr>
                        <a:spcBef>
                          <a:spcPts val="300"/>
                        </a:spcBef>
                        <a:spcAft>
                          <a:spcPts val="300"/>
                        </a:spcAft>
                        <a:tabLst>
                          <a:tab pos="450215" algn="l"/>
                        </a:tabLst>
                      </a:pPr>
                      <a:r>
                        <a:rPr lang="en-US" sz="1400" b="1" dirty="0">
                          <a:effectLst/>
                          <a:latin typeface="+mj-lt"/>
                          <a:ea typeface="Times New Roman"/>
                          <a:cs typeface="Times New Roman"/>
                        </a:rPr>
                        <a:t>6.1.	Technical</a:t>
                      </a:r>
                      <a:endParaRPr lang="en-ZA" sz="1400" b="1" dirty="0">
                        <a:effectLst/>
                        <a:latin typeface="+mj-lt"/>
                        <a:ea typeface="Times New Roman"/>
                        <a:cs typeface="Times New Roman"/>
                      </a:endParaRPr>
                    </a:p>
                    <a:p>
                      <a:pPr>
                        <a:spcBef>
                          <a:spcPts val="300"/>
                        </a:spcBef>
                        <a:spcAft>
                          <a:spcPts val="300"/>
                        </a:spcAft>
                        <a:tabLst>
                          <a:tab pos="450215" algn="l"/>
                        </a:tabLst>
                      </a:pPr>
                      <a:r>
                        <a:rPr lang="en-US" sz="1400" b="1" dirty="0">
                          <a:effectLst/>
                          <a:latin typeface="+mj-lt"/>
                          <a:ea typeface="Times New Roman"/>
                          <a:cs typeface="Times New Roman"/>
                        </a:rPr>
                        <a:t> </a:t>
                      </a: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dirty="0">
                          <a:solidFill>
                            <a:schemeClr val="tx1"/>
                          </a:solidFill>
                          <a:effectLst/>
                          <a:latin typeface="+mj-lt"/>
                          <a:ea typeface="Times New Roman"/>
                          <a:cs typeface="Times New Roman"/>
                        </a:rPr>
                        <a:t>Abigail Booth</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06"/>
                  </a:ext>
                </a:extLst>
              </a:tr>
              <a:tr h="377314">
                <a:tc>
                  <a:txBody>
                    <a:bodyPr/>
                    <a:lstStyle/>
                    <a:p>
                      <a:pPr>
                        <a:spcBef>
                          <a:spcPts val="300"/>
                        </a:spcBef>
                        <a:spcAft>
                          <a:spcPts val="300"/>
                        </a:spcAft>
                        <a:tabLst>
                          <a:tab pos="450215" algn="l"/>
                        </a:tabLst>
                      </a:pPr>
                      <a:r>
                        <a:rPr lang="en-US" sz="1400" b="1" dirty="0">
                          <a:effectLst/>
                          <a:latin typeface="+mj-lt"/>
                          <a:ea typeface="Times New Roman"/>
                          <a:cs typeface="Times New Roman"/>
                        </a:rPr>
                        <a:t>6.2.	Safety Health and Environmental (SHE)</a:t>
                      </a:r>
                      <a:endParaRPr lang="en-ZA" sz="1400" b="1" dirty="0">
                        <a:effectLst/>
                        <a:latin typeface="+mj-lt"/>
                        <a:ea typeface="Times New Roman"/>
                        <a:cs typeface="Times New Roman"/>
                      </a:endParaRPr>
                    </a:p>
                  </a:txBody>
                  <a:tcPr marL="68578" marR="68578" marT="0" marB="0"/>
                </a:tc>
                <a:tc>
                  <a:txBody>
                    <a:bodyPr/>
                    <a:lstStyle/>
                    <a:p>
                      <a:pPr marL="0" marR="0" lvl="0" indent="0" algn="l" defTabSz="932962" rtl="0" eaLnBrk="1" fontAlgn="auto" latinLnBrk="0" hangingPunct="1">
                        <a:lnSpc>
                          <a:spcPct val="100000"/>
                        </a:lnSpc>
                        <a:spcBef>
                          <a:spcPts val="300"/>
                        </a:spcBef>
                        <a:spcAft>
                          <a:spcPts val="300"/>
                        </a:spcAft>
                        <a:buClrTx/>
                        <a:buSzTx/>
                        <a:buFontTx/>
                        <a:buNone/>
                        <a:tabLst>
                          <a:tab pos="450215" algn="l"/>
                        </a:tabLst>
                        <a:defRPr/>
                      </a:pPr>
                      <a:r>
                        <a:rPr lang="en-US" sz="1400" b="0" i="0" u="none" strike="noStrike" kern="1200" dirty="0">
                          <a:solidFill>
                            <a:schemeClr val="tx1"/>
                          </a:solidFill>
                          <a:effectLst/>
                          <a:latin typeface="+mn-lt"/>
                          <a:ea typeface="+mn-ea"/>
                          <a:cs typeface="+mn-cs"/>
                        </a:rPr>
                        <a:t>A</a:t>
                      </a:r>
                      <a:r>
                        <a:rPr lang="en-ZA" sz="1400" b="0" i="0" u="none" strike="noStrike" kern="1200" dirty="0" err="1">
                          <a:solidFill>
                            <a:schemeClr val="tx1"/>
                          </a:solidFill>
                          <a:effectLst/>
                          <a:latin typeface="+mn-lt"/>
                          <a:ea typeface="+mn-ea"/>
                          <a:cs typeface="+mn-cs"/>
                        </a:rPr>
                        <a:t>ndile</a:t>
                      </a:r>
                      <a:r>
                        <a:rPr lang="en-ZA" sz="1400" b="0" i="0" u="none" strike="noStrike" kern="1200" dirty="0">
                          <a:solidFill>
                            <a:schemeClr val="tx1"/>
                          </a:solidFill>
                          <a:effectLst/>
                          <a:latin typeface="+mn-lt"/>
                          <a:ea typeface="+mn-ea"/>
                          <a:cs typeface="+mn-cs"/>
                        </a:rPr>
                        <a:t> Ngidi</a:t>
                      </a:r>
                    </a:p>
                    <a:p>
                      <a:pPr marL="0" marR="0" lvl="0" indent="0" algn="l" defTabSz="932962" rtl="0" eaLnBrk="1" fontAlgn="auto" latinLnBrk="0" hangingPunct="1">
                        <a:lnSpc>
                          <a:spcPct val="100000"/>
                        </a:lnSpc>
                        <a:spcBef>
                          <a:spcPts val="300"/>
                        </a:spcBef>
                        <a:spcAft>
                          <a:spcPts val="300"/>
                        </a:spcAft>
                        <a:buClrTx/>
                        <a:buSzTx/>
                        <a:buFontTx/>
                        <a:buNone/>
                        <a:tabLst>
                          <a:tab pos="450215" algn="l"/>
                        </a:tabLst>
                        <a:defRPr/>
                      </a:pPr>
                      <a:endParaRPr lang="en-ZA" sz="1400" b="0" i="0" u="none" strike="noStrike" dirty="0">
                        <a:solidFill>
                          <a:schemeClr val="tx1"/>
                        </a:solidFill>
                        <a:effectLst/>
                        <a:latin typeface="+mj-lt"/>
                      </a:endParaRPr>
                    </a:p>
                  </a:txBody>
                  <a:tcPr marL="68578" marR="68578" marT="0" marB="0"/>
                </a:tc>
                <a:extLst>
                  <a:ext uri="{0D108BD9-81ED-4DB2-BD59-A6C34878D82A}">
                    <a16:rowId xmlns:a16="http://schemas.microsoft.com/office/drawing/2014/main" val="10007"/>
                  </a:ext>
                </a:extLst>
              </a:tr>
              <a:tr h="209888">
                <a:tc>
                  <a:txBody>
                    <a:bodyPr/>
                    <a:lstStyle/>
                    <a:p>
                      <a:pPr>
                        <a:spcBef>
                          <a:spcPts val="300"/>
                        </a:spcBef>
                        <a:spcAft>
                          <a:spcPts val="300"/>
                        </a:spcAft>
                        <a:tabLst>
                          <a:tab pos="450215" algn="l"/>
                        </a:tabLst>
                      </a:pPr>
                      <a:r>
                        <a:rPr lang="en-US" sz="1400" b="1">
                          <a:effectLst/>
                          <a:latin typeface="+mj-lt"/>
                          <a:ea typeface="Times New Roman"/>
                          <a:cs typeface="Times New Roman"/>
                        </a:rPr>
                        <a:t>6.3.	Quality</a:t>
                      </a:r>
                      <a:endParaRPr lang="en-ZA" sz="1400" b="1">
                        <a:effectLst/>
                        <a:latin typeface="+mj-lt"/>
                        <a:ea typeface="Times New Roman"/>
                        <a:cs typeface="Times New Roman"/>
                      </a:endParaRPr>
                    </a:p>
                  </a:txBody>
                  <a:tcPr marL="68578" marR="68578" marT="0" marB="0"/>
                </a:tc>
                <a:tc>
                  <a:txBody>
                    <a:bodyPr/>
                    <a:lstStyle/>
                    <a:p>
                      <a:pPr algn="l" fontAlgn="b"/>
                      <a:r>
                        <a:rPr lang="en-US" sz="1400" b="0" i="0" u="none" strike="noStrike" dirty="0">
                          <a:solidFill>
                            <a:schemeClr val="tx1"/>
                          </a:solidFill>
                          <a:effectLst/>
                          <a:latin typeface="+mj-lt"/>
                        </a:rPr>
                        <a:t>P</a:t>
                      </a:r>
                      <a:r>
                        <a:rPr lang="en-ZA" sz="1400" b="0" i="0" u="none" strike="noStrike" dirty="0" err="1">
                          <a:solidFill>
                            <a:schemeClr val="tx1"/>
                          </a:solidFill>
                          <a:effectLst/>
                          <a:latin typeface="+mj-lt"/>
                        </a:rPr>
                        <a:t>ierre</a:t>
                      </a:r>
                      <a:r>
                        <a:rPr lang="en-ZA" sz="1400" b="0" i="0" u="none" strike="noStrike" dirty="0">
                          <a:solidFill>
                            <a:schemeClr val="tx1"/>
                          </a:solidFill>
                          <a:effectLst/>
                          <a:latin typeface="+mj-lt"/>
                        </a:rPr>
                        <a:t> Coulson/</a:t>
                      </a:r>
                      <a:r>
                        <a:rPr lang="en-ZA" sz="1400" b="0" i="0" u="none" strike="noStrike" dirty="0" err="1">
                          <a:solidFill>
                            <a:schemeClr val="tx1"/>
                          </a:solidFill>
                          <a:effectLst/>
                          <a:latin typeface="+mj-lt"/>
                        </a:rPr>
                        <a:t>Lungisani</a:t>
                      </a:r>
                      <a:r>
                        <a:rPr lang="en-ZA" sz="1400" b="0" i="0" u="none" strike="noStrike" dirty="0">
                          <a:solidFill>
                            <a:schemeClr val="tx1"/>
                          </a:solidFill>
                          <a:effectLst/>
                          <a:latin typeface="+mj-lt"/>
                        </a:rPr>
                        <a:t> Xaba</a:t>
                      </a:r>
                    </a:p>
                  </a:txBody>
                  <a:tcPr marL="0" marR="0" marT="0" marB="0" anchor="b"/>
                </a:tc>
                <a:extLst>
                  <a:ext uri="{0D108BD9-81ED-4DB2-BD59-A6C34878D82A}">
                    <a16:rowId xmlns:a16="http://schemas.microsoft.com/office/drawing/2014/main" val="10008"/>
                  </a:ext>
                </a:extLst>
              </a:tr>
              <a:tr h="209888">
                <a:tc>
                  <a:txBody>
                    <a:bodyPr/>
                    <a:lstStyle/>
                    <a:p>
                      <a:pPr>
                        <a:spcBef>
                          <a:spcPts val="300"/>
                        </a:spcBef>
                        <a:spcAft>
                          <a:spcPts val="0"/>
                        </a:spcAft>
                        <a:tabLst>
                          <a:tab pos="450215" algn="l"/>
                        </a:tabLst>
                      </a:pPr>
                      <a:r>
                        <a:rPr lang="en-US" sz="1400" b="1">
                          <a:effectLst/>
                          <a:latin typeface="+mj-lt"/>
                          <a:ea typeface="Times New Roman"/>
                          <a:cs typeface="Times New Roman"/>
                        </a:rPr>
                        <a:t>6.4.	 Supplier Development &amp; Localization (SD&amp;L)</a:t>
                      </a:r>
                      <a:endParaRPr lang="en-ZA" sz="1400" b="1">
                        <a:effectLst/>
                        <a:latin typeface="+mj-lt"/>
                        <a:ea typeface="Times New Roman"/>
                        <a:cs typeface="Times New Roman"/>
                      </a:endParaRPr>
                    </a:p>
                  </a:txBody>
                  <a:tcPr marL="68578" marR="68578" marT="0" marB="0"/>
                </a:tc>
                <a:tc>
                  <a:txBody>
                    <a:bodyPr/>
                    <a:lstStyle/>
                    <a:p>
                      <a:pPr algn="l" fontAlgn="b"/>
                      <a:r>
                        <a:rPr lang="en-US" sz="1400" b="0" i="0" u="none" strike="noStrike" dirty="0">
                          <a:solidFill>
                            <a:schemeClr val="tx1"/>
                          </a:solidFill>
                          <a:effectLst/>
                          <a:latin typeface="+mj-lt"/>
                        </a:rPr>
                        <a:t>Gabriel Mkhonza</a:t>
                      </a:r>
                      <a:endParaRPr lang="en-ZA" sz="1400" b="0" i="0" u="none" strike="noStrike" dirty="0">
                        <a:solidFill>
                          <a:schemeClr val="tx1"/>
                        </a:solidFill>
                        <a:effectLst/>
                        <a:latin typeface="+mj-lt"/>
                      </a:endParaRPr>
                    </a:p>
                  </a:txBody>
                  <a:tcPr marL="0" marR="0" marT="0" marB="0" anchor="b"/>
                </a:tc>
                <a:extLst>
                  <a:ext uri="{0D108BD9-81ED-4DB2-BD59-A6C34878D82A}">
                    <a16:rowId xmlns:a16="http://schemas.microsoft.com/office/drawing/2014/main" val="10009"/>
                  </a:ext>
                </a:extLst>
              </a:tr>
              <a:tr h="249140">
                <a:tc>
                  <a:txBody>
                    <a:bodyPr/>
                    <a:lstStyle/>
                    <a:p>
                      <a:pPr>
                        <a:spcBef>
                          <a:spcPts val="300"/>
                        </a:spcBef>
                        <a:spcAft>
                          <a:spcPts val="0"/>
                        </a:spcAft>
                        <a:tabLst>
                          <a:tab pos="450215" algn="l"/>
                        </a:tabLst>
                      </a:pPr>
                      <a:r>
                        <a:rPr lang="en-US" sz="1400" b="1" dirty="0">
                          <a:effectLst/>
                          <a:latin typeface="+mj-lt"/>
                          <a:ea typeface="Times New Roman"/>
                          <a:cs typeface="Times New Roman"/>
                        </a:rPr>
                        <a:t>6.5.	Finance spreadsheet/Pricing</a:t>
                      </a: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kern="1200" dirty="0">
                          <a:solidFill>
                            <a:schemeClr val="dk1"/>
                          </a:solidFill>
                          <a:effectLst/>
                          <a:latin typeface="+mj-lt"/>
                          <a:ea typeface="+mn-ea"/>
                          <a:cs typeface="+mn-cs"/>
                        </a:rPr>
                        <a:t>T</a:t>
                      </a:r>
                      <a:r>
                        <a:rPr lang="en-ZA" sz="1400" b="0" kern="1200" dirty="0" err="1">
                          <a:solidFill>
                            <a:schemeClr val="dk1"/>
                          </a:solidFill>
                          <a:effectLst/>
                          <a:latin typeface="+mj-lt"/>
                          <a:ea typeface="+mn-ea"/>
                          <a:cs typeface="+mn-cs"/>
                        </a:rPr>
                        <a:t>ebogo</a:t>
                      </a:r>
                      <a:r>
                        <a:rPr lang="en-ZA" sz="1400" b="0" kern="1200" dirty="0">
                          <a:solidFill>
                            <a:schemeClr val="dk1"/>
                          </a:solidFill>
                          <a:effectLst/>
                          <a:latin typeface="+mj-lt"/>
                          <a:ea typeface="+mn-ea"/>
                          <a:cs typeface="+mn-cs"/>
                        </a:rPr>
                        <a:t> Jempe</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10"/>
                  </a:ext>
                </a:extLst>
              </a:tr>
              <a:tr h="209888">
                <a:tc>
                  <a:txBody>
                    <a:bodyPr/>
                    <a:lstStyle/>
                    <a:p>
                      <a:pPr>
                        <a:spcBef>
                          <a:spcPts val="300"/>
                        </a:spcBef>
                        <a:spcAft>
                          <a:spcPts val="0"/>
                        </a:spcAft>
                        <a:tabLst>
                          <a:tab pos="450215" algn="l"/>
                        </a:tabLst>
                      </a:pP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ZA" sz="1400" kern="1200" dirty="0">
                          <a:solidFill>
                            <a:schemeClr val="dk1"/>
                          </a:solidFill>
                          <a:effectLst/>
                          <a:latin typeface="+mj-lt"/>
                          <a:ea typeface="+mn-ea"/>
                          <a:cs typeface="+mn-cs"/>
                        </a:rPr>
                        <a:t>Michael Ndima</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11"/>
                  </a:ext>
                </a:extLst>
              </a:tr>
              <a:tr h="209888">
                <a:tc>
                  <a:txBody>
                    <a:bodyPr/>
                    <a:lstStyle/>
                    <a:p>
                      <a:pPr>
                        <a:spcBef>
                          <a:spcPts val="300"/>
                        </a:spcBef>
                        <a:spcAft>
                          <a:spcPts val="0"/>
                        </a:spcAft>
                        <a:tabLst>
                          <a:tab pos="450215" algn="l"/>
                        </a:tabLst>
                      </a:pP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ZA" sz="1400" kern="1200" dirty="0">
                          <a:solidFill>
                            <a:schemeClr val="dk1"/>
                          </a:solidFill>
                          <a:effectLst/>
                          <a:latin typeface="+mj-lt"/>
                          <a:ea typeface="+mn-ea"/>
                          <a:cs typeface="+mn-cs"/>
                        </a:rPr>
                        <a:t>Takalani Singo</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12"/>
                  </a:ext>
                </a:extLst>
              </a:tr>
              <a:tr h="290126">
                <a:tc>
                  <a:txBody>
                    <a:bodyPr/>
                    <a:lstStyle/>
                    <a:p>
                      <a:pPr>
                        <a:spcBef>
                          <a:spcPts val="300"/>
                        </a:spcBef>
                        <a:spcAft>
                          <a:spcPts val="0"/>
                        </a:spcAft>
                        <a:tabLst>
                          <a:tab pos="450215" algn="l"/>
                        </a:tabLst>
                      </a:pPr>
                      <a:r>
                        <a:rPr lang="en-US" sz="1400" b="1" dirty="0">
                          <a:effectLst/>
                          <a:latin typeface="+mj-lt"/>
                          <a:ea typeface="Times New Roman"/>
                          <a:cs typeface="Times New Roman"/>
                        </a:rPr>
                        <a:t>6.6.	 Commercial</a:t>
                      </a: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dirty="0">
                          <a:solidFill>
                            <a:schemeClr val="tx1"/>
                          </a:solidFill>
                          <a:effectLst/>
                          <a:latin typeface="+mj-lt"/>
                          <a:ea typeface="Times New Roman"/>
                          <a:cs typeface="Times New Roman"/>
                        </a:rPr>
                        <a:t>Chair </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13"/>
                  </a:ext>
                </a:extLst>
              </a:tr>
              <a:tr h="209888">
                <a:tc>
                  <a:txBody>
                    <a:bodyPr/>
                    <a:lstStyle/>
                    <a:p>
                      <a:pPr>
                        <a:spcBef>
                          <a:spcPts val="300"/>
                        </a:spcBef>
                        <a:spcAft>
                          <a:spcPts val="0"/>
                        </a:spcAft>
                        <a:tabLst>
                          <a:tab pos="450215" algn="l"/>
                        </a:tabLst>
                      </a:pPr>
                      <a:r>
                        <a:rPr lang="en-US" sz="1400" b="1" dirty="0">
                          <a:effectLst/>
                          <a:latin typeface="+mj-lt"/>
                          <a:ea typeface="Times New Roman"/>
                          <a:cs typeface="Times New Roman"/>
                        </a:rPr>
                        <a:t>7.       Question and answers</a:t>
                      </a: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dirty="0">
                          <a:solidFill>
                            <a:schemeClr val="tx1"/>
                          </a:solidFill>
                          <a:effectLst/>
                          <a:latin typeface="+mj-lt"/>
                          <a:ea typeface="Times New Roman"/>
                          <a:cs typeface="Times New Roman"/>
                        </a:rPr>
                        <a:t>All</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14"/>
                  </a:ext>
                </a:extLst>
              </a:tr>
              <a:tr h="209888">
                <a:tc>
                  <a:txBody>
                    <a:bodyPr/>
                    <a:lstStyle/>
                    <a:p>
                      <a:pPr>
                        <a:spcBef>
                          <a:spcPts val="300"/>
                        </a:spcBef>
                        <a:spcAft>
                          <a:spcPts val="300"/>
                        </a:spcAft>
                      </a:pPr>
                      <a:r>
                        <a:rPr lang="en-US" sz="1400" b="1">
                          <a:effectLst/>
                          <a:latin typeface="+mj-lt"/>
                          <a:ea typeface="Times New Roman"/>
                          <a:cs typeface="Times New Roman"/>
                        </a:rPr>
                        <a:t>8.       General</a:t>
                      </a:r>
                      <a:endParaRPr lang="en-ZA" sz="1400" b="1">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b="0" dirty="0">
                          <a:solidFill>
                            <a:schemeClr val="tx1"/>
                          </a:solidFill>
                          <a:effectLst/>
                          <a:latin typeface="+mj-lt"/>
                          <a:ea typeface="Times New Roman"/>
                          <a:cs typeface="Times New Roman"/>
                        </a:rPr>
                        <a:t>All</a:t>
                      </a:r>
                      <a:endParaRPr lang="en-ZA" sz="1400" b="0" dirty="0">
                        <a:solidFill>
                          <a:schemeClr val="tx1"/>
                        </a:solidFill>
                        <a:effectLst/>
                        <a:latin typeface="+mj-lt"/>
                        <a:ea typeface="Times New Roman"/>
                        <a:cs typeface="Times New Roman"/>
                      </a:endParaRPr>
                    </a:p>
                  </a:txBody>
                  <a:tcPr marL="68578" marR="68578" marT="0" marB="0"/>
                </a:tc>
                <a:extLst>
                  <a:ext uri="{0D108BD9-81ED-4DB2-BD59-A6C34878D82A}">
                    <a16:rowId xmlns:a16="http://schemas.microsoft.com/office/drawing/2014/main" val="10015"/>
                  </a:ext>
                </a:extLst>
              </a:tr>
              <a:tr h="209888">
                <a:tc>
                  <a:txBody>
                    <a:bodyPr/>
                    <a:lstStyle/>
                    <a:p>
                      <a:pPr marL="457200">
                        <a:spcBef>
                          <a:spcPts val="300"/>
                        </a:spcBef>
                        <a:spcAft>
                          <a:spcPts val="300"/>
                        </a:spcAft>
                      </a:pPr>
                      <a:r>
                        <a:rPr lang="en-US" sz="1400" b="1" dirty="0">
                          <a:effectLst/>
                          <a:latin typeface="+mj-lt"/>
                          <a:ea typeface="Times New Roman"/>
                          <a:cs typeface="Times New Roman"/>
                        </a:rPr>
                        <a:t>Closure</a:t>
                      </a:r>
                      <a:endParaRPr lang="en-ZA" sz="1400" b="1" dirty="0">
                        <a:effectLst/>
                        <a:latin typeface="+mj-lt"/>
                        <a:ea typeface="Times New Roman"/>
                        <a:cs typeface="Times New Roman"/>
                      </a:endParaRPr>
                    </a:p>
                  </a:txBody>
                  <a:tcPr marL="68578" marR="68578" marT="0" marB="0"/>
                </a:tc>
                <a:tc>
                  <a:txBody>
                    <a:bodyPr/>
                    <a:lstStyle/>
                    <a:p>
                      <a:pPr>
                        <a:spcBef>
                          <a:spcPts val="300"/>
                        </a:spcBef>
                        <a:spcAft>
                          <a:spcPts val="300"/>
                        </a:spcAft>
                        <a:tabLst>
                          <a:tab pos="450215" algn="l"/>
                        </a:tabLst>
                      </a:pPr>
                      <a:r>
                        <a:rPr lang="en-US" sz="1400" dirty="0">
                          <a:effectLst/>
                          <a:latin typeface="+mj-lt"/>
                          <a:ea typeface="Times New Roman"/>
                          <a:cs typeface="Times New Roman"/>
                        </a:rPr>
                        <a:t> </a:t>
                      </a:r>
                      <a:endParaRPr lang="en-ZA" sz="1400" dirty="0">
                        <a:effectLst/>
                        <a:latin typeface="+mj-lt"/>
                        <a:ea typeface="Times New Roman"/>
                        <a:cs typeface="Times New Roman"/>
                      </a:endParaRPr>
                    </a:p>
                  </a:txBody>
                  <a:tcPr marL="68578" marR="68578" marT="0" marB="0"/>
                </a:tc>
                <a:extLst>
                  <a:ext uri="{0D108BD9-81ED-4DB2-BD59-A6C34878D82A}">
                    <a16:rowId xmlns:a16="http://schemas.microsoft.com/office/drawing/2014/main" val="10016"/>
                  </a:ext>
                </a:extLst>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5107-8CA2-D694-3AC7-A89E813965D0}"/>
              </a:ext>
            </a:extLst>
          </p:cNvPr>
          <p:cNvSpPr>
            <a:spLocks noGrp="1"/>
          </p:cNvSpPr>
          <p:nvPr>
            <p:ph type="ctrTitle"/>
          </p:nvPr>
        </p:nvSpPr>
        <p:spPr/>
        <p:txBody>
          <a:bodyPr/>
          <a:lstStyle/>
          <a:p>
            <a:r>
              <a:rPr lang="en-US" dirty="0"/>
              <a:t>SAFETY TALK</a:t>
            </a:r>
          </a:p>
        </p:txBody>
      </p:sp>
      <p:pic>
        <p:nvPicPr>
          <p:cNvPr id="4" name="Picture 3" descr="A solar panels in front of a nuclear power plant&#10;&#10;Description automatically generated">
            <a:extLst>
              <a:ext uri="{FF2B5EF4-FFF2-40B4-BE49-F238E27FC236}">
                <a16:creationId xmlns:a16="http://schemas.microsoft.com/office/drawing/2014/main" id="{F0EF22CC-D72B-AA92-A74E-244C360573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4126544"/>
            <a:ext cx="6096000" cy="2451601"/>
          </a:xfrm>
          <a:prstGeom prst="rect">
            <a:avLst/>
          </a:prstGeom>
        </p:spPr>
      </p:pic>
      <p:pic>
        <p:nvPicPr>
          <p:cNvPr id="13" name="Picture 12" descr="A white truck parked on a dirt road&#10;&#10;Description automatically generated">
            <a:extLst>
              <a:ext uri="{FF2B5EF4-FFF2-40B4-BE49-F238E27FC236}">
                <a16:creationId xmlns:a16="http://schemas.microsoft.com/office/drawing/2014/main" id="{1DCFD839-8D6D-041E-851A-26B9BEBD1E0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0" y="4126543"/>
            <a:ext cx="6096000" cy="2451602"/>
          </a:xfrm>
          <a:prstGeom prst="rect">
            <a:avLst/>
          </a:prstGeom>
        </p:spPr>
      </p:pic>
    </p:spTree>
    <p:extLst>
      <p:ext uri="{BB962C8B-B14F-4D97-AF65-F5344CB8AC3E}">
        <p14:creationId xmlns:p14="http://schemas.microsoft.com/office/powerpoint/2010/main" val="3941184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a:extLst>
              <a:ext uri="{FF2B5EF4-FFF2-40B4-BE49-F238E27FC236}">
                <a16:creationId xmlns:a16="http://schemas.microsoft.com/office/drawing/2014/main" id="{ECDA73AC-5F19-5266-52E0-E2DBCA29BFCA}"/>
              </a:ext>
            </a:extLst>
          </p:cNvPr>
          <p:cNvSpPr>
            <a:spLocks noGrp="1" noChangeArrowheads="1"/>
          </p:cNvSpPr>
          <p:nvPr>
            <p:ph type="title"/>
          </p:nvPr>
        </p:nvSpPr>
        <p:spPr/>
        <p:txBody>
          <a:bodyPr/>
          <a:lstStyle/>
          <a:p>
            <a:pPr eaLnBrk="1" hangingPunct="1"/>
            <a:r>
              <a:rPr lang="en-US" altLang="en-US"/>
              <a:t>Purpose of The Session:</a:t>
            </a:r>
            <a:endParaRPr lang="en-ZA" altLang="en-US"/>
          </a:p>
        </p:txBody>
      </p:sp>
      <p:sp>
        <p:nvSpPr>
          <p:cNvPr id="3" name="Vertical Scroll 2">
            <a:extLst>
              <a:ext uri="{FF2B5EF4-FFF2-40B4-BE49-F238E27FC236}">
                <a16:creationId xmlns:a16="http://schemas.microsoft.com/office/drawing/2014/main" id="{ECB0070E-E744-D9AD-7011-4D4BA463893D}"/>
              </a:ext>
            </a:extLst>
          </p:cNvPr>
          <p:cNvSpPr/>
          <p:nvPr/>
        </p:nvSpPr>
        <p:spPr>
          <a:xfrm>
            <a:off x="1981201" y="1196976"/>
            <a:ext cx="7859713" cy="4608513"/>
          </a:xfrm>
          <a:prstGeom prst="verticalScroll">
            <a:avLst/>
          </a:prstGeom>
          <a:solidFill>
            <a:srgbClr val="766752">
              <a:lumMod val="60000"/>
              <a:lumOff val="40000"/>
            </a:srgbClr>
          </a:solidFill>
          <a:ln w="9525" cap="flat" cmpd="sng" algn="ctr">
            <a:solidFill>
              <a:srgbClr val="766752">
                <a:shade val="95000"/>
                <a:satMod val="105000"/>
              </a:srgbClr>
            </a:solidFill>
            <a:prstDash val="solid"/>
          </a:ln>
          <a:effectLst>
            <a:outerShdw blurRad="40000" dist="20000" dir="5400000" rotWithShape="0">
              <a:srgbClr val="000000">
                <a:alpha val="38000"/>
              </a:srgbClr>
            </a:outerShdw>
          </a:effectLst>
        </p:spPr>
        <p:txBody>
          <a:bodyPr/>
          <a:lstStyle/>
          <a:p>
            <a:pPr algn="just" eaLnBrk="1" hangingPunct="1">
              <a:defRPr/>
            </a:pPr>
            <a:endParaRPr lang="en-US" b="1" kern="0" dirty="0">
              <a:solidFill>
                <a:srgbClr val="003896"/>
              </a:solidFill>
              <a:latin typeface="Arial"/>
              <a:cs typeface="Arial"/>
            </a:endParaRPr>
          </a:p>
          <a:p>
            <a:pPr algn="just" eaLnBrk="1" hangingPunct="1">
              <a:defRPr/>
            </a:pPr>
            <a:r>
              <a:rPr lang="en-US" b="1" kern="0" dirty="0">
                <a:solidFill>
                  <a:srgbClr val="003896"/>
                </a:solidFill>
                <a:latin typeface="Arial"/>
                <a:cs typeface="Arial"/>
              </a:rPr>
              <a:t>The purpose of the session is to guide tenderers on how to respond to the enquiry by:</a:t>
            </a:r>
          </a:p>
          <a:p>
            <a:pPr algn="just" eaLnBrk="1" hangingPunct="1">
              <a:defRPr/>
            </a:pPr>
            <a:endParaRPr lang="en-US" b="1" kern="0" dirty="0">
              <a:solidFill>
                <a:srgbClr val="003896"/>
              </a:solidFill>
              <a:latin typeface="Arial"/>
              <a:cs typeface="Arial"/>
            </a:endParaRPr>
          </a:p>
          <a:p>
            <a:pPr marL="285750" indent="-285750" algn="just">
              <a:buFont typeface="Arial" panose="020B0604020202020204" pitchFamily="34" charset="0"/>
              <a:buChar char="•"/>
              <a:defRPr/>
            </a:pPr>
            <a:r>
              <a:rPr lang="en-US" kern="0" dirty="0">
                <a:solidFill>
                  <a:srgbClr val="003896"/>
                </a:solidFill>
                <a:latin typeface="Arial"/>
                <a:cs typeface="Arial"/>
              </a:rPr>
              <a:t>Providing a high level understanding and clarity of Eskom’s  tendering requirements;</a:t>
            </a:r>
          </a:p>
          <a:p>
            <a:pPr algn="just" eaLnBrk="1" hangingPunct="1">
              <a:defRPr/>
            </a:pPr>
            <a:endParaRPr lang="en-ZA" kern="0" dirty="0">
              <a:solidFill>
                <a:srgbClr val="003896"/>
              </a:solidFill>
              <a:latin typeface="Arial"/>
              <a:cs typeface="Arial"/>
            </a:endParaRPr>
          </a:p>
          <a:p>
            <a:pPr marL="285750" indent="-285750" algn="just">
              <a:buFont typeface="Arial" panose="020B0604020202020204" pitchFamily="34" charset="0"/>
              <a:buChar char="•"/>
              <a:defRPr/>
            </a:pPr>
            <a:r>
              <a:rPr lang="en-US" kern="0" dirty="0">
                <a:solidFill>
                  <a:srgbClr val="003896"/>
                </a:solidFill>
                <a:latin typeface="Arial"/>
                <a:cs typeface="Arial"/>
              </a:rPr>
              <a:t>Providing response to the clarification questions already received from tenderers and</a:t>
            </a:r>
          </a:p>
          <a:p>
            <a:pPr marL="285750" indent="-285750" algn="just">
              <a:buFont typeface="Arial" panose="020B0604020202020204" pitchFamily="34" charset="0"/>
              <a:buChar char="•"/>
              <a:defRPr/>
            </a:pPr>
            <a:endParaRPr lang="en-ZA" kern="0" dirty="0">
              <a:solidFill>
                <a:srgbClr val="003896"/>
              </a:solidFill>
              <a:latin typeface="Arial"/>
              <a:cs typeface="Arial"/>
            </a:endParaRPr>
          </a:p>
          <a:p>
            <a:pPr marL="285750" indent="-285750" algn="just">
              <a:buFont typeface="Arial" panose="020B0604020202020204" pitchFamily="34" charset="0"/>
              <a:buChar char="•"/>
              <a:defRPr/>
            </a:pPr>
            <a:r>
              <a:rPr lang="en-US" kern="0" dirty="0">
                <a:solidFill>
                  <a:srgbClr val="003896"/>
                </a:solidFill>
                <a:latin typeface="Arial"/>
                <a:cs typeface="Arial"/>
              </a:rPr>
              <a:t>Providing a forum for Q &amp; A.</a:t>
            </a:r>
            <a:endParaRPr lang="en-ZA" kern="0" dirty="0">
              <a:solidFill>
                <a:srgbClr val="003896"/>
              </a:solidFill>
              <a:latin typeface="Arial"/>
              <a:cs typeface="Arial"/>
            </a:endParaRPr>
          </a:p>
          <a:p>
            <a:pPr algn="just" eaLnBrk="1" hangingPunct="1">
              <a:defRPr/>
            </a:pPr>
            <a:endParaRPr lang="en-ZA" kern="0" dirty="0">
              <a:solidFill>
                <a:srgbClr val="003896">
                  <a:lumMod val="75000"/>
                </a:srgbClr>
              </a:solidFill>
              <a:latin typeface="Arial"/>
              <a:cs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826F5A-AA58-C85E-FF22-171C8A9EA98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618774-CB45-EB5E-8747-689F5EC69A54}"/>
              </a:ext>
            </a:extLst>
          </p:cNvPr>
          <p:cNvSpPr>
            <a:spLocks noGrp="1"/>
          </p:cNvSpPr>
          <p:nvPr>
            <p:ph type="ctrTitle"/>
          </p:nvPr>
        </p:nvSpPr>
        <p:spPr/>
        <p:txBody>
          <a:bodyPr>
            <a:normAutofit fontScale="90000"/>
          </a:bodyPr>
          <a:lstStyle/>
          <a:p>
            <a:r>
              <a:rPr lang="en-US" altLang="en-US" sz="2800" b="1" dirty="0"/>
              <a:t>Commercial Requirements Tender Clarification</a:t>
            </a:r>
            <a:endParaRPr lang="en-ZA" dirty="0"/>
          </a:p>
        </p:txBody>
      </p:sp>
      <p:sp>
        <p:nvSpPr>
          <p:cNvPr id="4" name="Subtitle 2">
            <a:extLst>
              <a:ext uri="{FF2B5EF4-FFF2-40B4-BE49-F238E27FC236}">
                <a16:creationId xmlns:a16="http://schemas.microsoft.com/office/drawing/2014/main" id="{FF15028E-5B05-8CE6-9574-848335239D10}"/>
              </a:ext>
            </a:extLst>
          </p:cNvPr>
          <p:cNvSpPr txBox="1">
            <a:spLocks noChangeArrowheads="1"/>
          </p:cNvSpPr>
          <p:nvPr/>
        </p:nvSpPr>
        <p:spPr bwMode="gray">
          <a:xfrm>
            <a:off x="4611306" y="2918075"/>
            <a:ext cx="5472112" cy="274637"/>
          </a:xfrm>
          <a:prstGeom prst="rect">
            <a:avLst/>
          </a:prstGeom>
          <a:noFill/>
          <a:ln>
            <a:noFill/>
          </a:ln>
          <a:effectLst/>
        </p:spPr>
        <p:txBody>
          <a:bodyPr lIns="0" tIns="0" rIns="0" bIns="0"/>
          <a:lstStyle>
            <a:lvl1pPr marL="0" indent="0" algn="r" defTabSz="912813" rtl="0" eaLnBrk="0" fontAlgn="base" hangingPunct="0">
              <a:spcBef>
                <a:spcPct val="0"/>
              </a:spcBef>
              <a:spcAft>
                <a:spcPct val="0"/>
              </a:spcAft>
              <a:buClr>
                <a:schemeClr val="tx2"/>
              </a:buClr>
              <a:buFontTx/>
              <a:buNone/>
              <a:defRPr sz="1500" b="1">
                <a:solidFill>
                  <a:srgbClr val="83725B"/>
                </a:solidFill>
                <a:latin typeface="+mn-lt"/>
                <a:ea typeface="MS PGothic" pitchFamily="34" charset="-128"/>
                <a:cs typeface="Arial" panose="020B0604020202020204" pitchFamily="34" charset="0"/>
              </a:defRPr>
            </a:lvl1pPr>
            <a:lvl2pPr marL="196850" indent="-195263" algn="l" defTabSz="912813" rtl="0" eaLnBrk="0" fontAlgn="base" hangingPunct="0">
              <a:spcBef>
                <a:spcPct val="0"/>
              </a:spcBef>
              <a:spcAft>
                <a:spcPct val="0"/>
              </a:spcAft>
              <a:buClr>
                <a:srgbClr val="83725B"/>
              </a:buClr>
              <a:buSzPct val="125000"/>
              <a:buFont typeface="Arial" panose="020B0604020202020204" pitchFamily="34" charset="0"/>
              <a:buChar char="▪"/>
              <a:defRPr sz="1600">
                <a:solidFill>
                  <a:schemeClr val="tx1"/>
                </a:solidFill>
                <a:latin typeface="+mn-lt"/>
                <a:ea typeface="MS PGothic" pitchFamily="34" charset="-128"/>
              </a:defRPr>
            </a:lvl2pPr>
            <a:lvl3pPr marL="465138" indent="-266700" algn="l" defTabSz="912813" rtl="0" eaLnBrk="0" fontAlgn="base" hangingPunct="0">
              <a:spcBef>
                <a:spcPct val="0"/>
              </a:spcBef>
              <a:spcAft>
                <a:spcPct val="0"/>
              </a:spcAft>
              <a:buClr>
                <a:srgbClr val="83725B"/>
              </a:buClr>
              <a:buSzPct val="120000"/>
              <a:buFont typeface="Arial" panose="020B0604020202020204" pitchFamily="34" charset="0"/>
              <a:buChar char="–"/>
              <a:defRPr sz="1600">
                <a:solidFill>
                  <a:schemeClr val="tx1"/>
                </a:solidFill>
                <a:latin typeface="+mn-lt"/>
                <a:ea typeface="MS PGothic" pitchFamily="34" charset="-128"/>
              </a:defRPr>
            </a:lvl3pPr>
            <a:lvl4pPr marL="625475" indent="-157163" algn="l" defTabSz="912813" rtl="0" eaLnBrk="0" fontAlgn="base" hangingPunct="0">
              <a:spcBef>
                <a:spcPct val="0"/>
              </a:spcBef>
              <a:spcAft>
                <a:spcPct val="0"/>
              </a:spcAft>
              <a:buClr>
                <a:srgbClr val="83725B"/>
              </a:buClr>
              <a:buSzPct val="120000"/>
              <a:buFont typeface="Arial" panose="020B0604020202020204" pitchFamily="34" charset="0"/>
              <a:buChar char="▫"/>
              <a:defRPr sz="1600">
                <a:solidFill>
                  <a:schemeClr val="tx1"/>
                </a:solidFill>
                <a:latin typeface="+mn-lt"/>
                <a:ea typeface="MS PGothic" pitchFamily="34" charset="-128"/>
              </a:defRPr>
            </a:lvl4pPr>
            <a:lvl5pPr marL="763588" indent="-131763" algn="l" defTabSz="912813" rtl="0" eaLnBrk="0" fontAlgn="base" hangingPunct="0">
              <a:spcBef>
                <a:spcPct val="0"/>
              </a:spcBef>
              <a:spcAft>
                <a:spcPct val="0"/>
              </a:spcAft>
              <a:buClr>
                <a:srgbClr val="83725B"/>
              </a:buClr>
              <a:buSzPct val="89000"/>
              <a:buFont typeface="Arial" panose="020B0604020202020204" pitchFamily="34" charset="0"/>
              <a:buChar char="-"/>
              <a:defRPr sz="1600">
                <a:solidFill>
                  <a:schemeClr val="tx1"/>
                </a:solidFill>
                <a:latin typeface="+mn-lt"/>
                <a:ea typeface="MS PGothic" pitchFamily="34" charset="-128"/>
              </a:defRPr>
            </a:lvl5pPr>
            <a:lvl6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6pPr>
            <a:lvl7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7pPr>
            <a:lvl8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8pPr>
            <a:lvl9pPr marL="765029" indent="-132818" algn="l" defTabSz="913526" rtl="0" eaLnBrk="1" fontAlgn="base" hangingPunct="1">
              <a:spcBef>
                <a:spcPct val="0"/>
              </a:spcBef>
              <a:spcAft>
                <a:spcPct val="0"/>
              </a:spcAft>
              <a:buClr>
                <a:schemeClr val="tx2"/>
              </a:buClr>
              <a:buSzPct val="89000"/>
              <a:buFont typeface="Arial" charset="0"/>
              <a:buChar char="-"/>
              <a:defRPr sz="1600" baseline="0">
                <a:solidFill>
                  <a:schemeClr val="tx1"/>
                </a:solidFill>
                <a:latin typeface="+mn-lt"/>
              </a:defRPr>
            </a:lvl9pPr>
          </a:lstStyle>
          <a:p>
            <a:pPr>
              <a:buClr>
                <a:srgbClr val="83725B"/>
              </a:buClr>
              <a:defRPr/>
            </a:pPr>
            <a:r>
              <a:rPr lang="en-US" altLang="en-US" kern="0" dirty="0"/>
              <a:t>Presented by: Martin Nndwammbi</a:t>
            </a:r>
          </a:p>
          <a:p>
            <a:pPr>
              <a:buClr>
                <a:srgbClr val="83725B"/>
              </a:buClr>
              <a:defRPr/>
            </a:pPr>
            <a:endParaRPr lang="en-ZA" kern="0" dirty="0"/>
          </a:p>
          <a:p>
            <a:pPr>
              <a:buClr>
                <a:srgbClr val="83725B"/>
              </a:buClr>
              <a:defRPr/>
            </a:pPr>
            <a:r>
              <a:rPr lang="en-US" altLang="en-US" kern="0" dirty="0"/>
              <a:t>  </a:t>
            </a:r>
          </a:p>
        </p:txBody>
      </p:sp>
    </p:spTree>
    <p:extLst>
      <p:ext uri="{BB962C8B-B14F-4D97-AF65-F5344CB8AC3E}">
        <p14:creationId xmlns:p14="http://schemas.microsoft.com/office/powerpoint/2010/main" val="2523204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8555B742-62C4-CA07-A587-9F3F897384D3}"/>
              </a:ext>
            </a:extLst>
          </p:cNvPr>
          <p:cNvSpPr>
            <a:spLocks noGrp="1" noChangeArrowheads="1"/>
          </p:cNvSpPr>
          <p:nvPr>
            <p:ph type="title"/>
          </p:nvPr>
        </p:nvSpPr>
        <p:spPr/>
        <p:txBody>
          <a:bodyPr/>
          <a:lstStyle/>
          <a:p>
            <a:r>
              <a:rPr lang="en-US" altLang="en-US"/>
              <a:t>Invitation to Tender (ITT) / Request for Proposal (RFP) Commercial Process</a:t>
            </a:r>
            <a:endParaRPr lang="en-ZA" altLang="en-US"/>
          </a:p>
        </p:txBody>
      </p:sp>
      <p:sp>
        <p:nvSpPr>
          <p:cNvPr id="27651" name="Slide Number Placeholder 4">
            <a:extLst>
              <a:ext uri="{FF2B5EF4-FFF2-40B4-BE49-F238E27FC236}">
                <a16:creationId xmlns:a16="http://schemas.microsoft.com/office/drawing/2014/main" id="{03356028-E123-94EF-C694-9306B65CA634}"/>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6</a:t>
            </a:fld>
            <a:endParaRPr lang="en-ZA" altLang="en-US" sz="1000">
              <a:solidFill>
                <a:srgbClr val="83725B"/>
              </a:solidFill>
            </a:endParaRPr>
          </a:p>
        </p:txBody>
      </p:sp>
      <p:sp>
        <p:nvSpPr>
          <p:cNvPr id="27652" name="Date Placeholder 3">
            <a:extLst>
              <a:ext uri="{FF2B5EF4-FFF2-40B4-BE49-F238E27FC236}">
                <a16:creationId xmlns:a16="http://schemas.microsoft.com/office/drawing/2014/main" id="{092AE3FA-B106-B2DC-7E82-CCBDC37B3CEA}"/>
              </a:ext>
            </a:extLst>
          </p:cNvPr>
          <p:cNvSpPr txBox="1">
            <a:spLocks/>
          </p:cNvSpPr>
          <p:nvPr/>
        </p:nvSpPr>
        <p:spPr bwMode="auto">
          <a:xfrm>
            <a:off x="2133601" y="6453189"/>
            <a:ext cx="1738313" cy="2682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lnSpc>
                <a:spcPct val="90000"/>
              </a:lnSpc>
              <a:spcBef>
                <a:spcPct val="100000"/>
              </a:spcBef>
              <a:buClr>
                <a:srgbClr val="8C7F6D"/>
              </a:buClr>
              <a:buChar char="•"/>
              <a:defRPr sz="2000">
                <a:solidFill>
                  <a:srgbClr val="003896"/>
                </a:solidFill>
                <a:latin typeface="Arial" panose="020B0604020202020204" pitchFamily="34" charset="0"/>
                <a:cs typeface="Arial" panose="020B0604020202020204" pitchFamily="34" charset="0"/>
              </a:defRPr>
            </a:lvl1pPr>
            <a:lvl2pPr marL="742950" indent="-285750">
              <a:lnSpc>
                <a:spcPct val="90000"/>
              </a:lnSpc>
              <a:spcBef>
                <a:spcPct val="100000"/>
              </a:spcBef>
              <a:buClr>
                <a:srgbClr val="8C7F6D"/>
              </a:buClr>
              <a:buChar char="•"/>
              <a:defRPr>
                <a:solidFill>
                  <a:srgbClr val="003896"/>
                </a:solidFill>
                <a:latin typeface="Arial" panose="020B0604020202020204" pitchFamily="34" charset="0"/>
                <a:cs typeface="Arial" panose="020B0604020202020204" pitchFamily="34" charset="0"/>
              </a:defRPr>
            </a:lvl2pPr>
            <a:lvl3pPr marL="1143000" indent="-228600">
              <a:lnSpc>
                <a:spcPct val="90000"/>
              </a:lnSpc>
              <a:spcBef>
                <a:spcPct val="100000"/>
              </a:spcBef>
              <a:buClr>
                <a:srgbClr val="8C7F6D"/>
              </a:buClr>
              <a:buChar char="•"/>
              <a:defRPr sz="1600">
                <a:solidFill>
                  <a:srgbClr val="003896"/>
                </a:solidFill>
                <a:latin typeface="Arial" panose="020B0604020202020204" pitchFamily="34" charset="0"/>
                <a:cs typeface="Arial" panose="020B0604020202020204" pitchFamily="34" charset="0"/>
              </a:defRPr>
            </a:lvl3pPr>
            <a:lvl4pPr marL="16002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4pPr>
            <a:lvl5pPr marL="2057400" indent="-228600">
              <a:lnSpc>
                <a:spcPct val="90000"/>
              </a:lnSpc>
              <a:spcBef>
                <a:spcPct val="100000"/>
              </a:spcBef>
              <a:buClr>
                <a:srgbClr val="8C7F6D"/>
              </a:buClr>
              <a:buChar char="•"/>
              <a:defRPr sz="1400">
                <a:solidFill>
                  <a:srgbClr val="003896"/>
                </a:solidFill>
                <a:latin typeface="Arial" panose="020B0604020202020204" pitchFamily="34" charset="0"/>
                <a:cs typeface="Arial" panose="020B0604020202020204" pitchFamily="34"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panose="020B0604020202020204" pitchFamily="34" charset="0"/>
                <a:cs typeface="Arial" panose="020B0604020202020204" pitchFamily="34" charset="0"/>
              </a:defRPr>
            </a:lvl9pPr>
          </a:lstStyle>
          <a:p>
            <a:pPr fontAlgn="base">
              <a:lnSpc>
                <a:spcPct val="100000"/>
              </a:lnSpc>
              <a:spcBef>
                <a:spcPct val="0"/>
              </a:spcBef>
              <a:spcAft>
                <a:spcPct val="0"/>
              </a:spcAft>
              <a:buClrTx/>
              <a:buNone/>
              <a:defRPr/>
            </a:pPr>
            <a:endParaRPr lang="en-US" altLang="en-US" sz="1000">
              <a:solidFill>
                <a:srgbClr val="83725B"/>
              </a:solidFill>
            </a:endParaRPr>
          </a:p>
        </p:txBody>
      </p:sp>
      <p:sp>
        <p:nvSpPr>
          <p:cNvPr id="7" name="Freeform 6">
            <a:extLst>
              <a:ext uri="{FF2B5EF4-FFF2-40B4-BE49-F238E27FC236}">
                <a16:creationId xmlns:a16="http://schemas.microsoft.com/office/drawing/2014/main" id="{77EBE68B-69EC-50AA-FE49-AF8DFACC59A8}"/>
              </a:ext>
            </a:extLst>
          </p:cNvPr>
          <p:cNvSpPr/>
          <p:nvPr/>
        </p:nvSpPr>
        <p:spPr>
          <a:xfrm>
            <a:off x="1847529" y="2204864"/>
            <a:ext cx="1601389" cy="1296145"/>
          </a:xfrm>
          <a:custGeom>
            <a:avLst/>
            <a:gdLst>
              <a:gd name="connsiteX0" fmla="*/ 0 w 1601390"/>
              <a:gd name="connsiteY0" fmla="*/ 96083 h 960834"/>
              <a:gd name="connsiteX1" fmla="*/ 96083 w 1601390"/>
              <a:gd name="connsiteY1" fmla="*/ 0 h 960834"/>
              <a:gd name="connsiteX2" fmla="*/ 1505307 w 1601390"/>
              <a:gd name="connsiteY2" fmla="*/ 0 h 960834"/>
              <a:gd name="connsiteX3" fmla="*/ 1601390 w 1601390"/>
              <a:gd name="connsiteY3" fmla="*/ 96083 h 960834"/>
              <a:gd name="connsiteX4" fmla="*/ 1601390 w 1601390"/>
              <a:gd name="connsiteY4" fmla="*/ 864751 h 960834"/>
              <a:gd name="connsiteX5" fmla="*/ 1505307 w 1601390"/>
              <a:gd name="connsiteY5" fmla="*/ 960834 h 960834"/>
              <a:gd name="connsiteX6" fmla="*/ 96083 w 1601390"/>
              <a:gd name="connsiteY6" fmla="*/ 960834 h 960834"/>
              <a:gd name="connsiteX7" fmla="*/ 0 w 1601390"/>
              <a:gd name="connsiteY7" fmla="*/ 864751 h 960834"/>
              <a:gd name="connsiteX8" fmla="*/ 0 w 1601390"/>
              <a:gd name="connsiteY8" fmla="*/ 96083 h 96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390" h="960834">
                <a:moveTo>
                  <a:pt x="0" y="96083"/>
                </a:moveTo>
                <a:cubicBezTo>
                  <a:pt x="0" y="43018"/>
                  <a:pt x="43018" y="0"/>
                  <a:pt x="96083" y="0"/>
                </a:cubicBezTo>
                <a:lnTo>
                  <a:pt x="1505307" y="0"/>
                </a:lnTo>
                <a:cubicBezTo>
                  <a:pt x="1558372" y="0"/>
                  <a:pt x="1601390" y="43018"/>
                  <a:pt x="1601390" y="96083"/>
                </a:cubicBezTo>
                <a:lnTo>
                  <a:pt x="1601390" y="864751"/>
                </a:lnTo>
                <a:cubicBezTo>
                  <a:pt x="1601390" y="917816"/>
                  <a:pt x="1558372" y="960834"/>
                  <a:pt x="1505307" y="960834"/>
                </a:cubicBezTo>
                <a:lnTo>
                  <a:pt x="96083" y="960834"/>
                </a:lnTo>
                <a:cubicBezTo>
                  <a:pt x="43018" y="960834"/>
                  <a:pt x="0" y="917816"/>
                  <a:pt x="0" y="864751"/>
                </a:cubicBezTo>
                <a:lnTo>
                  <a:pt x="0" y="96083"/>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180542" tIns="180542" rIns="180542" bIns="180542" spcCol="1270" anchor="ctr"/>
          <a:lstStyle/>
          <a:p>
            <a:pPr algn="ctr" fontAlgn="base">
              <a:spcBef>
                <a:spcPct val="0"/>
              </a:spcBef>
              <a:spcAft>
                <a:spcPct val="0"/>
              </a:spcAft>
              <a:defRPr/>
            </a:pPr>
            <a:r>
              <a:rPr lang="en-ZA" sz="1200" b="1" dirty="0">
                <a:solidFill>
                  <a:srgbClr val="FFFFFF"/>
                </a:solidFill>
                <a:latin typeface="Arial"/>
                <a:cs typeface="Arial"/>
              </a:rPr>
              <a:t>RFP ISSUE TO</a:t>
            </a:r>
          </a:p>
          <a:p>
            <a:pPr algn="ctr" fontAlgn="base">
              <a:spcBef>
                <a:spcPct val="0"/>
              </a:spcBef>
              <a:spcAft>
                <a:spcPct val="0"/>
              </a:spcAft>
              <a:defRPr/>
            </a:pPr>
            <a:r>
              <a:rPr lang="en-ZA" sz="1200" b="1" dirty="0">
                <a:solidFill>
                  <a:srgbClr val="FFFFFF"/>
                </a:solidFill>
                <a:latin typeface="Arial"/>
                <a:cs typeface="Arial"/>
              </a:rPr>
              <a:t>OPEN MARKET</a:t>
            </a:r>
          </a:p>
          <a:p>
            <a:pPr algn="ctr" fontAlgn="base">
              <a:spcBef>
                <a:spcPct val="0"/>
              </a:spcBef>
              <a:spcAft>
                <a:spcPct val="0"/>
              </a:spcAft>
              <a:defRPr/>
            </a:pPr>
            <a:r>
              <a:rPr lang="en-GB" sz="1200" b="1" dirty="0">
                <a:solidFill>
                  <a:srgbClr val="FFFFFF"/>
                </a:solidFill>
                <a:latin typeface="Arial"/>
                <a:cs typeface="Arial"/>
              </a:rPr>
              <a:t>Tender Bulletin, CIDB </a:t>
            </a:r>
            <a:r>
              <a:rPr lang="en-GB" sz="1200" b="1" dirty="0" err="1">
                <a:solidFill>
                  <a:srgbClr val="FFFFFF"/>
                </a:solidFill>
                <a:latin typeface="Arial"/>
                <a:cs typeface="Arial"/>
              </a:rPr>
              <a:t>iTender</a:t>
            </a:r>
            <a:r>
              <a:rPr lang="en-GB" sz="1200" b="1" dirty="0">
                <a:solidFill>
                  <a:srgbClr val="FFFFFF"/>
                </a:solidFill>
                <a:latin typeface="Arial"/>
                <a:cs typeface="Arial"/>
              </a:rPr>
              <a:t> &amp;</a:t>
            </a:r>
          </a:p>
          <a:p>
            <a:pPr algn="ctr" fontAlgn="base">
              <a:spcBef>
                <a:spcPct val="0"/>
              </a:spcBef>
              <a:spcAft>
                <a:spcPct val="0"/>
              </a:spcAft>
              <a:defRPr/>
            </a:pPr>
            <a:r>
              <a:rPr lang="en-GB" sz="1200" b="1" dirty="0">
                <a:solidFill>
                  <a:srgbClr val="FFFFFF"/>
                </a:solidFill>
                <a:latin typeface="Arial"/>
                <a:cs typeface="Arial"/>
              </a:rPr>
              <a:t>NT </a:t>
            </a:r>
            <a:r>
              <a:rPr lang="en-GB" sz="1200" b="1" dirty="0" err="1">
                <a:solidFill>
                  <a:srgbClr val="FFFFFF"/>
                </a:solidFill>
                <a:latin typeface="Arial"/>
                <a:cs typeface="Arial"/>
              </a:rPr>
              <a:t>eTendering</a:t>
            </a:r>
            <a:r>
              <a:rPr lang="en-GB" sz="1200" b="1" dirty="0">
                <a:solidFill>
                  <a:srgbClr val="FFFFFF"/>
                </a:solidFill>
                <a:latin typeface="Arial"/>
                <a:cs typeface="Arial"/>
              </a:rPr>
              <a:t> portals</a:t>
            </a:r>
          </a:p>
        </p:txBody>
      </p:sp>
      <p:sp>
        <p:nvSpPr>
          <p:cNvPr id="8" name="Freeform 7">
            <a:extLst>
              <a:ext uri="{FF2B5EF4-FFF2-40B4-BE49-F238E27FC236}">
                <a16:creationId xmlns:a16="http://schemas.microsoft.com/office/drawing/2014/main" id="{32D72219-07FC-99D0-6AD2-DB980A507175}"/>
              </a:ext>
            </a:extLst>
          </p:cNvPr>
          <p:cNvSpPr/>
          <p:nvPr/>
        </p:nvSpPr>
        <p:spPr>
          <a:xfrm>
            <a:off x="3609058" y="2486709"/>
            <a:ext cx="339494" cy="397144"/>
          </a:xfrm>
          <a:custGeom>
            <a:avLst/>
            <a:gdLst>
              <a:gd name="connsiteX0" fmla="*/ 0 w 339494"/>
              <a:gd name="connsiteY0" fmla="*/ 79429 h 397144"/>
              <a:gd name="connsiteX1" fmla="*/ 169747 w 339494"/>
              <a:gd name="connsiteY1" fmla="*/ 79429 h 397144"/>
              <a:gd name="connsiteX2" fmla="*/ 169747 w 339494"/>
              <a:gd name="connsiteY2" fmla="*/ 0 h 397144"/>
              <a:gd name="connsiteX3" fmla="*/ 339494 w 339494"/>
              <a:gd name="connsiteY3" fmla="*/ 198572 h 397144"/>
              <a:gd name="connsiteX4" fmla="*/ 169747 w 339494"/>
              <a:gd name="connsiteY4" fmla="*/ 397144 h 397144"/>
              <a:gd name="connsiteX5" fmla="*/ 169747 w 339494"/>
              <a:gd name="connsiteY5" fmla="*/ 317715 h 397144"/>
              <a:gd name="connsiteX6" fmla="*/ 0 w 339494"/>
              <a:gd name="connsiteY6" fmla="*/ 317715 h 397144"/>
              <a:gd name="connsiteX7" fmla="*/ 0 w 339494"/>
              <a:gd name="connsiteY7" fmla="*/ 79429 h 39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494" h="397144">
                <a:moveTo>
                  <a:pt x="0" y="79429"/>
                </a:moveTo>
                <a:lnTo>
                  <a:pt x="169747" y="79429"/>
                </a:lnTo>
                <a:lnTo>
                  <a:pt x="169747" y="0"/>
                </a:lnTo>
                <a:lnTo>
                  <a:pt x="339494" y="198572"/>
                </a:lnTo>
                <a:lnTo>
                  <a:pt x="169747" y="397144"/>
                </a:lnTo>
                <a:lnTo>
                  <a:pt x="169747" y="317715"/>
                </a:lnTo>
                <a:lnTo>
                  <a:pt x="0" y="317715"/>
                </a:lnTo>
                <a:lnTo>
                  <a:pt x="0" y="79429"/>
                </a:lnTo>
                <a:close/>
              </a:path>
            </a:pathLst>
          </a:custGeom>
        </p:spPr>
        <p:style>
          <a:lnRef idx="0">
            <a:schemeClr val="accent1"/>
          </a:lnRef>
          <a:fillRef idx="3">
            <a:schemeClr val="accent1"/>
          </a:fillRef>
          <a:effectRef idx="3">
            <a:schemeClr val="accent1"/>
          </a:effectRef>
          <a:fontRef idx="minor">
            <a:schemeClr val="lt1"/>
          </a:fontRef>
        </p:style>
        <p:txBody>
          <a:bodyPr lIns="0" tIns="79429" rIns="101848" bIns="79429" spcCol="1270" anchor="ctr"/>
          <a:lstStyle/>
          <a:p>
            <a:pPr algn="ctr" defTabSz="800100" fontAlgn="base">
              <a:lnSpc>
                <a:spcPct val="90000"/>
              </a:lnSpc>
              <a:spcBef>
                <a:spcPct val="0"/>
              </a:spcBef>
              <a:spcAft>
                <a:spcPct val="35000"/>
              </a:spcAft>
              <a:defRPr/>
            </a:pPr>
            <a:endParaRPr lang="en-ZA">
              <a:solidFill>
                <a:srgbClr val="FFFFFF"/>
              </a:solidFill>
              <a:latin typeface="Arial"/>
              <a:cs typeface="Arial"/>
            </a:endParaRPr>
          </a:p>
        </p:txBody>
      </p:sp>
      <p:sp>
        <p:nvSpPr>
          <p:cNvPr id="9" name="Freeform 8">
            <a:extLst>
              <a:ext uri="{FF2B5EF4-FFF2-40B4-BE49-F238E27FC236}">
                <a16:creationId xmlns:a16="http://schemas.microsoft.com/office/drawing/2014/main" id="{ABBA4A55-46A6-3C12-1658-4A9C6B0A84DA}"/>
              </a:ext>
            </a:extLst>
          </p:cNvPr>
          <p:cNvSpPr/>
          <p:nvPr/>
        </p:nvSpPr>
        <p:spPr>
          <a:xfrm>
            <a:off x="4124138" y="2185661"/>
            <a:ext cx="1601390" cy="1315347"/>
          </a:xfrm>
          <a:custGeom>
            <a:avLst/>
            <a:gdLst>
              <a:gd name="connsiteX0" fmla="*/ 0 w 1601390"/>
              <a:gd name="connsiteY0" fmla="*/ 96083 h 960834"/>
              <a:gd name="connsiteX1" fmla="*/ 96083 w 1601390"/>
              <a:gd name="connsiteY1" fmla="*/ 0 h 960834"/>
              <a:gd name="connsiteX2" fmla="*/ 1505307 w 1601390"/>
              <a:gd name="connsiteY2" fmla="*/ 0 h 960834"/>
              <a:gd name="connsiteX3" fmla="*/ 1601390 w 1601390"/>
              <a:gd name="connsiteY3" fmla="*/ 96083 h 960834"/>
              <a:gd name="connsiteX4" fmla="*/ 1601390 w 1601390"/>
              <a:gd name="connsiteY4" fmla="*/ 864751 h 960834"/>
              <a:gd name="connsiteX5" fmla="*/ 1505307 w 1601390"/>
              <a:gd name="connsiteY5" fmla="*/ 960834 h 960834"/>
              <a:gd name="connsiteX6" fmla="*/ 96083 w 1601390"/>
              <a:gd name="connsiteY6" fmla="*/ 960834 h 960834"/>
              <a:gd name="connsiteX7" fmla="*/ 0 w 1601390"/>
              <a:gd name="connsiteY7" fmla="*/ 864751 h 960834"/>
              <a:gd name="connsiteX8" fmla="*/ 0 w 1601390"/>
              <a:gd name="connsiteY8" fmla="*/ 96083 h 96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390" h="960834">
                <a:moveTo>
                  <a:pt x="0" y="96083"/>
                </a:moveTo>
                <a:cubicBezTo>
                  <a:pt x="0" y="43018"/>
                  <a:pt x="43018" y="0"/>
                  <a:pt x="96083" y="0"/>
                </a:cubicBezTo>
                <a:lnTo>
                  <a:pt x="1505307" y="0"/>
                </a:lnTo>
                <a:cubicBezTo>
                  <a:pt x="1558372" y="0"/>
                  <a:pt x="1601390" y="43018"/>
                  <a:pt x="1601390" y="96083"/>
                </a:cubicBezTo>
                <a:lnTo>
                  <a:pt x="1601390" y="864751"/>
                </a:lnTo>
                <a:cubicBezTo>
                  <a:pt x="1601390" y="917816"/>
                  <a:pt x="1558372" y="960834"/>
                  <a:pt x="1505307" y="960834"/>
                </a:cubicBezTo>
                <a:lnTo>
                  <a:pt x="96083" y="960834"/>
                </a:lnTo>
                <a:cubicBezTo>
                  <a:pt x="43018" y="960834"/>
                  <a:pt x="0" y="917816"/>
                  <a:pt x="0" y="864751"/>
                </a:cubicBezTo>
                <a:lnTo>
                  <a:pt x="0" y="96083"/>
                </a:lnTo>
                <a:close/>
              </a:path>
            </a:pathLst>
          </a:custGeom>
          <a:ln>
            <a:solidFill>
              <a:schemeClr val="accent1"/>
            </a:solidFill>
          </a:ln>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180542" tIns="180542" rIns="180542" bIns="180542" spcCol="1270" anchor="ctr"/>
          <a:lstStyle/>
          <a:p>
            <a:pPr algn="ctr" fontAlgn="base">
              <a:spcBef>
                <a:spcPct val="0"/>
              </a:spcBef>
              <a:spcAft>
                <a:spcPct val="0"/>
              </a:spcAft>
              <a:defRPr/>
            </a:pPr>
            <a:r>
              <a:rPr lang="en-US" sz="1200" b="1" dirty="0">
                <a:solidFill>
                  <a:srgbClr val="003896">
                    <a:lumMod val="40000"/>
                    <a:lumOff val="60000"/>
                  </a:srgbClr>
                </a:solidFill>
                <a:latin typeface="Arial"/>
                <a:cs typeface="Arial"/>
              </a:rPr>
              <a:t>NON-COMPULSORY TENDER CLARIFICATION &amp; COMPULSORY SITE MEETING</a:t>
            </a:r>
            <a:endParaRPr lang="en-ZA" sz="1200" b="1" dirty="0">
              <a:solidFill>
                <a:srgbClr val="003896">
                  <a:lumMod val="40000"/>
                  <a:lumOff val="60000"/>
                </a:srgbClr>
              </a:solidFill>
              <a:latin typeface="Arial"/>
              <a:cs typeface="Arial"/>
            </a:endParaRPr>
          </a:p>
        </p:txBody>
      </p:sp>
      <p:sp>
        <p:nvSpPr>
          <p:cNvPr id="10" name="Freeform 9">
            <a:extLst>
              <a:ext uri="{FF2B5EF4-FFF2-40B4-BE49-F238E27FC236}">
                <a16:creationId xmlns:a16="http://schemas.microsoft.com/office/drawing/2014/main" id="{35742A53-196D-02C4-CB2E-48A62FA5C27A}"/>
              </a:ext>
            </a:extLst>
          </p:cNvPr>
          <p:cNvSpPr/>
          <p:nvPr/>
        </p:nvSpPr>
        <p:spPr>
          <a:xfrm>
            <a:off x="5851005" y="2486709"/>
            <a:ext cx="339494" cy="397144"/>
          </a:xfrm>
          <a:custGeom>
            <a:avLst/>
            <a:gdLst>
              <a:gd name="connsiteX0" fmla="*/ 0 w 339494"/>
              <a:gd name="connsiteY0" fmla="*/ 79429 h 397144"/>
              <a:gd name="connsiteX1" fmla="*/ 169747 w 339494"/>
              <a:gd name="connsiteY1" fmla="*/ 79429 h 397144"/>
              <a:gd name="connsiteX2" fmla="*/ 169747 w 339494"/>
              <a:gd name="connsiteY2" fmla="*/ 0 h 397144"/>
              <a:gd name="connsiteX3" fmla="*/ 339494 w 339494"/>
              <a:gd name="connsiteY3" fmla="*/ 198572 h 397144"/>
              <a:gd name="connsiteX4" fmla="*/ 169747 w 339494"/>
              <a:gd name="connsiteY4" fmla="*/ 397144 h 397144"/>
              <a:gd name="connsiteX5" fmla="*/ 169747 w 339494"/>
              <a:gd name="connsiteY5" fmla="*/ 317715 h 397144"/>
              <a:gd name="connsiteX6" fmla="*/ 0 w 339494"/>
              <a:gd name="connsiteY6" fmla="*/ 317715 h 397144"/>
              <a:gd name="connsiteX7" fmla="*/ 0 w 339494"/>
              <a:gd name="connsiteY7" fmla="*/ 79429 h 39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494" h="397144">
                <a:moveTo>
                  <a:pt x="0" y="79429"/>
                </a:moveTo>
                <a:lnTo>
                  <a:pt x="169747" y="79429"/>
                </a:lnTo>
                <a:lnTo>
                  <a:pt x="169747" y="0"/>
                </a:lnTo>
                <a:lnTo>
                  <a:pt x="339494" y="198572"/>
                </a:lnTo>
                <a:lnTo>
                  <a:pt x="169747" y="397144"/>
                </a:lnTo>
                <a:lnTo>
                  <a:pt x="169747" y="317715"/>
                </a:lnTo>
                <a:lnTo>
                  <a:pt x="0" y="317715"/>
                </a:lnTo>
                <a:lnTo>
                  <a:pt x="0" y="79429"/>
                </a:lnTo>
                <a:close/>
              </a:path>
            </a:pathLst>
          </a:custGeom>
        </p:spPr>
        <p:style>
          <a:lnRef idx="0">
            <a:schemeClr val="accent1"/>
          </a:lnRef>
          <a:fillRef idx="3">
            <a:schemeClr val="accent1"/>
          </a:fillRef>
          <a:effectRef idx="3">
            <a:schemeClr val="accent1"/>
          </a:effectRef>
          <a:fontRef idx="minor">
            <a:schemeClr val="lt1"/>
          </a:fontRef>
        </p:style>
        <p:txBody>
          <a:bodyPr lIns="0" tIns="79429" rIns="101848" bIns="79429" spcCol="1270" anchor="ctr"/>
          <a:lstStyle/>
          <a:p>
            <a:pPr algn="ctr" defTabSz="800100" fontAlgn="base">
              <a:lnSpc>
                <a:spcPct val="90000"/>
              </a:lnSpc>
              <a:spcBef>
                <a:spcPct val="0"/>
              </a:spcBef>
              <a:spcAft>
                <a:spcPct val="35000"/>
              </a:spcAft>
              <a:defRPr/>
            </a:pPr>
            <a:endParaRPr lang="en-ZA">
              <a:solidFill>
                <a:srgbClr val="FFFFFF"/>
              </a:solidFill>
              <a:latin typeface="Arial"/>
              <a:cs typeface="Arial"/>
            </a:endParaRPr>
          </a:p>
        </p:txBody>
      </p:sp>
      <p:sp>
        <p:nvSpPr>
          <p:cNvPr id="11" name="Freeform 10">
            <a:extLst>
              <a:ext uri="{FF2B5EF4-FFF2-40B4-BE49-F238E27FC236}">
                <a16:creationId xmlns:a16="http://schemas.microsoft.com/office/drawing/2014/main" id="{83654C9E-E80B-756F-87D6-3D4D9CC0616E}"/>
              </a:ext>
            </a:extLst>
          </p:cNvPr>
          <p:cNvSpPr/>
          <p:nvPr/>
        </p:nvSpPr>
        <p:spPr>
          <a:xfrm>
            <a:off x="6331422" y="2204864"/>
            <a:ext cx="1601390" cy="1296143"/>
          </a:xfrm>
          <a:custGeom>
            <a:avLst/>
            <a:gdLst>
              <a:gd name="connsiteX0" fmla="*/ 0 w 1601390"/>
              <a:gd name="connsiteY0" fmla="*/ 96083 h 960834"/>
              <a:gd name="connsiteX1" fmla="*/ 96083 w 1601390"/>
              <a:gd name="connsiteY1" fmla="*/ 0 h 960834"/>
              <a:gd name="connsiteX2" fmla="*/ 1505307 w 1601390"/>
              <a:gd name="connsiteY2" fmla="*/ 0 h 960834"/>
              <a:gd name="connsiteX3" fmla="*/ 1601390 w 1601390"/>
              <a:gd name="connsiteY3" fmla="*/ 96083 h 960834"/>
              <a:gd name="connsiteX4" fmla="*/ 1601390 w 1601390"/>
              <a:gd name="connsiteY4" fmla="*/ 864751 h 960834"/>
              <a:gd name="connsiteX5" fmla="*/ 1505307 w 1601390"/>
              <a:gd name="connsiteY5" fmla="*/ 960834 h 960834"/>
              <a:gd name="connsiteX6" fmla="*/ 96083 w 1601390"/>
              <a:gd name="connsiteY6" fmla="*/ 960834 h 960834"/>
              <a:gd name="connsiteX7" fmla="*/ 0 w 1601390"/>
              <a:gd name="connsiteY7" fmla="*/ 864751 h 960834"/>
              <a:gd name="connsiteX8" fmla="*/ 0 w 1601390"/>
              <a:gd name="connsiteY8" fmla="*/ 96083 h 96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390" h="960834">
                <a:moveTo>
                  <a:pt x="0" y="96083"/>
                </a:moveTo>
                <a:cubicBezTo>
                  <a:pt x="0" y="43018"/>
                  <a:pt x="43018" y="0"/>
                  <a:pt x="96083" y="0"/>
                </a:cubicBezTo>
                <a:lnTo>
                  <a:pt x="1505307" y="0"/>
                </a:lnTo>
                <a:cubicBezTo>
                  <a:pt x="1558372" y="0"/>
                  <a:pt x="1601390" y="43018"/>
                  <a:pt x="1601390" y="96083"/>
                </a:cubicBezTo>
                <a:lnTo>
                  <a:pt x="1601390" y="864751"/>
                </a:lnTo>
                <a:cubicBezTo>
                  <a:pt x="1601390" y="917816"/>
                  <a:pt x="1558372" y="960834"/>
                  <a:pt x="1505307" y="960834"/>
                </a:cubicBezTo>
                <a:lnTo>
                  <a:pt x="96083" y="960834"/>
                </a:lnTo>
                <a:cubicBezTo>
                  <a:pt x="43018" y="960834"/>
                  <a:pt x="0" y="917816"/>
                  <a:pt x="0" y="864751"/>
                </a:cubicBezTo>
                <a:lnTo>
                  <a:pt x="0" y="96083"/>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180542" tIns="180542" rIns="180542" bIns="180542" spcCol="1270" anchor="ctr"/>
          <a:lstStyle/>
          <a:p>
            <a:pPr algn="ctr" defTabSz="1778000" fontAlgn="base">
              <a:lnSpc>
                <a:spcPct val="90000"/>
              </a:lnSpc>
              <a:spcBef>
                <a:spcPct val="0"/>
              </a:spcBef>
              <a:spcAft>
                <a:spcPct val="35000"/>
              </a:spcAft>
              <a:defRPr/>
            </a:pPr>
            <a:r>
              <a:rPr lang="en-US" sz="1200" b="1" dirty="0">
                <a:solidFill>
                  <a:srgbClr val="FFFFFF"/>
                </a:solidFill>
                <a:latin typeface="Arial"/>
                <a:cs typeface="Arial"/>
              </a:rPr>
              <a:t>TENDER CLOSING</a:t>
            </a:r>
            <a:endParaRPr lang="en-ZA" sz="1200" b="1" dirty="0">
              <a:solidFill>
                <a:srgbClr val="FFFFFF"/>
              </a:solidFill>
              <a:latin typeface="Arial"/>
              <a:cs typeface="Arial"/>
            </a:endParaRPr>
          </a:p>
        </p:txBody>
      </p:sp>
      <p:sp>
        <p:nvSpPr>
          <p:cNvPr id="24" name="Freeform 23">
            <a:extLst>
              <a:ext uri="{FF2B5EF4-FFF2-40B4-BE49-F238E27FC236}">
                <a16:creationId xmlns:a16="http://schemas.microsoft.com/office/drawing/2014/main" id="{012A3013-3E25-6D7C-EF57-32DFB6247265}"/>
              </a:ext>
            </a:extLst>
          </p:cNvPr>
          <p:cNvSpPr/>
          <p:nvPr/>
        </p:nvSpPr>
        <p:spPr>
          <a:xfrm>
            <a:off x="8118649" y="2486709"/>
            <a:ext cx="339494" cy="397144"/>
          </a:xfrm>
          <a:custGeom>
            <a:avLst/>
            <a:gdLst>
              <a:gd name="connsiteX0" fmla="*/ 0 w 339494"/>
              <a:gd name="connsiteY0" fmla="*/ 79429 h 397144"/>
              <a:gd name="connsiteX1" fmla="*/ 169747 w 339494"/>
              <a:gd name="connsiteY1" fmla="*/ 79429 h 397144"/>
              <a:gd name="connsiteX2" fmla="*/ 169747 w 339494"/>
              <a:gd name="connsiteY2" fmla="*/ 0 h 397144"/>
              <a:gd name="connsiteX3" fmla="*/ 339494 w 339494"/>
              <a:gd name="connsiteY3" fmla="*/ 198572 h 397144"/>
              <a:gd name="connsiteX4" fmla="*/ 169747 w 339494"/>
              <a:gd name="connsiteY4" fmla="*/ 397144 h 397144"/>
              <a:gd name="connsiteX5" fmla="*/ 169747 w 339494"/>
              <a:gd name="connsiteY5" fmla="*/ 317715 h 397144"/>
              <a:gd name="connsiteX6" fmla="*/ 0 w 339494"/>
              <a:gd name="connsiteY6" fmla="*/ 317715 h 397144"/>
              <a:gd name="connsiteX7" fmla="*/ 0 w 339494"/>
              <a:gd name="connsiteY7" fmla="*/ 79429 h 39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494" h="397144">
                <a:moveTo>
                  <a:pt x="0" y="79429"/>
                </a:moveTo>
                <a:lnTo>
                  <a:pt x="169747" y="79429"/>
                </a:lnTo>
                <a:lnTo>
                  <a:pt x="169747" y="0"/>
                </a:lnTo>
                <a:lnTo>
                  <a:pt x="339494" y="198572"/>
                </a:lnTo>
                <a:lnTo>
                  <a:pt x="169747" y="397144"/>
                </a:lnTo>
                <a:lnTo>
                  <a:pt x="169747" y="317715"/>
                </a:lnTo>
                <a:lnTo>
                  <a:pt x="0" y="317715"/>
                </a:lnTo>
                <a:lnTo>
                  <a:pt x="0" y="79429"/>
                </a:lnTo>
                <a:close/>
              </a:path>
            </a:pathLst>
          </a:custGeom>
        </p:spPr>
        <p:style>
          <a:lnRef idx="0">
            <a:schemeClr val="accent1"/>
          </a:lnRef>
          <a:fillRef idx="3">
            <a:schemeClr val="accent1"/>
          </a:fillRef>
          <a:effectRef idx="3">
            <a:schemeClr val="accent1"/>
          </a:effectRef>
          <a:fontRef idx="minor">
            <a:schemeClr val="lt1"/>
          </a:fontRef>
        </p:style>
        <p:txBody>
          <a:bodyPr lIns="0" tIns="79429" rIns="101848" bIns="79429" spcCol="1270" anchor="ctr"/>
          <a:lstStyle/>
          <a:p>
            <a:pPr algn="ctr" defTabSz="800100" fontAlgn="base">
              <a:lnSpc>
                <a:spcPct val="90000"/>
              </a:lnSpc>
              <a:spcBef>
                <a:spcPct val="0"/>
              </a:spcBef>
              <a:spcAft>
                <a:spcPct val="35000"/>
              </a:spcAft>
              <a:defRPr/>
            </a:pPr>
            <a:endParaRPr lang="en-ZA">
              <a:solidFill>
                <a:srgbClr val="FFFFFF"/>
              </a:solidFill>
              <a:latin typeface="Arial"/>
              <a:cs typeface="Arial"/>
            </a:endParaRPr>
          </a:p>
        </p:txBody>
      </p:sp>
      <p:sp>
        <p:nvSpPr>
          <p:cNvPr id="25" name="Freeform 24">
            <a:extLst>
              <a:ext uri="{FF2B5EF4-FFF2-40B4-BE49-F238E27FC236}">
                <a16:creationId xmlns:a16="http://schemas.microsoft.com/office/drawing/2014/main" id="{F9E91295-F94E-9E43-EF60-B96F5A272CFF}"/>
              </a:ext>
            </a:extLst>
          </p:cNvPr>
          <p:cNvSpPr/>
          <p:nvPr/>
        </p:nvSpPr>
        <p:spPr>
          <a:xfrm>
            <a:off x="8599066" y="2204864"/>
            <a:ext cx="1601390" cy="960834"/>
          </a:xfrm>
          <a:custGeom>
            <a:avLst/>
            <a:gdLst>
              <a:gd name="connsiteX0" fmla="*/ 0 w 1601390"/>
              <a:gd name="connsiteY0" fmla="*/ 96083 h 960834"/>
              <a:gd name="connsiteX1" fmla="*/ 96083 w 1601390"/>
              <a:gd name="connsiteY1" fmla="*/ 0 h 960834"/>
              <a:gd name="connsiteX2" fmla="*/ 1505307 w 1601390"/>
              <a:gd name="connsiteY2" fmla="*/ 0 h 960834"/>
              <a:gd name="connsiteX3" fmla="*/ 1601390 w 1601390"/>
              <a:gd name="connsiteY3" fmla="*/ 96083 h 960834"/>
              <a:gd name="connsiteX4" fmla="*/ 1601390 w 1601390"/>
              <a:gd name="connsiteY4" fmla="*/ 864751 h 960834"/>
              <a:gd name="connsiteX5" fmla="*/ 1505307 w 1601390"/>
              <a:gd name="connsiteY5" fmla="*/ 960834 h 960834"/>
              <a:gd name="connsiteX6" fmla="*/ 96083 w 1601390"/>
              <a:gd name="connsiteY6" fmla="*/ 960834 h 960834"/>
              <a:gd name="connsiteX7" fmla="*/ 0 w 1601390"/>
              <a:gd name="connsiteY7" fmla="*/ 864751 h 960834"/>
              <a:gd name="connsiteX8" fmla="*/ 0 w 1601390"/>
              <a:gd name="connsiteY8" fmla="*/ 96083 h 96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390" h="960834">
                <a:moveTo>
                  <a:pt x="0" y="96083"/>
                </a:moveTo>
                <a:cubicBezTo>
                  <a:pt x="0" y="43018"/>
                  <a:pt x="43018" y="0"/>
                  <a:pt x="96083" y="0"/>
                </a:cubicBezTo>
                <a:lnTo>
                  <a:pt x="1505307" y="0"/>
                </a:lnTo>
                <a:cubicBezTo>
                  <a:pt x="1558372" y="0"/>
                  <a:pt x="1601390" y="43018"/>
                  <a:pt x="1601390" y="96083"/>
                </a:cubicBezTo>
                <a:lnTo>
                  <a:pt x="1601390" y="864751"/>
                </a:lnTo>
                <a:cubicBezTo>
                  <a:pt x="1601390" y="917816"/>
                  <a:pt x="1558372" y="960834"/>
                  <a:pt x="1505307" y="960834"/>
                </a:cubicBezTo>
                <a:lnTo>
                  <a:pt x="96083" y="960834"/>
                </a:lnTo>
                <a:cubicBezTo>
                  <a:pt x="43018" y="960834"/>
                  <a:pt x="0" y="917816"/>
                  <a:pt x="0" y="864751"/>
                </a:cubicBezTo>
                <a:lnTo>
                  <a:pt x="0" y="96083"/>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180542" tIns="180542" rIns="180542" bIns="180542" spcCol="1270" anchor="ctr"/>
          <a:lstStyle/>
          <a:p>
            <a:pPr algn="ctr" defTabSz="1778000" fontAlgn="base">
              <a:lnSpc>
                <a:spcPct val="90000"/>
              </a:lnSpc>
              <a:spcBef>
                <a:spcPct val="0"/>
              </a:spcBef>
              <a:spcAft>
                <a:spcPct val="35000"/>
              </a:spcAft>
              <a:defRPr/>
            </a:pPr>
            <a:r>
              <a:rPr lang="en-US" sz="1200" b="1" dirty="0">
                <a:solidFill>
                  <a:srgbClr val="FFFFFF"/>
                </a:solidFill>
                <a:latin typeface="Arial"/>
                <a:cs typeface="Arial"/>
              </a:rPr>
              <a:t>TENDER EVALUATIONS </a:t>
            </a:r>
          </a:p>
          <a:p>
            <a:pPr algn="ctr" defTabSz="1778000" fontAlgn="base">
              <a:lnSpc>
                <a:spcPct val="90000"/>
              </a:lnSpc>
              <a:spcBef>
                <a:spcPct val="0"/>
              </a:spcBef>
              <a:spcAft>
                <a:spcPct val="35000"/>
              </a:spcAft>
              <a:defRPr/>
            </a:pPr>
            <a:r>
              <a:rPr lang="en-US" sz="1200" b="1" dirty="0">
                <a:solidFill>
                  <a:srgbClr val="FFFFFF"/>
                </a:solidFill>
                <a:latin typeface="Arial"/>
                <a:cs typeface="Arial"/>
              </a:rPr>
              <a:t>(Main &amp; Alt tenders)</a:t>
            </a:r>
          </a:p>
        </p:txBody>
      </p:sp>
      <p:sp>
        <p:nvSpPr>
          <p:cNvPr id="26" name="Freeform 25">
            <a:extLst>
              <a:ext uri="{FF2B5EF4-FFF2-40B4-BE49-F238E27FC236}">
                <a16:creationId xmlns:a16="http://schemas.microsoft.com/office/drawing/2014/main" id="{8E2AEE1A-6B4C-F4F6-3D02-7768CFA1C769}"/>
              </a:ext>
            </a:extLst>
          </p:cNvPr>
          <p:cNvSpPr/>
          <p:nvPr/>
        </p:nvSpPr>
        <p:spPr>
          <a:xfrm>
            <a:off x="8599066" y="3836318"/>
            <a:ext cx="1601390" cy="1197560"/>
          </a:xfrm>
          <a:custGeom>
            <a:avLst/>
            <a:gdLst>
              <a:gd name="connsiteX0" fmla="*/ 0 w 1601390"/>
              <a:gd name="connsiteY0" fmla="*/ 96083 h 960834"/>
              <a:gd name="connsiteX1" fmla="*/ 96083 w 1601390"/>
              <a:gd name="connsiteY1" fmla="*/ 0 h 960834"/>
              <a:gd name="connsiteX2" fmla="*/ 1505307 w 1601390"/>
              <a:gd name="connsiteY2" fmla="*/ 0 h 960834"/>
              <a:gd name="connsiteX3" fmla="*/ 1601390 w 1601390"/>
              <a:gd name="connsiteY3" fmla="*/ 96083 h 960834"/>
              <a:gd name="connsiteX4" fmla="*/ 1601390 w 1601390"/>
              <a:gd name="connsiteY4" fmla="*/ 864751 h 960834"/>
              <a:gd name="connsiteX5" fmla="*/ 1505307 w 1601390"/>
              <a:gd name="connsiteY5" fmla="*/ 960834 h 960834"/>
              <a:gd name="connsiteX6" fmla="*/ 96083 w 1601390"/>
              <a:gd name="connsiteY6" fmla="*/ 960834 h 960834"/>
              <a:gd name="connsiteX7" fmla="*/ 0 w 1601390"/>
              <a:gd name="connsiteY7" fmla="*/ 864751 h 960834"/>
              <a:gd name="connsiteX8" fmla="*/ 0 w 1601390"/>
              <a:gd name="connsiteY8" fmla="*/ 96083 h 96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390" h="960834">
                <a:moveTo>
                  <a:pt x="0" y="96083"/>
                </a:moveTo>
                <a:cubicBezTo>
                  <a:pt x="0" y="43018"/>
                  <a:pt x="43018" y="0"/>
                  <a:pt x="96083" y="0"/>
                </a:cubicBezTo>
                <a:lnTo>
                  <a:pt x="1505307" y="0"/>
                </a:lnTo>
                <a:cubicBezTo>
                  <a:pt x="1558372" y="0"/>
                  <a:pt x="1601390" y="43018"/>
                  <a:pt x="1601390" y="96083"/>
                </a:cubicBezTo>
                <a:lnTo>
                  <a:pt x="1601390" y="864751"/>
                </a:lnTo>
                <a:cubicBezTo>
                  <a:pt x="1601390" y="917816"/>
                  <a:pt x="1558372" y="960834"/>
                  <a:pt x="1505307" y="960834"/>
                </a:cubicBezTo>
                <a:lnTo>
                  <a:pt x="96083" y="960834"/>
                </a:lnTo>
                <a:cubicBezTo>
                  <a:pt x="43018" y="960834"/>
                  <a:pt x="0" y="917816"/>
                  <a:pt x="0" y="864751"/>
                </a:cubicBezTo>
                <a:lnTo>
                  <a:pt x="0" y="96083"/>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180542" tIns="180542" rIns="180542" bIns="180542" spcCol="1270" anchor="ctr"/>
          <a:lstStyle/>
          <a:p>
            <a:pPr algn="ctr" defTabSz="1778000" fontAlgn="base">
              <a:lnSpc>
                <a:spcPct val="90000"/>
              </a:lnSpc>
              <a:spcBef>
                <a:spcPct val="0"/>
              </a:spcBef>
              <a:spcAft>
                <a:spcPct val="35000"/>
              </a:spcAft>
              <a:defRPr/>
            </a:pPr>
            <a:r>
              <a:rPr lang="en-US" sz="1200" b="1" dirty="0">
                <a:solidFill>
                  <a:srgbClr val="FFFFFF"/>
                </a:solidFill>
                <a:latin typeface="Arial"/>
                <a:cs typeface="Arial"/>
              </a:rPr>
              <a:t>INTERNAL &amp; EXTERNAL  GOVERNANCE AND APPROVALS</a:t>
            </a:r>
            <a:endParaRPr lang="en-ZA" sz="1200" b="1" dirty="0">
              <a:solidFill>
                <a:srgbClr val="FFFFFF"/>
              </a:solidFill>
              <a:latin typeface="Arial"/>
              <a:cs typeface="Arial"/>
            </a:endParaRPr>
          </a:p>
        </p:txBody>
      </p:sp>
      <p:sp>
        <p:nvSpPr>
          <p:cNvPr id="27" name="Freeform 26">
            <a:extLst>
              <a:ext uri="{FF2B5EF4-FFF2-40B4-BE49-F238E27FC236}">
                <a16:creationId xmlns:a16="http://schemas.microsoft.com/office/drawing/2014/main" id="{B4AF28BD-E6C9-4DF8-2A04-7F7CC1881885}"/>
              </a:ext>
            </a:extLst>
          </p:cNvPr>
          <p:cNvSpPr/>
          <p:nvPr/>
        </p:nvSpPr>
        <p:spPr>
          <a:xfrm rot="5400000">
            <a:off x="9230014" y="3302436"/>
            <a:ext cx="339494" cy="397144"/>
          </a:xfrm>
          <a:custGeom>
            <a:avLst/>
            <a:gdLst>
              <a:gd name="connsiteX0" fmla="*/ 0 w 339494"/>
              <a:gd name="connsiteY0" fmla="*/ 79429 h 397144"/>
              <a:gd name="connsiteX1" fmla="*/ 169747 w 339494"/>
              <a:gd name="connsiteY1" fmla="*/ 79429 h 397144"/>
              <a:gd name="connsiteX2" fmla="*/ 169747 w 339494"/>
              <a:gd name="connsiteY2" fmla="*/ 0 h 397144"/>
              <a:gd name="connsiteX3" fmla="*/ 339494 w 339494"/>
              <a:gd name="connsiteY3" fmla="*/ 198572 h 397144"/>
              <a:gd name="connsiteX4" fmla="*/ 169747 w 339494"/>
              <a:gd name="connsiteY4" fmla="*/ 397144 h 397144"/>
              <a:gd name="connsiteX5" fmla="*/ 169747 w 339494"/>
              <a:gd name="connsiteY5" fmla="*/ 317715 h 397144"/>
              <a:gd name="connsiteX6" fmla="*/ 0 w 339494"/>
              <a:gd name="connsiteY6" fmla="*/ 317715 h 397144"/>
              <a:gd name="connsiteX7" fmla="*/ 0 w 339494"/>
              <a:gd name="connsiteY7" fmla="*/ 79429 h 39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494" h="397144">
                <a:moveTo>
                  <a:pt x="0" y="79429"/>
                </a:moveTo>
                <a:lnTo>
                  <a:pt x="169747" y="79429"/>
                </a:lnTo>
                <a:lnTo>
                  <a:pt x="169747" y="0"/>
                </a:lnTo>
                <a:lnTo>
                  <a:pt x="339494" y="198572"/>
                </a:lnTo>
                <a:lnTo>
                  <a:pt x="169747" y="397144"/>
                </a:lnTo>
                <a:lnTo>
                  <a:pt x="169747" y="317715"/>
                </a:lnTo>
                <a:lnTo>
                  <a:pt x="0" y="317715"/>
                </a:lnTo>
                <a:lnTo>
                  <a:pt x="0" y="79429"/>
                </a:lnTo>
                <a:close/>
              </a:path>
            </a:pathLst>
          </a:custGeom>
        </p:spPr>
        <p:style>
          <a:lnRef idx="0">
            <a:schemeClr val="accent1"/>
          </a:lnRef>
          <a:fillRef idx="3">
            <a:schemeClr val="accent1"/>
          </a:fillRef>
          <a:effectRef idx="3">
            <a:schemeClr val="accent1"/>
          </a:effectRef>
          <a:fontRef idx="minor">
            <a:schemeClr val="lt1"/>
          </a:fontRef>
        </p:style>
        <p:txBody>
          <a:bodyPr lIns="0" tIns="79429" rIns="101848" bIns="79429" spcCol="1270" anchor="ctr"/>
          <a:lstStyle/>
          <a:p>
            <a:pPr algn="ctr" defTabSz="800100" fontAlgn="base">
              <a:lnSpc>
                <a:spcPct val="90000"/>
              </a:lnSpc>
              <a:spcBef>
                <a:spcPct val="0"/>
              </a:spcBef>
              <a:spcAft>
                <a:spcPct val="35000"/>
              </a:spcAft>
              <a:defRPr/>
            </a:pPr>
            <a:endParaRPr lang="en-ZA">
              <a:solidFill>
                <a:srgbClr val="FFFFFF"/>
              </a:solidFill>
              <a:latin typeface="Arial"/>
              <a:cs typeface="Arial"/>
            </a:endParaRPr>
          </a:p>
        </p:txBody>
      </p:sp>
      <p:sp>
        <p:nvSpPr>
          <p:cNvPr id="30" name="Freeform 29">
            <a:extLst>
              <a:ext uri="{FF2B5EF4-FFF2-40B4-BE49-F238E27FC236}">
                <a16:creationId xmlns:a16="http://schemas.microsoft.com/office/drawing/2014/main" id="{CD25AFF9-2864-3C3D-E5FA-8DF443D523ED}"/>
              </a:ext>
            </a:extLst>
          </p:cNvPr>
          <p:cNvSpPr/>
          <p:nvPr/>
        </p:nvSpPr>
        <p:spPr>
          <a:xfrm>
            <a:off x="6331422" y="3836318"/>
            <a:ext cx="1601390" cy="1197560"/>
          </a:xfrm>
          <a:custGeom>
            <a:avLst/>
            <a:gdLst>
              <a:gd name="connsiteX0" fmla="*/ 0 w 1601390"/>
              <a:gd name="connsiteY0" fmla="*/ 96083 h 960834"/>
              <a:gd name="connsiteX1" fmla="*/ 96083 w 1601390"/>
              <a:gd name="connsiteY1" fmla="*/ 0 h 960834"/>
              <a:gd name="connsiteX2" fmla="*/ 1505307 w 1601390"/>
              <a:gd name="connsiteY2" fmla="*/ 0 h 960834"/>
              <a:gd name="connsiteX3" fmla="*/ 1601390 w 1601390"/>
              <a:gd name="connsiteY3" fmla="*/ 96083 h 960834"/>
              <a:gd name="connsiteX4" fmla="*/ 1601390 w 1601390"/>
              <a:gd name="connsiteY4" fmla="*/ 864751 h 960834"/>
              <a:gd name="connsiteX5" fmla="*/ 1505307 w 1601390"/>
              <a:gd name="connsiteY5" fmla="*/ 960834 h 960834"/>
              <a:gd name="connsiteX6" fmla="*/ 96083 w 1601390"/>
              <a:gd name="connsiteY6" fmla="*/ 960834 h 960834"/>
              <a:gd name="connsiteX7" fmla="*/ 0 w 1601390"/>
              <a:gd name="connsiteY7" fmla="*/ 864751 h 960834"/>
              <a:gd name="connsiteX8" fmla="*/ 0 w 1601390"/>
              <a:gd name="connsiteY8" fmla="*/ 96083 h 96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390" h="960834">
                <a:moveTo>
                  <a:pt x="0" y="96083"/>
                </a:moveTo>
                <a:cubicBezTo>
                  <a:pt x="0" y="43018"/>
                  <a:pt x="43018" y="0"/>
                  <a:pt x="96083" y="0"/>
                </a:cubicBezTo>
                <a:lnTo>
                  <a:pt x="1505307" y="0"/>
                </a:lnTo>
                <a:cubicBezTo>
                  <a:pt x="1558372" y="0"/>
                  <a:pt x="1601390" y="43018"/>
                  <a:pt x="1601390" y="96083"/>
                </a:cubicBezTo>
                <a:lnTo>
                  <a:pt x="1601390" y="864751"/>
                </a:lnTo>
                <a:cubicBezTo>
                  <a:pt x="1601390" y="917816"/>
                  <a:pt x="1558372" y="960834"/>
                  <a:pt x="1505307" y="960834"/>
                </a:cubicBezTo>
                <a:lnTo>
                  <a:pt x="96083" y="960834"/>
                </a:lnTo>
                <a:cubicBezTo>
                  <a:pt x="43018" y="960834"/>
                  <a:pt x="0" y="917816"/>
                  <a:pt x="0" y="864751"/>
                </a:cubicBezTo>
                <a:lnTo>
                  <a:pt x="0" y="96083"/>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180542" tIns="180542" rIns="180542" bIns="180542" spcCol="1270" anchor="ctr"/>
          <a:lstStyle/>
          <a:p>
            <a:pPr algn="ctr" defTabSz="1778000" fontAlgn="base">
              <a:lnSpc>
                <a:spcPct val="90000"/>
              </a:lnSpc>
              <a:spcBef>
                <a:spcPct val="0"/>
              </a:spcBef>
              <a:spcAft>
                <a:spcPct val="35000"/>
              </a:spcAft>
              <a:defRPr/>
            </a:pPr>
            <a:r>
              <a:rPr lang="en-US" sz="1200" b="1" dirty="0">
                <a:solidFill>
                  <a:srgbClr val="FFFFFF"/>
                </a:solidFill>
                <a:latin typeface="Arial"/>
                <a:cs typeface="Arial"/>
              </a:rPr>
              <a:t>NEGOTIATIONS</a:t>
            </a:r>
            <a:endParaRPr lang="en-ZA" sz="1200" b="1" dirty="0">
              <a:solidFill>
                <a:srgbClr val="FFFFFF"/>
              </a:solidFill>
              <a:latin typeface="Arial"/>
              <a:cs typeface="Arial"/>
            </a:endParaRPr>
          </a:p>
        </p:txBody>
      </p:sp>
      <p:sp>
        <p:nvSpPr>
          <p:cNvPr id="31" name="Freeform 30">
            <a:extLst>
              <a:ext uri="{FF2B5EF4-FFF2-40B4-BE49-F238E27FC236}">
                <a16:creationId xmlns:a16="http://schemas.microsoft.com/office/drawing/2014/main" id="{19735532-AAAF-2E8F-1CF8-DF84F2E3DB8C}"/>
              </a:ext>
            </a:extLst>
          </p:cNvPr>
          <p:cNvSpPr/>
          <p:nvPr/>
        </p:nvSpPr>
        <p:spPr>
          <a:xfrm>
            <a:off x="4090278" y="3836318"/>
            <a:ext cx="1601390" cy="1197560"/>
          </a:xfrm>
          <a:custGeom>
            <a:avLst/>
            <a:gdLst>
              <a:gd name="connsiteX0" fmla="*/ 0 w 1601390"/>
              <a:gd name="connsiteY0" fmla="*/ 96083 h 960834"/>
              <a:gd name="connsiteX1" fmla="*/ 96083 w 1601390"/>
              <a:gd name="connsiteY1" fmla="*/ 0 h 960834"/>
              <a:gd name="connsiteX2" fmla="*/ 1505307 w 1601390"/>
              <a:gd name="connsiteY2" fmla="*/ 0 h 960834"/>
              <a:gd name="connsiteX3" fmla="*/ 1601390 w 1601390"/>
              <a:gd name="connsiteY3" fmla="*/ 96083 h 960834"/>
              <a:gd name="connsiteX4" fmla="*/ 1601390 w 1601390"/>
              <a:gd name="connsiteY4" fmla="*/ 864751 h 960834"/>
              <a:gd name="connsiteX5" fmla="*/ 1505307 w 1601390"/>
              <a:gd name="connsiteY5" fmla="*/ 960834 h 960834"/>
              <a:gd name="connsiteX6" fmla="*/ 96083 w 1601390"/>
              <a:gd name="connsiteY6" fmla="*/ 960834 h 960834"/>
              <a:gd name="connsiteX7" fmla="*/ 0 w 1601390"/>
              <a:gd name="connsiteY7" fmla="*/ 864751 h 960834"/>
              <a:gd name="connsiteX8" fmla="*/ 0 w 1601390"/>
              <a:gd name="connsiteY8" fmla="*/ 96083 h 96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390" h="960834">
                <a:moveTo>
                  <a:pt x="0" y="96083"/>
                </a:moveTo>
                <a:cubicBezTo>
                  <a:pt x="0" y="43018"/>
                  <a:pt x="43018" y="0"/>
                  <a:pt x="96083" y="0"/>
                </a:cubicBezTo>
                <a:lnTo>
                  <a:pt x="1505307" y="0"/>
                </a:lnTo>
                <a:cubicBezTo>
                  <a:pt x="1558372" y="0"/>
                  <a:pt x="1601390" y="43018"/>
                  <a:pt x="1601390" y="96083"/>
                </a:cubicBezTo>
                <a:lnTo>
                  <a:pt x="1601390" y="864751"/>
                </a:lnTo>
                <a:cubicBezTo>
                  <a:pt x="1601390" y="917816"/>
                  <a:pt x="1558372" y="960834"/>
                  <a:pt x="1505307" y="960834"/>
                </a:cubicBezTo>
                <a:lnTo>
                  <a:pt x="96083" y="960834"/>
                </a:lnTo>
                <a:cubicBezTo>
                  <a:pt x="43018" y="960834"/>
                  <a:pt x="0" y="917816"/>
                  <a:pt x="0" y="864751"/>
                </a:cubicBezTo>
                <a:lnTo>
                  <a:pt x="0" y="96083"/>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180542" tIns="180542" rIns="180542" bIns="180542" spcCol="1270" anchor="ctr"/>
          <a:lstStyle/>
          <a:p>
            <a:pPr algn="ctr" defTabSz="1778000" fontAlgn="base">
              <a:lnSpc>
                <a:spcPct val="90000"/>
              </a:lnSpc>
              <a:spcBef>
                <a:spcPct val="0"/>
              </a:spcBef>
              <a:spcAft>
                <a:spcPct val="35000"/>
              </a:spcAft>
              <a:defRPr/>
            </a:pPr>
            <a:r>
              <a:rPr lang="en-US" sz="1200" b="1" dirty="0">
                <a:solidFill>
                  <a:srgbClr val="FFFFFF"/>
                </a:solidFill>
                <a:latin typeface="Arial"/>
                <a:cs typeface="Arial"/>
              </a:rPr>
              <a:t>CONTRACT AWARD</a:t>
            </a:r>
            <a:endParaRPr lang="en-ZA" sz="1200" b="1" dirty="0">
              <a:solidFill>
                <a:srgbClr val="FFFFFF"/>
              </a:solidFill>
              <a:latin typeface="Arial"/>
              <a:cs typeface="Arial"/>
            </a:endParaRPr>
          </a:p>
        </p:txBody>
      </p:sp>
      <p:sp>
        <p:nvSpPr>
          <p:cNvPr id="32" name="Freeform 31">
            <a:extLst>
              <a:ext uri="{FF2B5EF4-FFF2-40B4-BE49-F238E27FC236}">
                <a16:creationId xmlns:a16="http://schemas.microsoft.com/office/drawing/2014/main" id="{12E3100E-35E8-A087-4DF3-A3F6C538C38C}"/>
              </a:ext>
            </a:extLst>
          </p:cNvPr>
          <p:cNvSpPr/>
          <p:nvPr/>
        </p:nvSpPr>
        <p:spPr>
          <a:xfrm>
            <a:off x="1847528" y="3836318"/>
            <a:ext cx="1601390" cy="1197561"/>
          </a:xfrm>
          <a:custGeom>
            <a:avLst/>
            <a:gdLst>
              <a:gd name="connsiteX0" fmla="*/ 0 w 1601390"/>
              <a:gd name="connsiteY0" fmla="*/ 96083 h 960834"/>
              <a:gd name="connsiteX1" fmla="*/ 96083 w 1601390"/>
              <a:gd name="connsiteY1" fmla="*/ 0 h 960834"/>
              <a:gd name="connsiteX2" fmla="*/ 1505307 w 1601390"/>
              <a:gd name="connsiteY2" fmla="*/ 0 h 960834"/>
              <a:gd name="connsiteX3" fmla="*/ 1601390 w 1601390"/>
              <a:gd name="connsiteY3" fmla="*/ 96083 h 960834"/>
              <a:gd name="connsiteX4" fmla="*/ 1601390 w 1601390"/>
              <a:gd name="connsiteY4" fmla="*/ 864751 h 960834"/>
              <a:gd name="connsiteX5" fmla="*/ 1505307 w 1601390"/>
              <a:gd name="connsiteY5" fmla="*/ 960834 h 960834"/>
              <a:gd name="connsiteX6" fmla="*/ 96083 w 1601390"/>
              <a:gd name="connsiteY6" fmla="*/ 960834 h 960834"/>
              <a:gd name="connsiteX7" fmla="*/ 0 w 1601390"/>
              <a:gd name="connsiteY7" fmla="*/ 864751 h 960834"/>
              <a:gd name="connsiteX8" fmla="*/ 0 w 1601390"/>
              <a:gd name="connsiteY8" fmla="*/ 96083 h 960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1390" h="960834">
                <a:moveTo>
                  <a:pt x="0" y="96083"/>
                </a:moveTo>
                <a:cubicBezTo>
                  <a:pt x="0" y="43018"/>
                  <a:pt x="43018" y="0"/>
                  <a:pt x="96083" y="0"/>
                </a:cubicBezTo>
                <a:lnTo>
                  <a:pt x="1505307" y="0"/>
                </a:lnTo>
                <a:cubicBezTo>
                  <a:pt x="1558372" y="0"/>
                  <a:pt x="1601390" y="43018"/>
                  <a:pt x="1601390" y="96083"/>
                </a:cubicBezTo>
                <a:lnTo>
                  <a:pt x="1601390" y="864751"/>
                </a:lnTo>
                <a:cubicBezTo>
                  <a:pt x="1601390" y="917816"/>
                  <a:pt x="1558372" y="960834"/>
                  <a:pt x="1505307" y="960834"/>
                </a:cubicBezTo>
                <a:lnTo>
                  <a:pt x="96083" y="960834"/>
                </a:lnTo>
                <a:cubicBezTo>
                  <a:pt x="43018" y="960834"/>
                  <a:pt x="0" y="917816"/>
                  <a:pt x="0" y="864751"/>
                </a:cubicBezTo>
                <a:lnTo>
                  <a:pt x="0" y="96083"/>
                </a:lnTo>
                <a:close/>
              </a:path>
            </a:pathLst>
          </a:custGeom>
          <a:scene3d>
            <a:camera prst="orthographicFront"/>
            <a:lightRig rig="threePt" dir="t">
              <a:rot lat="0" lon="0" rev="7500000"/>
            </a:lightRig>
          </a:scene3d>
          <a:sp3d prstMaterial="plastic">
            <a:bevelT w="127000" h="25400" prst="relaxedInset"/>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txBody>
          <a:bodyPr lIns="180542" tIns="180542" rIns="180542" bIns="180542" spcCol="1270" anchor="ctr"/>
          <a:lstStyle/>
          <a:p>
            <a:pPr algn="ctr" defTabSz="1778000" fontAlgn="base">
              <a:lnSpc>
                <a:spcPct val="90000"/>
              </a:lnSpc>
              <a:spcBef>
                <a:spcPct val="0"/>
              </a:spcBef>
              <a:spcAft>
                <a:spcPct val="35000"/>
              </a:spcAft>
              <a:defRPr/>
            </a:pPr>
            <a:r>
              <a:rPr lang="en-US" sz="1200" b="1" dirty="0">
                <a:solidFill>
                  <a:srgbClr val="FFFFFF"/>
                </a:solidFill>
                <a:latin typeface="Arial"/>
                <a:cs typeface="Arial"/>
              </a:rPr>
              <a:t>CONTRACT EXECUTION</a:t>
            </a:r>
            <a:endParaRPr lang="en-ZA" sz="1200" b="1" dirty="0">
              <a:solidFill>
                <a:srgbClr val="FFFFFF"/>
              </a:solidFill>
              <a:latin typeface="Arial"/>
              <a:cs typeface="Arial"/>
            </a:endParaRPr>
          </a:p>
        </p:txBody>
      </p:sp>
      <p:sp>
        <p:nvSpPr>
          <p:cNvPr id="33" name="Freeform 32">
            <a:extLst>
              <a:ext uri="{FF2B5EF4-FFF2-40B4-BE49-F238E27FC236}">
                <a16:creationId xmlns:a16="http://schemas.microsoft.com/office/drawing/2014/main" id="{EB973586-B079-8E91-2F30-9E1F126F2583}"/>
              </a:ext>
            </a:extLst>
          </p:cNvPr>
          <p:cNvSpPr/>
          <p:nvPr/>
        </p:nvSpPr>
        <p:spPr>
          <a:xfrm flipH="1">
            <a:off x="3609058" y="4118163"/>
            <a:ext cx="339494" cy="397144"/>
          </a:xfrm>
          <a:custGeom>
            <a:avLst/>
            <a:gdLst>
              <a:gd name="connsiteX0" fmla="*/ 0 w 339494"/>
              <a:gd name="connsiteY0" fmla="*/ 79429 h 397144"/>
              <a:gd name="connsiteX1" fmla="*/ 169747 w 339494"/>
              <a:gd name="connsiteY1" fmla="*/ 79429 h 397144"/>
              <a:gd name="connsiteX2" fmla="*/ 169747 w 339494"/>
              <a:gd name="connsiteY2" fmla="*/ 0 h 397144"/>
              <a:gd name="connsiteX3" fmla="*/ 339494 w 339494"/>
              <a:gd name="connsiteY3" fmla="*/ 198572 h 397144"/>
              <a:gd name="connsiteX4" fmla="*/ 169747 w 339494"/>
              <a:gd name="connsiteY4" fmla="*/ 397144 h 397144"/>
              <a:gd name="connsiteX5" fmla="*/ 169747 w 339494"/>
              <a:gd name="connsiteY5" fmla="*/ 317715 h 397144"/>
              <a:gd name="connsiteX6" fmla="*/ 0 w 339494"/>
              <a:gd name="connsiteY6" fmla="*/ 317715 h 397144"/>
              <a:gd name="connsiteX7" fmla="*/ 0 w 339494"/>
              <a:gd name="connsiteY7" fmla="*/ 79429 h 39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494" h="397144">
                <a:moveTo>
                  <a:pt x="0" y="79429"/>
                </a:moveTo>
                <a:lnTo>
                  <a:pt x="169747" y="79429"/>
                </a:lnTo>
                <a:lnTo>
                  <a:pt x="169747" y="0"/>
                </a:lnTo>
                <a:lnTo>
                  <a:pt x="339494" y="198572"/>
                </a:lnTo>
                <a:lnTo>
                  <a:pt x="169747" y="397144"/>
                </a:lnTo>
                <a:lnTo>
                  <a:pt x="169747" y="317715"/>
                </a:lnTo>
                <a:lnTo>
                  <a:pt x="0" y="317715"/>
                </a:lnTo>
                <a:lnTo>
                  <a:pt x="0" y="79429"/>
                </a:lnTo>
                <a:close/>
              </a:path>
            </a:pathLst>
          </a:custGeom>
        </p:spPr>
        <p:style>
          <a:lnRef idx="0">
            <a:schemeClr val="accent1"/>
          </a:lnRef>
          <a:fillRef idx="3">
            <a:schemeClr val="accent1"/>
          </a:fillRef>
          <a:effectRef idx="3">
            <a:schemeClr val="accent1"/>
          </a:effectRef>
          <a:fontRef idx="minor">
            <a:schemeClr val="lt1"/>
          </a:fontRef>
        </p:style>
        <p:txBody>
          <a:bodyPr lIns="0" tIns="79429" rIns="101848" bIns="79429" spcCol="1270" anchor="ctr"/>
          <a:lstStyle/>
          <a:p>
            <a:pPr algn="ctr" defTabSz="800100" fontAlgn="base">
              <a:lnSpc>
                <a:spcPct val="90000"/>
              </a:lnSpc>
              <a:spcBef>
                <a:spcPct val="0"/>
              </a:spcBef>
              <a:spcAft>
                <a:spcPct val="35000"/>
              </a:spcAft>
              <a:defRPr/>
            </a:pPr>
            <a:endParaRPr lang="en-ZA">
              <a:solidFill>
                <a:srgbClr val="FFFFFF"/>
              </a:solidFill>
              <a:latin typeface="Arial"/>
              <a:cs typeface="Arial"/>
            </a:endParaRPr>
          </a:p>
        </p:txBody>
      </p:sp>
      <p:sp>
        <p:nvSpPr>
          <p:cNvPr id="35" name="Freeform 34">
            <a:extLst>
              <a:ext uri="{FF2B5EF4-FFF2-40B4-BE49-F238E27FC236}">
                <a16:creationId xmlns:a16="http://schemas.microsoft.com/office/drawing/2014/main" id="{D4A4987B-D46E-EC7A-8AC7-CD9B8784AFB9}"/>
              </a:ext>
            </a:extLst>
          </p:cNvPr>
          <p:cNvSpPr/>
          <p:nvPr/>
        </p:nvSpPr>
        <p:spPr>
          <a:xfrm flipH="1">
            <a:off x="5851005" y="4118163"/>
            <a:ext cx="339494" cy="397144"/>
          </a:xfrm>
          <a:custGeom>
            <a:avLst/>
            <a:gdLst>
              <a:gd name="connsiteX0" fmla="*/ 0 w 339494"/>
              <a:gd name="connsiteY0" fmla="*/ 79429 h 397144"/>
              <a:gd name="connsiteX1" fmla="*/ 169747 w 339494"/>
              <a:gd name="connsiteY1" fmla="*/ 79429 h 397144"/>
              <a:gd name="connsiteX2" fmla="*/ 169747 w 339494"/>
              <a:gd name="connsiteY2" fmla="*/ 0 h 397144"/>
              <a:gd name="connsiteX3" fmla="*/ 339494 w 339494"/>
              <a:gd name="connsiteY3" fmla="*/ 198572 h 397144"/>
              <a:gd name="connsiteX4" fmla="*/ 169747 w 339494"/>
              <a:gd name="connsiteY4" fmla="*/ 397144 h 397144"/>
              <a:gd name="connsiteX5" fmla="*/ 169747 w 339494"/>
              <a:gd name="connsiteY5" fmla="*/ 317715 h 397144"/>
              <a:gd name="connsiteX6" fmla="*/ 0 w 339494"/>
              <a:gd name="connsiteY6" fmla="*/ 317715 h 397144"/>
              <a:gd name="connsiteX7" fmla="*/ 0 w 339494"/>
              <a:gd name="connsiteY7" fmla="*/ 79429 h 39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494" h="397144">
                <a:moveTo>
                  <a:pt x="0" y="79429"/>
                </a:moveTo>
                <a:lnTo>
                  <a:pt x="169747" y="79429"/>
                </a:lnTo>
                <a:lnTo>
                  <a:pt x="169747" y="0"/>
                </a:lnTo>
                <a:lnTo>
                  <a:pt x="339494" y="198572"/>
                </a:lnTo>
                <a:lnTo>
                  <a:pt x="169747" y="397144"/>
                </a:lnTo>
                <a:lnTo>
                  <a:pt x="169747" y="317715"/>
                </a:lnTo>
                <a:lnTo>
                  <a:pt x="0" y="317715"/>
                </a:lnTo>
                <a:lnTo>
                  <a:pt x="0" y="79429"/>
                </a:lnTo>
                <a:close/>
              </a:path>
            </a:pathLst>
          </a:custGeom>
        </p:spPr>
        <p:style>
          <a:lnRef idx="0">
            <a:schemeClr val="accent1"/>
          </a:lnRef>
          <a:fillRef idx="3">
            <a:schemeClr val="accent1"/>
          </a:fillRef>
          <a:effectRef idx="3">
            <a:schemeClr val="accent1"/>
          </a:effectRef>
          <a:fontRef idx="minor">
            <a:schemeClr val="lt1"/>
          </a:fontRef>
        </p:style>
        <p:txBody>
          <a:bodyPr lIns="0" tIns="79429" rIns="101848" bIns="79429" spcCol="1270" anchor="ctr"/>
          <a:lstStyle/>
          <a:p>
            <a:pPr algn="ctr" defTabSz="800100" fontAlgn="base">
              <a:lnSpc>
                <a:spcPct val="90000"/>
              </a:lnSpc>
              <a:spcBef>
                <a:spcPct val="0"/>
              </a:spcBef>
              <a:spcAft>
                <a:spcPct val="35000"/>
              </a:spcAft>
              <a:defRPr/>
            </a:pPr>
            <a:endParaRPr lang="en-ZA">
              <a:solidFill>
                <a:srgbClr val="FFFFFF"/>
              </a:solidFill>
              <a:latin typeface="Arial"/>
              <a:cs typeface="Arial"/>
            </a:endParaRPr>
          </a:p>
        </p:txBody>
      </p:sp>
      <p:sp>
        <p:nvSpPr>
          <p:cNvPr id="36" name="Freeform 35">
            <a:extLst>
              <a:ext uri="{FF2B5EF4-FFF2-40B4-BE49-F238E27FC236}">
                <a16:creationId xmlns:a16="http://schemas.microsoft.com/office/drawing/2014/main" id="{E686C711-7AD6-3786-E248-6ED1168842B9}"/>
              </a:ext>
            </a:extLst>
          </p:cNvPr>
          <p:cNvSpPr/>
          <p:nvPr/>
        </p:nvSpPr>
        <p:spPr>
          <a:xfrm flipH="1">
            <a:off x="8118649" y="4118163"/>
            <a:ext cx="339494" cy="397144"/>
          </a:xfrm>
          <a:custGeom>
            <a:avLst/>
            <a:gdLst>
              <a:gd name="connsiteX0" fmla="*/ 0 w 339494"/>
              <a:gd name="connsiteY0" fmla="*/ 79429 h 397144"/>
              <a:gd name="connsiteX1" fmla="*/ 169747 w 339494"/>
              <a:gd name="connsiteY1" fmla="*/ 79429 h 397144"/>
              <a:gd name="connsiteX2" fmla="*/ 169747 w 339494"/>
              <a:gd name="connsiteY2" fmla="*/ 0 h 397144"/>
              <a:gd name="connsiteX3" fmla="*/ 339494 w 339494"/>
              <a:gd name="connsiteY3" fmla="*/ 198572 h 397144"/>
              <a:gd name="connsiteX4" fmla="*/ 169747 w 339494"/>
              <a:gd name="connsiteY4" fmla="*/ 397144 h 397144"/>
              <a:gd name="connsiteX5" fmla="*/ 169747 w 339494"/>
              <a:gd name="connsiteY5" fmla="*/ 317715 h 397144"/>
              <a:gd name="connsiteX6" fmla="*/ 0 w 339494"/>
              <a:gd name="connsiteY6" fmla="*/ 317715 h 397144"/>
              <a:gd name="connsiteX7" fmla="*/ 0 w 339494"/>
              <a:gd name="connsiteY7" fmla="*/ 79429 h 397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39494" h="397144">
                <a:moveTo>
                  <a:pt x="0" y="79429"/>
                </a:moveTo>
                <a:lnTo>
                  <a:pt x="169747" y="79429"/>
                </a:lnTo>
                <a:lnTo>
                  <a:pt x="169747" y="0"/>
                </a:lnTo>
                <a:lnTo>
                  <a:pt x="339494" y="198572"/>
                </a:lnTo>
                <a:lnTo>
                  <a:pt x="169747" y="397144"/>
                </a:lnTo>
                <a:lnTo>
                  <a:pt x="169747" y="317715"/>
                </a:lnTo>
                <a:lnTo>
                  <a:pt x="0" y="317715"/>
                </a:lnTo>
                <a:lnTo>
                  <a:pt x="0" y="79429"/>
                </a:lnTo>
                <a:close/>
              </a:path>
            </a:pathLst>
          </a:custGeom>
        </p:spPr>
        <p:style>
          <a:lnRef idx="0">
            <a:schemeClr val="accent1"/>
          </a:lnRef>
          <a:fillRef idx="3">
            <a:schemeClr val="accent1"/>
          </a:fillRef>
          <a:effectRef idx="3">
            <a:schemeClr val="accent1"/>
          </a:effectRef>
          <a:fontRef idx="minor">
            <a:schemeClr val="lt1"/>
          </a:fontRef>
        </p:style>
        <p:txBody>
          <a:bodyPr lIns="0" tIns="79429" rIns="101848" bIns="79429" spcCol="1270" anchor="ctr"/>
          <a:lstStyle/>
          <a:p>
            <a:pPr algn="ctr" defTabSz="800100" fontAlgn="base">
              <a:lnSpc>
                <a:spcPct val="90000"/>
              </a:lnSpc>
              <a:spcBef>
                <a:spcPct val="0"/>
              </a:spcBef>
              <a:spcAft>
                <a:spcPct val="35000"/>
              </a:spcAft>
              <a:defRPr/>
            </a:pPr>
            <a:endParaRPr lang="en-ZA">
              <a:solidFill>
                <a:srgbClr val="FFFFFF"/>
              </a:solidFill>
              <a:latin typeface="Arial"/>
              <a:cs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a:extLst>
              <a:ext uri="{FF2B5EF4-FFF2-40B4-BE49-F238E27FC236}">
                <a16:creationId xmlns:a16="http://schemas.microsoft.com/office/drawing/2014/main" id="{25A4B1FF-0EF8-26A6-8CEC-DAE062D04CAF}"/>
              </a:ext>
            </a:extLst>
          </p:cNvPr>
          <p:cNvSpPr>
            <a:spLocks noGrp="1" noChangeArrowheads="1"/>
          </p:cNvSpPr>
          <p:nvPr>
            <p:ph type="title"/>
          </p:nvPr>
        </p:nvSpPr>
        <p:spPr/>
        <p:txBody>
          <a:bodyPr/>
          <a:lstStyle/>
          <a:p>
            <a:r>
              <a:rPr lang="en-US" altLang="en-US"/>
              <a:t>Eskom’s Standard Conditions of Tender</a:t>
            </a:r>
            <a:endParaRPr lang="en-ZA" altLang="en-US"/>
          </a:p>
        </p:txBody>
      </p:sp>
      <p:sp>
        <p:nvSpPr>
          <p:cNvPr id="3" name="Content Placeholder 2">
            <a:extLst>
              <a:ext uri="{FF2B5EF4-FFF2-40B4-BE49-F238E27FC236}">
                <a16:creationId xmlns:a16="http://schemas.microsoft.com/office/drawing/2014/main" id="{C58DDB39-2F0E-C011-CDB1-8FA66873A3DD}"/>
              </a:ext>
            </a:extLst>
          </p:cNvPr>
          <p:cNvSpPr>
            <a:spLocks noGrp="1"/>
          </p:cNvSpPr>
          <p:nvPr>
            <p:ph idx="1"/>
          </p:nvPr>
        </p:nvSpPr>
        <p:spPr>
          <a:xfrm>
            <a:off x="1960564" y="1196975"/>
            <a:ext cx="8378825" cy="5524500"/>
          </a:xfrm>
        </p:spPr>
        <p:txBody>
          <a:bodyPr/>
          <a:lstStyle/>
          <a:p>
            <a:pPr marL="0" indent="0" algn="just">
              <a:buNone/>
              <a:defRPr/>
            </a:pPr>
            <a:r>
              <a:rPr lang="en-ZA" b="1" dirty="0"/>
              <a:t>Parties</a:t>
            </a:r>
            <a:endParaRPr lang="en-US" dirty="0"/>
          </a:p>
          <a:p>
            <a:pPr algn="just">
              <a:defRPr/>
            </a:pPr>
            <a:r>
              <a:rPr lang="en-US" sz="1800" dirty="0"/>
              <a:t>The </a:t>
            </a:r>
            <a:r>
              <a:rPr lang="en-US" sz="1800" i="1" dirty="0"/>
              <a:t>Employer</a:t>
            </a:r>
            <a:r>
              <a:rPr lang="en-US" sz="1800" dirty="0"/>
              <a:t>, the Eskom </a:t>
            </a:r>
            <a:r>
              <a:rPr lang="en-US" sz="1800" i="1" dirty="0"/>
              <a:t>Representative </a:t>
            </a:r>
            <a:r>
              <a:rPr lang="en-US" sz="1800" dirty="0"/>
              <a:t>and each </a:t>
            </a:r>
            <a:r>
              <a:rPr lang="en-US" sz="1800" i="1" dirty="0"/>
              <a:t>eligible</a:t>
            </a:r>
            <a:r>
              <a:rPr lang="en-US" sz="1800" dirty="0"/>
              <a:t> tenderer</a:t>
            </a:r>
            <a:r>
              <a:rPr lang="en-US" sz="1800" i="1" dirty="0"/>
              <a:t> </a:t>
            </a:r>
            <a:r>
              <a:rPr lang="en-US" sz="1800" dirty="0"/>
              <a:t>submitting a tender shall act timeously, ethically and in a manner which is fair, equitable, transparent, competitive and cost-effective.</a:t>
            </a:r>
            <a:endParaRPr lang="en-ZA" sz="1800" dirty="0"/>
          </a:p>
          <a:p>
            <a:pPr marL="0" indent="0" algn="just">
              <a:buNone/>
              <a:defRPr/>
            </a:pPr>
            <a:r>
              <a:rPr lang="en-US" b="1" dirty="0"/>
              <a:t>Eskom's rights to accept or reject any tender </a:t>
            </a:r>
            <a:r>
              <a:rPr lang="en-US" dirty="0"/>
              <a:t>	</a:t>
            </a:r>
          </a:p>
          <a:p>
            <a:pPr algn="just">
              <a:defRPr/>
            </a:pPr>
            <a:r>
              <a:rPr lang="en-US" sz="1800" dirty="0"/>
              <a:t>Eskom may accept or reject any </a:t>
            </a:r>
            <a:r>
              <a:rPr lang="en-US" sz="1800" b="1" dirty="0"/>
              <a:t>variation, deviation</a:t>
            </a:r>
            <a:r>
              <a:rPr lang="en-US" sz="1800" dirty="0"/>
              <a:t>, tender, or alternative tender, and may cancel the tender process and reject all tenders at any time prior to the formation of a contract. Eskom or the Eskom Representative will not accept or incur any liability to a tenderer for such cancellation and rejection but will give written reasons for the action upon written request to do so. Eskom reserves the right to accept the whole of any part of any tender.</a:t>
            </a:r>
          </a:p>
          <a:p>
            <a:pPr marL="0" indent="0" algn="just">
              <a:buNone/>
              <a:defRPr/>
            </a:pPr>
            <a:r>
              <a:rPr lang="en-US" b="1" dirty="0"/>
              <a:t>Cost of tendering</a:t>
            </a:r>
            <a:endParaRPr lang="en-GB" altLang="en-US" dirty="0"/>
          </a:p>
          <a:p>
            <a:pPr algn="just">
              <a:defRPr/>
            </a:pPr>
            <a:r>
              <a:rPr lang="en-US" sz="1800" dirty="0"/>
              <a:t>Accept that Eskom will not compensate the tenderer for any costs incurred in the preparation and submission of a tender, or the negotiation of any contract, including the costs of any </a:t>
            </a:r>
            <a:r>
              <a:rPr lang="en-US" sz="1800" b="1" dirty="0"/>
              <a:t>testing</a:t>
            </a:r>
            <a:r>
              <a:rPr lang="en-US" sz="1800" dirty="0"/>
              <a:t> necessary to demonstrate that aspects of the tender satisfy the evaluation criteria.</a:t>
            </a:r>
            <a:endParaRPr lang="en-GB" altLang="en-US" sz="1800" dirty="0"/>
          </a:p>
          <a:p>
            <a:pPr algn="just">
              <a:defRPr/>
            </a:pPr>
            <a:endParaRPr lang="en-US" sz="1800" dirty="0"/>
          </a:p>
        </p:txBody>
      </p:sp>
      <p:sp>
        <p:nvSpPr>
          <p:cNvPr id="29700" name="Slide Number Placeholder 3">
            <a:extLst>
              <a:ext uri="{FF2B5EF4-FFF2-40B4-BE49-F238E27FC236}">
                <a16:creationId xmlns:a16="http://schemas.microsoft.com/office/drawing/2014/main" id="{606E7378-65B4-87C7-745E-FC85864EB2E9}"/>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7</a:t>
            </a:fld>
            <a:endParaRPr lang="en-ZA" altLang="en-US" sz="18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83EAB676-F47E-2C71-46E1-EA694A8EE7D0}"/>
              </a:ext>
            </a:extLst>
          </p:cNvPr>
          <p:cNvSpPr>
            <a:spLocks noGrp="1" noChangeArrowheads="1"/>
          </p:cNvSpPr>
          <p:nvPr>
            <p:ph type="title"/>
          </p:nvPr>
        </p:nvSpPr>
        <p:spPr/>
        <p:txBody>
          <a:bodyPr/>
          <a:lstStyle/>
          <a:p>
            <a:r>
              <a:rPr lang="en-US" altLang="en-US"/>
              <a:t>Eskom’s Standard Conditions of Tender Cont…</a:t>
            </a:r>
            <a:endParaRPr lang="en-ZA" altLang="en-US"/>
          </a:p>
        </p:txBody>
      </p:sp>
      <p:sp>
        <p:nvSpPr>
          <p:cNvPr id="26627" name="Content Placeholder 2">
            <a:extLst>
              <a:ext uri="{FF2B5EF4-FFF2-40B4-BE49-F238E27FC236}">
                <a16:creationId xmlns:a16="http://schemas.microsoft.com/office/drawing/2014/main" id="{3A6E5392-57BF-B530-07F8-1E29072DEFF2}"/>
              </a:ext>
            </a:extLst>
          </p:cNvPr>
          <p:cNvSpPr>
            <a:spLocks noGrp="1"/>
          </p:cNvSpPr>
          <p:nvPr>
            <p:ph idx="1"/>
          </p:nvPr>
        </p:nvSpPr>
        <p:spPr>
          <a:xfrm>
            <a:off x="1960564" y="1125539"/>
            <a:ext cx="8378825" cy="5356225"/>
          </a:xfrm>
        </p:spPr>
        <p:txBody>
          <a:bodyPr/>
          <a:lstStyle/>
          <a:p>
            <a:pPr marL="0" indent="0">
              <a:buNone/>
              <a:defRPr/>
            </a:pPr>
            <a:r>
              <a:rPr lang="en-US" b="1" dirty="0"/>
              <a:t>Eskom’s right  to negotiate</a:t>
            </a:r>
            <a:endParaRPr lang="en-US" dirty="0"/>
          </a:p>
          <a:p>
            <a:pPr algn="just">
              <a:defRPr/>
            </a:pPr>
            <a:r>
              <a:rPr lang="en-US" dirty="0"/>
              <a:t>Eskom reserves the right to enter into mandated negotiations with any one or more selected tenderer(s) in accordance with Eskom’s approved procurement policies and procedures.</a:t>
            </a:r>
            <a:endParaRPr lang="en-GB" altLang="en-US" dirty="0"/>
          </a:p>
          <a:p>
            <a:pPr>
              <a:defRPr/>
            </a:pPr>
            <a:r>
              <a:rPr lang="en-GB" altLang="en-US" dirty="0"/>
              <a:t>A contract may not be awarded to the tenderer who does not meet all contractual requirements.</a:t>
            </a:r>
            <a:endParaRPr lang="en-US" altLang="en-US" dirty="0"/>
          </a:p>
          <a:p>
            <a:pPr algn="just">
              <a:defRPr/>
            </a:pPr>
            <a:r>
              <a:rPr lang="en-US" altLang="en-US" dirty="0"/>
              <a:t>After the cancellation of the tender process or the rejection of all tenders Eskom may abandon the proposed work and services, have it performed in any other manner, or re-issue a similar invitation to tender at any time.</a:t>
            </a:r>
          </a:p>
          <a:p>
            <a:pPr algn="just">
              <a:defRPr/>
            </a:pPr>
            <a:r>
              <a:rPr lang="en-ZA" dirty="0"/>
              <a:t>Eskom’s right to exclude any tenderer should a tenderer’s participation in the tendering process cause Eskom to suffer any </a:t>
            </a:r>
            <a:r>
              <a:rPr lang="en-ZA" b="1" dirty="0"/>
              <a:t>reputational damages.</a:t>
            </a:r>
          </a:p>
          <a:p>
            <a:pPr>
              <a:defRPr/>
            </a:pPr>
            <a:endParaRPr lang="en-US" altLang="en-US" dirty="0"/>
          </a:p>
          <a:p>
            <a:pPr>
              <a:defRPr/>
            </a:pPr>
            <a:endParaRPr lang="en-US" altLang="en-US" dirty="0"/>
          </a:p>
        </p:txBody>
      </p:sp>
      <p:sp>
        <p:nvSpPr>
          <p:cNvPr id="31748" name="Slide Number Placeholder 3">
            <a:extLst>
              <a:ext uri="{FF2B5EF4-FFF2-40B4-BE49-F238E27FC236}">
                <a16:creationId xmlns:a16="http://schemas.microsoft.com/office/drawing/2014/main" id="{5E748A19-79BC-2AB1-7C45-CC8FA683B955}"/>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8</a:t>
            </a:fld>
            <a:endParaRPr lang="en-ZA" altLang="en-US" sz="18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9364DB-E554-A4EE-3909-52CFFE3B7E0C}"/>
            </a:ext>
          </a:extLst>
        </p:cNvPr>
        <p:cNvGrpSpPr/>
        <p:nvPr/>
      </p:nvGrpSpPr>
      <p:grpSpPr>
        <a:xfrm>
          <a:off x="0" y="0"/>
          <a:ext cx="0" cy="0"/>
          <a:chOff x="0" y="0"/>
          <a:chExt cx="0" cy="0"/>
        </a:xfrm>
      </p:grpSpPr>
      <p:sp>
        <p:nvSpPr>
          <p:cNvPr id="31746" name="Title 1">
            <a:extLst>
              <a:ext uri="{FF2B5EF4-FFF2-40B4-BE49-F238E27FC236}">
                <a16:creationId xmlns:a16="http://schemas.microsoft.com/office/drawing/2014/main" id="{BC57217D-12F6-E2E5-0F3C-353B777EC847}"/>
              </a:ext>
            </a:extLst>
          </p:cNvPr>
          <p:cNvSpPr>
            <a:spLocks noGrp="1" noChangeArrowheads="1"/>
          </p:cNvSpPr>
          <p:nvPr>
            <p:ph type="title"/>
          </p:nvPr>
        </p:nvSpPr>
        <p:spPr/>
        <p:txBody>
          <a:bodyPr/>
          <a:lstStyle/>
          <a:p>
            <a:r>
              <a:rPr lang="en-US" altLang="en-US"/>
              <a:t>Eskom’s Standard Conditions of Tender Cont…</a:t>
            </a:r>
            <a:endParaRPr lang="en-ZA" altLang="en-US"/>
          </a:p>
        </p:txBody>
      </p:sp>
      <p:sp>
        <p:nvSpPr>
          <p:cNvPr id="26627" name="Content Placeholder 2">
            <a:extLst>
              <a:ext uri="{FF2B5EF4-FFF2-40B4-BE49-F238E27FC236}">
                <a16:creationId xmlns:a16="http://schemas.microsoft.com/office/drawing/2014/main" id="{2DF40008-F92D-C289-35DD-F592FFD3D769}"/>
              </a:ext>
            </a:extLst>
          </p:cNvPr>
          <p:cNvSpPr>
            <a:spLocks noGrp="1"/>
          </p:cNvSpPr>
          <p:nvPr>
            <p:ph idx="1"/>
          </p:nvPr>
        </p:nvSpPr>
        <p:spPr>
          <a:xfrm>
            <a:off x="937549" y="1125539"/>
            <a:ext cx="10857053" cy="5356225"/>
          </a:xfrm>
        </p:spPr>
        <p:txBody>
          <a:bodyPr/>
          <a:lstStyle/>
          <a:p>
            <a:pPr>
              <a:lnSpc>
                <a:spcPct val="107000"/>
              </a:lnSpc>
              <a:spcAft>
                <a:spcPts val="800"/>
              </a:spcAft>
              <a:buNone/>
            </a:pPr>
            <a:r>
              <a:rPr lang="en-US" sz="1800" b="1" dirty="0">
                <a:effectLst/>
                <a:latin typeface="Calibri" panose="020F0502020204030204" pitchFamily="34" charset="0"/>
                <a:ea typeface="Calibri" panose="020F0502020204030204" pitchFamily="34" charset="0"/>
                <a:cs typeface="Times New Roman" panose="02020603050405020304" pitchFamily="18" charset="0"/>
              </a:rPr>
              <a:t>The following guidelines are to be observed when putting together the bid. </a:t>
            </a:r>
            <a:endParaRPr lang="en-ZA" sz="18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response to the mandatory and functional criteria are to be separated and clearly marked.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bid documentation contents is to indexed as per criteria numbering.</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Each entry in the contents page must include a hyperlink to its respective section.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images used must be readable and in context.</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reference is made to cost of a project, indicate the total cost of project and the cost of your respective portion of said project.</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Where explanations are required, the explanations must be concise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references quoted must be relevant to the scope. </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referring to past projects, prior to going into detail, include a table that mentions the project, date completed, cost and scope.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providing years of experience for dedicated staff, A summary table is to be included to indicate, name, position, years of experience and as total average years of experience.</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arenR"/>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there is not information provided for a given criteria then the score will be 0 for that particular criteria.</a:t>
            </a:r>
            <a:endParaRPr lang="en-ZA" sz="1800" dirty="0">
              <a:effectLst/>
              <a:latin typeface="Calibri" panose="020F0502020204030204" pitchFamily="34" charset="0"/>
              <a:ea typeface="Calibri" panose="020F0502020204030204" pitchFamily="34" charset="0"/>
              <a:cs typeface="Times New Roman" panose="02020603050405020304" pitchFamily="18" charset="0"/>
            </a:endParaRPr>
          </a:p>
          <a:p>
            <a:pPr>
              <a:defRPr/>
            </a:pPr>
            <a:endParaRPr lang="en-US" altLang="en-US" dirty="0"/>
          </a:p>
          <a:p>
            <a:pPr>
              <a:defRPr/>
            </a:pPr>
            <a:endParaRPr lang="en-US" altLang="en-US" dirty="0"/>
          </a:p>
        </p:txBody>
      </p:sp>
      <p:sp>
        <p:nvSpPr>
          <p:cNvPr id="31748" name="Slide Number Placeholder 3">
            <a:extLst>
              <a:ext uri="{FF2B5EF4-FFF2-40B4-BE49-F238E27FC236}">
                <a16:creationId xmlns:a16="http://schemas.microsoft.com/office/drawing/2014/main" id="{78C6182F-4330-D51C-BA26-97FA002C050D}"/>
              </a:ext>
            </a:extLst>
          </p:cNvPr>
          <p:cNvSpPr>
            <a:spLocks noGrp="1"/>
          </p:cNvSpPr>
          <p:nvPr>
            <p:ph type="sldNum" sz="quarter" idx="12"/>
          </p:nvPr>
        </p:nvSpPr>
        <p:spPr bwMode="auto">
          <a:xfrm>
            <a:off x="5232400" y="6453189"/>
            <a:ext cx="1246717" cy="2682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defPPr>
              <a:defRPr lang="en-US"/>
            </a:defPPr>
            <a:lvl1pPr marL="0" algn="ctr" defTabSz="914400" rtl="0" eaLnBrk="1" latinLnBrk="0" hangingPunct="1">
              <a:defRPr sz="1000" kern="1200">
                <a:solidFill>
                  <a:srgbClr val="83725B"/>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l" fontAlgn="base">
              <a:lnSpc>
                <a:spcPct val="100000"/>
              </a:lnSpc>
              <a:spcBef>
                <a:spcPct val="0"/>
              </a:spcBef>
              <a:spcAft>
                <a:spcPct val="0"/>
              </a:spcAft>
              <a:buClrTx/>
              <a:buNone/>
              <a:defRPr/>
            </a:pPr>
            <a:fld id="{B27CAAB8-9A1B-498F-A49E-7EF877963AC1}" type="slidenum">
              <a:rPr lang="en-ZA" altLang="en-US" smtClean="0"/>
              <a:pPr algn="l" fontAlgn="base">
                <a:lnSpc>
                  <a:spcPct val="100000"/>
                </a:lnSpc>
                <a:spcBef>
                  <a:spcPct val="0"/>
                </a:spcBef>
                <a:spcAft>
                  <a:spcPct val="0"/>
                </a:spcAft>
                <a:buClrTx/>
                <a:buNone/>
                <a:defRPr/>
              </a:pPr>
              <a:t>9</a:t>
            </a:fld>
            <a:endParaRPr lang="en-ZA" altLang="en-US" sz="1800"/>
          </a:p>
        </p:txBody>
      </p:sp>
    </p:spTree>
    <p:extLst>
      <p:ext uri="{BB962C8B-B14F-4D97-AF65-F5344CB8AC3E}">
        <p14:creationId xmlns:p14="http://schemas.microsoft.com/office/powerpoint/2010/main" val="287727371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pFVXL1_nJCU6Zl5YrCVgP8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pRpC7if.EpEWu3lAUedszL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pZuQsQgkEdUCBkls0RytDD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d4dbca21-f2bd-46c3-8661-a868e9bb899c" xsi:nil="true"/>
    <lcf76f155ced4ddcb4097134ff3c332f xmlns="3866e4d5-944d-4053-8460-e635d4a23d3e">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E1C797E46223444B9B64BC687590A08" ma:contentTypeVersion="10" ma:contentTypeDescription="Create a new document." ma:contentTypeScope="" ma:versionID="4d39d3387629faff80afbab5d980ae41">
  <xsd:schema xmlns:xsd="http://www.w3.org/2001/XMLSchema" xmlns:xs="http://www.w3.org/2001/XMLSchema" xmlns:p="http://schemas.microsoft.com/office/2006/metadata/properties" xmlns:ns2="3866e4d5-944d-4053-8460-e635d4a23d3e" xmlns:ns3="d4dbca21-f2bd-46c3-8661-a868e9bb899c" targetNamespace="http://schemas.microsoft.com/office/2006/metadata/properties" ma:root="true" ma:fieldsID="ab79dd9a2336294537afc1dd4802e025" ns2:_="" ns3:_="">
    <xsd:import namespace="3866e4d5-944d-4053-8460-e635d4a23d3e"/>
    <xsd:import namespace="d4dbca21-f2bd-46c3-8661-a868e9bb899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DateTaken"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866e4d5-944d-4053-8460-e635d4a23d3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DateTaken" ma:index="11" nillable="true" ma:displayName="MediaServiceDateTaken" ma:hidden="true" ma:indexed="true" ma:internalName="MediaServiceDateTaken" ma:readOnly="true">
      <xsd:simpleType>
        <xsd:restriction base="dms:Text"/>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e5fa3029-581b-4330-9c67-5ed5a891eaa2"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4dbca21-f2bd-46c3-8661-a868e9bb899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692dc8e-7366-4d36-bb8c-c87750d4fcbc}" ma:internalName="TaxCatchAll" ma:showField="CatchAllData" ma:web="d4dbca21-f2bd-46c3-8661-a868e9bb899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33A1265-97A7-4CBC-A6B2-2EEAB6A71AD7}">
  <ds:schemaRefs>
    <ds:schemaRef ds:uri="http://purl.org/dc/terms/"/>
    <ds:schemaRef ds:uri="http://schemas.microsoft.com/office/infopath/2007/PartnerControls"/>
    <ds:schemaRef ds:uri="http://purl.org/dc/elements/1.1/"/>
    <ds:schemaRef ds:uri="http://www.w3.org/XML/1998/namespace"/>
    <ds:schemaRef ds:uri="http://schemas.microsoft.com/office/2006/documentManagement/types"/>
    <ds:schemaRef ds:uri="http://schemas.microsoft.com/office/2006/metadata/properties"/>
    <ds:schemaRef ds:uri="http://purl.org/dc/dcmitype/"/>
    <ds:schemaRef ds:uri="http://schemas.openxmlformats.org/package/2006/metadata/core-properties"/>
    <ds:schemaRef ds:uri="2c7ddca0-f18f-4514-89ec-cfc256175ba5"/>
    <ds:schemaRef ds:uri="d4dbca21-f2bd-46c3-8661-a868e9bb899c"/>
    <ds:schemaRef ds:uri="3866e4d5-944d-4053-8460-e635d4a23d3e"/>
  </ds:schemaRefs>
</ds:datastoreItem>
</file>

<file path=customXml/itemProps2.xml><?xml version="1.0" encoding="utf-8"?>
<ds:datastoreItem xmlns:ds="http://schemas.openxmlformats.org/officeDocument/2006/customXml" ds:itemID="{7F75ADF6-FF55-4FFC-BA53-8A77FEA89285}">
  <ds:schemaRefs>
    <ds:schemaRef ds:uri="http://schemas.microsoft.com/sharepoint/v3/contenttype/forms"/>
  </ds:schemaRefs>
</ds:datastoreItem>
</file>

<file path=customXml/itemProps3.xml><?xml version="1.0" encoding="utf-8"?>
<ds:datastoreItem xmlns:ds="http://schemas.openxmlformats.org/officeDocument/2006/customXml" ds:itemID="{0AEF842A-FDAA-4D39-AA4D-80223A3F0F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866e4d5-944d-4053-8460-e635d4a23d3e"/>
    <ds:schemaRef ds:uri="d4dbca21-f2bd-46c3-8661-a868e9bb899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5115</TotalTime>
  <Words>1976</Words>
  <Application>Microsoft Office PowerPoint</Application>
  <PresentationFormat>Widescreen</PresentationFormat>
  <Paragraphs>193</Paragraphs>
  <Slides>18</Slides>
  <Notes>8</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18</vt:i4>
      </vt:variant>
    </vt:vector>
  </HeadingPairs>
  <TitlesOfParts>
    <vt:vector size="26" baseType="lpstr">
      <vt:lpstr>Arial</vt:lpstr>
      <vt:lpstr>Calibri</vt:lpstr>
      <vt:lpstr>Courier New</vt:lpstr>
      <vt:lpstr>Times New Roman</vt:lpstr>
      <vt:lpstr>Wingdings</vt:lpstr>
      <vt:lpstr>Office Theme</vt:lpstr>
      <vt:lpstr>Content Slide Master</vt:lpstr>
      <vt:lpstr>think-cell Slide</vt:lpstr>
      <vt:lpstr>THE PROVISION OF PROFESSIONAL SERVICES ENABLEMENT PROVIDER FOR A PERIOD OF 6 YEARS </vt:lpstr>
      <vt:lpstr>Agenda:</vt:lpstr>
      <vt:lpstr>SAFETY TALK</vt:lpstr>
      <vt:lpstr>Purpose of The Session:</vt:lpstr>
      <vt:lpstr>Commercial Requirements Tender Clarification</vt:lpstr>
      <vt:lpstr>Invitation to Tender (ITT) / Request for Proposal (RFP) Commercial Process</vt:lpstr>
      <vt:lpstr>Eskom’s Standard Conditions of Tender</vt:lpstr>
      <vt:lpstr>Eskom’s Standard Conditions of Tender Cont…</vt:lpstr>
      <vt:lpstr>Eskom’s Standard Conditions of Tender Cont…</vt:lpstr>
      <vt:lpstr>Eskom’s Standard Conditions of Tender Cont…</vt:lpstr>
      <vt:lpstr> APPLICATION FOR A TAX CLEARANCE – FOREIGN SUPPLIERS </vt:lpstr>
      <vt:lpstr>ITT / RFP Process and Evaluation Criteria </vt:lpstr>
      <vt:lpstr>ITT / RFP Process - Overview</vt:lpstr>
      <vt:lpstr>ITT / RFP Process - Overview Cont…</vt:lpstr>
      <vt:lpstr>ITT / RFP Process Response Format 2/2</vt:lpstr>
      <vt:lpstr>ITT / RFP Process  Response Format 2/3</vt:lpstr>
      <vt:lpstr>ITT/RFP Process - Communication</vt:lpstr>
      <vt:lpstr>Conclusion</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Martin Nndwammbi</cp:lastModifiedBy>
  <cp:revision>65</cp:revision>
  <dcterms:created xsi:type="dcterms:W3CDTF">2020-01-06T09:48:40Z</dcterms:created>
  <dcterms:modified xsi:type="dcterms:W3CDTF">2025-08-29T08:54:52Z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0x0101004E1C797E46223444B9B64BC687590A08</vt:lpwstr>
  </property>
</Properties>
</file>