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2" r:id="rId5"/>
  </p:sldMasterIdLst>
  <p:notesMasterIdLst>
    <p:notesMasterId r:id="rId18"/>
  </p:notesMasterIdLst>
  <p:sldIdLst>
    <p:sldId id="308" r:id="rId6"/>
    <p:sldId id="309" r:id="rId7"/>
    <p:sldId id="311" r:id="rId8"/>
    <p:sldId id="313" r:id="rId9"/>
    <p:sldId id="316" r:id="rId10"/>
    <p:sldId id="317" r:id="rId11"/>
    <p:sldId id="319" r:id="rId12"/>
    <p:sldId id="320" r:id="rId13"/>
    <p:sldId id="321" r:id="rId14"/>
    <p:sldId id="322" r:id="rId15"/>
    <p:sldId id="323" r:id="rId16"/>
    <p:sldId id="298" r:id="rId17"/>
  </p:sldIdLst>
  <p:sldSz cx="12192000" cy="6858000"/>
  <p:notesSz cx="6858000" cy="9144000"/>
  <p:custDataLst>
    <p:tags r:id="rId19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1BB4004C-EA86-176F-B3D2-BEBA069F5769}" name="Stefanie Mpiyakhe" initials="SM" userId="S::stef@bravegroup.co.za::5232a352-55aa-490d-a92f-c050863fe620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B6AA"/>
    <a:srgbClr val="ACC3C3"/>
    <a:srgbClr val="E4BC7F"/>
    <a:srgbClr val="C2C382"/>
    <a:srgbClr val="CA9987"/>
    <a:srgbClr val="B49180"/>
    <a:srgbClr val="82A5A5"/>
    <a:srgbClr val="D69B40"/>
    <a:srgbClr val="A3A543"/>
    <a:srgbClr val="B066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864E13D-C449-4F10-90AB-C469EC734B19}" v="3" dt="2025-08-27T14:21:02.0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6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tags" Target="tags/tag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16E32EE-42E0-42DF-AE9D-0FDEC0932D2B}" type="doc">
      <dgm:prSet loTypeId="urn:microsoft.com/office/officeart/2005/8/layout/target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ZA"/>
        </a:p>
      </dgm:t>
    </dgm:pt>
    <dgm:pt modelId="{D8445252-6A1F-4F49-8605-EAC2982AECE1}">
      <dgm:prSet/>
      <dgm:spPr/>
      <dgm:t>
        <a:bodyPr/>
        <a:lstStyle/>
        <a:p>
          <a:pPr rtl="0"/>
          <a:r>
            <a:rPr lang="en-ZA" b="1" dirty="0"/>
            <a:t>Quality is : Conformance to Requirements</a:t>
          </a:r>
          <a:endParaRPr lang="en-ZA" dirty="0"/>
        </a:p>
      </dgm:t>
    </dgm:pt>
    <dgm:pt modelId="{56274155-7B0D-488A-864B-5C6E7D281C3D}" type="parTrans" cxnId="{5B4546B2-6815-41EE-9E03-00EA086B71BF}">
      <dgm:prSet/>
      <dgm:spPr/>
      <dgm:t>
        <a:bodyPr/>
        <a:lstStyle/>
        <a:p>
          <a:endParaRPr lang="en-ZA"/>
        </a:p>
      </dgm:t>
    </dgm:pt>
    <dgm:pt modelId="{9DB488AB-D230-445C-8F37-7C58D2E2893C}" type="sibTrans" cxnId="{5B4546B2-6815-41EE-9E03-00EA086B71BF}">
      <dgm:prSet/>
      <dgm:spPr/>
      <dgm:t>
        <a:bodyPr/>
        <a:lstStyle/>
        <a:p>
          <a:endParaRPr lang="en-ZA"/>
        </a:p>
      </dgm:t>
    </dgm:pt>
    <dgm:pt modelId="{60BA9F54-FADC-42E4-BA02-0D0885FEDCF9}" type="pres">
      <dgm:prSet presAssocID="{816E32EE-42E0-42DF-AE9D-0FDEC0932D2B}" presName="Name0" presStyleCnt="0">
        <dgm:presLayoutVars>
          <dgm:chMax val="7"/>
          <dgm:dir/>
          <dgm:animLvl val="lvl"/>
          <dgm:resizeHandles val="exact"/>
        </dgm:presLayoutVars>
      </dgm:prSet>
      <dgm:spPr/>
    </dgm:pt>
    <dgm:pt modelId="{08CC9CCF-9BDB-4A8D-847F-53D260CFFB94}" type="pres">
      <dgm:prSet presAssocID="{D8445252-6A1F-4F49-8605-EAC2982AECE1}" presName="circle1" presStyleLbl="node1" presStyleIdx="0" presStyleCnt="1"/>
      <dgm:spPr/>
    </dgm:pt>
    <dgm:pt modelId="{C67852BC-DC5D-4F0C-B1D8-D6379D1D3CAA}" type="pres">
      <dgm:prSet presAssocID="{D8445252-6A1F-4F49-8605-EAC2982AECE1}" presName="space" presStyleCnt="0"/>
      <dgm:spPr/>
    </dgm:pt>
    <dgm:pt modelId="{41D9E3B6-9DC1-4189-90F2-4C77CFEAC99C}" type="pres">
      <dgm:prSet presAssocID="{D8445252-6A1F-4F49-8605-EAC2982AECE1}" presName="rect1" presStyleLbl="alignAcc1" presStyleIdx="0" presStyleCnt="1" custLinFactNeighborX="-630" custLinFactNeighborY="30033"/>
      <dgm:spPr/>
    </dgm:pt>
    <dgm:pt modelId="{538C79C6-7C7B-40A3-A991-EA1887F8A57D}" type="pres">
      <dgm:prSet presAssocID="{D8445252-6A1F-4F49-8605-EAC2982AECE1}" presName="rect1ParTxNoCh" presStyleLbl="alignAcc1" presStyleIdx="0" presStyleCnt="1">
        <dgm:presLayoutVars>
          <dgm:chMax val="1"/>
          <dgm:bulletEnabled val="1"/>
        </dgm:presLayoutVars>
      </dgm:prSet>
      <dgm:spPr/>
    </dgm:pt>
  </dgm:ptLst>
  <dgm:cxnLst>
    <dgm:cxn modelId="{51A51D39-6662-4FEC-95FA-8A98B30F5ADC}" type="presOf" srcId="{816E32EE-42E0-42DF-AE9D-0FDEC0932D2B}" destId="{60BA9F54-FADC-42E4-BA02-0D0885FEDCF9}" srcOrd="0" destOrd="0" presId="urn:microsoft.com/office/officeart/2005/8/layout/target3"/>
    <dgm:cxn modelId="{FBB40655-9FA0-48C2-AAC8-FEF72DE5E229}" type="presOf" srcId="{D8445252-6A1F-4F49-8605-EAC2982AECE1}" destId="{538C79C6-7C7B-40A3-A991-EA1887F8A57D}" srcOrd="1" destOrd="0" presId="urn:microsoft.com/office/officeart/2005/8/layout/target3"/>
    <dgm:cxn modelId="{5B4546B2-6815-41EE-9E03-00EA086B71BF}" srcId="{816E32EE-42E0-42DF-AE9D-0FDEC0932D2B}" destId="{D8445252-6A1F-4F49-8605-EAC2982AECE1}" srcOrd="0" destOrd="0" parTransId="{56274155-7B0D-488A-864B-5C6E7D281C3D}" sibTransId="{9DB488AB-D230-445C-8F37-7C58D2E2893C}"/>
    <dgm:cxn modelId="{BC1683D0-2C46-4991-8B89-953FABCA2DB5}" type="presOf" srcId="{D8445252-6A1F-4F49-8605-EAC2982AECE1}" destId="{41D9E3B6-9DC1-4189-90F2-4C77CFEAC99C}" srcOrd="0" destOrd="0" presId="urn:microsoft.com/office/officeart/2005/8/layout/target3"/>
    <dgm:cxn modelId="{A8FD5585-E98A-4C3B-B7BF-56E8AC0DD055}" type="presParOf" srcId="{60BA9F54-FADC-42E4-BA02-0D0885FEDCF9}" destId="{08CC9CCF-9BDB-4A8D-847F-53D260CFFB94}" srcOrd="0" destOrd="0" presId="urn:microsoft.com/office/officeart/2005/8/layout/target3"/>
    <dgm:cxn modelId="{F1F7F470-D3B7-4018-98FB-1FDCC6C0103E}" type="presParOf" srcId="{60BA9F54-FADC-42E4-BA02-0D0885FEDCF9}" destId="{C67852BC-DC5D-4F0C-B1D8-D6379D1D3CAA}" srcOrd="1" destOrd="0" presId="urn:microsoft.com/office/officeart/2005/8/layout/target3"/>
    <dgm:cxn modelId="{9719ABB4-031D-425D-9016-9834F8E91464}" type="presParOf" srcId="{60BA9F54-FADC-42E4-BA02-0D0885FEDCF9}" destId="{41D9E3B6-9DC1-4189-90F2-4C77CFEAC99C}" srcOrd="2" destOrd="0" presId="urn:microsoft.com/office/officeart/2005/8/layout/target3"/>
    <dgm:cxn modelId="{90B1FCC5-9E1D-47C7-9188-A306D5F11D3A}" type="presParOf" srcId="{60BA9F54-FADC-42E4-BA02-0D0885FEDCF9}" destId="{538C79C6-7C7B-40A3-A991-EA1887F8A57D}" srcOrd="3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CC9CCF-9BDB-4A8D-847F-53D260CFFB94}">
      <dsp:nvSpPr>
        <dsp:cNvPr id="0" name=""/>
        <dsp:cNvSpPr/>
      </dsp:nvSpPr>
      <dsp:spPr>
        <a:xfrm>
          <a:off x="0" y="0"/>
          <a:ext cx="1386413" cy="1386413"/>
        </a:xfrm>
        <a:prstGeom prst="pie">
          <a:avLst>
            <a:gd name="adj1" fmla="val 5400000"/>
            <a:gd name="adj2" fmla="val 162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D9E3B6-9DC1-4189-90F2-4C77CFEAC99C}">
      <dsp:nvSpPr>
        <dsp:cNvPr id="0" name=""/>
        <dsp:cNvSpPr/>
      </dsp:nvSpPr>
      <dsp:spPr>
        <a:xfrm>
          <a:off x="636041" y="0"/>
          <a:ext cx="9073883" cy="1386413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marL="0" lvl="0" indent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ZA" sz="4000" b="1" kern="1200" dirty="0"/>
            <a:t>Quality is : Conformance to Requirements</a:t>
          </a:r>
          <a:endParaRPr lang="en-ZA" sz="4000" kern="1200" dirty="0"/>
        </a:p>
      </dsp:txBody>
      <dsp:txXfrm>
        <a:off x="636041" y="0"/>
        <a:ext cx="9073883" cy="13864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E79EC-29B1-4A54-B46B-ADFA5C0A41D5}" type="datetimeFigureOut">
              <a:rPr lang="en-ZA" smtClean="0"/>
              <a:t>2025/08/27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A291F-663B-47B1-87DD-51E5B01DA0AE}" type="slidenum">
              <a:rPr lang="en-ZA" smtClean="0"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85645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emf"/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5.emf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7" Type="http://schemas.openxmlformats.org/officeDocument/2006/relationships/image" Target="../media/image6.emf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DFF4CC-8DC4-7B7A-39C5-262F5C87F5B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" y="4144544"/>
            <a:ext cx="12191995" cy="2464129"/>
          </a:xfrm>
          <a:prstGeom prst="rect">
            <a:avLst/>
          </a:prstGeom>
        </p:spPr>
      </p:pic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4618049" y="1404737"/>
            <a:ext cx="7117690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r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Title of presentation</a:t>
            </a:r>
            <a:endParaRPr lang="en-ZA" noProof="0" dirty="0"/>
          </a:p>
        </p:txBody>
      </p:sp>
      <p:sp>
        <p:nvSpPr>
          <p:cNvPr id="64" name="Rectangle 4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4618050" y="2924226"/>
            <a:ext cx="7117689" cy="36512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FontTx/>
              <a:buNone/>
              <a:defRPr sz="2000" b="1">
                <a:solidFill>
                  <a:srgbClr val="83725B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Presented by:</a:t>
            </a:r>
            <a:endParaRPr lang="en-ZA" noProof="0" dirty="0"/>
          </a:p>
        </p:txBody>
      </p:sp>
      <p:sp>
        <p:nvSpPr>
          <p:cNvPr id="69" name="Text Placeholder 68">
            <a:extLst>
              <a:ext uri="{FF2B5EF4-FFF2-40B4-BE49-F238E27FC236}">
                <a16:creationId xmlns:a16="http://schemas.microsoft.com/office/drawing/2014/main" id="{FC9B13AD-CB38-ECF0-A13D-FF807AEA766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18049" y="3527025"/>
            <a:ext cx="7117690" cy="32702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algn="r">
              <a:defRPr>
                <a:solidFill>
                  <a:schemeClr val="bg1"/>
                </a:solidFill>
              </a:defRPr>
            </a:lvl2pPr>
            <a:lvl3pPr algn="r">
              <a:defRPr>
                <a:solidFill>
                  <a:schemeClr val="bg1"/>
                </a:solidFill>
              </a:defRPr>
            </a:lvl3pPr>
            <a:lvl4pPr algn="r">
              <a:defRPr>
                <a:solidFill>
                  <a:schemeClr val="bg1"/>
                </a:solidFill>
              </a:defRPr>
            </a:lvl4pPr>
            <a:lvl5pPr algn="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GB" dirty="0"/>
              <a:t>Date:</a:t>
            </a:r>
            <a:endParaRPr lang="en-US" dirty="0"/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70F73F9A-6527-43E5-9BDC-E6533EDAECC6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025F6DC-490B-FE96-3826-453FA05719BC}"/>
              </a:ext>
            </a:extLst>
          </p:cNvPr>
          <p:cNvSpPr/>
          <p:nvPr userDrawn="1"/>
        </p:nvSpPr>
        <p:spPr>
          <a:xfrm>
            <a:off x="504232" y="3817647"/>
            <a:ext cx="1533524" cy="15166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CADFDE-56B9-04C2-BCE2-05120032D0A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504232" y="1784299"/>
            <a:ext cx="3937000" cy="3568700"/>
          </a:xfrm>
          <a:prstGeom prst="rect">
            <a:avLst/>
          </a:prstGeom>
        </p:spPr>
      </p:pic>
      <p:sp>
        <p:nvSpPr>
          <p:cNvPr id="9" name="Picture Placeholder 4">
            <a:extLst>
              <a:ext uri="{FF2B5EF4-FFF2-40B4-BE49-F238E27FC236}">
                <a16:creationId xmlns:a16="http://schemas.microsoft.com/office/drawing/2014/main" id="{46C2D1BC-19FC-6DDD-3EE5-86D738105E53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000139" y="1921224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96E0838-0F9B-EF5D-E73C-CAF299B03244}"/>
              </a:ext>
            </a:extLst>
          </p:cNvPr>
          <p:cNvSpPr/>
          <p:nvPr userDrawn="1"/>
        </p:nvSpPr>
        <p:spPr>
          <a:xfrm>
            <a:off x="329249" y="3610137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Picture Placeholder 101">
            <a:extLst>
              <a:ext uri="{FF2B5EF4-FFF2-40B4-BE49-F238E27FC236}">
                <a16:creationId xmlns:a16="http://schemas.microsoft.com/office/drawing/2014/main" id="{71ABA184-90EF-886D-01F7-8ED79E7BB0C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1417B6E-DCAF-E329-82FA-A9666987E52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3202" y="3610137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1499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3E77A3B-B320-4C09-0FDF-7F1B0E81B64C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121920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EA9F132-5B21-E13F-3DD4-5A76269137FE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566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pter divs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C70AA778-541B-E885-5A78-44A4C7F4B690}"/>
              </a:ext>
            </a:extLst>
          </p:cNvPr>
          <p:cNvSpPr/>
          <p:nvPr userDrawn="1"/>
        </p:nvSpPr>
        <p:spPr>
          <a:xfrm>
            <a:off x="0" y="4142874"/>
            <a:ext cx="12192000" cy="2466974"/>
          </a:xfrm>
          <a:prstGeom prst="rect">
            <a:avLst/>
          </a:prstGeom>
          <a:solidFill>
            <a:schemeClr val="bg2"/>
          </a:solidFill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447FC08-0CA1-C812-957B-303369CEC0B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2060273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0" name="Rectangle 3">
            <a:extLst>
              <a:ext uri="{FF2B5EF4-FFF2-40B4-BE49-F238E27FC236}">
                <a16:creationId xmlns:a16="http://schemas.microsoft.com/office/drawing/2014/main" id="{CDD01BF2-A391-2350-F502-B39704CC06F8}"/>
              </a:ext>
            </a:extLst>
          </p:cNvPr>
          <p:cNvSpPr>
            <a:spLocks noGrp="1" noChangeArrowheads="1"/>
          </p:cNvSpPr>
          <p:nvPr>
            <p:ph type="ctrTitle" hasCustomPrompt="1"/>
          </p:nvPr>
        </p:nvSpPr>
        <p:spPr>
          <a:xfrm>
            <a:off x="706438" y="2241800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DBBB6FBC-E3C9-3B31-3EF0-38D626E1E1D4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4114800" y="4142874"/>
            <a:ext cx="41148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5AF0A9FC-BFA5-B482-1275-4088CD882898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8229600" y="4142874"/>
            <a:ext cx="3962400" cy="2451601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4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7B8CCE-72D0-1BBF-D066-4AF8ED0D6F84}"/>
              </a:ext>
            </a:extLst>
          </p:cNvPr>
          <p:cNvSpPr/>
          <p:nvPr userDrawn="1"/>
        </p:nvSpPr>
        <p:spPr>
          <a:xfrm>
            <a:off x="0" y="6574096"/>
            <a:ext cx="12192000" cy="90014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287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 Chapter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BF7C3906-7D26-F847-D210-DC8F472D401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47291" y="1463747"/>
            <a:ext cx="3937000" cy="35687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87BD48D-91A6-B706-71D6-9D1F30170652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1343198" y="1600672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</a:t>
            </a:r>
            <a:br>
              <a:rPr lang="en-US" dirty="0"/>
            </a:br>
            <a:r>
              <a:rPr lang="en-US" dirty="0"/>
              <a:t>visual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DBF5CF-E6CC-1A85-FDB1-B49B23179B88}"/>
              </a:ext>
            </a:extLst>
          </p:cNvPr>
          <p:cNvSpPr/>
          <p:nvPr userDrawn="1"/>
        </p:nvSpPr>
        <p:spPr>
          <a:xfrm>
            <a:off x="672308" y="3289585"/>
            <a:ext cx="2044699" cy="2044699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47466486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270" imgH="270" progId="TCLayout.ActiveDocument.1">
                  <p:embed/>
                </p:oleObj>
              </mc:Choice>
              <mc:Fallback>
                <p:oleObj name="think-cell Slide" r:id="rId5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63" name="Rectangle 3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5392738" y="2867097"/>
            <a:ext cx="6343001" cy="676275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280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</a:lstStyle>
          <a:p>
            <a:r>
              <a:rPr lang="en-US" noProof="0" dirty="0"/>
              <a:t>Divider Slide</a:t>
            </a:r>
            <a:endParaRPr lang="en-ZA" noProof="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9736D61-2B9F-B39D-FA43-E377D86AA7B3}"/>
              </a:ext>
            </a:extLst>
          </p:cNvPr>
          <p:cNvSpPr/>
          <p:nvPr userDrawn="1"/>
        </p:nvSpPr>
        <p:spPr>
          <a:xfrm>
            <a:off x="0" y="6593974"/>
            <a:ext cx="12192000" cy="264026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101">
            <a:extLst>
              <a:ext uri="{FF2B5EF4-FFF2-40B4-BE49-F238E27FC236}">
                <a16:creationId xmlns:a16="http://schemas.microsoft.com/office/drawing/2014/main" id="{F5F2CF35-ACC4-A108-DD87-92F9426534E9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49197" y="3364197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txBody>
          <a:bodyPr anchor="ctr"/>
          <a:lstStyle>
            <a:lvl1pPr marL="0" indent="0" algn="ctr"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Insert visual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3438781-E333-E871-DE61-8750EF6EEC4A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56261" y="3289585"/>
            <a:ext cx="2260600" cy="2044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2413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569442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0393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75219235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8" name="Object 7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/>
              <a:t>Click to edit Master title style</a:t>
            </a:r>
            <a:endParaRPr lang="en-Z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33A6B3C0-BE11-BB1E-37B2-3F2CECBAC1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AA2B460-5729-C216-9BDA-BB746E74BC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641936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ct 6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3656507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7" name="Object 6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" name="Rectangle 64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06292CE-35FA-6E16-4E5E-A68EE9A5D68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1680" y="6356350"/>
            <a:ext cx="1079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ZA" dirty="0"/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8DDBAB9D-F630-EF72-1E01-F6D8D4E5B0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38ED6B3-A54B-E3D6-3B0D-0CE82331EF51}"/>
              </a:ext>
            </a:extLst>
          </p:cNvPr>
          <p:cNvSpPr/>
          <p:nvPr userDrawn="1"/>
        </p:nvSpPr>
        <p:spPr>
          <a:xfrm>
            <a:off x="0" y="6176963"/>
            <a:ext cx="12192000" cy="4571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935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11" Type="http://schemas.openxmlformats.org/officeDocument/2006/relationships/image" Target="../media/image3.png"/><Relationship Id="rId5" Type="http://schemas.openxmlformats.org/officeDocument/2006/relationships/theme" Target="../theme/theme1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slideLayout" Target="../slideLayouts/slideLayout7.xml"/><Relationship Id="rId7" Type="http://schemas.openxmlformats.org/officeDocument/2006/relationships/tags" Target="../tags/tag13.xml"/><Relationship Id="rId12" Type="http://schemas.openxmlformats.org/officeDocument/2006/relationships/image" Target="../media/image9.emf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tags" Target="../tags/tag12.xml"/><Relationship Id="rId11" Type="http://schemas.openxmlformats.org/officeDocument/2006/relationships/image" Target="../media/image8.emf"/><Relationship Id="rId5" Type="http://schemas.openxmlformats.org/officeDocument/2006/relationships/theme" Target="../theme/theme2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8.xml"/><Relationship Id="rId9" Type="http://schemas.openxmlformats.org/officeDocument/2006/relationships/oleObject" Target="../embeddings/oleObject4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424129710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8" imgW="270" imgH="270" progId="TCLayout.ActiveDocument.1">
                  <p:embed/>
                </p:oleObj>
              </mc:Choice>
              <mc:Fallback>
                <p:oleObj name="think-cell Slide" r:id="rId8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1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7394285-7F8F-217D-C4F3-CDA987C0E7A0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9815492" y="531812"/>
            <a:ext cx="1841500" cy="381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7E6BEC-D482-0901-2316-95D508893F82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015" y="441730"/>
            <a:ext cx="1749543" cy="49965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6">
            <a:extLst>
              <a:ext uri="{FF2B5EF4-FFF2-40B4-BE49-F238E27FC236}">
                <a16:creationId xmlns:a16="http://schemas.microsoft.com/office/drawing/2014/main" id="{B619409D-E657-F8EF-6768-89EA45985221}"/>
              </a:ext>
            </a:extLst>
          </p:cNvPr>
          <p:cNvSpPr txBox="1"/>
          <p:nvPr userDrawn="1"/>
        </p:nvSpPr>
        <p:spPr>
          <a:xfrm>
            <a:off x="228815" y="152171"/>
            <a:ext cx="19114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kern="1200" dirty="0">
                <a:solidFill>
                  <a:srgbClr val="003896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In partnership with</a:t>
            </a:r>
            <a:endParaRPr lang="en-ZA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761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0" r:id="rId2"/>
    <p:sldLayoutId id="2147483657" r:id="rId3"/>
    <p:sldLayoutId id="2147483655" r:id="rId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1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1">
            <a:lumMod val="50000"/>
          </a:schemeClr>
        </a:buClr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066A82E-2CA2-0BBB-B6D5-7783C1385D05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8898" y="6273795"/>
            <a:ext cx="1494155" cy="42672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7057F0-5F5E-786F-613E-0CBEA464107A}"/>
              </a:ext>
            </a:extLst>
          </p:cNvPr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Object 10" hidden="1"/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32727672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9" imgW="270" imgH="270" progId="TCLayout.ActiveDocument.1">
                  <p:embed/>
                </p:oleObj>
              </mc:Choice>
              <mc:Fallback>
                <p:oleObj name="think-cell Slide" r:id="rId9" imgW="270" imgH="270" progId="TCLayout.ActiveDocument.1">
                  <p:embed/>
                  <p:pic>
                    <p:nvPicPr>
                      <p:cNvPr id="11" name="Object 10" hidden="1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 hidden="1"/>
          <p:cNvSpPr/>
          <p:nvPr userDrawn="1">
            <p:custDataLst>
              <p:tags r:id="rId7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marL="0" lvl="0" indent="0" algn="ctr" eaLnBrk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ZA" sz="2400" b="0" i="0" baseline="0" dirty="0"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681" y="1223493"/>
            <a:ext cx="11383851" cy="48590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ZA" dirty="0"/>
              <a:t>Edit Master text styles</a:t>
            </a:r>
          </a:p>
          <a:p>
            <a:pPr lvl="1"/>
            <a:r>
              <a:rPr lang="en-ZA" dirty="0"/>
              <a:t>Second level</a:t>
            </a:r>
          </a:p>
          <a:p>
            <a:pPr lvl="2"/>
            <a:r>
              <a:rPr lang="en-ZA" dirty="0"/>
              <a:t>Third level</a:t>
            </a:r>
          </a:p>
          <a:p>
            <a:pPr lvl="3"/>
            <a:r>
              <a:rPr lang="en-ZA" dirty="0"/>
              <a:t>Fourth level</a:t>
            </a:r>
          </a:p>
          <a:p>
            <a:pPr lvl="4"/>
            <a:r>
              <a:rPr lang="en-ZA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97802" y="6356350"/>
            <a:ext cx="34772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‹#›</a:t>
            </a:fld>
            <a:endParaRPr lang="en-ZA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1681" y="205769"/>
            <a:ext cx="9511777" cy="66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noProof="0" dirty="0"/>
              <a:t>Click to edit Master title style</a:t>
            </a:r>
            <a:endParaRPr lang="en-ZA" noProof="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A1EFD3B-809C-B8A0-4D86-16532E5E7488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441904" y="312737"/>
            <a:ext cx="1422400" cy="368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39A3506A-6DD2-E9D5-DD05-B23171DA1339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10037031" y="318311"/>
            <a:ext cx="241300" cy="3683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29B6C00-1054-2E3C-47EA-23DA27F96A7D}"/>
              </a:ext>
            </a:extLst>
          </p:cNvPr>
          <p:cNvSpPr txBox="1"/>
          <p:nvPr userDrawn="1"/>
        </p:nvSpPr>
        <p:spPr>
          <a:xfrm>
            <a:off x="361681" y="6356350"/>
            <a:ext cx="13356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None/>
            </a:pPr>
            <a:r>
              <a:rPr lang="en-US" sz="1100" dirty="0"/>
              <a:t>In partnership with</a:t>
            </a:r>
            <a:endParaRPr lang="en-ZA" sz="1100" dirty="0" err="1"/>
          </a:p>
        </p:txBody>
      </p:sp>
    </p:spTree>
    <p:extLst>
      <p:ext uri="{BB962C8B-B14F-4D97-AF65-F5344CB8AC3E}">
        <p14:creationId xmlns:p14="http://schemas.microsoft.com/office/powerpoint/2010/main" val="4264861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8" r:id="rId2"/>
    <p:sldLayoutId id="2147483654" r:id="rId3"/>
    <p:sldLayoutId id="2147483659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§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1D3E88"/>
        </a:buClr>
        <a:buFont typeface="Calibri" panose="020F0502020204030204" pitchFamily="34" charset="0"/>
        <a:buChar char="-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Courier New" panose="02070309020205020404" pitchFamily="49" charset="0"/>
        <a:buChar char="o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400" kern="1200">
          <a:solidFill>
            <a:srgbClr val="1D3E88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022C42-D751-76B7-5228-EB4345B994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Supplier Quality Requirements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357AF0-8E60-43A3-37C7-FCF9E624644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Lungisani Xaba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1A6FE1E-3360-456F-C936-DDBD9BABBEA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2025</a:t>
            </a:r>
          </a:p>
        </p:txBody>
      </p:sp>
      <p:pic>
        <p:nvPicPr>
          <p:cNvPr id="7" name="Picture Placeholder 7" descr="A person using a payphone&#10;&#10;Description automatically generated">
            <a:extLst>
              <a:ext uri="{FF2B5EF4-FFF2-40B4-BE49-F238E27FC236}">
                <a16:creationId xmlns:a16="http://schemas.microsoft.com/office/drawing/2014/main" id="{AC639709-3731-8EE4-63E2-CBD135E0BFD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19" r="16619"/>
          <a:stretch>
            <a:fillRect/>
          </a:stretch>
        </p:blipFill>
        <p:spPr>
          <a:xfrm>
            <a:off x="406138" y="3684749"/>
            <a:ext cx="1895476" cy="1895476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</p:pic>
      <p:pic>
        <p:nvPicPr>
          <p:cNvPr id="8" name="Picture Placeholder 24" descr="Several wind turbines in a field&#10;&#10;Description automatically generated">
            <a:extLst>
              <a:ext uri="{FF2B5EF4-FFF2-40B4-BE49-F238E27FC236}">
                <a16:creationId xmlns:a16="http://schemas.microsoft.com/office/drawing/2014/main" id="{1C939AD9-918F-D5C9-5E60-49AD08C492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1010376" y="1911285"/>
            <a:ext cx="3294850" cy="3294850"/>
          </a:xfrm>
          <a:custGeom>
            <a:avLst/>
            <a:gdLst>
              <a:gd name="connsiteX0" fmla="*/ 1647425 w 3294850"/>
              <a:gd name="connsiteY0" fmla="*/ 0 h 3294850"/>
              <a:gd name="connsiteX1" fmla="*/ 3294850 w 3294850"/>
              <a:gd name="connsiteY1" fmla="*/ 1647425 h 3294850"/>
              <a:gd name="connsiteX2" fmla="*/ 1647425 w 3294850"/>
              <a:gd name="connsiteY2" fmla="*/ 3294850 h 3294850"/>
              <a:gd name="connsiteX3" fmla="*/ 1275376 w 3294850"/>
              <a:gd name="connsiteY3" fmla="*/ 3252665 h 3294850"/>
              <a:gd name="connsiteX4" fmla="*/ 1215764 w 3294850"/>
              <a:gd name="connsiteY4" fmla="*/ 3236539 h 3294850"/>
              <a:gd name="connsiteX5" fmla="*/ 1240067 w 3294850"/>
              <a:gd name="connsiteY5" fmla="*/ 3196535 h 3294850"/>
              <a:gd name="connsiteX6" fmla="*/ 1362162 w 3294850"/>
              <a:gd name="connsiteY6" fmla="*/ 2714346 h 3294850"/>
              <a:gd name="connsiteX7" fmla="*/ 350562 w 3294850"/>
              <a:gd name="connsiteY7" fmla="*/ 1702746 h 3294850"/>
              <a:gd name="connsiteX8" fmla="*/ 49743 w 3294850"/>
              <a:gd name="connsiteY8" fmla="*/ 1748226 h 3294850"/>
              <a:gd name="connsiteX9" fmla="*/ 5901 w 3294850"/>
              <a:gd name="connsiteY9" fmla="*/ 1764272 h 3294850"/>
              <a:gd name="connsiteX10" fmla="*/ 0 w 3294850"/>
              <a:gd name="connsiteY10" fmla="*/ 1647425 h 3294850"/>
              <a:gd name="connsiteX11" fmla="*/ 1647425 w 3294850"/>
              <a:gd name="connsiteY11" fmla="*/ 0 h 329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94850" h="3294850">
                <a:moveTo>
                  <a:pt x="1647425" y="0"/>
                </a:moveTo>
                <a:cubicBezTo>
                  <a:pt x="2557273" y="0"/>
                  <a:pt x="3294850" y="737577"/>
                  <a:pt x="3294850" y="1647425"/>
                </a:cubicBezTo>
                <a:cubicBezTo>
                  <a:pt x="3294850" y="2557273"/>
                  <a:pt x="2557273" y="3294850"/>
                  <a:pt x="1647425" y="3294850"/>
                </a:cubicBezTo>
                <a:cubicBezTo>
                  <a:pt x="1519478" y="3294850"/>
                  <a:pt x="1394938" y="3280265"/>
                  <a:pt x="1275376" y="3252665"/>
                </a:cubicBezTo>
                <a:lnTo>
                  <a:pt x="1215764" y="3236539"/>
                </a:lnTo>
                <a:lnTo>
                  <a:pt x="1240067" y="3196535"/>
                </a:lnTo>
                <a:cubicBezTo>
                  <a:pt x="1317933" y="3053198"/>
                  <a:pt x="1362162" y="2888937"/>
                  <a:pt x="1362162" y="2714346"/>
                </a:cubicBezTo>
                <a:cubicBezTo>
                  <a:pt x="1362162" y="2155655"/>
                  <a:pt x="909253" y="1702746"/>
                  <a:pt x="350562" y="1702746"/>
                </a:cubicBezTo>
                <a:cubicBezTo>
                  <a:pt x="245808" y="1702746"/>
                  <a:pt x="144772" y="1718669"/>
                  <a:pt x="49743" y="1748226"/>
                </a:cubicBezTo>
                <a:lnTo>
                  <a:pt x="5901" y="1764272"/>
                </a:lnTo>
                <a:lnTo>
                  <a:pt x="0" y="1647425"/>
                </a:lnTo>
                <a:cubicBezTo>
                  <a:pt x="0" y="737577"/>
                  <a:pt x="737577" y="0"/>
                  <a:pt x="1647425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79036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591D32-A7BE-F441-27C3-8F86C0626F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9D24B6-3D16-0CCB-96AF-25C1845EE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9615" y="1021839"/>
            <a:ext cx="10948307" cy="666000"/>
          </a:xfrm>
        </p:spPr>
        <p:txBody>
          <a:bodyPr/>
          <a:lstStyle/>
          <a:p>
            <a:pPr algn="ctr"/>
            <a:r>
              <a:rPr lang="en-US" sz="3000" b="1" dirty="0"/>
              <a:t> Category 1 – </a:t>
            </a:r>
            <a:r>
              <a:rPr lang="en-ZA" sz="3000" b="1" dirty="0"/>
              <a:t>Contract Specific Quality Planning</a:t>
            </a:r>
            <a:br>
              <a:rPr lang="en-ZA" sz="3000" b="1" dirty="0"/>
            </a:br>
            <a:br>
              <a:rPr lang="en-ZA" sz="3000" b="1" dirty="0"/>
            </a:b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endParaRPr lang="en-US" sz="30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AD610FFE-5822-5D88-EDB7-27FDFFCE47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10</a:t>
            </a:fld>
            <a:endParaRPr lang="en-Z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6D81A4-AFCF-622F-69C5-1A51275CD6F6}"/>
              </a:ext>
            </a:extLst>
          </p:cNvPr>
          <p:cNvSpPr txBox="1"/>
          <p:nvPr/>
        </p:nvSpPr>
        <p:spPr>
          <a:xfrm>
            <a:off x="374028" y="1021839"/>
            <a:ext cx="11443943" cy="50098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ZA" sz="2400" b="1" dirty="0"/>
              <a:t>Section C: Contract Quality Plan (CQP)</a:t>
            </a:r>
            <a:br>
              <a:rPr lang="en-ZA" sz="2400" dirty="0"/>
            </a:br>
            <a:r>
              <a:rPr lang="en-ZA" sz="2400" dirty="0"/>
              <a:t>✔️ Submit a draft Contract Quality Plan (CQP) specific to this scope of work (Ref. ISO 10005).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2400" dirty="0"/>
              <a:t> Must align with Eskom Spec 240-105658000 and 240-109253698 (Template)</a:t>
            </a:r>
            <a:br>
              <a:rPr lang="en-ZA" sz="2400" dirty="0"/>
            </a:br>
            <a:endParaRPr lang="en-ZA" sz="2400" dirty="0"/>
          </a:p>
          <a:p>
            <a:pPr>
              <a:lnSpc>
                <a:spcPct val="150000"/>
              </a:lnSpc>
            </a:pPr>
            <a:r>
              <a:rPr lang="en-ZA" sz="2400" b="1" dirty="0"/>
              <a:t>Section D: Quality Control Plan (QCP/ITP)</a:t>
            </a:r>
            <a:br>
              <a:rPr lang="en-ZA" sz="2400" dirty="0"/>
            </a:br>
            <a:r>
              <a:rPr lang="en-ZA" sz="2400" dirty="0"/>
              <a:t>✔️ Submit a draft or example QCP/ITP or checklist for similar work (Ref. ISO 10005)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2400" dirty="0"/>
              <a:t> Must align with Eskom Spec 240-105658000 and 240-109253302 (Template)</a:t>
            </a:r>
          </a:p>
        </p:txBody>
      </p:sp>
    </p:spTree>
    <p:extLst>
      <p:ext uri="{BB962C8B-B14F-4D97-AF65-F5344CB8AC3E}">
        <p14:creationId xmlns:p14="http://schemas.microsoft.com/office/powerpoint/2010/main" val="54322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E47945-0BB1-1368-1EAE-2A516CD525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C9939-CF92-5EA1-6AE8-EE3893B05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9615" y="826328"/>
            <a:ext cx="10948307" cy="666000"/>
          </a:xfrm>
        </p:spPr>
        <p:txBody>
          <a:bodyPr/>
          <a:lstStyle/>
          <a:p>
            <a:pPr algn="ctr"/>
            <a:r>
              <a:rPr lang="en-US" sz="3000" b="1" dirty="0"/>
              <a:t> Category 1 – Full QMS Required</a:t>
            </a:r>
            <a:br>
              <a:rPr lang="en-ZA" sz="3000" b="1" dirty="0"/>
            </a:br>
            <a:br>
              <a:rPr lang="en-ZA" sz="3000" b="1" dirty="0"/>
            </a:b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endParaRPr lang="en-US" sz="30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902C43D-E89D-F74B-426F-F44005E928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11</a:t>
            </a:fld>
            <a:endParaRPr lang="en-Z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9B8BABB-66B9-7F35-8AC7-43761769280B}"/>
              </a:ext>
            </a:extLst>
          </p:cNvPr>
          <p:cNvSpPr txBox="1"/>
          <p:nvPr/>
        </p:nvSpPr>
        <p:spPr>
          <a:xfrm>
            <a:off x="391886" y="1492328"/>
            <a:ext cx="11005916" cy="18705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tabLst>
                <a:tab pos="228600" algn="l"/>
              </a:tabLst>
            </a:pPr>
            <a:r>
              <a:rPr lang="en-US" sz="2800" b="1" dirty="0"/>
              <a:t>Section E: Miscellaneous &amp; User-Defined</a:t>
            </a:r>
            <a:br>
              <a:rPr lang="en-US" sz="2800" dirty="0"/>
            </a:br>
            <a:r>
              <a:rPr lang="en-US" sz="2800" dirty="0"/>
              <a:t>✔️ Submit Form A, fully completed and signed</a:t>
            </a:r>
            <a:br>
              <a:rPr lang="en-US" sz="2800" dirty="0"/>
            </a:b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78799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0FAF6-1BE2-9D79-C294-4B876675AD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Conclusion</a:t>
            </a:r>
          </a:p>
        </p:txBody>
      </p:sp>
      <p:pic>
        <p:nvPicPr>
          <p:cNvPr id="8" name="Picture Placeholder 7" descr="A close-up of a solar panel&#10;&#10;Description automatically generated">
            <a:extLst>
              <a:ext uri="{FF2B5EF4-FFF2-40B4-BE49-F238E27FC236}">
                <a16:creationId xmlns:a16="http://schemas.microsoft.com/office/drawing/2014/main" id="{879D8634-3BC8-6BB7-58D0-B2F0F53D38AB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9300" y="3363913"/>
            <a:ext cx="1895475" cy="1895475"/>
          </a:xfrm>
          <a:prstGeom prst="ellipse">
            <a:avLst/>
          </a:prstGeom>
        </p:spPr>
      </p:pic>
      <p:pic>
        <p:nvPicPr>
          <p:cNvPr id="6" name="Picture Placeholder 5" descr="A rainbow over a dam&#10;&#10;Description automatically generated with low confidence">
            <a:extLst>
              <a:ext uri="{FF2B5EF4-FFF2-40B4-BE49-F238E27FC236}">
                <a16:creationId xmlns:a16="http://schemas.microsoft.com/office/drawing/2014/main" id="{C62848E5-EDA5-8EAD-F4FE-7C7F8829439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43198" y="1600672"/>
            <a:ext cx="3294850" cy="3294850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43160EC-2CDA-75B4-BE13-5B59BC52D3D3}"/>
              </a:ext>
            </a:extLst>
          </p:cNvPr>
          <p:cNvSpPr txBox="1"/>
          <p:nvPr/>
        </p:nvSpPr>
        <p:spPr>
          <a:xfrm>
            <a:off x="-278296" y="1262270"/>
            <a:ext cx="4732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bg1">
                  <a:lumMod val="50000"/>
                </a:schemeClr>
              </a:buClr>
              <a:buFont typeface="Wingdings" panose="05000000000000000000" pitchFamily="2" charset="2"/>
              <a:buChar char="§"/>
            </a:pPr>
            <a:endParaRPr lang="en-US" sz="1400" dirty="0" err="1"/>
          </a:p>
        </p:txBody>
      </p:sp>
    </p:spTree>
    <p:extLst>
      <p:ext uri="{BB962C8B-B14F-4D97-AF65-F5344CB8AC3E}">
        <p14:creationId xmlns:p14="http://schemas.microsoft.com/office/powerpoint/2010/main" val="1839183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B27814-0B24-990E-F299-09956422FF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2A97A-891B-069C-F3FD-EA6516ADA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z="3200" b="1" dirty="0"/>
              <a:t>Quality Requirements Background</a:t>
            </a:r>
            <a:endParaRPr lang="en-US" sz="32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D21D603C-59B0-7971-93A5-3FE5688BBC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2</a:t>
            </a:fld>
            <a:endParaRPr lang="en-ZA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540AF4-06F1-EC69-E9AF-FF798FEDBF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sz="2400" dirty="0">
                <a:solidFill>
                  <a:schemeClr val="tx1"/>
                </a:solidFill>
              </a:rPr>
              <a:t>Eskom is an ISO 9001:2015 certified company; </a:t>
            </a:r>
          </a:p>
          <a:p>
            <a:endParaRPr lang="en-US" altLang="en-US" sz="2400" dirty="0">
              <a:solidFill>
                <a:schemeClr val="tx1"/>
              </a:solidFill>
            </a:endParaRPr>
          </a:p>
          <a:p>
            <a:r>
              <a:rPr lang="en-US" altLang="en-US" sz="2400" dirty="0">
                <a:solidFill>
                  <a:schemeClr val="tx1"/>
                </a:solidFill>
              </a:rPr>
              <a:t>Clause 8.4 of the ISO 9001 standard requires organization to have a process for managing suppliers or outsourced functions. The type of control applied depends on the complexity (risk rating) of the product/service outsourced;</a:t>
            </a:r>
          </a:p>
          <a:p>
            <a:endParaRPr lang="en-US" altLang="en-US" sz="2400" dirty="0">
              <a:solidFill>
                <a:schemeClr val="tx1"/>
              </a:solidFill>
            </a:endParaRPr>
          </a:p>
          <a:p>
            <a:r>
              <a:rPr lang="en-US" altLang="en-US" sz="2400" dirty="0">
                <a:solidFill>
                  <a:schemeClr val="tx1"/>
                </a:solidFill>
              </a:rPr>
              <a:t>Eskom, as an SOE is governed by PPPFA, which requires that purchasing of outsourced product/services need to go out on open tender to allow transparent, equitable and fair selection of the suppliers unless a specific exception applies;</a:t>
            </a:r>
          </a:p>
          <a:p>
            <a:endParaRPr lang="en-US" altLang="en-US" sz="2400" dirty="0">
              <a:solidFill>
                <a:schemeClr val="tx1"/>
              </a:solidFill>
            </a:endParaRPr>
          </a:p>
          <a:p>
            <a:r>
              <a:rPr lang="en-US" altLang="en-US" sz="2400" dirty="0">
                <a:solidFill>
                  <a:schemeClr val="tx1"/>
                </a:solidFill>
              </a:rPr>
              <a:t>As part of the PPPFA process, bids are assessed/evaluated on contractual requirements, which may include Safety, Health, Environment, and Quality (SHEQ) criteria;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5220301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082F05-8CAB-476D-2F78-584CA62BE2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D5E1C-7BB6-4831-4350-3E7CBCC2A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sz="3200" b="1" dirty="0"/>
              <a:t>Eskom Definition of Quality</a:t>
            </a:r>
            <a:endParaRPr lang="en-US" sz="32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1F209DA1-28B1-0D1C-F3E2-CB0F76CD67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3</a:t>
            </a:fld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E5471E-71A6-EF7B-A30B-6CFB3ADC7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563" y="-6909944"/>
            <a:ext cx="10961239" cy="13351565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en-US" dirty="0"/>
              <a:t> </a:t>
            </a:r>
            <a:endParaRPr lang="en-ZA" altLang="en-US" dirty="0"/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1F60733-BC00-8FF3-D163-0846EAC5C2A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7321430"/>
              </p:ext>
            </p:extLst>
          </p:nvPr>
        </p:nvGraphicFramePr>
        <p:xfrm>
          <a:off x="508571" y="1050126"/>
          <a:ext cx="9767090" cy="13864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EB43CD74-27D2-7B48-F255-4628960F5AA7}"/>
              </a:ext>
            </a:extLst>
          </p:cNvPr>
          <p:cNvSpPr txBox="1"/>
          <p:nvPr/>
        </p:nvSpPr>
        <p:spPr>
          <a:xfrm>
            <a:off x="361680" y="3808164"/>
            <a:ext cx="11376595" cy="1015663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AutoNum type="arabicPeriod"/>
              <a:defRPr/>
            </a:pPr>
            <a:r>
              <a:rPr lang="en-ZA" sz="2400" dirty="0">
                <a:solidFill>
                  <a:schemeClr val="bg1"/>
                </a:solidFill>
              </a:rPr>
              <a:t>The </a:t>
            </a:r>
            <a:r>
              <a:rPr lang="en-ZA" sz="2400" u="sng" dirty="0">
                <a:solidFill>
                  <a:schemeClr val="bg1"/>
                </a:solidFill>
              </a:rPr>
              <a:t>performance standard </a:t>
            </a:r>
            <a:r>
              <a:rPr lang="en-ZA" sz="2400" dirty="0">
                <a:solidFill>
                  <a:schemeClr val="bg1"/>
                </a:solidFill>
              </a:rPr>
              <a:t>for Quality is: </a:t>
            </a:r>
            <a:r>
              <a:rPr lang="en-ZA" sz="2400" i="1" dirty="0">
                <a:solidFill>
                  <a:schemeClr val="bg1"/>
                </a:solidFill>
              </a:rPr>
              <a:t>Zero deviation from Requirements</a:t>
            </a:r>
          </a:p>
          <a:p>
            <a:pPr marL="457200" indent="-457200">
              <a:buAutoNum type="arabicPeriod"/>
              <a:defRPr/>
            </a:pPr>
            <a:endParaRPr lang="en-ZA" sz="2400" i="1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462AA89-372F-07FF-2D71-9E5AD9E2359A}"/>
              </a:ext>
            </a:extLst>
          </p:cNvPr>
          <p:cNvSpPr txBox="1"/>
          <p:nvPr/>
        </p:nvSpPr>
        <p:spPr>
          <a:xfrm>
            <a:off x="361681" y="5181297"/>
            <a:ext cx="11376595" cy="1015663"/>
          </a:xfrm>
          <a:prstGeom prst="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en-ZA"/>
            </a:defPPr>
            <a:lvl1pPr>
              <a:defRPr b="0">
                <a:solidFill>
                  <a:srgbClr val="003896"/>
                </a:solidFill>
                <a:latin typeface="Arial"/>
                <a:cs typeface="Arial"/>
              </a:defRPr>
            </a:lvl1pPr>
            <a:lvl2pPr>
              <a:defRPr>
                <a:solidFill>
                  <a:schemeClr val="lt1"/>
                </a:solidFill>
                <a:latin typeface="+mn-lt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en-ZA" sz="2400" dirty="0">
                <a:solidFill>
                  <a:schemeClr val="bg1"/>
                </a:solidFill>
                <a:latin typeface="+mn-lt"/>
                <a:cs typeface="+mn-cs"/>
              </a:rPr>
              <a:t>2. Impact of the errors or deviations is measured as the: Cost of non-conformance</a:t>
            </a:r>
          </a:p>
          <a:p>
            <a:pPr>
              <a:defRPr/>
            </a:pPr>
            <a:endParaRPr lang="en-ZA" sz="2400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0565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88A78F-5FC8-DD2A-413D-6A07F1C4AA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049A25-2938-384E-E199-AADA522DA9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50" y="365754"/>
            <a:ext cx="10948307" cy="666000"/>
          </a:xfrm>
        </p:spPr>
        <p:txBody>
          <a:bodyPr/>
          <a:lstStyle/>
          <a:p>
            <a:pPr algn="ctr"/>
            <a:r>
              <a:rPr lang="en-US" sz="3000" b="1" dirty="0"/>
              <a:t>Why Quality Matters at Eskom</a:t>
            </a: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endParaRPr lang="en-US" sz="30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61E128E8-F64A-34BA-480E-53CE184841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4</a:t>
            </a:fld>
            <a:endParaRPr lang="en-Z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E265FF-1DD2-C604-802E-485D3324EEAA}"/>
              </a:ext>
            </a:extLst>
          </p:cNvPr>
          <p:cNvSpPr txBox="1"/>
          <p:nvPr/>
        </p:nvSpPr>
        <p:spPr>
          <a:xfrm>
            <a:off x="391886" y="1159328"/>
            <a:ext cx="11005916" cy="50311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None/>
            </a:pP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Partnering for Excellence</a:t>
            </a:r>
            <a:endParaRPr lang="en-ZA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Eskom delivers large-scale, strategic infrastructure projects.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228600" algn="l"/>
              </a:tabLst>
            </a:pP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We require our suppliers to meet the highest standards of quality and compliance.</a:t>
            </a: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228600" algn="l"/>
              </a:tabLst>
            </a:pP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lvl="0" indent="-228600">
              <a:lnSpc>
                <a:spcPct val="9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 clear quality framework helps ensure: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Consistency in delivery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Risk reduction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Long-term performance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Alignment with ISO 9001 and Eskom-specific expectations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0597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02E3C1-1A0D-33AD-A4B4-2533D1A91C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8061DA-BE46-A000-DC8A-79AEEA803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602518"/>
            <a:ext cx="10948307" cy="666000"/>
          </a:xfrm>
        </p:spPr>
        <p:txBody>
          <a:bodyPr/>
          <a:lstStyle/>
          <a:p>
            <a:pPr algn="ctr"/>
            <a:r>
              <a:rPr lang="en-US" sz="3000" b="1" dirty="0"/>
              <a:t>What Guides Our Requirements</a:t>
            </a: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endParaRPr lang="en-US" sz="30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C60E4CAF-DBB9-08BF-0FD8-5F233AF3F7D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5</a:t>
            </a:fld>
            <a:endParaRPr lang="en-Z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8605E1-5BDF-8B56-514A-8CEAE203425F}"/>
              </a:ext>
            </a:extLst>
          </p:cNvPr>
          <p:cNvSpPr txBox="1"/>
          <p:nvPr/>
        </p:nvSpPr>
        <p:spPr>
          <a:xfrm>
            <a:off x="391886" y="1159328"/>
            <a:ext cx="11005916" cy="4800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tabLst>
                <a:tab pos="228600" algn="l"/>
              </a:tabLst>
            </a:pP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Eskom’s supplier quality is governed by:</a:t>
            </a:r>
            <a:endParaRPr lang="en-ZA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lnSpc>
                <a:spcPct val="2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Eskom SHEQ Policy</a:t>
            </a:r>
          </a:p>
          <a:p>
            <a:pPr marL="228600" indent="-228600">
              <a:lnSpc>
                <a:spcPct val="2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Eskom Procurement Specification 240-105658000 (QM 58)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lnSpc>
                <a:spcPct val="2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ISO 9001 – Quality Management Systems Requirements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lnSpc>
                <a:spcPct val="2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ISO 10005 – Guidelines for Quality Plans</a:t>
            </a:r>
          </a:p>
          <a:p>
            <a:pPr marL="228600" indent="-228600">
              <a:lnSpc>
                <a:spcPct val="200000"/>
              </a:lnSpc>
              <a:spcBef>
                <a:spcPts val="1000"/>
              </a:spcBef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ISO 10006 – Guidelines for Quality Management in Projects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643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E7F821-42C7-D80A-FE5C-56E5498F61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B45508-F2EF-7737-3B32-574E75C0E3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9615" y="826328"/>
            <a:ext cx="10948307" cy="666000"/>
          </a:xfrm>
        </p:spPr>
        <p:txBody>
          <a:bodyPr/>
          <a:lstStyle/>
          <a:p>
            <a:pPr algn="ctr"/>
            <a:r>
              <a:rPr lang="en-US" sz="3000" b="1" dirty="0"/>
              <a:t> How We Classify Quality Requirements</a:t>
            </a: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endParaRPr lang="en-US" sz="30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3329D43-58C8-094D-0557-D1E4930B78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6</a:t>
            </a:fld>
            <a:endParaRPr lang="en-Z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9C17614-4439-85B8-EF3B-9F227E90FADC}"/>
              </a:ext>
            </a:extLst>
          </p:cNvPr>
          <p:cNvSpPr txBox="1"/>
          <p:nvPr/>
        </p:nvSpPr>
        <p:spPr>
          <a:xfrm>
            <a:off x="505823" y="1581827"/>
            <a:ext cx="11180354" cy="4433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None/>
              <a:tabLst>
                <a:tab pos="228600" algn="l"/>
              </a:tabLst>
            </a:pPr>
            <a:r>
              <a:rPr lang="en-US" sz="2600" b="1" dirty="0">
                <a:latin typeface="Arial" panose="020B0604020202020204" pitchFamily="34" charset="0"/>
                <a:cs typeface="Arial" panose="020B0604020202020204" pitchFamily="34" charset="0"/>
              </a:rPr>
              <a:t>4 Categories of Quality Requirements Based on Project Risk</a:t>
            </a:r>
            <a:endParaRPr lang="en-ZA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Category 1 – High risk / criticality / complexity / high value: Certified ISO 9001 required, full QMS and documentation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Category 2 – Low risk / complexity / high value: ISO-aligned QMS, documentation and internal records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Category 3 – High risk / complexity / low value: Method statements and basic QMS procedures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28600" indent="-228600">
              <a:spcBef>
                <a:spcPts val="1000"/>
              </a:spcBef>
              <a:spcAft>
                <a:spcPts val="1000"/>
              </a:spcAft>
              <a:buFont typeface="Wingdings" panose="05000000000000000000" pitchFamily="2" charset="2"/>
              <a:buChar char="§"/>
              <a:tabLst>
                <a:tab pos="228600" algn="l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Category 4 – Low risk / low value: Quality method statement and core documents only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1019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9644371-204C-037E-0952-995FC7BD43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88915"/>
            <a:ext cx="12192000" cy="5261229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A1D7008-F1C8-5C40-D8BF-05BC57780B61}"/>
              </a:ext>
            </a:extLst>
          </p:cNvPr>
          <p:cNvSpPr txBox="1"/>
          <p:nvPr/>
        </p:nvSpPr>
        <p:spPr>
          <a:xfrm>
            <a:off x="2075180" y="157244"/>
            <a:ext cx="772922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000" b="1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How We Classify Quality Requirements</a:t>
            </a:r>
            <a:endParaRPr lang="en-ZA" sz="3000" b="1" dirty="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136635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EDD01-BC63-C951-1F32-F603B6B9F3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3E2B0-742E-9BD6-7B5E-E230143312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89889" y="974960"/>
            <a:ext cx="10948307" cy="666000"/>
          </a:xfrm>
        </p:spPr>
        <p:txBody>
          <a:bodyPr/>
          <a:lstStyle/>
          <a:p>
            <a:pPr algn="ctr"/>
            <a:r>
              <a:rPr lang="en-US" sz="3000" b="1" dirty="0"/>
              <a:t> Category 1 – </a:t>
            </a:r>
            <a:r>
              <a:rPr lang="en-ZA" sz="3000" b="1" dirty="0"/>
              <a:t>Valid ISO 9001 Certification</a:t>
            </a:r>
            <a:br>
              <a:rPr lang="en-ZA" sz="3000" b="1" dirty="0"/>
            </a:br>
            <a:br>
              <a:rPr lang="en-ZA" sz="3000" b="1" dirty="0"/>
            </a:b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endParaRPr lang="en-US" sz="30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71018F6-7373-CC76-D53D-DA3262D07E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8</a:t>
            </a:fld>
            <a:endParaRPr lang="en-Z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C4A2FB6-3B3F-2BC1-67FA-CA5A57D1ED67}"/>
              </a:ext>
            </a:extLst>
          </p:cNvPr>
          <p:cNvSpPr txBox="1"/>
          <p:nvPr/>
        </p:nvSpPr>
        <p:spPr>
          <a:xfrm>
            <a:off x="419177" y="1159328"/>
            <a:ext cx="11353645" cy="5012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en-US" sz="2400" b="1" dirty="0"/>
              <a:t>Section A: QMS Requirements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/>
              <a:t>✔️ Valid ISO 9001:2015 certification from an approved, internationally accredited body</a:t>
            </a:r>
          </a:p>
          <a:p>
            <a:pPr>
              <a:lnSpc>
                <a:spcPct val="150000"/>
              </a:lnSpc>
              <a:buNone/>
            </a:pPr>
            <a:r>
              <a:rPr lang="en-US" sz="2400" dirty="0"/>
              <a:t>✔️ Certification must: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 Define product/service scope relevant to this tender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 Be issued by an authorized certification authority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 Be recognized by an international accreditation body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 Be valid (expiry date shown) </a:t>
            </a:r>
          </a:p>
          <a:p>
            <a:pPr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tabLst>
                <a:tab pos="228600" algn="l"/>
              </a:tabLst>
            </a:pPr>
            <a:endParaRPr lang="en-ZA" sz="2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290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974FBD-76A6-259C-8683-9D3BE65E6D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FCE13-CDF1-AEEE-9E24-C554F8980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50735" y="1043890"/>
            <a:ext cx="10948307" cy="666000"/>
          </a:xfrm>
        </p:spPr>
        <p:txBody>
          <a:bodyPr/>
          <a:lstStyle/>
          <a:p>
            <a:pPr algn="ctr"/>
            <a:r>
              <a:rPr lang="en-US" sz="3000" b="1" dirty="0"/>
              <a:t> Category 1 – Evidence of QMS in Operation</a:t>
            </a:r>
            <a:br>
              <a:rPr lang="en-ZA" sz="3000" b="1" dirty="0"/>
            </a:br>
            <a:br>
              <a:rPr lang="en-ZA" sz="3000" b="1" dirty="0"/>
            </a:b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br>
              <a:rPr lang="en-ZA" sz="3200" b="1" kern="0" dirty="0">
                <a:solidFill>
                  <a:srgbClr val="365F91"/>
                </a:solidFill>
                <a:effectLst/>
                <a:latin typeface="Calibri" panose="020F0502020204030204" pitchFamily="34" charset="0"/>
                <a:ea typeface="MS Gothic" panose="020B0609070205080204" pitchFamily="49" charset="-128"/>
                <a:cs typeface="Times New Roman" panose="02020603050405020304" pitchFamily="18" charset="0"/>
              </a:rPr>
            </a:br>
            <a:endParaRPr lang="en-US" sz="3000" b="1" dirty="0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60EF232-468E-7CCE-DDEE-7183E8B876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6B1497D-D85C-49F0-B0C9-9C5FED4EAE9E}" type="slidenum">
              <a:rPr lang="en-ZA" smtClean="0"/>
              <a:pPr/>
              <a:t>9</a:t>
            </a:fld>
            <a:endParaRPr lang="en-ZA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09BE00-012B-C1B8-8F3D-732679CF57F7}"/>
              </a:ext>
            </a:extLst>
          </p:cNvPr>
          <p:cNvSpPr txBox="1"/>
          <p:nvPr/>
        </p:nvSpPr>
        <p:spPr>
          <a:xfrm>
            <a:off x="329149" y="1043890"/>
            <a:ext cx="11416382" cy="50815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  <a:spcAft>
                <a:spcPts val="1000"/>
              </a:spcAft>
              <a:tabLst>
                <a:tab pos="228600" algn="l"/>
              </a:tabLst>
            </a:pPr>
            <a:r>
              <a:rPr lang="en-US" sz="2400" b="1" dirty="0"/>
              <a:t>Section B: Evidence of an Operational QMS</a:t>
            </a:r>
          </a:p>
          <a:p>
            <a:pPr>
              <a:lnSpc>
                <a:spcPct val="150000"/>
              </a:lnSpc>
              <a:spcBef>
                <a:spcPts val="1000"/>
              </a:spcBef>
              <a:spcAft>
                <a:spcPts val="1000"/>
              </a:spcAft>
              <a:tabLst>
                <a:tab pos="228600" algn="l"/>
              </a:tabLst>
            </a:pPr>
            <a:r>
              <a:rPr lang="en-US" sz="2400" dirty="0"/>
              <a:t>✔️ Organisation chart &amp; Responsibility matrix showing defined roles, responsibilities and authorities for quality</a:t>
            </a:r>
            <a:br>
              <a:rPr lang="en-US" sz="2400" dirty="0"/>
            </a:br>
            <a:r>
              <a:rPr lang="en-US" sz="2400" dirty="0"/>
              <a:t>✔️ Evidence of control of external providers — criteria for evaluation, selection, monitoring &amp; re-evaluation</a:t>
            </a:r>
            <a:br>
              <a:rPr lang="en-US" sz="2400" dirty="0"/>
            </a:br>
            <a:r>
              <a:rPr lang="en-US" sz="2400" dirty="0"/>
              <a:t>✔️ Latest internal audit report, with NCs, corrections, corrective actions, scope &amp; outcomes </a:t>
            </a:r>
            <a:br>
              <a:rPr lang="en-US" sz="2400" dirty="0"/>
            </a:br>
            <a:r>
              <a:rPr lang="en-US" sz="2400" dirty="0"/>
              <a:t>✔️ Latest certification audit report (not older than 12 months), with NCs &amp; actions </a:t>
            </a:r>
            <a:br>
              <a:rPr lang="en-US" sz="2400" dirty="0"/>
            </a:br>
            <a:r>
              <a:rPr lang="en-US" sz="2400" dirty="0"/>
              <a:t>✔️ Records of Management Review meetings (minutes, registers)</a:t>
            </a:r>
            <a:endParaRPr lang="en-ZA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9256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Yvz9s1FQRQK70D8H52w3UQ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NPUJZfVS7.d8Aqx0sFn4Q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yJ7c7QzT92Xgk69G6qK3A"/>
</p:tagLst>
</file>

<file path=ppt/theme/theme1.xml><?xml version="1.0" encoding="utf-8"?>
<a:theme xmlns:a="http://schemas.openxmlformats.org/drawingml/2006/main" name="Office Theme">
  <a:themeElements>
    <a:clrScheme name="Eskom Wide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858705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skom Widescreen_Without Visuals" id="{A8DDC17B-1581-4D7F-8C14-7723306C0474}" vid="{AABB89EC-0ED7-46E8-A361-2FD02679C18D}"/>
    </a:ext>
  </a:extLst>
</a:theme>
</file>

<file path=ppt/theme/theme2.xml><?xml version="1.0" encoding="utf-8"?>
<a:theme xmlns:a="http://schemas.openxmlformats.org/drawingml/2006/main" name="Content Slide Master">
  <a:themeElements>
    <a:clrScheme name="Eskom">
      <a:dk1>
        <a:srgbClr val="003896"/>
      </a:dk1>
      <a:lt1>
        <a:srgbClr val="FFFFFF"/>
      </a:lt1>
      <a:dk2>
        <a:srgbClr val="83725B"/>
      </a:dk2>
      <a:lt2>
        <a:srgbClr val="DDDDDD"/>
      </a:lt2>
      <a:accent1>
        <a:srgbClr val="003896"/>
      </a:accent1>
      <a:accent2>
        <a:srgbClr val="9B6D56"/>
      </a:accent2>
      <a:accent3>
        <a:srgbClr val="96330F"/>
      </a:accent3>
      <a:accent4>
        <a:srgbClr val="C97A00"/>
      </a:accent4>
      <a:accent5>
        <a:srgbClr val="598787"/>
      </a:accent5>
      <a:accent6>
        <a:srgbClr val="0DAF2B"/>
      </a:accent6>
      <a:hlink>
        <a:srgbClr val="83725B"/>
      </a:hlink>
      <a:folHlink>
        <a:srgbClr val="C97A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bg1">
              <a:lumMod val="50000"/>
            </a:schemeClr>
          </a:buClr>
          <a:buFont typeface="Wingdings" panose="05000000000000000000" pitchFamily="2" charset="2"/>
          <a:buChar char="§"/>
          <a:defRPr sz="14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1E5B683E-D731-44A3-995F-FBDD736D6143}" vid="{6AEA1211-FEE5-49DA-A65B-5350B454C76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03D732EF6446439B88D43D1D79BD38" ma:contentTypeVersion="4" ma:contentTypeDescription="Create a new document." ma:contentTypeScope="" ma:versionID="5a65240bc15bb9928adffb7ec0bdb258">
  <xsd:schema xmlns:xsd="http://www.w3.org/2001/XMLSchema" xmlns:xs="http://www.w3.org/2001/XMLSchema" xmlns:p="http://schemas.microsoft.com/office/2006/metadata/properties" xmlns:ns2="f2b95d7b-c316-41d5-85e2-bc61e902498b" targetNamespace="http://schemas.microsoft.com/office/2006/metadata/properties" ma:root="true" ma:fieldsID="19da0ebfdd538406386b62b899d414c1" ns2:_="">
    <xsd:import namespace="f2b95d7b-c316-41d5-85e2-bc61e90249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b95d7b-c316-41d5-85e2-bc61e902498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1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F75ADF6-FF55-4FFC-BA53-8A77FEA8928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33A1265-97A7-4CBC-A6B2-2EEAB6A71AD7}">
  <ds:schemaRefs>
    <ds:schemaRef ds:uri="http://purl.org/dc/dcmitype/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f2b95d7b-c316-41d5-85e2-bc61e902498b"/>
    <ds:schemaRef ds:uri="http://schemas.openxmlformats.org/package/2006/metadata/core-properties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29005BA7-C874-4B33-B926-785E597211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2b95d7b-c316-41d5-85e2-bc61e90249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93aedbdc-cc67-4652-aa12-d250a876ae79}" enabled="0" method="" siteId="{93aedbdc-cc67-4652-aa12-d250a876ae79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6351</TotalTime>
  <Words>672</Words>
  <Application>Microsoft Office PowerPoint</Application>
  <PresentationFormat>Widescreen</PresentationFormat>
  <Paragraphs>69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0" baseType="lpstr">
      <vt:lpstr>Arial</vt:lpstr>
      <vt:lpstr>Calibri</vt:lpstr>
      <vt:lpstr>Courier New</vt:lpstr>
      <vt:lpstr>Times New Roman</vt:lpstr>
      <vt:lpstr>Wingdings</vt:lpstr>
      <vt:lpstr>Office Theme</vt:lpstr>
      <vt:lpstr>Content Slide Master</vt:lpstr>
      <vt:lpstr>think-cell Slide</vt:lpstr>
      <vt:lpstr>Supplier Quality Requirements</vt:lpstr>
      <vt:lpstr>Quality Requirements Background</vt:lpstr>
      <vt:lpstr>Eskom Definition of Quality</vt:lpstr>
      <vt:lpstr>Why Quality Matters at Eskom </vt:lpstr>
      <vt:lpstr>What Guides Our Requirements  </vt:lpstr>
      <vt:lpstr> How We Classify Quality Requirements   </vt:lpstr>
      <vt:lpstr>PowerPoint Presentation</vt:lpstr>
      <vt:lpstr> Category 1 – Valid ISO 9001 Certification    </vt:lpstr>
      <vt:lpstr> Category 1 – Evidence of QMS in Operation    </vt:lpstr>
      <vt:lpstr> Category 1 – Contract Specific Quality Planning    </vt:lpstr>
      <vt:lpstr> Category 1 – Full QMS Required    </vt:lpstr>
      <vt:lpstr>Conclusion</vt:lpstr>
    </vt:vector>
  </TitlesOfParts>
  <Company>Eskom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 White 16x9</dc:title>
  <dc:creator>Hanlie Smit</dc:creator>
  <cp:lastModifiedBy>Lungisani Xaba</cp:lastModifiedBy>
  <cp:revision>53</cp:revision>
  <dcterms:created xsi:type="dcterms:W3CDTF">2020-01-06T09:48:40Z</dcterms:created>
  <dcterms:modified xsi:type="dcterms:W3CDTF">2025-08-27T14:21:02Z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0x0101004403D732EF6446439B88D43D1D79BD38</vt:lpwstr>
  </property>
</Properties>
</file>