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2" r:id="rId6"/>
  </p:sldMasterIdLst>
  <p:notesMasterIdLst>
    <p:notesMasterId r:id="rId20"/>
  </p:notesMasterIdLst>
  <p:sldIdLst>
    <p:sldId id="308" r:id="rId7"/>
    <p:sldId id="3673" r:id="rId8"/>
    <p:sldId id="311" r:id="rId9"/>
    <p:sldId id="312" r:id="rId10"/>
    <p:sldId id="302" r:id="rId11"/>
    <p:sldId id="3674" r:id="rId12"/>
    <p:sldId id="3675" r:id="rId13"/>
    <p:sldId id="3676" r:id="rId14"/>
    <p:sldId id="3677" r:id="rId15"/>
    <p:sldId id="3678" r:id="rId16"/>
    <p:sldId id="3680" r:id="rId17"/>
    <p:sldId id="281" r:id="rId18"/>
    <p:sldId id="298" r:id="rId19"/>
  </p:sldIdLst>
  <p:sldSz cx="12192000" cy="6858000"/>
  <p:notesSz cx="6858000" cy="9144000"/>
  <p:custDataLst>
    <p:tags r:id="rId2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B4004C-EA86-176F-B3D2-BEBA069F5769}" name="Stefanie Mpiyakhe" initials="SM" userId="S::stef@bravegroup.co.za::5232a352-55aa-490d-a92f-c050863f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B6AA"/>
    <a:srgbClr val="ACC3C3"/>
    <a:srgbClr val="E4BC7F"/>
    <a:srgbClr val="C2C382"/>
    <a:srgbClr val="CA9987"/>
    <a:srgbClr val="B49180"/>
    <a:srgbClr val="82A5A5"/>
    <a:srgbClr val="D69B40"/>
    <a:srgbClr val="A3A543"/>
    <a:srgbClr val="B066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16" autoAdjust="0"/>
    <p:restoredTop sz="94660"/>
  </p:normalViewPr>
  <p:slideViewPr>
    <p:cSldViewPr snapToGrid="0">
      <p:cViewPr varScale="1">
        <p:scale>
          <a:sx n="63" d="100"/>
          <a:sy n="63" d="100"/>
        </p:scale>
        <p:origin x="80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microsoft.com/office/2018/10/relationships/authors" Target="authors.xml"/><Relationship Id="rId3" Type="http://schemas.openxmlformats.org/officeDocument/2006/relationships/customXml" Target="../customXml/item3.xml"/><Relationship Id="rId21" Type="http://schemas.openxmlformats.org/officeDocument/2006/relationships/tags" Target="tags/tag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FE79EC-29B1-4A54-B46B-ADFA5C0A41D5}" type="datetimeFigureOut">
              <a:rPr lang="en-ZA" smtClean="0"/>
              <a:t>2025/08/28</a:t>
            </a:fld>
            <a:endParaRPr lang="en-Z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A291F-663B-47B1-87DD-51E5B01DA0AE}" type="slidenum">
              <a:rPr lang="en-ZA" smtClean="0"/>
              <a:t>‹#›</a:t>
            </a:fld>
            <a:endParaRPr lang="en-ZA" dirty="0"/>
          </a:p>
        </p:txBody>
      </p:sp>
    </p:spTree>
    <p:extLst>
      <p:ext uri="{BB962C8B-B14F-4D97-AF65-F5344CB8AC3E}">
        <p14:creationId xmlns:p14="http://schemas.microsoft.com/office/powerpoint/2010/main" val="23856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5.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DFF4CC-8DC4-7B7A-39C5-262F5C87F5B3}"/>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 y="4144544"/>
            <a:ext cx="12191995" cy="2464129"/>
          </a:xfrm>
          <a:prstGeom prst="rect">
            <a:avLst/>
          </a:prstGeom>
        </p:spPr>
      </p:pic>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618049" y="1404737"/>
            <a:ext cx="7117690" cy="676275"/>
          </a:xfrm>
          <a:prstGeom prst="rect">
            <a:avLst/>
          </a:prstGeom>
        </p:spPr>
        <p:txBody>
          <a:bodyPr anchor="b">
            <a:normAutofit/>
          </a:bodyPr>
          <a:lstStyle>
            <a:lvl1pPr algn="r">
              <a:defRPr sz="2800">
                <a:solidFill>
                  <a:schemeClr val="tx1"/>
                </a:solidFill>
                <a:latin typeface="+mj-lt"/>
                <a:cs typeface="Arial" panose="020B0604020202020204" pitchFamily="34" charset="0"/>
              </a:defRPr>
            </a:lvl1pPr>
          </a:lstStyle>
          <a:p>
            <a:r>
              <a:rPr lang="en-US" noProof="0" dirty="0"/>
              <a:t>Title of presentation</a:t>
            </a:r>
            <a:endParaRPr lang="en-ZA" noProof="0" dirty="0"/>
          </a:p>
        </p:txBody>
      </p:sp>
      <p:sp>
        <p:nvSpPr>
          <p:cNvPr id="64" name="Rectangle 4"/>
          <p:cNvSpPr>
            <a:spLocks noGrp="1" noChangeArrowheads="1"/>
          </p:cNvSpPr>
          <p:nvPr>
            <p:ph type="subTitle" idx="1" hasCustomPrompt="1"/>
          </p:nvPr>
        </p:nvSpPr>
        <p:spPr>
          <a:xfrm>
            <a:off x="4618050" y="2924226"/>
            <a:ext cx="7117689" cy="365126"/>
          </a:xfrm>
          <a:prstGeom prst="rect">
            <a:avLst/>
          </a:prstGeom>
        </p:spPr>
        <p:txBody>
          <a:bodyPr>
            <a:noAutofit/>
          </a:bodyPr>
          <a:lstStyle>
            <a:lvl1pPr marL="0" indent="0" algn="r">
              <a:buFontTx/>
              <a:buNone/>
              <a:defRPr sz="20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618049" y="3527025"/>
            <a:ext cx="7117690" cy="327025"/>
          </a:xfrm>
          <a:prstGeom prst="rect">
            <a:avLst/>
          </a:prstGeom>
        </p:spPr>
        <p:txBody>
          <a:bodyPr>
            <a:noAutofit/>
          </a:bodyPr>
          <a:lstStyle>
            <a:lvl1pPr marL="0" indent="0" algn="r">
              <a:buNone/>
              <a:defRPr sz="1800">
                <a:solidFill>
                  <a:schemeClr val="tx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sp>
        <p:nvSpPr>
          <p:cNvPr id="107" name="Rectangle 106">
            <a:extLst>
              <a:ext uri="{FF2B5EF4-FFF2-40B4-BE49-F238E27FC236}">
                <a16:creationId xmlns:a16="http://schemas.microsoft.com/office/drawing/2014/main" id="{70F73F9A-6527-43E5-9BDC-E6533EDAECC6}"/>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B025F6DC-490B-FE96-3826-453FA05719BC}"/>
              </a:ext>
            </a:extLst>
          </p:cNvPr>
          <p:cNvSpPr/>
          <p:nvPr userDrawn="1"/>
        </p:nvSpPr>
        <p:spPr>
          <a:xfrm>
            <a:off x="504232" y="3817647"/>
            <a:ext cx="1533524" cy="151664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DBCADFDE-56B9-04C2-BCE2-05120032D0AE}"/>
              </a:ext>
            </a:extLst>
          </p:cNvPr>
          <p:cNvPicPr>
            <a:picLocks noChangeAspect="1"/>
          </p:cNvPicPr>
          <p:nvPr userDrawn="1"/>
        </p:nvPicPr>
        <p:blipFill>
          <a:blip r:embed="rId7"/>
          <a:stretch>
            <a:fillRect/>
          </a:stretch>
        </p:blipFill>
        <p:spPr>
          <a:xfrm>
            <a:off x="504232" y="1784299"/>
            <a:ext cx="3937000" cy="3568700"/>
          </a:xfrm>
          <a:prstGeom prst="rect">
            <a:avLst/>
          </a:prstGeom>
        </p:spPr>
      </p:pic>
      <p:sp>
        <p:nvSpPr>
          <p:cNvPr id="9" name="Picture Placeholder 4">
            <a:extLst>
              <a:ext uri="{FF2B5EF4-FFF2-40B4-BE49-F238E27FC236}">
                <a16:creationId xmlns:a16="http://schemas.microsoft.com/office/drawing/2014/main" id="{46C2D1BC-19FC-6DDD-3EE5-86D738105E53}"/>
              </a:ext>
            </a:extLst>
          </p:cNvPr>
          <p:cNvSpPr>
            <a:spLocks noGrp="1"/>
          </p:cNvSpPr>
          <p:nvPr>
            <p:ph type="pic" sz="quarter" idx="13" hasCustomPrompt="1"/>
          </p:nvPr>
        </p:nvSpPr>
        <p:spPr>
          <a:xfrm>
            <a:off x="1000139" y="1921224"/>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D96E0838-0F9B-EF5D-E73C-CAF299B03244}"/>
              </a:ext>
            </a:extLst>
          </p:cNvPr>
          <p:cNvSpPr/>
          <p:nvPr userDrawn="1"/>
        </p:nvSpPr>
        <p:spPr>
          <a:xfrm>
            <a:off x="329249" y="3610137"/>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1">
            <a:extLst>
              <a:ext uri="{FF2B5EF4-FFF2-40B4-BE49-F238E27FC236}">
                <a16:creationId xmlns:a16="http://schemas.microsoft.com/office/drawing/2014/main" id="{71ABA184-90EF-886D-01F7-8ED79E7BB0CC}"/>
              </a:ext>
            </a:extLst>
          </p:cNvPr>
          <p:cNvSpPr>
            <a:spLocks noGrp="1"/>
          </p:cNvSpPr>
          <p:nvPr>
            <p:ph type="pic" sz="quarter" idx="14" hasCustomPrompt="1"/>
          </p:nvPr>
        </p:nvSpPr>
        <p:spPr>
          <a:xfrm>
            <a:off x="406138" y="3684749"/>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12" name="Picture 11">
            <a:extLst>
              <a:ext uri="{FF2B5EF4-FFF2-40B4-BE49-F238E27FC236}">
                <a16:creationId xmlns:a16="http://schemas.microsoft.com/office/drawing/2014/main" id="{81417B6E-DCAF-E329-82FA-A9666987E521}"/>
              </a:ext>
            </a:extLst>
          </p:cNvPr>
          <p:cNvPicPr>
            <a:picLocks noChangeAspect="1"/>
          </p:cNvPicPr>
          <p:nvPr userDrawn="1"/>
        </p:nvPicPr>
        <p:blipFill>
          <a:blip r:embed="rId8"/>
          <a:stretch>
            <a:fillRect/>
          </a:stretch>
        </p:blipFill>
        <p:spPr>
          <a:xfrm>
            <a:off x="113202" y="3610137"/>
            <a:ext cx="2260600" cy="2044700"/>
          </a:xfrm>
          <a:prstGeom prst="rect">
            <a:avLst/>
          </a:prstGeom>
        </p:spPr>
      </p:pic>
    </p:spTree>
    <p:extLst>
      <p:ext uri="{BB962C8B-B14F-4D97-AF65-F5344CB8AC3E}">
        <p14:creationId xmlns:p14="http://schemas.microsoft.com/office/powerpoint/2010/main" val="2941499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11" name="Picture Placeholder 5">
            <a:extLst>
              <a:ext uri="{FF2B5EF4-FFF2-40B4-BE49-F238E27FC236}">
                <a16:creationId xmlns:a16="http://schemas.microsoft.com/office/drawing/2014/main" id="{53E77A3B-B320-4C09-0FDF-7F1B0E81B64C}"/>
              </a:ext>
            </a:extLst>
          </p:cNvPr>
          <p:cNvSpPr>
            <a:spLocks noGrp="1"/>
          </p:cNvSpPr>
          <p:nvPr>
            <p:ph type="pic" sz="quarter" idx="10" hasCustomPrompt="1"/>
          </p:nvPr>
        </p:nvSpPr>
        <p:spPr>
          <a:xfrm>
            <a:off x="0" y="4142874"/>
            <a:ext cx="121920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5EA9F132-5B21-E13F-3DD4-5A76269137FE}"/>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2566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F447FC08-0CA1-C812-957B-303369CEC0B0}"/>
              </a:ext>
            </a:extLst>
          </p:cNvPr>
          <p:cNvSpPr>
            <a:spLocks noGrp="1"/>
          </p:cNvSpPr>
          <p:nvPr>
            <p:ph type="pic" sz="quarter" idx="10" hasCustomPrompt="1"/>
          </p:nvPr>
        </p:nvSpPr>
        <p:spPr>
          <a:xfrm>
            <a:off x="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5" name="Picture Placeholder 5">
            <a:extLst>
              <a:ext uri="{FF2B5EF4-FFF2-40B4-BE49-F238E27FC236}">
                <a16:creationId xmlns:a16="http://schemas.microsoft.com/office/drawing/2014/main" id="{DBBB6FBC-E3C9-3B31-3EF0-38D626E1E1D4}"/>
              </a:ext>
            </a:extLst>
          </p:cNvPr>
          <p:cNvSpPr>
            <a:spLocks noGrp="1"/>
          </p:cNvSpPr>
          <p:nvPr>
            <p:ph type="pic" sz="quarter" idx="11" hasCustomPrompt="1"/>
          </p:nvPr>
        </p:nvSpPr>
        <p:spPr>
          <a:xfrm>
            <a:off x="411480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11" name="Picture Placeholder 5">
            <a:extLst>
              <a:ext uri="{FF2B5EF4-FFF2-40B4-BE49-F238E27FC236}">
                <a16:creationId xmlns:a16="http://schemas.microsoft.com/office/drawing/2014/main" id="{5AF0A9FC-BFA5-B482-1275-4088CD882898}"/>
              </a:ext>
            </a:extLst>
          </p:cNvPr>
          <p:cNvSpPr>
            <a:spLocks noGrp="1"/>
          </p:cNvSpPr>
          <p:nvPr>
            <p:ph type="pic" sz="quarter" idx="12" hasCustomPrompt="1"/>
          </p:nvPr>
        </p:nvSpPr>
        <p:spPr>
          <a:xfrm>
            <a:off x="8229600" y="4142874"/>
            <a:ext cx="39624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C37B8CCE-72D0-1BBF-D066-4AF8ED0D6F84}"/>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5287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clusion Chapter Slide">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7C3906-7D26-F847-D210-DC8F472D4016}"/>
              </a:ext>
            </a:extLst>
          </p:cNvPr>
          <p:cNvPicPr>
            <a:picLocks noChangeAspect="1"/>
          </p:cNvPicPr>
          <p:nvPr userDrawn="1"/>
        </p:nvPicPr>
        <p:blipFill>
          <a:blip r:embed="rId4"/>
          <a:stretch>
            <a:fillRect/>
          </a:stretch>
        </p:blipFill>
        <p:spPr>
          <a:xfrm>
            <a:off x="847291" y="1463747"/>
            <a:ext cx="3937000" cy="3568700"/>
          </a:xfrm>
          <a:prstGeom prst="rect">
            <a:avLst/>
          </a:prstGeom>
        </p:spPr>
      </p:pic>
      <p:sp>
        <p:nvSpPr>
          <p:cNvPr id="5" name="Picture Placeholder 4">
            <a:extLst>
              <a:ext uri="{FF2B5EF4-FFF2-40B4-BE49-F238E27FC236}">
                <a16:creationId xmlns:a16="http://schemas.microsoft.com/office/drawing/2014/main" id="{F87BD48D-91A6-B706-71D6-9D1F30170652}"/>
              </a:ext>
            </a:extLst>
          </p:cNvPr>
          <p:cNvSpPr>
            <a:spLocks noGrp="1"/>
          </p:cNvSpPr>
          <p:nvPr>
            <p:ph type="pic" sz="quarter" idx="13" hasCustomPrompt="1"/>
          </p:nvPr>
        </p:nvSpPr>
        <p:spPr>
          <a:xfrm>
            <a:off x="1343198" y="16006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35DBF5CF-E6CC-1A85-FDB1-B49B23179B88}"/>
              </a:ext>
            </a:extLst>
          </p:cNvPr>
          <p:cNvSpPr/>
          <p:nvPr userDrawn="1"/>
        </p:nvSpPr>
        <p:spPr>
          <a:xfrm>
            <a:off x="672308" y="3289585"/>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5392738" y="2867097"/>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12192000" cy="264026"/>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101">
            <a:extLst>
              <a:ext uri="{FF2B5EF4-FFF2-40B4-BE49-F238E27FC236}">
                <a16:creationId xmlns:a16="http://schemas.microsoft.com/office/drawing/2014/main" id="{F5F2CF35-ACC4-A108-DD87-92F9426534E9}"/>
              </a:ext>
            </a:extLst>
          </p:cNvPr>
          <p:cNvSpPr>
            <a:spLocks noGrp="1"/>
          </p:cNvSpPr>
          <p:nvPr>
            <p:ph type="pic" sz="quarter" idx="14" hasCustomPrompt="1"/>
          </p:nvPr>
        </p:nvSpPr>
        <p:spPr>
          <a:xfrm>
            <a:off x="749197" y="3364197"/>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9" name="Picture 8">
            <a:extLst>
              <a:ext uri="{FF2B5EF4-FFF2-40B4-BE49-F238E27FC236}">
                <a16:creationId xmlns:a16="http://schemas.microsoft.com/office/drawing/2014/main" id="{83438781-E333-E871-DE61-8750EF6EEC4A}"/>
              </a:ext>
            </a:extLst>
          </p:cNvPr>
          <p:cNvPicPr>
            <a:picLocks noChangeAspect="1"/>
          </p:cNvPicPr>
          <p:nvPr userDrawn="1"/>
        </p:nvPicPr>
        <p:blipFill>
          <a:blip r:embed="rId7"/>
          <a:stretch>
            <a:fillRect/>
          </a:stretch>
        </p:blipFill>
        <p:spPr>
          <a:xfrm>
            <a:off x="456261" y="3289585"/>
            <a:ext cx="2260600" cy="2044700"/>
          </a:xfrm>
          <a:prstGeom prst="rect">
            <a:avLst/>
          </a:prstGeom>
        </p:spPr>
      </p:pic>
    </p:spTree>
    <p:extLst>
      <p:ext uri="{BB962C8B-B14F-4D97-AF65-F5344CB8AC3E}">
        <p14:creationId xmlns:p14="http://schemas.microsoft.com/office/powerpoint/2010/main" val="4082413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3056944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20393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641936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49935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11" Type="http://schemas.openxmlformats.org/officeDocument/2006/relationships/image" Target="../media/image3.png"/><Relationship Id="rId5" Type="http://schemas.openxmlformats.org/officeDocument/2006/relationships/theme" Target="../theme/theme1.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7.xml"/><Relationship Id="rId7" Type="http://schemas.openxmlformats.org/officeDocument/2006/relationships/tags" Target="../tags/tag13.xml"/><Relationship Id="rId12" Type="http://schemas.openxmlformats.org/officeDocument/2006/relationships/image" Target="../media/image9.emf"/><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ags" Target="../tags/tag12.xml"/><Relationship Id="rId11" Type="http://schemas.openxmlformats.org/officeDocument/2006/relationships/image" Target="../media/image8.emf"/><Relationship Id="rId5" Type="http://schemas.openxmlformats.org/officeDocument/2006/relationships/theme" Target="../theme/theme2.xml"/><Relationship Id="rId10" Type="http://schemas.openxmlformats.org/officeDocument/2006/relationships/image" Target="../media/image1.emf"/><Relationship Id="rId4" Type="http://schemas.openxmlformats.org/officeDocument/2006/relationships/slideLayout" Target="../slideLayouts/slideLayout8.xml"/><Relationship Id="rId9" Type="http://schemas.openxmlformats.org/officeDocument/2006/relationships/oleObject" Target="../embeddings/oleObject4.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42412971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270" imgH="270" progId="TCLayout.ActiveDocument.1">
                  <p:embed/>
                </p:oleObj>
              </mc:Choice>
              <mc:Fallback>
                <p:oleObj name="think-cell Slide" r:id="rId8" imgW="270" imgH="270" progId="TCLayout.ActiveDocument.1">
                  <p:embed/>
                  <p:pic>
                    <p:nvPicPr>
                      <p:cNvPr id="0" name=""/>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pic>
        <p:nvPicPr>
          <p:cNvPr id="12" name="Picture 11">
            <a:extLst>
              <a:ext uri="{FF2B5EF4-FFF2-40B4-BE49-F238E27FC236}">
                <a16:creationId xmlns:a16="http://schemas.microsoft.com/office/drawing/2014/main" id="{97394285-7F8F-217D-C4F3-CDA987C0E7A0}"/>
              </a:ext>
            </a:extLst>
          </p:cNvPr>
          <p:cNvPicPr>
            <a:picLocks noChangeAspect="1"/>
          </p:cNvPicPr>
          <p:nvPr userDrawn="1"/>
        </p:nvPicPr>
        <p:blipFill>
          <a:blip r:embed="rId10"/>
          <a:stretch>
            <a:fillRect/>
          </a:stretch>
        </p:blipFill>
        <p:spPr>
          <a:xfrm>
            <a:off x="9815492" y="531812"/>
            <a:ext cx="1841500" cy="381000"/>
          </a:xfrm>
          <a:prstGeom prst="rect">
            <a:avLst/>
          </a:prstGeom>
        </p:spPr>
      </p:pic>
      <p:pic>
        <p:nvPicPr>
          <p:cNvPr id="13" name="Picture 12">
            <a:extLst>
              <a:ext uri="{FF2B5EF4-FFF2-40B4-BE49-F238E27FC236}">
                <a16:creationId xmlns:a16="http://schemas.microsoft.com/office/drawing/2014/main" id="{C97E6BEC-D482-0901-2316-95D508893F82}"/>
              </a:ext>
            </a:extLst>
          </p:cNvPr>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305015" y="441730"/>
            <a:ext cx="1749543" cy="499657"/>
          </a:xfrm>
          <a:prstGeom prst="rect">
            <a:avLst/>
          </a:prstGeom>
          <a:noFill/>
          <a:ln>
            <a:noFill/>
          </a:ln>
        </p:spPr>
      </p:pic>
      <p:sp>
        <p:nvSpPr>
          <p:cNvPr id="14" name="TextBox 6">
            <a:extLst>
              <a:ext uri="{FF2B5EF4-FFF2-40B4-BE49-F238E27FC236}">
                <a16:creationId xmlns:a16="http://schemas.microsoft.com/office/drawing/2014/main" id="{B619409D-E657-F8EF-6768-89EA45985221}"/>
              </a:ext>
            </a:extLst>
          </p:cNvPr>
          <p:cNvSpPr txBox="1"/>
          <p:nvPr userDrawn="1"/>
        </p:nvSpPr>
        <p:spPr>
          <a:xfrm>
            <a:off x="228815" y="152171"/>
            <a:ext cx="1911403" cy="261610"/>
          </a:xfrm>
          <a:prstGeom prst="rect">
            <a:avLst/>
          </a:prstGeom>
          <a:noFill/>
        </p:spPr>
        <p:txBody>
          <a:bodyPr wrap="square" rtlCol="0">
            <a:spAutoFit/>
          </a:bodyPr>
          <a:lstStyle/>
          <a:p>
            <a:r>
              <a:rPr lang="en-US" sz="1100" kern="1200" dirty="0">
                <a:solidFill>
                  <a:srgbClr val="003896"/>
                </a:solidFill>
                <a:effectLst/>
                <a:latin typeface="Arial" panose="020B0604020202020204" pitchFamily="34" charset="0"/>
                <a:ea typeface="Times New Roman" panose="02020603050405020304" pitchFamily="18" charset="0"/>
              </a:rPr>
              <a:t>In partnership with</a:t>
            </a:r>
            <a:endParaRPr lang="en-ZA"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30761648"/>
      </p:ext>
    </p:extLst>
  </p:cSld>
  <p:clrMap bg1="lt1" tx1="dk1" bg2="lt2" tx2="dk2" accent1="accent1" accent2="accent2" accent3="accent3" accent4="accent4" accent5="accent5" accent6="accent6" hlink="hlink" folHlink="folHlink"/>
  <p:sldLayoutIdLst>
    <p:sldLayoutId id="2147483651" r:id="rId1"/>
    <p:sldLayoutId id="2147483650" r:id="rId2"/>
    <p:sldLayoutId id="2147483657" r:id="rId3"/>
    <p:sldLayoutId id="2147483655" r:id="rId4"/>
  </p:sldLayoutIdLst>
  <p:hf hdr="0" dt="0"/>
  <p:txStyles>
    <p:titleStyle>
      <a:lvl1pPr algn="l" defTabSz="914400" rtl="0" eaLnBrk="1" latinLnBrk="0" hangingPunct="1">
        <a:lnSpc>
          <a:spcPct val="90000"/>
        </a:lnSpc>
        <a:spcBef>
          <a:spcPct val="0"/>
        </a:spcBef>
        <a:buNone/>
        <a:defRPr sz="21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bg1">
            <a:lumMod val="50000"/>
          </a:schemeClr>
        </a:buClr>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bg1">
            <a:lumMod val="50000"/>
          </a:schemeClr>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bg1">
            <a:lumMod val="50000"/>
          </a:schemeClr>
        </a:buClr>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bg1">
            <a:lumMod val="50000"/>
          </a:schemeClr>
        </a:buClr>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bg1">
            <a:lumMod val="50000"/>
          </a:schemeClr>
        </a:buClr>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66A82E-2CA2-0BBB-B6D5-7783C1385D05}"/>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708898" y="6273795"/>
            <a:ext cx="1494155" cy="426720"/>
          </a:xfrm>
          <a:prstGeom prst="rect">
            <a:avLst/>
          </a:prstGeom>
          <a:noFill/>
          <a:ln>
            <a:noFill/>
          </a:ln>
        </p:spPr>
      </p:pic>
      <p:sp>
        <p:nvSpPr>
          <p:cNvPr id="4" name="Rectangle 3">
            <a:extLst>
              <a:ext uri="{FF2B5EF4-FFF2-40B4-BE49-F238E27FC236}">
                <a16:creationId xmlns:a16="http://schemas.microsoft.com/office/drawing/2014/main" id="{0A7057F0-5F5E-786F-613E-0CBEA464107A}"/>
              </a:ext>
            </a:extLst>
          </p:cNvPr>
          <p:cNvSpPr/>
          <p:nvPr userDrawn="1"/>
        </p:nvSpPr>
        <p:spPr>
          <a:xfrm>
            <a:off x="0" y="0"/>
            <a:ext cx="12192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32727672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270" imgH="270" progId="TCLayout.ActiveDocument.1">
                  <p:embed/>
                </p:oleObj>
              </mc:Choice>
              <mc:Fallback>
                <p:oleObj name="think-cell Slide" r:id="rId9" imgW="270" imgH="270" progId="TCLayout.ActiveDocument.1">
                  <p:embed/>
                  <p:pic>
                    <p:nvPicPr>
                      <p:cNvPr id="11" name="Object 10" hidden="1"/>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361681" y="1223493"/>
            <a:ext cx="11383851"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Slide Number Placeholder 5"/>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361681" y="205769"/>
            <a:ext cx="9511777"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13" name="Picture 12">
            <a:extLst>
              <a:ext uri="{FF2B5EF4-FFF2-40B4-BE49-F238E27FC236}">
                <a16:creationId xmlns:a16="http://schemas.microsoft.com/office/drawing/2014/main" id="{2A1EFD3B-809C-B8A0-4D86-16532E5E7488}"/>
              </a:ext>
            </a:extLst>
          </p:cNvPr>
          <p:cNvPicPr>
            <a:picLocks noChangeAspect="1"/>
          </p:cNvPicPr>
          <p:nvPr userDrawn="1"/>
        </p:nvPicPr>
        <p:blipFill>
          <a:blip r:embed="rId11"/>
          <a:stretch>
            <a:fillRect/>
          </a:stretch>
        </p:blipFill>
        <p:spPr>
          <a:xfrm>
            <a:off x="10441904" y="312737"/>
            <a:ext cx="1422400" cy="368300"/>
          </a:xfrm>
          <a:prstGeom prst="rect">
            <a:avLst/>
          </a:prstGeom>
        </p:spPr>
      </p:pic>
      <p:pic>
        <p:nvPicPr>
          <p:cNvPr id="14" name="Picture 13">
            <a:extLst>
              <a:ext uri="{FF2B5EF4-FFF2-40B4-BE49-F238E27FC236}">
                <a16:creationId xmlns:a16="http://schemas.microsoft.com/office/drawing/2014/main" id="{39A3506A-6DD2-E9D5-DD05-B23171DA1339}"/>
              </a:ext>
            </a:extLst>
          </p:cNvPr>
          <p:cNvPicPr>
            <a:picLocks noChangeAspect="1"/>
          </p:cNvPicPr>
          <p:nvPr userDrawn="1"/>
        </p:nvPicPr>
        <p:blipFill>
          <a:blip r:embed="rId12"/>
          <a:stretch>
            <a:fillRect/>
          </a:stretch>
        </p:blipFill>
        <p:spPr>
          <a:xfrm>
            <a:off x="10037031" y="318311"/>
            <a:ext cx="241300" cy="368300"/>
          </a:xfrm>
          <a:prstGeom prst="rect">
            <a:avLst/>
          </a:prstGeom>
        </p:spPr>
      </p:pic>
      <p:sp>
        <p:nvSpPr>
          <p:cNvPr id="15" name="TextBox 14">
            <a:extLst>
              <a:ext uri="{FF2B5EF4-FFF2-40B4-BE49-F238E27FC236}">
                <a16:creationId xmlns:a16="http://schemas.microsoft.com/office/drawing/2014/main" id="{E29B6C00-1054-2E3C-47EA-23DA27F96A7D}"/>
              </a:ext>
            </a:extLst>
          </p:cNvPr>
          <p:cNvSpPr txBox="1"/>
          <p:nvPr userDrawn="1"/>
        </p:nvSpPr>
        <p:spPr>
          <a:xfrm>
            <a:off x="361681" y="6356350"/>
            <a:ext cx="1335622" cy="261610"/>
          </a:xfrm>
          <a:prstGeom prst="rect">
            <a:avLst/>
          </a:prstGeom>
          <a:noFill/>
        </p:spPr>
        <p:txBody>
          <a:bodyPr wrap="none" rtlCol="0">
            <a:spAutoFit/>
          </a:bodyPr>
          <a:lstStyle/>
          <a:p>
            <a:pPr marL="0" indent="0">
              <a:buClr>
                <a:schemeClr val="bg1">
                  <a:lumMod val="50000"/>
                </a:schemeClr>
              </a:buClr>
              <a:buFont typeface="Wingdings" panose="05000000000000000000" pitchFamily="2" charset="2"/>
              <a:buNone/>
            </a:pPr>
            <a:r>
              <a:rPr lang="en-US" sz="1100" dirty="0"/>
              <a:t>In partnership with</a:t>
            </a:r>
            <a:endParaRPr lang="en-ZA" sz="1100" dirty="0" err="1"/>
          </a:p>
        </p:txBody>
      </p:sp>
    </p:spTree>
    <p:extLst>
      <p:ext uri="{BB962C8B-B14F-4D97-AF65-F5344CB8AC3E}">
        <p14:creationId xmlns:p14="http://schemas.microsoft.com/office/powerpoint/2010/main" val="4264861000"/>
      </p:ext>
    </p:extLst>
  </p:cSld>
  <p:clrMap bg1="lt1" tx1="dk1" bg2="lt2" tx2="dk2" accent1="accent1" accent2="accent2" accent3="accent3" accent4="accent4" accent5="accent5" accent6="accent6" hlink="hlink" folHlink="folHlink"/>
  <p:sldLayoutIdLst>
    <p:sldLayoutId id="2147483653" r:id="rId1"/>
    <p:sldLayoutId id="2147483658" r:id="rId2"/>
    <p:sldLayoutId id="2147483654" r:id="rId3"/>
    <p:sldLayoutId id="2147483659" r:id="rId4"/>
  </p:sldLayoutIdLst>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22C42-D751-76B7-5228-EB4345B994A6}"/>
              </a:ext>
            </a:extLst>
          </p:cNvPr>
          <p:cNvSpPr>
            <a:spLocks noGrp="1"/>
          </p:cNvSpPr>
          <p:nvPr>
            <p:ph type="ctrTitle"/>
          </p:nvPr>
        </p:nvSpPr>
        <p:spPr>
          <a:xfrm>
            <a:off x="3113590" y="1069636"/>
            <a:ext cx="8830493" cy="935118"/>
          </a:xfrm>
        </p:spPr>
        <p:txBody>
          <a:bodyPr>
            <a:normAutofit/>
          </a:bodyPr>
          <a:lstStyle/>
          <a:p>
            <a:br>
              <a:rPr lang="en-US" dirty="0">
                <a:solidFill>
                  <a:srgbClr val="003896"/>
                </a:solidFill>
              </a:rPr>
            </a:br>
            <a:r>
              <a:rPr lang="en-US" dirty="0">
                <a:solidFill>
                  <a:srgbClr val="003896"/>
                </a:solidFill>
              </a:rPr>
              <a:t>Enablement Contract SHE Requirements Clarification</a:t>
            </a:r>
            <a:r>
              <a:rPr lang="en-US" dirty="0">
                <a:solidFill>
                  <a:srgbClr val="003896"/>
                </a:solidFill>
                <a:latin typeface="+mj-lt"/>
              </a:rPr>
              <a:t> </a:t>
            </a:r>
            <a:endParaRPr lang="en-US" dirty="0"/>
          </a:p>
        </p:txBody>
      </p:sp>
      <p:sp>
        <p:nvSpPr>
          <p:cNvPr id="3" name="Subtitle 2">
            <a:extLst>
              <a:ext uri="{FF2B5EF4-FFF2-40B4-BE49-F238E27FC236}">
                <a16:creationId xmlns:a16="http://schemas.microsoft.com/office/drawing/2014/main" id="{43357AF0-8E60-43A3-37C7-FCF9E6246441}"/>
              </a:ext>
            </a:extLst>
          </p:cNvPr>
          <p:cNvSpPr>
            <a:spLocks noGrp="1"/>
          </p:cNvSpPr>
          <p:nvPr>
            <p:ph type="subTitle" idx="1"/>
          </p:nvPr>
        </p:nvSpPr>
        <p:spPr/>
        <p:txBody>
          <a:bodyPr/>
          <a:lstStyle/>
          <a:p>
            <a:r>
              <a:rPr lang="en-US" dirty="0"/>
              <a:t>A Ngidi</a:t>
            </a:r>
          </a:p>
        </p:txBody>
      </p:sp>
      <p:sp>
        <p:nvSpPr>
          <p:cNvPr id="4" name="Text Placeholder 3">
            <a:extLst>
              <a:ext uri="{FF2B5EF4-FFF2-40B4-BE49-F238E27FC236}">
                <a16:creationId xmlns:a16="http://schemas.microsoft.com/office/drawing/2014/main" id="{51A6FE1E-3360-456F-C936-DDBD9BABBEAC}"/>
              </a:ext>
            </a:extLst>
          </p:cNvPr>
          <p:cNvSpPr>
            <a:spLocks noGrp="1"/>
          </p:cNvSpPr>
          <p:nvPr>
            <p:ph type="body" sz="quarter" idx="10"/>
          </p:nvPr>
        </p:nvSpPr>
        <p:spPr/>
        <p:txBody>
          <a:bodyPr/>
          <a:lstStyle/>
          <a:p>
            <a:r>
              <a:rPr lang="en-US" dirty="0"/>
              <a:t>2025/08/28</a:t>
            </a:r>
          </a:p>
        </p:txBody>
      </p:sp>
      <p:pic>
        <p:nvPicPr>
          <p:cNvPr id="7" name="Picture Placeholder 7" descr="A person using a payphone&#10;&#10;Description automatically generated">
            <a:extLst>
              <a:ext uri="{FF2B5EF4-FFF2-40B4-BE49-F238E27FC236}">
                <a16:creationId xmlns:a16="http://schemas.microsoft.com/office/drawing/2014/main" id="{AC639709-3731-8EE4-63E2-CBD135E0BFD6}"/>
              </a:ext>
            </a:extLst>
          </p:cNvPr>
          <p:cNvPicPr>
            <a:picLocks noChangeAspect="1"/>
          </p:cNvPicPr>
          <p:nvPr/>
        </p:nvPicPr>
        <p:blipFill>
          <a:blip r:embed="rId2" cstate="print">
            <a:extLst>
              <a:ext uri="{28A0092B-C50C-407E-A947-70E740481C1C}">
                <a14:useLocalDpi xmlns:a14="http://schemas.microsoft.com/office/drawing/2010/main" val="0"/>
              </a:ext>
            </a:extLst>
          </a:blip>
          <a:srcRect l="16619" r="16619"/>
          <a:stretch>
            <a:fillRect/>
          </a:stretch>
        </p:blipFill>
        <p:spPr>
          <a:xfrm>
            <a:off x="406138" y="3684749"/>
            <a:ext cx="1895476" cy="1895476"/>
          </a:xfrm>
          <a:prstGeom prst="ellipse">
            <a:avLst/>
          </a:prstGeom>
          <a:solidFill>
            <a:schemeClr val="accent2"/>
          </a:solidFill>
          <a:ln>
            <a:solidFill>
              <a:schemeClr val="bg1"/>
            </a:solidFill>
          </a:ln>
        </p:spPr>
      </p:pic>
      <p:pic>
        <p:nvPicPr>
          <p:cNvPr id="8" name="Picture Placeholder 24" descr="Several wind turbines in a field&#10;&#10;Description automatically generated">
            <a:extLst>
              <a:ext uri="{FF2B5EF4-FFF2-40B4-BE49-F238E27FC236}">
                <a16:creationId xmlns:a16="http://schemas.microsoft.com/office/drawing/2014/main" id="{1C939AD9-918F-D5C9-5E60-49AD08C4921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a:stretch/>
        </p:blipFill>
        <p:spPr>
          <a:xfrm>
            <a:off x="1010376" y="1911285"/>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pic>
    </p:spTree>
    <p:extLst>
      <p:ext uri="{BB962C8B-B14F-4D97-AF65-F5344CB8AC3E}">
        <p14:creationId xmlns:p14="http://schemas.microsoft.com/office/powerpoint/2010/main" val="2347903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64EE1A-1D8F-6B25-2AC6-AD4E98C419AF}"/>
              </a:ext>
            </a:extLst>
          </p:cNvPr>
          <p:cNvSpPr>
            <a:spLocks noGrp="1"/>
          </p:cNvSpPr>
          <p:nvPr>
            <p:ph type="title"/>
          </p:nvPr>
        </p:nvSpPr>
        <p:spPr/>
        <p:txBody>
          <a:bodyPr/>
          <a:lstStyle/>
          <a:p>
            <a:r>
              <a:rPr lang="en-US" dirty="0"/>
              <a:t>COID Act Requirements</a:t>
            </a:r>
            <a:endParaRPr lang="en-ZA" dirty="0"/>
          </a:p>
        </p:txBody>
      </p:sp>
      <p:sp>
        <p:nvSpPr>
          <p:cNvPr id="3" name="Content Placeholder 2">
            <a:extLst>
              <a:ext uri="{FF2B5EF4-FFF2-40B4-BE49-F238E27FC236}">
                <a16:creationId xmlns:a16="http://schemas.microsoft.com/office/drawing/2014/main" id="{102B25A3-ADB4-DC6D-34EC-5DD1C33D5318}"/>
              </a:ext>
            </a:extLst>
          </p:cNvPr>
          <p:cNvSpPr>
            <a:spLocks noGrp="1"/>
          </p:cNvSpPr>
          <p:nvPr>
            <p:ph idx="1"/>
          </p:nvPr>
        </p:nvSpPr>
        <p:spPr/>
        <p:txBody>
          <a:bodyPr>
            <a:normAutofit/>
          </a:bodyPr>
          <a:lstStyle/>
          <a:p>
            <a:pPr algn="just"/>
            <a:r>
              <a:rPr lang="en-US" sz="1600" dirty="0"/>
              <a:t>Provide a current and valid Letter of Good Standing issued by the recognized Workmen’s Compensation Fund/Insurer </a:t>
            </a:r>
            <a:endParaRPr lang="en-ZA" sz="1600" dirty="0"/>
          </a:p>
        </p:txBody>
      </p:sp>
    </p:spTree>
    <p:extLst>
      <p:ext uri="{BB962C8B-B14F-4D97-AF65-F5344CB8AC3E}">
        <p14:creationId xmlns:p14="http://schemas.microsoft.com/office/powerpoint/2010/main" val="10690789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9EE9EE-86A2-C56D-1C07-9C79D6C6BDF3}"/>
              </a:ext>
            </a:extLst>
          </p:cNvPr>
          <p:cNvSpPr>
            <a:spLocks noGrp="1"/>
          </p:cNvSpPr>
          <p:nvPr>
            <p:ph type="title"/>
          </p:nvPr>
        </p:nvSpPr>
        <p:spPr/>
        <p:txBody>
          <a:bodyPr/>
          <a:lstStyle/>
          <a:p>
            <a:r>
              <a:rPr lang="en-US" dirty="0"/>
              <a:t>Eskom Oversight</a:t>
            </a:r>
            <a:endParaRPr lang="en-ZA" dirty="0"/>
          </a:p>
        </p:txBody>
      </p:sp>
      <p:sp>
        <p:nvSpPr>
          <p:cNvPr id="3" name="Content Placeholder 2">
            <a:extLst>
              <a:ext uri="{FF2B5EF4-FFF2-40B4-BE49-F238E27FC236}">
                <a16:creationId xmlns:a16="http://schemas.microsoft.com/office/drawing/2014/main" id="{BD9422B0-30D4-8AD2-16D7-68CCBBA10FE6}"/>
              </a:ext>
            </a:extLst>
          </p:cNvPr>
          <p:cNvSpPr>
            <a:spLocks noGrp="1"/>
          </p:cNvSpPr>
          <p:nvPr>
            <p:ph idx="1"/>
          </p:nvPr>
        </p:nvSpPr>
        <p:spPr/>
        <p:txBody>
          <a:bodyPr>
            <a:normAutofit/>
          </a:bodyPr>
          <a:lstStyle/>
          <a:p>
            <a:pPr marL="285750" indent="-285750" algn="just">
              <a:buFont typeface="Arial" panose="020B0604020202020204" pitchFamily="34" charset="0"/>
              <a:buChar char="•"/>
            </a:pPr>
            <a:r>
              <a:rPr lang="en-US" sz="1600" dirty="0"/>
              <a:t>Client will appoint a suitable Enablement Partner to render the required services as stipulated in the terms of the contract.</a:t>
            </a:r>
          </a:p>
          <a:p>
            <a:pPr marL="285750" indent="-285750" algn="just">
              <a:buFont typeface="Arial" panose="020B0604020202020204" pitchFamily="34" charset="0"/>
              <a:buChar char="•"/>
            </a:pPr>
            <a:r>
              <a:rPr lang="en-US" sz="1600" dirty="0"/>
              <a:t>Ultimate accountability lies with the Client </a:t>
            </a:r>
            <a:r>
              <a:rPr lang="en-US" sz="1600" dirty="0" err="1"/>
              <a:t>ito</a:t>
            </a:r>
            <a:r>
              <a:rPr lang="en-US" sz="1600" dirty="0"/>
              <a:t> OSH Act.</a:t>
            </a:r>
          </a:p>
          <a:p>
            <a:pPr marL="285750" indent="-285750" algn="just">
              <a:buFont typeface="Arial" panose="020B0604020202020204" pitchFamily="34" charset="0"/>
              <a:buChar char="•"/>
            </a:pPr>
            <a:r>
              <a:rPr lang="en-US" sz="1600" dirty="0"/>
              <a:t>A Section 37(2) Agreement will be signed between the Client and the Enablement Partner at the time of awarding the contract. This confirms the legal standing of the Enablement Partner as an employer.</a:t>
            </a:r>
            <a:endParaRPr lang="en-ZA" sz="1600" dirty="0"/>
          </a:p>
          <a:p>
            <a:pPr marL="285750" indent="-285750" algn="just">
              <a:buFont typeface="Arial" panose="020B0604020202020204" pitchFamily="34" charset="0"/>
              <a:buChar char="•"/>
            </a:pPr>
            <a:r>
              <a:rPr lang="en-US" sz="1600" dirty="0"/>
              <a:t>Client will therefore monitor &amp; ascertain assurance on performance of the Enablement Partner  on the basis of legal &amp; contractual responsibilities (Audits and Inspections).</a:t>
            </a:r>
          </a:p>
          <a:p>
            <a:pPr algn="just"/>
            <a:endParaRPr lang="en-ZA" sz="1600" dirty="0"/>
          </a:p>
        </p:txBody>
      </p:sp>
    </p:spTree>
    <p:extLst>
      <p:ext uri="{BB962C8B-B14F-4D97-AF65-F5344CB8AC3E}">
        <p14:creationId xmlns:p14="http://schemas.microsoft.com/office/powerpoint/2010/main" val="4058239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64AD2-4D13-4572-C6DC-2FF4A6D492A0}"/>
              </a:ext>
            </a:extLst>
          </p:cNvPr>
          <p:cNvSpPr>
            <a:spLocks noGrp="1"/>
          </p:cNvSpPr>
          <p:nvPr>
            <p:ph type="title"/>
          </p:nvPr>
        </p:nvSpPr>
        <p:spPr/>
        <p:txBody>
          <a:bodyPr/>
          <a:lstStyle/>
          <a:p>
            <a:endParaRPr lang="en-US" dirty="0"/>
          </a:p>
        </p:txBody>
      </p:sp>
      <p:sp>
        <p:nvSpPr>
          <p:cNvPr id="7" name="Slide Number Placeholder 5">
            <a:extLst>
              <a:ext uri="{FF2B5EF4-FFF2-40B4-BE49-F238E27FC236}">
                <a16:creationId xmlns:a16="http://schemas.microsoft.com/office/drawing/2014/main" id="{38E7303B-3103-12A7-B24A-9E550B508F9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12</a:t>
            </a:fld>
            <a:endParaRPr lang="en-ZA" dirty="0"/>
          </a:p>
        </p:txBody>
      </p:sp>
      <p:sp>
        <p:nvSpPr>
          <p:cNvPr id="28" name="Rectangle 4">
            <a:extLst>
              <a:ext uri="{FF2B5EF4-FFF2-40B4-BE49-F238E27FC236}">
                <a16:creationId xmlns:a16="http://schemas.microsoft.com/office/drawing/2014/main" id="{AB2ADA0E-BF48-9568-2BBC-E2CCFE2D4E7F}"/>
              </a:ext>
            </a:extLst>
          </p:cNvPr>
          <p:cNvSpPr>
            <a:spLocks noChangeArrowheads="1"/>
          </p:cNvSpPr>
          <p:nvPr/>
        </p:nvSpPr>
        <p:spPr bwMode="auto">
          <a:xfrm>
            <a:off x="414273" y="5398330"/>
            <a:ext cx="930433" cy="184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266700" indent="-266700" eaLnBrk="0" hangingPunct="0">
              <a:lnSpc>
                <a:spcPct val="90000"/>
              </a:lnSpc>
              <a:spcBef>
                <a:spcPct val="100000"/>
              </a:spcBef>
              <a:buClr>
                <a:srgbClr val="8C7F6D"/>
              </a:buClr>
              <a:buChar char="•"/>
              <a:defRPr sz="2000">
                <a:solidFill>
                  <a:srgbClr val="003896"/>
                </a:solidFill>
                <a:latin typeface="Arial" charset="0"/>
                <a:cs typeface="Arial" charset="0"/>
              </a:defRPr>
            </a:lvl1pPr>
            <a:lvl2pPr marL="742950" indent="-285750" eaLnBrk="0" hangingPunct="0">
              <a:lnSpc>
                <a:spcPct val="90000"/>
              </a:lnSpc>
              <a:spcBef>
                <a:spcPct val="100000"/>
              </a:spcBef>
              <a:buClr>
                <a:srgbClr val="8C7F6D"/>
              </a:buClr>
              <a:buChar char="•"/>
              <a:defRPr sz="2800">
                <a:solidFill>
                  <a:srgbClr val="003896"/>
                </a:solidFill>
                <a:latin typeface="Arial" charset="0"/>
                <a:cs typeface="Arial" charset="0"/>
              </a:defRPr>
            </a:lvl2pPr>
            <a:lvl3pPr marL="1143000" indent="-228600" eaLnBrk="0" hangingPunct="0">
              <a:lnSpc>
                <a:spcPct val="90000"/>
              </a:lnSpc>
              <a:spcBef>
                <a:spcPct val="100000"/>
              </a:spcBef>
              <a:buClr>
                <a:srgbClr val="8C7F6D"/>
              </a:buClr>
              <a:buChar char="•"/>
              <a:defRPr sz="1600">
                <a:solidFill>
                  <a:srgbClr val="003896"/>
                </a:solidFill>
                <a:latin typeface="Arial" charset="0"/>
                <a:cs typeface="Arial" charset="0"/>
              </a:defRPr>
            </a:lvl3pPr>
            <a:lvl4pPr marL="1600200" indent="-228600" eaLnBrk="0" hangingPunct="0">
              <a:lnSpc>
                <a:spcPct val="90000"/>
              </a:lnSpc>
              <a:spcBef>
                <a:spcPct val="100000"/>
              </a:spcBef>
              <a:buClr>
                <a:srgbClr val="8C7F6D"/>
              </a:buClr>
              <a:buChar char="•"/>
              <a:defRPr sz="1400">
                <a:solidFill>
                  <a:srgbClr val="003896"/>
                </a:solidFill>
                <a:latin typeface="Arial" charset="0"/>
                <a:cs typeface="Arial" charset="0"/>
              </a:defRPr>
            </a:lvl4pPr>
            <a:lvl5pPr marL="2057400" indent="-228600" eaLnBrk="0" hangingPunct="0">
              <a:lnSpc>
                <a:spcPct val="90000"/>
              </a:lnSpc>
              <a:spcBef>
                <a:spcPct val="100000"/>
              </a:spcBef>
              <a:buClr>
                <a:srgbClr val="8C7F6D"/>
              </a:buClr>
              <a:buChar char="•"/>
              <a:defRPr sz="1400">
                <a:solidFill>
                  <a:srgbClr val="003896"/>
                </a:solidFill>
                <a:latin typeface="Arial" charset="0"/>
                <a:cs typeface="Arial" charset="0"/>
              </a:defRPr>
            </a:lvl5pPr>
            <a:lvl6pPr marL="25146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6pPr>
            <a:lvl7pPr marL="29718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7pPr>
            <a:lvl8pPr marL="34290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8pPr>
            <a:lvl9pPr marL="3886200" indent="-228600" eaLnBrk="0" fontAlgn="base" hangingPunct="0">
              <a:lnSpc>
                <a:spcPct val="90000"/>
              </a:lnSpc>
              <a:spcBef>
                <a:spcPct val="100000"/>
              </a:spcBef>
              <a:spcAft>
                <a:spcPct val="0"/>
              </a:spcAft>
              <a:buClr>
                <a:srgbClr val="8C7F6D"/>
              </a:buClr>
              <a:buChar char="•"/>
              <a:defRPr sz="1400">
                <a:solidFill>
                  <a:srgbClr val="003896"/>
                </a:solidFill>
                <a:latin typeface="Arial" charset="0"/>
                <a:cs typeface="Arial" charset="0"/>
              </a:defRPr>
            </a:lvl9pPr>
          </a:lstStyle>
          <a:p>
            <a:pPr marL="0" indent="0">
              <a:buNone/>
            </a:pPr>
            <a:r>
              <a:rPr lang="en-ZA" altLang="en-US" sz="750" dirty="0">
                <a:solidFill>
                  <a:schemeClr val="bg1">
                    <a:lumMod val="50000"/>
                  </a:schemeClr>
                </a:solidFill>
              </a:rPr>
              <a:t>Pantone 7475 C</a:t>
            </a:r>
          </a:p>
        </p:txBody>
      </p:sp>
      <p:pic>
        <p:nvPicPr>
          <p:cNvPr id="3" name="Content Placeholder 5">
            <a:extLst>
              <a:ext uri="{FF2B5EF4-FFF2-40B4-BE49-F238E27FC236}">
                <a16:creationId xmlns:a16="http://schemas.microsoft.com/office/drawing/2014/main" id="{97753A26-FF4B-0D9F-B3DA-8C28C02C32D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173620" y="1089957"/>
            <a:ext cx="11678856" cy="2339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a:extLst>
              <a:ext uri="{FF2B5EF4-FFF2-40B4-BE49-F238E27FC236}">
                <a16:creationId xmlns:a16="http://schemas.microsoft.com/office/drawing/2014/main" id="{600328C0-155D-0604-3B01-C36B02499E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620" y="3429000"/>
            <a:ext cx="11678856" cy="2717158"/>
          </a:xfrm>
          <a:prstGeom prst="rect">
            <a:avLst/>
          </a:prstGeom>
        </p:spPr>
      </p:pic>
    </p:spTree>
    <p:extLst>
      <p:ext uri="{BB962C8B-B14F-4D97-AF65-F5344CB8AC3E}">
        <p14:creationId xmlns:p14="http://schemas.microsoft.com/office/powerpoint/2010/main" val="16374452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lstStyle/>
          <a:p>
            <a:r>
              <a:rPr lang="en-US" dirty="0"/>
              <a:t>End</a:t>
            </a:r>
          </a:p>
        </p:txBody>
      </p:sp>
      <p:pic>
        <p:nvPicPr>
          <p:cNvPr id="8" name="Picture Placeholder 7" descr="A close-up of a solar panel&#10;&#10;Description automatically generated">
            <a:extLst>
              <a:ext uri="{FF2B5EF4-FFF2-40B4-BE49-F238E27FC236}">
                <a16:creationId xmlns:a16="http://schemas.microsoft.com/office/drawing/2014/main" id="{879D8634-3BC8-6BB7-58D0-B2F0F53D38AB}"/>
              </a:ext>
            </a:extLst>
          </p:cNvPr>
          <p:cNvPicPr>
            <a:picLocks noGrp="1" noChangeAspect="1"/>
          </p:cNvPicPr>
          <p:nvPr>
            <p:ph type="pic" sz="quarter" idx="4294967295"/>
          </p:nvPr>
        </p:nvPicPr>
        <p:blipFill>
          <a:blip r:embed="rId2" cstate="screen">
            <a:extLst>
              <a:ext uri="{28A0092B-C50C-407E-A947-70E740481C1C}">
                <a14:useLocalDpi xmlns:a14="http://schemas.microsoft.com/office/drawing/2010/main"/>
              </a:ext>
            </a:extLst>
          </a:blip>
          <a:srcRect/>
          <a:stretch>
            <a:fillRect/>
          </a:stretch>
        </p:blipFill>
        <p:spPr>
          <a:xfrm>
            <a:off x="749300" y="3363913"/>
            <a:ext cx="1895475" cy="1895475"/>
          </a:xfrm>
          <a:prstGeom prst="ellipse">
            <a:avLst/>
          </a:prstGeom>
        </p:spPr>
      </p:pic>
      <p:pic>
        <p:nvPicPr>
          <p:cNvPr id="6" name="Picture Placeholder 5" descr="A rainbow over a dam&#10;&#10;Description automatically generated with low confidence">
            <a:extLst>
              <a:ext uri="{FF2B5EF4-FFF2-40B4-BE49-F238E27FC236}">
                <a16:creationId xmlns:a16="http://schemas.microsoft.com/office/drawing/2014/main" id="{C62848E5-EDA5-8EAD-F4FE-7C7F8829439E}"/>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1343198" y="1600672"/>
            <a:ext cx="3294850" cy="3294850"/>
          </a:xfrm>
        </p:spPr>
      </p:pic>
      <p:sp>
        <p:nvSpPr>
          <p:cNvPr id="3" name="TextBox 2">
            <a:extLst>
              <a:ext uri="{FF2B5EF4-FFF2-40B4-BE49-F238E27FC236}">
                <a16:creationId xmlns:a16="http://schemas.microsoft.com/office/drawing/2014/main" id="{443160EC-2CDA-75B4-BE13-5B59BC52D3D3}"/>
              </a:ext>
            </a:extLst>
          </p:cNvPr>
          <p:cNvSpPr txBox="1"/>
          <p:nvPr/>
        </p:nvSpPr>
        <p:spPr>
          <a:xfrm>
            <a:off x="-278296" y="1262270"/>
            <a:ext cx="473206" cy="307777"/>
          </a:xfrm>
          <a:prstGeom prst="rect">
            <a:avLst/>
          </a:prstGeom>
          <a:noFill/>
        </p:spPr>
        <p:txBody>
          <a:bodyPr wrap="none" rtlCol="0">
            <a:spAutoFit/>
          </a:bodyPr>
          <a:lstStyle/>
          <a:p>
            <a:pPr marL="285750" indent="-285750">
              <a:buClr>
                <a:schemeClr val="bg1">
                  <a:lumMod val="50000"/>
                </a:schemeClr>
              </a:buClr>
              <a:buFont typeface="Wingdings" panose="05000000000000000000" pitchFamily="2" charset="2"/>
              <a:buChar char="§"/>
            </a:pPr>
            <a:endParaRPr lang="en-US" sz="1400" dirty="0" err="1"/>
          </a:p>
        </p:txBody>
      </p:sp>
    </p:spTree>
    <p:extLst>
      <p:ext uri="{BB962C8B-B14F-4D97-AF65-F5344CB8AC3E}">
        <p14:creationId xmlns:p14="http://schemas.microsoft.com/office/powerpoint/2010/main" val="1839183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09027-F6FB-4C64-A9BD-AA0161572417}"/>
              </a:ext>
            </a:extLst>
          </p:cNvPr>
          <p:cNvSpPr>
            <a:spLocks noGrp="1"/>
          </p:cNvSpPr>
          <p:nvPr>
            <p:ph type="title"/>
          </p:nvPr>
        </p:nvSpPr>
        <p:spPr/>
        <p:txBody>
          <a:bodyPr/>
          <a:lstStyle/>
          <a:p>
            <a:r>
              <a:rPr lang="en-GB" altLang="en-US" dirty="0"/>
              <a:t>ESKOM HEALTH AND SAFETY GENERAL RULES</a:t>
            </a:r>
            <a:endParaRPr lang="en-ZA" dirty="0"/>
          </a:p>
        </p:txBody>
      </p:sp>
      <p:sp>
        <p:nvSpPr>
          <p:cNvPr id="3" name="Content Placeholder 2">
            <a:extLst>
              <a:ext uri="{FF2B5EF4-FFF2-40B4-BE49-F238E27FC236}">
                <a16:creationId xmlns:a16="http://schemas.microsoft.com/office/drawing/2014/main" id="{216318DA-F589-B1A8-39D3-8AD1B79C3731}"/>
              </a:ext>
            </a:extLst>
          </p:cNvPr>
          <p:cNvSpPr>
            <a:spLocks noGrp="1"/>
          </p:cNvSpPr>
          <p:nvPr>
            <p:ph idx="1"/>
          </p:nvPr>
        </p:nvSpPr>
        <p:spPr/>
        <p:txBody>
          <a:bodyPr>
            <a:normAutofit/>
          </a:bodyPr>
          <a:lstStyle/>
          <a:p>
            <a:pPr algn="just" eaLnBrk="1" hangingPunct="1">
              <a:defRPr/>
            </a:pPr>
            <a:r>
              <a:rPr lang="en-GB" sz="2400" dirty="0"/>
              <a:t>Zero harm is one of ESKOM values.</a:t>
            </a:r>
          </a:p>
          <a:p>
            <a:pPr marL="0" indent="0" algn="just" eaLnBrk="1" hangingPunct="1">
              <a:buFontTx/>
              <a:buNone/>
              <a:defRPr/>
            </a:pPr>
            <a:r>
              <a:rPr lang="en-GB" sz="2400" i="1" dirty="0"/>
              <a:t>Eskom will strive  to ensure that zero harm befalls its employees, contractors, the public and the natural environment.</a:t>
            </a:r>
          </a:p>
          <a:p>
            <a:pPr lvl="2" algn="just">
              <a:defRPr/>
            </a:pPr>
            <a:r>
              <a:rPr lang="en-GB" sz="1600" i="1" dirty="0"/>
              <a:t>Zero fatalities</a:t>
            </a:r>
          </a:p>
          <a:p>
            <a:pPr lvl="2" algn="just">
              <a:defRPr/>
            </a:pPr>
            <a:r>
              <a:rPr lang="en-GB" sz="1600" i="1" dirty="0"/>
              <a:t>Zero injuries</a:t>
            </a:r>
          </a:p>
          <a:p>
            <a:pPr lvl="2" algn="just">
              <a:defRPr/>
            </a:pPr>
            <a:r>
              <a:rPr lang="en-GB" sz="1600" i="1" dirty="0"/>
              <a:t>Zero environmental incidents.</a:t>
            </a:r>
          </a:p>
          <a:p>
            <a:pPr algn="just" eaLnBrk="1" hangingPunct="1">
              <a:defRPr/>
            </a:pPr>
            <a:r>
              <a:rPr lang="en-GB" sz="2400" dirty="0"/>
              <a:t>This can be achieved through an effective :</a:t>
            </a:r>
          </a:p>
          <a:p>
            <a:pPr lvl="2" algn="just" eaLnBrk="1" hangingPunct="1">
              <a:defRPr/>
            </a:pPr>
            <a:r>
              <a:rPr lang="en-GB" sz="1600" i="1" dirty="0"/>
              <a:t>SHEQ</a:t>
            </a:r>
            <a:r>
              <a:rPr lang="en-GB" sz="1600" i="1" dirty="0">
                <a:ea typeface="+mn-ea"/>
              </a:rPr>
              <a:t> Management System, </a:t>
            </a:r>
          </a:p>
          <a:p>
            <a:pPr lvl="2" algn="just" eaLnBrk="1" hangingPunct="1">
              <a:defRPr/>
            </a:pPr>
            <a:r>
              <a:rPr lang="en-GB" sz="1600" i="1" dirty="0">
                <a:ea typeface="+mn-ea"/>
              </a:rPr>
              <a:t>Leadership Commitment and </a:t>
            </a:r>
          </a:p>
          <a:p>
            <a:pPr lvl="2" algn="just" eaLnBrk="1" hangingPunct="1">
              <a:defRPr/>
            </a:pPr>
            <a:r>
              <a:rPr lang="en-GB" sz="1600" i="1" dirty="0">
                <a:ea typeface="+mn-ea"/>
              </a:rPr>
              <a:t>Sound Health and Safety Culture</a:t>
            </a:r>
            <a:r>
              <a:rPr lang="en-GB" sz="1800" i="1" dirty="0">
                <a:ea typeface="+mn-ea"/>
              </a:rPr>
              <a:t>.</a:t>
            </a:r>
          </a:p>
          <a:p>
            <a:endParaRPr lang="en-ZA" dirty="0"/>
          </a:p>
        </p:txBody>
      </p:sp>
    </p:spTree>
    <p:extLst>
      <p:ext uri="{BB962C8B-B14F-4D97-AF65-F5344CB8AC3E}">
        <p14:creationId xmlns:p14="http://schemas.microsoft.com/office/powerpoint/2010/main" val="413740007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4D61001-6E07-E68D-4382-B844595EB10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1EE6024-8A80-A5D0-4EA2-2B16F08D0920}"/>
              </a:ext>
            </a:extLst>
          </p:cNvPr>
          <p:cNvSpPr>
            <a:spLocks noGrp="1"/>
          </p:cNvSpPr>
          <p:nvPr>
            <p:ph type="title"/>
          </p:nvPr>
        </p:nvSpPr>
        <p:spPr/>
        <p:txBody>
          <a:bodyPr/>
          <a:lstStyle/>
          <a:p>
            <a:r>
              <a:rPr lang="en-US" dirty="0"/>
              <a:t>LIFE SAVING RULES </a:t>
            </a:r>
          </a:p>
        </p:txBody>
      </p:sp>
      <p:sp>
        <p:nvSpPr>
          <p:cNvPr id="3" name="Content Placeholder 2">
            <a:extLst>
              <a:ext uri="{FF2B5EF4-FFF2-40B4-BE49-F238E27FC236}">
                <a16:creationId xmlns:a16="http://schemas.microsoft.com/office/drawing/2014/main" id="{2CA88F31-D0F8-2640-9E66-175607EF0382}"/>
              </a:ext>
            </a:extLst>
          </p:cNvPr>
          <p:cNvSpPr>
            <a:spLocks noGrp="1"/>
          </p:cNvSpPr>
          <p:nvPr>
            <p:ph idx="1"/>
          </p:nvPr>
        </p:nvSpPr>
        <p:spPr/>
        <p:txBody>
          <a:bodyPr/>
          <a:lstStyle/>
          <a:p>
            <a:pPr>
              <a:spcBef>
                <a:spcPct val="30000"/>
              </a:spcBef>
              <a:spcAft>
                <a:spcPct val="0"/>
              </a:spcAft>
            </a:pPr>
            <a:endParaRPr lang="en-ZA" sz="1400" dirty="0"/>
          </a:p>
          <a:p>
            <a:pPr marL="0" indent="0">
              <a:buNone/>
            </a:pPr>
            <a:endParaRPr lang="en-US" dirty="0"/>
          </a:p>
        </p:txBody>
      </p:sp>
      <p:sp>
        <p:nvSpPr>
          <p:cNvPr id="5" name="Slide Number Placeholder 5">
            <a:extLst>
              <a:ext uri="{FF2B5EF4-FFF2-40B4-BE49-F238E27FC236}">
                <a16:creationId xmlns:a16="http://schemas.microsoft.com/office/drawing/2014/main" id="{65FB3AE7-02F3-527B-DBC0-F93A3C10D223}"/>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3</a:t>
            </a:fld>
            <a:endParaRPr lang="en-ZA" dirty="0"/>
          </a:p>
        </p:txBody>
      </p:sp>
      <p:graphicFrame>
        <p:nvGraphicFramePr>
          <p:cNvPr id="4" name="Table 3">
            <a:extLst>
              <a:ext uri="{FF2B5EF4-FFF2-40B4-BE49-F238E27FC236}">
                <a16:creationId xmlns:a16="http://schemas.microsoft.com/office/drawing/2014/main" id="{E3F7B399-344A-4EFB-36F0-64B8FDBDA2AF}"/>
              </a:ext>
            </a:extLst>
          </p:cNvPr>
          <p:cNvGraphicFramePr>
            <a:graphicFrameLocks noGrp="1"/>
          </p:cNvGraphicFramePr>
          <p:nvPr>
            <p:extLst>
              <p:ext uri="{D42A27DB-BD31-4B8C-83A1-F6EECF244321}">
                <p14:modId xmlns:p14="http://schemas.microsoft.com/office/powerpoint/2010/main" val="1707384427"/>
              </p:ext>
            </p:extLst>
          </p:nvPr>
        </p:nvGraphicFramePr>
        <p:xfrm>
          <a:off x="411402" y="1029891"/>
          <a:ext cx="11284407" cy="5642206"/>
        </p:xfrm>
        <a:graphic>
          <a:graphicData uri="http://schemas.openxmlformats.org/drawingml/2006/table">
            <a:tbl>
              <a:tblPr firstRow="1" bandRow="1">
                <a:tableStyleId>{5C22544A-7EE6-4342-B048-85BDC9FD1C3A}</a:tableStyleId>
              </a:tblPr>
              <a:tblGrid>
                <a:gridCol w="3761469">
                  <a:extLst>
                    <a:ext uri="{9D8B030D-6E8A-4147-A177-3AD203B41FA5}">
                      <a16:colId xmlns:a16="http://schemas.microsoft.com/office/drawing/2014/main" val="413447879"/>
                    </a:ext>
                  </a:extLst>
                </a:gridCol>
                <a:gridCol w="3761469">
                  <a:extLst>
                    <a:ext uri="{9D8B030D-6E8A-4147-A177-3AD203B41FA5}">
                      <a16:colId xmlns:a16="http://schemas.microsoft.com/office/drawing/2014/main" val="388557795"/>
                    </a:ext>
                  </a:extLst>
                </a:gridCol>
                <a:gridCol w="3761469">
                  <a:extLst>
                    <a:ext uri="{9D8B030D-6E8A-4147-A177-3AD203B41FA5}">
                      <a16:colId xmlns:a16="http://schemas.microsoft.com/office/drawing/2014/main" val="3257422594"/>
                    </a:ext>
                  </a:extLst>
                </a:gridCol>
              </a:tblGrid>
              <a:tr h="158836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Rule 1 </a:t>
                      </a:r>
                      <a:r>
                        <a:rPr kumimoji="0" lang="en-US" sz="1800" b="1" i="0" u="none" strike="noStrike" kern="0" cap="none" spc="0" normalizeH="0" baseline="0" noProof="0" dirty="0">
                          <a:ln>
                            <a:noFill/>
                          </a:ln>
                          <a:solidFill>
                            <a:schemeClr val="bg1"/>
                          </a:solidFill>
                          <a:effectLst/>
                          <a:uLnTx/>
                          <a:uFillTx/>
                          <a:latin typeface="+mn-lt"/>
                          <a:ea typeface="+mn-ea"/>
                          <a:cs typeface="Arial"/>
                        </a:rPr>
                        <a:t>Open, isolate, test, earth and create an equipotential zone before touch </a:t>
                      </a:r>
                      <a:endParaRPr kumimoji="0" lang="en-US" sz="1600" b="1" i="0" u="none" strike="noStrike" kern="0" cap="none" spc="0" normalizeH="0" baseline="0" noProof="0" dirty="0">
                        <a:ln>
                          <a:noFill/>
                        </a:ln>
                        <a:solidFill>
                          <a:schemeClr val="bg1"/>
                        </a:solidFill>
                        <a:effectLst/>
                        <a:uLnTx/>
                        <a:uFillTx/>
                        <a:latin typeface="+mn-lt"/>
                        <a:ea typeface="+mn-ea"/>
                        <a:cs typeface="Arial"/>
                      </a:endParaRPr>
                    </a:p>
                    <a:p>
                      <a:endParaRPr lang="en-ZA" sz="2000" dirty="0"/>
                    </a:p>
                  </a:txBody>
                  <a:tcPr/>
                </a:tc>
                <a:tc>
                  <a:txBody>
                    <a:bodyPr/>
                    <a:lstStyle/>
                    <a:p>
                      <a:r>
                        <a:rPr lang="en-US" sz="2000" dirty="0"/>
                        <a:t>Rule 2 Hook Up at height</a:t>
                      </a:r>
                      <a:endParaRPr lang="en-ZA" sz="2000" dirty="0"/>
                    </a:p>
                  </a:txBody>
                  <a:tcPr/>
                </a:tc>
                <a:tc>
                  <a:txBody>
                    <a:bodyPr/>
                    <a:lstStyle/>
                    <a:p>
                      <a:r>
                        <a:rPr lang="en-US" sz="2000" dirty="0"/>
                        <a:t>Rule 3 Buckle Up</a:t>
                      </a:r>
                      <a:endParaRPr lang="en-ZA" sz="2000" dirty="0"/>
                    </a:p>
                  </a:txBody>
                  <a:tcPr/>
                </a:tc>
                <a:extLst>
                  <a:ext uri="{0D108BD9-81ED-4DB2-BD59-A6C34878D82A}">
                    <a16:rowId xmlns:a16="http://schemas.microsoft.com/office/drawing/2014/main" val="4107491117"/>
                  </a:ext>
                </a:extLst>
              </a:tr>
              <a:tr h="3591474">
                <a:tc>
                  <a:txBody>
                    <a:bodyPr/>
                    <a:lstStyle/>
                    <a:p>
                      <a:pPr marL="0" marR="0" lvl="0" indent="0" algn="just" defTabSz="914400" rtl="0" eaLnBrk="0" fontAlgn="base" latinLnBrk="0" hangingPunct="0">
                        <a:lnSpc>
                          <a:spcPct val="90000"/>
                        </a:lnSpc>
                        <a:spcBef>
                          <a:spcPts val="1200"/>
                        </a:spcBef>
                        <a:spcAft>
                          <a:spcPts val="1200"/>
                        </a:spcAft>
                        <a:buClr>
                          <a:srgbClr val="8C7F6D"/>
                        </a:buClr>
                        <a:buSzTx/>
                        <a:buFontTx/>
                        <a:buNone/>
                        <a:tabLst>
                          <a:tab pos="252095" algn="l"/>
                          <a:tab pos="504190" algn="l"/>
                          <a:tab pos="756285" algn="l"/>
                          <a:tab pos="1007745" algn="l"/>
                          <a:tab pos="1259840" algn="l"/>
                          <a:tab pos="1511935" algn="l"/>
                          <a:tab pos="1764030" algn="l"/>
                          <a:tab pos="2016125" algn="l"/>
                          <a:tab pos="2268220" algn="l"/>
                          <a:tab pos="2771775" algn="l"/>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Lst>
                        <a:defRPr/>
                      </a:pPr>
                      <a:r>
                        <a:rPr kumimoji="0" lang="en-GB" sz="160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rPr>
                        <a:t>To ensure a safe electrical work environment, no person may work/operate on, around or near any electrical network, line or apparatus, electrically connected to the power system and/or electrically charged and/or not electrically charged unless:</a:t>
                      </a:r>
                      <a:endParaRPr kumimoji="0" lang="en-ZA" sz="160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endParaRPr>
                    </a:p>
                    <a:p>
                      <a:endParaRPr lang="en-ZA" sz="1050" dirty="0"/>
                    </a:p>
                  </a:txBody>
                  <a:tcPr/>
                </a:tc>
                <a:tc>
                  <a:txBody>
                    <a:bodyPr/>
                    <a:lstStyle/>
                    <a:p>
                      <a:pPr marL="0" marR="0" lvl="0" indent="0" algn="just" defTabSz="914400" rtl="0" eaLnBrk="0" fontAlgn="base" latinLnBrk="0" hangingPunct="0">
                        <a:lnSpc>
                          <a:spcPct val="90000"/>
                        </a:lnSpc>
                        <a:spcBef>
                          <a:spcPts val="0"/>
                        </a:spcBef>
                        <a:spcAft>
                          <a:spcPts val="1200"/>
                        </a:spcAft>
                        <a:buClr>
                          <a:srgbClr val="8C7F6D"/>
                        </a:buClr>
                        <a:buSzTx/>
                        <a:buFontTx/>
                        <a:buNone/>
                        <a:tabLst>
                          <a:tab pos="252095" algn="l"/>
                          <a:tab pos="504190" algn="l"/>
                          <a:tab pos="756285" algn="l"/>
                          <a:tab pos="1007745" algn="l"/>
                          <a:tab pos="1259840" algn="l"/>
                          <a:tab pos="1511935" algn="l"/>
                          <a:tab pos="1764030" algn="l"/>
                          <a:tab pos="2016125" algn="l"/>
                          <a:tab pos="2268220" algn="l"/>
                          <a:tab pos="2771775" algn="l"/>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Lst>
                        <a:defRPr/>
                      </a:pPr>
                      <a:r>
                        <a:rPr kumimoji="0" lang="en-GB" sz="160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rPr>
                        <a:t>Working at height is a significant part of work in Eskom Holdings and is regarded as a high-risk activity, as a result, all precautions must be taken to prevent incidents while working at height. </a:t>
                      </a:r>
                      <a:endParaRPr kumimoji="0" lang="en-ZA" sz="160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endParaRPr>
                    </a:p>
                    <a:p>
                      <a:pPr marL="0" marR="0" lvl="0" indent="0" algn="just" defTabSz="914400" rtl="0" eaLnBrk="0" fontAlgn="base" latinLnBrk="0" hangingPunct="0">
                        <a:lnSpc>
                          <a:spcPct val="90000"/>
                        </a:lnSpc>
                        <a:spcBef>
                          <a:spcPts val="0"/>
                        </a:spcBef>
                        <a:spcAft>
                          <a:spcPts val="1200"/>
                        </a:spcAft>
                        <a:buClr>
                          <a:srgbClr val="8C7F6D"/>
                        </a:buClr>
                        <a:buSzTx/>
                        <a:buFontTx/>
                        <a:buNone/>
                        <a:tabLst>
                          <a:tab pos="252095" algn="l"/>
                          <a:tab pos="504190" algn="l"/>
                          <a:tab pos="756285" algn="l"/>
                          <a:tab pos="1007745" algn="l"/>
                          <a:tab pos="1259840" algn="l"/>
                          <a:tab pos="1511935" algn="l"/>
                          <a:tab pos="1764030" algn="l"/>
                          <a:tab pos="2016125" algn="l"/>
                          <a:tab pos="2268220" algn="l"/>
                          <a:tab pos="2771775" algn="l"/>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Lst>
                        <a:defRPr/>
                      </a:pPr>
                      <a:r>
                        <a:rPr kumimoji="0" lang="en-GB" sz="160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rPr>
                        <a:t>Wherever reasonably practicable, preference must be given to the performance of work at ground level as opposed to work in an elevated position. Where work in an elevated position is necessary, the requirements in this document and all other Eskom requirements pertaining to working from height shall apply. </a:t>
                      </a:r>
                      <a:endParaRPr kumimoji="0" lang="en-ZA" sz="160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endParaRPr>
                    </a:p>
                    <a:p>
                      <a:endParaRPr lang="en-ZA" sz="2400" dirty="0"/>
                    </a:p>
                  </a:txBody>
                  <a:tcPr/>
                </a:tc>
                <a:tc>
                  <a:txBody>
                    <a:bodyPr/>
                    <a:lstStyle/>
                    <a:p>
                      <a:pPr marL="0" marR="0" lvl="0" indent="0" algn="just" defTabSz="914400" rtl="0" eaLnBrk="0" fontAlgn="base" latinLnBrk="0" hangingPunct="0">
                        <a:lnSpc>
                          <a:spcPct val="90000"/>
                        </a:lnSpc>
                        <a:spcBef>
                          <a:spcPts val="600"/>
                        </a:spcBef>
                        <a:spcAft>
                          <a:spcPts val="600"/>
                        </a:spcAft>
                        <a:buClr>
                          <a:srgbClr val="8C7F6D"/>
                        </a:buClr>
                        <a:buSzTx/>
                        <a:buFontTx/>
                        <a:buNone/>
                        <a:tabLst/>
                        <a:defRPr/>
                      </a:pPr>
                      <a:r>
                        <a:rPr kumimoji="0" lang="en-US" sz="1600" b="0" i="0" u="none" strike="noStrike" kern="0" cap="none" spc="0" normalizeH="0" baseline="0" noProof="0" dirty="0">
                          <a:ln>
                            <a:noFill/>
                          </a:ln>
                          <a:solidFill>
                            <a:srgbClr val="003896"/>
                          </a:solidFill>
                          <a:effectLst/>
                          <a:uLnTx/>
                          <a:uFillTx/>
                          <a:latin typeface="+mn-lt"/>
                          <a:ea typeface="+mn-ea"/>
                          <a:cs typeface="Arial"/>
                        </a:rPr>
                        <a:t>Where required, the proper wearing of seat belts for any driver, operator and passenger is mandatory in all vehicles/equipment when driving and/or travelling for Eskom business purposes. The driver is obligated to ensure that he/she as well as all passengers are properly always seated and wearing their seatbelts while being transported in the vehicle, as per Eskom specifications.</a:t>
                      </a:r>
                    </a:p>
                    <a:p>
                      <a:endParaRPr lang="en-ZA" sz="1600" dirty="0"/>
                    </a:p>
                  </a:txBody>
                  <a:tcPr/>
                </a:tc>
                <a:extLst>
                  <a:ext uri="{0D108BD9-81ED-4DB2-BD59-A6C34878D82A}">
                    <a16:rowId xmlns:a16="http://schemas.microsoft.com/office/drawing/2014/main" val="3542092426"/>
                  </a:ext>
                </a:extLst>
              </a:tr>
            </a:tbl>
          </a:graphicData>
        </a:graphic>
      </p:graphicFrame>
    </p:spTree>
    <p:extLst>
      <p:ext uri="{BB962C8B-B14F-4D97-AF65-F5344CB8AC3E}">
        <p14:creationId xmlns:p14="http://schemas.microsoft.com/office/powerpoint/2010/main" val="18628539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262188-6F03-FA05-93EC-A1922FB024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56837C-A3F0-2E31-8629-3198589EB647}"/>
              </a:ext>
            </a:extLst>
          </p:cNvPr>
          <p:cNvSpPr>
            <a:spLocks noGrp="1"/>
          </p:cNvSpPr>
          <p:nvPr>
            <p:ph type="title"/>
          </p:nvPr>
        </p:nvSpPr>
        <p:spPr/>
        <p:txBody>
          <a:bodyPr/>
          <a:lstStyle/>
          <a:p>
            <a:r>
              <a:rPr lang="en-US" dirty="0"/>
              <a:t>LIFE SAVING RULES </a:t>
            </a:r>
          </a:p>
        </p:txBody>
      </p:sp>
      <p:sp>
        <p:nvSpPr>
          <p:cNvPr id="3" name="Content Placeholder 2">
            <a:extLst>
              <a:ext uri="{FF2B5EF4-FFF2-40B4-BE49-F238E27FC236}">
                <a16:creationId xmlns:a16="http://schemas.microsoft.com/office/drawing/2014/main" id="{A23F1B30-DD15-5603-C7F6-D63D05083A59}"/>
              </a:ext>
            </a:extLst>
          </p:cNvPr>
          <p:cNvSpPr>
            <a:spLocks noGrp="1"/>
          </p:cNvSpPr>
          <p:nvPr>
            <p:ph idx="1"/>
          </p:nvPr>
        </p:nvSpPr>
        <p:spPr/>
        <p:txBody>
          <a:bodyPr/>
          <a:lstStyle/>
          <a:p>
            <a:pPr>
              <a:spcBef>
                <a:spcPct val="30000"/>
              </a:spcBef>
              <a:spcAft>
                <a:spcPct val="0"/>
              </a:spcAft>
            </a:pPr>
            <a:endParaRPr lang="en-ZA" sz="1400" dirty="0"/>
          </a:p>
          <a:p>
            <a:pPr marL="0" indent="0">
              <a:buNone/>
            </a:pPr>
            <a:endParaRPr lang="en-US" dirty="0"/>
          </a:p>
        </p:txBody>
      </p:sp>
      <p:sp>
        <p:nvSpPr>
          <p:cNvPr id="5" name="Slide Number Placeholder 5">
            <a:extLst>
              <a:ext uri="{FF2B5EF4-FFF2-40B4-BE49-F238E27FC236}">
                <a16:creationId xmlns:a16="http://schemas.microsoft.com/office/drawing/2014/main" id="{8F2B91CC-8A3E-0DC9-0B83-14E40C838241}"/>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4</a:t>
            </a:fld>
            <a:endParaRPr lang="en-ZA" dirty="0"/>
          </a:p>
        </p:txBody>
      </p:sp>
      <p:graphicFrame>
        <p:nvGraphicFramePr>
          <p:cNvPr id="4" name="Table 3">
            <a:extLst>
              <a:ext uri="{FF2B5EF4-FFF2-40B4-BE49-F238E27FC236}">
                <a16:creationId xmlns:a16="http://schemas.microsoft.com/office/drawing/2014/main" id="{48F6C93B-B5DE-A05C-9AF8-AFCE0CC9EB67}"/>
              </a:ext>
            </a:extLst>
          </p:cNvPr>
          <p:cNvGraphicFramePr>
            <a:graphicFrameLocks noGrp="1"/>
          </p:cNvGraphicFramePr>
          <p:nvPr>
            <p:extLst>
              <p:ext uri="{D42A27DB-BD31-4B8C-83A1-F6EECF244321}">
                <p14:modId xmlns:p14="http://schemas.microsoft.com/office/powerpoint/2010/main" val="3637278014"/>
              </p:ext>
            </p:extLst>
          </p:nvPr>
        </p:nvGraphicFramePr>
        <p:xfrm>
          <a:off x="232013" y="975300"/>
          <a:ext cx="11701002" cy="5977430"/>
        </p:xfrm>
        <a:graphic>
          <a:graphicData uri="http://schemas.openxmlformats.org/drawingml/2006/table">
            <a:tbl>
              <a:tblPr firstRow="1" bandRow="1">
                <a:tableStyleId>{5C22544A-7EE6-4342-B048-85BDC9FD1C3A}</a:tableStyleId>
              </a:tblPr>
              <a:tblGrid>
                <a:gridCol w="3900334">
                  <a:extLst>
                    <a:ext uri="{9D8B030D-6E8A-4147-A177-3AD203B41FA5}">
                      <a16:colId xmlns:a16="http://schemas.microsoft.com/office/drawing/2014/main" val="413447879"/>
                    </a:ext>
                  </a:extLst>
                </a:gridCol>
                <a:gridCol w="3900334">
                  <a:extLst>
                    <a:ext uri="{9D8B030D-6E8A-4147-A177-3AD203B41FA5}">
                      <a16:colId xmlns:a16="http://schemas.microsoft.com/office/drawing/2014/main" val="388557795"/>
                    </a:ext>
                  </a:extLst>
                </a:gridCol>
                <a:gridCol w="3900334">
                  <a:extLst>
                    <a:ext uri="{9D8B030D-6E8A-4147-A177-3AD203B41FA5}">
                      <a16:colId xmlns:a16="http://schemas.microsoft.com/office/drawing/2014/main" val="3257422594"/>
                    </a:ext>
                  </a:extLst>
                </a:gridCol>
              </a:tblGrid>
              <a:tr h="108640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Rule 4 Be Sober</a:t>
                      </a:r>
                      <a:endParaRPr lang="en-ZA"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Rule 5 </a:t>
                      </a:r>
                      <a:r>
                        <a:rPr kumimoji="0" lang="en-US" sz="2000" b="1" i="0" u="none" strike="noStrike" kern="0" cap="none" spc="0" normalizeH="0" baseline="0" noProof="0" dirty="0">
                          <a:ln>
                            <a:noFill/>
                          </a:ln>
                          <a:solidFill>
                            <a:schemeClr val="bg1"/>
                          </a:solidFill>
                          <a:effectLst/>
                          <a:uLnTx/>
                          <a:uFillTx/>
                          <a:latin typeface="+mn-lt"/>
                          <a:ea typeface="+mn-ea"/>
                          <a:cs typeface="Arial"/>
                        </a:rPr>
                        <a:t>Ensure that you have a permit to work</a:t>
                      </a:r>
                    </a:p>
                    <a:p>
                      <a:endParaRPr lang="en-ZA" sz="20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Rule 6 </a:t>
                      </a:r>
                      <a:r>
                        <a:rPr kumimoji="0" lang="en-US" sz="2000" b="1" i="0" u="none" strike="noStrike" kern="0" cap="none" spc="0" normalizeH="0" baseline="0" noProof="0" dirty="0">
                          <a:ln>
                            <a:noFill/>
                          </a:ln>
                          <a:solidFill>
                            <a:schemeClr val="bg1"/>
                          </a:solidFill>
                          <a:effectLst/>
                          <a:uLnTx/>
                          <a:uFillTx/>
                          <a:latin typeface="+mn-lt"/>
                          <a:ea typeface="+mn-ea"/>
                          <a:cs typeface="Arial"/>
                        </a:rPr>
                        <a:t>Ensure safe live working</a:t>
                      </a:r>
                    </a:p>
                    <a:p>
                      <a:endParaRPr lang="en-ZA" sz="2000" dirty="0"/>
                    </a:p>
                  </a:txBody>
                  <a:tcPr/>
                </a:tc>
                <a:extLst>
                  <a:ext uri="{0D108BD9-81ED-4DB2-BD59-A6C34878D82A}">
                    <a16:rowId xmlns:a16="http://schemas.microsoft.com/office/drawing/2014/main" val="4107491117"/>
                  </a:ext>
                </a:extLst>
              </a:tr>
              <a:tr h="4134378">
                <a:tc>
                  <a:txBody>
                    <a:bodyPr/>
                    <a:lstStyle/>
                    <a:p>
                      <a:pPr marL="0" marR="0" lvl="0" indent="0" algn="just" defTabSz="914400" rtl="0" eaLnBrk="0" fontAlgn="base" latinLnBrk="0" hangingPunct="0">
                        <a:lnSpc>
                          <a:spcPct val="90000"/>
                        </a:lnSpc>
                        <a:spcBef>
                          <a:spcPct val="100000"/>
                        </a:spcBef>
                        <a:spcAft>
                          <a:spcPct val="0"/>
                        </a:spcAft>
                        <a:buClr>
                          <a:srgbClr val="8C7F6D"/>
                        </a:buClr>
                        <a:buSzTx/>
                        <a:buFontTx/>
                        <a:buNone/>
                        <a:tabLst/>
                        <a:defRPr/>
                      </a:pPr>
                      <a:r>
                        <a:rPr kumimoji="0" lang="en-US" sz="1550" b="0" i="0" u="none" strike="noStrike" kern="0" cap="none" spc="0" normalizeH="0" baseline="0" noProof="0" dirty="0">
                          <a:ln>
                            <a:noFill/>
                          </a:ln>
                          <a:solidFill>
                            <a:srgbClr val="003896"/>
                          </a:solidFill>
                          <a:effectLst/>
                          <a:uLnTx/>
                          <a:uFillTx/>
                          <a:latin typeface="+mn-lt"/>
                          <a:ea typeface="+mn-ea"/>
                          <a:cs typeface="Arial"/>
                        </a:rPr>
                        <a:t>No person who is under the influence or who appears to be under the influence of intoxicating liquor or drugs will be permitted to enter or remain on an Eskom site conduct Eskom business or drive/operate a vehicle/equipment for Eskom business purposes.</a:t>
                      </a:r>
                    </a:p>
                    <a:p>
                      <a:endParaRPr lang="en-ZA" sz="1550" dirty="0"/>
                    </a:p>
                  </a:txBody>
                  <a:tcPr/>
                </a:tc>
                <a:tc>
                  <a:txBody>
                    <a:bodyPr/>
                    <a:lstStyle/>
                    <a:p>
                      <a:pPr marL="0" marR="0" lvl="0" indent="0" algn="just" defTabSz="914400" rtl="0" eaLnBrk="0" fontAlgn="base" latinLnBrk="0" hangingPunct="0">
                        <a:lnSpc>
                          <a:spcPct val="90000"/>
                        </a:lnSpc>
                        <a:spcBef>
                          <a:spcPts val="1200"/>
                        </a:spcBef>
                        <a:spcAft>
                          <a:spcPts val="1200"/>
                        </a:spcAft>
                        <a:buClr>
                          <a:srgbClr val="8C7F6D"/>
                        </a:buClr>
                        <a:buSzTx/>
                        <a:buFontTx/>
                        <a:buNone/>
                        <a:tabLst>
                          <a:tab pos="252095" algn="l"/>
                          <a:tab pos="504190" algn="l"/>
                          <a:tab pos="756285" algn="l"/>
                          <a:tab pos="1007745" algn="l"/>
                          <a:tab pos="1259840" algn="l"/>
                          <a:tab pos="1511935" algn="l"/>
                          <a:tab pos="1764030" algn="l"/>
                          <a:tab pos="2016125" algn="l"/>
                          <a:tab pos="2268220" algn="l"/>
                          <a:tab pos="2771775" algn="l"/>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Lst>
                        <a:defRPr/>
                      </a:pPr>
                      <a:r>
                        <a:rPr kumimoji="0" lang="en-GB" sz="155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rPr>
                        <a:t>No person shall work without the required Permit to Work (PTW</a:t>
                      </a:r>
                      <a:endParaRPr kumimoji="0" lang="en-ZA" sz="1550" b="0" i="0" u="none" strike="noStrike" kern="0" cap="none" spc="0" normalizeH="0" baseline="0" noProof="0" dirty="0">
                        <a:ln>
                          <a:noFill/>
                        </a:ln>
                        <a:solidFill>
                          <a:srgbClr val="FF0000"/>
                        </a:solidFill>
                        <a:effectLst/>
                        <a:uLnTx/>
                        <a:uFillTx/>
                        <a:latin typeface="Arial" panose="020B0604020202020204" pitchFamily="34" charset="0"/>
                        <a:ea typeface="Times New Roman" panose="02020603050405020304" pitchFamily="18" charset="0"/>
                        <a:cs typeface="Arial"/>
                      </a:endParaRPr>
                    </a:p>
                    <a:p>
                      <a:pPr marL="0" marR="0" lvl="0" indent="0" algn="just" defTabSz="914400" rtl="0" eaLnBrk="0" fontAlgn="base" latinLnBrk="0" hangingPunct="0">
                        <a:lnSpc>
                          <a:spcPct val="90000"/>
                        </a:lnSpc>
                        <a:spcBef>
                          <a:spcPts val="1200"/>
                        </a:spcBef>
                        <a:spcAft>
                          <a:spcPts val="1200"/>
                        </a:spcAft>
                        <a:buClr>
                          <a:srgbClr val="8C7F6D"/>
                        </a:buClr>
                        <a:buSzTx/>
                        <a:buFontTx/>
                        <a:buNone/>
                        <a:tabLst>
                          <a:tab pos="252095" algn="l"/>
                          <a:tab pos="504190" algn="l"/>
                          <a:tab pos="756285" algn="l"/>
                          <a:tab pos="1007745" algn="l"/>
                          <a:tab pos="1259840" algn="l"/>
                          <a:tab pos="1511935" algn="l"/>
                          <a:tab pos="1764030" algn="l"/>
                          <a:tab pos="2016125" algn="l"/>
                          <a:tab pos="2268220" algn="l"/>
                          <a:tab pos="2771775" algn="l"/>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Lst>
                        <a:defRPr/>
                      </a:pPr>
                      <a:r>
                        <a:rPr kumimoji="0" lang="en-GB" sz="155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rPr>
                        <a:t>No apparatus is to be returned to service without the cancellation of all permits on that plant in accordance with procedure, unless permission is granted for a particular plant to be returned to service with permits still open, like in the case of redundant systems. </a:t>
                      </a:r>
                      <a:endParaRPr kumimoji="0" lang="en-ZA" sz="155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endParaRPr>
                    </a:p>
                    <a:p>
                      <a:endParaRPr lang="en-ZA" sz="1550" dirty="0"/>
                    </a:p>
                  </a:txBody>
                  <a:tcPr/>
                </a:tc>
                <a:tc>
                  <a:txBody>
                    <a:bodyPr/>
                    <a:lstStyle/>
                    <a:p>
                      <a:pPr marL="0" marR="0" lvl="0" indent="0" algn="just" defTabSz="914400" rtl="0" eaLnBrk="0" fontAlgn="base" latinLnBrk="0" hangingPunct="0">
                        <a:lnSpc>
                          <a:spcPct val="90000"/>
                        </a:lnSpc>
                        <a:spcBef>
                          <a:spcPts val="1800"/>
                        </a:spcBef>
                        <a:spcAft>
                          <a:spcPts val="1000"/>
                        </a:spcAft>
                        <a:buClr>
                          <a:srgbClr val="8C7F6D"/>
                        </a:buClr>
                        <a:buSzTx/>
                        <a:buFontTx/>
                        <a:buNone/>
                        <a:tabLst>
                          <a:tab pos="504190" algn="l"/>
                          <a:tab pos="575945" algn="l"/>
                          <a:tab pos="647700" algn="l"/>
                        </a:tabLst>
                        <a:defRPr/>
                      </a:pPr>
                      <a:r>
                        <a:rPr kumimoji="0" lang="en-GB" sz="1550" b="0" i="0" u="none" strike="noStrike" kern="0" cap="none" spc="0" normalizeH="0" baseline="0" noProof="0" dirty="0">
                          <a:ln>
                            <a:noFill/>
                          </a:ln>
                          <a:solidFill>
                            <a:srgbClr val="003896"/>
                          </a:solidFill>
                          <a:effectLst/>
                          <a:uLnTx/>
                          <a:uFillTx/>
                          <a:latin typeface="Arial" panose="020B0604020202020204" pitchFamily="34" charset="0"/>
                          <a:ea typeface="+mn-ea"/>
                          <a:cs typeface="Arial"/>
                        </a:rPr>
                        <a:t>To ensure safe live work, each live worker shall:</a:t>
                      </a:r>
                      <a:endParaRPr kumimoji="0" lang="en-ZA" sz="1550" b="0" i="0" u="none" strike="noStrike" kern="0" cap="none" spc="0" normalizeH="0" baseline="0" noProof="0" dirty="0">
                        <a:ln>
                          <a:noFill/>
                        </a:ln>
                        <a:solidFill>
                          <a:srgbClr val="003896"/>
                        </a:solidFill>
                        <a:effectLst/>
                        <a:uLnTx/>
                        <a:uFillTx/>
                        <a:latin typeface="Arial" panose="020B0604020202020204" pitchFamily="34" charset="0"/>
                        <a:ea typeface="+mn-ea"/>
                        <a:cs typeface="Arial"/>
                      </a:endParaRPr>
                    </a:p>
                    <a:p>
                      <a:pPr marL="342900" marR="0" lvl="0" indent="-342900" algn="just" defTabSz="914400" rtl="0" eaLnBrk="0" fontAlgn="base" latinLnBrk="0" hangingPunct="0">
                        <a:lnSpc>
                          <a:spcPct val="90000"/>
                        </a:lnSpc>
                        <a:spcBef>
                          <a:spcPts val="600"/>
                        </a:spcBef>
                        <a:spcAft>
                          <a:spcPts val="600"/>
                        </a:spcAft>
                        <a:buClr>
                          <a:srgbClr val="8C7F6D"/>
                        </a:buClr>
                        <a:buSzTx/>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Lst>
                        <a:defRPr/>
                      </a:pPr>
                      <a:r>
                        <a:rPr kumimoji="0" lang="en-GB" sz="155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rPr>
                        <a:t>Ensure all live work basic principles are adhered to, as outlined (for the method being used) in the High Voltage Live Working Standard for the respective division.</a:t>
                      </a:r>
                      <a:endParaRPr kumimoji="0" lang="en-ZA" sz="155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endParaRPr>
                    </a:p>
                    <a:p>
                      <a:pPr marL="342900" marR="0" lvl="0" indent="-342900" algn="just" defTabSz="914400" rtl="0" eaLnBrk="0" fontAlgn="base" latinLnBrk="0" hangingPunct="0">
                        <a:lnSpc>
                          <a:spcPct val="90000"/>
                        </a:lnSpc>
                        <a:spcBef>
                          <a:spcPts val="600"/>
                        </a:spcBef>
                        <a:spcAft>
                          <a:spcPts val="600"/>
                        </a:spcAft>
                        <a:buClr>
                          <a:srgbClr val="8C7F6D"/>
                        </a:buClr>
                        <a:buSzTx/>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Lst>
                        <a:defRPr/>
                      </a:pPr>
                      <a:r>
                        <a:rPr kumimoji="0" lang="en-GB" sz="155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rPr>
                        <a:t>Observe and maintain the minimum approach distance (MAD).</a:t>
                      </a:r>
                      <a:endParaRPr kumimoji="0" lang="en-ZA" sz="155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endParaRPr>
                    </a:p>
                    <a:p>
                      <a:pPr marL="342900" marR="0" lvl="0" indent="-342900" algn="just" defTabSz="914400" rtl="0" eaLnBrk="0" fontAlgn="base" latinLnBrk="0" hangingPunct="0">
                        <a:lnSpc>
                          <a:spcPct val="90000"/>
                        </a:lnSpc>
                        <a:spcBef>
                          <a:spcPts val="600"/>
                        </a:spcBef>
                        <a:spcAft>
                          <a:spcPts val="600"/>
                        </a:spcAft>
                        <a:buClr>
                          <a:srgbClr val="8C7F6D"/>
                        </a:buClr>
                        <a:buSzTx/>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Lst>
                        <a:defRPr/>
                      </a:pPr>
                      <a:r>
                        <a:rPr kumimoji="0" lang="en-GB" sz="155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rPr>
                        <a:t>Only perform live work (never mix live and dead work on the same site at the same time – Refer to ORHVS Section 7 and 5 handouts respectively). </a:t>
                      </a:r>
                      <a:endParaRPr kumimoji="0" lang="en-ZA" sz="155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endParaRPr>
                    </a:p>
                    <a:p>
                      <a:pPr marL="342900" marR="0" lvl="0" indent="-342900" algn="just" defTabSz="914400" rtl="0" eaLnBrk="0" fontAlgn="base" latinLnBrk="0" hangingPunct="0">
                        <a:lnSpc>
                          <a:spcPct val="90000"/>
                        </a:lnSpc>
                        <a:spcBef>
                          <a:spcPts val="600"/>
                        </a:spcBef>
                        <a:spcAft>
                          <a:spcPts val="600"/>
                        </a:spcAft>
                        <a:buClr>
                          <a:srgbClr val="8C7F6D"/>
                        </a:buClr>
                        <a:buSzTx/>
                        <a:buFont typeface="+mj-lt"/>
                        <a:buAutoNum type="alphaLcParenR"/>
                        <a:tabLst>
                          <a:tab pos="252095" algn="l"/>
                          <a:tab pos="504190" algn="l"/>
                          <a:tab pos="756285" algn="l"/>
                          <a:tab pos="1007745" algn="l"/>
                          <a:tab pos="1259840" algn="l"/>
                          <a:tab pos="1511935" algn="l"/>
                          <a:tab pos="1764030" algn="l"/>
                          <a:tab pos="2016125" algn="l"/>
                          <a:tab pos="2268220" algn="l"/>
                          <a:tab pos="2771775" algn="l"/>
                          <a:tab pos="252095" algn="l"/>
                          <a:tab pos="504190" algn="l"/>
                          <a:tab pos="756285" algn="l"/>
                          <a:tab pos="1007745" algn="l"/>
                          <a:tab pos="1259840" algn="l"/>
                          <a:tab pos="1511935" algn="l"/>
                          <a:tab pos="1764030" algn="l"/>
                          <a:tab pos="2016125" algn="l"/>
                          <a:tab pos="2268220" algn="l"/>
                          <a:tab pos="2771775" algn="l"/>
                          <a:tab pos="3023870" algn="l"/>
                          <a:tab pos="3275965" algn="l"/>
                          <a:tab pos="3528060" algn="l"/>
                          <a:tab pos="3780155" algn="l"/>
                          <a:tab pos="4032250" algn="l"/>
                          <a:tab pos="4283710" algn="l"/>
                          <a:tab pos="4535805" algn="l"/>
                          <a:tab pos="4787900" algn="l"/>
                          <a:tab pos="5039995" algn="l"/>
                          <a:tab pos="5292090" algn="l"/>
                          <a:tab pos="5544185" algn="l"/>
                          <a:tab pos="5796280" algn="l"/>
                        </a:tabLst>
                        <a:defRPr/>
                      </a:pPr>
                      <a:r>
                        <a:rPr kumimoji="0" lang="en-GB" sz="155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rPr>
                        <a:t>Perform tasks they are authorised for and only undertake tasks that are documented in the respective Task Manual (TM). Only work on one potential (voltage) at a time.</a:t>
                      </a:r>
                      <a:endParaRPr kumimoji="0" lang="en-ZA" sz="1550" b="0" i="0" u="none" strike="noStrike" kern="0" cap="none" spc="0" normalizeH="0" baseline="0" noProof="0" dirty="0">
                        <a:ln>
                          <a:noFill/>
                        </a:ln>
                        <a:solidFill>
                          <a:srgbClr val="003896"/>
                        </a:solidFill>
                        <a:effectLst/>
                        <a:uLnTx/>
                        <a:uFillTx/>
                        <a:latin typeface="Arial" panose="020B0604020202020204" pitchFamily="34" charset="0"/>
                        <a:ea typeface="Times New Roman" panose="02020603050405020304" pitchFamily="18" charset="0"/>
                        <a:cs typeface="Arial"/>
                      </a:endParaRPr>
                    </a:p>
                    <a:p>
                      <a:endParaRPr lang="en-ZA" sz="1550" dirty="0"/>
                    </a:p>
                  </a:txBody>
                  <a:tcPr/>
                </a:tc>
                <a:extLst>
                  <a:ext uri="{0D108BD9-81ED-4DB2-BD59-A6C34878D82A}">
                    <a16:rowId xmlns:a16="http://schemas.microsoft.com/office/drawing/2014/main" val="3542092426"/>
                  </a:ext>
                </a:extLst>
              </a:tr>
            </a:tbl>
          </a:graphicData>
        </a:graphic>
      </p:graphicFrame>
    </p:spTree>
    <p:extLst>
      <p:ext uri="{BB962C8B-B14F-4D97-AF65-F5344CB8AC3E}">
        <p14:creationId xmlns:p14="http://schemas.microsoft.com/office/powerpoint/2010/main" val="5572974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75107-8CA2-D694-3AC7-A89E813965D0}"/>
              </a:ext>
            </a:extLst>
          </p:cNvPr>
          <p:cNvSpPr>
            <a:spLocks noGrp="1"/>
          </p:cNvSpPr>
          <p:nvPr>
            <p:ph type="ctrTitle"/>
          </p:nvPr>
        </p:nvSpPr>
        <p:spPr/>
        <p:txBody>
          <a:bodyPr/>
          <a:lstStyle/>
          <a:p>
            <a:r>
              <a:rPr lang="en-US" dirty="0"/>
              <a:t>Returnables</a:t>
            </a:r>
          </a:p>
        </p:txBody>
      </p:sp>
      <p:pic>
        <p:nvPicPr>
          <p:cNvPr id="4" name="Picture 3" descr="A solar panels in front of a nuclear power plant&#10;&#10;Description automatically generated">
            <a:extLst>
              <a:ext uri="{FF2B5EF4-FFF2-40B4-BE49-F238E27FC236}">
                <a16:creationId xmlns:a16="http://schemas.microsoft.com/office/drawing/2014/main" id="{F0EF22CC-D72B-AA92-A74E-244C3605730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4126544"/>
            <a:ext cx="6096000" cy="2451601"/>
          </a:xfrm>
          <a:prstGeom prst="rect">
            <a:avLst/>
          </a:prstGeom>
        </p:spPr>
      </p:pic>
      <p:pic>
        <p:nvPicPr>
          <p:cNvPr id="13" name="Picture 12" descr="A white truck parked on a dirt road&#10;&#10;Description automatically generated">
            <a:extLst>
              <a:ext uri="{FF2B5EF4-FFF2-40B4-BE49-F238E27FC236}">
                <a16:creationId xmlns:a16="http://schemas.microsoft.com/office/drawing/2014/main" id="{1DCFD839-8D6D-041E-851A-26B9BEBD1E03}"/>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096000" y="4126543"/>
            <a:ext cx="6096000" cy="2451602"/>
          </a:xfrm>
          <a:prstGeom prst="rect">
            <a:avLst/>
          </a:prstGeom>
        </p:spPr>
      </p:pic>
    </p:spTree>
    <p:extLst>
      <p:ext uri="{BB962C8B-B14F-4D97-AF65-F5344CB8AC3E}">
        <p14:creationId xmlns:p14="http://schemas.microsoft.com/office/powerpoint/2010/main" val="3941184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9F613D-C1AF-59D9-5365-66E53BE9D97C}"/>
              </a:ext>
            </a:extLst>
          </p:cNvPr>
          <p:cNvSpPr>
            <a:spLocks noGrp="1"/>
          </p:cNvSpPr>
          <p:nvPr>
            <p:ph type="title"/>
          </p:nvPr>
        </p:nvSpPr>
        <p:spPr/>
        <p:txBody>
          <a:bodyPr/>
          <a:lstStyle/>
          <a:p>
            <a:r>
              <a:rPr lang="en-US" dirty="0"/>
              <a:t>ANNEXURE B: Acknowledgement of Eskom SHE Rules</a:t>
            </a:r>
            <a:endParaRPr lang="en-ZA" dirty="0"/>
          </a:p>
        </p:txBody>
      </p:sp>
      <p:sp>
        <p:nvSpPr>
          <p:cNvPr id="3" name="Content Placeholder 2">
            <a:extLst>
              <a:ext uri="{FF2B5EF4-FFF2-40B4-BE49-F238E27FC236}">
                <a16:creationId xmlns:a16="http://schemas.microsoft.com/office/drawing/2014/main" id="{917123A5-4041-7E34-FCC3-BDA533C8365C}"/>
              </a:ext>
            </a:extLst>
          </p:cNvPr>
          <p:cNvSpPr>
            <a:spLocks noGrp="1"/>
          </p:cNvSpPr>
          <p:nvPr>
            <p:ph idx="1"/>
          </p:nvPr>
        </p:nvSpPr>
        <p:spPr/>
        <p:txBody>
          <a:bodyPr>
            <a:normAutofit/>
          </a:bodyPr>
          <a:lstStyle/>
          <a:p>
            <a:pPr marL="0" indent="0">
              <a:buNone/>
            </a:pPr>
            <a:r>
              <a:rPr lang="en-US" sz="1600" b="1" dirty="0"/>
              <a:t>Signed Annexure B </a:t>
            </a:r>
          </a:p>
          <a:p>
            <a:r>
              <a:rPr lang="en-US" sz="1600" dirty="0"/>
              <a:t>Committing and pledging to complying and conforming to Eskom Safety, Health and  Environmental Rules and other legislative requirements. </a:t>
            </a:r>
          </a:p>
          <a:p>
            <a:r>
              <a:rPr lang="en-US" sz="1600" dirty="0"/>
              <a:t>Must be signed by the CEO of the organization</a:t>
            </a:r>
          </a:p>
        </p:txBody>
      </p:sp>
    </p:spTree>
    <p:extLst>
      <p:ext uri="{BB962C8B-B14F-4D97-AF65-F5344CB8AC3E}">
        <p14:creationId xmlns:p14="http://schemas.microsoft.com/office/powerpoint/2010/main" val="3516537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C0287E-4965-A5D9-72C2-7D621BC3F922}"/>
              </a:ext>
            </a:extLst>
          </p:cNvPr>
          <p:cNvSpPr>
            <a:spLocks noGrp="1"/>
          </p:cNvSpPr>
          <p:nvPr>
            <p:ph type="title"/>
          </p:nvPr>
        </p:nvSpPr>
        <p:spPr/>
        <p:txBody>
          <a:bodyPr/>
          <a:lstStyle/>
          <a:p>
            <a:r>
              <a:rPr lang="en-US" dirty="0"/>
              <a:t>Organizational Structure</a:t>
            </a:r>
            <a:endParaRPr lang="en-ZA" dirty="0"/>
          </a:p>
        </p:txBody>
      </p:sp>
      <p:sp>
        <p:nvSpPr>
          <p:cNvPr id="3" name="Content Placeholder 2">
            <a:extLst>
              <a:ext uri="{FF2B5EF4-FFF2-40B4-BE49-F238E27FC236}">
                <a16:creationId xmlns:a16="http://schemas.microsoft.com/office/drawing/2014/main" id="{D74A9C51-EAF4-27B2-74B9-24AEF719EE25}"/>
              </a:ext>
            </a:extLst>
          </p:cNvPr>
          <p:cNvSpPr>
            <a:spLocks noGrp="1"/>
          </p:cNvSpPr>
          <p:nvPr>
            <p:ph idx="1"/>
          </p:nvPr>
        </p:nvSpPr>
        <p:spPr/>
        <p:txBody>
          <a:bodyPr>
            <a:normAutofit/>
          </a:bodyPr>
          <a:lstStyle/>
          <a:p>
            <a:pPr algn="just"/>
            <a:r>
              <a:rPr lang="en-US" sz="1600" dirty="0"/>
              <a:t>Provide a copy of your company organogram /structure. (Including roles, responsibility &amp; Accountability)</a:t>
            </a:r>
          </a:p>
          <a:p>
            <a:pPr algn="just"/>
            <a:endParaRPr lang="en-US" sz="1600" dirty="0"/>
          </a:p>
          <a:p>
            <a:pPr algn="just"/>
            <a:r>
              <a:rPr lang="en-US" sz="1600" dirty="0"/>
              <a:t>Provide an OHS and Environmental resource plan for the proposed scope of work. For each position, stipulate the position titles; and the qualifications and competencies that will be required for each position.</a:t>
            </a:r>
            <a:endParaRPr lang="en-ZA" sz="1600" dirty="0"/>
          </a:p>
        </p:txBody>
      </p:sp>
    </p:spTree>
    <p:extLst>
      <p:ext uri="{BB962C8B-B14F-4D97-AF65-F5344CB8AC3E}">
        <p14:creationId xmlns:p14="http://schemas.microsoft.com/office/powerpoint/2010/main" val="35116620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D8D149-3806-82EA-BD3D-935A8D6D5452}"/>
              </a:ext>
            </a:extLst>
          </p:cNvPr>
          <p:cNvSpPr>
            <a:spLocks noGrp="1"/>
          </p:cNvSpPr>
          <p:nvPr>
            <p:ph type="title"/>
          </p:nvPr>
        </p:nvSpPr>
        <p:spPr/>
        <p:txBody>
          <a:bodyPr/>
          <a:lstStyle/>
          <a:p>
            <a:r>
              <a:rPr lang="en-US" dirty="0"/>
              <a:t>SHEQ POLICY</a:t>
            </a:r>
            <a:endParaRPr lang="en-ZA" dirty="0"/>
          </a:p>
        </p:txBody>
      </p:sp>
      <p:sp>
        <p:nvSpPr>
          <p:cNvPr id="3" name="Content Placeholder 2">
            <a:extLst>
              <a:ext uri="{FF2B5EF4-FFF2-40B4-BE49-F238E27FC236}">
                <a16:creationId xmlns:a16="http://schemas.microsoft.com/office/drawing/2014/main" id="{1681716A-7341-584B-481D-DFB8A6963642}"/>
              </a:ext>
            </a:extLst>
          </p:cNvPr>
          <p:cNvSpPr>
            <a:spLocks noGrp="1"/>
          </p:cNvSpPr>
          <p:nvPr>
            <p:ph idx="1"/>
          </p:nvPr>
        </p:nvSpPr>
        <p:spPr/>
        <p:txBody>
          <a:bodyPr>
            <a:normAutofit/>
          </a:bodyPr>
          <a:lstStyle/>
          <a:p>
            <a:pPr algn="just"/>
            <a:r>
              <a:rPr lang="en-US" sz="1600" dirty="0"/>
              <a:t>Provide a copy of your SHEQ Policy that is signed by your senior management? Informed by the Occupational Health and Safety Act 85 of 1993 and SHEQ management systems requirements</a:t>
            </a:r>
            <a:endParaRPr lang="en-ZA" sz="1600" dirty="0"/>
          </a:p>
        </p:txBody>
      </p:sp>
    </p:spTree>
    <p:extLst>
      <p:ext uri="{BB962C8B-B14F-4D97-AF65-F5344CB8AC3E}">
        <p14:creationId xmlns:p14="http://schemas.microsoft.com/office/powerpoint/2010/main" val="26855302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755B9-0450-E683-DAD7-67AB297AC6D4}"/>
              </a:ext>
            </a:extLst>
          </p:cNvPr>
          <p:cNvSpPr>
            <a:spLocks noGrp="1"/>
          </p:cNvSpPr>
          <p:nvPr>
            <p:ph type="title"/>
          </p:nvPr>
        </p:nvSpPr>
        <p:spPr/>
        <p:txBody>
          <a:bodyPr/>
          <a:lstStyle/>
          <a:p>
            <a:r>
              <a:rPr lang="en-US" dirty="0"/>
              <a:t>HIRA</a:t>
            </a:r>
            <a:endParaRPr lang="en-ZA" dirty="0"/>
          </a:p>
        </p:txBody>
      </p:sp>
      <p:sp>
        <p:nvSpPr>
          <p:cNvPr id="3" name="Content Placeholder 2">
            <a:extLst>
              <a:ext uri="{FF2B5EF4-FFF2-40B4-BE49-F238E27FC236}">
                <a16:creationId xmlns:a16="http://schemas.microsoft.com/office/drawing/2014/main" id="{76E16211-7500-74C2-2F39-BA86491C944B}"/>
              </a:ext>
            </a:extLst>
          </p:cNvPr>
          <p:cNvSpPr>
            <a:spLocks noGrp="1"/>
          </p:cNvSpPr>
          <p:nvPr>
            <p:ph idx="1"/>
          </p:nvPr>
        </p:nvSpPr>
        <p:spPr/>
        <p:txBody>
          <a:bodyPr>
            <a:normAutofit/>
          </a:bodyPr>
          <a:lstStyle/>
          <a:p>
            <a:pPr algn="just"/>
            <a:r>
              <a:rPr lang="en-US" sz="1600" dirty="0"/>
              <a:t>Does your organization have procedures in place for conducting hazard identification and risk assessments and for developing and implementing safe systems of work?</a:t>
            </a:r>
          </a:p>
          <a:p>
            <a:pPr algn="just"/>
            <a:r>
              <a:rPr lang="en-US" sz="1600" dirty="0"/>
              <a:t>Appointment of a competent person to assess risks</a:t>
            </a:r>
          </a:p>
          <a:p>
            <a:pPr algn="just"/>
            <a:r>
              <a:rPr lang="en-US" sz="1600" dirty="0"/>
              <a:t>Reflect your risk profile for similar kind of work</a:t>
            </a:r>
            <a:endParaRPr lang="en-ZA" sz="1600" dirty="0"/>
          </a:p>
        </p:txBody>
      </p:sp>
    </p:spTree>
    <p:extLst>
      <p:ext uri="{BB962C8B-B14F-4D97-AF65-F5344CB8AC3E}">
        <p14:creationId xmlns:p14="http://schemas.microsoft.com/office/powerpoint/2010/main" val="222349182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heme/theme1.xml><?xml version="1.0" encoding="utf-8"?>
<a:theme xmlns:a="http://schemas.openxmlformats.org/drawingml/2006/main" name="Office Theme">
  <a:themeElements>
    <a:clrScheme name="Eskom Wide">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858705"/>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Eskom Widescreen_Without Visuals" id="{A8DDC17B-1581-4D7F-8C14-7723306C0474}" vid="{AABB89EC-0ED7-46E8-A361-2FD02679C18D}"/>
    </a:ext>
  </a:extLst>
</a:theme>
</file>

<file path=ppt/theme/theme2.xml><?xml version="1.0" encoding="utf-8"?>
<a:theme xmlns:a="http://schemas.openxmlformats.org/drawingml/2006/main" name="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Owner xmlns="2c7ddca0-f18f-4514-89ec-cfc256175ba5">
      <UserInfo>
        <DisplayName>Lebogang Manakana</DisplayName>
        <AccountId>11117</AccountId>
        <AccountType/>
      </UserInfo>
    </Owner>
  </documentManagement>
</p:properties>
</file>

<file path=customXml/item2.xml><?xml version="1.0" encoding="utf-8"?>
<?mso-contentType ?>
<SharedContentType xmlns="Microsoft.SharePoint.Taxonomy.ContentTypeSync" SourceId="69b1b3ef-f17b-48c7-a7c8-8ad8b283852f" ContentTypeId="0x0101000D8B3899A4805C44A2FA507CBAF83E58" PreviousValue="false"/>
</file>

<file path=customXml/item3.xml><?xml version="1.0" encoding="utf-8"?>
<ct:contentTypeSchema xmlns:ct="http://schemas.microsoft.com/office/2006/metadata/contentType" xmlns:ma="http://schemas.microsoft.com/office/2006/metadata/properties/metaAttributes" ct:_="" ma:_="" ma:contentTypeName="Khoro Minimum metadata" ma:contentTypeID="0x0101000D8B3899A4805C44A2FA507CBAF83E58007A63E5F34A1C904ABF73B4A044044531" ma:contentTypeVersion="3" ma:contentTypeDescription="" ma:contentTypeScope="" ma:versionID="17327965f7291ab7bae5024c4d883bde">
  <xsd:schema xmlns:xsd="http://www.w3.org/2001/XMLSchema" xmlns:xs="http://www.w3.org/2001/XMLSchema" xmlns:p="http://schemas.microsoft.com/office/2006/metadata/properties" xmlns:ns2="2c7ddca0-f18f-4514-89ec-cfc256175ba5" targetNamespace="http://schemas.microsoft.com/office/2006/metadata/properties" ma:root="true" ma:fieldsID="7a3511da6a4f6d92aec1b7a4f9927643" ns2:_="">
    <xsd:import namespace="2c7ddca0-f18f-4514-89ec-cfc256175ba5"/>
    <xsd:element name="properties">
      <xsd:complexType>
        <xsd:sequence>
          <xsd:element name="documentManagement">
            <xsd:complexType>
              <xsd:all>
                <xsd:element ref="ns2: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ca0-f18f-4514-89ec-cfc256175ba5" elementFormDefault="qualified">
    <xsd:import namespace="http://schemas.microsoft.com/office/2006/documentManagement/types"/>
    <xsd:import namespace="http://schemas.microsoft.com/office/infopath/2007/PartnerControls"/>
    <xsd:element name="Owner" ma:index="8" ma:displayName="Owner" ma:list="UserInfo" ma:SharePointGroup="0" ma:internalName="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33A1265-97A7-4CBC-A6B2-2EEAB6A71AD7}">
  <ds:schemaRefs>
    <ds:schemaRef ds:uri="http://schemas.microsoft.com/office/2006/metadata/properties"/>
    <ds:schemaRef ds:uri="http://schemas.microsoft.com/office/infopath/2007/PartnerControls"/>
    <ds:schemaRef ds:uri="2c7ddca0-f18f-4514-89ec-cfc256175ba5"/>
  </ds:schemaRefs>
</ds:datastoreItem>
</file>

<file path=customXml/itemProps2.xml><?xml version="1.0" encoding="utf-8"?>
<ds:datastoreItem xmlns:ds="http://schemas.openxmlformats.org/officeDocument/2006/customXml" ds:itemID="{72832AB3-C3A8-4024-868A-7B93B85F18C6}">
  <ds:schemaRefs>
    <ds:schemaRef ds:uri="Microsoft.SharePoint.Taxonomy.ContentTypeSync"/>
  </ds:schemaRefs>
</ds:datastoreItem>
</file>

<file path=customXml/itemProps3.xml><?xml version="1.0" encoding="utf-8"?>
<ds:datastoreItem xmlns:ds="http://schemas.openxmlformats.org/officeDocument/2006/customXml" ds:itemID="{E34207DC-B30F-4A0C-B5DE-EF409CBB8F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ca0-f18f-4514-89ec-cfc256175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7F75ADF6-FF55-4FFC-BA53-8A77FEA8928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5187</TotalTime>
  <Words>846</Words>
  <Application>Microsoft Office PowerPoint</Application>
  <PresentationFormat>Widescreen</PresentationFormat>
  <Paragraphs>60</Paragraphs>
  <Slides>13</Slides>
  <Notes>0</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13</vt:i4>
      </vt:variant>
    </vt:vector>
  </HeadingPairs>
  <TitlesOfParts>
    <vt:vector size="21" baseType="lpstr">
      <vt:lpstr>Arial</vt:lpstr>
      <vt:lpstr>Calibri</vt:lpstr>
      <vt:lpstr>Courier New</vt:lpstr>
      <vt:lpstr>Times New Roman</vt:lpstr>
      <vt:lpstr>Wingdings</vt:lpstr>
      <vt:lpstr>Office Theme</vt:lpstr>
      <vt:lpstr>Content Slide Master</vt:lpstr>
      <vt:lpstr>think-cell Slide</vt:lpstr>
      <vt:lpstr> Enablement Contract SHE Requirements Clarification </vt:lpstr>
      <vt:lpstr>ESKOM HEALTH AND SAFETY GENERAL RULES</vt:lpstr>
      <vt:lpstr>LIFE SAVING RULES </vt:lpstr>
      <vt:lpstr>LIFE SAVING RULES </vt:lpstr>
      <vt:lpstr>Returnables</vt:lpstr>
      <vt:lpstr>ANNEXURE B: Acknowledgement of Eskom SHE Rules</vt:lpstr>
      <vt:lpstr>Organizational Structure</vt:lpstr>
      <vt:lpstr>SHEQ POLICY</vt:lpstr>
      <vt:lpstr>HIRA</vt:lpstr>
      <vt:lpstr>COID Act Requirements</vt:lpstr>
      <vt:lpstr>Eskom Oversight</vt:lpstr>
      <vt:lpstr>PowerPoint Presentation</vt:lpstr>
      <vt:lpstr>End</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White 16x9</dc:title>
  <dc:creator>Hanlie Smit</dc:creator>
  <cp:lastModifiedBy>Andile Ngidi</cp:lastModifiedBy>
  <cp:revision>50</cp:revision>
  <dcterms:created xsi:type="dcterms:W3CDTF">2020-01-06T09:48:40Z</dcterms:created>
  <dcterms:modified xsi:type="dcterms:W3CDTF">2025-08-28T09:36:24Z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0x0101000D8B3899A4805C44A2FA507CBAF83E58007A63E5F34A1C904ABF73B4A044044531</vt:lpwstr>
  </property>
</Properties>
</file>