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2" r:id="rId6"/>
  </p:sldMasterIdLst>
  <p:notesMasterIdLst>
    <p:notesMasterId r:id="rId27"/>
  </p:notesMasterIdLst>
  <p:sldIdLst>
    <p:sldId id="308" r:id="rId7"/>
    <p:sldId id="341" r:id="rId8"/>
    <p:sldId id="342" r:id="rId9"/>
    <p:sldId id="343" r:id="rId10"/>
    <p:sldId id="352" r:id="rId11"/>
    <p:sldId id="353" r:id="rId12"/>
    <p:sldId id="354" r:id="rId13"/>
    <p:sldId id="355" r:id="rId14"/>
    <p:sldId id="356" r:id="rId15"/>
    <p:sldId id="357" r:id="rId16"/>
    <p:sldId id="358" r:id="rId17"/>
    <p:sldId id="359" r:id="rId18"/>
    <p:sldId id="360" r:id="rId19"/>
    <p:sldId id="361" r:id="rId20"/>
    <p:sldId id="362" r:id="rId21"/>
    <p:sldId id="363" r:id="rId22"/>
    <p:sldId id="364" r:id="rId23"/>
    <p:sldId id="365" r:id="rId24"/>
    <p:sldId id="366" r:id="rId25"/>
    <p:sldId id="298" r:id="rId26"/>
  </p:sldIdLst>
  <p:sldSz cx="12192000" cy="6858000"/>
  <p:notesSz cx="6858000" cy="91440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B6AA"/>
    <a:srgbClr val="ACC3C3"/>
    <a:srgbClr val="E4BC7F"/>
    <a:srgbClr val="C2C382"/>
    <a:srgbClr val="CA9987"/>
    <a:srgbClr val="B49180"/>
    <a:srgbClr val="82A5A5"/>
    <a:srgbClr val="D69B40"/>
    <a:srgbClr val="A3A543"/>
    <a:srgbClr val="B06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p:scale>
          <a:sx n="66" d="100"/>
          <a:sy n="66" d="100"/>
        </p:scale>
        <p:origin x="600" y="-2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ags" Target="tags/tag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2025/06/12</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1.emf"/><Relationship Id="rId4" Type="http://schemas.openxmlformats.org/officeDocument/2006/relationships/oleObject" Target="../embeddings/oleObject6.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294149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566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28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408241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159024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20393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9935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tags" Target="../tags/tag2.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8.xml"/><Relationship Id="rId7" Type="http://schemas.openxmlformats.org/officeDocument/2006/relationships/tags" Target="../tags/tag15.xml"/><Relationship Id="rId12" Type="http://schemas.openxmlformats.org/officeDocument/2006/relationships/image" Target="../media/image9.emf"/><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ags" Target="../tags/tag14.xml"/><Relationship Id="rId11" Type="http://schemas.openxmlformats.org/officeDocument/2006/relationships/image" Target="../media/image8.emf"/><Relationship Id="rId5" Type="http://schemas.openxmlformats.org/officeDocument/2006/relationships/theme" Target="../theme/theme2.xml"/><Relationship Id="rId10" Type="http://schemas.openxmlformats.org/officeDocument/2006/relationships/image" Target="../media/image1.emf"/><Relationship Id="rId4" Type="http://schemas.openxmlformats.org/officeDocument/2006/relationships/slideLayout" Target="../slideLayouts/slideLayout9.xml"/><Relationship Id="rId9" Type="http://schemas.openxmlformats.org/officeDocument/2006/relationships/oleObject" Target="../embeddings/oleObject5.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7"/>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8"/>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1"/>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dirty="0">
                <a:solidFill>
                  <a:srgbClr val="003896"/>
                </a:solidFill>
                <a:effectLst/>
                <a:latin typeface="Arial" panose="020B0604020202020204" pitchFamily="34" charset="0"/>
                <a:ea typeface="Times New Roman" panose="02020603050405020304" pitchFamily="18" charset="0"/>
              </a:rPr>
              <a:t>In partnership with</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57" r:id="rId3"/>
    <p:sldLayoutId id="2147483655" r:id="rId4"/>
    <p:sldLayoutId id="2147483660" r:id="rId5"/>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1"/>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2"/>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dirty="0"/>
              <a:t>In partnership with</a:t>
            </a:r>
            <a:endParaRPr lang="en-ZA" sz="1100" dirty="0" err="1"/>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8" r:id="rId2"/>
    <p:sldLayoutId id="2147483654" r:id="rId3"/>
    <p:sldLayoutId id="2147483659" r:id="rId4"/>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p:txBody>
          <a:bodyPr>
            <a:normAutofit/>
          </a:bodyPr>
          <a:lstStyle/>
          <a:p>
            <a:r>
              <a:rPr lang="en-US" altLang="en-US" sz="2800" b="1" dirty="0"/>
              <a:t>Tender Clarification Meeting</a:t>
            </a:r>
            <a:endParaRPr lang="en-US" b="1" dirty="0"/>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a:xfrm>
            <a:off x="4618049" y="2855221"/>
            <a:ext cx="7117690" cy="327025"/>
          </a:xfrm>
        </p:spPr>
        <p:txBody>
          <a:bodyPr/>
          <a:lstStyle/>
          <a:p>
            <a:r>
              <a:rPr lang="en-US" dirty="0"/>
              <a:t>13 June 2025</a:t>
            </a:r>
          </a:p>
        </p:txBody>
      </p:sp>
      <p:pic>
        <p:nvPicPr>
          <p:cNvPr id="7" name="Picture Placeholder 7" descr="A person using a payphone&#10;&#10;Description automatically generated">
            <a:extLst>
              <a:ext uri="{FF2B5EF4-FFF2-40B4-BE49-F238E27FC236}">
                <a16:creationId xmlns:a16="http://schemas.microsoft.com/office/drawing/2014/main" id="{AC639709-3731-8EE4-63E2-CBD135E0BFD6}"/>
              </a:ext>
            </a:extLst>
          </p:cNvPr>
          <p:cNvPicPr>
            <a:picLocks noChangeAspect="1"/>
          </p:cNvPicPr>
          <p:nvPr/>
        </p:nvPicPr>
        <p:blipFill>
          <a:blip r:embed="rId2" cstate="print">
            <a:extLst>
              <a:ext uri="{28A0092B-C50C-407E-A947-70E740481C1C}">
                <a14:useLocalDpi xmlns:a14="http://schemas.microsoft.com/office/drawing/2010/main" val="0"/>
              </a:ext>
            </a:extLst>
          </a:blip>
          <a:srcRect l="16619" r="16619"/>
          <a:stretch>
            <a:fillRect/>
          </a:stretch>
        </p:blipFill>
        <p:spPr>
          <a:xfrm>
            <a:off x="406138" y="3684749"/>
            <a:ext cx="1895476" cy="1895476"/>
          </a:xfrm>
          <a:prstGeom prst="ellipse">
            <a:avLst/>
          </a:prstGeom>
          <a:solidFill>
            <a:schemeClr val="accent2"/>
          </a:solidFill>
          <a:ln>
            <a:solidFill>
              <a:schemeClr val="bg1"/>
            </a:solidFill>
          </a:ln>
        </p:spPr>
      </p:pic>
      <p:pic>
        <p:nvPicPr>
          <p:cNvPr id="8" name="Picture Placeholder 24" descr="Several wind turbines in a field&#10;&#10;Description automatically generated">
            <a:extLst>
              <a:ext uri="{FF2B5EF4-FFF2-40B4-BE49-F238E27FC236}">
                <a16:creationId xmlns:a16="http://schemas.microsoft.com/office/drawing/2014/main" id="{1C939AD9-918F-D5C9-5E60-49AD08C492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1010376" y="1911285"/>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pic>
    </p:spTree>
    <p:extLst>
      <p:ext uri="{BB962C8B-B14F-4D97-AF65-F5344CB8AC3E}">
        <p14:creationId xmlns:p14="http://schemas.microsoft.com/office/powerpoint/2010/main" val="2347903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64AF3E-F767-91CD-DE8C-299A01BDFFE8}"/>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25808874-C0D5-C53C-8D07-7294D95C3572}"/>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10</a:t>
            </a:fld>
            <a:endParaRPr lang="en-ZA" dirty="0"/>
          </a:p>
        </p:txBody>
      </p:sp>
      <p:sp>
        <p:nvSpPr>
          <p:cNvPr id="6" name="Title 5">
            <a:extLst>
              <a:ext uri="{FF2B5EF4-FFF2-40B4-BE49-F238E27FC236}">
                <a16:creationId xmlns:a16="http://schemas.microsoft.com/office/drawing/2014/main" id="{195EC054-91AA-C7B0-FA17-0F60225D733B}"/>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EEAC95A8-3F18-133E-7FA0-64EB9A972078}"/>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STEP2-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DESKTOP RETURNABLES (CONT…)</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148C7858-9842-3476-78CE-AA46FB970203}"/>
              </a:ext>
            </a:extLst>
          </p:cNvPr>
          <p:cNvSpPr txBox="1"/>
          <p:nvPr/>
        </p:nvSpPr>
        <p:spPr>
          <a:xfrm>
            <a:off x="219074" y="1228760"/>
            <a:ext cx="11352591" cy="5632311"/>
          </a:xfrm>
          <a:prstGeom prst="rect">
            <a:avLst/>
          </a:prstGeom>
          <a:noFill/>
        </p:spPr>
        <p:txBody>
          <a:bodyPr wrap="square">
            <a:spAutoFit/>
          </a:bodyPr>
          <a:lstStyle/>
          <a:p>
            <a:pPr marL="285750" indent="-285750">
              <a:buFont typeface="Wingdings" panose="05000000000000000000" pitchFamily="2" charset="2"/>
              <a:buChar char="q"/>
            </a:pPr>
            <a:r>
              <a:rPr lang="en-US" b="1" dirty="0"/>
              <a:t>COMPANY VEHICLES (Continues…)</a:t>
            </a:r>
          </a:p>
          <a:p>
            <a:pPr marL="742950" lvl="1" indent="-285750">
              <a:buFont typeface="Courier New" panose="02070309020205020404" pitchFamily="49" charset="0"/>
              <a:buChar char="o"/>
            </a:pPr>
            <a:r>
              <a:rPr lang="en-US" i="1" dirty="0"/>
              <a:t>5 Hi-Ride 4x2 bakkies =5 marks </a:t>
            </a:r>
          </a:p>
          <a:p>
            <a:pPr marL="742950" lvl="1" indent="-285750">
              <a:buFont typeface="Courier New" panose="02070309020205020404" pitchFamily="49" charset="0"/>
              <a:buChar char="o"/>
            </a:pPr>
            <a:r>
              <a:rPr lang="en-US" i="1" dirty="0"/>
              <a:t>2 Hi-Ride 4x2 bakkies = 2.5 marks</a:t>
            </a:r>
          </a:p>
          <a:p>
            <a:pPr marL="742950" lvl="1" indent="-285750">
              <a:buFont typeface="Courier New" panose="02070309020205020404" pitchFamily="49" charset="0"/>
              <a:buChar char="o"/>
            </a:pPr>
            <a:r>
              <a:rPr lang="en-US" i="1" dirty="0"/>
              <a:t>1 Hi-Ride 4x2 bakkies = 1 marks</a:t>
            </a:r>
          </a:p>
          <a:p>
            <a:pPr marL="742950" lvl="1" indent="-285750">
              <a:buFont typeface="Courier New" panose="02070309020205020404" pitchFamily="49" charset="0"/>
              <a:buChar char="o"/>
            </a:pPr>
            <a:r>
              <a:rPr lang="en-US" i="1" dirty="0"/>
              <a:t>0 Hi-Ride 4x2 bakkies = 0 marks</a:t>
            </a:r>
          </a:p>
          <a:p>
            <a:pPr marL="742950" lvl="1" indent="-285750">
              <a:buFont typeface="Courier New" panose="02070309020205020404" pitchFamily="49" charset="0"/>
              <a:buChar char="o"/>
            </a:pPr>
            <a:endParaRPr lang="en-US" i="1" dirty="0"/>
          </a:p>
          <a:p>
            <a:pPr marL="742950" lvl="1" indent="-285750">
              <a:buFont typeface="Courier New" panose="02070309020205020404" pitchFamily="49" charset="0"/>
              <a:buChar char="o"/>
            </a:pPr>
            <a:r>
              <a:rPr lang="en-US" i="1" dirty="0"/>
              <a:t>5 light delivery vehicle (bakkies) = 5 marks</a:t>
            </a:r>
          </a:p>
          <a:p>
            <a:pPr marL="742950" lvl="1" indent="-285750">
              <a:buFont typeface="Courier New" panose="02070309020205020404" pitchFamily="49" charset="0"/>
              <a:buChar char="o"/>
            </a:pPr>
            <a:r>
              <a:rPr lang="en-US" i="1" dirty="0"/>
              <a:t>2 light delivery vehicle (bakkies) = 2.5 marks</a:t>
            </a:r>
          </a:p>
          <a:p>
            <a:pPr marL="742950" lvl="1" indent="-285750">
              <a:buFont typeface="Courier New" panose="02070309020205020404" pitchFamily="49" charset="0"/>
              <a:buChar char="o"/>
            </a:pPr>
            <a:r>
              <a:rPr lang="en-US" i="1" dirty="0"/>
              <a:t>1 light delivery vehicle (bakkies) = 1 marks</a:t>
            </a:r>
          </a:p>
          <a:p>
            <a:pPr marL="742950" lvl="1" indent="-285750">
              <a:buFont typeface="Courier New" panose="02070309020205020404" pitchFamily="49" charset="0"/>
              <a:buChar char="o"/>
            </a:pPr>
            <a:r>
              <a:rPr lang="en-US" i="1" dirty="0"/>
              <a:t>0 light delivery vehicle (bakkies) = 0 marks</a:t>
            </a:r>
          </a:p>
          <a:p>
            <a:pPr marL="1200150" lvl="2" indent="-285750">
              <a:buFont typeface="Courier New" panose="02070309020205020404" pitchFamily="49" charset="0"/>
              <a:buChar char="o"/>
            </a:pPr>
            <a:endParaRPr lang="en-ZA" dirty="0"/>
          </a:p>
          <a:p>
            <a:pPr marL="285750" indent="-285750">
              <a:buFont typeface="Wingdings" panose="05000000000000000000" pitchFamily="2" charset="2"/>
              <a:buChar char="q"/>
            </a:pPr>
            <a:r>
              <a:rPr lang="en-US" b="1" dirty="0"/>
              <a:t>PSIRA - OFFICERS TRAINED AND REGISTERED ITO PSIRA:</a:t>
            </a:r>
          </a:p>
          <a:p>
            <a:pPr marL="742950" lvl="1" indent="-285750">
              <a:buFont typeface="Courier New" panose="02070309020205020404" pitchFamily="49" charset="0"/>
              <a:buChar char="o"/>
            </a:pPr>
            <a:r>
              <a:rPr lang="en-US" dirty="0"/>
              <a:t>Security training certificates of Security Officers (Certified copies of Security Training Certificates)</a:t>
            </a:r>
          </a:p>
          <a:p>
            <a:pPr marL="742950" lvl="1" indent="-285750">
              <a:buFont typeface="Courier New" panose="02070309020205020404" pitchFamily="49" charset="0"/>
              <a:buChar char="o"/>
            </a:pPr>
            <a:r>
              <a:rPr lang="en-US" dirty="0"/>
              <a:t>Security Officers registered </a:t>
            </a:r>
            <a:r>
              <a:rPr lang="en-US" dirty="0" err="1"/>
              <a:t>ito</a:t>
            </a:r>
            <a:r>
              <a:rPr lang="en-US" dirty="0"/>
              <a:t> PSIRA.  (Valid PSIRA Certificates (10 copies of Grade B &amp; 30 copies of Grade C)</a:t>
            </a:r>
          </a:p>
          <a:p>
            <a:pPr marL="742950" lvl="1" indent="-285750">
              <a:buFont typeface="Courier New" panose="02070309020205020404" pitchFamily="49" charset="0"/>
              <a:buChar char="o"/>
            </a:pPr>
            <a:r>
              <a:rPr lang="en-US" dirty="0"/>
              <a:t>Training certificates of company owners/ directors (Minimum Grade B certificates) = 5 Marks</a:t>
            </a:r>
          </a:p>
          <a:p>
            <a:pPr marL="742950" lvl="1" indent="-285750">
              <a:buFont typeface="Courier New" panose="02070309020205020404" pitchFamily="49" charset="0"/>
              <a:buChar char="o"/>
            </a:pPr>
            <a:r>
              <a:rPr lang="en-US" dirty="0"/>
              <a:t>Grades A to B certificate = 5 marks</a:t>
            </a:r>
          </a:p>
          <a:p>
            <a:pPr marL="742950" lvl="1" indent="-285750">
              <a:buFont typeface="Courier New" panose="02070309020205020404" pitchFamily="49" charset="0"/>
              <a:buChar char="o"/>
            </a:pPr>
            <a:r>
              <a:rPr lang="en-US" dirty="0"/>
              <a:t>Grades C to E certificates = 0 marks</a:t>
            </a:r>
          </a:p>
          <a:p>
            <a:pPr marL="742950" lvl="1" indent="-285750">
              <a:buFont typeface="Courier New" panose="02070309020205020404" pitchFamily="49" charset="0"/>
              <a:buChar char="o"/>
            </a:pPr>
            <a:endParaRPr lang="en-US" dirty="0"/>
          </a:p>
          <a:p>
            <a:pPr lvl="1"/>
            <a:endParaRPr lang="en-ZA" dirty="0"/>
          </a:p>
        </p:txBody>
      </p:sp>
    </p:spTree>
    <p:extLst>
      <p:ext uri="{BB962C8B-B14F-4D97-AF65-F5344CB8AC3E}">
        <p14:creationId xmlns:p14="http://schemas.microsoft.com/office/powerpoint/2010/main" val="3494433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7C300D-7B05-2073-B72C-B81215091E21}"/>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27BDF711-BD90-9874-62AA-A10C34D02D5E}"/>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11</a:t>
            </a:fld>
            <a:endParaRPr lang="en-ZA" dirty="0"/>
          </a:p>
        </p:txBody>
      </p:sp>
      <p:sp>
        <p:nvSpPr>
          <p:cNvPr id="6" name="Title 5">
            <a:extLst>
              <a:ext uri="{FF2B5EF4-FFF2-40B4-BE49-F238E27FC236}">
                <a16:creationId xmlns:a16="http://schemas.microsoft.com/office/drawing/2014/main" id="{DE68B465-FDD0-B456-C81B-5510387829FC}"/>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24B54296-2C8E-1193-FAC0-9781B4844955}"/>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STEP2-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DESKTOP RETURNABLES (CONT…)</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7BC48594-3CA7-5621-A874-F35763278F51}"/>
              </a:ext>
            </a:extLst>
          </p:cNvPr>
          <p:cNvSpPr txBox="1"/>
          <p:nvPr/>
        </p:nvSpPr>
        <p:spPr>
          <a:xfrm>
            <a:off x="219074" y="1228760"/>
            <a:ext cx="11352591" cy="5909310"/>
          </a:xfrm>
          <a:prstGeom prst="rect">
            <a:avLst/>
          </a:prstGeom>
          <a:noFill/>
        </p:spPr>
        <p:txBody>
          <a:bodyPr wrap="square">
            <a:spAutoFit/>
          </a:bodyPr>
          <a:lstStyle/>
          <a:p>
            <a:pPr marL="285750" indent="-285750">
              <a:buFont typeface="Wingdings" panose="05000000000000000000" pitchFamily="2" charset="2"/>
              <a:buChar char="q"/>
            </a:pPr>
            <a:r>
              <a:rPr lang="en-US" b="1" dirty="0"/>
              <a:t>PSIRA - OFFICERS TRAINED AND REGISTERED ITO PSIRA (Continues…):</a:t>
            </a:r>
          </a:p>
          <a:p>
            <a:pPr marL="742950" lvl="1" indent="-285750">
              <a:buFont typeface="Courier New" panose="02070309020205020404" pitchFamily="49" charset="0"/>
              <a:buChar char="o"/>
            </a:pPr>
            <a:r>
              <a:rPr lang="en-US" dirty="0"/>
              <a:t>PSIRA certificates and (certified) training certificates of Officers (10 x Grade B &amp; 30 x Grade C)</a:t>
            </a:r>
          </a:p>
          <a:p>
            <a:pPr marL="742950" lvl="1" indent="-285750">
              <a:buFont typeface="Courier New" panose="02070309020205020404" pitchFamily="49" charset="0"/>
              <a:buChar char="o"/>
            </a:pPr>
            <a:r>
              <a:rPr lang="en-US" dirty="0"/>
              <a:t>Grade B certificates:</a:t>
            </a:r>
          </a:p>
          <a:p>
            <a:pPr lvl="2"/>
            <a:r>
              <a:rPr lang="en-US" i="1" dirty="0"/>
              <a:t>10 = 2.5 marks</a:t>
            </a:r>
          </a:p>
          <a:p>
            <a:pPr lvl="2"/>
            <a:r>
              <a:rPr lang="en-US" i="1" dirty="0"/>
              <a:t>6-9 = 2 marks</a:t>
            </a:r>
          </a:p>
          <a:p>
            <a:pPr lvl="2"/>
            <a:r>
              <a:rPr lang="en-US" i="1" dirty="0"/>
              <a:t>3-5 = 1 marks</a:t>
            </a:r>
          </a:p>
          <a:p>
            <a:pPr lvl="2"/>
            <a:r>
              <a:rPr lang="en-US" i="1" dirty="0"/>
              <a:t>0-2 = 0 marks</a:t>
            </a:r>
          </a:p>
          <a:p>
            <a:pPr marL="742950" lvl="1" indent="-285750">
              <a:buFont typeface="Courier New" panose="02070309020205020404" pitchFamily="49" charset="0"/>
              <a:buChar char="o"/>
            </a:pPr>
            <a:r>
              <a:rPr lang="en-US" dirty="0"/>
              <a:t>Grade C certificates:</a:t>
            </a:r>
          </a:p>
          <a:p>
            <a:pPr lvl="2"/>
            <a:r>
              <a:rPr lang="en-US" i="1" dirty="0"/>
              <a:t>15 = 2.5 marks</a:t>
            </a:r>
          </a:p>
          <a:p>
            <a:pPr lvl="2"/>
            <a:r>
              <a:rPr lang="en-US" i="1" dirty="0"/>
              <a:t>11-14 = 2 marks</a:t>
            </a:r>
          </a:p>
          <a:p>
            <a:pPr lvl="2"/>
            <a:r>
              <a:rPr lang="en-US" i="1" dirty="0"/>
              <a:t>6-10 = 1 marks</a:t>
            </a:r>
          </a:p>
          <a:p>
            <a:pPr lvl="2"/>
            <a:r>
              <a:rPr lang="en-US" i="1" dirty="0"/>
              <a:t>0-5 = 0 marks</a:t>
            </a:r>
          </a:p>
          <a:p>
            <a:pPr lvl="2"/>
            <a:endParaRPr lang="en-US" i="1" dirty="0"/>
          </a:p>
          <a:p>
            <a:pPr lvl="2"/>
            <a:endParaRPr lang="en-US" b="1" i="1" dirty="0"/>
          </a:p>
          <a:p>
            <a:pPr marL="285750" indent="-285750">
              <a:buFont typeface="Wingdings" panose="05000000000000000000" pitchFamily="2" charset="2"/>
              <a:buChar char="q"/>
            </a:pPr>
            <a:r>
              <a:rPr lang="en-ZA" b="1" dirty="0"/>
              <a:t>UNIFORM:</a:t>
            </a:r>
          </a:p>
          <a:p>
            <a:pPr marL="742950" lvl="1" indent="-285750">
              <a:buFont typeface="Courier New" panose="02070309020205020404" pitchFamily="49" charset="0"/>
              <a:buChar char="o"/>
            </a:pPr>
            <a:r>
              <a:rPr lang="en-ZA" dirty="0"/>
              <a:t>Proof of issuing uniform</a:t>
            </a:r>
          </a:p>
          <a:p>
            <a:pPr marL="1200150" lvl="2" indent="-285750">
              <a:buFont typeface="Wingdings" panose="05000000000000000000" pitchFamily="2" charset="2"/>
              <a:buChar char="Ø"/>
            </a:pPr>
            <a:r>
              <a:rPr lang="en-US" dirty="0"/>
              <a:t>Proof of signed uniform issuing forms (10 x copies)</a:t>
            </a:r>
          </a:p>
          <a:p>
            <a:pPr marL="1200150" lvl="2" indent="-285750">
              <a:buFont typeface="Wingdings" panose="05000000000000000000" pitchFamily="2" charset="2"/>
              <a:buChar char="Ø"/>
            </a:pPr>
            <a:r>
              <a:rPr lang="en-US" dirty="0"/>
              <a:t>Corporate and/ or combat, winter and summer uniform, i.e., rain pants, jackets, beanies, scarves, gloves, caps, reflector jackets, pullovers, etc.  Steel tip safety boots, water boots and corporate shoes.</a:t>
            </a:r>
          </a:p>
          <a:p>
            <a:pPr lvl="2"/>
            <a:endParaRPr lang="en-US" i="1" dirty="0"/>
          </a:p>
        </p:txBody>
      </p:sp>
    </p:spTree>
    <p:extLst>
      <p:ext uri="{BB962C8B-B14F-4D97-AF65-F5344CB8AC3E}">
        <p14:creationId xmlns:p14="http://schemas.microsoft.com/office/powerpoint/2010/main" val="226306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A1D0B2-21B8-B05E-5078-73C89D028337}"/>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4A21F6DA-D56C-F5A7-0762-C6CD314F20E4}"/>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12</a:t>
            </a:fld>
            <a:endParaRPr lang="en-ZA" dirty="0"/>
          </a:p>
        </p:txBody>
      </p:sp>
      <p:sp>
        <p:nvSpPr>
          <p:cNvPr id="6" name="Title 5">
            <a:extLst>
              <a:ext uri="{FF2B5EF4-FFF2-40B4-BE49-F238E27FC236}">
                <a16:creationId xmlns:a16="http://schemas.microsoft.com/office/drawing/2014/main" id="{8E20F97D-8023-7F98-8A84-503076EDFB6F}"/>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6EC9816E-50FD-1D91-3D79-26B9819AA639}"/>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STEP2-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DESKTOP RETURNABLES (CONT…)</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42664902-6045-ABDE-8C8A-0CF6F016057F}"/>
              </a:ext>
            </a:extLst>
          </p:cNvPr>
          <p:cNvSpPr txBox="1"/>
          <p:nvPr/>
        </p:nvSpPr>
        <p:spPr>
          <a:xfrm>
            <a:off x="219074" y="1228760"/>
            <a:ext cx="11352591" cy="4524315"/>
          </a:xfrm>
          <a:prstGeom prst="rect">
            <a:avLst/>
          </a:prstGeom>
          <a:noFill/>
        </p:spPr>
        <p:txBody>
          <a:bodyPr wrap="square">
            <a:spAutoFit/>
          </a:bodyPr>
          <a:lstStyle/>
          <a:p>
            <a:pPr marL="285750" indent="-285750">
              <a:buFont typeface="Wingdings" panose="05000000000000000000" pitchFamily="2" charset="2"/>
              <a:buChar char="q"/>
            </a:pPr>
            <a:r>
              <a:rPr lang="en-ZA" b="1" dirty="0"/>
              <a:t>UNIFORM (Continues…):</a:t>
            </a:r>
          </a:p>
          <a:p>
            <a:pPr marL="1200150" lvl="2" indent="-285750">
              <a:buFont typeface="Wingdings" panose="05000000000000000000" pitchFamily="2" charset="2"/>
              <a:buChar char="Ø"/>
            </a:pPr>
            <a:r>
              <a:rPr lang="en-US" dirty="0"/>
              <a:t>A written commitment statement by the supplier that they are issuing uniform with insignia as per PSIRA requirements (supplier to provide copy of completed, signed security uniform issuing form and uniform inventory list with tender)</a:t>
            </a:r>
          </a:p>
          <a:p>
            <a:pPr marL="1200150" lvl="2" indent="-285750">
              <a:buFont typeface="Wingdings" panose="05000000000000000000" pitchFamily="2" charset="2"/>
              <a:buChar char="Ø"/>
            </a:pPr>
            <a:r>
              <a:rPr lang="en-US" dirty="0"/>
              <a:t>Signed uniform issuing forms (10 x Copies)</a:t>
            </a:r>
          </a:p>
          <a:p>
            <a:pPr marL="1200150" lvl="2" indent="-285750">
              <a:buFont typeface="Wingdings" panose="05000000000000000000" pitchFamily="2" charset="2"/>
              <a:buChar char="Ø"/>
            </a:pPr>
            <a:r>
              <a:rPr lang="en-US" dirty="0"/>
              <a:t>Corporate and/ or combat uniform.</a:t>
            </a:r>
          </a:p>
          <a:p>
            <a:pPr marL="1200150" lvl="2" indent="-285750">
              <a:buFont typeface="Wingdings" panose="05000000000000000000" pitchFamily="2" charset="2"/>
              <a:buChar char="Ø"/>
            </a:pPr>
            <a:r>
              <a:rPr lang="en-US" dirty="0"/>
              <a:t>Winter &amp; summer uniform i.e., raincoats with rain pants, jackets, beanies, scarves, gloves, caps, reflector jackets, pullovers, etc.</a:t>
            </a:r>
          </a:p>
          <a:p>
            <a:pPr marL="1200150" lvl="2" indent="-285750">
              <a:buFont typeface="Wingdings" panose="05000000000000000000" pitchFamily="2" charset="2"/>
              <a:buChar char="Ø"/>
            </a:pPr>
            <a:r>
              <a:rPr lang="en-US" dirty="0"/>
              <a:t>Steel tip safety boots, water boots and corporate shoes.</a:t>
            </a:r>
          </a:p>
          <a:p>
            <a:pPr lvl="3"/>
            <a:r>
              <a:rPr lang="en-US" i="1" dirty="0"/>
              <a:t>10 copies = 5 marks</a:t>
            </a:r>
          </a:p>
          <a:p>
            <a:pPr lvl="3"/>
            <a:r>
              <a:rPr lang="en-US" i="1" dirty="0"/>
              <a:t>5-9 copies = 2.5 marks</a:t>
            </a:r>
          </a:p>
          <a:p>
            <a:pPr lvl="3"/>
            <a:r>
              <a:rPr lang="en-US" i="1" dirty="0"/>
              <a:t>0-4 copies = 0 marks</a:t>
            </a:r>
          </a:p>
          <a:p>
            <a:pPr marL="1200150" lvl="2" indent="-285750">
              <a:buFont typeface="Courier New" panose="02070309020205020404" pitchFamily="49" charset="0"/>
              <a:buChar char="o"/>
            </a:pPr>
            <a:endParaRPr lang="en-US" dirty="0"/>
          </a:p>
          <a:p>
            <a:pPr marL="1200150" lvl="2" indent="-285750">
              <a:buFont typeface="Wingdings" panose="05000000000000000000" pitchFamily="2" charset="2"/>
              <a:buChar char="Ø"/>
            </a:pPr>
            <a:r>
              <a:rPr lang="en-US" dirty="0"/>
              <a:t>A written commitment statement by the supplier that they are issuing uniform with insignia as per PSIRA requirements (supplier to provide copy of completed, signed security uniform issuing form and uniform inventory list with the tender).</a:t>
            </a:r>
            <a:endParaRPr lang="en-ZA" dirty="0"/>
          </a:p>
        </p:txBody>
      </p:sp>
    </p:spTree>
    <p:extLst>
      <p:ext uri="{BB962C8B-B14F-4D97-AF65-F5344CB8AC3E}">
        <p14:creationId xmlns:p14="http://schemas.microsoft.com/office/powerpoint/2010/main" val="1861061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25D60F-17AC-334C-3BFB-3EA98459473F}"/>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A549736D-FE66-1495-B42B-7A1997AE9706}"/>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13</a:t>
            </a:fld>
            <a:endParaRPr lang="en-ZA" dirty="0"/>
          </a:p>
        </p:txBody>
      </p:sp>
      <p:sp>
        <p:nvSpPr>
          <p:cNvPr id="6" name="Title 5">
            <a:extLst>
              <a:ext uri="{FF2B5EF4-FFF2-40B4-BE49-F238E27FC236}">
                <a16:creationId xmlns:a16="http://schemas.microsoft.com/office/drawing/2014/main" id="{326B851C-B82B-C6AB-68F0-2FBC10E1CCC9}"/>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60F0CBBF-58A9-122D-94C2-3A336FE8D5CC}"/>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STEP2-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DESKTOP RETURNABLES (CONT…)</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4D09FA46-C346-DC9B-EBFC-256F6DCB7F62}"/>
              </a:ext>
            </a:extLst>
          </p:cNvPr>
          <p:cNvSpPr txBox="1"/>
          <p:nvPr/>
        </p:nvSpPr>
        <p:spPr>
          <a:xfrm>
            <a:off x="219074" y="1228760"/>
            <a:ext cx="11352591" cy="4524315"/>
          </a:xfrm>
          <a:prstGeom prst="rect">
            <a:avLst/>
          </a:prstGeom>
          <a:noFill/>
        </p:spPr>
        <p:txBody>
          <a:bodyPr wrap="square">
            <a:spAutoFit/>
          </a:bodyPr>
          <a:lstStyle/>
          <a:p>
            <a:pPr marL="285750" indent="-285750">
              <a:buFont typeface="Wingdings" panose="05000000000000000000" pitchFamily="2" charset="2"/>
              <a:buChar char="q"/>
            </a:pPr>
            <a:r>
              <a:rPr lang="en-US" b="1" dirty="0"/>
              <a:t>USE, MAINTANCE AND LIMITATIONS OF PPE</a:t>
            </a:r>
            <a:r>
              <a:rPr lang="en-ZA" b="1" dirty="0"/>
              <a:t>:</a:t>
            </a:r>
          </a:p>
          <a:p>
            <a:pPr marL="1200150" lvl="2" indent="-285750">
              <a:buFont typeface="Wingdings" panose="05000000000000000000" pitchFamily="2" charset="2"/>
              <a:buChar char="Ø"/>
            </a:pPr>
            <a:r>
              <a:rPr lang="en-US" dirty="0"/>
              <a:t>Security officers must be trained to use the issued PPE, report defects, and know the limitations attached to each PPE </a:t>
            </a:r>
            <a:r>
              <a:rPr lang="en-US" i="1" dirty="0"/>
              <a:t>(provide proof of training and such communication to the security officers)</a:t>
            </a:r>
          </a:p>
          <a:p>
            <a:pPr marL="1262063" lvl="2"/>
            <a:r>
              <a:rPr lang="en-US" i="1" dirty="0"/>
              <a:t>Proof = 5 marks</a:t>
            </a:r>
          </a:p>
          <a:p>
            <a:pPr marL="1262063" lvl="2"/>
            <a:r>
              <a:rPr lang="en-US" i="1" dirty="0"/>
              <a:t>No proof = 0 marks</a:t>
            </a:r>
          </a:p>
          <a:p>
            <a:pPr marL="1262063" lvl="2"/>
            <a:endParaRPr lang="en-US" i="1" dirty="0"/>
          </a:p>
          <a:p>
            <a:pPr indent="347663">
              <a:buFont typeface="Wingdings" panose="05000000000000000000" pitchFamily="2" charset="2"/>
              <a:buChar char="q"/>
            </a:pPr>
            <a:r>
              <a:rPr lang="en-ZA" b="1" dirty="0"/>
              <a:t>EMPLOYEE NAME LIST:</a:t>
            </a:r>
          </a:p>
          <a:p>
            <a:pPr lvl="1" indent="347663">
              <a:buFont typeface="Wingdings" panose="05000000000000000000" pitchFamily="2" charset="2"/>
              <a:buChar char="q"/>
            </a:pPr>
            <a:r>
              <a:rPr lang="en-US" dirty="0"/>
              <a:t>Updated list of all Security Officers currently employed and registered by the company</a:t>
            </a:r>
          </a:p>
          <a:p>
            <a:pPr marL="1200150" lvl="2" indent="-285750">
              <a:buFont typeface="Wingdings" panose="05000000000000000000" pitchFamily="2" charset="2"/>
              <a:buChar char="Ø"/>
            </a:pPr>
            <a:r>
              <a:rPr lang="en-US" dirty="0"/>
              <a:t>Updated list of all Security Officers currently employed and registered by the company (copy of employee list – PSIRA printout reflecting registration of employees under the company name and number)</a:t>
            </a:r>
          </a:p>
          <a:p>
            <a:pPr marL="1160463" lvl="2">
              <a:tabLst>
                <a:tab pos="1262063" algn="l"/>
              </a:tabLst>
            </a:pPr>
            <a:r>
              <a:rPr lang="en-US" i="1" dirty="0"/>
              <a:t>30 employees = 10 marks</a:t>
            </a:r>
          </a:p>
          <a:p>
            <a:pPr marL="1160463" lvl="2">
              <a:tabLst>
                <a:tab pos="1262063" algn="l"/>
              </a:tabLst>
            </a:pPr>
            <a:r>
              <a:rPr lang="en-US" i="1" dirty="0"/>
              <a:t>20-29 employees = 6 marks</a:t>
            </a:r>
          </a:p>
          <a:p>
            <a:pPr marL="1160463" lvl="2">
              <a:tabLst>
                <a:tab pos="1262063" algn="l"/>
              </a:tabLst>
            </a:pPr>
            <a:r>
              <a:rPr lang="en-US" i="1" dirty="0"/>
              <a:t>10-19 employees = 4</a:t>
            </a:r>
          </a:p>
          <a:p>
            <a:pPr marL="1160463" lvl="2">
              <a:tabLst>
                <a:tab pos="1262063" algn="l"/>
              </a:tabLst>
            </a:pPr>
            <a:r>
              <a:rPr lang="en-US" i="1" dirty="0"/>
              <a:t>2-9 employees = 1</a:t>
            </a:r>
          </a:p>
          <a:p>
            <a:pPr marL="1160463" lvl="2">
              <a:tabLst>
                <a:tab pos="1262063" algn="l"/>
              </a:tabLst>
            </a:pPr>
            <a:r>
              <a:rPr lang="en-US" i="1" dirty="0"/>
              <a:t>0-1 employees = 0</a:t>
            </a:r>
            <a:endParaRPr lang="en-ZA" i="1" dirty="0"/>
          </a:p>
        </p:txBody>
      </p:sp>
    </p:spTree>
    <p:extLst>
      <p:ext uri="{BB962C8B-B14F-4D97-AF65-F5344CB8AC3E}">
        <p14:creationId xmlns:p14="http://schemas.microsoft.com/office/powerpoint/2010/main" val="1430988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BCE30-77F8-4ACC-DA92-D9272FEEF8C6}"/>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C90DFC9-3650-2726-7745-9EDDF0755C0A}"/>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14</a:t>
            </a:fld>
            <a:endParaRPr lang="en-ZA" dirty="0"/>
          </a:p>
        </p:txBody>
      </p:sp>
      <p:sp>
        <p:nvSpPr>
          <p:cNvPr id="6" name="Title 5">
            <a:extLst>
              <a:ext uri="{FF2B5EF4-FFF2-40B4-BE49-F238E27FC236}">
                <a16:creationId xmlns:a16="http://schemas.microsoft.com/office/drawing/2014/main" id="{BADB161D-D0CB-2305-2C1E-B48300746995}"/>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4A319A99-FB95-76F2-4FD8-4CA68FE2C15C}"/>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STEP3-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ON SITE EVALUATION</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1D028A47-A9A7-7D1C-C7D5-0F3CAC829AEE}"/>
              </a:ext>
            </a:extLst>
          </p:cNvPr>
          <p:cNvSpPr txBox="1"/>
          <p:nvPr/>
        </p:nvSpPr>
        <p:spPr>
          <a:xfrm>
            <a:off x="219074" y="1228760"/>
            <a:ext cx="11352591" cy="5909310"/>
          </a:xfrm>
          <a:prstGeom prst="rect">
            <a:avLst/>
          </a:prstGeom>
          <a:noFill/>
        </p:spPr>
        <p:txBody>
          <a:bodyPr wrap="square">
            <a:spAutoFit/>
          </a:bodyPr>
          <a:lstStyle/>
          <a:p>
            <a:pPr marL="285750" indent="-285750">
              <a:buFont typeface="Wingdings" panose="05000000000000000000" pitchFamily="2" charset="2"/>
              <a:buChar char="q"/>
            </a:pPr>
            <a:r>
              <a:rPr lang="en-US" b="1" dirty="0"/>
              <a:t>CONTROL ROOM</a:t>
            </a:r>
            <a:r>
              <a:rPr lang="en-ZA" b="1" dirty="0"/>
              <a:t>:</a:t>
            </a:r>
          </a:p>
          <a:p>
            <a:pPr marL="285750" indent="-23813" algn="l" fontAlgn="ctr">
              <a:buFont typeface="Courier New" panose="02070309020205020404" pitchFamily="49" charset="0"/>
              <a:buChar char="o"/>
              <a:tabLst>
                <a:tab pos="711200" algn="l"/>
              </a:tabLst>
            </a:pPr>
            <a:r>
              <a:rPr lang="en-US" sz="1800" u="none" strike="noStrike" dirty="0">
                <a:effectLst/>
              </a:rPr>
              <a:t>	Availability and use of communication devices (hand radio's/ telephones/ cellphones) will be checked.</a:t>
            </a:r>
            <a:br>
              <a:rPr lang="en-US" sz="1800" u="none" strike="noStrike" dirty="0">
                <a:effectLst/>
              </a:rPr>
            </a:br>
            <a:r>
              <a:rPr lang="en-US" dirty="0"/>
              <a:t>	</a:t>
            </a:r>
            <a:r>
              <a:rPr lang="en-US" sz="1800" u="none" strike="noStrike" dirty="0">
                <a:effectLst/>
              </a:rPr>
              <a:t>demonstration of hand radio, telephone, cellphone in control room = 5 marks</a:t>
            </a:r>
            <a:br>
              <a:rPr lang="en-US" sz="1800" u="none" strike="noStrike" dirty="0">
                <a:effectLst/>
              </a:rPr>
            </a:br>
            <a:r>
              <a:rPr lang="en-US" sz="1800" u="none" strike="noStrike" dirty="0">
                <a:effectLst/>
              </a:rPr>
              <a:t>	controller not able to demonstrate = 0 marks </a:t>
            </a:r>
          </a:p>
          <a:p>
            <a:pPr marL="261937" algn="l" fontAlgn="ctr">
              <a:tabLst>
                <a:tab pos="711200" algn="l"/>
              </a:tabLst>
            </a:pPr>
            <a:endParaRPr lang="en-US" sz="1800" u="none" strike="noStrike" dirty="0">
              <a:effectLst/>
            </a:endParaRPr>
          </a:p>
          <a:p>
            <a:pPr marL="711200" indent="-449263" fontAlgn="ctr">
              <a:buFont typeface="Courier New" panose="02070309020205020404" pitchFamily="49" charset="0"/>
              <a:buChar char="o"/>
              <a:tabLst>
                <a:tab pos="711200" algn="l"/>
              </a:tabLst>
            </a:pPr>
            <a:r>
              <a:rPr lang="en-US" sz="1800" u="none" strike="noStrike" dirty="0">
                <a:effectLst/>
              </a:rPr>
              <a:t>Live vehicle tracking system will be checked.  </a:t>
            </a:r>
            <a:br>
              <a:rPr lang="en-US" sz="1800" u="none" strike="noStrike" dirty="0">
                <a:effectLst/>
              </a:rPr>
            </a:br>
            <a:r>
              <a:rPr lang="en-US" sz="1800" i="1" u="none" strike="noStrike" dirty="0">
                <a:effectLst/>
              </a:rPr>
              <a:t>demonstration of live tracking of 2 company vehicles = 5 marks</a:t>
            </a:r>
            <a:br>
              <a:rPr lang="en-US" sz="1800" i="1" u="none" strike="noStrike" dirty="0">
                <a:effectLst/>
              </a:rPr>
            </a:br>
            <a:r>
              <a:rPr lang="en-US" sz="1800" i="1" u="none" strike="noStrike" dirty="0">
                <a:effectLst/>
              </a:rPr>
              <a:t>controller not able to demonstrate = 0 marks</a:t>
            </a:r>
          </a:p>
          <a:p>
            <a:pPr marL="261937" fontAlgn="ctr">
              <a:tabLst>
                <a:tab pos="711200" algn="l"/>
              </a:tabLst>
            </a:pPr>
            <a:endParaRPr lang="en-US" sz="1800" b="0" i="0" u="none" strike="noStrike" dirty="0">
              <a:solidFill>
                <a:srgbClr val="000000"/>
              </a:solidFill>
              <a:effectLst/>
              <a:latin typeface="Calibri" panose="020F0502020204030204" pitchFamily="34" charset="0"/>
            </a:endParaRPr>
          </a:p>
          <a:p>
            <a:pPr marL="711200" indent="-449263" fontAlgn="ctr">
              <a:buFont typeface="Courier New" panose="02070309020205020404" pitchFamily="49" charset="0"/>
              <a:buChar char="o"/>
              <a:tabLst>
                <a:tab pos="711200" algn="l"/>
              </a:tabLst>
            </a:pPr>
            <a:r>
              <a:rPr lang="en-US" sz="1800" u="none" strike="noStrike" dirty="0">
                <a:effectLst/>
              </a:rPr>
              <a:t>Availability of uninterrupted power supply/ emergency lighting.</a:t>
            </a:r>
            <a:br>
              <a:rPr lang="en-US" sz="1800" u="none" strike="noStrike" dirty="0">
                <a:effectLst/>
              </a:rPr>
            </a:br>
            <a:r>
              <a:rPr lang="en-US" sz="1800" i="1" u="none" strike="noStrike" dirty="0">
                <a:effectLst/>
              </a:rPr>
              <a:t>availability = 5marks</a:t>
            </a:r>
          </a:p>
          <a:p>
            <a:pPr marL="261937" fontAlgn="ctr">
              <a:tabLst>
                <a:tab pos="711200" algn="l"/>
              </a:tabLst>
            </a:pPr>
            <a:r>
              <a:rPr lang="en-US" i="1" dirty="0"/>
              <a:t>	</a:t>
            </a:r>
            <a:r>
              <a:rPr lang="en-US" sz="1800" i="1" u="none" strike="noStrike" dirty="0">
                <a:effectLst/>
              </a:rPr>
              <a:t>unavailability = 0marks</a:t>
            </a:r>
          </a:p>
          <a:p>
            <a:pPr marL="261937" fontAlgn="ctr">
              <a:tabLst>
                <a:tab pos="711200" algn="l"/>
              </a:tabLst>
            </a:pPr>
            <a:endParaRPr lang="en-US" sz="1800" b="0" i="0" u="none" strike="noStrike" dirty="0">
              <a:solidFill>
                <a:srgbClr val="000000"/>
              </a:solidFill>
              <a:effectLst/>
              <a:latin typeface="Calibri" panose="020F0502020204030204" pitchFamily="34" charset="0"/>
            </a:endParaRPr>
          </a:p>
          <a:p>
            <a:pPr marL="711200" indent="-449263" fontAlgn="ctr">
              <a:buFont typeface="Courier New" panose="02070309020205020404" pitchFamily="49" charset="0"/>
              <a:buChar char="o"/>
              <a:tabLst>
                <a:tab pos="711200" algn="l"/>
              </a:tabLst>
            </a:pPr>
            <a:r>
              <a:rPr lang="en-US" sz="1800" u="none" strike="noStrike" dirty="0">
                <a:effectLst/>
              </a:rPr>
              <a:t>Availability of fire extinguishers and first aid kits will be checked.</a:t>
            </a:r>
            <a:br>
              <a:rPr lang="en-US" sz="1800" u="none" strike="noStrike" dirty="0">
                <a:effectLst/>
              </a:rPr>
            </a:br>
            <a:r>
              <a:rPr lang="en-US" sz="1800" i="1" u="none" strike="noStrike" dirty="0">
                <a:effectLst/>
              </a:rPr>
              <a:t>availability = 5marks</a:t>
            </a:r>
            <a:br>
              <a:rPr lang="en-US" sz="1800" i="1" u="none" strike="noStrike" dirty="0">
                <a:effectLst/>
              </a:rPr>
            </a:br>
            <a:r>
              <a:rPr lang="en-US" sz="1800" i="1" u="none" strike="noStrike" dirty="0">
                <a:effectLst/>
              </a:rPr>
              <a:t>unavailability = 0marks</a:t>
            </a:r>
          </a:p>
          <a:p>
            <a:pPr marL="261937" fontAlgn="ctr">
              <a:tabLst>
                <a:tab pos="711200" algn="l"/>
              </a:tabLst>
            </a:pPr>
            <a:endParaRPr lang="en-US" sz="1800" b="0" i="0" u="none" strike="noStrike" dirty="0">
              <a:solidFill>
                <a:srgbClr val="000000"/>
              </a:solidFill>
              <a:effectLst/>
              <a:latin typeface="Calibri" panose="020F0502020204030204" pitchFamily="34" charset="0"/>
            </a:endParaRPr>
          </a:p>
          <a:p>
            <a:pPr marL="711200" indent="-449263" fontAlgn="ctr">
              <a:buFont typeface="Courier New" panose="02070309020205020404" pitchFamily="49" charset="0"/>
              <a:buChar char="o"/>
              <a:tabLst>
                <a:tab pos="711200" algn="l"/>
              </a:tabLst>
            </a:pPr>
            <a:r>
              <a:rPr lang="en-US" sz="1800" u="none" strike="noStrike" dirty="0">
                <a:effectLst/>
              </a:rPr>
              <a:t>Inspect registers, OB on site and check for correct record keeping.</a:t>
            </a:r>
            <a:br>
              <a:rPr lang="en-US" sz="1800" u="none" strike="noStrike" dirty="0">
                <a:effectLst/>
              </a:rPr>
            </a:br>
            <a:r>
              <a:rPr lang="en-US" sz="1800" i="1" u="none" strike="noStrike" dirty="0">
                <a:effectLst/>
              </a:rPr>
              <a:t>correct record keeping = 5marks</a:t>
            </a:r>
            <a:br>
              <a:rPr lang="en-US" sz="1800" i="1" u="none" strike="noStrike" dirty="0">
                <a:effectLst/>
              </a:rPr>
            </a:br>
            <a:r>
              <a:rPr lang="en-US" sz="1800" i="1" u="none" strike="noStrike" dirty="0">
                <a:effectLst/>
              </a:rPr>
              <a:t>incorrect record keeping = 0marks</a:t>
            </a:r>
            <a:endParaRPr lang="en-US" sz="1800" b="0" i="1" u="none" strike="noStrike" dirty="0">
              <a:solidFill>
                <a:srgbClr val="000000"/>
              </a:solidFill>
              <a:effectLst/>
              <a:latin typeface="Calibri" panose="020F0502020204030204" pitchFamily="34" charset="0"/>
            </a:endParaRPr>
          </a:p>
          <a:p>
            <a:pPr marL="711200" indent="-449263" algn="l" fontAlgn="ctr">
              <a:buFont typeface="Courier New" panose="02070309020205020404" pitchFamily="49" charset="0"/>
              <a:buChar char="o"/>
              <a:tabLst>
                <a:tab pos="711200" algn="l"/>
              </a:tabLst>
            </a:pPr>
            <a:endParaRPr lang="en-US" sz="1800" b="0" i="0" u="none" strike="noStrike"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12603595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E42375-9B3F-5D54-4922-639D4A3A9496}"/>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F7B8C8CD-9AAC-A686-A3E6-C9867C41343D}"/>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15</a:t>
            </a:fld>
            <a:endParaRPr lang="en-ZA" dirty="0"/>
          </a:p>
        </p:txBody>
      </p:sp>
      <p:sp>
        <p:nvSpPr>
          <p:cNvPr id="6" name="Title 5">
            <a:extLst>
              <a:ext uri="{FF2B5EF4-FFF2-40B4-BE49-F238E27FC236}">
                <a16:creationId xmlns:a16="http://schemas.microsoft.com/office/drawing/2014/main" id="{A91E73DA-0FCF-84D4-5A31-22440B54E8A2}"/>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05E92B73-1C2D-ACFB-3CDC-6083F2DD682B}"/>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STEP3-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ON SITE EVALUATION (CONT…)</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7F3CEDBC-FB31-2E95-B1CE-2686E7004B9A}"/>
              </a:ext>
            </a:extLst>
          </p:cNvPr>
          <p:cNvSpPr txBox="1"/>
          <p:nvPr/>
        </p:nvSpPr>
        <p:spPr>
          <a:xfrm>
            <a:off x="45211" y="1054589"/>
            <a:ext cx="11352591" cy="5909310"/>
          </a:xfrm>
          <a:prstGeom prst="rect">
            <a:avLst/>
          </a:prstGeom>
          <a:noFill/>
        </p:spPr>
        <p:txBody>
          <a:bodyPr wrap="square">
            <a:spAutoFit/>
          </a:bodyPr>
          <a:lstStyle/>
          <a:p>
            <a:pPr marL="285750" indent="-285750">
              <a:buFont typeface="Wingdings" panose="05000000000000000000" pitchFamily="2" charset="2"/>
              <a:buChar char="q"/>
            </a:pPr>
            <a:r>
              <a:rPr lang="en-US" b="1" dirty="0"/>
              <a:t>EMERGENCY CALL OUT PROCEDURE</a:t>
            </a:r>
            <a:r>
              <a:rPr lang="en-ZA" b="1" dirty="0"/>
              <a:t>:</a:t>
            </a:r>
          </a:p>
          <a:p>
            <a:pPr marL="285750" indent="-23813" algn="l" fontAlgn="ctr">
              <a:buFont typeface="Courier New" panose="02070309020205020404" pitchFamily="49" charset="0"/>
              <a:buChar char="o"/>
              <a:tabLst>
                <a:tab pos="711200" algn="l"/>
              </a:tabLst>
            </a:pPr>
            <a:r>
              <a:rPr lang="en-US" sz="1800" u="none" strike="noStrike" dirty="0">
                <a:effectLst/>
              </a:rPr>
              <a:t>	Peruse emergency procedure and verify if controller understands procedure</a:t>
            </a:r>
          </a:p>
          <a:p>
            <a:pPr marL="261937" algn="l" fontAlgn="ctr">
              <a:tabLst>
                <a:tab pos="711200" algn="l"/>
              </a:tabLst>
            </a:pPr>
            <a:r>
              <a:rPr lang="en-US" dirty="0"/>
              <a:t>	</a:t>
            </a:r>
            <a:r>
              <a:rPr lang="en-US" sz="1800" i="1" u="none" strike="noStrike" dirty="0">
                <a:effectLst/>
              </a:rPr>
              <a:t>controller knowledgeable of emergency call out procedure = 5marks</a:t>
            </a:r>
          </a:p>
          <a:p>
            <a:pPr marL="261937" algn="l" fontAlgn="ctr">
              <a:tabLst>
                <a:tab pos="711200" algn="l"/>
              </a:tabLst>
            </a:pPr>
            <a:r>
              <a:rPr lang="en-US" i="1" dirty="0"/>
              <a:t>	</a:t>
            </a:r>
            <a:r>
              <a:rPr lang="en-US" sz="1800" i="1" u="none" strike="noStrike" dirty="0">
                <a:effectLst/>
              </a:rPr>
              <a:t>controller lacks knowledge of emergency callout procedure = 0marks</a:t>
            </a:r>
          </a:p>
          <a:p>
            <a:pPr marL="261937" algn="l" fontAlgn="ctr">
              <a:tabLst>
                <a:tab pos="711200" algn="l"/>
              </a:tabLst>
            </a:pPr>
            <a:endParaRPr lang="en-US" b="1" dirty="0">
              <a:latin typeface="Arial" panose="020B0604020202020204" pitchFamily="34" charset="0"/>
              <a:cs typeface="Arial" panose="020B0604020202020204" pitchFamily="34" charset="0"/>
            </a:endParaRPr>
          </a:p>
          <a:p>
            <a:pPr indent="261938" algn="l" fontAlgn="ctr">
              <a:buFont typeface="Wingdings" panose="05000000000000000000" pitchFamily="2" charset="2"/>
              <a:buChar char="q"/>
              <a:tabLst>
                <a:tab pos="711200" algn="l"/>
              </a:tabLst>
            </a:pPr>
            <a:r>
              <a:rPr lang="en-US" b="1" dirty="0">
                <a:latin typeface="Arial" panose="020B0604020202020204" pitchFamily="34" charset="0"/>
                <a:cs typeface="Arial" panose="020B0604020202020204" pitchFamily="34" charset="0"/>
              </a:rPr>
              <a:t>RESOURCES/ VEHICLES:</a:t>
            </a:r>
          </a:p>
          <a:p>
            <a:pPr marL="547687" indent="-285750" algn="l" fontAlgn="ctr">
              <a:buFont typeface="Courier New" panose="02070309020205020404" pitchFamily="49" charset="0"/>
              <a:buChar char="o"/>
              <a:tabLst>
                <a:tab pos="711200" algn="l"/>
              </a:tabLst>
            </a:pPr>
            <a:r>
              <a:rPr lang="en-US" sz="1800" u="none" strike="noStrike" dirty="0">
                <a:effectLst/>
                <a:latin typeface="Arial" panose="020B0604020202020204" pitchFamily="34" charset="0"/>
                <a:cs typeface="Arial" panose="020B0604020202020204" pitchFamily="34" charset="0"/>
              </a:rPr>
              <a:t>Are vehicles meeting scope of services and requirements? Hi-Ride 4x2 Bakkie with offroad capability</a:t>
            </a:r>
          </a:p>
          <a:p>
            <a:pPr marL="547687" indent="-285750" algn="l" fontAlgn="ctr">
              <a:buFont typeface="Courier New" panose="02070309020205020404" pitchFamily="49" charset="0"/>
              <a:buChar char="o"/>
              <a:tabLst>
                <a:tab pos="711200" algn="l"/>
              </a:tabLst>
            </a:pPr>
            <a:r>
              <a:rPr lang="en-US" sz="1800" u="none" strike="noStrike" dirty="0">
                <a:effectLst/>
                <a:latin typeface="Arial" panose="020B0604020202020204" pitchFamily="34" charset="0"/>
                <a:cs typeface="Arial" panose="020B0604020202020204" pitchFamily="34" charset="0"/>
              </a:rPr>
              <a:t>Do vehicles comply with the specified requirements and scope of services?  Hi-ride 4x2 bakkie with off road capability. Inspect vehicles on site</a:t>
            </a:r>
          </a:p>
          <a:p>
            <a:pPr marL="261937" algn="l" fontAlgn="ctr">
              <a:tabLst>
                <a:tab pos="536575" algn="l"/>
              </a:tabLst>
            </a:pPr>
            <a:r>
              <a:rPr lang="en-US" i="1" dirty="0">
                <a:latin typeface="Arial" panose="020B0604020202020204" pitchFamily="34" charset="0"/>
                <a:cs typeface="Arial" panose="020B0604020202020204" pitchFamily="34" charset="0"/>
              </a:rPr>
              <a:t>	</a:t>
            </a:r>
            <a:r>
              <a:rPr lang="en-US" sz="1800" i="1" u="none" strike="noStrike" dirty="0">
                <a:effectLst/>
                <a:latin typeface="Arial" panose="020B0604020202020204" pitchFamily="34" charset="0"/>
                <a:cs typeface="Arial" panose="020B0604020202020204" pitchFamily="34" charset="0"/>
              </a:rPr>
              <a:t>5 Hi-Ride 4x2 bakkies = 5 marks</a:t>
            </a:r>
          </a:p>
          <a:p>
            <a:pPr marL="261937" algn="l" fontAlgn="ctr">
              <a:tabLst>
                <a:tab pos="536575" algn="l"/>
              </a:tabLst>
            </a:pPr>
            <a:r>
              <a:rPr lang="en-US" i="1" dirty="0">
                <a:latin typeface="Arial" panose="020B0604020202020204" pitchFamily="34" charset="0"/>
                <a:cs typeface="Arial" panose="020B0604020202020204" pitchFamily="34" charset="0"/>
              </a:rPr>
              <a:t>	</a:t>
            </a:r>
            <a:r>
              <a:rPr lang="en-US" sz="1800" i="1" u="none" strike="noStrike" dirty="0">
                <a:effectLst/>
                <a:latin typeface="Arial" panose="020B0604020202020204" pitchFamily="34" charset="0"/>
                <a:cs typeface="Arial" panose="020B0604020202020204" pitchFamily="34" charset="0"/>
              </a:rPr>
              <a:t>5 light delivery vehicles (bakkies) = 5 marks</a:t>
            </a:r>
          </a:p>
          <a:p>
            <a:pPr marL="261937" algn="l" fontAlgn="ctr">
              <a:tabLst>
                <a:tab pos="711200" algn="l"/>
              </a:tabLst>
            </a:pPr>
            <a:endParaRPr lang="en-US" sz="1800" b="1" u="none" strike="noStrike" dirty="0">
              <a:effectLst/>
              <a:latin typeface="Arial" panose="020B0604020202020204" pitchFamily="34" charset="0"/>
              <a:cs typeface="Arial" panose="020B0604020202020204" pitchFamily="34" charset="0"/>
            </a:endParaRPr>
          </a:p>
          <a:p>
            <a:pPr marL="285750" indent="-285750" algn="l" fontAlgn="ctr">
              <a:buFont typeface="Wingdings" panose="05000000000000000000" pitchFamily="2" charset="2"/>
              <a:buChar char="q"/>
              <a:tabLst>
                <a:tab pos="711200" algn="l"/>
              </a:tabLst>
            </a:pPr>
            <a:r>
              <a:rPr lang="en-US" sz="1800" b="1" u="none" strike="noStrike" dirty="0">
                <a:effectLst/>
                <a:latin typeface="Arial" panose="020B0604020202020204" pitchFamily="34" charset="0"/>
                <a:cs typeface="Arial" panose="020B0604020202020204" pitchFamily="34" charset="0"/>
              </a:rPr>
              <a:t>DO THE VEHICLES MEET ALL ESKOM SAFETY STANDARDS?</a:t>
            </a:r>
            <a:endParaRPr lang="en-US" b="1" dirty="0">
              <a:latin typeface="Arial" panose="020B0604020202020204" pitchFamily="34" charset="0"/>
              <a:cs typeface="Arial" panose="020B0604020202020204" pitchFamily="34" charset="0"/>
            </a:endParaRPr>
          </a:p>
          <a:p>
            <a:pPr marL="547687" indent="-285750" algn="l" fontAlgn="ctr">
              <a:buFont typeface="Courier New" panose="02070309020205020404" pitchFamily="49" charset="0"/>
              <a:buChar char="o"/>
              <a:tabLst>
                <a:tab pos="711200" algn="l"/>
              </a:tabLst>
            </a:pPr>
            <a:r>
              <a:rPr lang="en-US" sz="1800" b="0" u="none" strike="noStrike" dirty="0">
                <a:effectLst/>
                <a:latin typeface="Arial" panose="020B0604020202020204" pitchFamily="34" charset="0"/>
                <a:cs typeface="Arial" panose="020B0604020202020204" pitchFamily="34" charset="0"/>
              </a:rPr>
              <a:t>Do vehicles meet all Eskom safety standards.  Eskom vehicle safety specification and roadworthiness</a:t>
            </a:r>
          </a:p>
          <a:p>
            <a:pPr marL="261937" algn="l" fontAlgn="ctr">
              <a:tabLst>
                <a:tab pos="536575" algn="l"/>
              </a:tabLst>
            </a:pPr>
            <a:r>
              <a:rPr lang="en-US" sz="1800" b="0" u="none" strike="noStrike" dirty="0">
                <a:effectLst/>
                <a:latin typeface="Arial" panose="020B0604020202020204" pitchFamily="34" charset="0"/>
                <a:cs typeface="Arial" panose="020B0604020202020204" pitchFamily="34" charset="0"/>
              </a:rPr>
              <a:t>	meets Eskom safety standard = 5 marks</a:t>
            </a:r>
          </a:p>
          <a:p>
            <a:pPr marL="261937" algn="l" fontAlgn="ctr">
              <a:tabLst>
                <a:tab pos="536575" algn="l"/>
              </a:tabLst>
            </a:pPr>
            <a:r>
              <a:rPr lang="en-US" sz="1800" b="0" u="none" strike="noStrike" dirty="0">
                <a:effectLst/>
                <a:latin typeface="Arial" panose="020B0604020202020204" pitchFamily="34" charset="0"/>
                <a:cs typeface="Arial" panose="020B0604020202020204" pitchFamily="34" charset="0"/>
              </a:rPr>
              <a:t>	do not meet Eskom safety standard = 0 marks</a:t>
            </a:r>
          </a:p>
          <a:p>
            <a:pPr marL="261937" algn="l" fontAlgn="ctr">
              <a:tabLst>
                <a:tab pos="536575" algn="l"/>
              </a:tabLst>
            </a:pPr>
            <a:endParaRPr lang="en-US" dirty="0">
              <a:latin typeface="Arial" panose="020B0604020202020204" pitchFamily="34" charset="0"/>
              <a:cs typeface="Arial" panose="020B0604020202020204" pitchFamily="34" charset="0"/>
            </a:endParaRPr>
          </a:p>
          <a:p>
            <a:pPr marL="285750" indent="-285750" algn="l" fontAlgn="ctr">
              <a:buFont typeface="Wingdings" panose="05000000000000000000" pitchFamily="2" charset="2"/>
              <a:buChar char="q"/>
              <a:tabLst>
                <a:tab pos="536575" algn="l"/>
              </a:tabLst>
            </a:pPr>
            <a:r>
              <a:rPr lang="en-US" sz="1800" b="1" u="none" strike="noStrike" dirty="0">
                <a:effectLst/>
                <a:latin typeface="Arial" panose="020B0604020202020204" pitchFamily="34" charset="0"/>
                <a:cs typeface="Arial" panose="020B0604020202020204" pitchFamily="34" charset="0"/>
              </a:rPr>
              <a:t>IS THE VEHICLE FITTED/ EQUIPPED WITH TRACKING SYSTEM?</a:t>
            </a:r>
          </a:p>
          <a:p>
            <a:pPr marL="547687" indent="-285750" algn="l" fontAlgn="ctr">
              <a:buFont typeface="Courier New" panose="02070309020205020404" pitchFamily="49" charset="0"/>
              <a:buChar char="o"/>
              <a:tabLst>
                <a:tab pos="536575" algn="l"/>
              </a:tabLst>
            </a:pPr>
            <a:r>
              <a:rPr lang="en-US" sz="1800" b="0" u="none" strike="noStrike" dirty="0">
                <a:effectLst/>
                <a:latin typeface="Arial" panose="020B0604020202020204" pitchFamily="34" charset="0"/>
                <a:cs typeface="Arial" panose="020B0604020202020204" pitchFamily="34" charset="0"/>
              </a:rPr>
              <a:t>Is vehicle fitted with/ equipped with tracking system.  Check tracking reports/ online system</a:t>
            </a:r>
          </a:p>
          <a:p>
            <a:pPr marL="536575" algn="l" fontAlgn="ctr">
              <a:tabLst>
                <a:tab pos="623888" algn="l"/>
              </a:tabLst>
            </a:pPr>
            <a:r>
              <a:rPr lang="en-US" sz="1800" b="0" u="none" strike="noStrike" dirty="0">
                <a:effectLst/>
                <a:latin typeface="Arial" panose="020B0604020202020204" pitchFamily="34" charset="0"/>
                <a:cs typeface="Arial" panose="020B0604020202020204" pitchFamily="34" charset="0"/>
              </a:rPr>
              <a:t>fitted with tracking system and report can be provided = 3 marks</a:t>
            </a:r>
          </a:p>
          <a:p>
            <a:pPr marL="536575" algn="l" fontAlgn="ctr">
              <a:tabLst>
                <a:tab pos="623888" algn="l"/>
              </a:tabLst>
            </a:pPr>
            <a:r>
              <a:rPr lang="en-US" sz="1800" b="0" u="none" strike="noStrike" dirty="0">
                <a:effectLst/>
                <a:latin typeface="Arial" panose="020B0604020202020204" pitchFamily="34" charset="0"/>
                <a:cs typeface="Arial" panose="020B0604020202020204" pitchFamily="34" charset="0"/>
              </a:rPr>
              <a:t>not fitted with tracking system and report cannot be provided = 0 marks</a:t>
            </a:r>
          </a:p>
        </p:txBody>
      </p:sp>
    </p:spTree>
    <p:extLst>
      <p:ext uri="{BB962C8B-B14F-4D97-AF65-F5344CB8AC3E}">
        <p14:creationId xmlns:p14="http://schemas.microsoft.com/office/powerpoint/2010/main" val="2246358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F2277D-D4E2-E05E-A3AB-0DF5603D178C}"/>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CD32DDD-4FDB-6E02-0594-9B9122A74349}"/>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16</a:t>
            </a:fld>
            <a:endParaRPr lang="en-ZA" dirty="0"/>
          </a:p>
        </p:txBody>
      </p:sp>
      <p:sp>
        <p:nvSpPr>
          <p:cNvPr id="6" name="Title 5">
            <a:extLst>
              <a:ext uri="{FF2B5EF4-FFF2-40B4-BE49-F238E27FC236}">
                <a16:creationId xmlns:a16="http://schemas.microsoft.com/office/drawing/2014/main" id="{670A8B1C-AD05-DEC0-CD96-716C12DBF04D}"/>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E16F83AE-FE16-D915-AEA4-CF65A7F85F40}"/>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STEP3-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ON SITE EVALUATION (CONT…)</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9AD5A675-6519-6505-1E73-4AAF4BB1F28E}"/>
              </a:ext>
            </a:extLst>
          </p:cNvPr>
          <p:cNvSpPr txBox="1"/>
          <p:nvPr/>
        </p:nvSpPr>
        <p:spPr>
          <a:xfrm>
            <a:off x="45211" y="942076"/>
            <a:ext cx="11700320" cy="6186309"/>
          </a:xfrm>
          <a:prstGeom prst="rect">
            <a:avLst/>
          </a:prstGeom>
          <a:noFill/>
        </p:spPr>
        <p:txBody>
          <a:bodyPr wrap="square">
            <a:spAutoFit/>
          </a:bodyPr>
          <a:lstStyle/>
          <a:p>
            <a:pPr marL="285750" indent="-285750">
              <a:buFont typeface="Wingdings" panose="05000000000000000000" pitchFamily="2" charset="2"/>
              <a:buChar char="q"/>
            </a:pPr>
            <a:r>
              <a:rPr lang="en-US" b="1" dirty="0"/>
              <a:t>ARE VEHICLES EQUIPPED WITH FUNCTIONING COMMUNICATION CAPABILITY</a:t>
            </a:r>
            <a:r>
              <a:rPr lang="en-ZA" b="1" dirty="0"/>
              <a:t>:</a:t>
            </a:r>
          </a:p>
          <a:p>
            <a:pPr marL="285750" indent="-23813" algn="l" fontAlgn="ctr">
              <a:buFont typeface="Courier New" panose="02070309020205020404" pitchFamily="49" charset="0"/>
              <a:buChar char="o"/>
              <a:tabLst>
                <a:tab pos="711200" algn="l"/>
              </a:tabLst>
            </a:pPr>
            <a:r>
              <a:rPr lang="en-US" sz="1800" u="none" strike="noStrike" dirty="0">
                <a:effectLst/>
              </a:rPr>
              <a:t>	Are vehicles equipped with functioning communication capability</a:t>
            </a:r>
          </a:p>
          <a:p>
            <a:pPr marL="711200" algn="l" fontAlgn="ctr">
              <a:tabLst>
                <a:tab pos="711200" algn="l"/>
              </a:tabLst>
            </a:pPr>
            <a:r>
              <a:rPr lang="en-US" sz="1800" u="none" strike="noStrike" dirty="0">
                <a:effectLst/>
              </a:rPr>
              <a:t>Inspect/ test communication capability in vehicle</a:t>
            </a:r>
          </a:p>
          <a:p>
            <a:pPr marL="711200" algn="l" fontAlgn="ctr">
              <a:tabLst>
                <a:tab pos="711200" algn="l"/>
              </a:tabLst>
            </a:pPr>
            <a:r>
              <a:rPr lang="en-US" sz="1800" u="none" strike="noStrike" dirty="0">
                <a:effectLst/>
              </a:rPr>
              <a:t>Vehicle fitted with communication device = 5 marks</a:t>
            </a:r>
          </a:p>
          <a:p>
            <a:pPr marL="711200" algn="l" fontAlgn="ctr">
              <a:tabLst>
                <a:tab pos="711200" algn="l"/>
              </a:tabLst>
            </a:pPr>
            <a:r>
              <a:rPr lang="en-US" sz="1800" u="none" strike="noStrike" dirty="0">
                <a:effectLst/>
              </a:rPr>
              <a:t>Vehicle not fitted with communication device = 0 marks</a:t>
            </a:r>
          </a:p>
          <a:p>
            <a:pPr marL="711200" algn="l" fontAlgn="ctr">
              <a:tabLst>
                <a:tab pos="711200" algn="l"/>
              </a:tabLst>
            </a:pPr>
            <a:endParaRPr lang="en-US" sz="1400" b="1" dirty="0">
              <a:latin typeface="Arial" panose="020B0604020202020204" pitchFamily="34" charset="0"/>
              <a:cs typeface="Arial" panose="020B0604020202020204" pitchFamily="34" charset="0"/>
            </a:endParaRPr>
          </a:p>
          <a:p>
            <a:pPr indent="261938" algn="l" fontAlgn="ctr">
              <a:buFont typeface="Wingdings" panose="05000000000000000000" pitchFamily="2" charset="2"/>
              <a:buChar char="q"/>
              <a:tabLst>
                <a:tab pos="711200" algn="l"/>
              </a:tabLst>
            </a:pPr>
            <a:r>
              <a:rPr lang="en-US" b="1" dirty="0">
                <a:latin typeface="Arial" panose="020B0604020202020204" pitchFamily="34" charset="0"/>
                <a:cs typeface="Arial" panose="020B0604020202020204" pitchFamily="34" charset="0"/>
              </a:rPr>
              <a:t>SAFETY:</a:t>
            </a:r>
          </a:p>
          <a:p>
            <a:pPr marL="547687" indent="-285750" algn="l" fontAlgn="ctr">
              <a:buFont typeface="Courier New" panose="02070309020205020404" pitchFamily="49" charset="0"/>
              <a:buChar char="o"/>
              <a:tabLst>
                <a:tab pos="711200" algn="l"/>
              </a:tabLst>
            </a:pPr>
            <a:r>
              <a:rPr lang="en-US" sz="1800" u="none" strike="noStrike" dirty="0">
                <a:effectLst/>
                <a:latin typeface="Arial" panose="020B0604020202020204" pitchFamily="34" charset="0"/>
                <a:cs typeface="Arial" panose="020B0604020202020204" pitchFamily="34" charset="0"/>
              </a:rPr>
              <a:t>Fire Extinguisher</a:t>
            </a:r>
          </a:p>
          <a:p>
            <a:pPr marL="719137" lvl="1" fontAlgn="ctr">
              <a:tabLst>
                <a:tab pos="711200" algn="l"/>
              </a:tabLst>
            </a:pPr>
            <a:r>
              <a:rPr lang="en-US" u="none" strike="noStrike" dirty="0">
                <a:effectLst/>
                <a:latin typeface="Arial" panose="020B0604020202020204" pitchFamily="34" charset="0"/>
                <a:cs typeface="Arial" panose="020B0604020202020204" pitchFamily="34" charset="0"/>
              </a:rPr>
              <a:t>Availability of fire extinguishers, accessibility and validity date</a:t>
            </a:r>
          </a:p>
          <a:p>
            <a:pPr marL="719137" lvl="1" fontAlgn="ctr">
              <a:tabLst>
                <a:tab pos="711200" algn="l"/>
              </a:tabLst>
            </a:pPr>
            <a:r>
              <a:rPr lang="en-US" i="1" u="none" strike="noStrike" dirty="0">
                <a:effectLst/>
                <a:latin typeface="Arial" panose="020B0604020202020204" pitchFamily="34" charset="0"/>
                <a:cs typeface="Arial" panose="020B0604020202020204" pitchFamily="34" charset="0"/>
              </a:rPr>
              <a:t>1 available = 5 marks</a:t>
            </a:r>
          </a:p>
          <a:p>
            <a:pPr marL="719137" lvl="1" fontAlgn="ctr">
              <a:tabLst>
                <a:tab pos="711200" algn="l"/>
              </a:tabLst>
            </a:pPr>
            <a:r>
              <a:rPr lang="en-US" i="1" u="none" strike="noStrike" dirty="0">
                <a:effectLst/>
                <a:latin typeface="Arial" panose="020B0604020202020204" pitchFamily="34" charset="0"/>
                <a:cs typeface="Arial" panose="020B0604020202020204" pitchFamily="34" charset="0"/>
              </a:rPr>
              <a:t>0 available = 0 marks</a:t>
            </a:r>
          </a:p>
          <a:p>
            <a:pPr marL="719137" lvl="1" fontAlgn="ctr">
              <a:tabLst>
                <a:tab pos="711200" algn="l"/>
              </a:tabLst>
            </a:pPr>
            <a:endParaRPr lang="en-US" sz="1400" u="none" strike="noStrike" dirty="0">
              <a:effectLst/>
              <a:latin typeface="Arial" panose="020B0604020202020204" pitchFamily="34" charset="0"/>
              <a:cs typeface="Arial" panose="020B0604020202020204" pitchFamily="34" charset="0"/>
            </a:endParaRPr>
          </a:p>
          <a:p>
            <a:pPr marL="285750" indent="-285750" algn="l" fontAlgn="ctr">
              <a:buFont typeface="Wingdings" panose="05000000000000000000" pitchFamily="2" charset="2"/>
              <a:buChar char="q"/>
              <a:tabLst>
                <a:tab pos="0" algn="l"/>
                <a:tab pos="711200" algn="l"/>
              </a:tabLst>
            </a:pPr>
            <a:r>
              <a:rPr lang="en-US" sz="1800" b="1" u="none" strike="noStrike" dirty="0">
                <a:effectLst/>
                <a:latin typeface="Arial" panose="020B0604020202020204" pitchFamily="34" charset="0"/>
                <a:cs typeface="Arial" panose="020B0604020202020204" pitchFamily="34" charset="0"/>
              </a:rPr>
              <a:t>FIRST AID BOX:</a:t>
            </a:r>
          </a:p>
          <a:p>
            <a:pPr marL="742950" lvl="1" indent="-285750" fontAlgn="ctr">
              <a:buFont typeface="Courier New" panose="02070309020205020404" pitchFamily="49" charset="0"/>
              <a:buChar char="o"/>
              <a:tabLst>
                <a:tab pos="0" algn="l"/>
                <a:tab pos="711200" algn="l"/>
              </a:tabLst>
            </a:pPr>
            <a:r>
              <a:rPr lang="en-US" u="none" strike="noStrike" dirty="0">
                <a:effectLst/>
                <a:latin typeface="Arial" panose="020B0604020202020204" pitchFamily="34" charset="0"/>
                <a:cs typeface="Arial" panose="020B0604020202020204" pitchFamily="34" charset="0"/>
              </a:rPr>
              <a:t>Availability, accessibility and of first aid box and contents stocked.</a:t>
            </a:r>
          </a:p>
          <a:p>
            <a:pPr lvl="1" indent="254000" fontAlgn="ctr">
              <a:tabLst>
                <a:tab pos="0" algn="l"/>
                <a:tab pos="711200" algn="l"/>
              </a:tabLst>
            </a:pPr>
            <a:r>
              <a:rPr lang="en-US" u="none" strike="noStrike" dirty="0">
                <a:effectLst/>
                <a:latin typeface="Arial" panose="020B0604020202020204" pitchFamily="34" charset="0"/>
                <a:cs typeface="Arial" panose="020B0604020202020204" pitchFamily="34" charset="0"/>
              </a:rPr>
              <a:t>1 available = 5 marks</a:t>
            </a:r>
          </a:p>
          <a:p>
            <a:pPr lvl="1" indent="254000" fontAlgn="ctr">
              <a:tabLst>
                <a:tab pos="0" algn="l"/>
                <a:tab pos="711200" algn="l"/>
              </a:tabLst>
            </a:pPr>
            <a:r>
              <a:rPr lang="en-US" u="none" strike="noStrike" dirty="0">
                <a:effectLst/>
                <a:latin typeface="Arial" panose="020B0604020202020204" pitchFamily="34" charset="0"/>
                <a:cs typeface="Arial" panose="020B0604020202020204" pitchFamily="34" charset="0"/>
              </a:rPr>
              <a:t>0 available = 0 marks</a:t>
            </a:r>
          </a:p>
          <a:p>
            <a:pPr lvl="1" indent="254000" fontAlgn="ctr">
              <a:tabLst>
                <a:tab pos="0" algn="l"/>
                <a:tab pos="711200" algn="l"/>
              </a:tabLst>
            </a:pPr>
            <a:endParaRPr lang="en-US" sz="1600" dirty="0">
              <a:latin typeface="Arial" panose="020B0604020202020204" pitchFamily="34" charset="0"/>
              <a:cs typeface="Arial" panose="020B0604020202020204" pitchFamily="34" charset="0"/>
            </a:endParaRPr>
          </a:p>
          <a:p>
            <a:pPr marL="285750" indent="-285750" fontAlgn="ctr">
              <a:buFont typeface="Wingdings" panose="05000000000000000000" pitchFamily="2" charset="2"/>
              <a:buChar char="q"/>
              <a:tabLst>
                <a:tab pos="0" algn="l"/>
                <a:tab pos="711200" algn="l"/>
              </a:tabLst>
            </a:pPr>
            <a:r>
              <a:rPr lang="en-US" b="1" u="none" strike="noStrike" dirty="0">
                <a:effectLst/>
                <a:latin typeface="Arial" panose="020B0604020202020204" pitchFamily="34" charset="0"/>
                <a:cs typeface="Arial" panose="020B0604020202020204" pitchFamily="34" charset="0"/>
              </a:rPr>
              <a:t>TRAINING RECORDS ON THE USE OF SAFETY EQUIPMENT:</a:t>
            </a:r>
          </a:p>
          <a:p>
            <a:pPr marL="742950" lvl="1" indent="-285750" fontAlgn="ctr">
              <a:buFont typeface="Courier New" panose="02070309020205020404" pitchFamily="49" charset="0"/>
              <a:buChar char="o"/>
              <a:tabLst>
                <a:tab pos="0" algn="l"/>
                <a:tab pos="711200" algn="l"/>
              </a:tabLst>
            </a:pPr>
            <a:r>
              <a:rPr lang="en-US" u="none" strike="noStrike" dirty="0">
                <a:effectLst/>
                <a:latin typeface="Arial" panose="020B0604020202020204" pitchFamily="34" charset="0"/>
                <a:cs typeface="Arial" panose="020B0604020202020204" pitchFamily="34" charset="0"/>
              </a:rPr>
              <a:t>Training records on the use of safety equipment.  Personal files will be perused.</a:t>
            </a:r>
          </a:p>
          <a:p>
            <a:pPr lvl="1" indent="355600" fontAlgn="ctr">
              <a:tabLst>
                <a:tab pos="0" algn="l"/>
                <a:tab pos="711200" algn="l"/>
              </a:tabLst>
            </a:pPr>
            <a:r>
              <a:rPr lang="en-US" u="none" strike="noStrike" dirty="0">
                <a:effectLst/>
                <a:latin typeface="Arial" panose="020B0604020202020204" pitchFamily="34" charset="0"/>
                <a:cs typeface="Arial" panose="020B0604020202020204" pitchFamily="34" charset="0"/>
              </a:rPr>
              <a:t>training records of 2 controllers = 10 marks</a:t>
            </a:r>
          </a:p>
          <a:p>
            <a:pPr lvl="1" indent="355600" fontAlgn="ctr">
              <a:tabLst>
                <a:tab pos="0" algn="l"/>
                <a:tab pos="711200" algn="l"/>
              </a:tabLst>
            </a:pPr>
            <a:r>
              <a:rPr lang="en-US" u="none" strike="noStrike" dirty="0">
                <a:effectLst/>
                <a:latin typeface="Arial" panose="020B0604020202020204" pitchFamily="34" charset="0"/>
                <a:cs typeface="Arial" panose="020B0604020202020204" pitchFamily="34" charset="0"/>
              </a:rPr>
              <a:t>training records of 1 controller = 5 marks</a:t>
            </a:r>
          </a:p>
          <a:p>
            <a:pPr lvl="1" indent="355600" fontAlgn="ctr">
              <a:tabLst>
                <a:tab pos="0" algn="l"/>
                <a:tab pos="711200" algn="l"/>
              </a:tabLst>
            </a:pPr>
            <a:r>
              <a:rPr lang="en-US" u="none" strike="noStrike" dirty="0">
                <a:effectLst/>
                <a:latin typeface="Arial" panose="020B0604020202020204" pitchFamily="34" charset="0"/>
                <a:cs typeface="Arial" panose="020B0604020202020204" pitchFamily="34" charset="0"/>
              </a:rPr>
              <a:t>no training records of controllers = 0 marks</a:t>
            </a:r>
          </a:p>
        </p:txBody>
      </p:sp>
    </p:spTree>
    <p:extLst>
      <p:ext uri="{BB962C8B-B14F-4D97-AF65-F5344CB8AC3E}">
        <p14:creationId xmlns:p14="http://schemas.microsoft.com/office/powerpoint/2010/main" val="2447294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4A3713-C63F-586A-AE77-AE634B2D384C}"/>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3E2356C-1F74-EF24-554E-42D38396B158}"/>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17</a:t>
            </a:fld>
            <a:endParaRPr lang="en-ZA" dirty="0"/>
          </a:p>
        </p:txBody>
      </p:sp>
      <p:sp>
        <p:nvSpPr>
          <p:cNvPr id="6" name="Title 5">
            <a:extLst>
              <a:ext uri="{FF2B5EF4-FFF2-40B4-BE49-F238E27FC236}">
                <a16:creationId xmlns:a16="http://schemas.microsoft.com/office/drawing/2014/main" id="{2F350988-385B-AB56-0459-6AB46D8ED672}"/>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E77AC320-7E69-4139-E0A4-1A9119A8F55E}"/>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STEP3-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ON SITE EVALUATION (CONT…)</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DD770AFB-A014-D611-1444-36338F9466B9}"/>
              </a:ext>
            </a:extLst>
          </p:cNvPr>
          <p:cNvSpPr txBox="1"/>
          <p:nvPr/>
        </p:nvSpPr>
        <p:spPr>
          <a:xfrm>
            <a:off x="45211" y="1058191"/>
            <a:ext cx="11827475" cy="6063198"/>
          </a:xfrm>
          <a:prstGeom prst="rect">
            <a:avLst/>
          </a:prstGeom>
          <a:noFill/>
        </p:spPr>
        <p:txBody>
          <a:bodyPr wrap="square">
            <a:spAutoFit/>
          </a:bodyPr>
          <a:lstStyle/>
          <a:p>
            <a:pPr marL="285750" indent="-285750">
              <a:buFont typeface="Wingdings" panose="05000000000000000000" pitchFamily="2" charset="2"/>
              <a:buChar char="q"/>
            </a:pPr>
            <a:r>
              <a:rPr lang="en-US" b="1" dirty="0"/>
              <a:t>ARE STAFF ISSUED WITH APPROPRIATE UNIFORM FOR USE IN WINTER AND SUMMER FOR CORPORATE OR COMBAT?</a:t>
            </a:r>
            <a:r>
              <a:rPr lang="en-ZA" b="1" dirty="0"/>
              <a:t>:</a:t>
            </a:r>
          </a:p>
          <a:p>
            <a:pPr marL="285750" indent="77788" algn="l" fontAlgn="ctr">
              <a:buFont typeface="Courier New" panose="02070309020205020404" pitchFamily="49" charset="0"/>
              <a:buChar char="o"/>
              <a:tabLst>
                <a:tab pos="711200" algn="l"/>
              </a:tabLst>
            </a:pPr>
            <a:r>
              <a:rPr lang="en-US" sz="1800" u="none" strike="noStrike" dirty="0">
                <a:effectLst/>
              </a:rPr>
              <a:t>	Sample uniforms must be presented and checked.</a:t>
            </a:r>
          </a:p>
          <a:p>
            <a:pPr marL="260350" indent="552450" algn="l" fontAlgn="ctr">
              <a:tabLst>
                <a:tab pos="711200" algn="l"/>
              </a:tabLst>
            </a:pPr>
            <a:r>
              <a:rPr lang="en-US" sz="1800" i="1" u="none" strike="noStrike" dirty="0">
                <a:effectLst/>
              </a:rPr>
              <a:t>10 sets of summer &amp; winter uniform = 5 marks</a:t>
            </a:r>
          </a:p>
          <a:p>
            <a:pPr marL="260350" indent="552450" algn="l" fontAlgn="ctr">
              <a:tabLst>
                <a:tab pos="711200" algn="l"/>
              </a:tabLst>
            </a:pPr>
            <a:r>
              <a:rPr lang="en-US" sz="1800" i="1" u="none" strike="noStrike" dirty="0">
                <a:effectLst/>
              </a:rPr>
              <a:t>5 sets of summer &amp; winter uniform = 2.5 marks</a:t>
            </a:r>
          </a:p>
          <a:p>
            <a:pPr marL="260350" indent="552450" algn="l" fontAlgn="ctr">
              <a:tabLst>
                <a:tab pos="711200" algn="l"/>
              </a:tabLst>
            </a:pPr>
            <a:r>
              <a:rPr lang="en-US" sz="1800" i="1" u="none" strike="noStrike" dirty="0">
                <a:effectLst/>
              </a:rPr>
              <a:t>2 sets of summer &amp; winter uniform = 1 marks</a:t>
            </a:r>
          </a:p>
          <a:p>
            <a:pPr marL="260350" indent="552450" algn="l" fontAlgn="ctr">
              <a:tabLst>
                <a:tab pos="711200" algn="l"/>
              </a:tabLst>
            </a:pPr>
            <a:r>
              <a:rPr lang="en-US" sz="1800" i="1" u="none" strike="noStrike" dirty="0">
                <a:effectLst/>
              </a:rPr>
              <a:t>1 set of summer &amp; winter uniform = 0 marks</a:t>
            </a:r>
          </a:p>
          <a:p>
            <a:pPr marL="711200" algn="l" fontAlgn="ctr">
              <a:tabLst>
                <a:tab pos="711200" algn="l"/>
              </a:tabLst>
            </a:pPr>
            <a:endParaRPr lang="en-US" sz="1400" b="1" dirty="0">
              <a:latin typeface="Arial" panose="020B0604020202020204" pitchFamily="34" charset="0"/>
              <a:cs typeface="Arial" panose="020B0604020202020204" pitchFamily="34" charset="0"/>
            </a:endParaRPr>
          </a:p>
          <a:p>
            <a:pPr indent="261938" algn="l" fontAlgn="ctr">
              <a:buFont typeface="Wingdings" panose="05000000000000000000" pitchFamily="2" charset="2"/>
              <a:buChar char="q"/>
              <a:tabLst>
                <a:tab pos="711200" algn="l"/>
              </a:tabLst>
            </a:pPr>
            <a:r>
              <a:rPr lang="en-US" b="1" dirty="0">
                <a:latin typeface="Arial" panose="020B0604020202020204" pitchFamily="34" charset="0"/>
                <a:cs typeface="Arial" panose="020B0604020202020204" pitchFamily="34" charset="0"/>
              </a:rPr>
              <a:t>BULLETPROOF VESTS LEVEL 3 SA-MIX, SABS APPROVED AND TEST REPORTS:</a:t>
            </a:r>
          </a:p>
          <a:p>
            <a:pPr marL="711200" indent="-450850" algn="l" fontAlgn="ctr">
              <a:buFont typeface="Courier New" panose="02070309020205020404" pitchFamily="49" charset="0"/>
              <a:buChar char="o"/>
              <a:tabLst>
                <a:tab pos="711200" algn="l"/>
              </a:tabLst>
            </a:pPr>
            <a:r>
              <a:rPr lang="en-US" sz="1800" u="none" strike="noStrike" dirty="0">
                <a:effectLst/>
                <a:latin typeface="Arial" panose="020B0604020202020204" pitchFamily="34" charset="0"/>
                <a:cs typeface="Arial" panose="020B0604020202020204" pitchFamily="34" charset="0"/>
              </a:rPr>
              <a:t>Number of bullet proof vests with plates in store, availability, hygiene and cleanliness thereof.  (minimum of 10 bulletproof vests)</a:t>
            </a:r>
          </a:p>
          <a:p>
            <a:pPr marL="260350" indent="552450" algn="l" fontAlgn="ctr">
              <a:tabLst>
                <a:tab pos="711200" algn="l"/>
              </a:tabLst>
            </a:pPr>
            <a:r>
              <a:rPr lang="en-US" sz="1800" i="1" u="none" strike="noStrike" dirty="0">
                <a:effectLst/>
                <a:latin typeface="Arial" panose="020B0604020202020204" pitchFamily="34" charset="0"/>
                <a:cs typeface="Arial" panose="020B0604020202020204" pitchFamily="34" charset="0"/>
              </a:rPr>
              <a:t>10 bulletproof vests = 5 marks</a:t>
            </a:r>
          </a:p>
          <a:p>
            <a:pPr marL="260350" indent="552450" algn="l" fontAlgn="ctr">
              <a:tabLst>
                <a:tab pos="711200" algn="l"/>
              </a:tabLst>
            </a:pPr>
            <a:r>
              <a:rPr lang="en-US" sz="1800" i="1" u="none" strike="noStrike" dirty="0">
                <a:effectLst/>
                <a:latin typeface="Arial" panose="020B0604020202020204" pitchFamily="34" charset="0"/>
                <a:cs typeface="Arial" panose="020B0604020202020204" pitchFamily="34" charset="0"/>
              </a:rPr>
              <a:t>5 bulletproof vests = 2.5 marks</a:t>
            </a:r>
          </a:p>
          <a:p>
            <a:pPr marL="260350" indent="552450" algn="l" fontAlgn="ctr">
              <a:tabLst>
                <a:tab pos="711200" algn="l"/>
              </a:tabLst>
            </a:pPr>
            <a:r>
              <a:rPr lang="en-US" sz="1800" i="1" u="none" strike="noStrike" dirty="0">
                <a:effectLst/>
                <a:latin typeface="Arial" panose="020B0604020202020204" pitchFamily="34" charset="0"/>
                <a:cs typeface="Arial" panose="020B0604020202020204" pitchFamily="34" charset="0"/>
              </a:rPr>
              <a:t>3 bulletproof vests = 1 marks</a:t>
            </a:r>
          </a:p>
          <a:p>
            <a:pPr marL="260350" indent="552450" algn="l" fontAlgn="ctr">
              <a:tabLst>
                <a:tab pos="711200" algn="l"/>
              </a:tabLst>
            </a:pPr>
            <a:r>
              <a:rPr lang="en-US" sz="1800" i="1" u="none" strike="noStrike" dirty="0">
                <a:effectLst/>
                <a:latin typeface="Arial" panose="020B0604020202020204" pitchFamily="34" charset="0"/>
                <a:cs typeface="Arial" panose="020B0604020202020204" pitchFamily="34" charset="0"/>
              </a:rPr>
              <a:t>2 bulletproof vests = 0 marks</a:t>
            </a:r>
          </a:p>
          <a:p>
            <a:pPr marL="260350" indent="276225" algn="l" fontAlgn="ctr">
              <a:tabLst>
                <a:tab pos="711200" algn="l"/>
              </a:tabLst>
            </a:pPr>
            <a:endParaRPr lang="en-US" i="1" dirty="0">
              <a:latin typeface="Arial" panose="020B0604020202020204" pitchFamily="34" charset="0"/>
              <a:cs typeface="Arial" panose="020B0604020202020204" pitchFamily="34" charset="0"/>
            </a:endParaRPr>
          </a:p>
          <a:p>
            <a:pPr marL="711200" indent="-450850" algn="l" fontAlgn="ctr">
              <a:buFont typeface="Courier New" panose="02070309020205020404" pitchFamily="49" charset="0"/>
              <a:buChar char="o"/>
              <a:tabLst>
                <a:tab pos="711200" algn="l"/>
              </a:tabLst>
            </a:pPr>
            <a:r>
              <a:rPr lang="en-US" sz="1800" i="1" u="none" strike="noStrike" dirty="0">
                <a:effectLst/>
                <a:latin typeface="Arial" panose="020B0604020202020204" pitchFamily="34" charset="0"/>
                <a:cs typeface="Arial" panose="020B0604020202020204" pitchFamily="34" charset="0"/>
              </a:rPr>
              <a:t>Issuing register and signed per guard</a:t>
            </a:r>
          </a:p>
          <a:p>
            <a:pPr marL="260350" indent="450850" algn="l" fontAlgn="ctr">
              <a:tabLst>
                <a:tab pos="711200" algn="l"/>
              </a:tabLst>
            </a:pPr>
            <a:r>
              <a:rPr lang="en-US" sz="1800" i="1" u="none" strike="noStrike" dirty="0">
                <a:effectLst/>
                <a:latin typeface="Arial" panose="020B0604020202020204" pitchFamily="34" charset="0"/>
                <a:cs typeface="Arial" panose="020B0604020202020204" pitchFamily="34" charset="0"/>
              </a:rPr>
              <a:t>10 guard signatures = 5 marks</a:t>
            </a:r>
          </a:p>
          <a:p>
            <a:pPr marL="260350" indent="450850" algn="l" fontAlgn="ctr">
              <a:tabLst>
                <a:tab pos="711200" algn="l"/>
              </a:tabLst>
            </a:pPr>
            <a:r>
              <a:rPr lang="en-US" sz="1800" i="1" u="none" strike="noStrike" dirty="0">
                <a:effectLst/>
                <a:latin typeface="Arial" panose="020B0604020202020204" pitchFamily="34" charset="0"/>
                <a:cs typeface="Arial" panose="020B0604020202020204" pitchFamily="34" charset="0"/>
              </a:rPr>
              <a:t>5 guard signatures = 2.5 marks</a:t>
            </a:r>
          </a:p>
          <a:p>
            <a:pPr marL="260350" indent="450850" algn="l" fontAlgn="ctr">
              <a:tabLst>
                <a:tab pos="711200" algn="l"/>
              </a:tabLst>
            </a:pPr>
            <a:r>
              <a:rPr lang="en-US" sz="1800" i="1" u="none" strike="noStrike" dirty="0">
                <a:effectLst/>
                <a:latin typeface="Arial" panose="020B0604020202020204" pitchFamily="34" charset="0"/>
                <a:cs typeface="Arial" panose="020B0604020202020204" pitchFamily="34" charset="0"/>
              </a:rPr>
              <a:t>3 guard signatures = 1 marks</a:t>
            </a:r>
          </a:p>
          <a:p>
            <a:pPr marL="260350" indent="450850" algn="l" fontAlgn="ctr">
              <a:tabLst>
                <a:tab pos="711200" algn="l"/>
              </a:tabLst>
            </a:pPr>
            <a:r>
              <a:rPr lang="en-US" sz="1800" i="1" u="none" strike="noStrike" dirty="0">
                <a:effectLst/>
                <a:latin typeface="Arial" panose="020B0604020202020204" pitchFamily="34" charset="0"/>
                <a:cs typeface="Arial" panose="020B0604020202020204" pitchFamily="34" charset="0"/>
              </a:rPr>
              <a:t>1 guard signature = 0 marks</a:t>
            </a:r>
          </a:p>
          <a:p>
            <a:pPr marL="260350" indent="276225" algn="l" fontAlgn="ctr">
              <a:tabLst>
                <a:tab pos="711200" algn="l"/>
              </a:tabLst>
            </a:pPr>
            <a:endParaRPr lang="en-US" sz="1400" i="1" u="none" strike="noStrike"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13894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0611BB-701B-25F9-5100-D68FC35AF182}"/>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AD26FEBC-4A66-C695-3B0B-F1CEBCDCC8DF}"/>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18</a:t>
            </a:fld>
            <a:endParaRPr lang="en-ZA" dirty="0"/>
          </a:p>
        </p:txBody>
      </p:sp>
      <p:sp>
        <p:nvSpPr>
          <p:cNvPr id="6" name="Title 5">
            <a:extLst>
              <a:ext uri="{FF2B5EF4-FFF2-40B4-BE49-F238E27FC236}">
                <a16:creationId xmlns:a16="http://schemas.microsoft.com/office/drawing/2014/main" id="{8F555E10-602D-CAE9-B566-427627623CC8}"/>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08C75BBB-DAC3-82C1-E2D9-55556BB84FC6}"/>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STEP3-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ON SITE EVALUATION (CONT…)</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C2CFDAEA-98F9-74BC-2494-303D6EC7C369}"/>
              </a:ext>
            </a:extLst>
          </p:cNvPr>
          <p:cNvSpPr txBox="1"/>
          <p:nvPr/>
        </p:nvSpPr>
        <p:spPr>
          <a:xfrm>
            <a:off x="45211" y="1182231"/>
            <a:ext cx="11700320" cy="2246769"/>
          </a:xfrm>
          <a:prstGeom prst="rect">
            <a:avLst/>
          </a:prstGeom>
          <a:noFill/>
        </p:spPr>
        <p:txBody>
          <a:bodyPr wrap="square">
            <a:spAutoFit/>
          </a:bodyPr>
          <a:lstStyle/>
          <a:p>
            <a:pPr marL="285750" indent="-285750">
              <a:buFont typeface="Wingdings" panose="05000000000000000000" pitchFamily="2" charset="2"/>
              <a:buChar char="q"/>
            </a:pPr>
            <a:r>
              <a:rPr lang="en-US" b="1" dirty="0"/>
              <a:t>PANIC BUTTONS, TORCHES, HANDCUFFS, BATONS</a:t>
            </a:r>
            <a:r>
              <a:rPr lang="en-ZA" b="1" dirty="0"/>
              <a:t>:</a:t>
            </a:r>
          </a:p>
          <a:p>
            <a:pPr marL="285750" indent="77788" algn="l" fontAlgn="ctr">
              <a:buFont typeface="Courier New" panose="02070309020205020404" pitchFamily="49" charset="0"/>
              <a:buChar char="o"/>
              <a:tabLst>
                <a:tab pos="711200" algn="l"/>
              </a:tabLst>
            </a:pPr>
            <a:r>
              <a:rPr lang="en-US" sz="1800" u="none" strike="noStrike" dirty="0">
                <a:effectLst/>
              </a:rPr>
              <a:t>	Availability and panic buttons, torches, handcuffs, batons with holders, patrol clocking systems, pepper 	spray, pocketbook, red and black pen, alcohol screening/ testing devices.</a:t>
            </a:r>
          </a:p>
          <a:p>
            <a:pPr marL="285750" indent="425450" algn="l" fontAlgn="ctr">
              <a:buFont typeface="Courier New" panose="02070309020205020404" pitchFamily="49" charset="0"/>
              <a:buChar char="o"/>
              <a:tabLst>
                <a:tab pos="711200" algn="l"/>
              </a:tabLst>
            </a:pPr>
            <a:r>
              <a:rPr lang="en-US" sz="1800" u="none" strike="noStrike" dirty="0">
                <a:effectLst/>
              </a:rPr>
              <a:t>Sample and test equipment presented on site (Panic buttons, torches, handcuffs, patrol clocking 	system, batons with holders, pepper spray, pocketbook, red and black pen)</a:t>
            </a:r>
          </a:p>
          <a:p>
            <a:pPr marL="285750" algn="l" fontAlgn="ctr">
              <a:tabLst>
                <a:tab pos="711200" algn="l"/>
              </a:tabLst>
            </a:pPr>
            <a:r>
              <a:rPr lang="en-US" sz="1800" u="none" strike="noStrike" dirty="0">
                <a:effectLst/>
              </a:rPr>
              <a:t>	</a:t>
            </a:r>
            <a:r>
              <a:rPr lang="en-US" sz="1800" i="1" u="none" strike="noStrike" dirty="0">
                <a:effectLst/>
              </a:rPr>
              <a:t>All items = 5 marks</a:t>
            </a:r>
          </a:p>
          <a:p>
            <a:pPr marL="285750" algn="l" fontAlgn="ctr">
              <a:tabLst>
                <a:tab pos="711200" algn="l"/>
              </a:tabLst>
            </a:pPr>
            <a:r>
              <a:rPr lang="en-US" sz="1800" i="1" u="none" strike="noStrike" dirty="0">
                <a:effectLst/>
              </a:rPr>
              <a:t>	Some items = 0 marks</a:t>
            </a:r>
          </a:p>
          <a:p>
            <a:pPr marL="285750" algn="l" fontAlgn="ctr">
              <a:tabLst>
                <a:tab pos="711200" algn="l"/>
              </a:tabLst>
            </a:pPr>
            <a:endParaRPr lang="en-US" sz="14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5435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B8E349-AACD-938E-B105-E2426C18F3DD}"/>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DC216EF-89F6-B9D0-B46E-7B68F43C41FA}"/>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19</a:t>
            </a:fld>
            <a:endParaRPr lang="en-ZA" dirty="0"/>
          </a:p>
        </p:txBody>
      </p:sp>
      <p:sp>
        <p:nvSpPr>
          <p:cNvPr id="6" name="Title 5">
            <a:extLst>
              <a:ext uri="{FF2B5EF4-FFF2-40B4-BE49-F238E27FC236}">
                <a16:creationId xmlns:a16="http://schemas.microsoft.com/office/drawing/2014/main" id="{39611108-B170-006D-A25A-7B49DABDE949}"/>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301D5C4B-1CE8-D325-47B0-F97340FBA4C6}"/>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INDUCTION</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73A3562B-7729-C8BF-1A3A-29B1A67121FB}"/>
              </a:ext>
            </a:extLst>
          </p:cNvPr>
          <p:cNvSpPr txBox="1"/>
          <p:nvPr/>
        </p:nvSpPr>
        <p:spPr>
          <a:xfrm>
            <a:off x="0" y="1413426"/>
            <a:ext cx="11871018" cy="1415772"/>
          </a:xfrm>
          <a:prstGeom prst="rect">
            <a:avLst/>
          </a:prstGeom>
          <a:noFill/>
        </p:spPr>
        <p:txBody>
          <a:bodyPr wrap="square">
            <a:spAutoFit/>
          </a:bodyPr>
          <a:lstStyle/>
          <a:p>
            <a:pPr marL="285750" indent="-285750">
              <a:buFont typeface="Wingdings" panose="05000000000000000000" pitchFamily="2" charset="2"/>
              <a:buChar char="q"/>
            </a:pPr>
            <a:r>
              <a:rPr lang="en-GB" sz="1800" dirty="0">
                <a:ea typeface="Times New Roman" panose="02020603050405020304" pitchFamily="18" charset="0"/>
              </a:rPr>
              <a:t>All appointed Security Officers must attend Eskom Safety and Security Induction Training, prior being deployed to render the services. </a:t>
            </a:r>
          </a:p>
          <a:p>
            <a:pPr marL="0" indent="0">
              <a:buNone/>
            </a:pPr>
            <a:endParaRPr lang="en-ZA" sz="1800" dirty="0">
              <a:effectLst/>
              <a:latin typeface="Arial" panose="020B0604020202020204" pitchFamily="34" charset="0"/>
              <a:ea typeface="Times New Roman" panose="02020603050405020304" pitchFamily="18" charset="0"/>
              <a:cs typeface="Arial" panose="020B0604020202020204" pitchFamily="34" charset="0"/>
            </a:endParaRPr>
          </a:p>
          <a:p>
            <a:pPr marL="285750" indent="-285750">
              <a:buFont typeface="Wingdings" panose="05000000000000000000" pitchFamily="2" charset="2"/>
              <a:buChar char="q"/>
            </a:pPr>
            <a:r>
              <a:rPr lang="en-ZA" sz="1800" dirty="0">
                <a:effectLst/>
                <a:latin typeface="Arial" panose="020B0604020202020204" pitchFamily="34" charset="0"/>
                <a:ea typeface="Times New Roman" panose="02020603050405020304" pitchFamily="18" charset="0"/>
                <a:cs typeface="Arial" panose="020B0604020202020204" pitchFamily="34" charset="0"/>
              </a:rPr>
              <a:t>The dates will be communicated by Eskom.</a:t>
            </a:r>
          </a:p>
          <a:p>
            <a:pPr marL="285750" algn="l" fontAlgn="ctr">
              <a:tabLst>
                <a:tab pos="711200" algn="l"/>
              </a:tabLst>
            </a:pPr>
            <a:endParaRPr lang="en-US" sz="1400"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0987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4066D841-776C-9498-60ED-205E0B4437F8}"/>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2</a:t>
            </a:fld>
            <a:endParaRPr lang="en-ZA" dirty="0"/>
          </a:p>
        </p:txBody>
      </p:sp>
      <p:sp>
        <p:nvSpPr>
          <p:cNvPr id="6" name="Title 5">
            <a:extLst>
              <a:ext uri="{FF2B5EF4-FFF2-40B4-BE49-F238E27FC236}">
                <a16:creationId xmlns:a16="http://schemas.microsoft.com/office/drawing/2014/main" id="{212908B0-22CB-138F-5B2A-643C7DF7557E}"/>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562930EC-3F0D-E24A-C8D6-6791B6C32576}"/>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kumimoji="0" lang="en-US" sz="2800" b="1" i="0" u="none" strike="noStrike" kern="1200" cap="none" spc="0" normalizeH="0" baseline="0" noProof="0" dirty="0">
                <a:ln>
                  <a:noFill/>
                </a:ln>
                <a:solidFill>
                  <a:srgbClr val="003896"/>
                </a:solidFill>
                <a:effectLst/>
                <a:uLnTx/>
                <a:uFillTx/>
                <a:latin typeface="Arial" panose="020B0604020202020204"/>
                <a:ea typeface="+mj-ea"/>
                <a:cs typeface="+mj-cs"/>
              </a:rPr>
              <a:t>INTRODUCTION</a:t>
            </a:r>
            <a:endParaRPr lang="en-US" sz="2800" b="1" dirty="0">
              <a:solidFill>
                <a:schemeClr val="tx1"/>
              </a:solidFill>
              <a:latin typeface="+mn-lt"/>
            </a:endParaRPr>
          </a:p>
        </p:txBody>
      </p:sp>
      <p:sp>
        <p:nvSpPr>
          <p:cNvPr id="7" name="TextBox 6">
            <a:extLst>
              <a:ext uri="{FF2B5EF4-FFF2-40B4-BE49-F238E27FC236}">
                <a16:creationId xmlns:a16="http://schemas.microsoft.com/office/drawing/2014/main" id="{0828B98F-F5D5-E614-4985-880D99A03C9C}"/>
              </a:ext>
            </a:extLst>
          </p:cNvPr>
          <p:cNvSpPr txBox="1"/>
          <p:nvPr/>
        </p:nvSpPr>
        <p:spPr>
          <a:xfrm>
            <a:off x="50723" y="991159"/>
            <a:ext cx="11996133" cy="5563831"/>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2400" dirty="0"/>
              <a:t>Eskom Distribution Network Infrastructure in the Cape Coastal Cluster has fallen target of ongoing theft and vandalism.  </a:t>
            </a:r>
          </a:p>
          <a:p>
            <a:pPr marL="285750" indent="-285750">
              <a:lnSpc>
                <a:spcPct val="150000"/>
              </a:lnSpc>
              <a:buFont typeface="Arial" panose="020B0604020202020204" pitchFamily="34" charset="0"/>
              <a:buChar char="•"/>
            </a:pPr>
            <a:r>
              <a:rPr lang="en-US" sz="2400" dirty="0"/>
              <a:t>There has been a substantial increase in the number of theft and vandalism incidents over the last few years. </a:t>
            </a:r>
          </a:p>
          <a:p>
            <a:pPr marL="285750" indent="-285750">
              <a:lnSpc>
                <a:spcPct val="150000"/>
              </a:lnSpc>
              <a:buFont typeface="Arial" panose="020B0604020202020204" pitchFamily="34" charset="0"/>
              <a:buChar char="•"/>
            </a:pPr>
            <a:r>
              <a:rPr lang="en-US" sz="2400" dirty="0"/>
              <a:t>It is therefore imperative that the Cape Coastal Cluster ensures that these crime incidents are significantly reduced and ultimately eradicated. </a:t>
            </a:r>
            <a:endParaRPr lang="en-ZA" sz="2400" dirty="0"/>
          </a:p>
          <a:p>
            <a:pPr marL="285750" indent="-285750">
              <a:lnSpc>
                <a:spcPct val="150000"/>
              </a:lnSpc>
              <a:buFont typeface="Arial" panose="020B0604020202020204" pitchFamily="34" charset="0"/>
              <a:buChar char="•"/>
            </a:pPr>
            <a:r>
              <a:rPr lang="en-US" sz="2400" dirty="0"/>
              <a:t>This can be achieved by employing effective and efficient security measures which includes but not limited to the deployment of physical security guarding.</a:t>
            </a:r>
          </a:p>
          <a:p>
            <a:pPr marL="285750" indent="-285750">
              <a:lnSpc>
                <a:spcPct val="150000"/>
              </a:lnSpc>
              <a:buFont typeface="Arial" panose="020B0604020202020204" pitchFamily="34" charset="0"/>
              <a:buChar char="•"/>
            </a:pPr>
            <a:r>
              <a:rPr lang="en-US" sz="2400" dirty="0"/>
              <a:t>This will not only ensure that the Cape Coastal Cluster is able to safeguard and guarantee the continuity of electricity supply of electricity to it legal paying </a:t>
            </a:r>
            <a:r>
              <a:rPr lang="en-ZA" sz="2400" dirty="0"/>
              <a:t>customers.</a:t>
            </a:r>
            <a:r>
              <a:rPr lang="en-ZA" sz="2400" dirty="0">
                <a:effectLst/>
                <a:latin typeface="+mj-lt"/>
                <a:ea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5381287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dirty="0"/>
              <a:t>QUESTIONS</a:t>
            </a:r>
          </a:p>
        </p:txBody>
      </p:sp>
      <p:pic>
        <p:nvPicPr>
          <p:cNvPr id="8" name="Picture Placeholder 7" descr="A close-up of a solar panel&#10;&#10;Description automatically generated">
            <a:extLst>
              <a:ext uri="{FF2B5EF4-FFF2-40B4-BE49-F238E27FC236}">
                <a16:creationId xmlns:a16="http://schemas.microsoft.com/office/drawing/2014/main" id="{879D8634-3BC8-6BB7-58D0-B2F0F53D38AB}"/>
              </a:ext>
            </a:extLst>
          </p:cNvPr>
          <p:cNvPicPr>
            <a:picLocks noGrp="1" noChangeAspect="1"/>
          </p:cNvPicPr>
          <p:nvPr>
            <p:ph type="pic" sz="quarter" idx="4294967295"/>
          </p:nvPr>
        </p:nvPicPr>
        <p:blipFill>
          <a:blip r:embed="rId2" cstate="screen">
            <a:extLst>
              <a:ext uri="{28A0092B-C50C-407E-A947-70E740481C1C}">
                <a14:useLocalDpi xmlns:a14="http://schemas.microsoft.com/office/drawing/2010/main"/>
              </a:ext>
            </a:extLst>
          </a:blip>
          <a:srcRect/>
          <a:stretch>
            <a:fillRect/>
          </a:stretch>
        </p:blipFill>
        <p:spPr>
          <a:xfrm>
            <a:off x="749300" y="3363913"/>
            <a:ext cx="1895475" cy="1895475"/>
          </a:xfrm>
          <a:prstGeom prst="ellipse">
            <a:avLst/>
          </a:prstGeom>
        </p:spPr>
      </p:pic>
      <p:pic>
        <p:nvPicPr>
          <p:cNvPr id="6" name="Picture Placeholder 5" descr="A rainbow over a dam&#10;&#10;Description automatically generated with low confidence">
            <a:extLst>
              <a:ext uri="{FF2B5EF4-FFF2-40B4-BE49-F238E27FC236}">
                <a16:creationId xmlns:a16="http://schemas.microsoft.com/office/drawing/2014/main" id="{C62848E5-EDA5-8EAD-F4FE-7C7F8829439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343198" y="1600672"/>
            <a:ext cx="3294850" cy="3294850"/>
          </a:xfrm>
        </p:spPr>
      </p:pic>
      <p:sp>
        <p:nvSpPr>
          <p:cNvPr id="3" name="TextBox 2">
            <a:extLst>
              <a:ext uri="{FF2B5EF4-FFF2-40B4-BE49-F238E27FC236}">
                <a16:creationId xmlns:a16="http://schemas.microsoft.com/office/drawing/2014/main" id="{443160EC-2CDA-75B4-BE13-5B59BC52D3D3}"/>
              </a:ext>
            </a:extLst>
          </p:cNvPr>
          <p:cNvSpPr txBox="1"/>
          <p:nvPr/>
        </p:nvSpPr>
        <p:spPr>
          <a:xfrm>
            <a:off x="-278296" y="1262270"/>
            <a:ext cx="473206" cy="307777"/>
          </a:xfrm>
          <a:prstGeom prst="rect">
            <a:avLst/>
          </a:prstGeom>
          <a:noFill/>
        </p:spPr>
        <p:txBody>
          <a:bodyPr wrap="none" rtlCol="0">
            <a:spAutoFit/>
          </a:bodyPr>
          <a:lstStyle/>
          <a:p>
            <a:pPr marL="285750" indent="-285750">
              <a:buClr>
                <a:schemeClr val="bg1">
                  <a:lumMod val="50000"/>
                </a:schemeClr>
              </a:buClr>
              <a:buFont typeface="Wingdings" panose="05000000000000000000" pitchFamily="2" charset="2"/>
              <a:buChar char="§"/>
            </a:pPr>
            <a:endParaRPr lang="en-US" sz="1400" dirty="0" err="1"/>
          </a:p>
        </p:txBody>
      </p:sp>
    </p:spTree>
    <p:extLst>
      <p:ext uri="{BB962C8B-B14F-4D97-AF65-F5344CB8AC3E}">
        <p14:creationId xmlns:p14="http://schemas.microsoft.com/office/powerpoint/2010/main" val="1839183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4066D841-776C-9498-60ED-205E0B4437F8}"/>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3</a:t>
            </a:fld>
            <a:endParaRPr lang="en-ZA" dirty="0"/>
          </a:p>
        </p:txBody>
      </p:sp>
      <p:sp>
        <p:nvSpPr>
          <p:cNvPr id="6" name="Title 5">
            <a:extLst>
              <a:ext uri="{FF2B5EF4-FFF2-40B4-BE49-F238E27FC236}">
                <a16:creationId xmlns:a16="http://schemas.microsoft.com/office/drawing/2014/main" id="{212908B0-22CB-138F-5B2A-643C7DF7557E}"/>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562930EC-3F0D-E24A-C8D6-6791B6C32576}"/>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altLang="en-US" sz="2800" b="1" dirty="0">
                <a:solidFill>
                  <a:schemeClr val="tx1"/>
                </a:solidFill>
              </a:rPr>
              <a:t>AREA OF OPERATION: </a:t>
            </a:r>
          </a:p>
          <a:p>
            <a:r>
              <a:rPr lang="en-US" altLang="en-US" sz="2800" b="1" dirty="0">
                <a:solidFill>
                  <a:schemeClr val="tx1"/>
                </a:solidFill>
              </a:rPr>
              <a:t>CAPE COASTAL CLUSTER - WC</a:t>
            </a:r>
            <a:endParaRPr lang="en-US" sz="2800" b="1" dirty="0">
              <a:solidFill>
                <a:schemeClr val="tx1"/>
              </a:solidFill>
              <a:latin typeface="+mn-lt"/>
            </a:endParaRPr>
          </a:p>
        </p:txBody>
      </p:sp>
      <p:sp>
        <p:nvSpPr>
          <p:cNvPr id="7" name="TextBox 6">
            <a:extLst>
              <a:ext uri="{FF2B5EF4-FFF2-40B4-BE49-F238E27FC236}">
                <a16:creationId xmlns:a16="http://schemas.microsoft.com/office/drawing/2014/main" id="{5B261211-ABD5-71A5-8515-2BA9797D9BD3}"/>
              </a:ext>
            </a:extLst>
          </p:cNvPr>
          <p:cNvSpPr txBox="1"/>
          <p:nvPr/>
        </p:nvSpPr>
        <p:spPr>
          <a:xfrm>
            <a:off x="101600" y="1511300"/>
            <a:ext cx="11470066" cy="5262979"/>
          </a:xfrm>
          <a:prstGeom prst="rect">
            <a:avLst/>
          </a:prstGeom>
          <a:noFill/>
        </p:spPr>
        <p:txBody>
          <a:bodyPr wrap="square">
            <a:spAutoFit/>
          </a:bodyPr>
          <a:lstStyle/>
          <a:p>
            <a:pPr marL="285750" indent="-285750">
              <a:buFont typeface="Arial" panose="020B0604020202020204" pitchFamily="34" charset="0"/>
              <a:buChar char="•"/>
            </a:pPr>
            <a:r>
              <a:rPr lang="en-US" sz="2800" dirty="0"/>
              <a:t>The Western Cape consists of nine (9) areas, which is classified as follows:</a:t>
            </a:r>
          </a:p>
          <a:p>
            <a:pPr marL="742950" lvl="1" indent="-285750">
              <a:buFont typeface="Arial" panose="020B0604020202020204" pitchFamily="34" charset="0"/>
              <a:buChar char="•"/>
            </a:pPr>
            <a:endParaRPr lang="en-US" sz="2800" dirty="0"/>
          </a:p>
          <a:p>
            <a:pPr marL="742950" lvl="1" indent="-285750">
              <a:buFont typeface="Courier New" panose="02070309020205020404" pitchFamily="49" charset="0"/>
              <a:buChar char="o"/>
            </a:pPr>
            <a:r>
              <a:rPr lang="en-US" sz="2800" dirty="0"/>
              <a:t>Table View</a:t>
            </a:r>
          </a:p>
          <a:p>
            <a:pPr marL="742950" lvl="1" indent="-285750">
              <a:buFont typeface="Courier New" panose="02070309020205020404" pitchFamily="49" charset="0"/>
              <a:buChar char="o"/>
            </a:pPr>
            <a:r>
              <a:rPr lang="en-US" sz="2800" dirty="0"/>
              <a:t>Khayelitsha</a:t>
            </a:r>
          </a:p>
          <a:p>
            <a:pPr marL="742950" lvl="1" indent="-285750">
              <a:buFont typeface="Courier New" panose="02070309020205020404" pitchFamily="49" charset="0"/>
              <a:buChar char="o"/>
            </a:pPr>
            <a:r>
              <a:rPr lang="en-US" sz="2800" dirty="0"/>
              <a:t>Garden Route</a:t>
            </a:r>
          </a:p>
          <a:p>
            <a:pPr marL="742950" lvl="1" indent="-285750">
              <a:buFont typeface="Courier New" panose="02070309020205020404" pitchFamily="49" charset="0"/>
              <a:buChar char="o"/>
            </a:pPr>
            <a:r>
              <a:rPr lang="en-US" sz="2800" dirty="0"/>
              <a:t>Boland</a:t>
            </a:r>
          </a:p>
          <a:p>
            <a:pPr marL="742950" lvl="1" indent="-285750">
              <a:buFont typeface="Courier New" panose="02070309020205020404" pitchFamily="49" charset="0"/>
              <a:buChar char="o"/>
            </a:pPr>
            <a:r>
              <a:rPr lang="en-US" sz="2800" dirty="0" err="1"/>
              <a:t>Helderberg</a:t>
            </a:r>
            <a:endParaRPr lang="en-US" sz="2800" dirty="0"/>
          </a:p>
          <a:p>
            <a:pPr marL="742950" lvl="1" indent="-285750">
              <a:buFont typeface="Courier New" panose="02070309020205020404" pitchFamily="49" charset="0"/>
              <a:buChar char="o"/>
            </a:pPr>
            <a:r>
              <a:rPr lang="en-US" sz="2800" dirty="0"/>
              <a:t>West Coast</a:t>
            </a:r>
          </a:p>
          <a:p>
            <a:pPr marL="742950" lvl="1" indent="-285750">
              <a:buFont typeface="Courier New" panose="02070309020205020404" pitchFamily="49" charset="0"/>
              <a:buChar char="o"/>
            </a:pPr>
            <a:r>
              <a:rPr lang="en-US" sz="2800" dirty="0"/>
              <a:t>Overberg</a:t>
            </a:r>
          </a:p>
          <a:p>
            <a:pPr marL="742950" lvl="1" indent="-285750">
              <a:buFont typeface="Courier New" panose="02070309020205020404" pitchFamily="49" charset="0"/>
              <a:buChar char="o"/>
            </a:pPr>
            <a:r>
              <a:rPr lang="en-US" sz="2800" dirty="0"/>
              <a:t>Brackenfell Complex</a:t>
            </a:r>
          </a:p>
          <a:p>
            <a:pPr marL="742950" lvl="1" indent="-285750">
              <a:buFont typeface="Courier New" panose="02070309020205020404" pitchFamily="49" charset="0"/>
              <a:buChar char="o"/>
            </a:pPr>
            <a:r>
              <a:rPr lang="en-US" sz="2800" dirty="0"/>
              <a:t>Bellville Building</a:t>
            </a:r>
            <a:endParaRPr lang="en-ZA" sz="2800" dirty="0"/>
          </a:p>
        </p:txBody>
      </p:sp>
    </p:spTree>
    <p:extLst>
      <p:ext uri="{BB962C8B-B14F-4D97-AF65-F5344CB8AC3E}">
        <p14:creationId xmlns:p14="http://schemas.microsoft.com/office/powerpoint/2010/main" val="67300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4066D841-776C-9498-60ED-205E0B4437F8}"/>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4</a:t>
            </a:fld>
            <a:endParaRPr lang="en-ZA" dirty="0"/>
          </a:p>
        </p:txBody>
      </p:sp>
      <p:sp>
        <p:nvSpPr>
          <p:cNvPr id="6" name="Title 5">
            <a:extLst>
              <a:ext uri="{FF2B5EF4-FFF2-40B4-BE49-F238E27FC236}">
                <a16:creationId xmlns:a16="http://schemas.microsoft.com/office/drawing/2014/main" id="{212908B0-22CB-138F-5B2A-643C7DF7557E}"/>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562930EC-3F0D-E24A-C8D6-6791B6C32576}"/>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TECHNICAL REQUIREMENTS</a:t>
            </a:r>
            <a:endParaRPr lang="en-US" sz="2800" b="1" dirty="0">
              <a:solidFill>
                <a:schemeClr val="tx1">
                  <a:lumMod val="75000"/>
                </a:schemeClr>
              </a:solidFill>
              <a:latin typeface="+mn-lt"/>
            </a:endParaRPr>
          </a:p>
        </p:txBody>
      </p:sp>
      <p:sp>
        <p:nvSpPr>
          <p:cNvPr id="7" name="TextBox 6">
            <a:extLst>
              <a:ext uri="{FF2B5EF4-FFF2-40B4-BE49-F238E27FC236}">
                <a16:creationId xmlns:a16="http://schemas.microsoft.com/office/drawing/2014/main" id="{03CCABDD-8F51-A6CC-247A-E10A9E9FC931}"/>
              </a:ext>
            </a:extLst>
          </p:cNvPr>
          <p:cNvSpPr txBox="1"/>
          <p:nvPr/>
        </p:nvSpPr>
        <p:spPr>
          <a:xfrm>
            <a:off x="177800" y="1054100"/>
            <a:ext cx="11567731" cy="5909310"/>
          </a:xfrm>
          <a:prstGeom prst="rect">
            <a:avLst/>
          </a:prstGeom>
          <a:noFill/>
        </p:spPr>
        <p:txBody>
          <a:bodyPr wrap="square">
            <a:spAutoFit/>
          </a:bodyPr>
          <a:lstStyle/>
          <a:p>
            <a:r>
              <a:rPr lang="en-GB" b="1" u="sng" dirty="0">
                <a:effectLst/>
                <a:ea typeface="Times New Roman" panose="02020603050405020304" pitchFamily="18" charset="0"/>
              </a:rPr>
              <a:t>Functionality Requirements</a:t>
            </a:r>
          </a:p>
          <a:p>
            <a:pPr indent="0">
              <a:buNone/>
              <a:tabLst>
                <a:tab pos="226695" algn="l"/>
              </a:tabLst>
            </a:pPr>
            <a:r>
              <a:rPr lang="en-GB" dirty="0">
                <a:effectLst/>
                <a:ea typeface="Times New Roman" panose="02020603050405020304" pitchFamily="18" charset="0"/>
              </a:rPr>
              <a:t>The functionality evaluation process will be a t</a:t>
            </a:r>
            <a:r>
              <a:rPr lang="en-GB" dirty="0">
                <a:ea typeface="Times New Roman" panose="02020603050405020304" pitchFamily="18" charset="0"/>
              </a:rPr>
              <a:t>hree (3) </a:t>
            </a:r>
            <a:r>
              <a:rPr lang="en-GB" dirty="0">
                <a:effectLst/>
                <a:ea typeface="Times New Roman" panose="02020603050405020304" pitchFamily="18" charset="0"/>
              </a:rPr>
              <a:t>- stage process comprising of: </a:t>
            </a:r>
            <a:endParaRPr lang="en-ZA" dirty="0">
              <a:effectLst/>
              <a:ea typeface="Times New Roman" panose="02020603050405020304" pitchFamily="18" charset="0"/>
              <a:cs typeface="Times New Roman" panose="02020603050405020304" pitchFamily="18" charset="0"/>
            </a:endParaRPr>
          </a:p>
          <a:p>
            <a:pPr indent="0">
              <a:buNone/>
              <a:tabLst>
                <a:tab pos="226695" algn="l"/>
              </a:tabLst>
            </a:pPr>
            <a:endParaRPr lang="en-ZA" dirty="0">
              <a:effectLst/>
              <a:ea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tabLst>
                <a:tab pos="226695" algn="l"/>
              </a:tabLst>
            </a:pPr>
            <a:r>
              <a:rPr lang="en-GB" b="1" u="sng" dirty="0">
                <a:effectLst/>
                <a:ea typeface="Times New Roman" panose="02020603050405020304" pitchFamily="18" charset="0"/>
              </a:rPr>
              <a:t>Step 1: </a:t>
            </a:r>
          </a:p>
          <a:p>
            <a:pPr marL="457200" lvl="1" indent="0">
              <a:buNone/>
              <a:tabLst>
                <a:tab pos="226695" algn="l"/>
              </a:tabLst>
            </a:pPr>
            <a:r>
              <a:rPr lang="en-GB" dirty="0">
                <a:ea typeface="Times New Roman" panose="02020603050405020304" pitchFamily="18" charset="0"/>
              </a:rPr>
              <a:t>A Mandatory evaluation will be conducted.  This is an all or nothing, which means that all the requirements as stipulated in the checklist </a:t>
            </a:r>
            <a:r>
              <a:rPr lang="en-GB" b="1" u="sng" dirty="0">
                <a:ea typeface="Times New Roman" panose="02020603050405020304" pitchFamily="18" charset="0"/>
              </a:rPr>
              <a:t>MUST</a:t>
            </a:r>
            <a:r>
              <a:rPr lang="en-GB" dirty="0">
                <a:ea typeface="Times New Roman" panose="02020603050405020304" pitchFamily="18" charset="0"/>
              </a:rPr>
              <a:t> be submitted.  No score will be allocated, this is a 	</a:t>
            </a:r>
            <a:r>
              <a:rPr lang="en-GB" b="1" i="1" dirty="0">
                <a:ea typeface="Times New Roman" panose="02020603050405020304" pitchFamily="18" charset="0"/>
              </a:rPr>
              <a:t>“Yes/ No” (Pass or Fail)</a:t>
            </a:r>
            <a:r>
              <a:rPr lang="en-GB" dirty="0">
                <a:ea typeface="Times New Roman" panose="02020603050405020304" pitchFamily="18" charset="0"/>
              </a:rPr>
              <a:t> checklist, and should the tenderer receive all </a:t>
            </a:r>
            <a:r>
              <a:rPr lang="en-GB" b="1" i="1" dirty="0">
                <a:ea typeface="Times New Roman" panose="02020603050405020304" pitchFamily="18" charset="0"/>
              </a:rPr>
              <a:t>“Yes” </a:t>
            </a:r>
            <a:r>
              <a:rPr lang="en-GB" dirty="0">
                <a:ea typeface="Times New Roman" panose="02020603050405020304" pitchFamily="18" charset="0"/>
              </a:rPr>
              <a:t>ticks, they will be move on to Step 2 to be evaluated further.  Should there be a </a:t>
            </a:r>
            <a:r>
              <a:rPr lang="en-GB" b="1" i="1" dirty="0">
                <a:ea typeface="Times New Roman" panose="02020603050405020304" pitchFamily="18" charset="0"/>
              </a:rPr>
              <a:t>“No”</a:t>
            </a:r>
            <a:r>
              <a:rPr lang="en-GB" b="1" dirty="0">
                <a:ea typeface="Times New Roman" panose="02020603050405020304" pitchFamily="18" charset="0"/>
              </a:rPr>
              <a:t> </a:t>
            </a:r>
            <a:r>
              <a:rPr lang="en-GB" dirty="0">
                <a:ea typeface="Times New Roman" panose="02020603050405020304" pitchFamily="18" charset="0"/>
              </a:rPr>
              <a:t>tick, the tenderer will be disqualified, not move on to Step 2 and not be evaluated further.</a:t>
            </a:r>
          </a:p>
          <a:p>
            <a:pPr marL="457200" lvl="1" indent="0">
              <a:buNone/>
              <a:tabLst>
                <a:tab pos="226695" algn="l"/>
              </a:tabLst>
            </a:pPr>
            <a:r>
              <a:rPr lang="en-GB" b="1" i="1" dirty="0">
                <a:solidFill>
                  <a:srgbClr val="FF0000"/>
                </a:solidFill>
                <a:ea typeface="Times New Roman" panose="02020603050405020304" pitchFamily="18" charset="0"/>
              </a:rPr>
              <a:t>NB!!! </a:t>
            </a:r>
            <a:r>
              <a:rPr lang="en-GB" i="1" dirty="0">
                <a:solidFill>
                  <a:srgbClr val="FF0000"/>
                </a:solidFill>
                <a:ea typeface="Times New Roman" panose="02020603050405020304" pitchFamily="18" charset="0"/>
              </a:rPr>
              <a:t>All documents which are required to be </a:t>
            </a:r>
            <a:r>
              <a:rPr lang="en-GB" b="1" i="1" u="sng" dirty="0">
                <a:solidFill>
                  <a:srgbClr val="FF0000"/>
                </a:solidFill>
                <a:ea typeface="Times New Roman" panose="02020603050405020304" pitchFamily="18" charset="0"/>
              </a:rPr>
              <a:t>certified must be certified</a:t>
            </a:r>
            <a:r>
              <a:rPr lang="en-GB" i="1" dirty="0">
                <a:solidFill>
                  <a:srgbClr val="FF0000"/>
                </a:solidFill>
                <a:ea typeface="Times New Roman" panose="02020603050405020304" pitchFamily="18" charset="0"/>
              </a:rPr>
              <a:t>. </a:t>
            </a:r>
            <a:r>
              <a:rPr lang="en-GB" b="1" i="1" dirty="0">
                <a:solidFill>
                  <a:srgbClr val="FF0000"/>
                </a:solidFill>
                <a:ea typeface="Times New Roman" panose="02020603050405020304" pitchFamily="18" charset="0"/>
              </a:rPr>
              <a:t>Copies of 	documents not certified will </a:t>
            </a:r>
            <a:r>
              <a:rPr lang="en-GB" b="1" i="1" u="sng" dirty="0">
                <a:solidFill>
                  <a:srgbClr val="FF0000"/>
                </a:solidFill>
                <a:ea typeface="Times New Roman" panose="02020603050405020304" pitchFamily="18" charset="0"/>
              </a:rPr>
              <a:t>NOT</a:t>
            </a:r>
            <a:r>
              <a:rPr lang="en-GB" b="1" i="1" dirty="0">
                <a:solidFill>
                  <a:srgbClr val="FF0000"/>
                </a:solidFill>
                <a:ea typeface="Times New Roman" panose="02020603050405020304" pitchFamily="18" charset="0"/>
              </a:rPr>
              <a:t> be accepted.  </a:t>
            </a:r>
            <a:r>
              <a:rPr lang="en-GB" i="1" dirty="0">
                <a:solidFill>
                  <a:srgbClr val="FF0000"/>
                </a:solidFill>
                <a:ea typeface="Times New Roman" panose="02020603050405020304" pitchFamily="18" charset="0"/>
              </a:rPr>
              <a:t>The certification stamp on the documents mus</a:t>
            </a:r>
            <a:r>
              <a:rPr lang="en-GB" b="1" i="1" dirty="0">
                <a:solidFill>
                  <a:srgbClr val="FF0000"/>
                </a:solidFill>
                <a:ea typeface="Times New Roman" panose="02020603050405020304" pitchFamily="18" charset="0"/>
              </a:rPr>
              <a:t>t not be older than three(3) months </a:t>
            </a:r>
            <a:r>
              <a:rPr lang="en-GB" i="1" dirty="0">
                <a:solidFill>
                  <a:srgbClr val="FF0000"/>
                </a:solidFill>
                <a:ea typeface="Times New Roman" panose="02020603050405020304" pitchFamily="18" charset="0"/>
              </a:rPr>
              <a:t>at the time the tender is submitted.</a:t>
            </a:r>
          </a:p>
          <a:p>
            <a:pPr marL="457200" lvl="1" indent="0">
              <a:buNone/>
              <a:tabLst>
                <a:tab pos="226695" algn="l"/>
              </a:tabLst>
            </a:pPr>
            <a:endParaRPr lang="en-ZA" i="1" dirty="0">
              <a:effectLst/>
              <a:ea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tabLst>
                <a:tab pos="226695" algn="l"/>
              </a:tabLst>
            </a:pPr>
            <a:r>
              <a:rPr lang="en-GB" b="1" u="sng" dirty="0">
                <a:effectLst/>
                <a:ea typeface="Times New Roman" panose="02020603050405020304" pitchFamily="18" charset="0"/>
              </a:rPr>
              <a:t>Step 2: </a:t>
            </a:r>
          </a:p>
          <a:p>
            <a:pPr lvl="1">
              <a:tabLst>
                <a:tab pos="226695" algn="l"/>
              </a:tabLst>
            </a:pPr>
            <a:r>
              <a:rPr lang="en-GB" dirty="0">
                <a:ea typeface="Times New Roman" panose="02020603050405020304" pitchFamily="18" charset="0"/>
              </a:rPr>
              <a:t>A Desktop evaluation where, the security company will be evaluated on all the criteria stated in the Technical Evaluation score card and required to meet a total score of 80% or more to technically qualify for further evaluation; </a:t>
            </a:r>
          </a:p>
          <a:p>
            <a:pPr lvl="1">
              <a:tabLst>
                <a:tab pos="226695" algn="l"/>
              </a:tabLst>
            </a:pPr>
            <a:r>
              <a:rPr lang="en-GB" b="1" i="1" dirty="0">
                <a:solidFill>
                  <a:srgbClr val="FF0000"/>
                </a:solidFill>
                <a:ea typeface="Times New Roman" panose="02020603050405020304" pitchFamily="18" charset="0"/>
              </a:rPr>
              <a:t>NB!!! </a:t>
            </a:r>
            <a:r>
              <a:rPr lang="en-GB" i="1" dirty="0">
                <a:solidFill>
                  <a:srgbClr val="FF0000"/>
                </a:solidFill>
                <a:ea typeface="Times New Roman" panose="02020603050405020304" pitchFamily="18" charset="0"/>
              </a:rPr>
              <a:t>All documents which are required to be </a:t>
            </a:r>
            <a:r>
              <a:rPr lang="en-GB" b="1" i="1" u="sng" dirty="0">
                <a:solidFill>
                  <a:srgbClr val="FF0000"/>
                </a:solidFill>
                <a:ea typeface="Times New Roman" panose="02020603050405020304" pitchFamily="18" charset="0"/>
              </a:rPr>
              <a:t>certified must be certified</a:t>
            </a:r>
            <a:r>
              <a:rPr lang="en-GB" i="1" dirty="0">
                <a:solidFill>
                  <a:srgbClr val="FF0000"/>
                </a:solidFill>
                <a:ea typeface="Times New Roman" panose="02020603050405020304" pitchFamily="18" charset="0"/>
              </a:rPr>
              <a:t>. </a:t>
            </a:r>
            <a:r>
              <a:rPr lang="en-GB" b="1" i="1" dirty="0">
                <a:solidFill>
                  <a:srgbClr val="FF0000"/>
                </a:solidFill>
                <a:ea typeface="Times New Roman" panose="02020603050405020304" pitchFamily="18" charset="0"/>
              </a:rPr>
              <a:t>Copies of 	documents not certified will </a:t>
            </a:r>
            <a:r>
              <a:rPr lang="en-GB" b="1" i="1" u="sng" dirty="0">
                <a:solidFill>
                  <a:srgbClr val="FF0000"/>
                </a:solidFill>
                <a:ea typeface="Times New Roman" panose="02020603050405020304" pitchFamily="18" charset="0"/>
              </a:rPr>
              <a:t>NOT</a:t>
            </a:r>
            <a:r>
              <a:rPr lang="en-GB" b="1" i="1" dirty="0">
                <a:solidFill>
                  <a:srgbClr val="FF0000"/>
                </a:solidFill>
                <a:ea typeface="Times New Roman" panose="02020603050405020304" pitchFamily="18" charset="0"/>
              </a:rPr>
              <a:t> be accepted.  </a:t>
            </a:r>
            <a:r>
              <a:rPr lang="en-GB" i="1" dirty="0">
                <a:solidFill>
                  <a:srgbClr val="FF0000"/>
                </a:solidFill>
                <a:ea typeface="Times New Roman" panose="02020603050405020304" pitchFamily="18" charset="0"/>
              </a:rPr>
              <a:t>The certification stamp on the documents 	mus</a:t>
            </a:r>
            <a:r>
              <a:rPr lang="en-GB" b="1" i="1" dirty="0">
                <a:solidFill>
                  <a:srgbClr val="FF0000"/>
                </a:solidFill>
                <a:ea typeface="Times New Roman" panose="02020603050405020304" pitchFamily="18" charset="0"/>
              </a:rPr>
              <a:t>t not be older than three(3) months </a:t>
            </a:r>
            <a:r>
              <a:rPr lang="en-GB" i="1" dirty="0">
                <a:solidFill>
                  <a:srgbClr val="FF0000"/>
                </a:solidFill>
                <a:ea typeface="Times New Roman" panose="02020603050405020304" pitchFamily="18" charset="0"/>
              </a:rPr>
              <a:t>at the time the tender is submitted. </a:t>
            </a:r>
            <a:endParaRPr lang="en-ZA" i="1" dirty="0">
              <a:solidFill>
                <a:srgbClr val="FF0000"/>
              </a:solidFill>
              <a:ea typeface="Times New Roman" panose="02020603050405020304" pitchFamily="18" charset="0"/>
              <a:cs typeface="Times New Roman" panose="02020603050405020304" pitchFamily="18" charset="0"/>
            </a:endParaRPr>
          </a:p>
          <a:p>
            <a:pPr marL="457200" lvl="1" indent="0">
              <a:buNone/>
              <a:tabLst>
                <a:tab pos="226695" algn="l"/>
              </a:tabLst>
            </a:pPr>
            <a:endParaRPr lang="en-GB" dirty="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6235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DAD5E-7718-00E1-4FE5-69806E3B58AD}"/>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F9991D47-9ECA-A32C-BC97-131318A4CAB7}"/>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5</a:t>
            </a:fld>
            <a:endParaRPr lang="en-ZA" dirty="0"/>
          </a:p>
        </p:txBody>
      </p:sp>
      <p:sp>
        <p:nvSpPr>
          <p:cNvPr id="6" name="Title 5">
            <a:extLst>
              <a:ext uri="{FF2B5EF4-FFF2-40B4-BE49-F238E27FC236}">
                <a16:creationId xmlns:a16="http://schemas.microsoft.com/office/drawing/2014/main" id="{E357EF4A-F759-47A2-BF06-D393EE462943}"/>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41BF63F4-AA26-CD95-B2F6-30F4E16B783A}"/>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TECHNICAL REQUIREMENTS CONTINUES…</a:t>
            </a:r>
            <a:endParaRPr lang="en-US" sz="2800" b="1" dirty="0">
              <a:solidFill>
                <a:schemeClr val="tx1">
                  <a:lumMod val="75000"/>
                </a:schemeClr>
              </a:solidFill>
              <a:latin typeface="+mn-lt"/>
            </a:endParaRPr>
          </a:p>
        </p:txBody>
      </p:sp>
      <p:sp>
        <p:nvSpPr>
          <p:cNvPr id="7" name="TextBox 6">
            <a:extLst>
              <a:ext uri="{FF2B5EF4-FFF2-40B4-BE49-F238E27FC236}">
                <a16:creationId xmlns:a16="http://schemas.microsoft.com/office/drawing/2014/main" id="{6F89EFAA-6A53-7C91-587D-2BBB3FED31C9}"/>
              </a:ext>
            </a:extLst>
          </p:cNvPr>
          <p:cNvSpPr txBox="1"/>
          <p:nvPr/>
        </p:nvSpPr>
        <p:spPr>
          <a:xfrm>
            <a:off x="3935" y="1413426"/>
            <a:ext cx="11567731" cy="1200329"/>
          </a:xfrm>
          <a:prstGeom prst="rect">
            <a:avLst/>
          </a:prstGeom>
          <a:noFill/>
        </p:spPr>
        <p:txBody>
          <a:bodyPr wrap="square">
            <a:spAutoFit/>
          </a:bodyPr>
          <a:lstStyle/>
          <a:p>
            <a:pPr marL="342900" indent="-342900">
              <a:buFont typeface="Wingdings" panose="05000000000000000000" pitchFamily="2" charset="2"/>
              <a:buChar char=""/>
              <a:tabLst>
                <a:tab pos="226695" algn="l"/>
              </a:tabLst>
            </a:pPr>
            <a:r>
              <a:rPr lang="en-GB" b="1" u="sng" dirty="0">
                <a:effectLst/>
                <a:ea typeface="Times New Roman" panose="02020603050405020304" pitchFamily="18" charset="0"/>
              </a:rPr>
              <a:t>Step 3: </a:t>
            </a:r>
          </a:p>
          <a:p>
            <a:pPr defTabSz="622300">
              <a:tabLst>
                <a:tab pos="226695" algn="l"/>
              </a:tabLst>
            </a:pPr>
            <a:r>
              <a:rPr lang="en-GB" dirty="0">
                <a:ea typeface="Times New Roman" panose="02020603050405020304" pitchFamily="18" charset="0"/>
              </a:rPr>
              <a:t>		</a:t>
            </a:r>
            <a:r>
              <a:rPr lang="en-GB" dirty="0">
                <a:effectLst/>
                <a:ea typeface="Times New Roman" panose="02020603050405020304" pitchFamily="18" charset="0"/>
              </a:rPr>
              <a:t>An On-site evaluation will be conducted.  </a:t>
            </a:r>
          </a:p>
          <a:p>
            <a:pPr defTabSz="622300">
              <a:tabLst>
                <a:tab pos="226695" algn="l"/>
              </a:tabLst>
            </a:pPr>
            <a:r>
              <a:rPr lang="en-GB" dirty="0">
                <a:ea typeface="Times New Roman" panose="02020603050405020304" pitchFamily="18" charset="0"/>
              </a:rPr>
              <a:t>		</a:t>
            </a:r>
            <a:r>
              <a:rPr lang="en-US" dirty="0">
                <a:effectLst/>
                <a:ea typeface="Times New Roman" panose="02020603050405020304" pitchFamily="18" charset="0"/>
              </a:rPr>
              <a:t>The evaluation process will be a scorecard with the security company required to meet a total score of 			80% or more on all the criteria stated in the on-site evaluation score card.</a:t>
            </a:r>
            <a:endParaRPr lang="en-ZA"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5863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64F57C-1B07-1DC5-6B91-E3F59C1E61D0}"/>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4A293ED5-BD4C-99CB-DBB1-33496FF39D74}"/>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6</a:t>
            </a:fld>
            <a:endParaRPr lang="en-ZA" dirty="0"/>
          </a:p>
        </p:txBody>
      </p:sp>
      <p:sp>
        <p:nvSpPr>
          <p:cNvPr id="6" name="Title 5">
            <a:extLst>
              <a:ext uri="{FF2B5EF4-FFF2-40B4-BE49-F238E27FC236}">
                <a16:creationId xmlns:a16="http://schemas.microsoft.com/office/drawing/2014/main" id="{FCD1F2A3-047B-800F-C7B2-140427A6A525}"/>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2FD12455-9BDF-6C5F-A302-C7FA710279EE}"/>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STEP1 -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MANDATORY REQUIREMENTS</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8D11669D-0B10-0F89-516C-148186DB1156}"/>
              </a:ext>
            </a:extLst>
          </p:cNvPr>
          <p:cNvSpPr txBox="1"/>
          <p:nvPr/>
        </p:nvSpPr>
        <p:spPr>
          <a:xfrm>
            <a:off x="219074" y="1228760"/>
            <a:ext cx="11352591" cy="4555093"/>
          </a:xfrm>
          <a:prstGeom prst="rect">
            <a:avLst/>
          </a:prstGeom>
          <a:noFill/>
        </p:spPr>
        <p:txBody>
          <a:bodyPr wrap="square">
            <a:spAutoFit/>
          </a:bodyPr>
          <a:lstStyle/>
          <a:p>
            <a:pPr marL="285750" indent="-285750">
              <a:buFont typeface="Wingdings" panose="05000000000000000000" pitchFamily="2" charset="2"/>
              <a:buChar char="q"/>
            </a:pPr>
            <a:r>
              <a:rPr lang="en-ZA" sz="2000" b="1" dirty="0"/>
              <a:t>PROVIDE A VALID PSIRA CERTIFICATE FOR THE COMPANY:</a:t>
            </a:r>
          </a:p>
          <a:p>
            <a:pPr marL="742950" lvl="1" indent="-285750">
              <a:buFont typeface="Courier New" panose="02070309020205020404" pitchFamily="49" charset="0"/>
              <a:buChar char="o"/>
            </a:pPr>
            <a:r>
              <a:rPr lang="en-US" dirty="0"/>
              <a:t>The security company must be registered as a security service provider to render the necessary service to Eskom</a:t>
            </a:r>
            <a:r>
              <a:rPr lang="en-ZA" dirty="0"/>
              <a:t>:</a:t>
            </a:r>
          </a:p>
          <a:p>
            <a:pPr marL="1200150" lvl="2" indent="-285750">
              <a:buFont typeface="Wingdings" panose="05000000000000000000" pitchFamily="2" charset="2"/>
              <a:buChar char="Ø"/>
            </a:pPr>
            <a:r>
              <a:rPr lang="en-US" i="1" dirty="0"/>
              <a:t>Provide a valid PSIRA certificate for the company (certified copy)</a:t>
            </a:r>
          </a:p>
          <a:p>
            <a:pPr marL="1200150" lvl="2" indent="-285750">
              <a:buFont typeface="Wingdings" panose="05000000000000000000" pitchFamily="2" charset="2"/>
              <a:buChar char="Ø"/>
            </a:pPr>
            <a:endParaRPr lang="en-US" dirty="0"/>
          </a:p>
          <a:p>
            <a:pPr marL="742950" lvl="1" indent="-285750">
              <a:buFont typeface="Courier New" panose="02070309020205020404" pitchFamily="49" charset="0"/>
              <a:buChar char="o"/>
            </a:pPr>
            <a:r>
              <a:rPr lang="en-US" dirty="0"/>
              <a:t>The company must be in possession of a valid PSIRA letter of good standing not older than 90 days on the closing date of the tender:</a:t>
            </a:r>
          </a:p>
          <a:p>
            <a:pPr marL="1200150" lvl="2" indent="-285750">
              <a:buFont typeface="Wingdings" panose="05000000000000000000" pitchFamily="2" charset="2"/>
              <a:buChar char="Ø"/>
            </a:pPr>
            <a:r>
              <a:rPr lang="en-US" dirty="0"/>
              <a:t>Provide valid PSIRA letter of good standing (certified copy)</a:t>
            </a:r>
          </a:p>
          <a:p>
            <a:pPr marL="1200150" lvl="2" indent="-285750">
              <a:buFont typeface="Wingdings" panose="05000000000000000000" pitchFamily="2" charset="2"/>
              <a:buChar char="Ø"/>
            </a:pPr>
            <a:endParaRPr lang="en-US" i="1" dirty="0"/>
          </a:p>
          <a:p>
            <a:pPr marL="1200150" lvl="2" indent="-285750">
              <a:buFont typeface="Wingdings" panose="05000000000000000000" pitchFamily="2" charset="2"/>
              <a:buChar char="Ø"/>
            </a:pPr>
            <a:endParaRPr lang="en-ZA" dirty="0"/>
          </a:p>
          <a:p>
            <a:pPr marL="742950" lvl="1" indent="-285750">
              <a:buFont typeface="Courier New" panose="02070309020205020404" pitchFamily="49" charset="0"/>
              <a:buChar char="o"/>
            </a:pPr>
            <a:r>
              <a:rPr lang="en-US" dirty="0"/>
              <a:t>The security company owners must be registered to own a company that renders security services:</a:t>
            </a:r>
            <a:endParaRPr lang="en-ZA" dirty="0"/>
          </a:p>
          <a:p>
            <a:pPr marL="1200150" lvl="2" indent="-285750">
              <a:buFont typeface="Wingdings" panose="05000000000000000000" pitchFamily="2" charset="2"/>
              <a:buChar char="Ø"/>
            </a:pPr>
            <a:r>
              <a:rPr lang="en-US" i="1" dirty="0"/>
              <a:t>Provide valid PSIRA registration certificate(s) for company director(s)/ owner(s) (provide a certified copy of SA Identity Document and Director’s PSIRA registration – minimum Grade B)</a:t>
            </a:r>
          </a:p>
          <a:p>
            <a:pPr marL="1200150" lvl="2" indent="-285750">
              <a:buFont typeface="Wingdings" panose="05000000000000000000" pitchFamily="2" charset="2"/>
              <a:buChar char="Ø"/>
            </a:pPr>
            <a:r>
              <a:rPr lang="en-US" dirty="0"/>
              <a:t>Registration of Company Owners/ Directors </a:t>
            </a:r>
            <a:r>
              <a:rPr lang="en-US" dirty="0" err="1"/>
              <a:t>ito</a:t>
            </a:r>
            <a:r>
              <a:rPr lang="en-US" dirty="0"/>
              <a:t> PSIRA Act (Provide a certified copy of SA Identity Document and Director's PSIRA registration -minimum of Grade B)  </a:t>
            </a:r>
          </a:p>
          <a:p>
            <a:pPr lvl="1"/>
            <a:endParaRPr lang="en-ZA" dirty="0"/>
          </a:p>
        </p:txBody>
      </p:sp>
    </p:spTree>
    <p:extLst>
      <p:ext uri="{BB962C8B-B14F-4D97-AF65-F5344CB8AC3E}">
        <p14:creationId xmlns:p14="http://schemas.microsoft.com/office/powerpoint/2010/main" val="1611186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6D4EC0-511A-3D5D-10B1-1851253AC50A}"/>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2416EDBE-4633-0863-60A7-04387520A792}"/>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7</a:t>
            </a:fld>
            <a:endParaRPr lang="en-ZA" dirty="0"/>
          </a:p>
        </p:txBody>
      </p:sp>
      <p:sp>
        <p:nvSpPr>
          <p:cNvPr id="6" name="Title 5">
            <a:extLst>
              <a:ext uri="{FF2B5EF4-FFF2-40B4-BE49-F238E27FC236}">
                <a16:creationId xmlns:a16="http://schemas.microsoft.com/office/drawing/2014/main" id="{8DF22E41-F347-0682-52A6-02DAAE5DC3EF}"/>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BDFD1100-E408-3BF4-B8C2-4C1084523E86}"/>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STEP1 -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MANDATORY REQUIREMENTS CONT…</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DE822346-CA2D-AD90-DD36-7C09421E7654}"/>
              </a:ext>
            </a:extLst>
          </p:cNvPr>
          <p:cNvSpPr txBox="1"/>
          <p:nvPr/>
        </p:nvSpPr>
        <p:spPr>
          <a:xfrm>
            <a:off x="219074" y="1228760"/>
            <a:ext cx="11352591" cy="5386090"/>
          </a:xfrm>
          <a:prstGeom prst="rect">
            <a:avLst/>
          </a:prstGeom>
          <a:noFill/>
        </p:spPr>
        <p:txBody>
          <a:bodyPr wrap="square">
            <a:spAutoFit/>
          </a:bodyPr>
          <a:lstStyle/>
          <a:p>
            <a:pPr marL="285750" indent="-285750">
              <a:buFont typeface="Wingdings" panose="05000000000000000000" pitchFamily="2" charset="2"/>
              <a:buChar char="q"/>
            </a:pPr>
            <a:r>
              <a:rPr lang="en-ZA" sz="2000" b="1" dirty="0"/>
              <a:t>PROOF OF PHYSICAL ADDRESS:</a:t>
            </a:r>
          </a:p>
          <a:p>
            <a:pPr marL="742950" lvl="1" indent="-285750">
              <a:buFont typeface="Courier New" panose="02070309020205020404" pitchFamily="49" charset="0"/>
              <a:buChar char="o"/>
            </a:pPr>
            <a:r>
              <a:rPr lang="en-US" dirty="0"/>
              <a:t>The company must have a valid address for office in the region to ensure capability of management/ supervision </a:t>
            </a:r>
            <a:r>
              <a:rPr lang="en-ZA" dirty="0"/>
              <a:t>:</a:t>
            </a:r>
          </a:p>
          <a:p>
            <a:pPr marL="1200150" lvl="2" indent="-285750">
              <a:buFont typeface="Wingdings" panose="05000000000000000000" pitchFamily="2" charset="2"/>
              <a:buChar char="Ø"/>
            </a:pPr>
            <a:r>
              <a:rPr lang="en-US" i="1" dirty="0"/>
              <a:t>Proof of Business Address – Lease agreement (signed by both parties/ Title deed of the company/ Municipal statements of the company)</a:t>
            </a:r>
            <a:endParaRPr lang="en-US" dirty="0"/>
          </a:p>
          <a:p>
            <a:pPr lvl="2"/>
            <a:endParaRPr lang="en-US" i="1" dirty="0"/>
          </a:p>
          <a:p>
            <a:pPr marL="285750" indent="-285750">
              <a:buFont typeface="Wingdings" panose="05000000000000000000" pitchFamily="2" charset="2"/>
              <a:buChar char="q"/>
            </a:pPr>
            <a:r>
              <a:rPr lang="en-US" b="1" dirty="0"/>
              <a:t>COMPANY PUBLIC LIABILITY INSURANCE:</a:t>
            </a:r>
          </a:p>
          <a:p>
            <a:pPr marL="742950" lvl="1" indent="-285750">
              <a:buFont typeface="Courier New" panose="02070309020205020404" pitchFamily="49" charset="0"/>
              <a:buChar char="o"/>
            </a:pPr>
            <a:r>
              <a:rPr lang="en-ZA" dirty="0"/>
              <a:t>Insurance documents</a:t>
            </a:r>
          </a:p>
          <a:p>
            <a:pPr marL="1200150" lvl="2" indent="-285750">
              <a:buFont typeface="Wingdings" panose="05000000000000000000" pitchFamily="2" charset="2"/>
              <a:buChar char="Ø"/>
            </a:pPr>
            <a:r>
              <a:rPr lang="en-US" dirty="0"/>
              <a:t>Proof of insurance document/ certificate indicating a public liability insurance, minimum of R10 million ( letters of intent will not be accepted)</a:t>
            </a:r>
            <a:endParaRPr lang="en-ZA" dirty="0"/>
          </a:p>
          <a:p>
            <a:pPr marL="1200150" lvl="2" indent="-285750">
              <a:buFont typeface="Wingdings" panose="05000000000000000000" pitchFamily="2" charset="2"/>
              <a:buChar char="Ø"/>
            </a:pPr>
            <a:endParaRPr lang="en-ZA" dirty="0"/>
          </a:p>
          <a:p>
            <a:pPr marL="285750" indent="-285750">
              <a:buFont typeface="Wingdings" panose="05000000000000000000" pitchFamily="2" charset="2"/>
              <a:buChar char="q"/>
            </a:pPr>
            <a:r>
              <a:rPr lang="en-US" b="1" dirty="0"/>
              <a:t>REGISTRATION OF COMPANY WITH THE REGISTRAR OF COMPANIES (CIPC):</a:t>
            </a:r>
            <a:endParaRPr lang="en-ZA" b="1" dirty="0"/>
          </a:p>
          <a:p>
            <a:pPr marL="742950" lvl="1" indent="-285750">
              <a:buFont typeface="Courier New" panose="02070309020205020404" pitchFamily="49" charset="0"/>
              <a:buChar char="o"/>
            </a:pPr>
            <a:r>
              <a:rPr lang="en-US" dirty="0"/>
              <a:t>The company must be a registered entity </a:t>
            </a:r>
            <a:r>
              <a:rPr lang="en-US" dirty="0" err="1"/>
              <a:t>ito</a:t>
            </a:r>
            <a:r>
              <a:rPr lang="en-US" dirty="0"/>
              <a:t> law</a:t>
            </a:r>
            <a:endParaRPr lang="en-ZA" dirty="0"/>
          </a:p>
          <a:p>
            <a:pPr marL="1200150" lvl="2" indent="-285750">
              <a:buFont typeface="Wingdings" panose="05000000000000000000" pitchFamily="2" charset="2"/>
              <a:buChar char="Ø"/>
            </a:pPr>
            <a:r>
              <a:rPr lang="en-US" dirty="0"/>
              <a:t>Provide certified copy of valid CIPC Certificate.</a:t>
            </a:r>
            <a:endParaRPr lang="en-ZA" dirty="0"/>
          </a:p>
          <a:p>
            <a:pPr marL="1200150" lvl="2" indent="-285750">
              <a:buFont typeface="Wingdings" panose="05000000000000000000" pitchFamily="2" charset="2"/>
              <a:buChar char="Ø"/>
            </a:pPr>
            <a:endParaRPr lang="en-ZA" dirty="0"/>
          </a:p>
          <a:p>
            <a:pPr marL="285750" indent="-285750">
              <a:buFont typeface="Wingdings" panose="05000000000000000000" pitchFamily="2" charset="2"/>
              <a:buChar char="q"/>
            </a:pPr>
            <a:r>
              <a:rPr lang="en-ZA" b="1" dirty="0"/>
              <a:t>POLICE CLEARANCE:</a:t>
            </a:r>
          </a:p>
          <a:p>
            <a:pPr marL="742950" lvl="1" indent="-285750">
              <a:buFont typeface="Courier New" panose="02070309020205020404" pitchFamily="49" charset="0"/>
              <a:buChar char="o"/>
            </a:pPr>
            <a:r>
              <a:rPr lang="en-ZA" dirty="0"/>
              <a:t>Valid police clearance</a:t>
            </a:r>
          </a:p>
          <a:p>
            <a:pPr marL="1200150" lvl="2" indent="-285750">
              <a:buFont typeface="Wingdings" panose="05000000000000000000" pitchFamily="2" charset="2"/>
              <a:buChar char="Ø"/>
            </a:pPr>
            <a:r>
              <a:rPr lang="en-US" dirty="0"/>
              <a:t>Provide valid police clearance certificate (s) of all company director(s)/owner(s).</a:t>
            </a:r>
            <a:endParaRPr lang="en-ZA" dirty="0"/>
          </a:p>
          <a:p>
            <a:pPr lvl="1"/>
            <a:endParaRPr lang="en-ZA" dirty="0"/>
          </a:p>
        </p:txBody>
      </p:sp>
    </p:spTree>
    <p:extLst>
      <p:ext uri="{BB962C8B-B14F-4D97-AF65-F5344CB8AC3E}">
        <p14:creationId xmlns:p14="http://schemas.microsoft.com/office/powerpoint/2010/main" val="691150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4185D-95D8-D1E6-0E0D-1E26CC57884C}"/>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2A581725-FBCC-3D7C-BB58-8D6F735EACA9}"/>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8</a:t>
            </a:fld>
            <a:endParaRPr lang="en-ZA" dirty="0"/>
          </a:p>
        </p:txBody>
      </p:sp>
      <p:sp>
        <p:nvSpPr>
          <p:cNvPr id="6" name="Title 5">
            <a:extLst>
              <a:ext uri="{FF2B5EF4-FFF2-40B4-BE49-F238E27FC236}">
                <a16:creationId xmlns:a16="http://schemas.microsoft.com/office/drawing/2014/main" id="{29A39AC5-8B1D-6081-EE36-4BB58E69E80B}"/>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BB366126-C04A-A637-66BD-AF07095B4841}"/>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STEP1-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MANDATORY REQUIREMENTS CONT…</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11C036FA-5469-3716-0AEF-3017EB1311B7}"/>
              </a:ext>
            </a:extLst>
          </p:cNvPr>
          <p:cNvSpPr txBox="1"/>
          <p:nvPr/>
        </p:nvSpPr>
        <p:spPr>
          <a:xfrm>
            <a:off x="219074" y="1228760"/>
            <a:ext cx="11352591" cy="3447098"/>
          </a:xfrm>
          <a:prstGeom prst="rect">
            <a:avLst/>
          </a:prstGeom>
          <a:noFill/>
        </p:spPr>
        <p:txBody>
          <a:bodyPr wrap="square">
            <a:spAutoFit/>
          </a:bodyPr>
          <a:lstStyle/>
          <a:p>
            <a:pPr marL="285750" indent="-285750">
              <a:buFont typeface="Wingdings" panose="05000000000000000000" pitchFamily="2" charset="2"/>
              <a:buChar char="q"/>
            </a:pPr>
            <a:r>
              <a:rPr lang="en-ZA" sz="2000" b="1" dirty="0"/>
              <a:t>RADIO &amp; COMMUNICATION LICENSING:</a:t>
            </a:r>
          </a:p>
          <a:p>
            <a:pPr marL="742950" lvl="1" indent="-285750">
              <a:buFont typeface="Courier New" panose="02070309020205020404" pitchFamily="49" charset="0"/>
              <a:buChar char="o"/>
            </a:pPr>
            <a:r>
              <a:rPr lang="en-US" dirty="0"/>
              <a:t>Lease agreement or company license</a:t>
            </a:r>
            <a:r>
              <a:rPr lang="en-ZA" dirty="0"/>
              <a:t>:</a:t>
            </a:r>
          </a:p>
          <a:p>
            <a:pPr marL="1200150" lvl="2" indent="-285750">
              <a:buFont typeface="Wingdings" panose="05000000000000000000" pitchFamily="2" charset="2"/>
              <a:buChar char="Ø"/>
            </a:pPr>
            <a:r>
              <a:rPr lang="en-US" i="1" dirty="0"/>
              <a:t>Provide proof of valid company ICASA license or a valid signed lease agreement between the ICASA license holder (as the provider of the communication devices and signal) and security company and attach valid ICASA license</a:t>
            </a:r>
          </a:p>
          <a:p>
            <a:pPr lvl="2"/>
            <a:endParaRPr lang="en-US" i="1" dirty="0"/>
          </a:p>
          <a:p>
            <a:pPr marL="285750" indent="-285750">
              <a:buFont typeface="Wingdings" panose="05000000000000000000" pitchFamily="2" charset="2"/>
              <a:buChar char="q"/>
            </a:pPr>
            <a:r>
              <a:rPr lang="en-US" b="1" dirty="0"/>
              <a:t>UIF CONTRIBUTIONS:</a:t>
            </a:r>
          </a:p>
          <a:p>
            <a:pPr marL="742950" lvl="1" indent="-285750">
              <a:buFont typeface="Courier New" panose="02070309020205020404" pitchFamily="49" charset="0"/>
              <a:buChar char="o"/>
            </a:pPr>
            <a:r>
              <a:rPr lang="en-US" dirty="0"/>
              <a:t>Statement of UIF contributions confirming payment for a minimum of 6 months </a:t>
            </a:r>
          </a:p>
          <a:p>
            <a:pPr marL="1200150" lvl="2" indent="-285750">
              <a:buFont typeface="Wingdings" panose="05000000000000000000" pitchFamily="2" charset="2"/>
              <a:buChar char="Ø"/>
            </a:pPr>
            <a:r>
              <a:rPr lang="en-US" dirty="0"/>
              <a:t>Printout proof of payment to UIF fund/ SARS confirmation of payment</a:t>
            </a:r>
          </a:p>
          <a:p>
            <a:pPr marL="1200150" lvl="2" indent="-285750">
              <a:buFont typeface="Courier New" panose="02070309020205020404" pitchFamily="49" charset="0"/>
              <a:buChar char="o"/>
            </a:pPr>
            <a:endParaRPr lang="en-US" dirty="0"/>
          </a:p>
          <a:p>
            <a:pPr marL="1200150" lvl="2" indent="-285750">
              <a:buFont typeface="Courier New" panose="02070309020205020404" pitchFamily="49" charset="0"/>
              <a:buChar char="o"/>
            </a:pPr>
            <a:endParaRPr lang="en-ZA" dirty="0"/>
          </a:p>
          <a:p>
            <a:pPr lvl="1"/>
            <a:endParaRPr lang="en-ZA" dirty="0"/>
          </a:p>
        </p:txBody>
      </p:sp>
    </p:spTree>
    <p:extLst>
      <p:ext uri="{BB962C8B-B14F-4D97-AF65-F5344CB8AC3E}">
        <p14:creationId xmlns:p14="http://schemas.microsoft.com/office/powerpoint/2010/main" val="4161404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9ACF85-477A-0E63-C260-077550D667EF}"/>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E8A421B5-B7E1-71C5-BDA6-8F083DFA631C}"/>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9</a:t>
            </a:fld>
            <a:endParaRPr lang="en-ZA" dirty="0"/>
          </a:p>
        </p:txBody>
      </p:sp>
      <p:sp>
        <p:nvSpPr>
          <p:cNvPr id="6" name="Title 5">
            <a:extLst>
              <a:ext uri="{FF2B5EF4-FFF2-40B4-BE49-F238E27FC236}">
                <a16:creationId xmlns:a16="http://schemas.microsoft.com/office/drawing/2014/main" id="{5B04D218-7E57-06BF-22CB-7B66AFF104BE}"/>
              </a:ext>
            </a:extLst>
          </p:cNvPr>
          <p:cNvSpPr>
            <a:spLocks noGrp="1"/>
          </p:cNvSpPr>
          <p:nvPr>
            <p:ph type="title"/>
          </p:nvPr>
        </p:nvSpPr>
        <p:spPr/>
        <p:txBody>
          <a:bodyPr/>
          <a:lstStyle/>
          <a:p>
            <a:endParaRPr lang="en-ZA"/>
          </a:p>
        </p:txBody>
      </p:sp>
      <p:sp>
        <p:nvSpPr>
          <p:cNvPr id="2" name="Title 1">
            <a:extLst>
              <a:ext uri="{FF2B5EF4-FFF2-40B4-BE49-F238E27FC236}">
                <a16:creationId xmlns:a16="http://schemas.microsoft.com/office/drawing/2014/main" id="{A86182A1-8D92-F464-8F3A-6E5F372376B2}"/>
              </a:ext>
            </a:extLst>
          </p:cNvPr>
          <p:cNvSpPr txBox="1">
            <a:spLocks/>
          </p:cNvSpPr>
          <p:nvPr/>
        </p:nvSpPr>
        <p:spPr>
          <a:xfrm>
            <a:off x="2059889" y="470726"/>
            <a:ext cx="9511777" cy="942700"/>
          </a:xfrm>
        </p:spPr>
        <p:txBody>
          <a:bodyPr>
            <a:noAutofit/>
          </a:bodyPr>
          <a:lstStyle>
            <a:lvl1pPr algn="l" defTabSz="914400" rtl="0" eaLnBrk="1" latinLnBrk="0" hangingPunct="1">
              <a:lnSpc>
                <a:spcPct val="90000"/>
              </a:lnSpc>
              <a:spcBef>
                <a:spcPct val="0"/>
              </a:spcBef>
              <a:buNone/>
              <a:defRPr sz="2100" kern="1200">
                <a:solidFill>
                  <a:schemeClr val="bg1"/>
                </a:solidFill>
                <a:latin typeface="+mj-lt"/>
                <a:ea typeface="+mj-ea"/>
                <a:cs typeface="+mj-cs"/>
              </a:defRPr>
            </a:lvl1pPr>
          </a:lstStyle>
          <a:p>
            <a:r>
              <a:rPr lang="en-US" sz="2800" b="1" dirty="0">
                <a:solidFill>
                  <a:schemeClr val="tx1">
                    <a:lumMod val="75000"/>
                  </a:schemeClr>
                </a:solidFill>
                <a:latin typeface="Arial" panose="020B0604020202020204"/>
              </a:rPr>
              <a:t>STEP2- </a:t>
            </a:r>
            <a:r>
              <a:rPr kumimoji="0" lang="en-US" sz="2800" b="1" i="0" u="none" strike="noStrike" kern="1200" cap="none" spc="0" normalizeH="0" baseline="0" noProof="0" dirty="0">
                <a:ln>
                  <a:noFill/>
                </a:ln>
                <a:solidFill>
                  <a:schemeClr val="tx1">
                    <a:lumMod val="75000"/>
                  </a:schemeClr>
                </a:solidFill>
                <a:effectLst/>
                <a:uLnTx/>
                <a:uFillTx/>
                <a:latin typeface="Arial" panose="020B0604020202020204"/>
                <a:ea typeface="+mj-ea"/>
                <a:cs typeface="+mj-cs"/>
              </a:rPr>
              <a:t>DESKTOP RETURNABLES</a:t>
            </a:r>
            <a:endParaRPr lang="en-US" sz="2800" b="1" dirty="0">
              <a:solidFill>
                <a:schemeClr val="tx1">
                  <a:lumMod val="75000"/>
                </a:schemeClr>
              </a:solidFill>
              <a:latin typeface="+mn-lt"/>
            </a:endParaRPr>
          </a:p>
        </p:txBody>
      </p:sp>
      <p:sp>
        <p:nvSpPr>
          <p:cNvPr id="4" name="TextBox 3">
            <a:extLst>
              <a:ext uri="{FF2B5EF4-FFF2-40B4-BE49-F238E27FC236}">
                <a16:creationId xmlns:a16="http://schemas.microsoft.com/office/drawing/2014/main" id="{2191D1F0-FCF4-BAB9-1AFA-C87C7621E65C}"/>
              </a:ext>
            </a:extLst>
          </p:cNvPr>
          <p:cNvSpPr txBox="1"/>
          <p:nvPr/>
        </p:nvSpPr>
        <p:spPr>
          <a:xfrm>
            <a:off x="219074" y="1228760"/>
            <a:ext cx="11352591" cy="6217087"/>
          </a:xfrm>
          <a:prstGeom prst="rect">
            <a:avLst/>
          </a:prstGeom>
          <a:noFill/>
        </p:spPr>
        <p:txBody>
          <a:bodyPr wrap="square">
            <a:spAutoFit/>
          </a:bodyPr>
          <a:lstStyle/>
          <a:p>
            <a:pPr marL="285750" indent="-285750">
              <a:buFont typeface="Wingdings" panose="05000000000000000000" pitchFamily="2" charset="2"/>
              <a:buChar char="q"/>
            </a:pPr>
            <a:r>
              <a:rPr lang="en-ZA" sz="2000" b="1" dirty="0"/>
              <a:t>OPERATIONAL FOOTPRINT:</a:t>
            </a:r>
          </a:p>
          <a:p>
            <a:pPr marL="742950" lvl="1" indent="-285750">
              <a:buFont typeface="Courier New" panose="02070309020205020404" pitchFamily="49" charset="0"/>
              <a:buChar char="o"/>
            </a:pPr>
            <a:r>
              <a:rPr lang="en-US" dirty="0"/>
              <a:t>Geographical reach - Offices and branches of the company (Bidder) </a:t>
            </a:r>
            <a:r>
              <a:rPr lang="en-ZA" dirty="0"/>
              <a:t>:</a:t>
            </a:r>
          </a:p>
          <a:p>
            <a:pPr marL="1200150" lvl="2" indent="-285750">
              <a:buFont typeface="Wingdings" panose="05000000000000000000" pitchFamily="2" charset="2"/>
              <a:buChar char="Ø"/>
            </a:pPr>
            <a:r>
              <a:rPr lang="en-US" i="1" dirty="0"/>
              <a:t>Copy of company profile reflecting current similar security services rendered within Western Cape.</a:t>
            </a:r>
          </a:p>
          <a:p>
            <a:pPr marL="1200150" lvl="2" indent="-285750">
              <a:buFont typeface="Wingdings" panose="05000000000000000000" pitchFamily="2" charset="2"/>
              <a:buChar char="Ø"/>
            </a:pPr>
            <a:r>
              <a:rPr lang="en-US" i="1" dirty="0"/>
              <a:t>Submit Company profile reflecting current Security services that are being rendered within Western Cape listing the names of their current clients with minimum of 3.</a:t>
            </a:r>
          </a:p>
          <a:p>
            <a:pPr lvl="3"/>
            <a:r>
              <a:rPr lang="en-US" i="1" dirty="0"/>
              <a:t>*3 clients = 5 marks</a:t>
            </a:r>
          </a:p>
          <a:p>
            <a:pPr lvl="3"/>
            <a:r>
              <a:rPr lang="en-US" i="1" dirty="0"/>
              <a:t>*2 clients = 2.5 marks</a:t>
            </a:r>
          </a:p>
          <a:p>
            <a:pPr lvl="3"/>
            <a:r>
              <a:rPr lang="en-US" i="1" dirty="0"/>
              <a:t>*1 client = 1 mark</a:t>
            </a:r>
          </a:p>
          <a:p>
            <a:pPr lvl="3"/>
            <a:r>
              <a:rPr lang="en-US" i="1" dirty="0"/>
              <a:t>*0 clients = 0 marks</a:t>
            </a:r>
          </a:p>
          <a:p>
            <a:pPr lvl="3"/>
            <a:endParaRPr lang="en-US" i="1" dirty="0"/>
          </a:p>
          <a:p>
            <a:pPr marL="285750" indent="-285750">
              <a:buFont typeface="Wingdings" panose="05000000000000000000" pitchFamily="2" charset="2"/>
              <a:buChar char="q"/>
            </a:pPr>
            <a:r>
              <a:rPr lang="en-US" b="1" dirty="0"/>
              <a:t>COMPANY VEHICLES:</a:t>
            </a:r>
          </a:p>
          <a:p>
            <a:pPr marL="742950" lvl="1" indent="-285750">
              <a:buFont typeface="Courier New" panose="02070309020205020404" pitchFamily="49" charset="0"/>
              <a:buChar char="o"/>
            </a:pPr>
            <a:r>
              <a:rPr lang="en-US" dirty="0"/>
              <a:t>Registration documents of company vehicles/ </a:t>
            </a:r>
          </a:p>
          <a:p>
            <a:pPr marL="742950" lvl="1" indent="-285750">
              <a:buFont typeface="Courier New" panose="02070309020205020404" pitchFamily="49" charset="0"/>
              <a:buChar char="o"/>
            </a:pPr>
            <a:r>
              <a:rPr lang="en-US" dirty="0"/>
              <a:t>Valid Lease agreements where vehicles are leased</a:t>
            </a:r>
          </a:p>
          <a:p>
            <a:pPr marL="742950" lvl="1" indent="-285750">
              <a:buFont typeface="Courier New" panose="02070309020205020404" pitchFamily="49" charset="0"/>
              <a:buChar char="o"/>
            </a:pPr>
            <a:r>
              <a:rPr lang="en-US" dirty="0"/>
              <a:t>Copies of company vehicle registration documents/ Valid lease agreements in the name of the tenderers for leased vehicles.  (certified copies)</a:t>
            </a:r>
          </a:p>
          <a:p>
            <a:pPr marL="742950" lvl="1" indent="-285750">
              <a:buFont typeface="Courier New" panose="02070309020205020404" pitchFamily="49" charset="0"/>
              <a:buChar char="o"/>
            </a:pPr>
            <a:r>
              <a:rPr lang="en-US" dirty="0"/>
              <a:t>0 x Copies of company vehicle registration documents/ Valid lease agreements in the name of the tenderer for leased vehicles. (certified copies)</a:t>
            </a:r>
          </a:p>
          <a:p>
            <a:pPr marL="742950" lvl="1" indent="-285750">
              <a:buFont typeface="Courier New" panose="02070309020205020404" pitchFamily="49" charset="0"/>
              <a:buChar char="o"/>
            </a:pPr>
            <a:r>
              <a:rPr lang="en-US" dirty="0"/>
              <a:t>1 copy = 1 marked therefore 10 copies must be submitted.</a:t>
            </a:r>
          </a:p>
          <a:p>
            <a:pPr marL="742950" lvl="1" indent="-285750">
              <a:buFont typeface="Courier New" panose="02070309020205020404" pitchFamily="49" charset="0"/>
              <a:buChar char="o"/>
            </a:pPr>
            <a:r>
              <a:rPr lang="en-US" dirty="0"/>
              <a:t>Inspect vehicles on site</a:t>
            </a:r>
          </a:p>
          <a:p>
            <a:pPr marL="742950" lvl="1" indent="-285750">
              <a:buFont typeface="Courier New" panose="02070309020205020404" pitchFamily="49" charset="0"/>
              <a:buChar char="o"/>
            </a:pPr>
            <a:endParaRPr lang="en-US" dirty="0"/>
          </a:p>
          <a:p>
            <a:pPr marL="1200150" lvl="2" indent="-285750">
              <a:buFont typeface="Courier New" panose="02070309020205020404" pitchFamily="49" charset="0"/>
              <a:buChar char="o"/>
            </a:pPr>
            <a:endParaRPr lang="en-ZA" dirty="0"/>
          </a:p>
          <a:p>
            <a:pPr lvl="1"/>
            <a:endParaRPr lang="en-ZA" dirty="0"/>
          </a:p>
        </p:txBody>
      </p:sp>
    </p:spTree>
    <p:extLst>
      <p:ext uri="{BB962C8B-B14F-4D97-AF65-F5344CB8AC3E}">
        <p14:creationId xmlns:p14="http://schemas.microsoft.com/office/powerpoint/2010/main" val="13701538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Lebogang Manakana</DisplayName>
        <AccountId>11117</AccountId>
        <AccountType/>
      </UserInfo>
    </Owner>
  </documentManagement>
</p:properties>
</file>

<file path=customXml/item4.xml><?xml version="1.0" encoding="utf-8"?>
<?mso-contentType ?>
<SharedContentType xmlns="Microsoft.SharePoint.Taxonomy.ContentTypeSync" SourceId="69b1b3ef-f17b-48c7-a7c8-8ad8b283852f" ContentTypeId="0x0101000D8B3899A4805C44A2FA507CBAF83E58" PreviousValue="false"/>
</file>

<file path=customXml/itemProps1.xml><?xml version="1.0" encoding="utf-8"?>
<ds:datastoreItem xmlns:ds="http://schemas.openxmlformats.org/officeDocument/2006/customXml" ds:itemID="{E34207DC-B30F-4A0C-B5DE-EF409CBB8F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F75ADF6-FF55-4FFC-BA53-8A77FEA89285}">
  <ds:schemaRefs>
    <ds:schemaRef ds:uri="http://schemas.microsoft.com/sharepoint/v3/contenttype/forms"/>
  </ds:schemaRefs>
</ds:datastoreItem>
</file>

<file path=customXml/itemProps3.xml><?xml version="1.0" encoding="utf-8"?>
<ds:datastoreItem xmlns:ds="http://schemas.openxmlformats.org/officeDocument/2006/customXml" ds:itemID="{B33A1265-97A7-4CBC-A6B2-2EEAB6A71AD7}">
  <ds:schemaRefs>
    <ds:schemaRef ds:uri="http://schemas.microsoft.com/office/2006/documentManagement/types"/>
    <ds:schemaRef ds:uri="http://purl.org/dc/elements/1.1/"/>
    <ds:schemaRef ds:uri="http://purl.org/dc/terms/"/>
    <ds:schemaRef ds:uri="http://purl.org/dc/dcmitype/"/>
    <ds:schemaRef ds:uri="http://www.w3.org/XML/1998/namespace"/>
    <ds:schemaRef ds:uri="http://schemas.openxmlformats.org/package/2006/metadata/core-properties"/>
    <ds:schemaRef ds:uri="2c7ddca0-f18f-4514-89ec-cfc256175ba5"/>
    <ds:schemaRef ds:uri="http://schemas.microsoft.com/office/infopath/2007/PartnerControls"/>
    <ds:schemaRef ds:uri="http://schemas.microsoft.com/office/2006/metadata/properties"/>
  </ds:schemaRefs>
</ds:datastoreItem>
</file>

<file path=customXml/itemProps4.xml><?xml version="1.0" encoding="utf-8"?>
<ds:datastoreItem xmlns:ds="http://schemas.openxmlformats.org/officeDocument/2006/customXml" ds:itemID="{72832AB3-C3A8-4024-868A-7B93B85F18C6}">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
  <TotalTime>5661</TotalTime>
  <Words>2410</Words>
  <Application>Microsoft Office PowerPoint</Application>
  <PresentationFormat>Widescreen</PresentationFormat>
  <Paragraphs>259</Paragraphs>
  <Slides>20</Slides>
  <Notes>0</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20</vt:i4>
      </vt:variant>
    </vt:vector>
  </HeadingPairs>
  <TitlesOfParts>
    <vt:vector size="28" baseType="lpstr">
      <vt:lpstr>Arial</vt:lpstr>
      <vt:lpstr>Calibri</vt:lpstr>
      <vt:lpstr>Courier New</vt:lpstr>
      <vt:lpstr>Times New Roman</vt:lpstr>
      <vt:lpstr>Wingdings</vt:lpstr>
      <vt:lpstr>Office Theme</vt:lpstr>
      <vt:lpstr>Content Slide Master</vt:lpstr>
      <vt:lpstr>think-cell Slide</vt:lpstr>
      <vt:lpstr>Tender Clarification Meeting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White 16x9</dc:title>
  <dc:creator>Hanlie Smit</dc:creator>
  <cp:lastModifiedBy>Arlene Martin</cp:lastModifiedBy>
  <cp:revision>95</cp:revision>
  <dcterms:created xsi:type="dcterms:W3CDTF">2020-01-06T09:48:40Z</dcterms:created>
  <dcterms:modified xsi:type="dcterms:W3CDTF">2025-06-12T21:44:32Z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