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7"/>
  </p:notesMasterIdLst>
  <p:sldIdLst>
    <p:sldId id="308" r:id="rId7"/>
    <p:sldId id="1125" r:id="rId8"/>
    <p:sldId id="1126" r:id="rId9"/>
    <p:sldId id="1127" r:id="rId10"/>
    <p:sldId id="1128" r:id="rId11"/>
    <p:sldId id="1129" r:id="rId12"/>
    <p:sldId id="1091" r:id="rId13"/>
    <p:sldId id="1130" r:id="rId14"/>
    <p:sldId id="1086" r:id="rId15"/>
    <p:sldId id="298" r:id="rId16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6" autoAdjust="0"/>
    <p:restoredTop sz="86182" autoAdjust="0"/>
  </p:normalViewPr>
  <p:slideViewPr>
    <p:cSldViewPr snapToGrid="0">
      <p:cViewPr varScale="1">
        <p:scale>
          <a:sx n="108" d="100"/>
          <a:sy n="108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2025/06/19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56E5727-05CD-42E5-AEE6-CA129FF8F5B9}" type="slidenum">
              <a:rPr lang="en-ZA" altLang="en-US" sz="1300" smtClean="0"/>
              <a:pPr eaLnBrk="1" hangingPunct="1">
                <a:spcBef>
                  <a:spcPct val="0"/>
                </a:spcBef>
              </a:pPr>
              <a:t>9</a:t>
            </a:fld>
            <a:endParaRPr lang="en-ZA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18049" y="1235010"/>
            <a:ext cx="7117690" cy="6762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Clarification – Meeting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Xola Klaas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2025/06/13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</a:rPr>
              <a:t>Contents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631950" y="1125539"/>
            <a:ext cx="8707438" cy="5356225"/>
          </a:xfrm>
        </p:spPr>
        <p:txBody>
          <a:bodyPr/>
          <a:lstStyle/>
          <a:p>
            <a:pPr marL="446087" lvl="1" indent="0">
              <a:buNone/>
            </a:pPr>
            <a:r>
              <a:rPr lang="en-US" altLang="en-US" sz="2800" b="1" dirty="0">
                <a:solidFill>
                  <a:schemeClr val="tx1"/>
                </a:solidFill>
              </a:rPr>
              <a:t>Category 2 Quality requirement </a:t>
            </a:r>
          </a:p>
          <a:p>
            <a:pPr marL="903287" lvl="1" indent="-457200">
              <a:buFont typeface="+mj-lt"/>
              <a:buAutoNum type="arabicPeriod"/>
            </a:pPr>
            <a:r>
              <a:rPr lang="en-US" altLang="en-US" sz="2800" b="1" dirty="0">
                <a:solidFill>
                  <a:schemeClr val="tx1"/>
                </a:solidFill>
              </a:rPr>
              <a:t>Section A </a:t>
            </a:r>
          </a:p>
          <a:p>
            <a:pPr marL="903287" lvl="1" indent="-457200">
              <a:buFont typeface="+mj-lt"/>
              <a:buAutoNum type="arabicPeriod"/>
            </a:pPr>
            <a:r>
              <a:rPr lang="en-US" altLang="en-US" sz="2800" b="1" dirty="0">
                <a:solidFill>
                  <a:schemeClr val="tx1"/>
                </a:solidFill>
              </a:rPr>
              <a:t>Section B</a:t>
            </a:r>
          </a:p>
          <a:p>
            <a:pPr marL="903287" lvl="1" indent="-457200">
              <a:buFont typeface="+mj-lt"/>
              <a:buAutoNum type="arabicPeriod"/>
            </a:pPr>
            <a:r>
              <a:rPr lang="en-US" altLang="en-US" sz="2800" b="1" dirty="0">
                <a:solidFill>
                  <a:schemeClr val="tx1"/>
                </a:solidFill>
              </a:rPr>
              <a:t>Section C</a:t>
            </a:r>
          </a:p>
          <a:p>
            <a:pPr marL="903287" lvl="1" indent="-457200">
              <a:buFont typeface="+mj-lt"/>
              <a:buAutoNum type="arabicPeriod"/>
            </a:pPr>
            <a:r>
              <a:rPr lang="en-US" altLang="en-US" sz="2800" b="1" dirty="0">
                <a:solidFill>
                  <a:schemeClr val="tx1"/>
                </a:solidFill>
              </a:rPr>
              <a:t>Section D</a:t>
            </a:r>
          </a:p>
          <a:p>
            <a:pPr marL="903287" lvl="1" indent="-457200">
              <a:buFont typeface="+mj-lt"/>
              <a:buAutoNum type="arabicPeriod"/>
            </a:pPr>
            <a:r>
              <a:rPr lang="en-US" altLang="en-US" sz="2800" b="1" dirty="0">
                <a:solidFill>
                  <a:schemeClr val="tx1"/>
                </a:solidFill>
              </a:rPr>
              <a:t>Section E</a:t>
            </a:r>
          </a:p>
          <a:p>
            <a:pPr marL="446087" lvl="1" indent="0">
              <a:buNone/>
            </a:pPr>
            <a:endParaRPr lang="en-US" altLang="en-US" b="1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marL="446087" lvl="1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ZA" altLang="en-US" sz="2000" dirty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15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</a:rPr>
              <a:t>Section A Option 1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199" y="1125539"/>
            <a:ext cx="11584379" cy="5356225"/>
          </a:xfrm>
        </p:spPr>
        <p:txBody>
          <a:bodyPr/>
          <a:lstStyle/>
          <a:p>
            <a:pPr marL="446087" lvl="1" indent="0">
              <a:buNone/>
            </a:pPr>
            <a:endParaRPr lang="en-US" altLang="en-US" b="1" dirty="0">
              <a:solidFill>
                <a:schemeClr val="tx1"/>
              </a:solidFill>
            </a:endParaRP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(Option 1)  Valid certification of Quality Management System by an ISO accredited body</a:t>
            </a:r>
          </a:p>
          <a:p>
            <a:pPr marL="446087" lvl="1" indent="0">
              <a:buNone/>
            </a:pPr>
            <a:endParaRPr lang="en-US" altLang="en-US" sz="2400" b="1" dirty="0">
              <a:solidFill>
                <a:schemeClr val="tx1"/>
              </a:solidFill>
            </a:endParaRP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A.1 </a:t>
            </a:r>
            <a:r>
              <a:rPr lang="en-ZA" altLang="en-US" sz="2400" dirty="0">
                <a:solidFill>
                  <a:schemeClr val="tx1"/>
                </a:solidFill>
              </a:rPr>
              <a:t>Product / Service Scoping on </a:t>
            </a:r>
            <a:r>
              <a:rPr lang="en-ZA" altLang="en-US" sz="2400" b="1" dirty="0">
                <a:solidFill>
                  <a:srgbClr val="FF0000"/>
                </a:solidFill>
              </a:rPr>
              <a:t>ISO 9001:2015 </a:t>
            </a:r>
            <a:r>
              <a:rPr lang="en-ZA" altLang="en-US" sz="2400" dirty="0">
                <a:solidFill>
                  <a:schemeClr val="tx1"/>
                </a:solidFill>
              </a:rPr>
              <a:t>certificate is defined and relevant 				</a:t>
            </a: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A.2 </a:t>
            </a:r>
            <a:r>
              <a:rPr lang="en-ZA" altLang="en-US" sz="2400" dirty="0">
                <a:solidFill>
                  <a:schemeClr val="tx1"/>
                </a:solidFill>
              </a:rPr>
              <a:t>Certificate by Approved and Authorized certification authority				</a:t>
            </a: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A.3 </a:t>
            </a:r>
            <a:r>
              <a:rPr lang="en-ZA" altLang="en-US" sz="2400" dirty="0">
                <a:solidFill>
                  <a:schemeClr val="tx1"/>
                </a:solidFill>
              </a:rPr>
              <a:t>Certification  Authority has Recognized International Accreditation 				</a:t>
            </a: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A.4 </a:t>
            </a:r>
            <a:r>
              <a:rPr lang="en-ZA" altLang="en-US" sz="2400" dirty="0">
                <a:solidFill>
                  <a:schemeClr val="tx1"/>
                </a:solidFill>
              </a:rPr>
              <a:t>Validity (expiry date) of certificate	</a:t>
            </a:r>
            <a:r>
              <a:rPr lang="en-ZA" altLang="en-US" dirty="0">
                <a:solidFill>
                  <a:schemeClr val="tx1"/>
                </a:solidFill>
              </a:rPr>
              <a:t>			</a:t>
            </a:r>
          </a:p>
          <a:p>
            <a:pPr marL="446087" lvl="1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ZA" altLang="en-US" sz="2000" dirty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12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</a:rPr>
              <a:t>Section A Option 2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537358" y="1096963"/>
            <a:ext cx="11117283" cy="5356225"/>
          </a:xfrm>
        </p:spPr>
        <p:txBody>
          <a:bodyPr/>
          <a:lstStyle/>
          <a:p>
            <a:pPr marL="446087" lvl="1" indent="0">
              <a:buNone/>
            </a:pPr>
            <a:endParaRPr lang="en-US" altLang="en-US" b="1" dirty="0">
              <a:solidFill>
                <a:schemeClr val="tx1"/>
              </a:solidFill>
            </a:endParaRP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(Option 2) Objective evidence of documented QMS that is not certified but complies with </a:t>
            </a:r>
            <a:r>
              <a:rPr lang="en-ZA" altLang="en-US" sz="2400" b="1" dirty="0">
                <a:solidFill>
                  <a:srgbClr val="FF0000"/>
                </a:solidFill>
              </a:rPr>
              <a:t>ISO 9001:2015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A.1 </a:t>
            </a:r>
            <a:r>
              <a:rPr lang="en-ZA" altLang="en-US" sz="2400" b="1" dirty="0">
                <a:solidFill>
                  <a:srgbClr val="FF0000"/>
                </a:solidFill>
              </a:rPr>
              <a:t>QMS Manual </a:t>
            </a:r>
            <a:r>
              <a:rPr lang="en-ZA" altLang="en-US" sz="2400" dirty="0">
                <a:solidFill>
                  <a:schemeClr val="tx1"/>
                </a:solidFill>
              </a:rPr>
              <a:t>or a document that defines and describes the QMS and its scope. </a:t>
            </a:r>
            <a:r>
              <a:rPr lang="en-ZA" altLang="en-US" sz="2400" b="1" dirty="0">
                <a:solidFill>
                  <a:srgbClr val="FF0000"/>
                </a:solidFill>
              </a:rPr>
              <a:t>The manual to be aligned to ISO 9001:2015</a:t>
            </a:r>
            <a:r>
              <a:rPr lang="en-ZA" altLang="en-US" sz="2400" dirty="0">
                <a:solidFill>
                  <a:schemeClr val="tx1"/>
                </a:solidFill>
              </a:rPr>
              <a:t>	                                       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A.2 </a:t>
            </a:r>
            <a:r>
              <a:rPr lang="en-ZA" altLang="en-US" sz="2400" dirty="0">
                <a:solidFill>
                  <a:schemeClr val="tx1"/>
                </a:solidFill>
              </a:rPr>
              <a:t>Quality Policy </a:t>
            </a:r>
            <a:r>
              <a:rPr lang="en-ZA" altLang="en-US" sz="2400" b="1" dirty="0">
                <a:solidFill>
                  <a:srgbClr val="FF0000"/>
                </a:solidFill>
              </a:rPr>
              <a:t>Approved</a:t>
            </a:r>
            <a:r>
              <a:rPr lang="en-ZA" altLang="en-US" sz="2400" dirty="0">
                <a:solidFill>
                  <a:schemeClr val="tx1"/>
                </a:solidFill>
              </a:rPr>
              <a:t> by top management.		   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A.3 </a:t>
            </a:r>
            <a:r>
              <a:rPr lang="en-ZA" altLang="en-US" sz="2400" dirty="0">
                <a:solidFill>
                  <a:schemeClr val="tx1"/>
                </a:solidFill>
              </a:rPr>
              <a:t>Quality Objectives </a:t>
            </a:r>
            <a:r>
              <a:rPr lang="en-ZA" altLang="en-US" sz="2400" b="1" dirty="0">
                <a:solidFill>
                  <a:srgbClr val="FF0000"/>
                </a:solidFill>
              </a:rPr>
              <a:t>Approved</a:t>
            </a:r>
            <a:r>
              <a:rPr lang="en-ZA" altLang="en-US" sz="2400" dirty="0">
                <a:solidFill>
                  <a:schemeClr val="tx1"/>
                </a:solidFill>
              </a:rPr>
              <a:t> by top management.	  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A.4 </a:t>
            </a:r>
            <a:r>
              <a:rPr lang="en-ZA" altLang="en-US" sz="2400" dirty="0">
                <a:solidFill>
                  <a:schemeClr val="tx1"/>
                </a:solidFill>
              </a:rPr>
              <a:t>Control of </a:t>
            </a:r>
            <a:r>
              <a:rPr lang="en-ZA" altLang="en-US" sz="2400" b="1" dirty="0">
                <a:solidFill>
                  <a:srgbClr val="FF0000"/>
                </a:solidFill>
              </a:rPr>
              <a:t>documented</a:t>
            </a:r>
            <a:r>
              <a:rPr lang="en-ZA" altLang="en-US" sz="2400" dirty="0">
                <a:solidFill>
                  <a:schemeClr val="tx1"/>
                </a:solidFill>
              </a:rPr>
              <a:t> information (i.e. document and record control) Clause 7.5 of ISO 9001:2015(</a:t>
            </a:r>
            <a:r>
              <a:rPr lang="en-US" altLang="en-US" sz="2400" b="1" kern="0" dirty="0">
                <a:solidFill>
                  <a:srgbClr val="FF0000"/>
                </a:solidFill>
                <a:latin typeface="+mj-lt"/>
                <a:cs typeface="Arial"/>
              </a:rPr>
              <a:t>documents  and record control procedure</a:t>
            </a:r>
            <a:r>
              <a:rPr lang="en-US" altLang="en-US" sz="2400" kern="0" dirty="0">
                <a:latin typeface="+mj-lt"/>
                <a:cs typeface="Arial"/>
              </a:rPr>
              <a:t>)</a:t>
            </a:r>
            <a:r>
              <a:rPr lang="en-US" altLang="en-US" sz="2400" dirty="0">
                <a:solidFill>
                  <a:srgbClr val="0070C0"/>
                </a:solidFill>
                <a:latin typeface="+mj-lt"/>
                <a:cs typeface="Arial"/>
              </a:rPr>
              <a:t>                                                                                              </a:t>
            </a:r>
            <a:r>
              <a:rPr lang="en-ZA" altLang="en-US" sz="2400" dirty="0">
                <a:solidFill>
                  <a:schemeClr val="tx1"/>
                </a:solidFill>
              </a:rPr>
              <a:t> </a:t>
            </a:r>
            <a:r>
              <a:rPr lang="en-ZA" altLang="en-US" sz="2400" b="1" dirty="0">
                <a:solidFill>
                  <a:schemeClr val="tx1"/>
                </a:solidFill>
              </a:rPr>
              <a:t>A.5 </a:t>
            </a:r>
            <a:r>
              <a:rPr lang="en-ZA" altLang="en-US" sz="2400" dirty="0">
                <a:solidFill>
                  <a:schemeClr val="tx1"/>
                </a:solidFill>
              </a:rPr>
              <a:t>Documented information for Control of nonconforming outputs Clause 8.7 of ISO 9001:2015 (</a:t>
            </a:r>
            <a:r>
              <a:rPr lang="en-ZA" altLang="en-US" sz="2400" b="1" dirty="0">
                <a:solidFill>
                  <a:srgbClr val="FF0000"/>
                </a:solidFill>
              </a:rPr>
              <a:t>elimination of detected non-conformance procedure)                                 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A.6 </a:t>
            </a:r>
            <a:r>
              <a:rPr lang="en-ZA" altLang="en-US" sz="2400" dirty="0">
                <a:solidFill>
                  <a:schemeClr val="tx1"/>
                </a:solidFill>
              </a:rPr>
              <a:t>Documented information for Nonconformity and Corrective action Clause 10.2 of ISO 9001:2015 </a:t>
            </a:r>
            <a:r>
              <a:rPr lang="en-ZA" altLang="en-US" sz="2400" b="1" dirty="0">
                <a:solidFill>
                  <a:srgbClr val="FF0000"/>
                </a:solidFill>
              </a:rPr>
              <a:t>(root cause, prevent recurrence)</a:t>
            </a:r>
            <a:r>
              <a:rPr lang="en-ZA" altLang="en-US" sz="2400" b="1" dirty="0">
                <a:solidFill>
                  <a:schemeClr val="tx1"/>
                </a:solidFill>
              </a:rPr>
              <a:t>                                                                                                        A.7 </a:t>
            </a:r>
            <a:r>
              <a:rPr lang="en-ZA" altLang="en-US" sz="2400" dirty="0">
                <a:solidFill>
                  <a:schemeClr val="tx1"/>
                </a:solidFill>
              </a:rPr>
              <a:t>Documented information for Internal audit Clause 9.2 of ISO 9001:2015</a:t>
            </a:r>
            <a:r>
              <a:rPr lang="en-ZA" altLang="en-US" sz="2000" dirty="0">
                <a:solidFill>
                  <a:schemeClr val="tx1"/>
                </a:solidFill>
              </a:rPr>
              <a:t>	</a:t>
            </a:r>
            <a:r>
              <a:rPr lang="en-ZA" altLang="en-US" dirty="0">
                <a:solidFill>
                  <a:schemeClr val="tx1"/>
                </a:solidFill>
              </a:rPr>
              <a:t>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ZA" altLang="en-US" sz="2000" dirty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48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</a:rPr>
              <a:t>Section B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827611" y="1125539"/>
            <a:ext cx="10713600" cy="5356225"/>
          </a:xfrm>
        </p:spPr>
        <p:txBody>
          <a:bodyPr>
            <a:normAutofit lnSpcReduction="10000"/>
          </a:bodyPr>
          <a:lstStyle/>
          <a:p>
            <a:pPr marL="446087" lvl="1" indent="0">
              <a:buNone/>
            </a:pPr>
            <a:endParaRPr lang="en-US" altLang="en-US" b="1" dirty="0">
              <a:solidFill>
                <a:schemeClr val="tx1"/>
              </a:solidFill>
            </a:endParaRP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Evidence of QMS in operation</a:t>
            </a:r>
          </a:p>
          <a:p>
            <a:pPr marL="446087" lvl="1" indent="0">
              <a:buNone/>
            </a:pPr>
            <a:r>
              <a:rPr lang="en-ZA" altLang="en-US" sz="2400" b="1" dirty="0">
                <a:solidFill>
                  <a:schemeClr val="tx1"/>
                </a:solidFill>
              </a:rPr>
              <a:t>B.1 </a:t>
            </a:r>
            <a:r>
              <a:rPr lang="en-ZA" altLang="en-US" sz="2400" dirty="0">
                <a:solidFill>
                  <a:schemeClr val="tx1"/>
                </a:solidFill>
              </a:rPr>
              <a:t>Documented information for defined roles, responsibilities and authorities - Organization chart and Responsibility matrix (must include but not limited to </a:t>
            </a:r>
            <a:r>
              <a:rPr lang="en-ZA" altLang="en-US" sz="2400" b="1" dirty="0">
                <a:solidFill>
                  <a:srgbClr val="FF0000"/>
                </a:solidFill>
              </a:rPr>
              <a:t>quality management function/role</a:t>
            </a:r>
            <a:r>
              <a:rPr lang="en-ZA" altLang="en-US" sz="2400" dirty="0">
                <a:solidFill>
                  <a:schemeClr val="tx1"/>
                </a:solidFill>
              </a:rPr>
              <a:t>) (Clause 5.3 of ISO 9001:2015)  				                                                                              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B.2 </a:t>
            </a:r>
            <a:r>
              <a:rPr lang="en-ZA" altLang="en-US" sz="2400" dirty="0">
                <a:solidFill>
                  <a:schemeClr val="tx1"/>
                </a:solidFill>
              </a:rPr>
              <a:t>Documented information for Control of Externally Provided Processes, Products and Services  - </a:t>
            </a:r>
            <a:r>
              <a:rPr lang="en-ZA" altLang="en-US" sz="2400" b="1" dirty="0">
                <a:solidFill>
                  <a:srgbClr val="FF0000"/>
                </a:solidFill>
              </a:rPr>
              <a:t>Must include criteria for evaluation, selection, monitoring of performance, and re-evaluation </a:t>
            </a:r>
            <a:r>
              <a:rPr lang="en-ZA" altLang="en-US" sz="2400" dirty="0">
                <a:solidFill>
                  <a:schemeClr val="tx1"/>
                </a:solidFill>
              </a:rPr>
              <a:t>of external providers (Clause 8.4 of ISO 9001:2015)                          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B.3 </a:t>
            </a:r>
            <a:r>
              <a:rPr lang="en-ZA" altLang="en-US" sz="2400" dirty="0">
                <a:solidFill>
                  <a:schemeClr val="tx1"/>
                </a:solidFill>
              </a:rPr>
              <a:t>Latest copy of an </a:t>
            </a:r>
            <a:r>
              <a:rPr lang="en-ZA" altLang="en-US" sz="2400" b="1" dirty="0">
                <a:solidFill>
                  <a:srgbClr val="FF0000"/>
                </a:solidFill>
              </a:rPr>
              <a:t>internal management system audit report </a:t>
            </a:r>
            <a:r>
              <a:rPr lang="en-ZA" altLang="en-US" sz="2400" dirty="0">
                <a:solidFill>
                  <a:schemeClr val="tx1"/>
                </a:solidFill>
              </a:rPr>
              <a:t>(with Nonconformity, Correction and/ or Corrective Action Reports) - Report must include but not limited to Objective, Scope, Criteria and outcomes  of the audit.  (Clause 9.2 of ISO 9001:2015)                                                       </a:t>
            </a:r>
            <a:r>
              <a:rPr lang="en-ZA" altLang="en-US" sz="2400" b="1" dirty="0">
                <a:solidFill>
                  <a:schemeClr val="tx1"/>
                </a:solidFill>
              </a:rPr>
              <a:t>B.5 </a:t>
            </a:r>
            <a:r>
              <a:rPr lang="en-ZA" altLang="en-US" sz="2400" dirty="0">
                <a:solidFill>
                  <a:schemeClr val="tx1"/>
                </a:solidFill>
              </a:rPr>
              <a:t>Records of </a:t>
            </a:r>
            <a:r>
              <a:rPr lang="en-ZA" altLang="en-US" sz="2400" b="1" dirty="0">
                <a:solidFill>
                  <a:srgbClr val="FF0000"/>
                </a:solidFill>
              </a:rPr>
              <a:t>Management Review meetings </a:t>
            </a:r>
            <a:r>
              <a:rPr lang="en-ZA" altLang="en-US" sz="2400" dirty="0">
                <a:solidFill>
                  <a:schemeClr val="tx1"/>
                </a:solidFill>
              </a:rPr>
              <a:t>(minutes, attendance registers </a:t>
            </a:r>
            <a:r>
              <a:rPr lang="en-ZA" altLang="en-US" sz="2400" dirty="0" err="1">
                <a:solidFill>
                  <a:schemeClr val="tx1"/>
                </a:solidFill>
              </a:rPr>
              <a:t>e.t.c</a:t>
            </a:r>
            <a:r>
              <a:rPr lang="en-ZA" altLang="en-US" sz="2400" dirty="0">
                <a:solidFill>
                  <a:schemeClr val="tx1"/>
                </a:solidFill>
              </a:rPr>
              <a:t>)</a:t>
            </a: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ZA" altLang="en-US" sz="2000" dirty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17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</a:rPr>
              <a:t>Section C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631950" y="1125539"/>
            <a:ext cx="8707438" cy="5356225"/>
          </a:xfrm>
        </p:spPr>
        <p:txBody>
          <a:bodyPr/>
          <a:lstStyle/>
          <a:p>
            <a:pPr marL="446087" lvl="1" indent="0">
              <a:buNone/>
            </a:pPr>
            <a:r>
              <a:rPr lang="en-ZA" altLang="en-US" b="1" dirty="0">
                <a:solidFill>
                  <a:schemeClr val="tx1"/>
                </a:solidFill>
              </a:rPr>
              <a:t>Draft Contract Quality Plan specific to the scope of work as described in the tender </a:t>
            </a:r>
            <a:r>
              <a:rPr lang="en-ZA" altLang="en-US" dirty="0">
                <a:solidFill>
                  <a:schemeClr val="tx1"/>
                </a:solidFill>
              </a:rPr>
              <a:t>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ZA" altLang="en-US" sz="2000" dirty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A8985E-7ED7-2390-74B6-9E794C31ED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95" t="24880" r="22632" b="10215"/>
          <a:stretch/>
        </p:blipFill>
        <p:spPr>
          <a:xfrm>
            <a:off x="2338678" y="1683311"/>
            <a:ext cx="7166082" cy="5031393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0820A137-C520-1D99-27E4-248344385EA6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3744450" y="3388152"/>
            <a:ext cx="64031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014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0" y="116632"/>
            <a:ext cx="7452320" cy="810766"/>
          </a:xfrm>
        </p:spPr>
        <p:txBody>
          <a:bodyPr/>
          <a:lstStyle/>
          <a:p>
            <a:pPr>
              <a:defRPr/>
            </a:pPr>
            <a:r>
              <a:rPr lang="en-US" altLang="en-US" sz="3200" b="1" dirty="0">
                <a:solidFill>
                  <a:schemeClr val="tx2"/>
                </a:solidFill>
              </a:rPr>
              <a:t>2 -Completion : C- Contract Quality cont..</a:t>
            </a:r>
            <a:endParaRPr lang="en-ZA" altLang="en-US" sz="3200" b="1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D74C61-5168-4C25-8A7E-3627FA157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1042682"/>
            <a:ext cx="6121400" cy="5740428"/>
          </a:xfrm>
          <a:prstGeom prst="rect">
            <a:avLst/>
          </a:prstGeom>
          <a:ln w="19050" cmpd="dbl">
            <a:solidFill>
              <a:schemeClr val="accent1"/>
            </a:solidFill>
          </a:ln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1514FACC-0E9F-407E-8295-6065014B1796}"/>
              </a:ext>
            </a:extLst>
          </p:cNvPr>
          <p:cNvSpPr txBox="1">
            <a:spLocks noChangeArrowheads="1"/>
          </p:cNvSpPr>
          <p:nvPr/>
        </p:nvSpPr>
        <p:spPr bwMode="auto">
          <a:xfrm rot="-2698072">
            <a:off x="2788175" y="2814071"/>
            <a:ext cx="64031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en-US" sz="4800" b="1" dirty="0">
                <a:solidFill>
                  <a:srgbClr val="FF0000"/>
                </a:solidFill>
              </a:rPr>
              <a:t>To be completed </a:t>
            </a:r>
            <a:endParaRPr lang="en-ZA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34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2"/>
                </a:solidFill>
              </a:rPr>
              <a:t>Section D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631950" y="980729"/>
            <a:ext cx="8707438" cy="5501035"/>
          </a:xfrm>
        </p:spPr>
        <p:txBody>
          <a:bodyPr/>
          <a:lstStyle/>
          <a:p>
            <a:pPr marL="446087" lvl="1" indent="0">
              <a:buNone/>
            </a:pPr>
            <a:r>
              <a:rPr lang="en-ZA" altLang="en-US" b="1" dirty="0">
                <a:solidFill>
                  <a:schemeClr val="tx1"/>
                </a:solidFill>
              </a:rPr>
              <a:t>NB! Draft/ Example of an Inspection and Test Plan (ITP) or Quality Control Plan (QCP) on similar and/ or previous work done</a:t>
            </a:r>
            <a:r>
              <a:rPr lang="en-ZA" altLang="en-US" dirty="0">
                <a:solidFill>
                  <a:schemeClr val="tx1"/>
                </a:solidFill>
              </a:rPr>
              <a:t>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r>
              <a:rPr lang="en-ZA" altLang="en-US" dirty="0">
                <a:solidFill>
                  <a:schemeClr val="tx1"/>
                </a:solidFill>
              </a:rPr>
              <a:t>				</a:t>
            </a:r>
          </a:p>
          <a:p>
            <a:pPr marL="446087" lvl="1" indent="0">
              <a:buNone/>
            </a:pPr>
            <a:endParaRPr lang="en-US" altLang="en-US" dirty="0">
              <a:solidFill>
                <a:schemeClr val="tx1"/>
              </a:solidFill>
            </a:endParaRPr>
          </a:p>
          <a:p>
            <a:pPr lvl="1">
              <a:buFontTx/>
              <a:buAutoNum type="arabicPeriod"/>
            </a:pPr>
            <a:endParaRPr lang="en-US" altLang="en-US" dirty="0">
              <a:solidFill>
                <a:schemeClr val="tx1"/>
              </a:solidFill>
            </a:endParaRPr>
          </a:p>
          <a:p>
            <a:pPr lvl="1"/>
            <a:endParaRPr lang="en-US" altLang="en-US" sz="2000" dirty="0"/>
          </a:p>
          <a:p>
            <a:pPr lvl="1"/>
            <a:endParaRPr lang="en-US" altLang="en-US" sz="2000" dirty="0"/>
          </a:p>
          <a:p>
            <a:pPr lvl="1"/>
            <a:endParaRPr lang="en-ZA" altLang="en-US" sz="2000" dirty="0"/>
          </a:p>
        </p:txBody>
      </p:sp>
      <p:sp>
        <p:nvSpPr>
          <p:cNvPr id="38916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3725B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ZA" altLang="en-US" sz="1000">
              <a:solidFill>
                <a:srgbClr val="83725B"/>
              </a:solidFill>
            </a:endParaRPr>
          </a:p>
        </p:txBody>
      </p:sp>
      <p:sp>
        <p:nvSpPr>
          <p:cNvPr id="38917" name="Slide Number Placeholder 4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2D72D9A-8C35-4D33-8B29-2AB654A1D2C5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ZA" altLang="en-US" sz="1000">
              <a:solidFill>
                <a:srgbClr val="83725B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1A4B42-04A2-9961-7FA8-009B99E35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318" y="1366788"/>
            <a:ext cx="8657070" cy="561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24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Box 1"/>
          <p:cNvSpPr txBox="1">
            <a:spLocks noChangeArrowheads="1"/>
          </p:cNvSpPr>
          <p:nvPr/>
        </p:nvSpPr>
        <p:spPr bwMode="auto">
          <a:xfrm>
            <a:off x="3143672" y="1052736"/>
            <a:ext cx="457691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here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here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dirty="0">
                <a:solidFill>
                  <a:srgbClr val="FF0000"/>
                </a:solidFill>
              </a:rPr>
              <a:t>Complete and sign here</a:t>
            </a:r>
            <a:endParaRPr lang="en-ZA" altLang="en-US" sz="1600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1" y="166688"/>
            <a:ext cx="7369175" cy="666750"/>
          </a:xfrm>
        </p:spPr>
        <p:txBody>
          <a:bodyPr/>
          <a:lstStyle/>
          <a:p>
            <a:pPr>
              <a:defRPr/>
            </a:pPr>
            <a:r>
              <a:rPr lang="en-US" altLang="en-US" b="1" dirty="0">
                <a:solidFill>
                  <a:schemeClr val="tx2"/>
                </a:solidFill>
              </a:rPr>
              <a:t>Section E - Form A</a:t>
            </a:r>
            <a:endParaRPr lang="en-ZA" altLang="en-US" b="1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356250-912B-4BE6-8AA5-9E91E2CFF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798" y="1149132"/>
            <a:ext cx="4576910" cy="55092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359321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4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Props1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3A1265-97A7-4CBC-A6B2-2EEAB6A71AD7}">
  <ds:schemaRefs>
    <ds:schemaRef ds:uri="http://purl.org/dc/terms/"/>
    <ds:schemaRef ds:uri="http://www.w3.org/XML/1998/namespace"/>
    <ds:schemaRef ds:uri="2c7ddca0-f18f-4514-89ec-cfc256175ba5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16817</TotalTime>
  <Words>549</Words>
  <Application>Microsoft Office PowerPoint</Application>
  <PresentationFormat>Widescreen</PresentationFormat>
  <Paragraphs>91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Clarification – Meeting </vt:lpstr>
      <vt:lpstr>Contents</vt:lpstr>
      <vt:lpstr>Section A Option 1</vt:lpstr>
      <vt:lpstr>Section A Option 2</vt:lpstr>
      <vt:lpstr>Section B</vt:lpstr>
      <vt:lpstr>Section C</vt:lpstr>
      <vt:lpstr>2 -Completion : C- Contract Quality cont..</vt:lpstr>
      <vt:lpstr>Section D</vt:lpstr>
      <vt:lpstr>Section E - Form A</vt:lpstr>
      <vt:lpstr>Thank you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Thembi Peter</cp:lastModifiedBy>
  <cp:revision>76</cp:revision>
  <dcterms:created xsi:type="dcterms:W3CDTF">2020-01-06T09:48:40Z</dcterms:created>
  <dcterms:modified xsi:type="dcterms:W3CDTF">2025-06-19T10:07:40Z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