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8" r:id="rId6"/>
  </p:sldMasterIdLst>
  <p:notesMasterIdLst>
    <p:notesMasterId r:id="rId21"/>
  </p:notesMasterIdLst>
  <p:sldIdLst>
    <p:sldId id="295" r:id="rId7"/>
    <p:sldId id="279" r:id="rId8"/>
    <p:sldId id="305" r:id="rId9"/>
    <p:sldId id="304" r:id="rId10"/>
    <p:sldId id="307" r:id="rId11"/>
    <p:sldId id="308" r:id="rId12"/>
    <p:sldId id="309" r:id="rId13"/>
    <p:sldId id="311" r:id="rId14"/>
    <p:sldId id="313" r:id="rId15"/>
    <p:sldId id="317" r:id="rId16"/>
    <p:sldId id="318" r:id="rId17"/>
    <p:sldId id="321" r:id="rId18"/>
    <p:sldId id="319" r:id="rId19"/>
    <p:sldId id="326" r:id="rId20"/>
  </p:sldIdLst>
  <p:sldSz cx="9144000" cy="6858000" type="screen4x3"/>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C3C3"/>
    <a:srgbClr val="CDB6AA"/>
    <a:srgbClr val="ACC3C3"/>
    <a:srgbClr val="E4BC7F"/>
    <a:srgbClr val="C2C382"/>
    <a:srgbClr val="CA9987"/>
    <a:srgbClr val="B49180"/>
    <a:srgbClr val="82A5A5"/>
    <a:srgbClr val="D69B40"/>
    <a:srgbClr val="A3A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67" d="100"/>
          <a:sy n="67" d="100"/>
        </p:scale>
        <p:origin x="12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gs" Target="tags/tag1.xml"/><Relationship Id="rId27"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2025/06/19</a:t>
            </a:fld>
            <a:endParaRPr lang="en-ZA"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5.emf"/><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emf"/><Relationship Id="rId4" Type="http://schemas.openxmlformats.org/officeDocument/2006/relationships/oleObject" Target="../embeddings/oleObject11.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801110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3330180" y="1404740"/>
            <a:ext cx="5471626" cy="676275"/>
          </a:xfrm>
          <a:prstGeom prst="rect">
            <a:avLst/>
          </a:prstGeom>
        </p:spPr>
        <p:txBody>
          <a:bodyPr anchor="b">
            <a:normAutofit/>
          </a:bodyPr>
          <a:lstStyle>
            <a:lvl1pPr algn="r">
              <a:defRPr sz="21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572000" y="2924226"/>
            <a:ext cx="4229806" cy="365126"/>
          </a:xfrm>
          <a:prstGeom prst="rect">
            <a:avLst/>
          </a:prstGeom>
        </p:spPr>
        <p:txBody>
          <a:bodyPr>
            <a:noAutofit/>
          </a:bodyPr>
          <a:lstStyle>
            <a:lvl1pPr marL="0" indent="0" algn="r">
              <a:buFontTx/>
              <a:buNone/>
              <a:defRPr sz="15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571624" y="3527028"/>
            <a:ext cx="4230182" cy="327025"/>
          </a:xfrm>
          <a:prstGeom prst="rect">
            <a:avLst/>
          </a:prstGeom>
        </p:spPr>
        <p:txBody>
          <a:bodyPr>
            <a:noAutofit/>
          </a:bodyPr>
          <a:lstStyle>
            <a:lvl1pPr marL="0" indent="0" algn="r">
              <a:buNone/>
              <a:defRPr sz="135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2" name="Picture 1">
            <a:extLst>
              <a:ext uri="{FF2B5EF4-FFF2-40B4-BE49-F238E27FC236}">
                <a16:creationId xmlns:a16="http://schemas.microsoft.com/office/drawing/2014/main" id="{1B9949DC-E233-BDB6-7DD2-17F85931A9B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3" y="4734042"/>
            <a:ext cx="9143997" cy="1848096"/>
          </a:xfrm>
          <a:prstGeom prst="rect">
            <a:avLst/>
          </a:prstGeom>
        </p:spPr>
      </p:pic>
      <p:pic>
        <p:nvPicPr>
          <p:cNvPr id="3" name="Picture 2">
            <a:extLst>
              <a:ext uri="{FF2B5EF4-FFF2-40B4-BE49-F238E27FC236}">
                <a16:creationId xmlns:a16="http://schemas.microsoft.com/office/drawing/2014/main" id="{12DE6B2B-5B2A-E5ED-09F0-5BA5C1EAA8BD}"/>
              </a:ext>
            </a:extLst>
          </p:cNvPr>
          <p:cNvPicPr>
            <a:picLocks noChangeAspect="1"/>
          </p:cNvPicPr>
          <p:nvPr userDrawn="1"/>
        </p:nvPicPr>
        <p:blipFill>
          <a:blip r:embed="rId7"/>
          <a:stretch>
            <a:fillRect/>
          </a:stretch>
        </p:blipFill>
        <p:spPr>
          <a:xfrm>
            <a:off x="485443" y="2396081"/>
            <a:ext cx="3937000" cy="3568700"/>
          </a:xfrm>
          <a:prstGeom prst="rect">
            <a:avLst/>
          </a:prstGeom>
        </p:spPr>
      </p:pic>
      <p:pic>
        <p:nvPicPr>
          <p:cNvPr id="5" name="Picture 4">
            <a:extLst>
              <a:ext uri="{FF2B5EF4-FFF2-40B4-BE49-F238E27FC236}">
                <a16:creationId xmlns:a16="http://schemas.microsoft.com/office/drawing/2014/main" id="{163BC362-B566-90FE-9C1D-311BA8A10548}"/>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6" name="Picture Placeholder 101">
            <a:extLst>
              <a:ext uri="{FF2B5EF4-FFF2-40B4-BE49-F238E27FC236}">
                <a16:creationId xmlns:a16="http://schemas.microsoft.com/office/drawing/2014/main" id="{59C3DA41-32E8-2765-02D4-6393724EBCEB}"/>
              </a:ext>
            </a:extLst>
          </p:cNvPr>
          <p:cNvSpPr>
            <a:spLocks noGrp="1"/>
          </p:cNvSpPr>
          <p:nvPr>
            <p:ph type="pic" sz="quarter" idx="14" hasCustomPrompt="1"/>
          </p:nvPr>
        </p:nvSpPr>
        <p:spPr>
          <a:xfrm>
            <a:off x="387349" y="4291297"/>
            <a:ext cx="1895476" cy="1895476"/>
          </a:xfrm>
          <a:prstGeom prst="ellipse">
            <a:avLst/>
          </a:prstGeom>
          <a:solidFill>
            <a:schemeClr val="accent5"/>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8" name="Picture Placeholder 103">
            <a:extLst>
              <a:ext uri="{FF2B5EF4-FFF2-40B4-BE49-F238E27FC236}">
                <a16:creationId xmlns:a16="http://schemas.microsoft.com/office/drawing/2014/main" id="{A629C709-3B85-3316-EC53-D4468BCF87A3}"/>
              </a:ext>
            </a:extLst>
          </p:cNvPr>
          <p:cNvSpPr>
            <a:spLocks noGrp="1"/>
          </p:cNvSpPr>
          <p:nvPr>
            <p:ph type="pic" sz="quarter" idx="13" hasCustomPrompt="1"/>
          </p:nvPr>
        </p:nvSpPr>
        <p:spPr>
          <a:xfrm>
            <a:off x="981350" y="25277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9" name="Rectangle 8">
            <a:extLst>
              <a:ext uri="{FF2B5EF4-FFF2-40B4-BE49-F238E27FC236}">
                <a16:creationId xmlns:a16="http://schemas.microsoft.com/office/drawing/2014/main" id="{74C54BF1-3145-9B6F-538E-3EA4A8A794F2}"/>
              </a:ext>
            </a:extLst>
          </p:cNvPr>
          <p:cNvSpPr/>
          <p:nvPr userDrawn="1"/>
        </p:nvSpPr>
        <p:spPr>
          <a:xfrm>
            <a:off x="0" y="6582138"/>
            <a:ext cx="9144000" cy="81972"/>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9931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Rectangle 3">
            <a:extLst>
              <a:ext uri="{FF2B5EF4-FFF2-40B4-BE49-F238E27FC236}">
                <a16:creationId xmlns:a16="http://schemas.microsoft.com/office/drawing/2014/main" id="{277D0044-CF23-3C77-91AF-6281114FC1E3}"/>
              </a:ext>
            </a:extLst>
          </p:cNvPr>
          <p:cNvSpPr>
            <a:spLocks noGrp="1" noChangeArrowheads="1"/>
          </p:cNvSpPr>
          <p:nvPr>
            <p:ph type="ctrTitle" hasCustomPrompt="1"/>
          </p:nvPr>
        </p:nvSpPr>
        <p:spPr>
          <a:xfrm>
            <a:off x="3330180" y="1404740"/>
            <a:ext cx="5471626" cy="676275"/>
          </a:xfrm>
          <a:prstGeom prst="rect">
            <a:avLst/>
          </a:prstGeom>
        </p:spPr>
        <p:txBody>
          <a:bodyPr anchor="b">
            <a:normAutofit/>
          </a:bodyPr>
          <a:lstStyle>
            <a:lvl1pPr algn="r">
              <a:defRPr sz="21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5" name="Subtitle 4">
            <a:extLst>
              <a:ext uri="{FF2B5EF4-FFF2-40B4-BE49-F238E27FC236}">
                <a16:creationId xmlns:a16="http://schemas.microsoft.com/office/drawing/2014/main" id="{B0A8789D-9CB1-48F9-9852-CD83F2C2717C}"/>
              </a:ext>
            </a:extLst>
          </p:cNvPr>
          <p:cNvSpPr>
            <a:spLocks noGrp="1" noChangeArrowheads="1"/>
          </p:cNvSpPr>
          <p:nvPr>
            <p:ph type="subTitle" idx="1" hasCustomPrompt="1"/>
          </p:nvPr>
        </p:nvSpPr>
        <p:spPr>
          <a:xfrm>
            <a:off x="4572000" y="2924226"/>
            <a:ext cx="4229806" cy="365126"/>
          </a:xfrm>
          <a:prstGeom prst="rect">
            <a:avLst/>
          </a:prstGeom>
        </p:spPr>
        <p:txBody>
          <a:bodyPr>
            <a:noAutofit/>
          </a:bodyPr>
          <a:lstStyle>
            <a:lvl1pPr marL="0" indent="0" algn="r">
              <a:buFontTx/>
              <a:buNone/>
              <a:defRPr sz="15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 name="Text Placeholder 68">
            <a:extLst>
              <a:ext uri="{FF2B5EF4-FFF2-40B4-BE49-F238E27FC236}">
                <a16:creationId xmlns:a16="http://schemas.microsoft.com/office/drawing/2014/main" id="{732D47F4-1CA1-078C-DB08-BF1978FD350C}"/>
              </a:ext>
            </a:extLst>
          </p:cNvPr>
          <p:cNvSpPr>
            <a:spLocks noGrp="1"/>
          </p:cNvSpPr>
          <p:nvPr>
            <p:ph type="body" sz="quarter" idx="10" hasCustomPrompt="1"/>
          </p:nvPr>
        </p:nvSpPr>
        <p:spPr>
          <a:xfrm>
            <a:off x="4571624" y="3527028"/>
            <a:ext cx="4230182" cy="327025"/>
          </a:xfrm>
          <a:prstGeom prst="rect">
            <a:avLst/>
          </a:prstGeom>
        </p:spPr>
        <p:txBody>
          <a:bodyPr>
            <a:noAutofit/>
          </a:bodyPr>
          <a:lstStyle>
            <a:lvl1pPr marL="0" indent="0" algn="r">
              <a:buNone/>
              <a:defRPr sz="135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8" name="Picture 7">
            <a:extLst>
              <a:ext uri="{FF2B5EF4-FFF2-40B4-BE49-F238E27FC236}">
                <a16:creationId xmlns:a16="http://schemas.microsoft.com/office/drawing/2014/main" id="{6143DC07-F988-B545-81F5-E8C2B866B934}"/>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3" y="4734042"/>
            <a:ext cx="9143997" cy="1848096"/>
          </a:xfrm>
          <a:prstGeom prst="rect">
            <a:avLst/>
          </a:prstGeom>
        </p:spPr>
      </p:pic>
      <p:sp>
        <p:nvSpPr>
          <p:cNvPr id="10" name="Rectangle 9">
            <a:extLst>
              <a:ext uri="{FF2B5EF4-FFF2-40B4-BE49-F238E27FC236}">
                <a16:creationId xmlns:a16="http://schemas.microsoft.com/office/drawing/2014/main" id="{7FF21372-E495-B98E-2D7E-7AD293642033}"/>
              </a:ext>
            </a:extLst>
          </p:cNvPr>
          <p:cNvSpPr/>
          <p:nvPr userDrawn="1"/>
        </p:nvSpPr>
        <p:spPr>
          <a:xfrm>
            <a:off x="0" y="6582138"/>
            <a:ext cx="9144000" cy="81972"/>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4AA8762-BB9A-17B2-6A55-C73ACC84EABB}"/>
              </a:ext>
            </a:extLst>
          </p:cNvPr>
          <p:cNvPicPr>
            <a:picLocks noChangeAspect="1"/>
          </p:cNvPicPr>
          <p:nvPr userDrawn="1"/>
        </p:nvPicPr>
        <p:blipFill>
          <a:blip r:embed="rId7"/>
          <a:stretch>
            <a:fillRect/>
          </a:stretch>
        </p:blipFill>
        <p:spPr>
          <a:xfrm>
            <a:off x="485443" y="2396081"/>
            <a:ext cx="3937000" cy="3568700"/>
          </a:xfrm>
          <a:prstGeom prst="rect">
            <a:avLst/>
          </a:prstGeom>
        </p:spPr>
      </p:pic>
      <p:pic>
        <p:nvPicPr>
          <p:cNvPr id="12" name="Picture 11">
            <a:extLst>
              <a:ext uri="{FF2B5EF4-FFF2-40B4-BE49-F238E27FC236}">
                <a16:creationId xmlns:a16="http://schemas.microsoft.com/office/drawing/2014/main" id="{674C0EA0-6B35-FB1D-F3B1-02E455D05E03}"/>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14" name="Content Placeholder 8">
            <a:extLst>
              <a:ext uri="{FF2B5EF4-FFF2-40B4-BE49-F238E27FC236}">
                <a16:creationId xmlns:a16="http://schemas.microsoft.com/office/drawing/2014/main" id="{ED3B9508-DF8C-B131-6354-12D86454BB4E}"/>
              </a:ext>
            </a:extLst>
          </p:cNvPr>
          <p:cNvSpPr>
            <a:spLocks noGrp="1"/>
          </p:cNvSpPr>
          <p:nvPr>
            <p:ph sz="quarter" idx="15" hasCustomPrompt="1"/>
          </p:nvPr>
        </p:nvSpPr>
        <p:spPr>
          <a:xfrm>
            <a:off x="1000524" y="2500271"/>
            <a:ext cx="3294850" cy="3360318"/>
          </a:xfrm>
          <a:custGeom>
            <a:avLst/>
            <a:gdLst>
              <a:gd name="connsiteX0" fmla="*/ 1647425 w 3294850"/>
              <a:gd name="connsiteY0" fmla="*/ 0 h 3360318"/>
              <a:gd name="connsiteX1" fmla="*/ 3294850 w 3294850"/>
              <a:gd name="connsiteY1" fmla="*/ 1680159 h 3360318"/>
              <a:gd name="connsiteX2" fmla="*/ 1647425 w 3294850"/>
              <a:gd name="connsiteY2" fmla="*/ 3360318 h 3360318"/>
              <a:gd name="connsiteX3" fmla="*/ 1157531 w 3294850"/>
              <a:gd name="connsiteY3" fmla="*/ 3284782 h 3360318"/>
              <a:gd name="connsiteX4" fmla="*/ 1121439 w 3294850"/>
              <a:gd name="connsiteY4" fmla="*/ 3271309 h 3360318"/>
              <a:gd name="connsiteX5" fmla="*/ 1123633 w 3294850"/>
              <a:gd name="connsiteY5" fmla="*/ 3268653 h 3360318"/>
              <a:gd name="connsiteX6" fmla="*/ 1285660 w 3294850"/>
              <a:gd name="connsiteY6" fmla="*/ 2738764 h 3360318"/>
              <a:gd name="connsiteX7" fmla="*/ 336937 w 3294850"/>
              <a:gd name="connsiteY7" fmla="*/ 1791026 h 3360318"/>
              <a:gd name="connsiteX8" fmla="*/ 54816 w 3294850"/>
              <a:gd name="connsiteY8" fmla="*/ 1833635 h 3360318"/>
              <a:gd name="connsiteX9" fmla="*/ 8438 w 3294850"/>
              <a:gd name="connsiteY9" fmla="*/ 1850592 h 3360318"/>
              <a:gd name="connsiteX10" fmla="*/ 0 w 3294850"/>
              <a:gd name="connsiteY10" fmla="*/ 1680159 h 3360318"/>
              <a:gd name="connsiteX11" fmla="*/ 1647425 w 3294850"/>
              <a:gd name="connsiteY11" fmla="*/ 0 h 3360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360318">
                <a:moveTo>
                  <a:pt x="1647425" y="0"/>
                </a:moveTo>
                <a:cubicBezTo>
                  <a:pt x="2557273" y="0"/>
                  <a:pt x="3294850" y="752233"/>
                  <a:pt x="3294850" y="1680159"/>
                </a:cubicBezTo>
                <a:cubicBezTo>
                  <a:pt x="3294850" y="2608085"/>
                  <a:pt x="2557273" y="3360318"/>
                  <a:pt x="1647425" y="3360318"/>
                </a:cubicBezTo>
                <a:cubicBezTo>
                  <a:pt x="1476829" y="3360318"/>
                  <a:pt x="1312289" y="3333873"/>
                  <a:pt x="1157531" y="3284782"/>
                </a:cubicBezTo>
                <a:lnTo>
                  <a:pt x="1121439" y="3271309"/>
                </a:lnTo>
                <a:lnTo>
                  <a:pt x="1123633" y="3268653"/>
                </a:lnTo>
                <a:cubicBezTo>
                  <a:pt x="1225929" y="3117394"/>
                  <a:pt x="1285660" y="2935047"/>
                  <a:pt x="1285660" y="2738764"/>
                </a:cubicBezTo>
                <a:cubicBezTo>
                  <a:pt x="1285660" y="2215343"/>
                  <a:pt x="860902" y="1791026"/>
                  <a:pt x="336937" y="1791026"/>
                </a:cubicBezTo>
                <a:cubicBezTo>
                  <a:pt x="238694" y="1791026"/>
                  <a:pt x="143938" y="1805944"/>
                  <a:pt x="54816" y="1833635"/>
                </a:cubicBezTo>
                <a:lnTo>
                  <a:pt x="8438" y="1850592"/>
                </a:lnTo>
                <a:lnTo>
                  <a:pt x="0" y="1680159"/>
                </a:lnTo>
                <a:cubicBezTo>
                  <a:pt x="0" y="752233"/>
                  <a:pt x="737577" y="0"/>
                  <a:pt x="1647425" y="0"/>
                </a:cubicBezTo>
                <a:close/>
              </a:path>
            </a:pathLst>
          </a:custGeom>
          <a:solidFill>
            <a:schemeClr val="accent5"/>
          </a:solidFill>
        </p:spPr>
        <p:txBody>
          <a:bodyPr wrap="square" anchor="ctr">
            <a:noAutofit/>
          </a:bodyPr>
          <a:lstStyle>
            <a:lvl1pPr marL="0" indent="0" algn="ctr">
              <a:buNone/>
              <a:defRPr sz="3000">
                <a:solidFill>
                  <a:schemeClr val="bg1"/>
                </a:solidFill>
              </a:defRPr>
            </a:lvl1pPr>
            <a:lvl2pPr marL="457200" indent="0">
              <a:buNone/>
              <a:defRPr sz="3000">
                <a:solidFill>
                  <a:schemeClr val="bg1"/>
                </a:solidFill>
              </a:defRPr>
            </a:lvl2pPr>
            <a:lvl3pPr marL="914400" indent="0">
              <a:buNone/>
              <a:defRPr sz="3000">
                <a:solidFill>
                  <a:schemeClr val="bg1"/>
                </a:solidFill>
              </a:defRPr>
            </a:lvl3pPr>
            <a:lvl4pPr marL="1371600" indent="0">
              <a:buNone/>
              <a:defRPr sz="3000">
                <a:solidFill>
                  <a:schemeClr val="bg1"/>
                </a:solidFill>
              </a:defRPr>
            </a:lvl4pPr>
            <a:lvl5pPr marL="1828800" indent="0">
              <a:buNone/>
              <a:defRPr sz="3000">
                <a:solidFill>
                  <a:schemeClr val="bg1"/>
                </a:solidFill>
              </a:defRPr>
            </a:lvl5pPr>
          </a:lstStyle>
          <a:p>
            <a:pPr lvl="0"/>
            <a:r>
              <a:rPr lang="en-GB" dirty="0"/>
              <a:t>Add</a:t>
            </a:r>
            <a:br>
              <a:rPr lang="en-GB" dirty="0"/>
            </a:br>
            <a:r>
              <a:rPr lang="en-GB" dirty="0"/>
              <a:t>text</a:t>
            </a:r>
            <a:endParaRPr lang="en-US" dirty="0"/>
          </a:p>
        </p:txBody>
      </p:sp>
      <p:sp>
        <p:nvSpPr>
          <p:cNvPr id="15" name="Content Placeholder 12">
            <a:extLst>
              <a:ext uri="{FF2B5EF4-FFF2-40B4-BE49-F238E27FC236}">
                <a16:creationId xmlns:a16="http://schemas.microsoft.com/office/drawing/2014/main" id="{18136C2E-2299-8C78-0F7C-78D9FD0F10F3}"/>
              </a:ext>
            </a:extLst>
          </p:cNvPr>
          <p:cNvSpPr>
            <a:spLocks noGrp="1"/>
          </p:cNvSpPr>
          <p:nvPr>
            <p:ph sz="quarter" idx="16" hasCustomPrompt="1"/>
          </p:nvPr>
        </p:nvSpPr>
        <p:spPr>
          <a:xfrm>
            <a:off x="369084" y="4283752"/>
            <a:ext cx="1916916" cy="1916915"/>
          </a:xfrm>
          <a:prstGeom prst="ellipse">
            <a:avLst/>
          </a:prstGeom>
          <a:solidFill>
            <a:schemeClr val="tx2"/>
          </a:solidFill>
        </p:spPr>
        <p:txBody>
          <a:bodyPr anchor="ctr"/>
          <a:lstStyle>
            <a:lvl1pPr marL="0" indent="0" algn="ctr">
              <a:buNone/>
              <a:defRPr sz="2000">
                <a:solidFill>
                  <a:schemeClr val="bg1"/>
                </a:solidFill>
              </a:defRPr>
            </a:lvl1pPr>
            <a:lvl2pPr marL="457200" indent="0" algn="ctr">
              <a:buNone/>
              <a:defRPr>
                <a:solidFill>
                  <a:schemeClr val="bg1"/>
                </a:solidFill>
              </a:defRPr>
            </a:lvl2pPr>
            <a:lvl3pPr marL="914400" indent="0" algn="ctr">
              <a:buNone/>
              <a:defRPr>
                <a:solidFill>
                  <a:schemeClr val="bg1"/>
                </a:solidFill>
              </a:defRPr>
            </a:lvl3pPr>
            <a:lvl4pPr marL="1371600" indent="0" algn="ctr">
              <a:buNone/>
              <a:defRPr>
                <a:solidFill>
                  <a:schemeClr val="bg1"/>
                </a:solidFill>
              </a:defRPr>
            </a:lvl4pPr>
            <a:lvl5pPr marL="1828800" indent="0" algn="ctr">
              <a:buNone/>
              <a:defRPr>
                <a:solidFill>
                  <a:schemeClr val="bg1"/>
                </a:solidFill>
              </a:defRPr>
            </a:lvl5pPr>
          </a:lstStyle>
          <a:p>
            <a:pPr lvl="0"/>
            <a:r>
              <a:rPr lang="en-GB" dirty="0"/>
              <a:t>Add </a:t>
            </a:r>
            <a:br>
              <a:rPr lang="en-GB" dirty="0"/>
            </a:br>
            <a:r>
              <a:rPr lang="en-GB" dirty="0"/>
              <a:t>text</a:t>
            </a:r>
            <a:endParaRPr lang="en-US" dirty="0"/>
          </a:p>
        </p:txBody>
      </p:sp>
    </p:spTree>
    <p:extLst>
      <p:ext uri="{BB962C8B-B14F-4D97-AF65-F5344CB8AC3E}">
        <p14:creationId xmlns:p14="http://schemas.microsoft.com/office/powerpoint/2010/main" val="2066402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9144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529830" y="2241803"/>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7"/>
            <a:ext cx="91440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9144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142566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9144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7"/>
            <a:ext cx="30861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529830" y="2241803"/>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3086100" y="4142877"/>
            <a:ext cx="30861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6172200" y="4142877"/>
            <a:ext cx="29718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9144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375287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772107" y="2867100"/>
            <a:ext cx="4029699"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9144000" cy="264026"/>
          </a:xfrm>
          <a:prstGeom prst="rect">
            <a:avLst/>
          </a:prstGeom>
          <a:solidFill>
            <a:schemeClr val="tx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A8EF81F0-E287-666F-9C3B-78B63A818E58}"/>
              </a:ext>
            </a:extLst>
          </p:cNvPr>
          <p:cNvPicPr>
            <a:picLocks noChangeAspect="1"/>
          </p:cNvPicPr>
          <p:nvPr userDrawn="1"/>
        </p:nvPicPr>
        <p:blipFill>
          <a:blip r:embed="rId6"/>
          <a:stretch>
            <a:fillRect/>
          </a:stretch>
        </p:blipFill>
        <p:spPr>
          <a:xfrm>
            <a:off x="485443" y="2396081"/>
            <a:ext cx="3937000" cy="3568700"/>
          </a:xfrm>
          <a:prstGeom prst="rect">
            <a:avLst/>
          </a:prstGeom>
        </p:spPr>
      </p:pic>
      <p:pic>
        <p:nvPicPr>
          <p:cNvPr id="9" name="Picture 8">
            <a:extLst>
              <a:ext uri="{FF2B5EF4-FFF2-40B4-BE49-F238E27FC236}">
                <a16:creationId xmlns:a16="http://schemas.microsoft.com/office/drawing/2014/main" id="{8061E25B-B188-3CED-1200-DE39BD6500EC}"/>
              </a:ext>
            </a:extLst>
          </p:cNvPr>
          <p:cNvPicPr>
            <a:picLocks noChangeAspect="1"/>
          </p:cNvPicPr>
          <p:nvPr userDrawn="1"/>
        </p:nvPicPr>
        <p:blipFill>
          <a:blip r:embed="rId7"/>
          <a:stretch>
            <a:fillRect/>
          </a:stretch>
        </p:blipFill>
        <p:spPr>
          <a:xfrm>
            <a:off x="94413" y="4219860"/>
            <a:ext cx="2260600" cy="2044700"/>
          </a:xfrm>
          <a:prstGeom prst="rect">
            <a:avLst/>
          </a:prstGeom>
        </p:spPr>
      </p:pic>
      <p:sp>
        <p:nvSpPr>
          <p:cNvPr id="10" name="Picture Placeholder 101">
            <a:extLst>
              <a:ext uri="{FF2B5EF4-FFF2-40B4-BE49-F238E27FC236}">
                <a16:creationId xmlns:a16="http://schemas.microsoft.com/office/drawing/2014/main" id="{356697D4-A80F-90F7-BC43-D2AB37991BA8}"/>
              </a:ext>
            </a:extLst>
          </p:cNvPr>
          <p:cNvSpPr>
            <a:spLocks noGrp="1"/>
          </p:cNvSpPr>
          <p:nvPr>
            <p:ph type="pic" sz="quarter" idx="14" hasCustomPrompt="1"/>
          </p:nvPr>
        </p:nvSpPr>
        <p:spPr>
          <a:xfrm>
            <a:off x="387349" y="4291297"/>
            <a:ext cx="1895476" cy="1895476"/>
          </a:xfrm>
          <a:prstGeom prst="ellipse">
            <a:avLst/>
          </a:prstGeom>
          <a:solidFill>
            <a:schemeClr val="accent5"/>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11" name="Picture Placeholder 103">
            <a:extLst>
              <a:ext uri="{FF2B5EF4-FFF2-40B4-BE49-F238E27FC236}">
                <a16:creationId xmlns:a16="http://schemas.microsoft.com/office/drawing/2014/main" id="{C2DA6134-FDBE-BAE5-A28C-540A9FBF2AA7}"/>
              </a:ext>
            </a:extLst>
          </p:cNvPr>
          <p:cNvSpPr>
            <a:spLocks noGrp="1"/>
          </p:cNvSpPr>
          <p:nvPr>
            <p:ph type="pic" sz="quarter" idx="13" hasCustomPrompt="1"/>
          </p:nvPr>
        </p:nvSpPr>
        <p:spPr>
          <a:xfrm>
            <a:off x="981350" y="25277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Tree>
    <p:extLst>
      <p:ext uri="{BB962C8B-B14F-4D97-AF65-F5344CB8AC3E}">
        <p14:creationId xmlns:p14="http://schemas.microsoft.com/office/powerpoint/2010/main" val="40824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4111288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Title 1">
            <a:extLst>
              <a:ext uri="{FF2B5EF4-FFF2-40B4-BE49-F238E27FC236}">
                <a16:creationId xmlns:a16="http://schemas.microsoft.com/office/drawing/2014/main" id="{9A5B62EC-B6C1-F2E0-BCEA-0FBCE2710A8C}"/>
              </a:ext>
            </a:extLst>
          </p:cNvPr>
          <p:cNvSpPr>
            <a:spLocks noGrp="1"/>
          </p:cNvSpPr>
          <p:nvPr>
            <p:ph type="title"/>
          </p:nvPr>
        </p:nvSpPr>
        <p:spPr>
          <a:xfrm>
            <a:off x="271262" y="205769"/>
            <a:ext cx="7133833" cy="666000"/>
          </a:xfrm>
        </p:spPr>
        <p:txBody>
          <a:bodyPr>
            <a:noAutofit/>
          </a:bodyPr>
          <a:lstStyle/>
          <a:p>
            <a:r>
              <a:rPr lang="en-US"/>
              <a:t>Click to edit Master title style</a:t>
            </a:r>
            <a:endParaRPr lang="en-ZA" dirty="0"/>
          </a:p>
        </p:txBody>
      </p:sp>
      <p:sp>
        <p:nvSpPr>
          <p:cNvPr id="5" name="Content Placeholder 2">
            <a:extLst>
              <a:ext uri="{FF2B5EF4-FFF2-40B4-BE49-F238E27FC236}">
                <a16:creationId xmlns:a16="http://schemas.microsoft.com/office/drawing/2014/main" id="{E8C84CC2-2711-547D-23F8-A313AB59ECF8}"/>
              </a:ext>
            </a:extLst>
          </p:cNvPr>
          <p:cNvSpPr>
            <a:spLocks noGrp="1"/>
          </p:cNvSpPr>
          <p:nvPr>
            <p:ph idx="1"/>
          </p:nvPr>
        </p:nvSpPr>
        <p:spPr>
          <a:xfrm>
            <a:off x="271261" y="1223493"/>
            <a:ext cx="8537888" cy="485902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1241671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3.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 Id="rId1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heme" Target="../theme/theme2.xml"/><Relationship Id="rId7" Type="http://schemas.openxmlformats.org/officeDocument/2006/relationships/image" Target="../media/image1.emf"/><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oleObject" Target="../embeddings/oleObject10.bin"/><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9144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11" name="Object 10" hidden="1"/>
          <p:cNvGraphicFramePr>
            <a:graphicFrameLocks noChangeAspect="1"/>
          </p:cNvGraphicFramePr>
          <p:nvPr userDrawn="1">
            <p:custDataLst>
              <p:tags r:id="rId10"/>
            </p:custDataLst>
            <p:extLst>
              <p:ext uri="{D42A27DB-BD31-4B8C-83A1-F6EECF244321}">
                <p14:modId xmlns:p14="http://schemas.microsoft.com/office/powerpoint/2010/main" val="3272767211"/>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12" imgW="270" imgH="270" progId="TCLayout.ActiveDocument.1">
                  <p:embed/>
                </p:oleObj>
              </mc:Choice>
              <mc:Fallback>
                <p:oleObj name="think-cell Slide" r:id="rId12" imgW="270" imgH="270" progId="TCLayout.ActiveDocument.1">
                  <p:embed/>
                  <p:pic>
                    <p:nvPicPr>
                      <p:cNvPr id="11" name="Object 10" hidden="1"/>
                      <p:cNvPicPr/>
                      <p:nvPr/>
                    </p:nvPicPr>
                    <p:blipFill>
                      <a:blip r:embed="rId13"/>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11"/>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271261" y="1223493"/>
            <a:ext cx="8537888"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271263" y="205769"/>
            <a:ext cx="6562230"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sp>
        <p:nvSpPr>
          <p:cNvPr id="15" name="Rectangle 14">
            <a:extLst>
              <a:ext uri="{FF2B5EF4-FFF2-40B4-BE49-F238E27FC236}">
                <a16:creationId xmlns:a16="http://schemas.microsoft.com/office/drawing/2014/main" id="{B56DB893-999D-78A5-DBD6-5B38A7382F94}"/>
              </a:ext>
            </a:extLst>
          </p:cNvPr>
          <p:cNvSpPr/>
          <p:nvPr userDrawn="1"/>
        </p:nvSpPr>
        <p:spPr>
          <a:xfrm>
            <a:off x="0" y="6176966"/>
            <a:ext cx="9144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7" name="Picture 6">
            <a:extLst>
              <a:ext uri="{FF2B5EF4-FFF2-40B4-BE49-F238E27FC236}">
                <a16:creationId xmlns:a16="http://schemas.microsoft.com/office/drawing/2014/main" id="{86835256-4A79-C457-42EA-3B132774EF72}"/>
              </a:ext>
            </a:extLst>
          </p:cNvPr>
          <p:cNvPicPr>
            <a:picLocks noChangeAspect="1"/>
          </p:cNvPicPr>
          <p:nvPr userDrawn="1"/>
        </p:nvPicPr>
        <p:blipFill>
          <a:blip r:embed="rId14"/>
          <a:stretch>
            <a:fillRect/>
          </a:stretch>
        </p:blipFill>
        <p:spPr>
          <a:xfrm>
            <a:off x="7401938" y="355671"/>
            <a:ext cx="1422400" cy="368300"/>
          </a:xfrm>
          <a:prstGeom prst="rect">
            <a:avLst/>
          </a:prstGeom>
        </p:spPr>
      </p:pic>
      <p:pic>
        <p:nvPicPr>
          <p:cNvPr id="8" name="Picture 7">
            <a:extLst>
              <a:ext uri="{FF2B5EF4-FFF2-40B4-BE49-F238E27FC236}">
                <a16:creationId xmlns:a16="http://schemas.microsoft.com/office/drawing/2014/main" id="{9B7E07D3-4A90-6E1D-B090-8BC507CBDC1B}"/>
              </a:ext>
            </a:extLst>
          </p:cNvPr>
          <p:cNvPicPr>
            <a:picLocks noChangeAspect="1"/>
          </p:cNvPicPr>
          <p:nvPr userDrawn="1"/>
        </p:nvPicPr>
        <p:blipFill>
          <a:blip r:embed="rId15"/>
          <a:stretch>
            <a:fillRect/>
          </a:stretch>
        </p:blipFill>
        <p:spPr>
          <a:xfrm>
            <a:off x="6997065" y="361245"/>
            <a:ext cx="241300" cy="368300"/>
          </a:xfrm>
          <a:prstGeom prst="rect">
            <a:avLst/>
          </a:prstGeom>
        </p:spPr>
      </p:pic>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62" r:id="rId3"/>
    <p:sldLayoutId id="2147483656" r:id="rId4"/>
    <p:sldLayoutId id="2147483650" r:id="rId5"/>
    <p:sldLayoutId id="2147483657" r:id="rId6"/>
    <p:sldLayoutId id="2147483655" r:id="rId7"/>
    <p:sldLayoutId id="2147483661" r:id="rId8"/>
  </p:sldLayoutIdLst>
  <p:txStyles>
    <p:titleStyle>
      <a:lvl1pPr algn="l" defTabSz="685783" rtl="0" eaLnBrk="1" latinLnBrk="0" hangingPunct="1">
        <a:lnSpc>
          <a:spcPct val="90000"/>
        </a:lnSpc>
        <a:spcBef>
          <a:spcPct val="0"/>
        </a:spcBef>
        <a:buNone/>
        <a:defRPr sz="1800"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rgbClr val="1D3E88"/>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9144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11" name="Object 10" hidden="1"/>
          <p:cNvGraphicFramePr>
            <a:graphicFrameLocks noChangeAspect="1"/>
          </p:cNvGraphicFramePr>
          <p:nvPr userDrawn="1">
            <p:custDataLst>
              <p:tags r:id="rId4"/>
            </p:custDataLst>
            <p:extLst>
              <p:ext uri="{D42A27DB-BD31-4B8C-83A1-F6EECF244321}">
                <p14:modId xmlns:p14="http://schemas.microsoft.com/office/powerpoint/2010/main" val="3272767211"/>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11" name="Object 10" hidden="1"/>
                      <p:cNvPicPr/>
                      <p:nvPr/>
                    </p:nvPicPr>
                    <p:blipFill>
                      <a:blip r:embed="rId7"/>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5"/>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271261" y="1223493"/>
            <a:ext cx="8537888"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271263" y="205769"/>
            <a:ext cx="6562230"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7" name="Picture 6">
            <a:extLst>
              <a:ext uri="{FF2B5EF4-FFF2-40B4-BE49-F238E27FC236}">
                <a16:creationId xmlns:a16="http://schemas.microsoft.com/office/drawing/2014/main" id="{5727B543-9919-2A25-BF19-541523B04A2A}"/>
              </a:ext>
            </a:extLst>
          </p:cNvPr>
          <p:cNvPicPr>
            <a:picLocks noChangeAspect="1"/>
          </p:cNvPicPr>
          <p:nvPr userDrawn="1"/>
        </p:nvPicPr>
        <p:blipFill>
          <a:blip r:embed="rId8"/>
          <a:stretch>
            <a:fillRect/>
          </a:stretch>
        </p:blipFill>
        <p:spPr>
          <a:xfrm>
            <a:off x="7401938" y="355671"/>
            <a:ext cx="1422400" cy="368300"/>
          </a:xfrm>
          <a:prstGeom prst="rect">
            <a:avLst/>
          </a:prstGeom>
        </p:spPr>
      </p:pic>
      <p:pic>
        <p:nvPicPr>
          <p:cNvPr id="8" name="Picture 7">
            <a:extLst>
              <a:ext uri="{FF2B5EF4-FFF2-40B4-BE49-F238E27FC236}">
                <a16:creationId xmlns:a16="http://schemas.microsoft.com/office/drawing/2014/main" id="{A7598339-800F-6745-3F4B-1F6ABC19E583}"/>
              </a:ext>
            </a:extLst>
          </p:cNvPr>
          <p:cNvPicPr>
            <a:picLocks noChangeAspect="1"/>
          </p:cNvPicPr>
          <p:nvPr userDrawn="1"/>
        </p:nvPicPr>
        <p:blipFill>
          <a:blip r:embed="rId9"/>
          <a:stretch>
            <a:fillRect/>
          </a:stretch>
        </p:blipFill>
        <p:spPr>
          <a:xfrm>
            <a:off x="6997065" y="361245"/>
            <a:ext cx="241300" cy="368300"/>
          </a:xfrm>
          <a:prstGeom prst="rect">
            <a:avLst/>
          </a:prstGeom>
        </p:spPr>
      </p:pic>
    </p:spTree>
    <p:extLst>
      <p:ext uri="{BB962C8B-B14F-4D97-AF65-F5344CB8AC3E}">
        <p14:creationId xmlns:p14="http://schemas.microsoft.com/office/powerpoint/2010/main" val="2540211694"/>
      </p:ext>
    </p:extLst>
  </p:cSld>
  <p:clrMap bg1="lt1" tx1="dk1" bg2="lt2" tx2="dk2" accent1="accent1" accent2="accent2" accent3="accent3" accent4="accent4" accent5="accent5" accent6="accent6" hlink="hlink" folHlink="folHlink"/>
  <p:sldLayoutIdLst>
    <p:sldLayoutId id="2147483659" r:id="rId1"/>
    <p:sldLayoutId id="2147483660" r:id="rId2"/>
  </p:sldLayoutIdLst>
  <p:txStyles>
    <p:titleStyle>
      <a:lvl1pPr algn="l" defTabSz="685783" rtl="0" eaLnBrk="1" latinLnBrk="0" hangingPunct="1">
        <a:lnSpc>
          <a:spcPct val="90000"/>
        </a:lnSpc>
        <a:spcBef>
          <a:spcPct val="0"/>
        </a:spcBef>
        <a:buNone/>
        <a:defRPr sz="1800"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rgbClr val="1D3E88"/>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D896258-C4F6-FE63-0CFE-306847F5FE4F}"/>
              </a:ext>
            </a:extLst>
          </p:cNvPr>
          <p:cNvSpPr>
            <a:spLocks noGrp="1"/>
          </p:cNvSpPr>
          <p:nvPr>
            <p:ph type="ctrTitle"/>
          </p:nvPr>
        </p:nvSpPr>
        <p:spPr>
          <a:xfrm>
            <a:off x="4111230" y="1798914"/>
            <a:ext cx="5471626" cy="1290863"/>
          </a:xfrm>
        </p:spPr>
        <p:txBody>
          <a:bodyPr>
            <a:normAutofit fontScale="90000"/>
          </a:bodyPr>
          <a:lstStyle/>
          <a:p>
            <a:pPr algn="l"/>
            <a:r>
              <a:rPr lang="en-US" altLang="en-US" sz="2400" b="1" dirty="0"/>
              <a:t>CLARIFICATION FOR THE</a:t>
            </a:r>
            <a:br>
              <a:rPr lang="en-US" altLang="en-US" sz="2400" b="1" dirty="0"/>
            </a:br>
            <a:br>
              <a:rPr lang="en-ZA" sz="1800" b="0" i="0" u="none" strike="noStrike" baseline="0" dirty="0">
                <a:solidFill>
                  <a:srgbClr val="000000"/>
                </a:solidFill>
                <a:latin typeface="Arial" panose="020B0604020202020204" pitchFamily="34" charset="0"/>
              </a:rPr>
            </a:br>
            <a:r>
              <a:rPr lang="en-US" sz="1800" b="1" i="0" u="none" strike="noStrike" baseline="0" dirty="0">
                <a:latin typeface="Arial" panose="020B0604020202020204" pitchFamily="34" charset="0"/>
              </a:rPr>
              <a:t>Provision of Technical Facilities Management </a:t>
            </a:r>
            <a:br>
              <a:rPr lang="en-US" sz="1800" b="1" i="0" u="none" strike="noStrike" baseline="0" dirty="0">
                <a:latin typeface="Arial" panose="020B0604020202020204" pitchFamily="34" charset="0"/>
              </a:rPr>
            </a:br>
            <a:r>
              <a:rPr lang="en-US" sz="1800" b="1" i="0" u="none" strike="noStrike" baseline="0" dirty="0">
                <a:latin typeface="Arial" panose="020B0604020202020204" pitchFamily="34" charset="0"/>
              </a:rPr>
              <a:t>Services to Eskom Real Estate </a:t>
            </a:r>
            <a:r>
              <a:rPr lang="en-US" sz="1800" dirty="0">
                <a:latin typeface="Arial" panose="020B0604020202020204" pitchFamily="34" charset="0"/>
              </a:rPr>
              <a:t>(</a:t>
            </a:r>
            <a:r>
              <a:rPr lang="en-US" sz="1800" b="1" i="0" u="none" strike="noStrike" baseline="0" dirty="0">
                <a:latin typeface="Arial" panose="020B0604020202020204" pitchFamily="34" charset="0"/>
              </a:rPr>
              <a:t>ERE) Eskom </a:t>
            </a:r>
            <a:br>
              <a:rPr lang="en-US" sz="1800" b="1" i="0" u="none" strike="noStrike" baseline="0" dirty="0">
                <a:latin typeface="Arial" panose="020B0604020202020204" pitchFamily="34" charset="0"/>
              </a:rPr>
            </a:br>
            <a:r>
              <a:rPr lang="en-US" sz="1800" b="1" i="0" u="none" strike="noStrike" baseline="0" dirty="0">
                <a:latin typeface="Arial" panose="020B0604020202020204" pitchFamily="34" charset="0"/>
              </a:rPr>
              <a:t>Academy of Learning </a:t>
            </a:r>
            <a:r>
              <a:rPr lang="en-US" altLang="en-US" sz="2400" b="1" dirty="0"/>
              <a:t> </a:t>
            </a:r>
            <a:br>
              <a:rPr lang="en-US" altLang="en-US" sz="2400" b="1" dirty="0"/>
            </a:br>
            <a:br>
              <a:rPr lang="en-ZA" sz="1800" dirty="0">
                <a:effectLst/>
                <a:latin typeface="Calibri" panose="020F0502020204030204" pitchFamily="34" charset="0"/>
                <a:ea typeface="Calibri" panose="020F0502020204030204" pitchFamily="34" charset="0"/>
                <a:cs typeface="Times New Roman" panose="02020603050405020304" pitchFamily="18" charset="0"/>
              </a:rPr>
            </a:br>
            <a:br>
              <a:rPr lang="en-ZA" sz="1600" b="1" dirty="0">
                <a:effectLst/>
                <a:latin typeface="Arial" panose="020B0604020202020204" pitchFamily="34" charset="0"/>
                <a:ea typeface="Calibri" panose="020F0502020204030204" pitchFamily="34" charset="0"/>
                <a:cs typeface="Times New Roman" panose="02020603050405020304" pitchFamily="18" charset="0"/>
              </a:rPr>
            </a:br>
            <a:br>
              <a:rPr lang="en-ZA" sz="1600" b="1" dirty="0">
                <a:effectLst/>
                <a:latin typeface="Arial" panose="020B0604020202020204" pitchFamily="34" charset="0"/>
                <a:ea typeface="Calibri" panose="020F0502020204030204" pitchFamily="34" charset="0"/>
                <a:cs typeface="Times New Roman" panose="02020603050405020304" pitchFamily="18" charset="0"/>
              </a:rPr>
            </a:br>
            <a:r>
              <a:rPr lang="en-ZA" sz="1800" b="1" dirty="0">
                <a:effectLst/>
                <a:latin typeface="Arial" panose="020B0604020202020204" pitchFamily="34" charset="0"/>
                <a:ea typeface="Calibri" panose="020F0502020204030204" pitchFamily="34" charset="0"/>
                <a:cs typeface="Times New Roman" panose="02020603050405020304" pitchFamily="18" charset="0"/>
              </a:rPr>
              <a:t>Tender no. E1379CXCTS  </a:t>
            </a:r>
            <a:endParaRPr lang="en-US" dirty="0"/>
          </a:p>
        </p:txBody>
      </p:sp>
      <p:sp>
        <p:nvSpPr>
          <p:cNvPr id="11" name="Subtitle 10">
            <a:extLst>
              <a:ext uri="{FF2B5EF4-FFF2-40B4-BE49-F238E27FC236}">
                <a16:creationId xmlns:a16="http://schemas.microsoft.com/office/drawing/2014/main" id="{84E2FA21-C7E5-E790-535A-FFC8AB67C921}"/>
              </a:ext>
            </a:extLst>
          </p:cNvPr>
          <p:cNvSpPr>
            <a:spLocks noGrp="1"/>
          </p:cNvSpPr>
          <p:nvPr>
            <p:ph type="subTitle" idx="1"/>
          </p:nvPr>
        </p:nvSpPr>
        <p:spPr>
          <a:xfrm>
            <a:off x="4572000" y="3161902"/>
            <a:ext cx="4229806" cy="365126"/>
          </a:xfrm>
        </p:spPr>
        <p:txBody>
          <a:bodyPr/>
          <a:lstStyle/>
          <a:p>
            <a:r>
              <a:rPr lang="en-US" dirty="0"/>
              <a:t>Nicole Moila</a:t>
            </a:r>
          </a:p>
        </p:txBody>
      </p:sp>
      <p:sp>
        <p:nvSpPr>
          <p:cNvPr id="12" name="Text Placeholder 11">
            <a:extLst>
              <a:ext uri="{FF2B5EF4-FFF2-40B4-BE49-F238E27FC236}">
                <a16:creationId xmlns:a16="http://schemas.microsoft.com/office/drawing/2014/main" id="{3812007D-EDEF-F902-7F72-AB3FAE6A9414}"/>
              </a:ext>
            </a:extLst>
          </p:cNvPr>
          <p:cNvSpPr>
            <a:spLocks noGrp="1"/>
          </p:cNvSpPr>
          <p:nvPr>
            <p:ph type="body" sz="quarter" idx="10"/>
          </p:nvPr>
        </p:nvSpPr>
        <p:spPr/>
        <p:txBody>
          <a:bodyPr/>
          <a:lstStyle/>
          <a:p>
            <a:r>
              <a:rPr lang="en-US" dirty="0"/>
              <a:t>20 June 2025</a:t>
            </a:r>
          </a:p>
        </p:txBody>
      </p:sp>
      <p:pic>
        <p:nvPicPr>
          <p:cNvPr id="10" name="Picture Placeholder 9">
            <a:extLst>
              <a:ext uri="{FF2B5EF4-FFF2-40B4-BE49-F238E27FC236}">
                <a16:creationId xmlns:a16="http://schemas.microsoft.com/office/drawing/2014/main" id="{E5F77460-8E9F-1567-7170-702027539AA5}"/>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a:prstGeom prst="ellipse">
            <a:avLst/>
          </a:prstGeom>
        </p:spPr>
      </p:pic>
      <p:pic>
        <p:nvPicPr>
          <p:cNvPr id="14" name="Picture Placeholder 13">
            <a:extLst>
              <a:ext uri="{FF2B5EF4-FFF2-40B4-BE49-F238E27FC236}">
                <a16:creationId xmlns:a16="http://schemas.microsoft.com/office/drawing/2014/main" id="{22F19F1E-CB43-D25A-2C75-6E321D77C0C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p:spPr>
      </p:pic>
    </p:spTree>
    <p:extLst>
      <p:ext uri="{BB962C8B-B14F-4D97-AF65-F5344CB8AC3E}">
        <p14:creationId xmlns:p14="http://schemas.microsoft.com/office/powerpoint/2010/main" val="335524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E93DF-A1D8-0442-FC06-E472C936003E}"/>
              </a:ext>
            </a:extLst>
          </p:cNvPr>
          <p:cNvSpPr>
            <a:spLocks noGrp="1"/>
          </p:cNvSpPr>
          <p:nvPr>
            <p:ph type="title"/>
          </p:nvPr>
        </p:nvSpPr>
        <p:spPr/>
        <p:txBody>
          <a:bodyPr/>
          <a:lstStyle/>
          <a:p>
            <a:r>
              <a:rPr lang="en-US" altLang="en-US" sz="2000" b="1" dirty="0"/>
              <a:t>Joint venture requirements</a:t>
            </a:r>
            <a:endParaRPr lang="en-ZA" sz="2000" b="1" dirty="0"/>
          </a:p>
        </p:txBody>
      </p:sp>
      <p:pic>
        <p:nvPicPr>
          <p:cNvPr id="5" name="Content Placeholder 4">
            <a:extLst>
              <a:ext uri="{FF2B5EF4-FFF2-40B4-BE49-F238E27FC236}">
                <a16:creationId xmlns:a16="http://schemas.microsoft.com/office/drawing/2014/main" id="{733B57AE-EE9B-769B-3568-741006D67995}"/>
              </a:ext>
            </a:extLst>
          </p:cNvPr>
          <p:cNvPicPr>
            <a:picLocks noGrp="1" noChangeAspect="1"/>
          </p:cNvPicPr>
          <p:nvPr>
            <p:ph idx="1"/>
          </p:nvPr>
        </p:nvPicPr>
        <p:blipFill>
          <a:blip r:embed="rId2"/>
          <a:stretch>
            <a:fillRect/>
          </a:stretch>
        </p:blipFill>
        <p:spPr>
          <a:xfrm>
            <a:off x="775693" y="1223963"/>
            <a:ext cx="7529114" cy="4859337"/>
          </a:xfrm>
        </p:spPr>
      </p:pic>
    </p:spTree>
    <p:extLst>
      <p:ext uri="{BB962C8B-B14F-4D97-AF65-F5344CB8AC3E}">
        <p14:creationId xmlns:p14="http://schemas.microsoft.com/office/powerpoint/2010/main" val="327813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ED218-3C9E-9F89-AEE4-43B29E3F8167}"/>
              </a:ext>
            </a:extLst>
          </p:cNvPr>
          <p:cNvSpPr>
            <a:spLocks noGrp="1"/>
          </p:cNvSpPr>
          <p:nvPr>
            <p:ph type="title"/>
          </p:nvPr>
        </p:nvSpPr>
        <p:spPr/>
        <p:txBody>
          <a:bodyPr/>
          <a:lstStyle/>
          <a:p>
            <a:r>
              <a:rPr lang="en-US" altLang="en-US" sz="2000" b="1" dirty="0"/>
              <a:t>Commercial Requirements</a:t>
            </a:r>
            <a:endParaRPr lang="en-ZA" sz="2000" b="1" dirty="0"/>
          </a:p>
        </p:txBody>
      </p:sp>
      <p:sp>
        <p:nvSpPr>
          <p:cNvPr id="3" name="Content Placeholder 2">
            <a:extLst>
              <a:ext uri="{FF2B5EF4-FFF2-40B4-BE49-F238E27FC236}">
                <a16:creationId xmlns:a16="http://schemas.microsoft.com/office/drawing/2014/main" id="{DC6CB8CB-ED6A-727C-EAA7-1478361CB171}"/>
              </a:ext>
            </a:extLst>
          </p:cNvPr>
          <p:cNvSpPr>
            <a:spLocks noGrp="1"/>
          </p:cNvSpPr>
          <p:nvPr>
            <p:ph idx="1"/>
          </p:nvPr>
        </p:nvSpPr>
        <p:spPr/>
        <p:txBody>
          <a:bodyPr/>
          <a:lstStyle/>
          <a:p>
            <a:r>
              <a:rPr lang="en-GB" sz="2000" dirty="0"/>
              <a:t>The tenderers must complete the Non-disclosure forms attached, to indicate that none of its personnel have any involvement or interest in Eskom and likewise no Eskom personnel have any involvement or interest in the respondent’s business with regard to this tender.</a:t>
            </a:r>
            <a:endParaRPr lang="en-ZA" sz="2000" dirty="0"/>
          </a:p>
          <a:p>
            <a:pPr eaLnBrk="1" hangingPunct="1">
              <a:defRPr/>
            </a:pPr>
            <a:r>
              <a:rPr lang="en-GB" sz="2000" b="1" dirty="0"/>
              <a:t> </a:t>
            </a:r>
            <a:r>
              <a:rPr lang="en-GB" sz="2000" dirty="0"/>
              <a:t>All costs incurred in the preparation, presentation/demonstration, and submission of your tender response will be for the Tenderer’s account.</a:t>
            </a:r>
            <a:endParaRPr lang="en-ZA" sz="2000" dirty="0"/>
          </a:p>
          <a:p>
            <a:pPr eaLnBrk="1" hangingPunct="1">
              <a:defRPr/>
            </a:pPr>
            <a:r>
              <a:rPr lang="en-US" altLang="en-US" sz="2000" kern="0" dirty="0"/>
              <a:t>All queries to be addressed to the Buyer in writing. No telephone calls will be accepted for queries regarding this tender</a:t>
            </a:r>
          </a:p>
          <a:p>
            <a:pPr eaLnBrk="1" hangingPunct="1">
              <a:defRPr/>
            </a:pPr>
            <a:r>
              <a:rPr lang="en-US" altLang="en-US" sz="2000" kern="0" dirty="0"/>
              <a:t>Closing time for all queries is 05 working days prior to tender on </a:t>
            </a:r>
            <a:br>
              <a:rPr lang="en-US" altLang="en-US" sz="2000" kern="0" dirty="0"/>
            </a:br>
            <a:r>
              <a:rPr lang="en-US" altLang="en-US" sz="2000" kern="0" dirty="0"/>
              <a:t>09 July 2025.</a:t>
            </a:r>
          </a:p>
          <a:p>
            <a:endParaRPr lang="en-ZA" dirty="0"/>
          </a:p>
        </p:txBody>
      </p:sp>
    </p:spTree>
    <p:extLst>
      <p:ext uri="{BB962C8B-B14F-4D97-AF65-F5344CB8AC3E}">
        <p14:creationId xmlns:p14="http://schemas.microsoft.com/office/powerpoint/2010/main" val="2035504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43A13-8FBE-E37D-8183-EC71B2598879}"/>
              </a:ext>
            </a:extLst>
          </p:cNvPr>
          <p:cNvSpPr>
            <a:spLocks noGrp="1"/>
          </p:cNvSpPr>
          <p:nvPr>
            <p:ph type="title"/>
          </p:nvPr>
        </p:nvSpPr>
        <p:spPr/>
        <p:txBody>
          <a:bodyPr/>
          <a:lstStyle/>
          <a:p>
            <a:r>
              <a:rPr lang="en-US" altLang="en-US" sz="2000" b="1" dirty="0"/>
              <a:t>Commercial Requirements ….</a:t>
            </a:r>
            <a:r>
              <a:rPr lang="en-US" altLang="en-US" sz="2000" b="1" dirty="0" err="1"/>
              <a:t>cont</a:t>
            </a:r>
            <a:endParaRPr lang="en-ZA" sz="2000" b="1" dirty="0"/>
          </a:p>
        </p:txBody>
      </p:sp>
      <p:sp>
        <p:nvSpPr>
          <p:cNvPr id="3" name="Content Placeholder 2">
            <a:extLst>
              <a:ext uri="{FF2B5EF4-FFF2-40B4-BE49-F238E27FC236}">
                <a16:creationId xmlns:a16="http://schemas.microsoft.com/office/drawing/2014/main" id="{0A02835F-FFC3-F425-2546-4393AA0560D2}"/>
              </a:ext>
            </a:extLst>
          </p:cNvPr>
          <p:cNvSpPr>
            <a:spLocks noGrp="1"/>
          </p:cNvSpPr>
          <p:nvPr>
            <p:ph idx="1"/>
          </p:nvPr>
        </p:nvSpPr>
        <p:spPr/>
        <p:txBody>
          <a:bodyPr/>
          <a:lstStyle/>
          <a:p>
            <a:r>
              <a:rPr lang="en-GB" sz="2000" dirty="0"/>
              <a:t>The information contained in this document is of a confidential nature and may only be used for purpose of responding to this enquiry. This confidentiality clause extends to partners, whom you may decide to involve in preparing a response to this tender. </a:t>
            </a:r>
          </a:p>
          <a:p>
            <a:r>
              <a:rPr lang="en-GB" sz="2000" dirty="0"/>
              <a:t>The tender and any supporting documents submitted as part of your response will become the property of Eskom.</a:t>
            </a:r>
            <a:endParaRPr lang="en-ZA" sz="2000" dirty="0"/>
          </a:p>
          <a:p>
            <a:endParaRPr lang="en-ZA" dirty="0"/>
          </a:p>
        </p:txBody>
      </p:sp>
    </p:spTree>
    <p:extLst>
      <p:ext uri="{BB962C8B-B14F-4D97-AF65-F5344CB8AC3E}">
        <p14:creationId xmlns:p14="http://schemas.microsoft.com/office/powerpoint/2010/main" val="1155956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ED5B4-B8C3-F445-D0E9-456E18480DB4}"/>
              </a:ext>
            </a:extLst>
          </p:cNvPr>
          <p:cNvSpPr>
            <a:spLocks noGrp="1"/>
          </p:cNvSpPr>
          <p:nvPr>
            <p:ph type="title"/>
          </p:nvPr>
        </p:nvSpPr>
        <p:spPr/>
        <p:txBody>
          <a:bodyPr/>
          <a:lstStyle/>
          <a:p>
            <a:r>
              <a:rPr lang="en-US" altLang="en-US" sz="2000" b="1" dirty="0"/>
              <a:t>Eskom Tender Portal – Tender </a:t>
            </a:r>
            <a:r>
              <a:rPr lang="en-US" altLang="en-US" sz="2000" b="1" dirty="0" err="1"/>
              <a:t>Returnables</a:t>
            </a:r>
            <a:endParaRPr lang="en-ZA" sz="2000" b="1" dirty="0"/>
          </a:p>
        </p:txBody>
      </p:sp>
      <p:sp>
        <p:nvSpPr>
          <p:cNvPr id="3" name="Content Placeholder 2">
            <a:extLst>
              <a:ext uri="{FF2B5EF4-FFF2-40B4-BE49-F238E27FC236}">
                <a16:creationId xmlns:a16="http://schemas.microsoft.com/office/drawing/2014/main" id="{39584F12-104B-A204-A91F-9C5BB40A0893}"/>
              </a:ext>
            </a:extLst>
          </p:cNvPr>
          <p:cNvSpPr>
            <a:spLocks noGrp="1"/>
          </p:cNvSpPr>
          <p:nvPr>
            <p:ph idx="1"/>
          </p:nvPr>
        </p:nvSpPr>
        <p:spPr/>
        <p:txBody>
          <a:bodyPr>
            <a:normAutofit/>
          </a:bodyPr>
          <a:lstStyle/>
          <a:p>
            <a:r>
              <a:rPr lang="en-US" altLang="en-US" sz="2000" dirty="0"/>
              <a:t>Please note that the tender documentation should be submitted in the following format:</a:t>
            </a:r>
            <a:endParaRPr lang="en-ZA" dirty="0"/>
          </a:p>
          <a:p>
            <a:endParaRPr lang="en-ZA" dirty="0"/>
          </a:p>
          <a:p>
            <a:endParaRPr lang="en-ZA" dirty="0"/>
          </a:p>
          <a:p>
            <a:endParaRPr lang="en-ZA" dirty="0"/>
          </a:p>
          <a:p>
            <a:endParaRPr lang="en-ZA" dirty="0"/>
          </a:p>
          <a:p>
            <a:endParaRPr lang="en-ZA" dirty="0"/>
          </a:p>
          <a:p>
            <a:endParaRPr lang="en-ZA" dirty="0"/>
          </a:p>
          <a:p>
            <a:endParaRPr lang="en-ZA" dirty="0"/>
          </a:p>
          <a:p>
            <a:pPr marL="0" indent="0">
              <a:buNone/>
            </a:pPr>
            <a:endParaRPr lang="en-US" altLang="en-US" sz="1050" dirty="0"/>
          </a:p>
          <a:p>
            <a:pPr marL="0" indent="0">
              <a:buNone/>
            </a:pPr>
            <a:endParaRPr lang="en-US" altLang="en-US" dirty="0"/>
          </a:p>
          <a:p>
            <a:pPr marL="0" indent="0">
              <a:buNone/>
            </a:pPr>
            <a:endParaRPr lang="en-US" altLang="en-US" sz="1050" dirty="0"/>
          </a:p>
          <a:p>
            <a:pPr marL="0" indent="0">
              <a:buNone/>
            </a:pPr>
            <a:endParaRPr lang="en-US" altLang="en-US" dirty="0"/>
          </a:p>
          <a:p>
            <a:pPr marL="0" indent="0">
              <a:buNone/>
            </a:pPr>
            <a:endParaRPr lang="en-US" altLang="en-US" sz="1050" dirty="0"/>
          </a:p>
          <a:p>
            <a:pPr marL="0" indent="0">
              <a:buNone/>
            </a:pPr>
            <a:r>
              <a:rPr lang="en-US" altLang="en-US" sz="2000" dirty="0"/>
              <a:t>Please ensure that each part is separated from each other as each of the parts are evaluated independently</a:t>
            </a:r>
            <a:endParaRPr lang="en-ZA" dirty="0"/>
          </a:p>
        </p:txBody>
      </p:sp>
      <p:graphicFrame>
        <p:nvGraphicFramePr>
          <p:cNvPr id="4" name="Table 4">
            <a:extLst>
              <a:ext uri="{FF2B5EF4-FFF2-40B4-BE49-F238E27FC236}">
                <a16:creationId xmlns:a16="http://schemas.microsoft.com/office/drawing/2014/main" id="{8DD92C45-98C2-48F1-5A04-9E2BDE528C14}"/>
              </a:ext>
            </a:extLst>
          </p:cNvPr>
          <p:cNvGraphicFramePr>
            <a:graphicFrameLocks noGrp="1"/>
          </p:cNvGraphicFramePr>
          <p:nvPr>
            <p:extLst>
              <p:ext uri="{D42A27DB-BD31-4B8C-83A1-F6EECF244321}">
                <p14:modId xmlns:p14="http://schemas.microsoft.com/office/powerpoint/2010/main" val="3574220942"/>
              </p:ext>
            </p:extLst>
          </p:nvPr>
        </p:nvGraphicFramePr>
        <p:xfrm>
          <a:off x="1435826" y="1996478"/>
          <a:ext cx="5808097" cy="2638038"/>
        </p:xfrm>
        <a:graphic>
          <a:graphicData uri="http://schemas.openxmlformats.org/drawingml/2006/table">
            <a:tbl>
              <a:tblPr firstRow="1" bandRow="1">
                <a:tableStyleId>{5C22544A-7EE6-4342-B048-85BDC9FD1C3A}</a:tableStyleId>
              </a:tblPr>
              <a:tblGrid>
                <a:gridCol w="4504640">
                  <a:extLst>
                    <a:ext uri="{9D8B030D-6E8A-4147-A177-3AD203B41FA5}">
                      <a16:colId xmlns:a16="http://schemas.microsoft.com/office/drawing/2014/main" val="549056225"/>
                    </a:ext>
                  </a:extLst>
                </a:gridCol>
                <a:gridCol w="1303457">
                  <a:extLst>
                    <a:ext uri="{9D8B030D-6E8A-4147-A177-3AD203B41FA5}">
                      <a16:colId xmlns:a16="http://schemas.microsoft.com/office/drawing/2014/main" val="1982387180"/>
                    </a:ext>
                  </a:extLst>
                </a:gridCol>
              </a:tblGrid>
              <a:tr h="282323">
                <a:tc>
                  <a:txBody>
                    <a:bodyPr/>
                    <a:lstStyle/>
                    <a:p>
                      <a:r>
                        <a:rPr lang="en-US" dirty="0"/>
                        <a:t>SECTION</a:t>
                      </a:r>
                      <a:endParaRPr lang="en-ZA" dirty="0"/>
                    </a:p>
                  </a:txBody>
                  <a:tcPr/>
                </a:tc>
                <a:tc>
                  <a:txBody>
                    <a:bodyPr/>
                    <a:lstStyle/>
                    <a:p>
                      <a:r>
                        <a:rPr lang="en-US" dirty="0"/>
                        <a:t>ORIGINAL</a:t>
                      </a:r>
                      <a:endParaRPr lang="en-ZA" dirty="0"/>
                    </a:p>
                  </a:txBody>
                  <a:tcPr/>
                </a:tc>
                <a:extLst>
                  <a:ext uri="{0D108BD9-81ED-4DB2-BD59-A6C34878D82A}">
                    <a16:rowId xmlns:a16="http://schemas.microsoft.com/office/drawing/2014/main" val="930318524"/>
                  </a:ext>
                </a:extLst>
              </a:tr>
              <a:tr h="521211">
                <a:tc>
                  <a:txBody>
                    <a:bodyPr/>
                    <a:lstStyle/>
                    <a:p>
                      <a:pPr>
                        <a:spcAft>
                          <a:spcPts val="0"/>
                        </a:spcAft>
                        <a:tabLst>
                          <a:tab pos="1600200" algn="l"/>
                        </a:tabLst>
                      </a:pPr>
                      <a:r>
                        <a:rPr lang="en-GB" sz="1800" dirty="0">
                          <a:effectLst/>
                        </a:rPr>
                        <a:t>PART 1 will comprise of the </a:t>
                      </a:r>
                      <a:r>
                        <a:rPr lang="en-GB" sz="1800" u="sng" dirty="0">
                          <a:effectLst/>
                        </a:rPr>
                        <a:t>Commercial</a:t>
                      </a:r>
                      <a:r>
                        <a:rPr lang="en-GB" sz="1800" dirty="0">
                          <a:effectLst/>
                        </a:rPr>
                        <a:t> Requirements including SDL&amp;I</a:t>
                      </a:r>
                      <a:endParaRPr lang="en-ZA" sz="1800" dirty="0">
                        <a:effectLst/>
                        <a:latin typeface="Times New Roman"/>
                        <a:ea typeface="Times New Roman"/>
                      </a:endParaRPr>
                    </a:p>
                  </a:txBody>
                  <a:tcPr marL="68588" marR="68588" marT="0" marB="0"/>
                </a:tc>
                <a:tc>
                  <a:txBody>
                    <a:bodyPr/>
                    <a:lstStyle/>
                    <a:p>
                      <a:pPr algn="ctr">
                        <a:spcAft>
                          <a:spcPts val="0"/>
                        </a:spcAft>
                        <a:tabLst>
                          <a:tab pos="1600200" algn="l"/>
                        </a:tabLst>
                      </a:pPr>
                      <a:r>
                        <a:rPr lang="en-GB" sz="3600" dirty="0">
                          <a:effectLst/>
                        </a:rPr>
                        <a:t>√</a:t>
                      </a:r>
                      <a:endParaRPr lang="en-ZA" sz="1100" dirty="0">
                        <a:effectLst/>
                        <a:latin typeface="Times New Roman"/>
                        <a:ea typeface="Times New Roman"/>
                      </a:endParaRPr>
                    </a:p>
                  </a:txBody>
                  <a:tcPr marL="68588" marR="68588" marT="0" marB="0"/>
                </a:tc>
                <a:extLst>
                  <a:ext uri="{0D108BD9-81ED-4DB2-BD59-A6C34878D82A}">
                    <a16:rowId xmlns:a16="http://schemas.microsoft.com/office/drawing/2014/main" val="386688856"/>
                  </a:ext>
                </a:extLst>
              </a:tr>
              <a:tr h="521211">
                <a:tc>
                  <a:txBody>
                    <a:bodyPr/>
                    <a:lstStyle/>
                    <a:p>
                      <a:pPr>
                        <a:spcAft>
                          <a:spcPts val="0"/>
                        </a:spcAft>
                        <a:tabLst>
                          <a:tab pos="1600200" algn="l"/>
                        </a:tabLst>
                      </a:pPr>
                      <a:r>
                        <a:rPr lang="en-GB" sz="1800" dirty="0">
                          <a:effectLst/>
                        </a:rPr>
                        <a:t>PART 2 will comprise of the </a:t>
                      </a:r>
                      <a:r>
                        <a:rPr lang="en-GB" sz="1800" u="sng" dirty="0">
                          <a:effectLst/>
                        </a:rPr>
                        <a:t>Technical</a:t>
                      </a:r>
                      <a:r>
                        <a:rPr lang="en-GB" sz="1800" dirty="0">
                          <a:effectLst/>
                        </a:rPr>
                        <a:t> Requirements</a:t>
                      </a:r>
                      <a:endParaRPr lang="en-ZA" sz="1800" dirty="0">
                        <a:effectLst/>
                        <a:latin typeface="Times New Roman"/>
                        <a:ea typeface="Times New Roman"/>
                      </a:endParaRPr>
                    </a:p>
                  </a:txBody>
                  <a:tcPr marL="68588" marR="68588" marT="0" marB="0"/>
                </a:tc>
                <a:tc>
                  <a:txBody>
                    <a:bodyPr/>
                    <a:lstStyle/>
                    <a:p>
                      <a:pPr algn="ctr">
                        <a:spcAft>
                          <a:spcPts val="0"/>
                        </a:spcAft>
                        <a:tabLst>
                          <a:tab pos="1600200" algn="l"/>
                        </a:tabLst>
                      </a:pPr>
                      <a:r>
                        <a:rPr lang="en-GB" sz="3600" dirty="0">
                          <a:effectLst/>
                        </a:rPr>
                        <a:t>√</a:t>
                      </a:r>
                      <a:endParaRPr lang="en-ZA" sz="1100" dirty="0">
                        <a:effectLst/>
                        <a:latin typeface="Times New Roman"/>
                        <a:ea typeface="Times New Roman"/>
                      </a:endParaRPr>
                    </a:p>
                  </a:txBody>
                  <a:tcPr marL="68588" marR="68588" marT="0" marB="0"/>
                </a:tc>
                <a:extLst>
                  <a:ext uri="{0D108BD9-81ED-4DB2-BD59-A6C34878D82A}">
                    <a16:rowId xmlns:a16="http://schemas.microsoft.com/office/drawing/2014/main" val="2508478877"/>
                  </a:ext>
                </a:extLst>
              </a:tr>
              <a:tr h="556766">
                <a:tc>
                  <a:txBody>
                    <a:bodyPr/>
                    <a:lstStyle/>
                    <a:p>
                      <a:pPr>
                        <a:spcAft>
                          <a:spcPts val="0"/>
                        </a:spcAft>
                        <a:tabLst>
                          <a:tab pos="1600200" algn="l"/>
                        </a:tabLst>
                      </a:pPr>
                      <a:r>
                        <a:rPr lang="en-GB" sz="1800" dirty="0">
                          <a:effectLst/>
                        </a:rPr>
                        <a:t>PART 3 will comprise of </a:t>
                      </a:r>
                      <a:r>
                        <a:rPr lang="en-GB" sz="1800" u="none" dirty="0">
                          <a:effectLst/>
                        </a:rPr>
                        <a:t>the</a:t>
                      </a:r>
                      <a:r>
                        <a:rPr lang="en-GB" sz="1800" u="none" baseline="0" dirty="0">
                          <a:effectLst/>
                        </a:rPr>
                        <a:t> </a:t>
                      </a:r>
                      <a:r>
                        <a:rPr lang="en-GB" sz="1800" u="sng" baseline="0" dirty="0">
                          <a:effectLst/>
                        </a:rPr>
                        <a:t>Safety and Health </a:t>
                      </a:r>
                      <a:r>
                        <a:rPr lang="en-GB" sz="1800" u="none" dirty="0">
                          <a:effectLst/>
                        </a:rPr>
                        <a:t>Requirements</a:t>
                      </a:r>
                    </a:p>
                  </a:txBody>
                  <a:tcPr marL="68588" marR="68588" marT="0" marB="0"/>
                </a:tc>
                <a:tc>
                  <a:txBody>
                    <a:bodyPr/>
                    <a:lstStyle/>
                    <a:p>
                      <a:pPr algn="ctr">
                        <a:spcAft>
                          <a:spcPts val="0"/>
                        </a:spcAft>
                        <a:tabLst>
                          <a:tab pos="1600200" algn="l"/>
                        </a:tabLst>
                      </a:pPr>
                      <a:r>
                        <a:rPr lang="en-GB" sz="3600" dirty="0">
                          <a:effectLst/>
                        </a:rPr>
                        <a:t>√</a:t>
                      </a:r>
                    </a:p>
                  </a:txBody>
                  <a:tcPr marL="68588" marR="68588" marT="0" marB="0"/>
                </a:tc>
                <a:extLst>
                  <a:ext uri="{0D108BD9-81ED-4DB2-BD59-A6C34878D82A}">
                    <a16:rowId xmlns:a16="http://schemas.microsoft.com/office/drawing/2014/main" val="479255411"/>
                  </a:ext>
                </a:extLst>
              </a:tr>
              <a:tr h="686812">
                <a:tc>
                  <a:txBody>
                    <a:bodyPr/>
                    <a:lstStyle/>
                    <a:p>
                      <a:pPr marL="0" marR="0" lvl="0" indent="0" algn="l" defTabSz="914400" rtl="0" eaLnBrk="1" fontAlgn="auto" latinLnBrk="0" hangingPunct="1">
                        <a:lnSpc>
                          <a:spcPct val="100000"/>
                        </a:lnSpc>
                        <a:spcBef>
                          <a:spcPts val="0"/>
                        </a:spcBef>
                        <a:spcAft>
                          <a:spcPts val="0"/>
                        </a:spcAft>
                        <a:buClrTx/>
                        <a:buSzTx/>
                        <a:buFontTx/>
                        <a:buNone/>
                        <a:tabLst>
                          <a:tab pos="1600200" algn="l"/>
                        </a:tabLst>
                        <a:defRPr/>
                      </a:pPr>
                      <a:r>
                        <a:rPr lang="en-GB" sz="1800" dirty="0">
                          <a:effectLst/>
                        </a:rPr>
                        <a:t>PART 4 will comprise of </a:t>
                      </a:r>
                      <a:r>
                        <a:rPr lang="en-GB" sz="1800" u="none" dirty="0">
                          <a:effectLst/>
                        </a:rPr>
                        <a:t>the</a:t>
                      </a:r>
                      <a:r>
                        <a:rPr lang="en-GB" sz="1800" u="none" baseline="0" dirty="0">
                          <a:effectLst/>
                        </a:rPr>
                        <a:t> </a:t>
                      </a:r>
                      <a:r>
                        <a:rPr lang="en-GB" sz="1800" u="sng" baseline="0" dirty="0">
                          <a:effectLst/>
                        </a:rPr>
                        <a:t>Quality </a:t>
                      </a:r>
                      <a:r>
                        <a:rPr lang="en-GB" sz="1800" u="none" dirty="0">
                          <a:effectLst/>
                        </a:rPr>
                        <a:t>Requirements</a:t>
                      </a:r>
                      <a:endParaRPr lang="en-ZA" sz="1800" dirty="0">
                        <a:effectLst/>
                        <a:latin typeface="Times New Roman"/>
                        <a:ea typeface="Times New Roman"/>
                      </a:endParaRPr>
                    </a:p>
                  </a:txBody>
                  <a:tcPr marL="68588" marR="68588" marT="0" marB="0"/>
                </a:tc>
                <a:tc>
                  <a:txBody>
                    <a:bodyPr/>
                    <a:lstStyle/>
                    <a:p>
                      <a:pPr algn="ctr">
                        <a:spcAft>
                          <a:spcPts val="0"/>
                        </a:spcAft>
                        <a:tabLst>
                          <a:tab pos="1600200" algn="l"/>
                        </a:tabLst>
                      </a:pPr>
                      <a:r>
                        <a:rPr lang="en-GB" sz="3600" dirty="0">
                          <a:effectLst/>
                        </a:rPr>
                        <a:t>√</a:t>
                      </a:r>
                    </a:p>
                  </a:txBody>
                  <a:tcPr marL="68588" marR="68588" marT="0" marB="0"/>
                </a:tc>
                <a:extLst>
                  <a:ext uri="{0D108BD9-81ED-4DB2-BD59-A6C34878D82A}">
                    <a16:rowId xmlns:a16="http://schemas.microsoft.com/office/drawing/2014/main" val="1524703626"/>
                  </a:ext>
                </a:extLst>
              </a:tr>
            </a:tbl>
          </a:graphicData>
        </a:graphic>
      </p:graphicFrame>
    </p:spTree>
    <p:extLst>
      <p:ext uri="{BB962C8B-B14F-4D97-AF65-F5344CB8AC3E}">
        <p14:creationId xmlns:p14="http://schemas.microsoft.com/office/powerpoint/2010/main" val="3364213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0A4CB-EA7C-1597-B27B-80EC9934EEA0}"/>
              </a:ext>
            </a:extLst>
          </p:cNvPr>
          <p:cNvSpPr>
            <a:spLocks noGrp="1"/>
          </p:cNvSpPr>
          <p:nvPr>
            <p:ph type="title"/>
          </p:nvPr>
        </p:nvSpPr>
        <p:spPr/>
        <p:txBody>
          <a:bodyPr/>
          <a:lstStyle/>
          <a:p>
            <a:endParaRPr lang="en-ZA" dirty="0"/>
          </a:p>
        </p:txBody>
      </p:sp>
      <p:sp>
        <p:nvSpPr>
          <p:cNvPr id="16" name="TextBox 15">
            <a:extLst>
              <a:ext uri="{FF2B5EF4-FFF2-40B4-BE49-F238E27FC236}">
                <a16:creationId xmlns:a16="http://schemas.microsoft.com/office/drawing/2014/main" id="{665BB725-16A2-3D58-38F7-7EEC1322A18D}"/>
              </a:ext>
            </a:extLst>
          </p:cNvPr>
          <p:cNvSpPr txBox="1"/>
          <p:nvPr/>
        </p:nvSpPr>
        <p:spPr>
          <a:xfrm>
            <a:off x="6322252" y="3073717"/>
            <a:ext cx="1702052" cy="400110"/>
          </a:xfrm>
          <a:prstGeom prst="rect">
            <a:avLst/>
          </a:prstGeom>
          <a:noFill/>
        </p:spPr>
        <p:txBody>
          <a:bodyPr wrap="square" rtlCol="0">
            <a:spAutoFit/>
          </a:bodyPr>
          <a:lstStyle/>
          <a:p>
            <a:pPr>
              <a:buClr>
                <a:schemeClr val="bg1">
                  <a:lumMod val="50000"/>
                </a:schemeClr>
              </a:buClr>
            </a:pPr>
            <a:r>
              <a:rPr lang="en-US" sz="2000" dirty="0">
                <a:solidFill>
                  <a:schemeClr val="bg1"/>
                </a:solidFill>
              </a:rPr>
              <a:t>Thank You</a:t>
            </a:r>
            <a:endParaRPr lang="en-ZA" sz="2000" dirty="0" err="1">
              <a:solidFill>
                <a:schemeClr val="bg1"/>
              </a:solidFill>
            </a:endParaRPr>
          </a:p>
        </p:txBody>
      </p:sp>
      <p:pic>
        <p:nvPicPr>
          <p:cNvPr id="20" name="Graphic 19" descr="Questions with solid fill">
            <a:extLst>
              <a:ext uri="{FF2B5EF4-FFF2-40B4-BE49-F238E27FC236}">
                <a16:creationId xmlns:a16="http://schemas.microsoft.com/office/drawing/2014/main" id="{D059FE53-989F-3809-B84F-90E6869047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08193" y="3429000"/>
            <a:ext cx="1032095" cy="914400"/>
          </a:xfrm>
          <a:prstGeom prst="rect">
            <a:avLst/>
          </a:prstGeom>
        </p:spPr>
      </p:pic>
      <p:sp>
        <p:nvSpPr>
          <p:cNvPr id="4" name="TextBox 3">
            <a:extLst>
              <a:ext uri="{FF2B5EF4-FFF2-40B4-BE49-F238E27FC236}">
                <a16:creationId xmlns:a16="http://schemas.microsoft.com/office/drawing/2014/main" id="{E2471AAA-E991-C148-A8D4-1DE5DDC645ED}"/>
              </a:ext>
            </a:extLst>
          </p:cNvPr>
          <p:cNvSpPr txBox="1"/>
          <p:nvPr/>
        </p:nvSpPr>
        <p:spPr>
          <a:xfrm>
            <a:off x="2131219" y="2704385"/>
            <a:ext cx="4576762" cy="461665"/>
          </a:xfrm>
          <a:prstGeom prst="rect">
            <a:avLst/>
          </a:prstGeom>
          <a:noFill/>
        </p:spPr>
        <p:txBody>
          <a:bodyPr wrap="square">
            <a:spAutoFit/>
          </a:bodyPr>
          <a:lstStyle/>
          <a:p>
            <a:pPr lvl="2">
              <a:buClr>
                <a:schemeClr val="bg1">
                  <a:lumMod val="50000"/>
                </a:schemeClr>
              </a:buClr>
            </a:pPr>
            <a:r>
              <a:rPr lang="en-US" sz="2400" dirty="0"/>
              <a:t>Thank you</a:t>
            </a:r>
            <a:endParaRPr lang="en-ZA" sz="2400" dirty="0" err="1"/>
          </a:p>
        </p:txBody>
      </p:sp>
    </p:spTree>
    <p:extLst>
      <p:ext uri="{BB962C8B-B14F-4D97-AF65-F5344CB8AC3E}">
        <p14:creationId xmlns:p14="http://schemas.microsoft.com/office/powerpoint/2010/main" val="1706330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ZA" altLang="en-US" sz="2000" b="1" dirty="0"/>
              <a:t>AGENDA</a:t>
            </a:r>
            <a:endParaRPr lang="en-US" sz="2000" dirty="0"/>
          </a:p>
        </p:txBody>
      </p:sp>
      <p:graphicFrame>
        <p:nvGraphicFramePr>
          <p:cNvPr id="9" name="Table 9">
            <a:extLst>
              <a:ext uri="{FF2B5EF4-FFF2-40B4-BE49-F238E27FC236}">
                <a16:creationId xmlns:a16="http://schemas.microsoft.com/office/drawing/2014/main" id="{9A52797B-FBF0-A734-F878-323B2B72B048}"/>
              </a:ext>
            </a:extLst>
          </p:cNvPr>
          <p:cNvGraphicFramePr>
            <a:graphicFrameLocks noGrp="1"/>
          </p:cNvGraphicFramePr>
          <p:nvPr>
            <p:ph idx="1"/>
            <p:extLst>
              <p:ext uri="{D42A27DB-BD31-4B8C-83A1-F6EECF244321}">
                <p14:modId xmlns:p14="http://schemas.microsoft.com/office/powerpoint/2010/main" val="476323045"/>
              </p:ext>
            </p:extLst>
          </p:nvPr>
        </p:nvGraphicFramePr>
        <p:xfrm>
          <a:off x="271463" y="1223963"/>
          <a:ext cx="8537575" cy="2351970"/>
        </p:xfrm>
        <a:graphic>
          <a:graphicData uri="http://schemas.openxmlformats.org/drawingml/2006/table">
            <a:tbl>
              <a:tblPr firstRow="1" bandRow="1">
                <a:tableStyleId>{5C22544A-7EE6-4342-B048-85BDC9FD1C3A}</a:tableStyleId>
              </a:tblPr>
              <a:tblGrid>
                <a:gridCol w="8537575">
                  <a:extLst>
                    <a:ext uri="{9D8B030D-6E8A-4147-A177-3AD203B41FA5}">
                      <a16:colId xmlns:a16="http://schemas.microsoft.com/office/drawing/2014/main" val="3174346218"/>
                    </a:ext>
                  </a:extLst>
                </a:gridCol>
              </a:tblGrid>
              <a:tr h="370840">
                <a:tc>
                  <a:txBody>
                    <a:bodyPr/>
                    <a:lstStyle/>
                    <a:p>
                      <a:endParaRPr lang="en-ZA"/>
                    </a:p>
                  </a:txBody>
                  <a:tcPr/>
                </a:tc>
                <a:extLst>
                  <a:ext uri="{0D108BD9-81ED-4DB2-BD59-A6C34878D82A}">
                    <a16:rowId xmlns:a16="http://schemas.microsoft.com/office/drawing/2014/main" val="1073018489"/>
                  </a:ext>
                </a:extLst>
              </a:tr>
              <a:tr h="370840">
                <a:tc>
                  <a:txBody>
                    <a:bodyPr/>
                    <a:lstStyle/>
                    <a:p>
                      <a:r>
                        <a:rPr lang="en-ZA" sz="2000" baseline="0" dirty="0"/>
                        <a:t>Welcome </a:t>
                      </a:r>
                      <a:endParaRPr lang="en-ZA" sz="2000" dirty="0"/>
                    </a:p>
                  </a:txBody>
                  <a:tcPr marL="91449" marR="91449" marT="45713" marB="45713"/>
                </a:tc>
                <a:extLst>
                  <a:ext uri="{0D108BD9-81ED-4DB2-BD59-A6C34878D82A}">
                    <a16:rowId xmlns:a16="http://schemas.microsoft.com/office/drawing/2014/main" val="603585116"/>
                  </a:ext>
                </a:extLst>
              </a:tr>
              <a:tr h="370840">
                <a:tc>
                  <a:txBody>
                    <a:bodyPr/>
                    <a:lstStyle/>
                    <a:p>
                      <a:r>
                        <a:rPr lang="en-US" sz="2000" dirty="0"/>
                        <a:t>Details of Enquiry</a:t>
                      </a:r>
                      <a:endParaRPr lang="en-ZA" sz="2000" dirty="0"/>
                    </a:p>
                  </a:txBody>
                  <a:tcPr marL="91449" marR="91449" marT="45713" marB="45713"/>
                </a:tc>
                <a:extLst>
                  <a:ext uri="{0D108BD9-81ED-4DB2-BD59-A6C34878D82A}">
                    <a16:rowId xmlns:a16="http://schemas.microsoft.com/office/drawing/2014/main" val="2633936317"/>
                  </a:ext>
                </a:extLst>
              </a:tr>
              <a:tr h="370840">
                <a:tc>
                  <a:txBody>
                    <a:bodyPr/>
                    <a:lstStyle/>
                    <a:p>
                      <a:r>
                        <a:rPr lang="en-US" sz="2000" dirty="0"/>
                        <a:t>Commercial</a:t>
                      </a:r>
                      <a:endParaRPr lang="en-ZA" sz="2000" dirty="0"/>
                    </a:p>
                  </a:txBody>
                  <a:tcPr marL="91449" marR="91449" marT="45713" marB="45713"/>
                </a:tc>
                <a:extLst>
                  <a:ext uri="{0D108BD9-81ED-4DB2-BD59-A6C34878D82A}">
                    <a16:rowId xmlns:a16="http://schemas.microsoft.com/office/drawing/2014/main" val="3584048810"/>
                  </a:ext>
                </a:extLst>
              </a:tr>
              <a:tr h="370840">
                <a:tc>
                  <a:txBody>
                    <a:bodyPr/>
                    <a:lstStyle/>
                    <a:p>
                      <a:r>
                        <a:rPr lang="en-US" sz="2000" dirty="0"/>
                        <a:t>S</a:t>
                      </a:r>
                      <a:r>
                        <a:rPr lang="en-ZA" sz="2000" dirty="0"/>
                        <a:t>DL&amp;I</a:t>
                      </a:r>
                    </a:p>
                  </a:txBody>
                  <a:tcPr marL="91449" marR="91449" marT="45713" marB="45713"/>
                </a:tc>
                <a:extLst>
                  <a:ext uri="{0D108BD9-81ED-4DB2-BD59-A6C34878D82A}">
                    <a16:rowId xmlns:a16="http://schemas.microsoft.com/office/drawing/2014/main" val="796189572"/>
                  </a:ext>
                </a:extLst>
              </a:tr>
              <a:tr h="370840">
                <a:tc>
                  <a:txBody>
                    <a:bodyPr/>
                    <a:lstStyle/>
                    <a:p>
                      <a:r>
                        <a:rPr lang="en-US" sz="2000" dirty="0"/>
                        <a:t>Questions and Answers</a:t>
                      </a:r>
                    </a:p>
                  </a:txBody>
                  <a:tcPr marL="91449" marR="91449" marT="45713" marB="45713"/>
                </a:tc>
                <a:extLst>
                  <a:ext uri="{0D108BD9-81ED-4DB2-BD59-A6C34878D82A}">
                    <a16:rowId xmlns:a16="http://schemas.microsoft.com/office/drawing/2014/main" val="4284972927"/>
                  </a:ext>
                </a:extLst>
              </a:tr>
            </a:tbl>
          </a:graphicData>
        </a:graphic>
      </p:graphicFrame>
      <p:sp>
        <p:nvSpPr>
          <p:cNvPr id="4" name="Footer Placeholder 4">
            <a:extLst>
              <a:ext uri="{FF2B5EF4-FFF2-40B4-BE49-F238E27FC236}">
                <a16:creationId xmlns:a16="http://schemas.microsoft.com/office/drawing/2014/main" id="{7FB17179-D8C4-0257-8864-05F27210345B}"/>
              </a:ext>
            </a:extLst>
          </p:cNvPr>
          <p:cNvSpPr>
            <a:spLocks noGrp="1"/>
          </p:cNvSpPr>
          <p:nvPr>
            <p:ph type="ftr" sz="quarter" idx="3"/>
          </p:nvPr>
        </p:nvSpPr>
        <p:spPr>
          <a:prstGeom prst="rect">
            <a:avLst/>
          </a:prstGeom>
        </p:spPr>
        <p:txBody>
          <a:bodyPr vert="horz" lIns="68580" tIns="34290" rIns="68580" bIns="3429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68580" tIns="34290" rIns="68580" bIns="3429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CC03E-E14F-AA23-5C8A-21D923B7B50B}"/>
              </a:ext>
            </a:extLst>
          </p:cNvPr>
          <p:cNvSpPr>
            <a:spLocks noGrp="1"/>
          </p:cNvSpPr>
          <p:nvPr>
            <p:ph type="title"/>
          </p:nvPr>
        </p:nvSpPr>
        <p:spPr/>
        <p:txBody>
          <a:bodyPr/>
          <a:lstStyle/>
          <a:p>
            <a:r>
              <a:rPr lang="en-US" altLang="en-US" sz="2000" b="1" dirty="0"/>
              <a:t>Purpose of the clarification meeting</a:t>
            </a:r>
            <a:endParaRPr lang="en-ZA" sz="2000" b="1" dirty="0"/>
          </a:p>
        </p:txBody>
      </p:sp>
      <p:sp>
        <p:nvSpPr>
          <p:cNvPr id="3" name="Content Placeholder 2">
            <a:extLst>
              <a:ext uri="{FF2B5EF4-FFF2-40B4-BE49-F238E27FC236}">
                <a16:creationId xmlns:a16="http://schemas.microsoft.com/office/drawing/2014/main" id="{0F90EB4F-E030-014D-04AB-8097D4DA4D5C}"/>
              </a:ext>
            </a:extLst>
          </p:cNvPr>
          <p:cNvSpPr>
            <a:spLocks noGrp="1"/>
          </p:cNvSpPr>
          <p:nvPr>
            <p:ph idx="1"/>
          </p:nvPr>
        </p:nvSpPr>
        <p:spPr/>
        <p:txBody>
          <a:bodyPr>
            <a:normAutofit/>
          </a:bodyPr>
          <a:lstStyle/>
          <a:p>
            <a:pPr eaLnBrk="1" hangingPunct="1">
              <a:defRPr/>
            </a:pPr>
            <a:r>
              <a:rPr lang="en-US" altLang="en-US" sz="2000" kern="0" dirty="0"/>
              <a:t>To assist the Tenderers on the requirements for this tender</a:t>
            </a:r>
          </a:p>
          <a:p>
            <a:pPr eaLnBrk="1" hangingPunct="1">
              <a:defRPr/>
            </a:pPr>
            <a:r>
              <a:rPr lang="en-US" altLang="en-US" sz="2000" kern="0" dirty="0"/>
              <a:t>To explain the implications of the evaluation process and the evaluation phases which the tender will be subjected to</a:t>
            </a:r>
          </a:p>
          <a:p>
            <a:pPr eaLnBrk="1" hangingPunct="1">
              <a:defRPr/>
            </a:pPr>
            <a:r>
              <a:rPr lang="en-US" altLang="en-US" sz="2000" kern="0" dirty="0"/>
              <a:t>To assist the Tenderers with compiling of the tender documents</a:t>
            </a:r>
          </a:p>
          <a:p>
            <a:pPr eaLnBrk="1" hangingPunct="1">
              <a:defRPr/>
            </a:pPr>
            <a:r>
              <a:rPr lang="en-US" altLang="en-US" sz="2000" kern="0" dirty="0"/>
              <a:t>To ensure that the Tenderers understand what they are required to submit</a:t>
            </a:r>
          </a:p>
          <a:p>
            <a:pPr marL="0" indent="0">
              <a:buNone/>
            </a:pPr>
            <a:endParaRPr lang="en-ZA" sz="1400" dirty="0"/>
          </a:p>
        </p:txBody>
      </p:sp>
    </p:spTree>
    <p:extLst>
      <p:ext uri="{BB962C8B-B14F-4D97-AF65-F5344CB8AC3E}">
        <p14:creationId xmlns:p14="http://schemas.microsoft.com/office/powerpoint/2010/main" val="236529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altLang="en-US" sz="2000" b="1" dirty="0"/>
              <a:t>Details of the Enquiry</a:t>
            </a:r>
            <a:r>
              <a:rPr lang="en-US" altLang="en-US" sz="2400" dirty="0"/>
              <a:t>	</a:t>
            </a:r>
            <a:endParaRPr lang="en-US" sz="2400" dirty="0"/>
          </a:p>
        </p:txBody>
      </p:sp>
      <p:sp>
        <p:nvSpPr>
          <p:cNvPr id="7" name="Content Placeholder 6">
            <a:extLst>
              <a:ext uri="{FF2B5EF4-FFF2-40B4-BE49-F238E27FC236}">
                <a16:creationId xmlns:a16="http://schemas.microsoft.com/office/drawing/2014/main" id="{C964A014-CD68-A012-423E-55AF72B43341}"/>
              </a:ext>
            </a:extLst>
          </p:cNvPr>
          <p:cNvSpPr>
            <a:spLocks noGrp="1"/>
          </p:cNvSpPr>
          <p:nvPr>
            <p:ph idx="1"/>
          </p:nvPr>
        </p:nvSpPr>
        <p:spPr/>
        <p:txBody>
          <a:bodyPr>
            <a:normAutofit/>
          </a:bodyPr>
          <a:lstStyle/>
          <a:p>
            <a:pPr marL="0" indent="0" eaLnBrk="1" hangingPunct="1">
              <a:buNone/>
              <a:defRPr/>
            </a:pPr>
            <a:r>
              <a:rPr lang="en-US" altLang="en-US" sz="2000" b="1" kern="0" dirty="0"/>
              <a:t>Closing Dates as Follows: </a:t>
            </a:r>
          </a:p>
          <a:p>
            <a:pPr marL="0" indent="0" eaLnBrk="1" hangingPunct="1">
              <a:buNone/>
              <a:defRPr/>
            </a:pPr>
            <a:r>
              <a:rPr lang="en-US" altLang="en-US" sz="2000" b="1" dirty="0"/>
              <a:t>15 July 2025 </a:t>
            </a:r>
            <a:r>
              <a:rPr lang="en-US" sz="2000" b="1" dirty="0"/>
              <a:t>at 10h00 / 10:00am (SAST) South African Standard Time</a:t>
            </a:r>
          </a:p>
          <a:p>
            <a:pPr>
              <a:lnSpc>
                <a:spcPct val="115000"/>
              </a:lnSpc>
              <a:spcAft>
                <a:spcPts val="1000"/>
              </a:spcAft>
            </a:pPr>
            <a:r>
              <a:rPr lang="en-US" sz="1800" b="1" dirty="0">
                <a:effectLst/>
                <a:latin typeface="Arial" panose="020B0604020202020204" pitchFamily="34" charset="0"/>
                <a:ea typeface="Calibri" panose="020F0502020204030204" pitchFamily="34" charset="0"/>
                <a:cs typeface="Times New Roman" panose="02020603050405020304" pitchFamily="18" charset="0"/>
              </a:rPr>
              <a:t>Tenders are to be submitted electronically via Eskom E- tendering site by the stipulated closing date and time. </a:t>
            </a:r>
            <a:r>
              <a:rPr lang="en-US" sz="1800" b="1" i="1" dirty="0">
                <a:effectLst/>
                <a:latin typeface="Arial" panose="020B0604020202020204" pitchFamily="34" charset="0"/>
                <a:ea typeface="Calibri" panose="020F0502020204030204" pitchFamily="34" charset="0"/>
              </a:rPr>
              <a:t>Please note it is the responsibility of the supplier to ensure that the tender submission is submitted before the closing time</a:t>
            </a:r>
            <a:endParaRPr lang="en-US" altLang="en-US" sz="2000" b="1" kern="0" dirty="0">
              <a:sym typeface="Wingdings" panose="05000000000000000000" pitchFamily="2" charset="2"/>
            </a:endParaRPr>
          </a:p>
          <a:p>
            <a:pPr eaLnBrk="1" hangingPunct="1">
              <a:defRPr/>
            </a:pPr>
            <a:r>
              <a:rPr lang="en-US" altLang="en-US" sz="2000" kern="0" dirty="0">
                <a:sym typeface="Wingdings" panose="05000000000000000000" pitchFamily="2" charset="2"/>
              </a:rPr>
              <a:t>Contract duration will be for a period of 5 years. </a:t>
            </a:r>
          </a:p>
          <a:p>
            <a:pPr eaLnBrk="1" hangingPunct="1">
              <a:defRPr/>
            </a:pPr>
            <a:endParaRPr lang="en-US" altLang="en-US" sz="2000" kern="0" dirty="0">
              <a:sym typeface="Wingdings" panose="05000000000000000000" pitchFamily="2" charset="2"/>
            </a:endParaRPr>
          </a:p>
          <a:p>
            <a:pPr lvl="1">
              <a:defRPr/>
            </a:pPr>
            <a:r>
              <a:rPr lang="en-GB" sz="2000" dirty="0"/>
              <a:t>Eskom reserves the right to enter into negotiations with any one or more of the respondents.   </a:t>
            </a:r>
          </a:p>
          <a:p>
            <a:pPr lvl="1">
              <a:defRPr/>
            </a:pPr>
            <a:r>
              <a:rPr lang="en-GB" sz="2000" dirty="0"/>
              <a:t>Eskom reserves the right to negotiate any aspect that Eskom deems necessary.</a:t>
            </a:r>
            <a:endParaRPr lang="en-US" sz="2000" dirty="0"/>
          </a:p>
        </p:txBody>
      </p:sp>
      <p:sp>
        <p:nvSpPr>
          <p:cNvPr id="4" name="Footer Placeholder 4">
            <a:extLst>
              <a:ext uri="{FF2B5EF4-FFF2-40B4-BE49-F238E27FC236}">
                <a16:creationId xmlns:a16="http://schemas.microsoft.com/office/drawing/2014/main" id="{7FB17179-D8C4-0257-8864-05F27210345B}"/>
              </a:ext>
            </a:extLst>
          </p:cNvPr>
          <p:cNvSpPr>
            <a:spLocks noGrp="1"/>
          </p:cNvSpPr>
          <p:nvPr>
            <p:ph type="ftr" sz="quarter" idx="3"/>
          </p:nvPr>
        </p:nvSpPr>
        <p:spPr>
          <a:prstGeom prst="rect">
            <a:avLst/>
          </a:prstGeom>
        </p:spPr>
        <p:txBody>
          <a:bodyPr vert="horz" lIns="68580" tIns="34290" rIns="68580" bIns="3429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68580" tIns="34290" rIns="68580" bIns="3429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4</a:t>
            </a:fld>
            <a:endParaRPr lang="en-ZA" dirty="0"/>
          </a:p>
        </p:txBody>
      </p:sp>
    </p:spTree>
    <p:extLst>
      <p:ext uri="{BB962C8B-B14F-4D97-AF65-F5344CB8AC3E}">
        <p14:creationId xmlns:p14="http://schemas.microsoft.com/office/powerpoint/2010/main" val="3114450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418E5-A8DA-FF0D-C9EA-772361BA7390}"/>
              </a:ext>
            </a:extLst>
          </p:cNvPr>
          <p:cNvSpPr>
            <a:spLocks noGrp="1"/>
          </p:cNvSpPr>
          <p:nvPr>
            <p:ph type="title"/>
          </p:nvPr>
        </p:nvSpPr>
        <p:spPr/>
        <p:txBody>
          <a:bodyPr/>
          <a:lstStyle/>
          <a:p>
            <a:r>
              <a:rPr lang="en-US" altLang="en-US" sz="2000" b="1" dirty="0"/>
              <a:t>Eskom Tender Portal</a:t>
            </a:r>
            <a:endParaRPr lang="en-ZA" sz="2000" b="1" dirty="0"/>
          </a:p>
        </p:txBody>
      </p:sp>
      <p:sp>
        <p:nvSpPr>
          <p:cNvPr id="3" name="Content Placeholder 2">
            <a:extLst>
              <a:ext uri="{FF2B5EF4-FFF2-40B4-BE49-F238E27FC236}">
                <a16:creationId xmlns:a16="http://schemas.microsoft.com/office/drawing/2014/main" id="{12EC054D-7B5D-E352-D645-96F090ACE57E}"/>
              </a:ext>
            </a:extLst>
          </p:cNvPr>
          <p:cNvSpPr>
            <a:spLocks noGrp="1"/>
          </p:cNvSpPr>
          <p:nvPr>
            <p:ph idx="1"/>
          </p:nvPr>
        </p:nvSpPr>
        <p:spPr/>
        <p:txBody>
          <a:bodyPr>
            <a:normAutofit fontScale="92500" lnSpcReduction="10000"/>
          </a:bodyPr>
          <a:lstStyle/>
          <a:p>
            <a:pPr marL="0" indent="0">
              <a:buNone/>
            </a:pPr>
            <a:r>
              <a:rPr lang="en-US" altLang="en-US" sz="2000" b="1" kern="0" dirty="0"/>
              <a:t>Tender documents are </a:t>
            </a:r>
            <a:r>
              <a:rPr lang="en-US" sz="2000" b="1" dirty="0"/>
              <a:t>organized in Folders named as follows:</a:t>
            </a:r>
          </a:p>
          <a:p>
            <a:pPr marL="0" indent="0">
              <a:buNone/>
            </a:pPr>
            <a:endParaRPr lang="en-US" sz="2000" b="1" dirty="0"/>
          </a:p>
          <a:p>
            <a:pPr marL="0" indent="0">
              <a:buNone/>
            </a:pPr>
            <a:r>
              <a:rPr lang="en-US" altLang="en-US" sz="2000" b="1" dirty="0"/>
              <a:t>Commercial: </a:t>
            </a:r>
            <a:r>
              <a:rPr lang="en-US" altLang="en-US" sz="2000" dirty="0"/>
              <a:t>Documents in this folder to be completed accordingly and returned with tender including Invitation to tender and NDA  </a:t>
            </a:r>
          </a:p>
          <a:p>
            <a:pPr marL="0" indent="0">
              <a:buNone/>
            </a:pPr>
            <a:endParaRPr lang="en-US" altLang="en-US" sz="2000" b="1" dirty="0"/>
          </a:p>
          <a:p>
            <a:pPr marL="0" indent="0">
              <a:buNone/>
            </a:pPr>
            <a:r>
              <a:rPr lang="en-US" altLang="en-US" sz="2000" b="1" dirty="0"/>
              <a:t>Technical</a:t>
            </a:r>
            <a:r>
              <a:rPr lang="en-US" altLang="en-US" sz="2000" dirty="0"/>
              <a:t>: Return documents as per technical evaluation criteria attached separately on the technical folder</a:t>
            </a:r>
          </a:p>
          <a:p>
            <a:pPr marL="0" indent="0">
              <a:buNone/>
            </a:pPr>
            <a:r>
              <a:rPr lang="en-US" altLang="en-US" sz="2000" b="1" dirty="0"/>
              <a:t>NEC</a:t>
            </a:r>
            <a:r>
              <a:rPr lang="en-US" altLang="en-US" sz="2000" dirty="0"/>
              <a:t>: </a:t>
            </a:r>
            <a:r>
              <a:rPr lang="en-US" sz="2000" dirty="0"/>
              <a:t>Completed NEC </a:t>
            </a:r>
            <a:r>
              <a:rPr lang="en-ZA" sz="2000" dirty="0"/>
              <a:t>pricing schedule and contract data</a:t>
            </a:r>
            <a:r>
              <a:rPr lang="en-US" altLang="en-US" sz="2000" dirty="0"/>
              <a:t>, sign and return documents</a:t>
            </a:r>
          </a:p>
          <a:p>
            <a:pPr marL="0" indent="0">
              <a:buNone/>
            </a:pPr>
            <a:endParaRPr lang="en-US" altLang="en-US" sz="2000" u="sng" dirty="0"/>
          </a:p>
          <a:p>
            <a:pPr marL="0" indent="0">
              <a:buNone/>
            </a:pPr>
            <a:r>
              <a:rPr lang="en-US" altLang="en-US" sz="2000" b="1" u="sng" dirty="0"/>
              <a:t>Contractual requirements</a:t>
            </a:r>
            <a:r>
              <a:rPr lang="en-US" altLang="en-US" sz="2000" u="sng" dirty="0"/>
              <a:t>:</a:t>
            </a:r>
          </a:p>
          <a:p>
            <a:pPr marL="0" indent="0">
              <a:buNone/>
            </a:pPr>
            <a:r>
              <a:rPr lang="en-US" altLang="en-US" sz="2000" b="1" dirty="0"/>
              <a:t>Quality</a:t>
            </a:r>
            <a:r>
              <a:rPr lang="en-US" altLang="en-US" sz="2000" dirty="0"/>
              <a:t>: Return documents as per quality evaluation criteria</a:t>
            </a:r>
          </a:p>
          <a:p>
            <a:pPr marL="0" indent="0">
              <a:buNone/>
            </a:pPr>
            <a:r>
              <a:rPr lang="en-US" altLang="en-US" sz="2000" b="1" dirty="0"/>
              <a:t>Safety and Health</a:t>
            </a:r>
            <a:r>
              <a:rPr lang="en-US" altLang="en-US" sz="2000" dirty="0"/>
              <a:t>: Return documents as per safety evaluation criteria</a:t>
            </a:r>
          </a:p>
          <a:p>
            <a:pPr marL="0" indent="0">
              <a:buNone/>
            </a:pPr>
            <a:r>
              <a:rPr lang="en-US" altLang="en-US" sz="2000" dirty="0"/>
              <a:t>  </a:t>
            </a:r>
          </a:p>
          <a:p>
            <a:pPr marL="0" indent="0">
              <a:buNone/>
            </a:pPr>
            <a:r>
              <a:rPr lang="en-US" altLang="en-US" sz="2000" b="1" dirty="0">
                <a:solidFill>
                  <a:srgbClr val="FF0000"/>
                </a:solidFill>
              </a:rPr>
              <a:t>Addendum</a:t>
            </a:r>
            <a:r>
              <a:rPr lang="en-US" altLang="en-US" sz="2000" dirty="0">
                <a:solidFill>
                  <a:srgbClr val="FF0000"/>
                </a:solidFill>
              </a:rPr>
              <a:t> - including this presentations, questions and answers </a:t>
            </a:r>
          </a:p>
          <a:p>
            <a:pPr marL="0" indent="0">
              <a:buNone/>
            </a:pPr>
            <a:endParaRPr lang="en-ZA" dirty="0"/>
          </a:p>
        </p:txBody>
      </p:sp>
    </p:spTree>
    <p:extLst>
      <p:ext uri="{BB962C8B-B14F-4D97-AF65-F5344CB8AC3E}">
        <p14:creationId xmlns:p14="http://schemas.microsoft.com/office/powerpoint/2010/main" val="755464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3CD1F-4381-0649-7E89-D89B5E18A2ED}"/>
              </a:ext>
            </a:extLst>
          </p:cNvPr>
          <p:cNvSpPr>
            <a:spLocks noGrp="1"/>
          </p:cNvSpPr>
          <p:nvPr>
            <p:ph type="title"/>
          </p:nvPr>
        </p:nvSpPr>
        <p:spPr/>
        <p:txBody>
          <a:bodyPr/>
          <a:lstStyle/>
          <a:p>
            <a:r>
              <a:rPr lang="en-US" altLang="en-US" sz="2000" b="1" dirty="0"/>
              <a:t>Eskom Tender Portal – Other Folders to be added</a:t>
            </a:r>
            <a:endParaRPr lang="en-ZA" sz="2000" b="1" dirty="0"/>
          </a:p>
        </p:txBody>
      </p:sp>
      <p:sp>
        <p:nvSpPr>
          <p:cNvPr id="3" name="Content Placeholder 2">
            <a:extLst>
              <a:ext uri="{FF2B5EF4-FFF2-40B4-BE49-F238E27FC236}">
                <a16:creationId xmlns:a16="http://schemas.microsoft.com/office/drawing/2014/main" id="{219D3D8B-30A3-4588-7B7D-EE0B1C54729C}"/>
              </a:ext>
            </a:extLst>
          </p:cNvPr>
          <p:cNvSpPr>
            <a:spLocks noGrp="1"/>
          </p:cNvSpPr>
          <p:nvPr>
            <p:ph idx="1"/>
          </p:nvPr>
        </p:nvSpPr>
        <p:spPr>
          <a:xfrm>
            <a:off x="271263" y="1071093"/>
            <a:ext cx="8537888" cy="4859022"/>
          </a:xfrm>
        </p:spPr>
        <p:txBody>
          <a:bodyPr>
            <a:normAutofit/>
          </a:bodyPr>
          <a:lstStyle/>
          <a:p>
            <a:pPr marL="0" indent="0">
              <a:spcBef>
                <a:spcPts val="600"/>
              </a:spcBef>
              <a:buNone/>
            </a:pPr>
            <a:endParaRPr lang="en-US" sz="2000" dirty="0"/>
          </a:p>
          <a:p>
            <a:pPr>
              <a:spcBef>
                <a:spcPts val="600"/>
              </a:spcBef>
            </a:pPr>
            <a:r>
              <a:rPr lang="en-US" sz="2000" dirty="0"/>
              <a:t>Please check this folder regularly for any Addendum’s that may be published.  Please note that on Page 17 of the Invitation to Tender document there is a Document titled Annexure B “Acknowledgment Form” that must be completed accordingly and returned with the tender</a:t>
            </a:r>
          </a:p>
          <a:p>
            <a:pPr>
              <a:spcBef>
                <a:spcPts val="600"/>
              </a:spcBef>
            </a:pPr>
            <a:r>
              <a:rPr lang="en-US" altLang="en-US" sz="2000" dirty="0"/>
              <a:t>Please note that this clarification presentation will be loaded on the Tender Bulletin as they will serve as minutes of the clarification meeting.</a:t>
            </a:r>
          </a:p>
          <a:p>
            <a:pPr>
              <a:spcBef>
                <a:spcPts val="600"/>
              </a:spcBef>
            </a:pPr>
            <a:r>
              <a:rPr lang="en-US" altLang="en-US" sz="2000" dirty="0"/>
              <a:t>Please also note that questions and answers will be loaded on the Eskom Tender Bulletin.</a:t>
            </a:r>
          </a:p>
          <a:p>
            <a:pPr>
              <a:spcBef>
                <a:spcPts val="600"/>
              </a:spcBef>
            </a:pPr>
            <a:r>
              <a:rPr lang="en-US" altLang="en-US" sz="2000" dirty="0"/>
              <a:t>Please note that questions should always be sent in writing to the email address stipulated in the Invitation to Tender on page 04.  Please do not address questions to any Eskom email addresses of persons you may know working for Eskom whether they be employees in the Procurement, Safety, Quality, Technical or SDL&amp;I Sections.</a:t>
            </a:r>
            <a:endParaRPr lang="en-ZA" sz="2000" dirty="0"/>
          </a:p>
        </p:txBody>
      </p:sp>
    </p:spTree>
    <p:extLst>
      <p:ext uri="{BB962C8B-B14F-4D97-AF65-F5344CB8AC3E}">
        <p14:creationId xmlns:p14="http://schemas.microsoft.com/office/powerpoint/2010/main" val="1295380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932B8-23E9-84A8-117B-99F62AB70268}"/>
              </a:ext>
            </a:extLst>
          </p:cNvPr>
          <p:cNvSpPr>
            <a:spLocks noGrp="1"/>
          </p:cNvSpPr>
          <p:nvPr>
            <p:ph type="title"/>
          </p:nvPr>
        </p:nvSpPr>
        <p:spPr/>
        <p:txBody>
          <a:bodyPr/>
          <a:lstStyle/>
          <a:p>
            <a:r>
              <a:rPr lang="en-US" altLang="en-US" sz="2000" b="1" dirty="0"/>
              <a:t>Evaluation process and criteria: </a:t>
            </a:r>
            <a:br>
              <a:rPr lang="en-US" altLang="en-US" sz="2000" b="1" dirty="0"/>
            </a:br>
            <a:r>
              <a:rPr lang="en-US" sz="2000" b="1" dirty="0"/>
              <a:t>Basic Compliance: Commercial</a:t>
            </a:r>
            <a:endParaRPr lang="en-ZA" sz="2000" b="1" dirty="0"/>
          </a:p>
        </p:txBody>
      </p:sp>
      <p:sp>
        <p:nvSpPr>
          <p:cNvPr id="3" name="Content Placeholder 2">
            <a:extLst>
              <a:ext uri="{FF2B5EF4-FFF2-40B4-BE49-F238E27FC236}">
                <a16:creationId xmlns:a16="http://schemas.microsoft.com/office/drawing/2014/main" id="{01268C04-33C9-8FA2-74A6-0F5618023697}"/>
              </a:ext>
            </a:extLst>
          </p:cNvPr>
          <p:cNvSpPr>
            <a:spLocks noGrp="1"/>
          </p:cNvSpPr>
          <p:nvPr>
            <p:ph idx="1"/>
          </p:nvPr>
        </p:nvSpPr>
        <p:spPr>
          <a:xfrm>
            <a:off x="271263" y="1123905"/>
            <a:ext cx="8537888" cy="4859022"/>
          </a:xfrm>
        </p:spPr>
        <p:txBody>
          <a:bodyPr>
            <a:normAutofit fontScale="70000" lnSpcReduction="20000"/>
          </a:bodyPr>
          <a:lstStyle/>
          <a:p>
            <a:pPr marL="0" indent="0">
              <a:lnSpc>
                <a:spcPct val="100000"/>
              </a:lnSpc>
              <a:spcBef>
                <a:spcPts val="0"/>
              </a:spcBef>
              <a:buNone/>
            </a:pPr>
            <a:r>
              <a:rPr lang="en-US" sz="2000" dirty="0"/>
              <a:t>Basic compliance for this invitation to tender are: </a:t>
            </a:r>
            <a:endParaRPr lang="en-ZA" sz="2000" dirty="0"/>
          </a:p>
          <a:p>
            <a:pPr lvl="0">
              <a:lnSpc>
                <a:spcPct val="100000"/>
              </a:lnSpc>
              <a:spcBef>
                <a:spcPts val="0"/>
              </a:spcBef>
            </a:pPr>
            <a:r>
              <a:rPr lang="en-US" sz="2000" b="1" dirty="0"/>
              <a:t>Meet the eligibility criteria for a tenderer</a:t>
            </a:r>
          </a:p>
          <a:p>
            <a:pPr marL="0" lvl="0" indent="0">
              <a:lnSpc>
                <a:spcPct val="100000"/>
              </a:lnSpc>
              <a:spcBef>
                <a:spcPts val="0"/>
              </a:spcBef>
              <a:buNone/>
            </a:pPr>
            <a:endParaRPr lang="en-US" sz="2000" b="1" dirty="0"/>
          </a:p>
          <a:p>
            <a:pPr marL="0" lvl="0" indent="0">
              <a:lnSpc>
                <a:spcPct val="100000"/>
              </a:lnSpc>
              <a:spcBef>
                <a:spcPts val="0"/>
              </a:spcBef>
              <a:buNone/>
            </a:pPr>
            <a:r>
              <a:rPr lang="en-US" sz="2000" dirty="0"/>
              <a:t>For Electronic Tender Submissions</a:t>
            </a:r>
          </a:p>
          <a:p>
            <a:pPr marL="0" lvl="0" indent="0">
              <a:lnSpc>
                <a:spcPct val="100000"/>
              </a:lnSpc>
              <a:spcBef>
                <a:spcPts val="0"/>
              </a:spcBef>
              <a:buNone/>
            </a:pPr>
            <a:endParaRPr lang="en-US" sz="2000" dirty="0"/>
          </a:p>
          <a:p>
            <a:pPr marL="0" lvl="0" indent="0">
              <a:lnSpc>
                <a:spcPct val="100000"/>
              </a:lnSpc>
              <a:spcBef>
                <a:spcPts val="0"/>
              </a:spcBef>
              <a:buNone/>
            </a:pPr>
            <a:r>
              <a:rPr lang="en-US" sz="2000" dirty="0"/>
              <a:t>The tenderer must upload the tender via Eskom Tender bulletin site on the Eskom E- tendering page. The documents need to be upload under the folder Technical, Commercial, Financial, and other. </a:t>
            </a:r>
          </a:p>
          <a:p>
            <a:pPr marL="0" lvl="0" indent="0">
              <a:lnSpc>
                <a:spcPct val="100000"/>
              </a:lnSpc>
              <a:spcBef>
                <a:spcPts val="0"/>
              </a:spcBef>
              <a:buNone/>
            </a:pPr>
            <a:endParaRPr lang="en-US" sz="2000" dirty="0"/>
          </a:p>
          <a:p>
            <a:pPr marL="0" lvl="0" indent="0">
              <a:lnSpc>
                <a:spcPct val="100000"/>
              </a:lnSpc>
              <a:spcBef>
                <a:spcPts val="0"/>
              </a:spcBef>
              <a:buNone/>
            </a:pPr>
            <a:r>
              <a:rPr lang="en-US" sz="2000" dirty="0"/>
              <a:t>All documents need to be submitted in a PDF and Excel format (The limit is 50MB per file and total submission of 900MB per submissions). The price list needs to be submitted in PDF and a copy in excel format</a:t>
            </a:r>
          </a:p>
          <a:p>
            <a:pPr marL="0" lvl="0" indent="0">
              <a:lnSpc>
                <a:spcPct val="100000"/>
              </a:lnSpc>
              <a:spcBef>
                <a:spcPts val="0"/>
              </a:spcBef>
              <a:buNone/>
            </a:pPr>
            <a:endParaRPr lang="en-US" sz="2000" dirty="0"/>
          </a:p>
          <a:p>
            <a:pPr marL="0" lvl="0" indent="0">
              <a:lnSpc>
                <a:spcPct val="100000"/>
              </a:lnSpc>
              <a:spcBef>
                <a:spcPts val="0"/>
              </a:spcBef>
              <a:buNone/>
            </a:pPr>
            <a:r>
              <a:rPr lang="en-US" sz="2000" dirty="0"/>
              <a:t>No Zip/condense files can be uploaded</a:t>
            </a:r>
          </a:p>
          <a:p>
            <a:pPr marL="0" lvl="0" indent="0">
              <a:lnSpc>
                <a:spcPct val="100000"/>
              </a:lnSpc>
              <a:spcBef>
                <a:spcPts val="0"/>
              </a:spcBef>
              <a:buNone/>
            </a:pPr>
            <a:r>
              <a:rPr lang="en-US" sz="2000" dirty="0"/>
              <a:t>No hard copy will be accepted </a:t>
            </a:r>
          </a:p>
          <a:p>
            <a:pPr marL="0" lvl="0" indent="0">
              <a:lnSpc>
                <a:spcPct val="100000"/>
              </a:lnSpc>
              <a:spcBef>
                <a:spcPts val="0"/>
              </a:spcBef>
              <a:buNone/>
            </a:pPr>
            <a:endParaRPr lang="en-US" sz="2000" dirty="0"/>
          </a:p>
          <a:p>
            <a:pPr marL="0" lvl="0" indent="0">
              <a:lnSpc>
                <a:spcPct val="100000"/>
              </a:lnSpc>
              <a:spcBef>
                <a:spcPts val="0"/>
              </a:spcBef>
              <a:buNone/>
            </a:pPr>
            <a:r>
              <a:rPr lang="en-US" sz="2000" dirty="0"/>
              <a:t>If for some reason you resubmit your tender, then the latest version of the tender submitted will only be accepted and all previous submission/s will be null and void.</a:t>
            </a:r>
          </a:p>
          <a:p>
            <a:pPr marL="0" lvl="0" indent="0">
              <a:lnSpc>
                <a:spcPct val="100000"/>
              </a:lnSpc>
              <a:spcBef>
                <a:spcPts val="0"/>
              </a:spcBef>
              <a:buNone/>
            </a:pPr>
            <a:endParaRPr lang="en-US" sz="2000" dirty="0"/>
          </a:p>
          <a:p>
            <a:pPr marL="0" lvl="0" indent="0">
              <a:lnSpc>
                <a:spcPct val="100000"/>
              </a:lnSpc>
              <a:spcBef>
                <a:spcPts val="0"/>
              </a:spcBef>
              <a:buNone/>
            </a:pPr>
            <a:r>
              <a:rPr lang="en-US" sz="2000" dirty="0"/>
              <a:t>Please ensure that the submission status is indicated as complete.</a:t>
            </a:r>
          </a:p>
          <a:p>
            <a:pPr marL="0" lvl="0" indent="0">
              <a:lnSpc>
                <a:spcPct val="100000"/>
              </a:lnSpc>
              <a:spcBef>
                <a:spcPts val="0"/>
              </a:spcBef>
              <a:buNone/>
            </a:pPr>
            <a:endParaRPr lang="en-US" sz="2000" dirty="0"/>
          </a:p>
          <a:p>
            <a:pPr marL="0" lvl="0" indent="0">
              <a:lnSpc>
                <a:spcPct val="100000"/>
              </a:lnSpc>
              <a:spcBef>
                <a:spcPts val="0"/>
              </a:spcBef>
              <a:buNone/>
            </a:pPr>
            <a:r>
              <a:rPr lang="en-US" sz="2000" dirty="0"/>
              <a:t>Supplier Help Manual guide and video can be found on Eskom E-Tendering page</a:t>
            </a:r>
          </a:p>
          <a:p>
            <a:pPr marL="0" lvl="0" indent="0">
              <a:lnSpc>
                <a:spcPct val="100000"/>
              </a:lnSpc>
              <a:spcBef>
                <a:spcPts val="0"/>
              </a:spcBef>
              <a:buNone/>
            </a:pPr>
            <a:endParaRPr lang="en-ZA" sz="2000" dirty="0"/>
          </a:p>
          <a:p>
            <a:pPr lvl="0">
              <a:lnSpc>
                <a:spcPct val="100000"/>
              </a:lnSpc>
              <a:spcBef>
                <a:spcPts val="0"/>
              </a:spcBef>
            </a:pPr>
            <a:r>
              <a:rPr lang="en-US" sz="2000" b="1" dirty="0"/>
              <a:t>Submit a complete tender with commercial, financial and technical information.</a:t>
            </a:r>
            <a:endParaRPr lang="en-ZA" sz="2000" b="1" dirty="0"/>
          </a:p>
          <a:p>
            <a:pPr lvl="0">
              <a:lnSpc>
                <a:spcPct val="100000"/>
              </a:lnSpc>
              <a:spcBef>
                <a:spcPts val="0"/>
              </a:spcBef>
            </a:pPr>
            <a:r>
              <a:rPr lang="en-US" sz="2000" b="1" dirty="0"/>
              <a:t>Submission of the tender </a:t>
            </a:r>
            <a:r>
              <a:rPr lang="en-US" sz="2000" b="1" dirty="0" err="1"/>
              <a:t>returnables</a:t>
            </a:r>
            <a:r>
              <a:rPr lang="en-US" sz="2000" b="1" dirty="0"/>
              <a:t> from page 11 of the invitation to tender as per stipulated deadlines</a:t>
            </a:r>
            <a:r>
              <a:rPr lang="en-US" sz="2000" dirty="0"/>
              <a:t>.</a:t>
            </a:r>
            <a:endParaRPr lang="en-ZA" sz="2000" dirty="0"/>
          </a:p>
          <a:p>
            <a:endParaRPr lang="en-ZA" dirty="0"/>
          </a:p>
        </p:txBody>
      </p:sp>
    </p:spTree>
    <p:extLst>
      <p:ext uri="{BB962C8B-B14F-4D97-AF65-F5344CB8AC3E}">
        <p14:creationId xmlns:p14="http://schemas.microsoft.com/office/powerpoint/2010/main" val="424246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BE0A7-45C3-3EB1-875F-0FA622566CF6}"/>
              </a:ext>
            </a:extLst>
          </p:cNvPr>
          <p:cNvSpPr>
            <a:spLocks noGrp="1"/>
          </p:cNvSpPr>
          <p:nvPr>
            <p:ph type="title"/>
          </p:nvPr>
        </p:nvSpPr>
        <p:spPr/>
        <p:txBody>
          <a:bodyPr/>
          <a:lstStyle/>
          <a:p>
            <a:r>
              <a:rPr lang="en-US" altLang="en-US" sz="2000" b="1" dirty="0"/>
              <a:t>Evaluation process and criteria </a:t>
            </a:r>
            <a:r>
              <a:rPr lang="en-US" altLang="en-US" sz="2000" b="1" dirty="0" err="1"/>
              <a:t>conti</a:t>
            </a:r>
            <a:r>
              <a:rPr lang="en-US" altLang="en-US" sz="2000" b="1" dirty="0"/>
              <a:t>……</a:t>
            </a:r>
            <a:br>
              <a:rPr lang="en-US" altLang="en-US" sz="2000" b="1" dirty="0"/>
            </a:br>
            <a:endParaRPr lang="en-ZA" sz="2000" b="1" dirty="0"/>
          </a:p>
        </p:txBody>
      </p:sp>
      <p:sp>
        <p:nvSpPr>
          <p:cNvPr id="3" name="Content Placeholder 2">
            <a:extLst>
              <a:ext uri="{FF2B5EF4-FFF2-40B4-BE49-F238E27FC236}">
                <a16:creationId xmlns:a16="http://schemas.microsoft.com/office/drawing/2014/main" id="{2A5B5BB9-A925-DA32-B072-78A77CE7EFC5}"/>
              </a:ext>
            </a:extLst>
          </p:cNvPr>
          <p:cNvSpPr>
            <a:spLocks noGrp="1"/>
          </p:cNvSpPr>
          <p:nvPr>
            <p:ph idx="1"/>
          </p:nvPr>
        </p:nvSpPr>
        <p:spPr/>
        <p:txBody>
          <a:bodyPr/>
          <a:lstStyle/>
          <a:p>
            <a:pPr marL="0" indent="0">
              <a:buNone/>
            </a:pPr>
            <a:r>
              <a:rPr lang="en-US" sz="2000" b="1" dirty="0"/>
              <a:t>Tenderers who do not submit mandatory tender </a:t>
            </a:r>
            <a:r>
              <a:rPr lang="en-US" sz="2000" b="1" dirty="0" err="1"/>
              <a:t>returnables</a:t>
            </a:r>
            <a:r>
              <a:rPr lang="en-US" sz="2000" b="1" dirty="0"/>
              <a:t> as at stipulated deadlines will be disqualified.</a:t>
            </a:r>
            <a:r>
              <a:rPr lang="en-US" sz="2000" dirty="0"/>
              <a:t> </a:t>
            </a:r>
          </a:p>
          <a:p>
            <a:r>
              <a:rPr lang="en-US" sz="2000" dirty="0"/>
              <a:t>Commercial requirements - Page 11</a:t>
            </a:r>
          </a:p>
          <a:p>
            <a:r>
              <a:rPr lang="en-US" sz="2000" dirty="0"/>
              <a:t>Technical requirements - Page 15</a:t>
            </a:r>
          </a:p>
          <a:p>
            <a:endParaRPr lang="en-US" sz="2000" dirty="0"/>
          </a:p>
          <a:p>
            <a:pPr lvl="1">
              <a:lnSpc>
                <a:spcPct val="100000"/>
              </a:lnSpc>
              <a:spcBef>
                <a:spcPts val="0"/>
              </a:spcBef>
            </a:pPr>
            <a:r>
              <a:rPr lang="en-US" sz="2000" dirty="0"/>
              <a:t>All Annexures attached to the invitation to tender to be completed accordingly do not leave blank spaces without providing the information if not applicable indicate as such.</a:t>
            </a:r>
            <a:endParaRPr lang="en-ZA" sz="2000" dirty="0"/>
          </a:p>
          <a:p>
            <a:pPr lvl="1">
              <a:lnSpc>
                <a:spcPct val="100000"/>
              </a:lnSpc>
              <a:spcBef>
                <a:spcPts val="0"/>
              </a:spcBef>
            </a:pPr>
            <a:r>
              <a:rPr lang="en-US" sz="2000" dirty="0"/>
              <a:t>Functionality (Technical) – Technical requirements</a:t>
            </a:r>
            <a:endParaRPr lang="en-ZA" sz="2000" dirty="0"/>
          </a:p>
          <a:p>
            <a:pPr lvl="1">
              <a:lnSpc>
                <a:spcPct val="100000"/>
              </a:lnSpc>
              <a:spcBef>
                <a:spcPts val="0"/>
              </a:spcBef>
            </a:pPr>
            <a:r>
              <a:rPr lang="en-US" sz="2000" dirty="0"/>
              <a:t>Price and Specific Goals (90/10 principle)</a:t>
            </a:r>
          </a:p>
          <a:p>
            <a:pPr lvl="1">
              <a:lnSpc>
                <a:spcPct val="100000"/>
              </a:lnSpc>
              <a:spcBef>
                <a:spcPts val="0"/>
              </a:spcBef>
            </a:pPr>
            <a:r>
              <a:rPr lang="en-US" sz="2000" dirty="0"/>
              <a:t>Contractual requirements (Safety, Quality and SDL&amp;I) </a:t>
            </a:r>
          </a:p>
          <a:p>
            <a:pPr lvl="1">
              <a:lnSpc>
                <a:spcPct val="100000"/>
              </a:lnSpc>
              <a:spcBef>
                <a:spcPts val="0"/>
              </a:spcBef>
            </a:pPr>
            <a:endParaRPr lang="en-US" sz="2000" dirty="0"/>
          </a:p>
          <a:p>
            <a:pPr marL="446087" lvl="1" indent="0">
              <a:lnSpc>
                <a:spcPct val="100000"/>
              </a:lnSpc>
              <a:spcBef>
                <a:spcPts val="0"/>
              </a:spcBef>
              <a:buNone/>
            </a:pPr>
            <a:r>
              <a:rPr lang="en-US" sz="2000" dirty="0"/>
              <a:t>ALL DOCUMENTS TO BE SUBMITTED AT STIPULATED DEADLINES AS PER INVITATION TO TENDER</a:t>
            </a:r>
            <a:endParaRPr lang="en-ZA" sz="2000" dirty="0"/>
          </a:p>
          <a:p>
            <a:endParaRPr lang="en-ZA" dirty="0"/>
          </a:p>
        </p:txBody>
      </p:sp>
    </p:spTree>
    <p:extLst>
      <p:ext uri="{BB962C8B-B14F-4D97-AF65-F5344CB8AC3E}">
        <p14:creationId xmlns:p14="http://schemas.microsoft.com/office/powerpoint/2010/main" val="2138798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C9D1F-FDDD-09EA-EA7D-9E3E0B956B65}"/>
              </a:ext>
            </a:extLst>
          </p:cNvPr>
          <p:cNvSpPr>
            <a:spLocks noGrp="1"/>
          </p:cNvSpPr>
          <p:nvPr>
            <p:ph type="title"/>
          </p:nvPr>
        </p:nvSpPr>
        <p:spPr/>
        <p:txBody>
          <a:bodyPr/>
          <a:lstStyle/>
          <a:p>
            <a:r>
              <a:rPr lang="en-US" sz="2000" b="1" dirty="0"/>
              <a:t>B-BBEE</a:t>
            </a:r>
            <a:endParaRPr lang="en-ZA" sz="2000" b="1" dirty="0"/>
          </a:p>
        </p:txBody>
      </p:sp>
      <p:sp>
        <p:nvSpPr>
          <p:cNvPr id="3" name="Content Placeholder 2">
            <a:extLst>
              <a:ext uri="{FF2B5EF4-FFF2-40B4-BE49-F238E27FC236}">
                <a16:creationId xmlns:a16="http://schemas.microsoft.com/office/drawing/2014/main" id="{DEB093A9-3A89-C5BD-500E-CA10EA511395}"/>
              </a:ext>
            </a:extLst>
          </p:cNvPr>
          <p:cNvSpPr>
            <a:spLocks noGrp="1"/>
          </p:cNvSpPr>
          <p:nvPr>
            <p:ph idx="1"/>
          </p:nvPr>
        </p:nvSpPr>
        <p:spPr/>
        <p:txBody>
          <a:bodyPr/>
          <a:lstStyle/>
          <a:p>
            <a:r>
              <a:rPr lang="en-ZA" sz="2000" dirty="0"/>
              <a:t>A </a:t>
            </a:r>
            <a:r>
              <a:rPr lang="en-ZA" sz="2000" b="1" dirty="0"/>
              <a:t>Certified</a:t>
            </a:r>
            <a:r>
              <a:rPr lang="en-ZA" sz="2000" dirty="0"/>
              <a:t> Copy of a fully completed Sworn Affidavit for either EME or QSE </a:t>
            </a:r>
            <a:r>
              <a:rPr lang="en-ZA" sz="2000" b="1" dirty="0"/>
              <a:t>(See key notes below to determine validity)</a:t>
            </a:r>
            <a:r>
              <a:rPr lang="en-ZA" sz="2000" dirty="0"/>
              <a:t>, </a:t>
            </a:r>
            <a:r>
              <a:rPr lang="en-ZA" sz="2000" b="1" dirty="0"/>
              <a:t>or</a:t>
            </a:r>
            <a:endParaRPr lang="en-ZA" sz="2000" dirty="0"/>
          </a:p>
          <a:p>
            <a:pPr lvl="0"/>
            <a:r>
              <a:rPr lang="en-ZA" sz="2000" dirty="0"/>
              <a:t>A </a:t>
            </a:r>
            <a:r>
              <a:rPr lang="en-ZA" sz="2000" b="1" dirty="0"/>
              <a:t>Certified</a:t>
            </a:r>
            <a:r>
              <a:rPr lang="en-ZA" sz="2000" dirty="0"/>
              <a:t> Copy of B-BBEE Certificate issued by CIPC for EMEs’ only, </a:t>
            </a:r>
            <a:r>
              <a:rPr lang="en-ZA" sz="2000" b="1" dirty="0"/>
              <a:t>or</a:t>
            </a:r>
            <a:endParaRPr lang="en-ZA" sz="2000" dirty="0"/>
          </a:p>
          <a:p>
            <a:pPr lvl="0"/>
            <a:r>
              <a:rPr lang="en-ZA" sz="2000" dirty="0"/>
              <a:t>A </a:t>
            </a:r>
            <a:r>
              <a:rPr lang="en-ZA" sz="2000" b="1" dirty="0"/>
              <a:t>Certified</a:t>
            </a:r>
            <a:r>
              <a:rPr lang="en-ZA" sz="2000" dirty="0"/>
              <a:t> Copy of a Valid B-BBEE Certificate issued by a SANAS accredited Verification Agency.</a:t>
            </a:r>
          </a:p>
          <a:p>
            <a:endParaRPr lang="en-ZA" dirty="0"/>
          </a:p>
        </p:txBody>
      </p:sp>
    </p:spTree>
    <p:extLst>
      <p:ext uri="{BB962C8B-B14F-4D97-AF65-F5344CB8AC3E}">
        <p14:creationId xmlns:p14="http://schemas.microsoft.com/office/powerpoint/2010/main" val="28249278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heme/theme1.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2.xml><?xml version="1.0" encoding="utf-8"?>
<a:theme xmlns:a="http://schemas.openxmlformats.org/drawingml/2006/main" name="1_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69b1b3ef-f17b-48c7-a7c8-8ad8b283852f" ContentTypeId="0x0101000D8B3899A4805C44A2FA507CBAF83E58" PreviousValue="false"/>
</file>

<file path=customXml/item4.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Diane Else</DisplayName>
        <AccountId>19741</AccountId>
        <AccountType/>
      </UserInfo>
    </Owner>
  </documentManagement>
</p:properties>
</file>

<file path=customXml/itemProps1.xml><?xml version="1.0" encoding="utf-8"?>
<ds:datastoreItem xmlns:ds="http://schemas.openxmlformats.org/officeDocument/2006/customXml" ds:itemID="{320CB833-F367-48D6-A594-773C1F73C6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7DB20BD-CA18-4C48-AA9E-2E59CB9B9B9C}">
  <ds:schemaRefs>
    <ds:schemaRef ds:uri="http://schemas.microsoft.com/sharepoint/v3/contenttype/forms"/>
  </ds:schemaRefs>
</ds:datastoreItem>
</file>

<file path=customXml/itemProps3.xml><?xml version="1.0" encoding="utf-8"?>
<ds:datastoreItem xmlns:ds="http://schemas.openxmlformats.org/officeDocument/2006/customXml" ds:itemID="{A0928BC0-11E2-49C1-89BF-39F0025E566C}">
  <ds:schemaRefs>
    <ds:schemaRef ds:uri="Microsoft.SharePoint.Taxonomy.ContentTypeSync"/>
  </ds:schemaRefs>
</ds:datastoreItem>
</file>

<file path=customXml/itemProps4.xml><?xml version="1.0" encoding="utf-8"?>
<ds:datastoreItem xmlns:ds="http://schemas.openxmlformats.org/officeDocument/2006/customXml" ds:itemID="{4E14E714-FB2A-4BC1-9DCD-51CAEB64081C}">
  <ds:schemaRefs>
    <ds:schemaRef ds:uri="http://purl.org/dc/dcmitype/"/>
    <ds:schemaRef ds:uri="http://www.w3.org/XML/1998/namespace"/>
    <ds:schemaRef ds:uri="http://schemas.microsoft.com/office/2006/documentManagement/types"/>
    <ds:schemaRef ds:uri="http://purl.org/dc/terms/"/>
    <ds:schemaRef ds:uri="2c7ddca0-f18f-4514-89ec-cfc256175ba5"/>
    <ds:schemaRef ds:uri="http://purl.org/dc/elements/1.1/"/>
    <ds:schemaRef ds:uri="http://schemas.microsoft.com/office/2006/metadata/properti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4929</TotalTime>
  <Words>1096</Words>
  <Application>Microsoft Office PowerPoint</Application>
  <PresentationFormat>On-screen Show (4:3)</PresentationFormat>
  <Paragraphs>115</Paragraphs>
  <Slides>14</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14</vt:i4>
      </vt:variant>
    </vt:vector>
  </HeadingPairs>
  <TitlesOfParts>
    <vt:vector size="22" baseType="lpstr">
      <vt:lpstr>Arial</vt:lpstr>
      <vt:lpstr>Calibri</vt:lpstr>
      <vt:lpstr>Courier New</vt:lpstr>
      <vt:lpstr>Times New Roman</vt:lpstr>
      <vt:lpstr>Wingdings</vt:lpstr>
      <vt:lpstr>Content Slide Master</vt:lpstr>
      <vt:lpstr>1_Content Slide Master</vt:lpstr>
      <vt:lpstr>think-cell Slide</vt:lpstr>
      <vt:lpstr>CLARIFICATION FOR THE  Provision of Technical Facilities Management  Services to Eskom Real Estate (ERE) Eskom  Academy of Learning      Tender no. E1379CXCTS  </vt:lpstr>
      <vt:lpstr>AGENDA</vt:lpstr>
      <vt:lpstr>Purpose of the clarification meeting</vt:lpstr>
      <vt:lpstr>Details of the Enquiry </vt:lpstr>
      <vt:lpstr>Eskom Tender Portal</vt:lpstr>
      <vt:lpstr>Eskom Tender Portal – Other Folders to be added</vt:lpstr>
      <vt:lpstr>Evaluation process and criteria:  Basic Compliance: Commercial</vt:lpstr>
      <vt:lpstr>Evaluation process and criteria conti…… </vt:lpstr>
      <vt:lpstr>B-BBEE</vt:lpstr>
      <vt:lpstr>Joint venture requirements</vt:lpstr>
      <vt:lpstr>Commercial Requirements</vt:lpstr>
      <vt:lpstr>Commercial Requirements ….cont</vt:lpstr>
      <vt:lpstr>Eskom Tender Portal – Tender Returnables</vt:lpstr>
      <vt:lpstr>PowerPoint Presentation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Hanlie Smit</dc:creator>
  <cp:lastModifiedBy>Nicole Moila</cp:lastModifiedBy>
  <cp:revision>66</cp:revision>
  <dcterms:created xsi:type="dcterms:W3CDTF">2020-01-06T09:48:40Z</dcterms:created>
  <dcterms:modified xsi:type="dcterms:W3CDTF">2025-06-19T10:23:23Z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