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2" r:id="rId6"/>
  </p:sldMasterIdLst>
  <p:notesMasterIdLst>
    <p:notesMasterId r:id="rId16"/>
  </p:notesMasterIdLst>
  <p:sldIdLst>
    <p:sldId id="308" r:id="rId7"/>
    <p:sldId id="279" r:id="rId8"/>
    <p:sldId id="309" r:id="rId9"/>
    <p:sldId id="312" r:id="rId10"/>
    <p:sldId id="315" r:id="rId11"/>
    <p:sldId id="314" r:id="rId12"/>
    <p:sldId id="310" r:id="rId13"/>
    <p:sldId id="316" r:id="rId14"/>
    <p:sldId id="302" r:id="rId15"/>
  </p:sldIdLst>
  <p:sldSz cx="12192000" cy="6858000"/>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B4004C-EA86-176F-B3D2-BEBA069F5769}" name="Stefanie Mpiyakhe" initials="SM" userId="S::stef@bravegroup.co.za::5232a352-55aa-490d-a92f-c050863f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B6AA"/>
    <a:srgbClr val="ACC3C3"/>
    <a:srgbClr val="E4BC7F"/>
    <a:srgbClr val="C2C382"/>
    <a:srgbClr val="CA9987"/>
    <a:srgbClr val="B49180"/>
    <a:srgbClr val="82A5A5"/>
    <a:srgbClr val="D69B40"/>
    <a:srgbClr val="A3A543"/>
    <a:srgbClr val="B066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3B4F1A-BD91-4FB1-BBE3-954387A51FBF}" v="7" dt="2025-06-19T11:49:53.6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971" autoAdjust="0"/>
    <p:restoredTop sz="94660"/>
  </p:normalViewPr>
  <p:slideViewPr>
    <p:cSldViewPr snapToGrid="0">
      <p:cViewPr varScale="1">
        <p:scale>
          <a:sx n="72" d="100"/>
          <a:sy n="72" d="100"/>
        </p:scale>
        <p:origin x="70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slide" Target="slides/slide9.xml"/><Relationship Id="rId23" Type="http://schemas.microsoft.com/office/2018/10/relationships/authors" Target="authors.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FE79EC-29B1-4A54-B46B-ADFA5C0A41D5}" type="datetimeFigureOut">
              <a:rPr lang="en-ZA" smtClean="0"/>
              <a:t>2025/06/19</a:t>
            </a:fld>
            <a:endParaRPr lang="en-Z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A291F-663B-47B1-87DD-51E5B01DA0AE}" type="slidenum">
              <a:rPr lang="en-ZA" smtClean="0"/>
              <a:t>‹#›</a:t>
            </a:fld>
            <a:endParaRPr lang="en-ZA" dirty="0"/>
          </a:p>
        </p:txBody>
      </p:sp>
    </p:spTree>
    <p:extLst>
      <p:ext uri="{BB962C8B-B14F-4D97-AF65-F5344CB8AC3E}">
        <p14:creationId xmlns:p14="http://schemas.microsoft.com/office/powerpoint/2010/main" val="23856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5.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DFF4CC-8DC4-7B7A-39C5-262F5C87F5B3}"/>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 y="4144544"/>
            <a:ext cx="12191995" cy="2464129"/>
          </a:xfrm>
          <a:prstGeom prst="rect">
            <a:avLst/>
          </a:prstGeom>
        </p:spPr>
      </p:pic>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618049" y="1404737"/>
            <a:ext cx="7117690" cy="676275"/>
          </a:xfrm>
          <a:prstGeom prst="rect">
            <a:avLst/>
          </a:prstGeom>
        </p:spPr>
        <p:txBody>
          <a:bodyPr anchor="b">
            <a:normAutofit/>
          </a:bodyPr>
          <a:lstStyle>
            <a:lvl1pPr algn="r">
              <a:defRPr sz="2800">
                <a:solidFill>
                  <a:schemeClr val="tx1"/>
                </a:solidFill>
                <a:latin typeface="+mj-lt"/>
                <a:cs typeface="Arial" panose="020B0604020202020204" pitchFamily="34" charset="0"/>
              </a:defRPr>
            </a:lvl1pPr>
          </a:lstStyle>
          <a:p>
            <a:r>
              <a:rPr lang="en-US" noProof="0" dirty="0"/>
              <a:t>Title of presentation</a:t>
            </a:r>
            <a:endParaRPr lang="en-ZA" noProof="0" dirty="0"/>
          </a:p>
        </p:txBody>
      </p:sp>
      <p:sp>
        <p:nvSpPr>
          <p:cNvPr id="64" name="Rectangle 4"/>
          <p:cNvSpPr>
            <a:spLocks noGrp="1" noChangeArrowheads="1"/>
          </p:cNvSpPr>
          <p:nvPr>
            <p:ph type="subTitle" idx="1" hasCustomPrompt="1"/>
          </p:nvPr>
        </p:nvSpPr>
        <p:spPr>
          <a:xfrm>
            <a:off x="4618050" y="2924226"/>
            <a:ext cx="7117689" cy="365126"/>
          </a:xfrm>
          <a:prstGeom prst="rect">
            <a:avLst/>
          </a:prstGeom>
        </p:spPr>
        <p:txBody>
          <a:bodyPr>
            <a:noAutofit/>
          </a:bodyPr>
          <a:lstStyle>
            <a:lvl1pPr marL="0" indent="0" algn="r">
              <a:buFontTx/>
              <a:buNone/>
              <a:defRPr sz="20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618049" y="3527025"/>
            <a:ext cx="7117690" cy="327025"/>
          </a:xfrm>
          <a:prstGeom prst="rect">
            <a:avLst/>
          </a:prstGeom>
        </p:spPr>
        <p:txBody>
          <a:bodyPr>
            <a:noAutofit/>
          </a:bodyPr>
          <a:lstStyle>
            <a:lvl1pPr marL="0" indent="0" algn="r">
              <a:buNone/>
              <a:defRPr sz="1800">
                <a:solidFill>
                  <a:schemeClr val="tx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sp>
        <p:nvSpPr>
          <p:cNvPr id="107" name="Rectangle 106">
            <a:extLst>
              <a:ext uri="{FF2B5EF4-FFF2-40B4-BE49-F238E27FC236}">
                <a16:creationId xmlns:a16="http://schemas.microsoft.com/office/drawing/2014/main" id="{70F73F9A-6527-43E5-9BDC-E6533EDAECC6}"/>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B025F6DC-490B-FE96-3826-453FA05719BC}"/>
              </a:ext>
            </a:extLst>
          </p:cNvPr>
          <p:cNvSpPr/>
          <p:nvPr userDrawn="1"/>
        </p:nvSpPr>
        <p:spPr>
          <a:xfrm>
            <a:off x="504232" y="3817647"/>
            <a:ext cx="1533524" cy="151664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DBCADFDE-56B9-04C2-BCE2-05120032D0AE}"/>
              </a:ext>
            </a:extLst>
          </p:cNvPr>
          <p:cNvPicPr>
            <a:picLocks noChangeAspect="1"/>
          </p:cNvPicPr>
          <p:nvPr userDrawn="1"/>
        </p:nvPicPr>
        <p:blipFill>
          <a:blip r:embed="rId7"/>
          <a:stretch>
            <a:fillRect/>
          </a:stretch>
        </p:blipFill>
        <p:spPr>
          <a:xfrm>
            <a:off x="504232" y="1784299"/>
            <a:ext cx="3937000" cy="3568700"/>
          </a:xfrm>
          <a:prstGeom prst="rect">
            <a:avLst/>
          </a:prstGeom>
        </p:spPr>
      </p:pic>
      <p:sp>
        <p:nvSpPr>
          <p:cNvPr id="9" name="Picture Placeholder 4">
            <a:extLst>
              <a:ext uri="{FF2B5EF4-FFF2-40B4-BE49-F238E27FC236}">
                <a16:creationId xmlns:a16="http://schemas.microsoft.com/office/drawing/2014/main" id="{46C2D1BC-19FC-6DDD-3EE5-86D738105E53}"/>
              </a:ext>
            </a:extLst>
          </p:cNvPr>
          <p:cNvSpPr>
            <a:spLocks noGrp="1"/>
          </p:cNvSpPr>
          <p:nvPr>
            <p:ph type="pic" sz="quarter" idx="13" hasCustomPrompt="1"/>
          </p:nvPr>
        </p:nvSpPr>
        <p:spPr>
          <a:xfrm>
            <a:off x="1000139" y="1921224"/>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D96E0838-0F9B-EF5D-E73C-CAF299B03244}"/>
              </a:ext>
            </a:extLst>
          </p:cNvPr>
          <p:cNvSpPr/>
          <p:nvPr userDrawn="1"/>
        </p:nvSpPr>
        <p:spPr>
          <a:xfrm>
            <a:off x="329249" y="3610137"/>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1">
            <a:extLst>
              <a:ext uri="{FF2B5EF4-FFF2-40B4-BE49-F238E27FC236}">
                <a16:creationId xmlns:a16="http://schemas.microsoft.com/office/drawing/2014/main" id="{71ABA184-90EF-886D-01F7-8ED79E7BB0CC}"/>
              </a:ext>
            </a:extLst>
          </p:cNvPr>
          <p:cNvSpPr>
            <a:spLocks noGrp="1"/>
          </p:cNvSpPr>
          <p:nvPr>
            <p:ph type="pic" sz="quarter" idx="14" hasCustomPrompt="1"/>
          </p:nvPr>
        </p:nvSpPr>
        <p:spPr>
          <a:xfrm>
            <a:off x="406138" y="3684749"/>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12" name="Picture 11">
            <a:extLst>
              <a:ext uri="{FF2B5EF4-FFF2-40B4-BE49-F238E27FC236}">
                <a16:creationId xmlns:a16="http://schemas.microsoft.com/office/drawing/2014/main" id="{81417B6E-DCAF-E329-82FA-A9666987E521}"/>
              </a:ext>
            </a:extLst>
          </p:cNvPr>
          <p:cNvPicPr>
            <a:picLocks noChangeAspect="1"/>
          </p:cNvPicPr>
          <p:nvPr userDrawn="1"/>
        </p:nvPicPr>
        <p:blipFill>
          <a:blip r:embed="rId8"/>
          <a:stretch>
            <a:fillRect/>
          </a:stretch>
        </p:blipFill>
        <p:spPr>
          <a:xfrm>
            <a:off x="113202" y="3610137"/>
            <a:ext cx="2260600" cy="2044700"/>
          </a:xfrm>
          <a:prstGeom prst="rect">
            <a:avLst/>
          </a:prstGeom>
        </p:spPr>
      </p:pic>
    </p:spTree>
    <p:extLst>
      <p:ext uri="{BB962C8B-B14F-4D97-AF65-F5344CB8AC3E}">
        <p14:creationId xmlns:p14="http://schemas.microsoft.com/office/powerpoint/2010/main" val="2941499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11" name="Picture Placeholder 5">
            <a:extLst>
              <a:ext uri="{FF2B5EF4-FFF2-40B4-BE49-F238E27FC236}">
                <a16:creationId xmlns:a16="http://schemas.microsoft.com/office/drawing/2014/main" id="{53E77A3B-B320-4C09-0FDF-7F1B0E81B64C}"/>
              </a:ext>
            </a:extLst>
          </p:cNvPr>
          <p:cNvSpPr>
            <a:spLocks noGrp="1"/>
          </p:cNvSpPr>
          <p:nvPr>
            <p:ph type="pic" sz="quarter" idx="10" hasCustomPrompt="1"/>
          </p:nvPr>
        </p:nvSpPr>
        <p:spPr>
          <a:xfrm>
            <a:off x="0" y="4142874"/>
            <a:ext cx="121920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5EA9F132-5B21-E13F-3DD4-5A76269137FE}"/>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2566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F447FC08-0CA1-C812-957B-303369CEC0B0}"/>
              </a:ext>
            </a:extLst>
          </p:cNvPr>
          <p:cNvSpPr>
            <a:spLocks noGrp="1"/>
          </p:cNvSpPr>
          <p:nvPr>
            <p:ph type="pic" sz="quarter" idx="10" hasCustomPrompt="1"/>
          </p:nvPr>
        </p:nvSpPr>
        <p:spPr>
          <a:xfrm>
            <a:off x="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5" name="Picture Placeholder 5">
            <a:extLst>
              <a:ext uri="{FF2B5EF4-FFF2-40B4-BE49-F238E27FC236}">
                <a16:creationId xmlns:a16="http://schemas.microsoft.com/office/drawing/2014/main" id="{DBBB6FBC-E3C9-3B31-3EF0-38D626E1E1D4}"/>
              </a:ext>
            </a:extLst>
          </p:cNvPr>
          <p:cNvSpPr>
            <a:spLocks noGrp="1"/>
          </p:cNvSpPr>
          <p:nvPr>
            <p:ph type="pic" sz="quarter" idx="11" hasCustomPrompt="1"/>
          </p:nvPr>
        </p:nvSpPr>
        <p:spPr>
          <a:xfrm>
            <a:off x="411480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11" name="Picture Placeholder 5">
            <a:extLst>
              <a:ext uri="{FF2B5EF4-FFF2-40B4-BE49-F238E27FC236}">
                <a16:creationId xmlns:a16="http://schemas.microsoft.com/office/drawing/2014/main" id="{5AF0A9FC-BFA5-B482-1275-4088CD882898}"/>
              </a:ext>
            </a:extLst>
          </p:cNvPr>
          <p:cNvSpPr>
            <a:spLocks noGrp="1"/>
          </p:cNvSpPr>
          <p:nvPr>
            <p:ph type="pic" sz="quarter" idx="12" hasCustomPrompt="1"/>
          </p:nvPr>
        </p:nvSpPr>
        <p:spPr>
          <a:xfrm>
            <a:off x="8229600" y="4142874"/>
            <a:ext cx="39624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C37B8CCE-72D0-1BBF-D066-4AF8ED0D6F84}"/>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5287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clusion Chapter Slide">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7C3906-7D26-F847-D210-DC8F472D4016}"/>
              </a:ext>
            </a:extLst>
          </p:cNvPr>
          <p:cNvPicPr>
            <a:picLocks noChangeAspect="1"/>
          </p:cNvPicPr>
          <p:nvPr userDrawn="1"/>
        </p:nvPicPr>
        <p:blipFill>
          <a:blip r:embed="rId4"/>
          <a:stretch>
            <a:fillRect/>
          </a:stretch>
        </p:blipFill>
        <p:spPr>
          <a:xfrm>
            <a:off x="847291" y="1463747"/>
            <a:ext cx="3937000" cy="3568700"/>
          </a:xfrm>
          <a:prstGeom prst="rect">
            <a:avLst/>
          </a:prstGeom>
        </p:spPr>
      </p:pic>
      <p:sp>
        <p:nvSpPr>
          <p:cNvPr id="5" name="Picture Placeholder 4">
            <a:extLst>
              <a:ext uri="{FF2B5EF4-FFF2-40B4-BE49-F238E27FC236}">
                <a16:creationId xmlns:a16="http://schemas.microsoft.com/office/drawing/2014/main" id="{F87BD48D-91A6-B706-71D6-9D1F30170652}"/>
              </a:ext>
            </a:extLst>
          </p:cNvPr>
          <p:cNvSpPr>
            <a:spLocks noGrp="1"/>
          </p:cNvSpPr>
          <p:nvPr>
            <p:ph type="pic" sz="quarter" idx="13" hasCustomPrompt="1"/>
          </p:nvPr>
        </p:nvSpPr>
        <p:spPr>
          <a:xfrm>
            <a:off x="1343198" y="16006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35DBF5CF-E6CC-1A85-FDB1-B49B23179B88}"/>
              </a:ext>
            </a:extLst>
          </p:cNvPr>
          <p:cNvSpPr/>
          <p:nvPr userDrawn="1"/>
        </p:nvSpPr>
        <p:spPr>
          <a:xfrm>
            <a:off x="672308" y="3289585"/>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5392738" y="2867097"/>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12192000" cy="264026"/>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101">
            <a:extLst>
              <a:ext uri="{FF2B5EF4-FFF2-40B4-BE49-F238E27FC236}">
                <a16:creationId xmlns:a16="http://schemas.microsoft.com/office/drawing/2014/main" id="{F5F2CF35-ACC4-A108-DD87-92F9426534E9}"/>
              </a:ext>
            </a:extLst>
          </p:cNvPr>
          <p:cNvSpPr>
            <a:spLocks noGrp="1"/>
          </p:cNvSpPr>
          <p:nvPr>
            <p:ph type="pic" sz="quarter" idx="14" hasCustomPrompt="1"/>
          </p:nvPr>
        </p:nvSpPr>
        <p:spPr>
          <a:xfrm>
            <a:off x="749197" y="3364197"/>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9" name="Picture 8">
            <a:extLst>
              <a:ext uri="{FF2B5EF4-FFF2-40B4-BE49-F238E27FC236}">
                <a16:creationId xmlns:a16="http://schemas.microsoft.com/office/drawing/2014/main" id="{83438781-E333-E871-DE61-8750EF6EEC4A}"/>
              </a:ext>
            </a:extLst>
          </p:cNvPr>
          <p:cNvPicPr>
            <a:picLocks noChangeAspect="1"/>
          </p:cNvPicPr>
          <p:nvPr userDrawn="1"/>
        </p:nvPicPr>
        <p:blipFill>
          <a:blip r:embed="rId7"/>
          <a:stretch>
            <a:fillRect/>
          </a:stretch>
        </p:blipFill>
        <p:spPr>
          <a:xfrm>
            <a:off x="456261" y="3289585"/>
            <a:ext cx="2260600" cy="2044700"/>
          </a:xfrm>
          <a:prstGeom prst="rect">
            <a:avLst/>
          </a:prstGeom>
        </p:spPr>
      </p:pic>
    </p:spTree>
    <p:extLst>
      <p:ext uri="{BB962C8B-B14F-4D97-AF65-F5344CB8AC3E}">
        <p14:creationId xmlns:p14="http://schemas.microsoft.com/office/powerpoint/2010/main" val="4082413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3056944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20393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641936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49935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11" Type="http://schemas.openxmlformats.org/officeDocument/2006/relationships/image" Target="../media/image3.png"/><Relationship Id="rId5" Type="http://schemas.openxmlformats.org/officeDocument/2006/relationships/theme" Target="../theme/theme1.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7.xml"/><Relationship Id="rId7" Type="http://schemas.openxmlformats.org/officeDocument/2006/relationships/tags" Target="../tags/tag13.xml"/><Relationship Id="rId12" Type="http://schemas.openxmlformats.org/officeDocument/2006/relationships/image" Target="../media/image9.emf"/><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ags" Target="../tags/tag12.xml"/><Relationship Id="rId11" Type="http://schemas.openxmlformats.org/officeDocument/2006/relationships/image" Target="../media/image8.emf"/><Relationship Id="rId5" Type="http://schemas.openxmlformats.org/officeDocument/2006/relationships/theme" Target="../theme/theme2.xml"/><Relationship Id="rId10" Type="http://schemas.openxmlformats.org/officeDocument/2006/relationships/image" Target="../media/image1.emf"/><Relationship Id="rId4" Type="http://schemas.openxmlformats.org/officeDocument/2006/relationships/slideLayout" Target="../slideLayouts/slideLayout8.xml"/><Relationship Id="rId9" Type="http://schemas.openxmlformats.org/officeDocument/2006/relationships/oleObject" Target="../embeddings/oleObject4.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42412971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270" imgH="270" progId="TCLayout.ActiveDocument.1">
                  <p:embed/>
                </p:oleObj>
              </mc:Choice>
              <mc:Fallback>
                <p:oleObj name="think-cell Slide" r:id="rId8" imgW="270" imgH="270" progId="TCLayout.ActiveDocument.1">
                  <p:embed/>
                  <p:pic>
                    <p:nvPicPr>
                      <p:cNvPr id="11" name="Object 10" hidden="1"/>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pic>
        <p:nvPicPr>
          <p:cNvPr id="12" name="Picture 11">
            <a:extLst>
              <a:ext uri="{FF2B5EF4-FFF2-40B4-BE49-F238E27FC236}">
                <a16:creationId xmlns:a16="http://schemas.microsoft.com/office/drawing/2014/main" id="{97394285-7F8F-217D-C4F3-CDA987C0E7A0}"/>
              </a:ext>
            </a:extLst>
          </p:cNvPr>
          <p:cNvPicPr>
            <a:picLocks noChangeAspect="1"/>
          </p:cNvPicPr>
          <p:nvPr userDrawn="1"/>
        </p:nvPicPr>
        <p:blipFill>
          <a:blip r:embed="rId10"/>
          <a:stretch>
            <a:fillRect/>
          </a:stretch>
        </p:blipFill>
        <p:spPr>
          <a:xfrm>
            <a:off x="9815492" y="531812"/>
            <a:ext cx="1841500" cy="381000"/>
          </a:xfrm>
          <a:prstGeom prst="rect">
            <a:avLst/>
          </a:prstGeom>
        </p:spPr>
      </p:pic>
      <p:pic>
        <p:nvPicPr>
          <p:cNvPr id="13" name="Picture 12">
            <a:extLst>
              <a:ext uri="{FF2B5EF4-FFF2-40B4-BE49-F238E27FC236}">
                <a16:creationId xmlns:a16="http://schemas.microsoft.com/office/drawing/2014/main" id="{C97E6BEC-D482-0901-2316-95D508893F82}"/>
              </a:ext>
            </a:extLst>
          </p:cNvPr>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305015" y="441730"/>
            <a:ext cx="1749543" cy="499657"/>
          </a:xfrm>
          <a:prstGeom prst="rect">
            <a:avLst/>
          </a:prstGeom>
          <a:noFill/>
          <a:ln>
            <a:noFill/>
          </a:ln>
        </p:spPr>
      </p:pic>
      <p:sp>
        <p:nvSpPr>
          <p:cNvPr id="14" name="TextBox 6">
            <a:extLst>
              <a:ext uri="{FF2B5EF4-FFF2-40B4-BE49-F238E27FC236}">
                <a16:creationId xmlns:a16="http://schemas.microsoft.com/office/drawing/2014/main" id="{B619409D-E657-F8EF-6768-89EA45985221}"/>
              </a:ext>
            </a:extLst>
          </p:cNvPr>
          <p:cNvSpPr txBox="1"/>
          <p:nvPr userDrawn="1"/>
        </p:nvSpPr>
        <p:spPr>
          <a:xfrm>
            <a:off x="228815" y="152171"/>
            <a:ext cx="1911403" cy="261610"/>
          </a:xfrm>
          <a:prstGeom prst="rect">
            <a:avLst/>
          </a:prstGeom>
          <a:noFill/>
        </p:spPr>
        <p:txBody>
          <a:bodyPr wrap="square" rtlCol="0">
            <a:spAutoFit/>
          </a:bodyPr>
          <a:lstStyle/>
          <a:p>
            <a:r>
              <a:rPr lang="en-US" sz="1100" kern="1200" dirty="0">
                <a:solidFill>
                  <a:srgbClr val="003896"/>
                </a:solidFill>
                <a:effectLst/>
                <a:latin typeface="Arial" panose="020B0604020202020204" pitchFamily="34" charset="0"/>
                <a:ea typeface="Times New Roman" panose="02020603050405020304" pitchFamily="18" charset="0"/>
              </a:rPr>
              <a:t>In partnership with</a:t>
            </a:r>
            <a:endParaRPr lang="en-ZA"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30761648"/>
      </p:ext>
    </p:extLst>
  </p:cSld>
  <p:clrMap bg1="lt1" tx1="dk1" bg2="lt2" tx2="dk2" accent1="accent1" accent2="accent2" accent3="accent3" accent4="accent4" accent5="accent5" accent6="accent6" hlink="hlink" folHlink="folHlink"/>
  <p:sldLayoutIdLst>
    <p:sldLayoutId id="2147483651" r:id="rId1"/>
    <p:sldLayoutId id="2147483650" r:id="rId2"/>
    <p:sldLayoutId id="2147483657" r:id="rId3"/>
    <p:sldLayoutId id="2147483655" r:id="rId4"/>
  </p:sldLayoutIdLst>
  <p:hf hdr="0" dt="0"/>
  <p:txStyles>
    <p:titleStyle>
      <a:lvl1pPr algn="l" defTabSz="914400" rtl="0" eaLnBrk="1" latinLnBrk="0" hangingPunct="1">
        <a:lnSpc>
          <a:spcPct val="90000"/>
        </a:lnSpc>
        <a:spcBef>
          <a:spcPct val="0"/>
        </a:spcBef>
        <a:buNone/>
        <a:defRPr sz="21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bg1">
            <a:lumMod val="50000"/>
          </a:schemeClr>
        </a:buClr>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bg1">
            <a:lumMod val="50000"/>
          </a:schemeClr>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bg1">
            <a:lumMod val="50000"/>
          </a:schemeClr>
        </a:buClr>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bg1">
            <a:lumMod val="50000"/>
          </a:schemeClr>
        </a:buClr>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bg1">
            <a:lumMod val="50000"/>
          </a:schemeClr>
        </a:buClr>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66A82E-2CA2-0BBB-B6D5-7783C1385D05}"/>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708898" y="6273795"/>
            <a:ext cx="1494155" cy="426720"/>
          </a:xfrm>
          <a:prstGeom prst="rect">
            <a:avLst/>
          </a:prstGeom>
          <a:noFill/>
          <a:ln>
            <a:noFill/>
          </a:ln>
        </p:spPr>
      </p:pic>
      <p:sp>
        <p:nvSpPr>
          <p:cNvPr id="4" name="Rectangle 3">
            <a:extLst>
              <a:ext uri="{FF2B5EF4-FFF2-40B4-BE49-F238E27FC236}">
                <a16:creationId xmlns:a16="http://schemas.microsoft.com/office/drawing/2014/main" id="{0A7057F0-5F5E-786F-613E-0CBEA464107A}"/>
              </a:ext>
            </a:extLst>
          </p:cNvPr>
          <p:cNvSpPr/>
          <p:nvPr userDrawn="1"/>
        </p:nvSpPr>
        <p:spPr>
          <a:xfrm>
            <a:off x="0" y="0"/>
            <a:ext cx="12192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32727672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270" imgH="270" progId="TCLayout.ActiveDocument.1">
                  <p:embed/>
                </p:oleObj>
              </mc:Choice>
              <mc:Fallback>
                <p:oleObj name="think-cell Slide" r:id="rId9" imgW="270" imgH="270" progId="TCLayout.ActiveDocument.1">
                  <p:embed/>
                  <p:pic>
                    <p:nvPicPr>
                      <p:cNvPr id="11" name="Object 10" hidden="1"/>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361681" y="1223493"/>
            <a:ext cx="11383851"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Slide Number Placeholder 5"/>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361681" y="205769"/>
            <a:ext cx="9511777"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13" name="Picture 12">
            <a:extLst>
              <a:ext uri="{FF2B5EF4-FFF2-40B4-BE49-F238E27FC236}">
                <a16:creationId xmlns:a16="http://schemas.microsoft.com/office/drawing/2014/main" id="{2A1EFD3B-809C-B8A0-4D86-16532E5E7488}"/>
              </a:ext>
            </a:extLst>
          </p:cNvPr>
          <p:cNvPicPr>
            <a:picLocks noChangeAspect="1"/>
          </p:cNvPicPr>
          <p:nvPr userDrawn="1"/>
        </p:nvPicPr>
        <p:blipFill>
          <a:blip r:embed="rId11"/>
          <a:stretch>
            <a:fillRect/>
          </a:stretch>
        </p:blipFill>
        <p:spPr>
          <a:xfrm>
            <a:off x="10441904" y="312737"/>
            <a:ext cx="1422400" cy="368300"/>
          </a:xfrm>
          <a:prstGeom prst="rect">
            <a:avLst/>
          </a:prstGeom>
        </p:spPr>
      </p:pic>
      <p:pic>
        <p:nvPicPr>
          <p:cNvPr id="14" name="Picture 13">
            <a:extLst>
              <a:ext uri="{FF2B5EF4-FFF2-40B4-BE49-F238E27FC236}">
                <a16:creationId xmlns:a16="http://schemas.microsoft.com/office/drawing/2014/main" id="{39A3506A-6DD2-E9D5-DD05-B23171DA1339}"/>
              </a:ext>
            </a:extLst>
          </p:cNvPr>
          <p:cNvPicPr>
            <a:picLocks noChangeAspect="1"/>
          </p:cNvPicPr>
          <p:nvPr userDrawn="1"/>
        </p:nvPicPr>
        <p:blipFill>
          <a:blip r:embed="rId12"/>
          <a:stretch>
            <a:fillRect/>
          </a:stretch>
        </p:blipFill>
        <p:spPr>
          <a:xfrm>
            <a:off x="10037031" y="318311"/>
            <a:ext cx="241300" cy="368300"/>
          </a:xfrm>
          <a:prstGeom prst="rect">
            <a:avLst/>
          </a:prstGeom>
        </p:spPr>
      </p:pic>
      <p:sp>
        <p:nvSpPr>
          <p:cNvPr id="15" name="TextBox 14">
            <a:extLst>
              <a:ext uri="{FF2B5EF4-FFF2-40B4-BE49-F238E27FC236}">
                <a16:creationId xmlns:a16="http://schemas.microsoft.com/office/drawing/2014/main" id="{E29B6C00-1054-2E3C-47EA-23DA27F96A7D}"/>
              </a:ext>
            </a:extLst>
          </p:cNvPr>
          <p:cNvSpPr txBox="1"/>
          <p:nvPr userDrawn="1"/>
        </p:nvSpPr>
        <p:spPr>
          <a:xfrm>
            <a:off x="361681" y="6356350"/>
            <a:ext cx="1335622" cy="261610"/>
          </a:xfrm>
          <a:prstGeom prst="rect">
            <a:avLst/>
          </a:prstGeom>
          <a:noFill/>
        </p:spPr>
        <p:txBody>
          <a:bodyPr wrap="none" rtlCol="0">
            <a:spAutoFit/>
          </a:bodyPr>
          <a:lstStyle/>
          <a:p>
            <a:pPr marL="0" indent="0">
              <a:buClr>
                <a:schemeClr val="bg1">
                  <a:lumMod val="50000"/>
                </a:schemeClr>
              </a:buClr>
              <a:buFont typeface="Wingdings" panose="05000000000000000000" pitchFamily="2" charset="2"/>
              <a:buNone/>
            </a:pPr>
            <a:r>
              <a:rPr lang="en-US" sz="1100" dirty="0"/>
              <a:t>In partnership with</a:t>
            </a:r>
            <a:endParaRPr lang="en-ZA" sz="1100" dirty="0" err="1"/>
          </a:p>
        </p:txBody>
      </p:sp>
    </p:spTree>
    <p:extLst>
      <p:ext uri="{BB962C8B-B14F-4D97-AF65-F5344CB8AC3E}">
        <p14:creationId xmlns:p14="http://schemas.microsoft.com/office/powerpoint/2010/main" val="4264861000"/>
      </p:ext>
    </p:extLst>
  </p:cSld>
  <p:clrMap bg1="lt1" tx1="dk1" bg2="lt2" tx2="dk2" accent1="accent1" accent2="accent2" accent3="accent3" accent4="accent4" accent5="accent5" accent6="accent6" hlink="hlink" folHlink="folHlink"/>
  <p:sldLayoutIdLst>
    <p:sldLayoutId id="2147483653" r:id="rId1"/>
    <p:sldLayoutId id="2147483658" r:id="rId2"/>
    <p:sldLayoutId id="2147483654" r:id="rId3"/>
    <p:sldLayoutId id="2147483659" r:id="rId4"/>
  </p:sldLayoutIdLst>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package" Target="../embeddings/Microsoft_Excel_Worksheet.xlsx"/><Relationship Id="rId1" Type="http://schemas.openxmlformats.org/officeDocument/2006/relationships/slideLayout" Target="../slideLayouts/slideLayout7.xml"/><Relationship Id="rId5" Type="http://schemas.openxmlformats.org/officeDocument/2006/relationships/image" Target="../media/image13.wmf"/><Relationship Id="rId4" Type="http://schemas.openxmlformats.org/officeDocument/2006/relationships/package" Target="../embeddings/Microsoft_Excel_Worksheet1.xlsx"/></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22C42-D751-76B7-5228-EB4345B994A6}"/>
              </a:ext>
            </a:extLst>
          </p:cNvPr>
          <p:cNvSpPr>
            <a:spLocks noGrp="1"/>
          </p:cNvSpPr>
          <p:nvPr>
            <p:ph type="ctrTitle"/>
          </p:nvPr>
        </p:nvSpPr>
        <p:spPr/>
        <p:txBody>
          <a:bodyPr>
            <a:normAutofit/>
          </a:bodyPr>
          <a:lstStyle/>
          <a:p>
            <a:r>
              <a:rPr lang="en-US" altLang="en-US" sz="2400" kern="0" dirty="0">
                <a:cs typeface="Arial"/>
              </a:rPr>
              <a:t>Clarification Meeting</a:t>
            </a:r>
            <a:endParaRPr lang="en-US" sz="2400" dirty="0"/>
          </a:p>
        </p:txBody>
      </p:sp>
      <p:sp>
        <p:nvSpPr>
          <p:cNvPr id="3" name="Subtitle 2">
            <a:extLst>
              <a:ext uri="{FF2B5EF4-FFF2-40B4-BE49-F238E27FC236}">
                <a16:creationId xmlns:a16="http://schemas.microsoft.com/office/drawing/2014/main" id="{43357AF0-8E60-43A3-37C7-FCF9E6246441}"/>
              </a:ext>
            </a:extLst>
          </p:cNvPr>
          <p:cNvSpPr>
            <a:spLocks noGrp="1"/>
          </p:cNvSpPr>
          <p:nvPr>
            <p:ph type="subTitle" idx="1"/>
          </p:nvPr>
        </p:nvSpPr>
        <p:spPr>
          <a:xfrm>
            <a:off x="4700097" y="2256329"/>
            <a:ext cx="7117689" cy="365126"/>
          </a:xfrm>
        </p:spPr>
        <p:txBody>
          <a:bodyPr/>
          <a:lstStyle/>
          <a:p>
            <a:r>
              <a:rPr kumimoji="0" lang="en-US" altLang="en-US" b="0" i="0" u="none" strike="noStrike" kern="0" cap="none" spc="0" normalizeH="0" dirty="0">
                <a:ln>
                  <a:noFill/>
                </a:ln>
                <a:solidFill>
                  <a:schemeClr val="tx1"/>
                </a:solidFill>
                <a:effectLst/>
                <a:uLnTx/>
                <a:uFillTx/>
                <a:latin typeface="+mj-lt"/>
                <a:cs typeface="Arial"/>
              </a:rPr>
              <a:t>T</a:t>
            </a:r>
            <a:r>
              <a:rPr kumimoji="0" lang="en-US" altLang="en-US" sz="2000" b="0" i="0" u="none" strike="noStrike" kern="0" cap="none" spc="0" normalizeH="0" noProof="0" dirty="0" err="1">
                <a:ln>
                  <a:noFill/>
                </a:ln>
                <a:solidFill>
                  <a:schemeClr val="tx1"/>
                </a:solidFill>
                <a:effectLst/>
                <a:uLnTx/>
                <a:uFillTx/>
                <a:latin typeface="+mj-lt"/>
                <a:cs typeface="Arial"/>
              </a:rPr>
              <a:t>echnical</a:t>
            </a:r>
            <a:r>
              <a:rPr kumimoji="0" lang="en-US" altLang="en-US" sz="2000" b="0" i="0" u="none" strike="noStrike" kern="0" cap="none" spc="0" normalizeH="0" noProof="0" dirty="0">
                <a:ln>
                  <a:noFill/>
                </a:ln>
                <a:solidFill>
                  <a:schemeClr val="tx1"/>
                </a:solidFill>
                <a:effectLst/>
                <a:uLnTx/>
                <a:uFillTx/>
                <a:latin typeface="+mj-lt"/>
                <a:cs typeface="Arial"/>
              </a:rPr>
              <a:t> Facilities </a:t>
            </a:r>
            <a:r>
              <a:rPr lang="en-US" altLang="en-US" b="0" kern="0" dirty="0">
                <a:solidFill>
                  <a:schemeClr val="tx1"/>
                </a:solidFill>
                <a:latin typeface="+mj-lt"/>
                <a:cs typeface="Arial"/>
              </a:rPr>
              <a:t>M</a:t>
            </a:r>
            <a:r>
              <a:rPr kumimoji="0" lang="en-US" altLang="en-US" sz="2000" b="0" i="0" u="none" strike="noStrike" kern="0" cap="none" spc="0" normalizeH="0" noProof="0" dirty="0" err="1">
                <a:ln>
                  <a:noFill/>
                </a:ln>
                <a:solidFill>
                  <a:schemeClr val="tx1"/>
                </a:solidFill>
                <a:effectLst/>
                <a:uLnTx/>
                <a:uFillTx/>
                <a:latin typeface="+mj-lt"/>
                <a:cs typeface="Arial"/>
              </a:rPr>
              <a:t>anagement</a:t>
            </a:r>
            <a:r>
              <a:rPr kumimoji="0" lang="en-US" altLang="en-US" sz="2000" b="0" i="0" u="none" strike="noStrike" kern="0" cap="none" spc="0" normalizeH="0" noProof="0" dirty="0">
                <a:ln>
                  <a:noFill/>
                </a:ln>
                <a:solidFill>
                  <a:schemeClr val="tx1"/>
                </a:solidFill>
                <a:effectLst/>
                <a:uLnTx/>
                <a:uFillTx/>
                <a:latin typeface="+mj-lt"/>
                <a:cs typeface="Arial"/>
              </a:rPr>
              <a:t> Services for Eskom Academy of Learning</a:t>
            </a:r>
            <a:endParaRPr kumimoji="0" lang="en-US" altLang="en-US" sz="2000" b="0" i="0" u="none" strike="noStrike" kern="0" cap="none" spc="0" normalizeH="0" baseline="0" noProof="0" dirty="0">
              <a:ln>
                <a:noFill/>
              </a:ln>
              <a:solidFill>
                <a:schemeClr val="tx1"/>
              </a:solidFill>
              <a:effectLst/>
              <a:uLnTx/>
              <a:uFillTx/>
              <a:latin typeface="+mj-lt"/>
              <a:cs typeface="Arial"/>
            </a:endParaRPr>
          </a:p>
          <a:p>
            <a:endParaRPr lang="en-US" dirty="0"/>
          </a:p>
        </p:txBody>
      </p:sp>
      <p:sp>
        <p:nvSpPr>
          <p:cNvPr id="4" name="Text Placeholder 3">
            <a:extLst>
              <a:ext uri="{FF2B5EF4-FFF2-40B4-BE49-F238E27FC236}">
                <a16:creationId xmlns:a16="http://schemas.microsoft.com/office/drawing/2014/main" id="{51A6FE1E-3360-456F-C936-DDBD9BABBEAC}"/>
              </a:ext>
            </a:extLst>
          </p:cNvPr>
          <p:cNvSpPr>
            <a:spLocks noGrp="1"/>
          </p:cNvSpPr>
          <p:nvPr>
            <p:ph type="body" sz="quarter" idx="10"/>
          </p:nvPr>
        </p:nvSpPr>
        <p:spPr>
          <a:xfrm>
            <a:off x="4618049" y="3176340"/>
            <a:ext cx="7117690" cy="327025"/>
          </a:xfrm>
        </p:spPr>
        <p:txBody>
          <a:bodyPr/>
          <a:lstStyle/>
          <a:p>
            <a:r>
              <a:rPr lang="en-US" dirty="0"/>
              <a:t>2025/06/20</a:t>
            </a:r>
          </a:p>
        </p:txBody>
      </p:sp>
      <p:pic>
        <p:nvPicPr>
          <p:cNvPr id="7" name="Picture Placeholder 7" descr="A person using a payphone&#10;&#10;Description automatically generated">
            <a:extLst>
              <a:ext uri="{FF2B5EF4-FFF2-40B4-BE49-F238E27FC236}">
                <a16:creationId xmlns:a16="http://schemas.microsoft.com/office/drawing/2014/main" id="{AC639709-3731-8EE4-63E2-CBD135E0BFD6}"/>
              </a:ext>
            </a:extLst>
          </p:cNvPr>
          <p:cNvPicPr>
            <a:picLocks noChangeAspect="1"/>
          </p:cNvPicPr>
          <p:nvPr/>
        </p:nvPicPr>
        <p:blipFill>
          <a:blip r:embed="rId2" cstate="print">
            <a:extLst>
              <a:ext uri="{28A0092B-C50C-407E-A947-70E740481C1C}">
                <a14:useLocalDpi xmlns:a14="http://schemas.microsoft.com/office/drawing/2010/main" val="0"/>
              </a:ext>
            </a:extLst>
          </a:blip>
          <a:srcRect l="16619" r="16619"/>
          <a:stretch>
            <a:fillRect/>
          </a:stretch>
        </p:blipFill>
        <p:spPr>
          <a:xfrm>
            <a:off x="406138" y="3684749"/>
            <a:ext cx="1895476" cy="1895476"/>
          </a:xfrm>
          <a:prstGeom prst="ellipse">
            <a:avLst/>
          </a:prstGeom>
          <a:solidFill>
            <a:schemeClr val="accent2"/>
          </a:solidFill>
          <a:ln>
            <a:solidFill>
              <a:schemeClr val="bg1"/>
            </a:solidFill>
          </a:ln>
        </p:spPr>
      </p:pic>
      <p:pic>
        <p:nvPicPr>
          <p:cNvPr id="8" name="Picture Placeholder 24" descr="Several wind turbines in a field&#10;&#10;Description automatically generated">
            <a:extLst>
              <a:ext uri="{FF2B5EF4-FFF2-40B4-BE49-F238E27FC236}">
                <a16:creationId xmlns:a16="http://schemas.microsoft.com/office/drawing/2014/main" id="{1C939AD9-918F-D5C9-5E60-49AD08C4921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a:stretch/>
        </p:blipFill>
        <p:spPr>
          <a:xfrm>
            <a:off x="1010376" y="1911285"/>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pic>
    </p:spTree>
    <p:extLst>
      <p:ext uri="{BB962C8B-B14F-4D97-AF65-F5344CB8AC3E}">
        <p14:creationId xmlns:p14="http://schemas.microsoft.com/office/powerpoint/2010/main" val="2347903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EB16E-EB8A-E11E-92B4-24253E78DC0F}"/>
              </a:ext>
            </a:extLst>
          </p:cNvPr>
          <p:cNvSpPr>
            <a:spLocks noGrp="1"/>
          </p:cNvSpPr>
          <p:nvPr>
            <p:ph type="title"/>
          </p:nvPr>
        </p:nvSpPr>
        <p:spPr/>
        <p:txBody>
          <a:bodyPr/>
          <a:lstStyle/>
          <a:p>
            <a:r>
              <a:rPr lang="en-US" dirty="0"/>
              <a:t>Project Background</a:t>
            </a:r>
          </a:p>
        </p:txBody>
      </p:sp>
      <p:sp>
        <p:nvSpPr>
          <p:cNvPr id="3" name="Content Placeholder 2">
            <a:extLst>
              <a:ext uri="{FF2B5EF4-FFF2-40B4-BE49-F238E27FC236}">
                <a16:creationId xmlns:a16="http://schemas.microsoft.com/office/drawing/2014/main" id="{0A50A51C-64F1-E345-9891-68F3C607B6A2}"/>
              </a:ext>
            </a:extLst>
          </p:cNvPr>
          <p:cNvSpPr>
            <a:spLocks noGrp="1"/>
          </p:cNvSpPr>
          <p:nvPr>
            <p:ph idx="1"/>
          </p:nvPr>
        </p:nvSpPr>
        <p:spPr/>
        <p:txBody>
          <a:bodyPr/>
          <a:lstStyle/>
          <a:p>
            <a:pPr algn="just"/>
            <a:r>
              <a:rPr lang="en-US" sz="1400" b="1" dirty="0">
                <a:solidFill>
                  <a:schemeClr val="bg2">
                    <a:lumMod val="50000"/>
                  </a:schemeClr>
                </a:solidFill>
                <a:latin typeface="Century Gothic" panose="020B0502020202020204" pitchFamily="34" charset="0"/>
              </a:rPr>
              <a:t>Eskom Real Estate (ERE) mandate is to provide efficient and cost effective real estate strategic solutions and services for the development, management and maintenance of all Eskom commercial properties excluding residential properties and land</a:t>
            </a:r>
          </a:p>
          <a:p>
            <a:pPr algn="just"/>
            <a:r>
              <a:rPr lang="en-US" sz="1400" b="1" dirty="0">
                <a:solidFill>
                  <a:schemeClr val="bg2">
                    <a:lumMod val="50000"/>
                  </a:schemeClr>
                </a:solidFill>
                <a:latin typeface="Century Gothic" panose="020B0502020202020204" pitchFamily="34" charset="0"/>
              </a:rPr>
              <a:t>ERE Operations section is responsible for  rendering facilities management services to all Eskom commercial buildings around the country.</a:t>
            </a:r>
          </a:p>
          <a:p>
            <a:pPr algn="just"/>
            <a:r>
              <a:rPr lang="en-US" sz="1400" b="1" dirty="0">
                <a:solidFill>
                  <a:schemeClr val="bg2">
                    <a:lumMod val="50000"/>
                  </a:schemeClr>
                </a:solidFill>
                <a:latin typeface="Century Gothic" panose="020B0502020202020204" pitchFamily="34" charset="0"/>
              </a:rPr>
              <a:t>These facilities management services range from repairs and maintenances services; which include the following but not limited, </a:t>
            </a:r>
          </a:p>
          <a:p>
            <a:pPr algn="just"/>
            <a:endParaRPr lang="en-US" sz="1400" b="1" dirty="0">
              <a:solidFill>
                <a:schemeClr val="bg2">
                  <a:lumMod val="50000"/>
                </a:schemeClr>
              </a:solidFill>
              <a:latin typeface="Century Gothic" panose="020B0502020202020204" pitchFamily="34" charset="0"/>
            </a:endParaRPr>
          </a:p>
          <a:p>
            <a:pPr marL="285750" indent="-285750" algn="just">
              <a:spcBef>
                <a:spcPts val="0"/>
              </a:spcBef>
              <a:buFont typeface="Arial" panose="020B0604020202020204" pitchFamily="34" charset="0"/>
              <a:buChar char="•"/>
            </a:pPr>
            <a:r>
              <a:rPr lang="en-US" sz="1400" b="1" dirty="0">
                <a:solidFill>
                  <a:schemeClr val="bg2">
                    <a:lumMod val="50000"/>
                  </a:schemeClr>
                </a:solidFill>
                <a:latin typeface="Century Gothic" panose="020B0502020202020204" pitchFamily="34" charset="0"/>
              </a:rPr>
              <a:t>Building management services, Heating and Ventilation Air Conditioning System </a:t>
            </a:r>
          </a:p>
          <a:p>
            <a:pPr marL="285750" indent="-285750" algn="just">
              <a:spcBef>
                <a:spcPts val="600"/>
              </a:spcBef>
              <a:buFont typeface="Arial" panose="020B0604020202020204" pitchFamily="34" charset="0"/>
              <a:buChar char="•"/>
            </a:pPr>
            <a:r>
              <a:rPr lang="en-US" sz="1400" b="1" dirty="0">
                <a:solidFill>
                  <a:schemeClr val="bg2">
                    <a:lumMod val="50000"/>
                  </a:schemeClr>
                </a:solidFill>
                <a:latin typeface="Century Gothic" panose="020B0502020202020204" pitchFamily="34" charset="0"/>
              </a:rPr>
              <a:t>Plumbing and Drainage, Civil works and Mechanical , Electrical and UPS System</a:t>
            </a:r>
          </a:p>
          <a:p>
            <a:pPr marL="285750" indent="-285750" algn="just">
              <a:spcBef>
                <a:spcPts val="600"/>
              </a:spcBef>
              <a:buFont typeface="Arial" panose="020B0604020202020204" pitchFamily="34" charset="0"/>
              <a:buChar char="•"/>
            </a:pPr>
            <a:r>
              <a:rPr lang="en-US" sz="1400" b="1" dirty="0">
                <a:solidFill>
                  <a:schemeClr val="bg2">
                    <a:lumMod val="50000"/>
                  </a:schemeClr>
                </a:solidFill>
                <a:latin typeface="Century Gothic" panose="020B0502020202020204" pitchFamily="34" charset="0"/>
              </a:rPr>
              <a:t>Fire Protection &amp; Sprinkler System ,Waste Water Treatment and Sewage System</a:t>
            </a:r>
          </a:p>
          <a:p>
            <a:pPr marL="285750" indent="-285750" algn="just">
              <a:spcBef>
                <a:spcPts val="600"/>
              </a:spcBef>
              <a:buFont typeface="Arial" panose="020B0604020202020204" pitchFamily="34" charset="0"/>
              <a:buChar char="•"/>
            </a:pPr>
            <a:r>
              <a:rPr lang="en-US" sz="1400" b="1" dirty="0">
                <a:solidFill>
                  <a:schemeClr val="bg2">
                    <a:lumMod val="50000"/>
                  </a:schemeClr>
                </a:solidFill>
                <a:latin typeface="Century Gothic" panose="020B0502020202020204" pitchFamily="34" charset="0"/>
              </a:rPr>
              <a:t>Transformers LV and HV Services , Uninterrupted Power Supplies</a:t>
            </a:r>
          </a:p>
          <a:p>
            <a:pPr marL="285750" indent="-285750" algn="just">
              <a:spcBef>
                <a:spcPts val="600"/>
              </a:spcBef>
              <a:buFont typeface="Arial" panose="020B0604020202020204" pitchFamily="34" charset="0"/>
              <a:buChar char="•"/>
            </a:pPr>
            <a:r>
              <a:rPr lang="en-US" sz="1400" b="1" dirty="0">
                <a:solidFill>
                  <a:schemeClr val="bg2">
                    <a:lumMod val="50000"/>
                  </a:schemeClr>
                </a:solidFill>
                <a:latin typeface="Century Gothic" panose="020B0502020202020204" pitchFamily="34" charset="0"/>
              </a:rPr>
              <a:t>Building Services ,Helpdesk Services </a:t>
            </a:r>
          </a:p>
          <a:p>
            <a:pPr algn="just"/>
            <a:endParaRPr lang="en-US" sz="1400" dirty="0">
              <a:solidFill>
                <a:schemeClr val="bg2">
                  <a:lumMod val="50000"/>
                </a:schemeClr>
              </a:solidFill>
              <a:latin typeface="Century Gothic" panose="020B0502020202020204" pitchFamily="34" charset="0"/>
            </a:endParaRPr>
          </a:p>
          <a:p>
            <a:pPr marL="0" indent="0">
              <a:buNone/>
            </a:pPr>
            <a:endParaRPr lang="en-US" dirty="0"/>
          </a:p>
        </p:txBody>
      </p:sp>
      <p:sp>
        <p:nvSpPr>
          <p:cNvPr id="5" name="Slide Number Placeholder 5">
            <a:extLst>
              <a:ext uri="{FF2B5EF4-FFF2-40B4-BE49-F238E27FC236}">
                <a16:creationId xmlns:a16="http://schemas.microsoft.com/office/drawing/2014/main" id="{2EAA7AAA-6E3B-D37C-1F87-DF5919800C85}"/>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2</a:t>
            </a:fld>
            <a:endParaRPr lang="en-ZA" dirty="0"/>
          </a:p>
        </p:txBody>
      </p:sp>
    </p:spTree>
    <p:extLst>
      <p:ext uri="{BB962C8B-B14F-4D97-AF65-F5344CB8AC3E}">
        <p14:creationId xmlns:p14="http://schemas.microsoft.com/office/powerpoint/2010/main" val="3946026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22F25-C224-908F-6DD8-F01F21DF7BB0}"/>
              </a:ext>
            </a:extLst>
          </p:cNvPr>
          <p:cNvSpPr>
            <a:spLocks noGrp="1"/>
          </p:cNvSpPr>
          <p:nvPr>
            <p:ph type="title"/>
          </p:nvPr>
        </p:nvSpPr>
        <p:spPr/>
        <p:txBody>
          <a:bodyPr/>
          <a:lstStyle/>
          <a:p>
            <a:r>
              <a:rPr lang="en-US" dirty="0"/>
              <a:t>Project Description</a:t>
            </a:r>
            <a:endParaRPr lang="en-ZA" dirty="0"/>
          </a:p>
        </p:txBody>
      </p:sp>
      <p:sp>
        <p:nvSpPr>
          <p:cNvPr id="3" name="Content Placeholder 2">
            <a:extLst>
              <a:ext uri="{FF2B5EF4-FFF2-40B4-BE49-F238E27FC236}">
                <a16:creationId xmlns:a16="http://schemas.microsoft.com/office/drawing/2014/main" id="{09DB96FC-8602-A465-3149-E0F454EBA500}"/>
              </a:ext>
            </a:extLst>
          </p:cNvPr>
          <p:cNvSpPr>
            <a:spLocks noGrp="1"/>
          </p:cNvSpPr>
          <p:nvPr>
            <p:ph idx="1"/>
          </p:nvPr>
        </p:nvSpPr>
        <p:spPr/>
        <p:txBody>
          <a:bodyPr/>
          <a:lstStyle/>
          <a:p>
            <a:pPr algn="just"/>
            <a:r>
              <a:rPr lang="en-US" sz="1400" b="1" dirty="0">
                <a:solidFill>
                  <a:schemeClr val="bg2">
                    <a:lumMod val="50000"/>
                  </a:schemeClr>
                </a:solidFill>
                <a:latin typeface="Century Gothic" panose="020B0502020202020204" pitchFamily="34" charset="0"/>
              </a:rPr>
              <a:t>The purpose of this contract is to appoint two a  suitable qualified Contractors for the Provision of Technical Facilities Management Services to Eskom Real Estate (ERE) buildings:</a:t>
            </a:r>
          </a:p>
          <a:p>
            <a:pPr algn="just"/>
            <a:endParaRPr lang="en-US" sz="1400" b="1" dirty="0">
              <a:solidFill>
                <a:schemeClr val="bg2">
                  <a:lumMod val="50000"/>
                </a:schemeClr>
              </a:solidFill>
              <a:latin typeface="Century Gothic" panose="020B0502020202020204" pitchFamily="34" charset="0"/>
            </a:endParaRPr>
          </a:p>
          <a:p>
            <a:pPr marL="342900" indent="-342900" algn="just">
              <a:buFont typeface="+mj-lt"/>
              <a:buAutoNum type="arabicPeriod"/>
            </a:pPr>
            <a:r>
              <a:rPr lang="en-US" sz="1400" b="1" dirty="0">
                <a:solidFill>
                  <a:schemeClr val="bg2">
                    <a:lumMod val="50000"/>
                  </a:schemeClr>
                </a:solidFill>
                <a:latin typeface="Century Gothic" panose="020B0502020202020204" pitchFamily="34" charset="0"/>
              </a:rPr>
              <a:t>Eskom Academy of Learning Building is located at No. 100 Dale Road, Glen Austin, </a:t>
            </a:r>
            <a:r>
              <a:rPr lang="en-US" sz="1400" b="1" dirty="0" err="1">
                <a:solidFill>
                  <a:schemeClr val="bg2">
                    <a:lumMod val="50000"/>
                  </a:schemeClr>
                </a:solidFill>
                <a:latin typeface="Century Gothic" panose="020B0502020202020204" pitchFamily="34" charset="0"/>
              </a:rPr>
              <a:t>Midrand</a:t>
            </a:r>
            <a:r>
              <a:rPr lang="en-US" sz="1400" b="1" dirty="0">
                <a:solidFill>
                  <a:schemeClr val="bg2">
                    <a:lumMod val="50000"/>
                  </a:schemeClr>
                </a:solidFill>
                <a:latin typeface="Century Gothic" panose="020B0502020202020204" pitchFamily="34" charset="0"/>
              </a:rPr>
              <a:t>. The size of  Eskom Academy of Learning buildings is 76 172 m².</a:t>
            </a:r>
            <a:endParaRPr lang="en-ZA" sz="1400" b="1" dirty="0">
              <a:solidFill>
                <a:schemeClr val="bg2">
                  <a:lumMod val="50000"/>
                </a:schemeClr>
              </a:solidFill>
              <a:latin typeface="Century Gothic" panose="020B0502020202020204" pitchFamily="34" charset="0"/>
            </a:endParaRPr>
          </a:p>
          <a:p>
            <a:pPr marL="0" indent="0">
              <a:buNone/>
            </a:pPr>
            <a:endParaRPr lang="en-ZA" dirty="0"/>
          </a:p>
        </p:txBody>
      </p:sp>
    </p:spTree>
    <p:extLst>
      <p:ext uri="{BB962C8B-B14F-4D97-AF65-F5344CB8AC3E}">
        <p14:creationId xmlns:p14="http://schemas.microsoft.com/office/powerpoint/2010/main" val="602283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4691F-7360-AFF3-8E13-627DD3EA3D8F}"/>
              </a:ext>
            </a:extLst>
          </p:cNvPr>
          <p:cNvSpPr>
            <a:spLocks noGrp="1"/>
          </p:cNvSpPr>
          <p:nvPr>
            <p:ph type="title"/>
          </p:nvPr>
        </p:nvSpPr>
        <p:spPr/>
        <p:txBody>
          <a:bodyPr/>
          <a:lstStyle/>
          <a:p>
            <a:r>
              <a:rPr lang="en-US" dirty="0"/>
              <a:t>High-level Scope of Work</a:t>
            </a:r>
            <a:endParaRPr lang="en-ZA" dirty="0"/>
          </a:p>
        </p:txBody>
      </p:sp>
      <p:sp>
        <p:nvSpPr>
          <p:cNvPr id="3" name="Content Placeholder 2">
            <a:extLst>
              <a:ext uri="{FF2B5EF4-FFF2-40B4-BE49-F238E27FC236}">
                <a16:creationId xmlns:a16="http://schemas.microsoft.com/office/drawing/2014/main" id="{01A1549D-3C49-3429-F84B-EB73DC517F0C}"/>
              </a:ext>
            </a:extLst>
          </p:cNvPr>
          <p:cNvSpPr>
            <a:spLocks noGrp="1"/>
          </p:cNvSpPr>
          <p:nvPr>
            <p:ph idx="1"/>
          </p:nvPr>
        </p:nvSpPr>
        <p:spPr/>
        <p:txBody>
          <a:bodyPr/>
          <a:lstStyle/>
          <a:p>
            <a:pPr algn="just">
              <a:spcBef>
                <a:spcPts val="1200"/>
              </a:spcBef>
            </a:pPr>
            <a:r>
              <a:rPr lang="en-US" sz="1400" b="1" dirty="0">
                <a:solidFill>
                  <a:schemeClr val="bg2">
                    <a:lumMod val="50000"/>
                  </a:schemeClr>
                </a:solidFill>
                <a:latin typeface="Century Gothic" panose="020B0502020202020204" pitchFamily="34" charset="0"/>
              </a:rPr>
              <a:t>The scope includes the provision of the following facilities management services:</a:t>
            </a:r>
          </a:p>
          <a:p>
            <a:pPr algn="just">
              <a:spcBef>
                <a:spcPts val="1200"/>
              </a:spcBef>
            </a:pPr>
            <a:endParaRPr lang="en-US" sz="700" b="1" dirty="0">
              <a:solidFill>
                <a:schemeClr val="bg2">
                  <a:lumMod val="50000"/>
                </a:schemeClr>
              </a:solidFill>
              <a:latin typeface="Century Gothic" panose="020B0502020202020204" pitchFamily="34" charset="0"/>
            </a:endParaRPr>
          </a:p>
          <a:p>
            <a:pPr marL="285750" indent="-285750" algn="just">
              <a:spcBef>
                <a:spcPts val="0"/>
              </a:spcBef>
              <a:buFont typeface="Arial" panose="020B0604020202020204" pitchFamily="34" charset="0"/>
              <a:buChar char="•"/>
            </a:pPr>
            <a:r>
              <a:rPr lang="en-US" sz="1400" b="1" dirty="0">
                <a:solidFill>
                  <a:schemeClr val="bg2">
                    <a:lumMod val="50000"/>
                  </a:schemeClr>
                </a:solidFill>
                <a:latin typeface="Century Gothic" panose="020B0502020202020204" pitchFamily="34" charset="0"/>
              </a:rPr>
              <a:t>Building management services</a:t>
            </a:r>
          </a:p>
          <a:p>
            <a:pPr marL="285750" indent="-285750" algn="just">
              <a:spcBef>
                <a:spcPts val="600"/>
              </a:spcBef>
              <a:buFont typeface="Arial" panose="020B0604020202020204" pitchFamily="34" charset="0"/>
              <a:buChar char="•"/>
            </a:pPr>
            <a:r>
              <a:rPr lang="en-US" sz="1400" b="1" dirty="0">
                <a:solidFill>
                  <a:schemeClr val="bg2">
                    <a:lumMod val="50000"/>
                  </a:schemeClr>
                </a:solidFill>
                <a:latin typeface="Century Gothic" panose="020B0502020202020204" pitchFamily="34" charset="0"/>
              </a:rPr>
              <a:t>Heating and Ventilation Air Conditioning System </a:t>
            </a:r>
          </a:p>
          <a:p>
            <a:pPr marL="285750" indent="-285750" algn="just">
              <a:spcBef>
                <a:spcPts val="600"/>
              </a:spcBef>
              <a:buFont typeface="Arial" panose="020B0604020202020204" pitchFamily="34" charset="0"/>
              <a:buChar char="•"/>
            </a:pPr>
            <a:r>
              <a:rPr lang="en-US" sz="1400" b="1" dirty="0">
                <a:solidFill>
                  <a:schemeClr val="bg2">
                    <a:lumMod val="50000"/>
                  </a:schemeClr>
                </a:solidFill>
                <a:latin typeface="Century Gothic" panose="020B0502020202020204" pitchFamily="34" charset="0"/>
              </a:rPr>
              <a:t>Plumbing and Drainage</a:t>
            </a:r>
          </a:p>
          <a:p>
            <a:pPr marL="285750" indent="-285750" algn="just">
              <a:spcBef>
                <a:spcPts val="600"/>
              </a:spcBef>
              <a:buFont typeface="Arial" panose="020B0604020202020204" pitchFamily="34" charset="0"/>
              <a:buChar char="•"/>
            </a:pPr>
            <a:r>
              <a:rPr lang="en-US" sz="1400" b="1" dirty="0">
                <a:solidFill>
                  <a:schemeClr val="bg2">
                    <a:lumMod val="50000"/>
                  </a:schemeClr>
                </a:solidFill>
                <a:latin typeface="Century Gothic" panose="020B0502020202020204" pitchFamily="34" charset="0"/>
              </a:rPr>
              <a:t>Civil works and Mechanical</a:t>
            </a:r>
          </a:p>
          <a:p>
            <a:pPr marL="285750" indent="-285750" algn="just">
              <a:spcBef>
                <a:spcPts val="600"/>
              </a:spcBef>
              <a:buFont typeface="Arial" panose="020B0604020202020204" pitchFamily="34" charset="0"/>
              <a:buChar char="•"/>
            </a:pPr>
            <a:r>
              <a:rPr lang="en-US" sz="1400" b="1" dirty="0">
                <a:solidFill>
                  <a:schemeClr val="bg2">
                    <a:lumMod val="50000"/>
                  </a:schemeClr>
                </a:solidFill>
                <a:latin typeface="Century Gothic" panose="020B0502020202020204" pitchFamily="34" charset="0"/>
              </a:rPr>
              <a:t>Electrical and UPS System</a:t>
            </a:r>
          </a:p>
          <a:p>
            <a:pPr marL="285750" indent="-285750" algn="just">
              <a:spcBef>
                <a:spcPts val="600"/>
              </a:spcBef>
              <a:buFont typeface="Arial" panose="020B0604020202020204" pitchFamily="34" charset="0"/>
              <a:buChar char="•"/>
            </a:pPr>
            <a:r>
              <a:rPr lang="en-US" sz="1400" b="1" dirty="0">
                <a:solidFill>
                  <a:schemeClr val="bg2">
                    <a:lumMod val="50000"/>
                  </a:schemeClr>
                </a:solidFill>
                <a:latin typeface="Century Gothic" panose="020B0502020202020204" pitchFamily="34" charset="0"/>
              </a:rPr>
              <a:t>Fire Protection &amp; Sprinkler System</a:t>
            </a:r>
          </a:p>
          <a:p>
            <a:pPr marL="285750" indent="-285750" algn="just">
              <a:spcBef>
                <a:spcPts val="600"/>
              </a:spcBef>
              <a:buFont typeface="Arial" panose="020B0604020202020204" pitchFamily="34" charset="0"/>
              <a:buChar char="•"/>
            </a:pPr>
            <a:r>
              <a:rPr lang="en-US" sz="1400" b="1" dirty="0">
                <a:solidFill>
                  <a:schemeClr val="bg2">
                    <a:lumMod val="50000"/>
                  </a:schemeClr>
                </a:solidFill>
                <a:latin typeface="Century Gothic" panose="020B0502020202020204" pitchFamily="34" charset="0"/>
              </a:rPr>
              <a:t>Waste Water Treatment and Sewage System</a:t>
            </a:r>
          </a:p>
          <a:p>
            <a:pPr marL="285750" indent="-285750" algn="just">
              <a:spcBef>
                <a:spcPts val="600"/>
              </a:spcBef>
              <a:buFont typeface="Arial" panose="020B0604020202020204" pitchFamily="34" charset="0"/>
              <a:buChar char="•"/>
            </a:pPr>
            <a:r>
              <a:rPr lang="en-US" sz="1400" b="1" dirty="0">
                <a:solidFill>
                  <a:schemeClr val="bg2">
                    <a:lumMod val="50000"/>
                  </a:schemeClr>
                </a:solidFill>
                <a:latin typeface="Century Gothic" panose="020B0502020202020204" pitchFamily="34" charset="0"/>
              </a:rPr>
              <a:t>Transformers LV and HV Services</a:t>
            </a:r>
          </a:p>
          <a:p>
            <a:pPr marL="285750" indent="-285750" algn="just">
              <a:spcBef>
                <a:spcPts val="600"/>
              </a:spcBef>
              <a:buFont typeface="Arial" panose="020B0604020202020204" pitchFamily="34" charset="0"/>
              <a:buChar char="•"/>
            </a:pPr>
            <a:r>
              <a:rPr lang="en-US" sz="1400" b="1" dirty="0">
                <a:solidFill>
                  <a:schemeClr val="bg2">
                    <a:lumMod val="50000"/>
                  </a:schemeClr>
                </a:solidFill>
                <a:latin typeface="Century Gothic" panose="020B0502020202020204" pitchFamily="34" charset="0"/>
              </a:rPr>
              <a:t>Uninterrupted Power Supplies</a:t>
            </a:r>
          </a:p>
          <a:p>
            <a:pPr marL="285750" indent="-285750" algn="just">
              <a:spcBef>
                <a:spcPts val="600"/>
              </a:spcBef>
              <a:buFont typeface="Arial" panose="020B0604020202020204" pitchFamily="34" charset="0"/>
              <a:buChar char="•"/>
            </a:pPr>
            <a:r>
              <a:rPr lang="en-US" sz="1400" b="1" dirty="0">
                <a:solidFill>
                  <a:schemeClr val="bg2">
                    <a:lumMod val="50000"/>
                  </a:schemeClr>
                </a:solidFill>
                <a:latin typeface="Century Gothic" panose="020B0502020202020204" pitchFamily="34" charset="0"/>
              </a:rPr>
              <a:t>Building Services</a:t>
            </a:r>
          </a:p>
          <a:p>
            <a:pPr marL="285750" indent="-285750" algn="just">
              <a:spcBef>
                <a:spcPts val="600"/>
              </a:spcBef>
              <a:buFont typeface="Arial" panose="020B0604020202020204" pitchFamily="34" charset="0"/>
              <a:buChar char="•"/>
            </a:pPr>
            <a:r>
              <a:rPr lang="en-US" sz="1400" b="1" dirty="0">
                <a:solidFill>
                  <a:schemeClr val="bg2">
                    <a:lumMod val="50000"/>
                  </a:schemeClr>
                </a:solidFill>
                <a:latin typeface="Century Gothic" panose="020B0502020202020204" pitchFamily="34" charset="0"/>
              </a:rPr>
              <a:t>Helpdesk Services </a:t>
            </a:r>
          </a:p>
          <a:p>
            <a:pPr algn="just">
              <a:spcBef>
                <a:spcPts val="600"/>
              </a:spcBef>
            </a:pPr>
            <a:endParaRPr lang="en-US" sz="1400" b="1" dirty="0">
              <a:solidFill>
                <a:schemeClr val="bg2">
                  <a:lumMod val="50000"/>
                </a:schemeClr>
              </a:solidFill>
              <a:latin typeface="Century Gothic" panose="020B0502020202020204" pitchFamily="34" charset="0"/>
            </a:endParaRPr>
          </a:p>
          <a:p>
            <a:pPr algn="just">
              <a:spcBef>
                <a:spcPts val="600"/>
              </a:spcBef>
            </a:pPr>
            <a:r>
              <a:rPr lang="en-US" sz="1400" b="1" dirty="0">
                <a:solidFill>
                  <a:schemeClr val="bg2">
                    <a:lumMod val="50000"/>
                  </a:schemeClr>
                </a:solidFill>
                <a:latin typeface="Century Gothic" panose="020B0502020202020204" pitchFamily="34" charset="0"/>
              </a:rPr>
              <a:t>The Contractor shall provide all </a:t>
            </a:r>
            <a:r>
              <a:rPr lang="en-US" sz="1400" b="1" dirty="0" err="1">
                <a:solidFill>
                  <a:schemeClr val="bg2">
                    <a:lumMod val="50000"/>
                  </a:schemeClr>
                </a:solidFill>
                <a:latin typeface="Century Gothic" panose="020B0502020202020204" pitchFamily="34" charset="0"/>
              </a:rPr>
              <a:t>labour</a:t>
            </a:r>
            <a:r>
              <a:rPr lang="en-US" sz="1400" b="1" dirty="0">
                <a:solidFill>
                  <a:schemeClr val="bg2">
                    <a:lumMod val="50000"/>
                  </a:schemeClr>
                </a:solidFill>
                <a:latin typeface="Century Gothic" panose="020B0502020202020204" pitchFamily="34" charset="0"/>
              </a:rPr>
              <a:t>, supervision, administration and management, equipment, tools, supplies and material required to perform the facilities management services </a:t>
            </a:r>
          </a:p>
          <a:p>
            <a:pPr marL="0" indent="0">
              <a:buNone/>
            </a:pPr>
            <a:endParaRPr lang="en-ZA" dirty="0"/>
          </a:p>
        </p:txBody>
      </p:sp>
    </p:spTree>
    <p:extLst>
      <p:ext uri="{BB962C8B-B14F-4D97-AF65-F5344CB8AC3E}">
        <p14:creationId xmlns:p14="http://schemas.microsoft.com/office/powerpoint/2010/main" val="3005275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BD10B-8B22-2267-318F-4C56890D07FA}"/>
              </a:ext>
            </a:extLst>
          </p:cNvPr>
          <p:cNvSpPr>
            <a:spLocks noGrp="1"/>
          </p:cNvSpPr>
          <p:nvPr>
            <p:ph type="title"/>
          </p:nvPr>
        </p:nvSpPr>
        <p:spPr/>
        <p:txBody>
          <a:bodyPr/>
          <a:lstStyle/>
          <a:p>
            <a:r>
              <a:rPr lang="en-US" dirty="0"/>
              <a:t>GATE KEEPERS FOR  TECHNICAL SERVICES</a:t>
            </a:r>
            <a:endParaRPr lang="en-ZA" dirty="0"/>
          </a:p>
        </p:txBody>
      </p:sp>
      <p:sp>
        <p:nvSpPr>
          <p:cNvPr id="8" name="TextBox 7">
            <a:extLst>
              <a:ext uri="{FF2B5EF4-FFF2-40B4-BE49-F238E27FC236}">
                <a16:creationId xmlns:a16="http://schemas.microsoft.com/office/drawing/2014/main" id="{8162FAB8-6B2B-6F9E-06FD-7EEF176AC80A}"/>
              </a:ext>
            </a:extLst>
          </p:cNvPr>
          <p:cNvSpPr txBox="1"/>
          <p:nvPr/>
        </p:nvSpPr>
        <p:spPr>
          <a:xfrm>
            <a:off x="94129" y="871769"/>
            <a:ext cx="11551024" cy="1023870"/>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br>
              <a:rPr lang="en-US" sz="1000" b="1" i="0" u="sng" strike="noStrike" dirty="0">
                <a:solidFill>
                  <a:srgbClr val="000000"/>
                </a:solidFill>
                <a:effectLst/>
                <a:latin typeface="Calibri" panose="020F0502020204030204" pitchFamily="34" charset="0"/>
              </a:rPr>
            </a:br>
            <a:r>
              <a:rPr lang="en-US" sz="1200" b="1" i="0" u="sng" strike="noStrike" dirty="0">
                <a:solidFill>
                  <a:srgbClr val="000000"/>
                </a:solidFill>
                <a:effectLst/>
                <a:latin typeface="Calibri" panose="020F0502020204030204" pitchFamily="34" charset="0"/>
              </a:rPr>
              <a:t>THRESHOLD:</a:t>
            </a:r>
          </a:p>
          <a:p>
            <a:pPr marL="0" marR="0" lvl="0" indent="0" algn="l"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br>
              <a:rPr lang="en-US" sz="1200" b="1" i="0" u="none" strike="noStrike" dirty="0">
                <a:solidFill>
                  <a:srgbClr val="000000"/>
                </a:solidFill>
                <a:effectLst/>
                <a:latin typeface="Calibri" panose="020F0502020204030204" pitchFamily="34" charset="0"/>
              </a:rPr>
            </a:br>
            <a:r>
              <a:rPr lang="en-US" sz="1200" b="1" i="0" u="none" strike="noStrike" dirty="0">
                <a:solidFill>
                  <a:srgbClr val="000000"/>
                </a:solidFill>
                <a:effectLst/>
                <a:latin typeface="Calibri" panose="020F0502020204030204" pitchFamily="34" charset="0"/>
              </a:rPr>
              <a:t>THE TENDERER MUST MEET ALL NON-NEGOTIABLE GATE KEEPES AND ATTAIN THRESHOLD OF 70% TO BE CONSIDERED FOR FURTHER EVALUATION. ANY TENDERER WHO DOES NOT MEET THIS CRITERIA WILL BE DISQUALIFIED FROM FURTHER EVALUATION.</a:t>
            </a:r>
            <a:r>
              <a:rPr lang="en-US" sz="1200" dirty="0"/>
              <a:t> </a:t>
            </a:r>
            <a:endParaRPr kumimoji="0" lang="en-US" sz="1200" b="0" i="0" u="none" strike="noStrike" kern="1200" cap="none" spc="0" normalizeH="0" baseline="0" noProof="0" dirty="0">
              <a:ln>
                <a:noFill/>
              </a:ln>
              <a:solidFill>
                <a:srgbClr val="1D3E88"/>
              </a:solidFill>
              <a:effectLst/>
              <a:uLnTx/>
              <a:uFillTx/>
              <a:latin typeface="Arial" panose="020B0604020202020204" pitchFamily="34" charset="0"/>
              <a:ea typeface="+mn-ea"/>
              <a:cs typeface="Arial" panose="020B0604020202020204" pitchFamily="34" charset="0"/>
            </a:endParaRPr>
          </a:p>
        </p:txBody>
      </p:sp>
      <p:graphicFrame>
        <p:nvGraphicFramePr>
          <p:cNvPr id="6" name="Content Placeholder 5">
            <a:extLst>
              <a:ext uri="{FF2B5EF4-FFF2-40B4-BE49-F238E27FC236}">
                <a16:creationId xmlns:a16="http://schemas.microsoft.com/office/drawing/2014/main" id="{0217B819-D950-DAFA-468A-BDE584A0C52A}"/>
              </a:ext>
            </a:extLst>
          </p:cNvPr>
          <p:cNvGraphicFramePr>
            <a:graphicFrameLocks noGrp="1"/>
          </p:cNvGraphicFramePr>
          <p:nvPr>
            <p:ph idx="1"/>
            <p:extLst>
              <p:ext uri="{D42A27DB-BD31-4B8C-83A1-F6EECF244321}">
                <p14:modId xmlns:p14="http://schemas.microsoft.com/office/powerpoint/2010/main" val="1055801652"/>
              </p:ext>
            </p:extLst>
          </p:nvPr>
        </p:nvGraphicFramePr>
        <p:xfrm>
          <a:off x="94128" y="1934817"/>
          <a:ext cx="11952098" cy="4051414"/>
        </p:xfrm>
        <a:graphic>
          <a:graphicData uri="http://schemas.openxmlformats.org/drawingml/2006/table">
            <a:tbl>
              <a:tblPr>
                <a:tableStyleId>{5C22544A-7EE6-4342-B048-85BDC9FD1C3A}</a:tableStyleId>
              </a:tblPr>
              <a:tblGrid>
                <a:gridCol w="503541">
                  <a:extLst>
                    <a:ext uri="{9D8B030D-6E8A-4147-A177-3AD203B41FA5}">
                      <a16:colId xmlns:a16="http://schemas.microsoft.com/office/drawing/2014/main" val="692701629"/>
                    </a:ext>
                  </a:extLst>
                </a:gridCol>
                <a:gridCol w="5299548">
                  <a:extLst>
                    <a:ext uri="{9D8B030D-6E8A-4147-A177-3AD203B41FA5}">
                      <a16:colId xmlns:a16="http://schemas.microsoft.com/office/drawing/2014/main" val="2701061756"/>
                    </a:ext>
                  </a:extLst>
                </a:gridCol>
                <a:gridCol w="3140766">
                  <a:extLst>
                    <a:ext uri="{9D8B030D-6E8A-4147-A177-3AD203B41FA5}">
                      <a16:colId xmlns:a16="http://schemas.microsoft.com/office/drawing/2014/main" val="1661842035"/>
                    </a:ext>
                  </a:extLst>
                </a:gridCol>
                <a:gridCol w="3008243">
                  <a:extLst>
                    <a:ext uri="{9D8B030D-6E8A-4147-A177-3AD203B41FA5}">
                      <a16:colId xmlns:a16="http://schemas.microsoft.com/office/drawing/2014/main" val="1862703598"/>
                    </a:ext>
                  </a:extLst>
                </a:gridCol>
              </a:tblGrid>
              <a:tr h="329766">
                <a:tc>
                  <a:txBody>
                    <a:bodyPr/>
                    <a:lstStyle/>
                    <a:p>
                      <a:pPr algn="ctr" fontAlgn="b"/>
                      <a:r>
                        <a:rPr lang="en-ZA" sz="1100" u="none" strike="noStrike">
                          <a:effectLst/>
                        </a:rPr>
                        <a:t> </a:t>
                      </a:r>
                      <a:endParaRPr lang="en-ZA" sz="1100" b="1" i="0" u="none" strike="noStrike">
                        <a:solidFill>
                          <a:srgbClr val="000000"/>
                        </a:solidFill>
                        <a:effectLst/>
                        <a:latin typeface="Calibri" panose="020F0502020204030204" pitchFamily="34" charset="0"/>
                      </a:endParaRPr>
                    </a:p>
                  </a:txBody>
                  <a:tcPr marL="9525" marR="9525" marT="9525" marB="0" anchor="b"/>
                </a:tc>
                <a:tc gridSpan="3">
                  <a:txBody>
                    <a:bodyPr/>
                    <a:lstStyle/>
                    <a:p>
                      <a:pPr algn="ctr" fontAlgn="b"/>
                      <a:r>
                        <a:rPr lang="en-ZA" sz="1100" b="1" u="none" strike="noStrike" dirty="0">
                          <a:effectLst/>
                        </a:rPr>
                        <a:t>NON-NEGOTIABLE GATE KEEPERS </a:t>
                      </a:r>
                      <a:endParaRPr lang="en-ZA" sz="11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ZA"/>
                    </a:p>
                  </a:txBody>
                  <a:tcPr/>
                </a:tc>
                <a:tc hMerge="1">
                  <a:txBody>
                    <a:bodyPr/>
                    <a:lstStyle/>
                    <a:p>
                      <a:endParaRPr lang="en-ZA"/>
                    </a:p>
                  </a:txBody>
                  <a:tcPr/>
                </a:tc>
                <a:extLst>
                  <a:ext uri="{0D108BD9-81ED-4DB2-BD59-A6C34878D82A}">
                    <a16:rowId xmlns:a16="http://schemas.microsoft.com/office/drawing/2014/main" val="2709665120"/>
                  </a:ext>
                </a:extLst>
              </a:tr>
              <a:tr h="329766">
                <a:tc>
                  <a:txBody>
                    <a:bodyPr/>
                    <a:lstStyle/>
                    <a:p>
                      <a:pPr algn="ctr" fontAlgn="b"/>
                      <a:r>
                        <a:rPr lang="en-ZA" sz="1100" b="1" u="none" strike="noStrike" dirty="0">
                          <a:effectLst/>
                        </a:rPr>
                        <a:t>No</a:t>
                      </a:r>
                      <a:endParaRPr lang="en-ZA"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ZA" sz="1100" b="1" u="none" strike="noStrike" dirty="0">
                          <a:effectLst/>
                        </a:rPr>
                        <a:t>Requirement</a:t>
                      </a:r>
                      <a:endParaRPr lang="en-ZA"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ZA" sz="1100" b="1" u="none" strike="noStrike" dirty="0">
                          <a:effectLst/>
                        </a:rPr>
                        <a:t>Description</a:t>
                      </a:r>
                      <a:endParaRPr lang="en-ZA"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ZA" sz="1100" b="1" u="none" strike="noStrike" dirty="0">
                          <a:effectLst/>
                        </a:rPr>
                        <a:t>Validity of Submission</a:t>
                      </a:r>
                      <a:endParaRPr lang="en-ZA"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25120896"/>
                  </a:ext>
                </a:extLst>
              </a:tr>
              <a:tr h="1554612">
                <a:tc>
                  <a:txBody>
                    <a:bodyPr/>
                    <a:lstStyle/>
                    <a:p>
                      <a:pPr algn="ctr" fontAlgn="b"/>
                      <a:r>
                        <a:rPr lang="en-ZA" sz="1100" u="none" strike="noStrike">
                          <a:effectLst/>
                        </a:rPr>
                        <a:t>1</a:t>
                      </a:r>
                      <a:endParaRPr lang="en-ZA"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Proof of company registration with Electrical Contrators Association of South Africa (ECASA) and also registration as Electrical Contractor with the Department of Labour by the Principal contractor OR Joint Venture (JV)</a:t>
                      </a:r>
                      <a:endParaRPr lang="en-US"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ctr"/>
                      <a:r>
                        <a:rPr lang="en-US" sz="1100" u="none" strike="noStrike" dirty="0">
                          <a:effectLst/>
                        </a:rPr>
                        <a:t>Electrical/Generators/Transformer LV &amp; HV Services: Valid Company registration/</a:t>
                      </a:r>
                      <a:r>
                        <a:rPr lang="en-US" sz="1100" u="none" strike="noStrike" dirty="0" err="1">
                          <a:effectLst/>
                        </a:rPr>
                        <a:t>acreditation</a:t>
                      </a:r>
                      <a:r>
                        <a:rPr lang="en-US" sz="1100" u="none" strike="noStrike" dirty="0">
                          <a:effectLst/>
                        </a:rPr>
                        <a:t> with ECASA and Department of </a:t>
                      </a:r>
                      <a:r>
                        <a:rPr lang="en-US" sz="1100" u="none" strike="noStrike" dirty="0" err="1">
                          <a:effectLst/>
                        </a:rPr>
                        <a:t>Labour</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ZA" sz="1100" u="none" strike="noStrike" dirty="0">
                          <a:effectLst/>
                        </a:rPr>
                        <a:t> </a:t>
                      </a:r>
                      <a:endParaRPr lang="en-ZA"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0490572"/>
                  </a:ext>
                </a:extLst>
              </a:tr>
              <a:tr h="1837270">
                <a:tc>
                  <a:txBody>
                    <a:bodyPr/>
                    <a:lstStyle/>
                    <a:p>
                      <a:pPr algn="ctr" fontAlgn="b"/>
                      <a:r>
                        <a:rPr lang="en-ZA" sz="1100" u="none" strike="noStrike">
                          <a:effectLst/>
                        </a:rPr>
                        <a:t>2</a:t>
                      </a:r>
                      <a:endParaRPr lang="en-ZA"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Proof of company registration with The South African Institute of Refrigeration and Air Conditioning (SAIRAC) or South African Refrigeration and Air-Condition Contractors Association (SARACCA) by the Principal contractor OR Joint Venture (JV)</a:t>
                      </a:r>
                      <a:endParaRPr lang="en-US"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ctr"/>
                      <a:r>
                        <a:rPr lang="en-ZA" sz="1100" u="none" strike="noStrike" dirty="0">
                          <a:effectLst/>
                        </a:rPr>
                        <a:t>Valid Mechanical/Air-condition/HVAC services: SARACCA Accredited</a:t>
                      </a:r>
                      <a:endParaRPr lang="en-ZA"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ZA" sz="1100" u="none" strike="noStrike" dirty="0">
                          <a:effectLst/>
                        </a:rPr>
                        <a:t> </a:t>
                      </a:r>
                      <a:endParaRPr lang="en-ZA"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14293973"/>
                  </a:ext>
                </a:extLst>
              </a:tr>
            </a:tbl>
          </a:graphicData>
        </a:graphic>
      </p:graphicFrame>
    </p:spTree>
    <p:extLst>
      <p:ext uri="{BB962C8B-B14F-4D97-AF65-F5344CB8AC3E}">
        <p14:creationId xmlns:p14="http://schemas.microsoft.com/office/powerpoint/2010/main" val="2832012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66C5D-EF2B-6647-31EF-A57911000FCC}"/>
              </a:ext>
            </a:extLst>
          </p:cNvPr>
          <p:cNvSpPr>
            <a:spLocks noGrp="1"/>
          </p:cNvSpPr>
          <p:nvPr>
            <p:ph type="title"/>
          </p:nvPr>
        </p:nvSpPr>
        <p:spPr/>
        <p:txBody>
          <a:bodyPr/>
          <a:lstStyle/>
          <a:p>
            <a:r>
              <a:rPr lang="en-US" dirty="0"/>
              <a:t>Technical Evaluation Criteria Cont’d</a:t>
            </a:r>
            <a:endParaRPr lang="en-ZA" dirty="0"/>
          </a:p>
        </p:txBody>
      </p:sp>
      <p:sp>
        <p:nvSpPr>
          <p:cNvPr id="3" name="Content Placeholder 2">
            <a:extLst>
              <a:ext uri="{FF2B5EF4-FFF2-40B4-BE49-F238E27FC236}">
                <a16:creationId xmlns:a16="http://schemas.microsoft.com/office/drawing/2014/main" id="{7C58E678-3BD9-2762-10D1-9FA73D049602}"/>
              </a:ext>
            </a:extLst>
          </p:cNvPr>
          <p:cNvSpPr>
            <a:spLocks noGrp="1"/>
          </p:cNvSpPr>
          <p:nvPr>
            <p:ph idx="1"/>
          </p:nvPr>
        </p:nvSpPr>
        <p:spPr>
          <a:xfrm>
            <a:off x="0" y="1196599"/>
            <a:ext cx="11383851" cy="4859022"/>
          </a:xfrm>
        </p:spPr>
        <p:txBody>
          <a:bodyPr/>
          <a:lstStyle/>
          <a:p>
            <a:pPr marL="0" indent="0">
              <a:buNone/>
            </a:pPr>
            <a:endParaRPr lang="en-US" dirty="0"/>
          </a:p>
          <a:p>
            <a:pPr marL="0" indent="0">
              <a:buNone/>
            </a:pPr>
            <a:endParaRPr lang="en-ZA" dirty="0"/>
          </a:p>
        </p:txBody>
      </p:sp>
      <p:graphicFrame>
        <p:nvGraphicFramePr>
          <p:cNvPr id="9" name="Object 8">
            <a:extLst>
              <a:ext uri="{FF2B5EF4-FFF2-40B4-BE49-F238E27FC236}">
                <a16:creationId xmlns:a16="http://schemas.microsoft.com/office/drawing/2014/main" id="{7A49C55C-59D4-7754-2D95-1463338B0F40}"/>
              </a:ext>
            </a:extLst>
          </p:cNvPr>
          <p:cNvGraphicFramePr>
            <a:graphicFrameLocks noChangeAspect="1"/>
          </p:cNvGraphicFramePr>
          <p:nvPr>
            <p:extLst>
              <p:ext uri="{D42A27DB-BD31-4B8C-83A1-F6EECF244321}">
                <p14:modId xmlns:p14="http://schemas.microsoft.com/office/powerpoint/2010/main" val="4201758135"/>
              </p:ext>
            </p:extLst>
          </p:nvPr>
        </p:nvGraphicFramePr>
        <p:xfrm>
          <a:off x="5638800" y="3041650"/>
          <a:ext cx="914400" cy="771525"/>
        </p:xfrm>
        <a:graphic>
          <a:graphicData uri="http://schemas.openxmlformats.org/presentationml/2006/ole">
            <mc:AlternateContent xmlns:mc="http://schemas.openxmlformats.org/markup-compatibility/2006">
              <mc:Choice xmlns:v="urn:schemas-microsoft-com:vml" Requires="v">
                <p:oleObj name="Worksheet" showAsIcon="1" r:id="rId2" imgW="914400" imgH="771480" progId="Excel.Sheet.12">
                  <p:embed/>
                </p:oleObj>
              </mc:Choice>
              <mc:Fallback>
                <p:oleObj name="Worksheet" showAsIcon="1" r:id="rId2" imgW="914400" imgH="771480" progId="Excel.Sheet.12">
                  <p:embed/>
                  <p:pic>
                    <p:nvPicPr>
                      <p:cNvPr id="0" name=""/>
                      <p:cNvPicPr/>
                      <p:nvPr/>
                    </p:nvPicPr>
                    <p:blipFill>
                      <a:blip r:embed="rId3"/>
                      <a:stretch>
                        <a:fillRect/>
                      </a:stretch>
                    </p:blipFill>
                    <p:spPr>
                      <a:xfrm>
                        <a:off x="5638800" y="3041650"/>
                        <a:ext cx="914400" cy="771525"/>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5D1981E0-2B16-A917-A71C-D1FAF0CE6376}"/>
              </a:ext>
            </a:extLst>
          </p:cNvPr>
          <p:cNvGraphicFramePr>
            <a:graphicFrameLocks noChangeAspect="1"/>
          </p:cNvGraphicFramePr>
          <p:nvPr>
            <p:extLst>
              <p:ext uri="{D42A27DB-BD31-4B8C-83A1-F6EECF244321}">
                <p14:modId xmlns:p14="http://schemas.microsoft.com/office/powerpoint/2010/main" val="2638920549"/>
              </p:ext>
            </p:extLst>
          </p:nvPr>
        </p:nvGraphicFramePr>
        <p:xfrm>
          <a:off x="5638800" y="3041650"/>
          <a:ext cx="914400" cy="771525"/>
        </p:xfrm>
        <a:graphic>
          <a:graphicData uri="http://schemas.openxmlformats.org/presentationml/2006/ole">
            <mc:AlternateContent xmlns:mc="http://schemas.openxmlformats.org/markup-compatibility/2006">
              <mc:Choice xmlns:v="urn:schemas-microsoft-com:vml" Requires="v">
                <p:oleObj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5638800" y="3041650"/>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2844137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BC42F-FF40-23AD-C369-4C416AFB95DF}"/>
              </a:ext>
            </a:extLst>
          </p:cNvPr>
          <p:cNvSpPr>
            <a:spLocks noGrp="1"/>
          </p:cNvSpPr>
          <p:nvPr>
            <p:ph type="title"/>
          </p:nvPr>
        </p:nvSpPr>
        <p:spPr/>
        <p:txBody>
          <a:bodyPr/>
          <a:lstStyle/>
          <a:p>
            <a:r>
              <a:rPr lang="en-US" dirty="0"/>
              <a:t>Eskom Academy of Learning Aerial View</a:t>
            </a:r>
            <a:endParaRPr lang="en-ZA" dirty="0"/>
          </a:p>
        </p:txBody>
      </p:sp>
      <p:pic>
        <p:nvPicPr>
          <p:cNvPr id="4" name="Content Placeholder 3">
            <a:extLst>
              <a:ext uri="{FF2B5EF4-FFF2-40B4-BE49-F238E27FC236}">
                <a16:creationId xmlns:a16="http://schemas.microsoft.com/office/drawing/2014/main" id="{6E2F7D2D-F0CA-4359-FF14-AC0AAB6D579B}"/>
              </a:ext>
            </a:extLst>
          </p:cNvPr>
          <p:cNvPicPr>
            <a:picLocks noGrp="1" noChangeAspect="1"/>
          </p:cNvPicPr>
          <p:nvPr>
            <p:ph idx="1"/>
          </p:nvPr>
        </p:nvPicPr>
        <p:blipFill>
          <a:blip r:embed="rId2"/>
          <a:stretch>
            <a:fillRect/>
          </a:stretch>
        </p:blipFill>
        <p:spPr>
          <a:xfrm>
            <a:off x="361681" y="1358288"/>
            <a:ext cx="11027978" cy="4590686"/>
          </a:xfrm>
          <a:prstGeom prst="rect">
            <a:avLst/>
          </a:prstGeom>
        </p:spPr>
      </p:pic>
    </p:spTree>
    <p:extLst>
      <p:ext uri="{BB962C8B-B14F-4D97-AF65-F5344CB8AC3E}">
        <p14:creationId xmlns:p14="http://schemas.microsoft.com/office/powerpoint/2010/main" val="2791856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4C8CE-95E5-CFF6-7781-609B28382276}"/>
              </a:ext>
            </a:extLst>
          </p:cNvPr>
          <p:cNvSpPr>
            <a:spLocks noGrp="1"/>
          </p:cNvSpPr>
          <p:nvPr>
            <p:ph type="title"/>
          </p:nvPr>
        </p:nvSpPr>
        <p:spPr/>
        <p:txBody>
          <a:bodyPr/>
          <a:lstStyle/>
          <a:p>
            <a:r>
              <a:rPr lang="en-US" dirty="0"/>
              <a:t>Current Project Koeberg Accommodation Upgrade: Completion date FY 26</a:t>
            </a:r>
            <a:endParaRPr lang="en-ZA" dirty="0"/>
          </a:p>
        </p:txBody>
      </p:sp>
      <p:pic>
        <p:nvPicPr>
          <p:cNvPr id="5" name="Content Placeholder 4" descr="A building with a green tarp&#10;&#10;Description automatically generated">
            <a:extLst>
              <a:ext uri="{FF2B5EF4-FFF2-40B4-BE49-F238E27FC236}">
                <a16:creationId xmlns:a16="http://schemas.microsoft.com/office/drawing/2014/main" id="{AF929D96-5FB2-3980-D412-8916903BF3B2}"/>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5400000">
            <a:off x="778390" y="737981"/>
            <a:ext cx="4859337" cy="5775885"/>
          </a:xfrm>
        </p:spPr>
      </p:pic>
      <p:pic>
        <p:nvPicPr>
          <p:cNvPr id="7" name="Picture 6" descr="A room with a door and a window&#10;&#10;Description automatically generated">
            <a:extLst>
              <a:ext uri="{FF2B5EF4-FFF2-40B4-BE49-F238E27FC236}">
                <a16:creationId xmlns:a16="http://schemas.microsoft.com/office/drawing/2014/main" id="{3BE0DC58-AA5B-124E-A0D5-CC33CB3AAC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6721988" y="737984"/>
            <a:ext cx="4859338" cy="5775884"/>
          </a:xfrm>
          <a:prstGeom prst="rect">
            <a:avLst/>
          </a:prstGeom>
        </p:spPr>
      </p:pic>
    </p:spTree>
    <p:extLst>
      <p:ext uri="{BB962C8B-B14F-4D97-AF65-F5344CB8AC3E}">
        <p14:creationId xmlns:p14="http://schemas.microsoft.com/office/powerpoint/2010/main" val="2011164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75107-8CA2-D694-3AC7-A89E813965D0}"/>
              </a:ext>
            </a:extLst>
          </p:cNvPr>
          <p:cNvSpPr>
            <a:spLocks noGrp="1"/>
          </p:cNvSpPr>
          <p:nvPr>
            <p:ph type="ctrTitle"/>
          </p:nvPr>
        </p:nvSpPr>
        <p:spPr>
          <a:xfrm>
            <a:off x="3048000" y="2393318"/>
            <a:ext cx="6343001" cy="676275"/>
          </a:xfrm>
        </p:spPr>
        <p:txBody>
          <a:bodyPr/>
          <a:lstStyle/>
          <a:p>
            <a:pPr algn="ctr"/>
            <a:r>
              <a:rPr lang="en-US" dirty="0"/>
              <a:t>Thank You</a:t>
            </a:r>
          </a:p>
        </p:txBody>
      </p:sp>
      <p:pic>
        <p:nvPicPr>
          <p:cNvPr id="4" name="Picture 3" descr="A solar panels in front of a nuclear power plant&#10;&#10;Description automatically generated">
            <a:extLst>
              <a:ext uri="{FF2B5EF4-FFF2-40B4-BE49-F238E27FC236}">
                <a16:creationId xmlns:a16="http://schemas.microsoft.com/office/drawing/2014/main" id="{F0EF22CC-D72B-AA92-A74E-244C3605730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4126544"/>
            <a:ext cx="6096000" cy="2451601"/>
          </a:xfrm>
          <a:prstGeom prst="rect">
            <a:avLst/>
          </a:prstGeom>
        </p:spPr>
      </p:pic>
      <p:pic>
        <p:nvPicPr>
          <p:cNvPr id="13" name="Picture 12" descr="A white truck parked on a dirt road&#10;&#10;Description automatically generated">
            <a:extLst>
              <a:ext uri="{FF2B5EF4-FFF2-40B4-BE49-F238E27FC236}">
                <a16:creationId xmlns:a16="http://schemas.microsoft.com/office/drawing/2014/main" id="{1DCFD839-8D6D-041E-851A-26B9BEBD1E0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96000" y="4126543"/>
            <a:ext cx="6096000" cy="2451602"/>
          </a:xfrm>
          <a:prstGeom prst="rect">
            <a:avLst/>
          </a:prstGeom>
        </p:spPr>
      </p:pic>
    </p:spTree>
    <p:extLst>
      <p:ext uri="{BB962C8B-B14F-4D97-AF65-F5344CB8AC3E}">
        <p14:creationId xmlns:p14="http://schemas.microsoft.com/office/powerpoint/2010/main" val="39411842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heme/theme1.xml><?xml version="1.0" encoding="utf-8"?>
<a:theme xmlns:a="http://schemas.openxmlformats.org/drawingml/2006/main" name="Office Theme">
  <a:themeElements>
    <a:clrScheme name="Eskom Wide">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858705"/>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Eskom Widescreen_Without Visuals" id="{A8DDC17B-1581-4D7F-8C14-7723306C0474}" vid="{AABB89EC-0ED7-46E8-A361-2FD02679C18D}"/>
    </a:ext>
  </a:extLst>
</a:theme>
</file>

<file path=ppt/theme/theme2.xml><?xml version="1.0" encoding="utf-8"?>
<a:theme xmlns:a="http://schemas.openxmlformats.org/drawingml/2006/main" name="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Owner xmlns="2c7ddca0-f18f-4514-89ec-cfc256175ba5">
      <UserInfo>
        <DisplayName>Lebogang Manakana</DisplayName>
        <AccountId>11117</AccountId>
        <AccountType/>
      </UserInfo>
    </Owner>
  </documentManagement>
</p:properties>
</file>

<file path=customXml/item2.xml><?xml version="1.0" encoding="utf-8"?>
<?mso-contentType ?>
<SharedContentType xmlns="Microsoft.SharePoint.Taxonomy.ContentTypeSync" SourceId="69b1b3ef-f17b-48c7-a7c8-8ad8b283852f" ContentTypeId="0x0101000D8B3899A4805C44A2FA507CBAF83E58" PreviousValue="false"/>
</file>

<file path=customXml/item3.xml><?xml version="1.0" encoding="utf-8"?>
<ct:contentTypeSchema xmlns:ct="http://schemas.microsoft.com/office/2006/metadata/contentType" xmlns:ma="http://schemas.microsoft.com/office/2006/metadata/properties/metaAttributes" ct:_="" ma:_="" ma:contentTypeName="Khoro Minimum metadata" ma:contentTypeID="0x0101000D8B3899A4805C44A2FA507CBAF83E58007A63E5F34A1C904ABF73B4A044044531" ma:contentTypeVersion="3" ma:contentTypeDescription="" ma:contentTypeScope="" ma:versionID="17327965f7291ab7bae5024c4d883bde">
  <xsd:schema xmlns:xsd="http://www.w3.org/2001/XMLSchema" xmlns:xs="http://www.w3.org/2001/XMLSchema" xmlns:p="http://schemas.microsoft.com/office/2006/metadata/properties" xmlns:ns2="2c7ddca0-f18f-4514-89ec-cfc256175ba5" targetNamespace="http://schemas.microsoft.com/office/2006/metadata/properties" ma:root="true" ma:fieldsID="7a3511da6a4f6d92aec1b7a4f9927643" ns2:_="">
    <xsd:import namespace="2c7ddca0-f18f-4514-89ec-cfc256175ba5"/>
    <xsd:element name="properties">
      <xsd:complexType>
        <xsd:sequence>
          <xsd:element name="documentManagement">
            <xsd:complexType>
              <xsd:all>
                <xsd:element ref="ns2: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ca0-f18f-4514-89ec-cfc256175ba5" elementFormDefault="qualified">
    <xsd:import namespace="http://schemas.microsoft.com/office/2006/documentManagement/types"/>
    <xsd:import namespace="http://schemas.microsoft.com/office/infopath/2007/PartnerControls"/>
    <xsd:element name="Owner" ma:index="8" ma:displayName="Owner" ma:list="UserInfo" ma:SharePointGroup="0" ma:internalName="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33A1265-97A7-4CBC-A6B2-2EEAB6A71AD7}">
  <ds:schemaRefs>
    <ds:schemaRef ds:uri="2c7ddca0-f18f-4514-89ec-cfc256175ba5"/>
    <ds:schemaRef ds:uri="http://schemas.microsoft.com/office/infopath/2007/PartnerControls"/>
    <ds:schemaRef ds:uri="http://purl.org/dc/dcmitype/"/>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www.w3.org/XML/1998/namespace"/>
    <ds:schemaRef ds:uri="http://purl.org/dc/elements/1.1/"/>
  </ds:schemaRefs>
</ds:datastoreItem>
</file>

<file path=customXml/itemProps2.xml><?xml version="1.0" encoding="utf-8"?>
<ds:datastoreItem xmlns:ds="http://schemas.openxmlformats.org/officeDocument/2006/customXml" ds:itemID="{72832AB3-C3A8-4024-868A-7B93B85F18C6}">
  <ds:schemaRefs>
    <ds:schemaRef ds:uri="Microsoft.SharePoint.Taxonomy.ContentTypeSync"/>
  </ds:schemaRefs>
</ds:datastoreItem>
</file>

<file path=customXml/itemProps3.xml><?xml version="1.0" encoding="utf-8"?>
<ds:datastoreItem xmlns:ds="http://schemas.openxmlformats.org/officeDocument/2006/customXml" ds:itemID="{E34207DC-B30F-4A0C-B5DE-EF409CBB8F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ca0-f18f-4514-89ec-cfc256175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7F75ADF6-FF55-4FFC-BA53-8A77FEA89285}">
  <ds:schemaRefs>
    <ds:schemaRef ds:uri="http://schemas.microsoft.com/sharepoint/v3/contenttype/forms"/>
  </ds:schemaRefs>
</ds:datastoreItem>
</file>

<file path=docMetadata/LabelInfo.xml><?xml version="1.0" encoding="utf-8"?>
<clbl:labelList xmlns:clbl="http://schemas.microsoft.com/office/2020/mipLabelMetadata">
  <clbl:label id="{93aedbdc-cc67-4652-aa12-d250a876ae79}" enabled="0" method="" siteId="{93aedbdc-cc67-4652-aa12-d250a876ae79}" removed="1"/>
</clbl:labelList>
</file>

<file path=docProps/app.xml><?xml version="1.0" encoding="utf-8"?>
<Properties xmlns="http://schemas.openxmlformats.org/officeDocument/2006/extended-properties" xmlns:vt="http://schemas.openxmlformats.org/officeDocument/2006/docPropsVTypes">
  <Template/>
  <TotalTime>5132</TotalTime>
  <Words>474</Words>
  <Application>Microsoft Office PowerPoint</Application>
  <PresentationFormat>Widescreen</PresentationFormat>
  <Paragraphs>55</Paragraphs>
  <Slides>9</Slides>
  <Notes>0</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2</vt:i4>
      </vt:variant>
      <vt:variant>
        <vt:lpstr>Slide Titles</vt:lpstr>
      </vt:variant>
      <vt:variant>
        <vt:i4>9</vt:i4>
      </vt:variant>
    </vt:vector>
  </HeadingPairs>
  <TitlesOfParts>
    <vt:vector size="19" baseType="lpstr">
      <vt:lpstr>Arial</vt:lpstr>
      <vt:lpstr>Calibri</vt:lpstr>
      <vt:lpstr>Century Gothic</vt:lpstr>
      <vt:lpstr>Courier New</vt:lpstr>
      <vt:lpstr>Times New Roman</vt:lpstr>
      <vt:lpstr>Wingdings</vt:lpstr>
      <vt:lpstr>Office Theme</vt:lpstr>
      <vt:lpstr>Content Slide Master</vt:lpstr>
      <vt:lpstr>think-cell Slide</vt:lpstr>
      <vt:lpstr>Microsoft Excel Worksheet</vt:lpstr>
      <vt:lpstr>Clarification Meeting</vt:lpstr>
      <vt:lpstr>Project Background</vt:lpstr>
      <vt:lpstr>Project Description</vt:lpstr>
      <vt:lpstr>High-level Scope of Work</vt:lpstr>
      <vt:lpstr>GATE KEEPERS FOR  TECHNICAL SERVICES</vt:lpstr>
      <vt:lpstr>Technical Evaluation Criteria Cont’d</vt:lpstr>
      <vt:lpstr>Eskom Academy of Learning Aerial View</vt:lpstr>
      <vt:lpstr>Current Project Koeberg Accommodation Upgrade: Completion date FY 26</vt:lpstr>
      <vt:lpstr>Thank You</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White 16x9</dc:title>
  <dc:creator>Hanlie Smit</dc:creator>
  <cp:lastModifiedBy>Daniel Njana</cp:lastModifiedBy>
  <cp:revision>51</cp:revision>
  <dcterms:created xsi:type="dcterms:W3CDTF">2020-01-06T09:48:40Z</dcterms:created>
  <dcterms:modified xsi:type="dcterms:W3CDTF">2025-06-19T11:54:06Z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0x0101000D8B3899A4805C44A2FA507CBAF83E58007A63E5F34A1C904ABF73B4A044044531</vt:lpwstr>
  </property>
</Properties>
</file>