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 id="2147483652" r:id="rId6"/>
  </p:sldMasterIdLst>
  <p:notesMasterIdLst>
    <p:notesMasterId r:id="rId14"/>
  </p:notesMasterIdLst>
  <p:sldIdLst>
    <p:sldId id="308" r:id="rId7"/>
    <p:sldId id="279" r:id="rId8"/>
    <p:sldId id="309" r:id="rId9"/>
    <p:sldId id="310" r:id="rId10"/>
    <p:sldId id="311" r:id="rId11"/>
    <p:sldId id="312" r:id="rId12"/>
    <p:sldId id="298" r:id="rId13"/>
  </p:sldIdLst>
  <p:sldSz cx="12192000" cy="6858000"/>
  <p:notesSz cx="6858000" cy="9144000"/>
  <p:custDataLst>
    <p:tags r:id="rId1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BB4004C-EA86-176F-B3D2-BEBA069F5769}" name="Stefanie Mpiyakhe" initials="SM" userId="S::stef@bravegroup.co.za::5232a352-55aa-490d-a92f-c050863fe62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DB6AA"/>
    <a:srgbClr val="ACC3C3"/>
    <a:srgbClr val="E4BC7F"/>
    <a:srgbClr val="C2C382"/>
    <a:srgbClr val="CA9987"/>
    <a:srgbClr val="B49180"/>
    <a:srgbClr val="82A5A5"/>
    <a:srgbClr val="D69B40"/>
    <a:srgbClr val="A3A543"/>
    <a:srgbClr val="B0664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6" autoAdjust="0"/>
    <p:restoredTop sz="94660"/>
  </p:normalViewPr>
  <p:slideViewPr>
    <p:cSldViewPr snapToGrid="0">
      <p:cViewPr varScale="1">
        <p:scale>
          <a:sx n="63" d="100"/>
          <a:sy n="63" d="100"/>
        </p:scale>
        <p:origin x="804"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5" Type="http://schemas.openxmlformats.org/officeDocument/2006/relationships/slideMaster" Target="slideMasters/slideMaster1.xml"/><Relationship Id="rId15" Type="http://schemas.openxmlformats.org/officeDocument/2006/relationships/tags" Target="tags/tag1.xml"/><Relationship Id="rId10" Type="http://schemas.openxmlformats.org/officeDocument/2006/relationships/slide" Target="slides/slide4.xml"/><Relationship Id="rId19"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a:defRPr sz="1200"/>
            </a:lvl1pPr>
          </a:lstStyle>
          <a:p>
            <a:endParaRPr lang="en-ZA"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FE79EC-29B1-4A54-B46B-ADFA5C0A41D5}" type="datetimeFigureOut">
              <a:rPr lang="en-ZA" smtClean="0"/>
              <a:t>2025/06/19</a:t>
            </a:fld>
            <a:endParaRPr lang="en-ZA"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ZA" dirty="0"/>
              <a:t>Edit Master text styles</a:t>
            </a:r>
          </a:p>
          <a:p>
            <a:pPr lvl="1"/>
            <a:r>
              <a:rPr lang="en-ZA" dirty="0"/>
              <a:t>Second level</a:t>
            </a:r>
          </a:p>
          <a:p>
            <a:pPr lvl="2"/>
            <a:r>
              <a:rPr lang="en-ZA" dirty="0"/>
              <a:t>Third level</a:t>
            </a:r>
          </a:p>
          <a:p>
            <a:pPr lvl="3"/>
            <a:r>
              <a:rPr lang="en-ZA" dirty="0"/>
              <a:t>Fourth level</a:t>
            </a:r>
          </a:p>
          <a:p>
            <a:pPr lvl="4"/>
            <a:r>
              <a:rPr lang="en-ZA"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a:defRPr sz="1200"/>
            </a:lvl1pPr>
          </a:lstStyle>
          <a:p>
            <a:endParaRPr lang="en-ZA"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CA291F-663B-47B1-87DD-51E5B01DA0AE}" type="slidenum">
              <a:rPr lang="en-ZA" smtClean="0"/>
              <a:t>‹#›</a:t>
            </a:fld>
            <a:endParaRPr lang="en-ZA" dirty="0"/>
          </a:p>
        </p:txBody>
      </p:sp>
    </p:spTree>
    <p:extLst>
      <p:ext uri="{BB962C8B-B14F-4D97-AF65-F5344CB8AC3E}">
        <p14:creationId xmlns:p14="http://schemas.microsoft.com/office/powerpoint/2010/main" val="23856458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slideMaster" Target="../slideMasters/slideMaster1.xml"/><Relationship Id="rId7" Type="http://schemas.openxmlformats.org/officeDocument/2006/relationships/image" Target="../media/image5.emf"/><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9.xml"/><Relationship Id="rId1" Type="http://schemas.openxmlformats.org/officeDocument/2006/relationships/tags" Target="../tags/tag8.xml"/><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6.emf"/><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image" Target="../media/image5.emf"/></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5.xml"/><Relationship Id="rId1" Type="http://schemas.openxmlformats.org/officeDocument/2006/relationships/tags" Target="../tags/tag14.xml"/><Relationship Id="rId5" Type="http://schemas.openxmlformats.org/officeDocument/2006/relationships/image" Target="../media/image1.emf"/><Relationship Id="rId4" Type="http://schemas.openxmlformats.org/officeDocument/2006/relationships/oleObject" Target="../embeddings/oleObject5.bin"/></Relationships>
</file>

<file path=ppt/slideLayouts/_rels/slideLayout6.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7.xml"/><Relationship Id="rId1" Type="http://schemas.openxmlformats.org/officeDocument/2006/relationships/tags" Target="../tags/tag16.xml"/><Relationship Id="rId5" Type="http://schemas.openxmlformats.org/officeDocument/2006/relationships/image" Target="../media/image1.emf"/><Relationship Id="rId4" Type="http://schemas.openxmlformats.org/officeDocument/2006/relationships/oleObject" Target="../embeddings/oleObject5.bin"/></Relationships>
</file>

<file path=ppt/slideLayouts/_rels/slideLayout7.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9.xml"/><Relationship Id="rId1" Type="http://schemas.openxmlformats.org/officeDocument/2006/relationships/tags" Target="../tags/tag18.xml"/><Relationship Id="rId5" Type="http://schemas.openxmlformats.org/officeDocument/2006/relationships/image" Target="../media/image1.emf"/><Relationship Id="rId4" Type="http://schemas.openxmlformats.org/officeDocument/2006/relationships/oleObject" Target="../embeddings/oleObject6.bin"/></Relationships>
</file>

<file path=ppt/slideLayouts/_rels/slideLayout8.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1.xml"/><Relationship Id="rId1" Type="http://schemas.openxmlformats.org/officeDocument/2006/relationships/tags" Target="../tags/tag20.xml"/><Relationship Id="rId5" Type="http://schemas.openxmlformats.org/officeDocument/2006/relationships/image" Target="../media/image1.emf"/><Relationship Id="rId4" Type="http://schemas.openxmlformats.org/officeDocument/2006/relationships/oleObject" Target="../embeddings/oleObject5.bin"/></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4DFF4CC-8DC4-7B7A-39C5-262F5C87F5B3}"/>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p:blipFill>
        <p:spPr>
          <a:xfrm>
            <a:off x="2" y="4144544"/>
            <a:ext cx="12191995" cy="2464129"/>
          </a:xfrm>
          <a:prstGeom prst="rect">
            <a:avLst/>
          </a:prstGeom>
        </p:spPr>
      </p:pic>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4746648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70" imgH="270" progId="TCLayout.ActiveDocument.1">
                  <p:embed/>
                </p:oleObj>
              </mc:Choice>
              <mc:Fallback>
                <p:oleObj name="think-cell Slide" r:id="rId5" imgW="270" imgH="270" progId="TCLayout.ActiveDocument.1">
                  <p:embed/>
                  <p:pic>
                    <p:nvPicPr>
                      <p:cNvPr id="7" name="Object 6"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63" name="Rectangle 3"/>
          <p:cNvSpPr>
            <a:spLocks noGrp="1" noChangeArrowheads="1"/>
          </p:cNvSpPr>
          <p:nvPr>
            <p:ph type="ctrTitle" hasCustomPrompt="1"/>
          </p:nvPr>
        </p:nvSpPr>
        <p:spPr>
          <a:xfrm>
            <a:off x="4618049" y="1404737"/>
            <a:ext cx="7117690" cy="676275"/>
          </a:xfrm>
          <a:prstGeom prst="rect">
            <a:avLst/>
          </a:prstGeom>
        </p:spPr>
        <p:txBody>
          <a:bodyPr anchor="b">
            <a:normAutofit/>
          </a:bodyPr>
          <a:lstStyle>
            <a:lvl1pPr algn="r">
              <a:defRPr sz="2800">
                <a:solidFill>
                  <a:schemeClr val="tx1"/>
                </a:solidFill>
                <a:latin typeface="+mj-lt"/>
                <a:cs typeface="Arial" panose="020B0604020202020204" pitchFamily="34" charset="0"/>
              </a:defRPr>
            </a:lvl1pPr>
          </a:lstStyle>
          <a:p>
            <a:r>
              <a:rPr lang="en-US" noProof="0" dirty="0"/>
              <a:t>Title of presentation</a:t>
            </a:r>
            <a:endParaRPr lang="en-ZA" noProof="0" dirty="0"/>
          </a:p>
        </p:txBody>
      </p:sp>
      <p:sp>
        <p:nvSpPr>
          <p:cNvPr id="64" name="Rectangle 4"/>
          <p:cNvSpPr>
            <a:spLocks noGrp="1" noChangeArrowheads="1"/>
          </p:cNvSpPr>
          <p:nvPr>
            <p:ph type="subTitle" idx="1" hasCustomPrompt="1"/>
          </p:nvPr>
        </p:nvSpPr>
        <p:spPr>
          <a:xfrm>
            <a:off x="4618050" y="2924226"/>
            <a:ext cx="7117689" cy="365126"/>
          </a:xfrm>
          <a:prstGeom prst="rect">
            <a:avLst/>
          </a:prstGeom>
        </p:spPr>
        <p:txBody>
          <a:bodyPr>
            <a:noAutofit/>
          </a:bodyPr>
          <a:lstStyle>
            <a:lvl1pPr marL="0" indent="0" algn="r">
              <a:buFontTx/>
              <a:buNone/>
              <a:defRPr sz="2000" b="1">
                <a:solidFill>
                  <a:srgbClr val="83725B"/>
                </a:solidFill>
                <a:latin typeface="+mn-lt"/>
                <a:cs typeface="Arial" panose="020B0604020202020204" pitchFamily="34" charset="0"/>
              </a:defRPr>
            </a:lvl1pPr>
          </a:lstStyle>
          <a:p>
            <a:r>
              <a:rPr lang="en-US" noProof="0" dirty="0"/>
              <a:t>Presented by:</a:t>
            </a:r>
            <a:endParaRPr lang="en-ZA" noProof="0" dirty="0"/>
          </a:p>
        </p:txBody>
      </p:sp>
      <p:sp>
        <p:nvSpPr>
          <p:cNvPr id="69" name="Text Placeholder 68">
            <a:extLst>
              <a:ext uri="{FF2B5EF4-FFF2-40B4-BE49-F238E27FC236}">
                <a16:creationId xmlns:a16="http://schemas.microsoft.com/office/drawing/2014/main" id="{FC9B13AD-CB38-ECF0-A13D-FF807AEA7663}"/>
              </a:ext>
            </a:extLst>
          </p:cNvPr>
          <p:cNvSpPr>
            <a:spLocks noGrp="1"/>
          </p:cNvSpPr>
          <p:nvPr>
            <p:ph type="body" sz="quarter" idx="10" hasCustomPrompt="1"/>
          </p:nvPr>
        </p:nvSpPr>
        <p:spPr>
          <a:xfrm>
            <a:off x="4618049" y="3527025"/>
            <a:ext cx="7117690" cy="327025"/>
          </a:xfrm>
          <a:prstGeom prst="rect">
            <a:avLst/>
          </a:prstGeom>
        </p:spPr>
        <p:txBody>
          <a:bodyPr>
            <a:noAutofit/>
          </a:bodyPr>
          <a:lstStyle>
            <a:lvl1pPr marL="0" indent="0" algn="r">
              <a:buNone/>
              <a:defRPr sz="1800">
                <a:solidFill>
                  <a:schemeClr val="tx1"/>
                </a:solidFill>
              </a:defRPr>
            </a:lvl1pPr>
            <a:lvl2pPr algn="r">
              <a:defRPr>
                <a:solidFill>
                  <a:schemeClr val="bg1"/>
                </a:solidFill>
              </a:defRPr>
            </a:lvl2pPr>
            <a:lvl3pPr algn="r">
              <a:defRPr>
                <a:solidFill>
                  <a:schemeClr val="bg1"/>
                </a:solidFill>
              </a:defRPr>
            </a:lvl3pPr>
            <a:lvl4pPr algn="r">
              <a:defRPr>
                <a:solidFill>
                  <a:schemeClr val="bg1"/>
                </a:solidFill>
              </a:defRPr>
            </a:lvl4pPr>
            <a:lvl5pPr algn="r">
              <a:defRPr>
                <a:solidFill>
                  <a:schemeClr val="bg1"/>
                </a:solidFill>
              </a:defRPr>
            </a:lvl5pPr>
          </a:lstStyle>
          <a:p>
            <a:pPr lvl="0"/>
            <a:r>
              <a:rPr lang="en-GB" dirty="0"/>
              <a:t>Date:</a:t>
            </a:r>
            <a:endParaRPr lang="en-US" dirty="0"/>
          </a:p>
        </p:txBody>
      </p:sp>
      <p:sp>
        <p:nvSpPr>
          <p:cNvPr id="107" name="Rectangle 106">
            <a:extLst>
              <a:ext uri="{FF2B5EF4-FFF2-40B4-BE49-F238E27FC236}">
                <a16:creationId xmlns:a16="http://schemas.microsoft.com/office/drawing/2014/main" id="{70F73F9A-6527-43E5-9BDC-E6533EDAECC6}"/>
              </a:ext>
            </a:extLst>
          </p:cNvPr>
          <p:cNvSpPr/>
          <p:nvPr userDrawn="1"/>
        </p:nvSpPr>
        <p:spPr>
          <a:xfrm>
            <a:off x="0" y="6574096"/>
            <a:ext cx="12192000" cy="90014"/>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B025F6DC-490B-FE96-3826-453FA05719BC}"/>
              </a:ext>
            </a:extLst>
          </p:cNvPr>
          <p:cNvSpPr/>
          <p:nvPr userDrawn="1"/>
        </p:nvSpPr>
        <p:spPr>
          <a:xfrm>
            <a:off x="504232" y="3817647"/>
            <a:ext cx="1533524" cy="151664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8" name="Picture 7">
            <a:extLst>
              <a:ext uri="{FF2B5EF4-FFF2-40B4-BE49-F238E27FC236}">
                <a16:creationId xmlns:a16="http://schemas.microsoft.com/office/drawing/2014/main" id="{DBCADFDE-56B9-04C2-BCE2-05120032D0AE}"/>
              </a:ext>
            </a:extLst>
          </p:cNvPr>
          <p:cNvPicPr>
            <a:picLocks noChangeAspect="1"/>
          </p:cNvPicPr>
          <p:nvPr userDrawn="1"/>
        </p:nvPicPr>
        <p:blipFill>
          <a:blip r:embed="rId7"/>
          <a:stretch>
            <a:fillRect/>
          </a:stretch>
        </p:blipFill>
        <p:spPr>
          <a:xfrm>
            <a:off x="504232" y="1784299"/>
            <a:ext cx="3937000" cy="3568700"/>
          </a:xfrm>
          <a:prstGeom prst="rect">
            <a:avLst/>
          </a:prstGeom>
        </p:spPr>
      </p:pic>
      <p:sp>
        <p:nvSpPr>
          <p:cNvPr id="9" name="Picture Placeholder 4">
            <a:extLst>
              <a:ext uri="{FF2B5EF4-FFF2-40B4-BE49-F238E27FC236}">
                <a16:creationId xmlns:a16="http://schemas.microsoft.com/office/drawing/2014/main" id="{46C2D1BC-19FC-6DDD-3EE5-86D738105E53}"/>
              </a:ext>
            </a:extLst>
          </p:cNvPr>
          <p:cNvSpPr>
            <a:spLocks noGrp="1"/>
          </p:cNvSpPr>
          <p:nvPr>
            <p:ph type="pic" sz="quarter" idx="13" hasCustomPrompt="1"/>
          </p:nvPr>
        </p:nvSpPr>
        <p:spPr>
          <a:xfrm>
            <a:off x="1000139" y="1921224"/>
            <a:ext cx="3294850" cy="3294850"/>
          </a:xfrm>
          <a:custGeom>
            <a:avLst/>
            <a:gdLst>
              <a:gd name="connsiteX0" fmla="*/ 1647425 w 3294850"/>
              <a:gd name="connsiteY0" fmla="*/ 0 h 3294850"/>
              <a:gd name="connsiteX1" fmla="*/ 3294850 w 3294850"/>
              <a:gd name="connsiteY1" fmla="*/ 1647425 h 3294850"/>
              <a:gd name="connsiteX2" fmla="*/ 1647425 w 3294850"/>
              <a:gd name="connsiteY2" fmla="*/ 3294850 h 3294850"/>
              <a:gd name="connsiteX3" fmla="*/ 1275376 w 3294850"/>
              <a:gd name="connsiteY3" fmla="*/ 3252665 h 3294850"/>
              <a:gd name="connsiteX4" fmla="*/ 1215764 w 3294850"/>
              <a:gd name="connsiteY4" fmla="*/ 3236539 h 3294850"/>
              <a:gd name="connsiteX5" fmla="*/ 1240067 w 3294850"/>
              <a:gd name="connsiteY5" fmla="*/ 3196535 h 3294850"/>
              <a:gd name="connsiteX6" fmla="*/ 1362162 w 3294850"/>
              <a:gd name="connsiteY6" fmla="*/ 2714346 h 3294850"/>
              <a:gd name="connsiteX7" fmla="*/ 350562 w 3294850"/>
              <a:gd name="connsiteY7" fmla="*/ 1702746 h 3294850"/>
              <a:gd name="connsiteX8" fmla="*/ 49743 w 3294850"/>
              <a:gd name="connsiteY8" fmla="*/ 1748226 h 3294850"/>
              <a:gd name="connsiteX9" fmla="*/ 5901 w 3294850"/>
              <a:gd name="connsiteY9" fmla="*/ 1764272 h 3294850"/>
              <a:gd name="connsiteX10" fmla="*/ 0 w 3294850"/>
              <a:gd name="connsiteY10" fmla="*/ 1647425 h 3294850"/>
              <a:gd name="connsiteX11" fmla="*/ 1647425 w 3294850"/>
              <a:gd name="connsiteY11" fmla="*/ 0 h 32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294850">
                <a:moveTo>
                  <a:pt x="1647425" y="0"/>
                </a:moveTo>
                <a:cubicBezTo>
                  <a:pt x="2557273" y="0"/>
                  <a:pt x="3294850" y="737577"/>
                  <a:pt x="3294850" y="1647425"/>
                </a:cubicBezTo>
                <a:cubicBezTo>
                  <a:pt x="3294850" y="2557273"/>
                  <a:pt x="2557273" y="3294850"/>
                  <a:pt x="1647425" y="3294850"/>
                </a:cubicBezTo>
                <a:cubicBezTo>
                  <a:pt x="1519478" y="3294850"/>
                  <a:pt x="1394938" y="3280265"/>
                  <a:pt x="1275376" y="3252665"/>
                </a:cubicBezTo>
                <a:lnTo>
                  <a:pt x="1215764" y="3236539"/>
                </a:lnTo>
                <a:lnTo>
                  <a:pt x="1240067" y="3196535"/>
                </a:lnTo>
                <a:cubicBezTo>
                  <a:pt x="1317933" y="3053198"/>
                  <a:pt x="1362162" y="2888937"/>
                  <a:pt x="1362162" y="2714346"/>
                </a:cubicBezTo>
                <a:cubicBezTo>
                  <a:pt x="1362162" y="2155655"/>
                  <a:pt x="909253" y="1702746"/>
                  <a:pt x="350562" y="1702746"/>
                </a:cubicBezTo>
                <a:cubicBezTo>
                  <a:pt x="245808" y="1702746"/>
                  <a:pt x="144772" y="1718669"/>
                  <a:pt x="49743" y="1748226"/>
                </a:cubicBezTo>
                <a:lnTo>
                  <a:pt x="5901" y="1764272"/>
                </a:lnTo>
                <a:lnTo>
                  <a:pt x="0" y="1647425"/>
                </a:lnTo>
                <a:cubicBezTo>
                  <a:pt x="0" y="737577"/>
                  <a:pt x="737577" y="0"/>
                  <a:pt x="1647425" y="0"/>
                </a:cubicBezTo>
                <a:close/>
              </a:path>
            </a:pathLst>
          </a:custGeom>
          <a:solidFill>
            <a:schemeClr val="tx2"/>
          </a:solidFill>
          <a:ln>
            <a:noFill/>
          </a:ln>
        </p:spPr>
        <p:txBody>
          <a:bodyPr wrap="square" anchor="ctr">
            <a:noAutofit/>
          </a:bodyPr>
          <a:lstStyle>
            <a:lvl1pPr marL="0" indent="0" algn="ctr">
              <a:buNone/>
              <a:defRPr sz="3200">
                <a:solidFill>
                  <a:schemeClr val="bg1"/>
                </a:solidFill>
              </a:defRPr>
            </a:lvl1pPr>
          </a:lstStyle>
          <a:p>
            <a:r>
              <a:rPr lang="en-US" dirty="0"/>
              <a:t>Insert </a:t>
            </a:r>
            <a:br>
              <a:rPr lang="en-US" dirty="0"/>
            </a:br>
            <a:r>
              <a:rPr lang="en-US" dirty="0"/>
              <a:t>visual</a:t>
            </a:r>
          </a:p>
        </p:txBody>
      </p:sp>
      <p:sp>
        <p:nvSpPr>
          <p:cNvPr id="10" name="Oval 9">
            <a:extLst>
              <a:ext uri="{FF2B5EF4-FFF2-40B4-BE49-F238E27FC236}">
                <a16:creationId xmlns:a16="http://schemas.microsoft.com/office/drawing/2014/main" id="{D96E0838-0F9B-EF5D-E73C-CAF299B03244}"/>
              </a:ext>
            </a:extLst>
          </p:cNvPr>
          <p:cNvSpPr/>
          <p:nvPr userDrawn="1"/>
        </p:nvSpPr>
        <p:spPr>
          <a:xfrm>
            <a:off x="329249" y="3610137"/>
            <a:ext cx="2044699" cy="2044699"/>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Picture Placeholder 101">
            <a:extLst>
              <a:ext uri="{FF2B5EF4-FFF2-40B4-BE49-F238E27FC236}">
                <a16:creationId xmlns:a16="http://schemas.microsoft.com/office/drawing/2014/main" id="{71ABA184-90EF-886D-01F7-8ED79E7BB0CC}"/>
              </a:ext>
            </a:extLst>
          </p:cNvPr>
          <p:cNvSpPr>
            <a:spLocks noGrp="1"/>
          </p:cNvSpPr>
          <p:nvPr>
            <p:ph type="pic" sz="quarter" idx="14" hasCustomPrompt="1"/>
          </p:nvPr>
        </p:nvSpPr>
        <p:spPr>
          <a:xfrm>
            <a:off x="406138" y="3684749"/>
            <a:ext cx="1895476" cy="1895476"/>
          </a:xfrm>
          <a:prstGeom prst="ellipse">
            <a:avLst/>
          </a:prstGeom>
          <a:solidFill>
            <a:schemeClr val="accent2"/>
          </a:solidFill>
          <a:ln>
            <a:solidFill>
              <a:schemeClr val="bg1"/>
            </a:solidFill>
          </a:ln>
        </p:spPr>
        <p:txBody>
          <a:bodyPr anchor="ctr"/>
          <a:lstStyle>
            <a:lvl1pPr marL="0" indent="0" algn="ctr">
              <a:buNone/>
              <a:defRPr sz="2400">
                <a:solidFill>
                  <a:schemeClr val="bg1"/>
                </a:solidFill>
              </a:defRPr>
            </a:lvl1pPr>
          </a:lstStyle>
          <a:p>
            <a:r>
              <a:rPr lang="en-US" dirty="0"/>
              <a:t>Insert visual</a:t>
            </a:r>
          </a:p>
        </p:txBody>
      </p:sp>
      <p:pic>
        <p:nvPicPr>
          <p:cNvPr id="12" name="Picture 11">
            <a:extLst>
              <a:ext uri="{FF2B5EF4-FFF2-40B4-BE49-F238E27FC236}">
                <a16:creationId xmlns:a16="http://schemas.microsoft.com/office/drawing/2014/main" id="{81417B6E-DCAF-E329-82FA-A9666987E521}"/>
              </a:ext>
            </a:extLst>
          </p:cNvPr>
          <p:cNvPicPr>
            <a:picLocks noChangeAspect="1"/>
          </p:cNvPicPr>
          <p:nvPr userDrawn="1"/>
        </p:nvPicPr>
        <p:blipFill>
          <a:blip r:embed="rId8"/>
          <a:stretch>
            <a:fillRect/>
          </a:stretch>
        </p:blipFill>
        <p:spPr>
          <a:xfrm>
            <a:off x="113202" y="3610137"/>
            <a:ext cx="2260600" cy="2044700"/>
          </a:xfrm>
          <a:prstGeom prst="rect">
            <a:avLst/>
          </a:prstGeom>
        </p:spPr>
      </p:pic>
    </p:spTree>
    <p:extLst>
      <p:ext uri="{BB962C8B-B14F-4D97-AF65-F5344CB8AC3E}">
        <p14:creationId xmlns:p14="http://schemas.microsoft.com/office/powerpoint/2010/main" val="29414999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hapter divsion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70AA778-541B-E885-5A78-44A4C7F4B690}"/>
              </a:ext>
            </a:extLst>
          </p:cNvPr>
          <p:cNvSpPr/>
          <p:nvPr userDrawn="1"/>
        </p:nvSpPr>
        <p:spPr>
          <a:xfrm>
            <a:off x="0" y="4142874"/>
            <a:ext cx="12192000" cy="2466974"/>
          </a:xfrm>
          <a:prstGeom prst="rect">
            <a:avLst/>
          </a:prstGeom>
          <a:solidFill>
            <a:schemeClr val="bg2"/>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40206027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100" b="0" i="0" baseline="0" dirty="0">
              <a:latin typeface="Arial" panose="020B0604020202020204" pitchFamily="34" charset="0"/>
              <a:ea typeface="+mj-ea"/>
              <a:cs typeface="+mj-cs"/>
              <a:sym typeface="Arial" panose="020B0604020202020204" pitchFamily="34" charset="0"/>
            </a:endParaRPr>
          </a:p>
        </p:txBody>
      </p:sp>
      <p:sp>
        <p:nvSpPr>
          <p:cNvPr id="10" name="Rectangle 3">
            <a:extLst>
              <a:ext uri="{FF2B5EF4-FFF2-40B4-BE49-F238E27FC236}">
                <a16:creationId xmlns:a16="http://schemas.microsoft.com/office/drawing/2014/main" id="{CDD01BF2-A391-2350-F502-B39704CC06F8}"/>
              </a:ext>
            </a:extLst>
          </p:cNvPr>
          <p:cNvSpPr>
            <a:spLocks noGrp="1" noChangeArrowheads="1"/>
          </p:cNvSpPr>
          <p:nvPr>
            <p:ph type="ctrTitle" hasCustomPrompt="1"/>
          </p:nvPr>
        </p:nvSpPr>
        <p:spPr>
          <a:xfrm>
            <a:off x="706438" y="2241800"/>
            <a:ext cx="6343001" cy="676275"/>
          </a:xfrm>
          <a:prstGeom prst="rect">
            <a:avLst/>
          </a:prstGeom>
        </p:spPr>
        <p:txBody>
          <a:bodyPr anchor="b">
            <a:normAutofit/>
          </a:bodyPr>
          <a:lstStyle>
            <a:lvl1pPr algn="l">
              <a:defRPr sz="2800">
                <a:solidFill>
                  <a:schemeClr val="tx1"/>
                </a:solidFill>
                <a:latin typeface="+mj-lt"/>
                <a:cs typeface="Arial" panose="020B0604020202020204" pitchFamily="34" charset="0"/>
              </a:defRPr>
            </a:lvl1pPr>
          </a:lstStyle>
          <a:p>
            <a:r>
              <a:rPr lang="en-US" noProof="0" dirty="0"/>
              <a:t>Divider Slide</a:t>
            </a:r>
            <a:endParaRPr lang="en-ZA" noProof="0" dirty="0"/>
          </a:p>
        </p:txBody>
      </p:sp>
      <p:sp>
        <p:nvSpPr>
          <p:cNvPr id="11" name="Picture Placeholder 5">
            <a:extLst>
              <a:ext uri="{FF2B5EF4-FFF2-40B4-BE49-F238E27FC236}">
                <a16:creationId xmlns:a16="http://schemas.microsoft.com/office/drawing/2014/main" id="{53E77A3B-B320-4C09-0FDF-7F1B0E81B64C}"/>
              </a:ext>
            </a:extLst>
          </p:cNvPr>
          <p:cNvSpPr>
            <a:spLocks noGrp="1"/>
          </p:cNvSpPr>
          <p:nvPr>
            <p:ph type="pic" sz="quarter" idx="10" hasCustomPrompt="1"/>
          </p:nvPr>
        </p:nvSpPr>
        <p:spPr>
          <a:xfrm>
            <a:off x="0" y="4142874"/>
            <a:ext cx="12192000" cy="2451601"/>
          </a:xfrm>
          <a:prstGeom prst="rect">
            <a:avLst/>
          </a:prstGeom>
        </p:spPr>
        <p:txBody>
          <a:bodyPr anchor="ctr"/>
          <a:lstStyle>
            <a:lvl1pPr marL="0" indent="0" algn="ctr">
              <a:buNone/>
              <a:defRPr sz="2400">
                <a:solidFill>
                  <a:schemeClr val="accent1"/>
                </a:solidFill>
              </a:defRPr>
            </a:lvl1pPr>
          </a:lstStyle>
          <a:p>
            <a:r>
              <a:rPr lang="en-US" dirty="0"/>
              <a:t>Insert </a:t>
            </a:r>
            <a:br>
              <a:rPr lang="en-US" dirty="0"/>
            </a:br>
            <a:r>
              <a:rPr lang="en-US" dirty="0"/>
              <a:t>visual</a:t>
            </a:r>
          </a:p>
        </p:txBody>
      </p:sp>
      <p:sp>
        <p:nvSpPr>
          <p:cNvPr id="2" name="Rectangle 1">
            <a:extLst>
              <a:ext uri="{FF2B5EF4-FFF2-40B4-BE49-F238E27FC236}">
                <a16:creationId xmlns:a16="http://schemas.microsoft.com/office/drawing/2014/main" id="{5EA9F132-5B21-E13F-3DD4-5A76269137FE}"/>
              </a:ext>
            </a:extLst>
          </p:cNvPr>
          <p:cNvSpPr/>
          <p:nvPr userDrawn="1"/>
        </p:nvSpPr>
        <p:spPr>
          <a:xfrm>
            <a:off x="0" y="6574096"/>
            <a:ext cx="12192000" cy="90014"/>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42566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hapter divsion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70AA778-541B-E885-5A78-44A4C7F4B690}"/>
              </a:ext>
            </a:extLst>
          </p:cNvPr>
          <p:cNvSpPr/>
          <p:nvPr userDrawn="1"/>
        </p:nvSpPr>
        <p:spPr>
          <a:xfrm>
            <a:off x="0" y="4142874"/>
            <a:ext cx="12192000" cy="2466974"/>
          </a:xfrm>
          <a:prstGeom prst="rect">
            <a:avLst/>
          </a:prstGeom>
          <a:solidFill>
            <a:schemeClr val="bg2"/>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5">
            <a:extLst>
              <a:ext uri="{FF2B5EF4-FFF2-40B4-BE49-F238E27FC236}">
                <a16:creationId xmlns:a16="http://schemas.microsoft.com/office/drawing/2014/main" id="{F447FC08-0CA1-C812-957B-303369CEC0B0}"/>
              </a:ext>
            </a:extLst>
          </p:cNvPr>
          <p:cNvSpPr>
            <a:spLocks noGrp="1"/>
          </p:cNvSpPr>
          <p:nvPr>
            <p:ph type="pic" sz="quarter" idx="10" hasCustomPrompt="1"/>
          </p:nvPr>
        </p:nvSpPr>
        <p:spPr>
          <a:xfrm>
            <a:off x="0" y="4142874"/>
            <a:ext cx="4114800" cy="2451601"/>
          </a:xfrm>
          <a:prstGeom prst="rect">
            <a:avLst/>
          </a:prstGeom>
        </p:spPr>
        <p:txBody>
          <a:bodyPr anchor="ctr"/>
          <a:lstStyle>
            <a:lvl1pPr marL="0" indent="0" algn="ctr">
              <a:buNone/>
              <a:defRPr sz="2400">
                <a:solidFill>
                  <a:schemeClr val="accent1"/>
                </a:solidFill>
              </a:defRPr>
            </a:lvl1pPr>
          </a:lstStyle>
          <a:p>
            <a:r>
              <a:rPr lang="en-US" dirty="0"/>
              <a:t>Insert </a:t>
            </a:r>
            <a:br>
              <a:rPr lang="en-US" dirty="0"/>
            </a:br>
            <a:r>
              <a:rPr lang="en-US" dirty="0"/>
              <a:t>visual</a:t>
            </a:r>
          </a:p>
        </p:txBody>
      </p:sp>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40206027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8" name="Object 7"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100" b="0" i="0" baseline="0" dirty="0">
              <a:latin typeface="Arial" panose="020B0604020202020204" pitchFamily="34" charset="0"/>
              <a:ea typeface="+mj-ea"/>
              <a:cs typeface="+mj-cs"/>
              <a:sym typeface="Arial" panose="020B0604020202020204" pitchFamily="34" charset="0"/>
            </a:endParaRPr>
          </a:p>
        </p:txBody>
      </p:sp>
      <p:sp>
        <p:nvSpPr>
          <p:cNvPr id="10" name="Rectangle 3">
            <a:extLst>
              <a:ext uri="{FF2B5EF4-FFF2-40B4-BE49-F238E27FC236}">
                <a16:creationId xmlns:a16="http://schemas.microsoft.com/office/drawing/2014/main" id="{CDD01BF2-A391-2350-F502-B39704CC06F8}"/>
              </a:ext>
            </a:extLst>
          </p:cNvPr>
          <p:cNvSpPr>
            <a:spLocks noGrp="1" noChangeArrowheads="1"/>
          </p:cNvSpPr>
          <p:nvPr>
            <p:ph type="ctrTitle" hasCustomPrompt="1"/>
          </p:nvPr>
        </p:nvSpPr>
        <p:spPr>
          <a:xfrm>
            <a:off x="706438" y="2241800"/>
            <a:ext cx="6343001" cy="676275"/>
          </a:xfrm>
          <a:prstGeom prst="rect">
            <a:avLst/>
          </a:prstGeom>
        </p:spPr>
        <p:txBody>
          <a:bodyPr anchor="b">
            <a:normAutofit/>
          </a:bodyPr>
          <a:lstStyle>
            <a:lvl1pPr algn="l">
              <a:defRPr sz="2800">
                <a:solidFill>
                  <a:schemeClr val="tx1"/>
                </a:solidFill>
                <a:latin typeface="+mj-lt"/>
                <a:cs typeface="Arial" panose="020B0604020202020204" pitchFamily="34" charset="0"/>
              </a:defRPr>
            </a:lvl1pPr>
          </a:lstStyle>
          <a:p>
            <a:r>
              <a:rPr lang="en-US" noProof="0" dirty="0"/>
              <a:t>Divider Slide</a:t>
            </a:r>
            <a:endParaRPr lang="en-ZA" noProof="0" dirty="0"/>
          </a:p>
        </p:txBody>
      </p:sp>
      <p:sp>
        <p:nvSpPr>
          <p:cNvPr id="5" name="Picture Placeholder 5">
            <a:extLst>
              <a:ext uri="{FF2B5EF4-FFF2-40B4-BE49-F238E27FC236}">
                <a16:creationId xmlns:a16="http://schemas.microsoft.com/office/drawing/2014/main" id="{DBBB6FBC-E3C9-3B31-3EF0-38D626E1E1D4}"/>
              </a:ext>
            </a:extLst>
          </p:cNvPr>
          <p:cNvSpPr>
            <a:spLocks noGrp="1"/>
          </p:cNvSpPr>
          <p:nvPr>
            <p:ph type="pic" sz="quarter" idx="11" hasCustomPrompt="1"/>
          </p:nvPr>
        </p:nvSpPr>
        <p:spPr>
          <a:xfrm>
            <a:off x="4114800" y="4142874"/>
            <a:ext cx="4114800" cy="2451601"/>
          </a:xfrm>
          <a:prstGeom prst="rect">
            <a:avLst/>
          </a:prstGeom>
        </p:spPr>
        <p:txBody>
          <a:bodyPr anchor="ctr"/>
          <a:lstStyle>
            <a:lvl1pPr marL="0" indent="0" algn="ctr">
              <a:buNone/>
              <a:defRPr sz="2400">
                <a:solidFill>
                  <a:schemeClr val="accent1"/>
                </a:solidFill>
              </a:defRPr>
            </a:lvl1pPr>
          </a:lstStyle>
          <a:p>
            <a:r>
              <a:rPr lang="en-US" dirty="0"/>
              <a:t>Insert </a:t>
            </a:r>
            <a:br>
              <a:rPr lang="en-US" dirty="0"/>
            </a:br>
            <a:r>
              <a:rPr lang="en-US" dirty="0"/>
              <a:t>visual</a:t>
            </a:r>
          </a:p>
        </p:txBody>
      </p:sp>
      <p:sp>
        <p:nvSpPr>
          <p:cNvPr id="11" name="Picture Placeholder 5">
            <a:extLst>
              <a:ext uri="{FF2B5EF4-FFF2-40B4-BE49-F238E27FC236}">
                <a16:creationId xmlns:a16="http://schemas.microsoft.com/office/drawing/2014/main" id="{5AF0A9FC-BFA5-B482-1275-4088CD882898}"/>
              </a:ext>
            </a:extLst>
          </p:cNvPr>
          <p:cNvSpPr>
            <a:spLocks noGrp="1"/>
          </p:cNvSpPr>
          <p:nvPr>
            <p:ph type="pic" sz="quarter" idx="12" hasCustomPrompt="1"/>
          </p:nvPr>
        </p:nvSpPr>
        <p:spPr>
          <a:xfrm>
            <a:off x="8229600" y="4142874"/>
            <a:ext cx="3962400" cy="2451601"/>
          </a:xfrm>
          <a:prstGeom prst="rect">
            <a:avLst/>
          </a:prstGeom>
        </p:spPr>
        <p:txBody>
          <a:bodyPr anchor="ctr"/>
          <a:lstStyle>
            <a:lvl1pPr marL="0" indent="0" algn="ctr">
              <a:buNone/>
              <a:defRPr sz="2400">
                <a:solidFill>
                  <a:schemeClr val="accent1"/>
                </a:solidFill>
              </a:defRPr>
            </a:lvl1pPr>
          </a:lstStyle>
          <a:p>
            <a:r>
              <a:rPr lang="en-US" dirty="0"/>
              <a:t>Insert </a:t>
            </a:r>
            <a:br>
              <a:rPr lang="en-US" dirty="0"/>
            </a:br>
            <a:r>
              <a:rPr lang="en-US" dirty="0"/>
              <a:t>visual</a:t>
            </a:r>
          </a:p>
        </p:txBody>
      </p:sp>
      <p:sp>
        <p:nvSpPr>
          <p:cNvPr id="2" name="Rectangle 1">
            <a:extLst>
              <a:ext uri="{FF2B5EF4-FFF2-40B4-BE49-F238E27FC236}">
                <a16:creationId xmlns:a16="http://schemas.microsoft.com/office/drawing/2014/main" id="{C37B8CCE-72D0-1BBF-D066-4AF8ED0D6F84}"/>
              </a:ext>
            </a:extLst>
          </p:cNvPr>
          <p:cNvSpPr/>
          <p:nvPr userDrawn="1"/>
        </p:nvSpPr>
        <p:spPr>
          <a:xfrm>
            <a:off x="0" y="6574096"/>
            <a:ext cx="12192000" cy="90014"/>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752871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clusion Chapter Slide">
    <p:bg>
      <p:bgPr>
        <a:solidFill>
          <a:schemeClr val="bg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F7C3906-7D26-F847-D210-DC8F472D4016}"/>
              </a:ext>
            </a:extLst>
          </p:cNvPr>
          <p:cNvPicPr>
            <a:picLocks noChangeAspect="1"/>
          </p:cNvPicPr>
          <p:nvPr userDrawn="1"/>
        </p:nvPicPr>
        <p:blipFill>
          <a:blip r:embed="rId4"/>
          <a:stretch>
            <a:fillRect/>
          </a:stretch>
        </p:blipFill>
        <p:spPr>
          <a:xfrm>
            <a:off x="847291" y="1463747"/>
            <a:ext cx="3937000" cy="3568700"/>
          </a:xfrm>
          <a:prstGeom prst="rect">
            <a:avLst/>
          </a:prstGeom>
        </p:spPr>
      </p:pic>
      <p:sp>
        <p:nvSpPr>
          <p:cNvPr id="5" name="Picture Placeholder 4">
            <a:extLst>
              <a:ext uri="{FF2B5EF4-FFF2-40B4-BE49-F238E27FC236}">
                <a16:creationId xmlns:a16="http://schemas.microsoft.com/office/drawing/2014/main" id="{F87BD48D-91A6-B706-71D6-9D1F30170652}"/>
              </a:ext>
            </a:extLst>
          </p:cNvPr>
          <p:cNvSpPr>
            <a:spLocks noGrp="1"/>
          </p:cNvSpPr>
          <p:nvPr>
            <p:ph type="pic" sz="quarter" idx="13" hasCustomPrompt="1"/>
          </p:nvPr>
        </p:nvSpPr>
        <p:spPr>
          <a:xfrm>
            <a:off x="1343198" y="1600672"/>
            <a:ext cx="3294850" cy="3294850"/>
          </a:xfrm>
          <a:custGeom>
            <a:avLst/>
            <a:gdLst>
              <a:gd name="connsiteX0" fmla="*/ 1647425 w 3294850"/>
              <a:gd name="connsiteY0" fmla="*/ 0 h 3294850"/>
              <a:gd name="connsiteX1" fmla="*/ 3294850 w 3294850"/>
              <a:gd name="connsiteY1" fmla="*/ 1647425 h 3294850"/>
              <a:gd name="connsiteX2" fmla="*/ 1647425 w 3294850"/>
              <a:gd name="connsiteY2" fmla="*/ 3294850 h 3294850"/>
              <a:gd name="connsiteX3" fmla="*/ 1275376 w 3294850"/>
              <a:gd name="connsiteY3" fmla="*/ 3252665 h 3294850"/>
              <a:gd name="connsiteX4" fmla="*/ 1215764 w 3294850"/>
              <a:gd name="connsiteY4" fmla="*/ 3236539 h 3294850"/>
              <a:gd name="connsiteX5" fmla="*/ 1240067 w 3294850"/>
              <a:gd name="connsiteY5" fmla="*/ 3196535 h 3294850"/>
              <a:gd name="connsiteX6" fmla="*/ 1362162 w 3294850"/>
              <a:gd name="connsiteY6" fmla="*/ 2714346 h 3294850"/>
              <a:gd name="connsiteX7" fmla="*/ 350562 w 3294850"/>
              <a:gd name="connsiteY7" fmla="*/ 1702746 h 3294850"/>
              <a:gd name="connsiteX8" fmla="*/ 49743 w 3294850"/>
              <a:gd name="connsiteY8" fmla="*/ 1748226 h 3294850"/>
              <a:gd name="connsiteX9" fmla="*/ 5901 w 3294850"/>
              <a:gd name="connsiteY9" fmla="*/ 1764272 h 3294850"/>
              <a:gd name="connsiteX10" fmla="*/ 0 w 3294850"/>
              <a:gd name="connsiteY10" fmla="*/ 1647425 h 3294850"/>
              <a:gd name="connsiteX11" fmla="*/ 1647425 w 3294850"/>
              <a:gd name="connsiteY11" fmla="*/ 0 h 32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294850">
                <a:moveTo>
                  <a:pt x="1647425" y="0"/>
                </a:moveTo>
                <a:cubicBezTo>
                  <a:pt x="2557273" y="0"/>
                  <a:pt x="3294850" y="737577"/>
                  <a:pt x="3294850" y="1647425"/>
                </a:cubicBezTo>
                <a:cubicBezTo>
                  <a:pt x="3294850" y="2557273"/>
                  <a:pt x="2557273" y="3294850"/>
                  <a:pt x="1647425" y="3294850"/>
                </a:cubicBezTo>
                <a:cubicBezTo>
                  <a:pt x="1519478" y="3294850"/>
                  <a:pt x="1394938" y="3280265"/>
                  <a:pt x="1275376" y="3252665"/>
                </a:cubicBezTo>
                <a:lnTo>
                  <a:pt x="1215764" y="3236539"/>
                </a:lnTo>
                <a:lnTo>
                  <a:pt x="1240067" y="3196535"/>
                </a:lnTo>
                <a:cubicBezTo>
                  <a:pt x="1317933" y="3053198"/>
                  <a:pt x="1362162" y="2888937"/>
                  <a:pt x="1362162" y="2714346"/>
                </a:cubicBezTo>
                <a:cubicBezTo>
                  <a:pt x="1362162" y="2155655"/>
                  <a:pt x="909253" y="1702746"/>
                  <a:pt x="350562" y="1702746"/>
                </a:cubicBezTo>
                <a:cubicBezTo>
                  <a:pt x="245808" y="1702746"/>
                  <a:pt x="144772" y="1718669"/>
                  <a:pt x="49743" y="1748226"/>
                </a:cubicBezTo>
                <a:lnTo>
                  <a:pt x="5901" y="1764272"/>
                </a:lnTo>
                <a:lnTo>
                  <a:pt x="0" y="1647425"/>
                </a:lnTo>
                <a:cubicBezTo>
                  <a:pt x="0" y="737577"/>
                  <a:pt x="737577" y="0"/>
                  <a:pt x="1647425" y="0"/>
                </a:cubicBezTo>
                <a:close/>
              </a:path>
            </a:pathLst>
          </a:custGeom>
          <a:solidFill>
            <a:schemeClr val="tx2"/>
          </a:solidFill>
          <a:ln>
            <a:noFill/>
          </a:ln>
        </p:spPr>
        <p:txBody>
          <a:bodyPr wrap="square" anchor="ctr">
            <a:noAutofit/>
          </a:bodyPr>
          <a:lstStyle>
            <a:lvl1pPr marL="0" indent="0" algn="ctr">
              <a:buNone/>
              <a:defRPr sz="3200">
                <a:solidFill>
                  <a:schemeClr val="bg1"/>
                </a:solidFill>
              </a:defRPr>
            </a:lvl1pPr>
          </a:lstStyle>
          <a:p>
            <a:r>
              <a:rPr lang="en-US" dirty="0"/>
              <a:t>Insert </a:t>
            </a:r>
            <a:br>
              <a:rPr lang="en-US" dirty="0"/>
            </a:br>
            <a:r>
              <a:rPr lang="en-US" dirty="0"/>
              <a:t>visual</a:t>
            </a:r>
          </a:p>
        </p:txBody>
      </p:sp>
      <p:sp>
        <p:nvSpPr>
          <p:cNvPr id="10" name="Oval 9">
            <a:extLst>
              <a:ext uri="{FF2B5EF4-FFF2-40B4-BE49-F238E27FC236}">
                <a16:creationId xmlns:a16="http://schemas.microsoft.com/office/drawing/2014/main" id="{35DBF5CF-E6CC-1A85-FDB1-B49B23179B88}"/>
              </a:ext>
            </a:extLst>
          </p:cNvPr>
          <p:cNvSpPr/>
          <p:nvPr userDrawn="1"/>
        </p:nvSpPr>
        <p:spPr>
          <a:xfrm>
            <a:off x="672308" y="3289585"/>
            <a:ext cx="2044699" cy="2044699"/>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4746648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70" imgH="270" progId="TCLayout.ActiveDocument.1">
                  <p:embed/>
                </p:oleObj>
              </mc:Choice>
              <mc:Fallback>
                <p:oleObj name="think-cell Slide" r:id="rId5" imgW="270" imgH="270" progId="TCLayout.ActiveDocument.1">
                  <p:embed/>
                  <p:pic>
                    <p:nvPicPr>
                      <p:cNvPr id="7" name="Object 6"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63" name="Rectangle 3"/>
          <p:cNvSpPr>
            <a:spLocks noGrp="1" noChangeArrowheads="1"/>
          </p:cNvSpPr>
          <p:nvPr>
            <p:ph type="ctrTitle" hasCustomPrompt="1"/>
          </p:nvPr>
        </p:nvSpPr>
        <p:spPr>
          <a:xfrm>
            <a:off x="5392738" y="2867097"/>
            <a:ext cx="6343001" cy="676275"/>
          </a:xfrm>
          <a:prstGeom prst="rect">
            <a:avLst/>
          </a:prstGeom>
        </p:spPr>
        <p:txBody>
          <a:bodyPr anchor="b">
            <a:normAutofit/>
          </a:bodyPr>
          <a:lstStyle>
            <a:lvl1pPr algn="l">
              <a:defRPr sz="2800">
                <a:solidFill>
                  <a:schemeClr val="tx1"/>
                </a:solidFill>
                <a:latin typeface="+mj-lt"/>
                <a:cs typeface="Arial" panose="020B0604020202020204" pitchFamily="34" charset="0"/>
              </a:defRPr>
            </a:lvl1pPr>
          </a:lstStyle>
          <a:p>
            <a:r>
              <a:rPr lang="en-US" noProof="0" dirty="0"/>
              <a:t>Divider Slide</a:t>
            </a:r>
            <a:endParaRPr lang="en-ZA" noProof="0" dirty="0"/>
          </a:p>
        </p:txBody>
      </p:sp>
      <p:sp>
        <p:nvSpPr>
          <p:cNvPr id="6" name="Rectangle 5">
            <a:extLst>
              <a:ext uri="{FF2B5EF4-FFF2-40B4-BE49-F238E27FC236}">
                <a16:creationId xmlns:a16="http://schemas.microsoft.com/office/drawing/2014/main" id="{F9736D61-2B9F-B39D-FA43-E377D86AA7B3}"/>
              </a:ext>
            </a:extLst>
          </p:cNvPr>
          <p:cNvSpPr/>
          <p:nvPr userDrawn="1"/>
        </p:nvSpPr>
        <p:spPr>
          <a:xfrm>
            <a:off x="0" y="6593974"/>
            <a:ext cx="12192000" cy="264026"/>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101">
            <a:extLst>
              <a:ext uri="{FF2B5EF4-FFF2-40B4-BE49-F238E27FC236}">
                <a16:creationId xmlns:a16="http://schemas.microsoft.com/office/drawing/2014/main" id="{F5F2CF35-ACC4-A108-DD87-92F9426534E9}"/>
              </a:ext>
            </a:extLst>
          </p:cNvPr>
          <p:cNvSpPr>
            <a:spLocks noGrp="1"/>
          </p:cNvSpPr>
          <p:nvPr>
            <p:ph type="pic" sz="quarter" idx="14" hasCustomPrompt="1"/>
          </p:nvPr>
        </p:nvSpPr>
        <p:spPr>
          <a:xfrm>
            <a:off x="749197" y="3364197"/>
            <a:ext cx="1895476" cy="1895476"/>
          </a:xfrm>
          <a:prstGeom prst="ellipse">
            <a:avLst/>
          </a:prstGeom>
          <a:solidFill>
            <a:schemeClr val="accent2"/>
          </a:solidFill>
          <a:ln>
            <a:solidFill>
              <a:schemeClr val="bg1"/>
            </a:solidFill>
          </a:ln>
        </p:spPr>
        <p:txBody>
          <a:bodyPr anchor="ctr"/>
          <a:lstStyle>
            <a:lvl1pPr marL="0" indent="0" algn="ctr">
              <a:buNone/>
              <a:defRPr sz="2400">
                <a:solidFill>
                  <a:schemeClr val="bg1"/>
                </a:solidFill>
              </a:defRPr>
            </a:lvl1pPr>
          </a:lstStyle>
          <a:p>
            <a:r>
              <a:rPr lang="en-US" dirty="0"/>
              <a:t>Insert visual</a:t>
            </a:r>
          </a:p>
        </p:txBody>
      </p:sp>
      <p:pic>
        <p:nvPicPr>
          <p:cNvPr id="9" name="Picture 8">
            <a:extLst>
              <a:ext uri="{FF2B5EF4-FFF2-40B4-BE49-F238E27FC236}">
                <a16:creationId xmlns:a16="http://schemas.microsoft.com/office/drawing/2014/main" id="{83438781-E333-E871-DE61-8750EF6EEC4A}"/>
              </a:ext>
            </a:extLst>
          </p:cNvPr>
          <p:cNvPicPr>
            <a:picLocks noChangeAspect="1"/>
          </p:cNvPicPr>
          <p:nvPr userDrawn="1"/>
        </p:nvPicPr>
        <p:blipFill>
          <a:blip r:embed="rId7"/>
          <a:stretch>
            <a:fillRect/>
          </a:stretch>
        </p:blipFill>
        <p:spPr>
          <a:xfrm>
            <a:off x="456261" y="3289585"/>
            <a:ext cx="2260600" cy="2044700"/>
          </a:xfrm>
          <a:prstGeom prst="rect">
            <a:avLst/>
          </a:prstGeom>
        </p:spPr>
      </p:pic>
    </p:spTree>
    <p:extLst>
      <p:ext uri="{BB962C8B-B14F-4D97-AF65-F5344CB8AC3E}">
        <p14:creationId xmlns:p14="http://schemas.microsoft.com/office/powerpoint/2010/main" val="40824138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1365650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Footer Placeholder 4">
            <a:extLst>
              <a:ext uri="{FF2B5EF4-FFF2-40B4-BE49-F238E27FC236}">
                <a16:creationId xmlns:a16="http://schemas.microsoft.com/office/drawing/2014/main" id="{206292CE-35FA-6E16-4E5E-A68EE9A5D682}"/>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3" name="Slide Number Placeholder 5">
            <a:extLst>
              <a:ext uri="{FF2B5EF4-FFF2-40B4-BE49-F238E27FC236}">
                <a16:creationId xmlns:a16="http://schemas.microsoft.com/office/drawing/2014/main" id="{8DDBAB9D-F630-EF72-1E01-F6D8D4E5B081}"/>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Tree>
    <p:extLst>
      <p:ext uri="{BB962C8B-B14F-4D97-AF65-F5344CB8AC3E}">
        <p14:creationId xmlns:p14="http://schemas.microsoft.com/office/powerpoint/2010/main" val="30569442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1365650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Footer Placeholder 4">
            <a:extLst>
              <a:ext uri="{FF2B5EF4-FFF2-40B4-BE49-F238E27FC236}">
                <a16:creationId xmlns:a16="http://schemas.microsoft.com/office/drawing/2014/main" id="{206292CE-35FA-6E16-4E5E-A68EE9A5D682}"/>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3" name="Slide Number Placeholder 5">
            <a:extLst>
              <a:ext uri="{FF2B5EF4-FFF2-40B4-BE49-F238E27FC236}">
                <a16:creationId xmlns:a16="http://schemas.microsoft.com/office/drawing/2014/main" id="{8DDBAB9D-F630-EF72-1E01-F6D8D4E5B081}"/>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
        <p:nvSpPr>
          <p:cNvPr id="4" name="Rectangle 3">
            <a:extLst>
              <a:ext uri="{FF2B5EF4-FFF2-40B4-BE49-F238E27FC236}">
                <a16:creationId xmlns:a16="http://schemas.microsoft.com/office/drawing/2014/main" id="{038ED6B3-A54B-E3D6-3B0D-0CE82331EF51}"/>
              </a:ext>
            </a:extLst>
          </p:cNvPr>
          <p:cNvSpPr/>
          <p:nvPr userDrawn="1"/>
        </p:nvSpPr>
        <p:spPr>
          <a:xfrm>
            <a:off x="0" y="6176963"/>
            <a:ext cx="12192000" cy="45719"/>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9203930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275219235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8" name="Object 7"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mj-cs"/>
              <a:sym typeface="Arial" panose="020B0604020202020204" pitchFamily="34" charset="0"/>
            </a:endParaRPr>
          </a:p>
        </p:txBody>
      </p:sp>
      <p:sp>
        <p:nvSpPr>
          <p:cNvPr id="2" name="Title 1"/>
          <p:cNvSpPr>
            <a:spLocks noGrp="1"/>
          </p:cNvSpPr>
          <p:nvPr>
            <p:ph type="title"/>
          </p:nvPr>
        </p:nvSpPr>
        <p:spPr/>
        <p:txBody>
          <a:bodyPr>
            <a:noAutofit/>
          </a:bodyPr>
          <a:lstStyle/>
          <a:p>
            <a:r>
              <a:rPr lang="en-US"/>
              <a:t>Click to edit Master title style</a:t>
            </a:r>
            <a:endParaRPr lang="en-ZA"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dirty="0"/>
          </a:p>
        </p:txBody>
      </p:sp>
      <p:sp>
        <p:nvSpPr>
          <p:cNvPr id="4" name="Footer Placeholder 4">
            <a:extLst>
              <a:ext uri="{FF2B5EF4-FFF2-40B4-BE49-F238E27FC236}">
                <a16:creationId xmlns:a16="http://schemas.microsoft.com/office/drawing/2014/main" id="{33A6B3C0-BE11-BB1E-37B2-3F2CECBAC164}"/>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9" name="Slide Number Placeholder 5">
            <a:extLst>
              <a:ext uri="{FF2B5EF4-FFF2-40B4-BE49-F238E27FC236}">
                <a16:creationId xmlns:a16="http://schemas.microsoft.com/office/drawing/2014/main" id="{9AA2B460-5729-C216-9BDA-BB746E74BCD5}"/>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Tree>
    <p:extLst>
      <p:ext uri="{BB962C8B-B14F-4D97-AF65-F5344CB8AC3E}">
        <p14:creationId xmlns:p14="http://schemas.microsoft.com/office/powerpoint/2010/main" val="26419362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1365650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Footer Placeholder 4">
            <a:extLst>
              <a:ext uri="{FF2B5EF4-FFF2-40B4-BE49-F238E27FC236}">
                <a16:creationId xmlns:a16="http://schemas.microsoft.com/office/drawing/2014/main" id="{206292CE-35FA-6E16-4E5E-A68EE9A5D682}"/>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3" name="Slide Number Placeholder 5">
            <a:extLst>
              <a:ext uri="{FF2B5EF4-FFF2-40B4-BE49-F238E27FC236}">
                <a16:creationId xmlns:a16="http://schemas.microsoft.com/office/drawing/2014/main" id="{8DDBAB9D-F630-EF72-1E01-F6D8D4E5B081}"/>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
        <p:nvSpPr>
          <p:cNvPr id="4" name="Rectangle 3">
            <a:extLst>
              <a:ext uri="{FF2B5EF4-FFF2-40B4-BE49-F238E27FC236}">
                <a16:creationId xmlns:a16="http://schemas.microsoft.com/office/drawing/2014/main" id="{038ED6B3-A54B-E3D6-3B0D-0CE82331EF51}"/>
              </a:ext>
            </a:extLst>
          </p:cNvPr>
          <p:cNvSpPr/>
          <p:nvPr userDrawn="1"/>
        </p:nvSpPr>
        <p:spPr>
          <a:xfrm>
            <a:off x="0" y="6176963"/>
            <a:ext cx="12192000" cy="45719"/>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3499354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tags" Target="../tags/tag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ags" Target="../tags/tag2.xml"/><Relationship Id="rId11" Type="http://schemas.openxmlformats.org/officeDocument/2006/relationships/image" Target="../media/image3.png"/><Relationship Id="rId5" Type="http://schemas.openxmlformats.org/officeDocument/2006/relationships/theme" Target="../theme/theme1.xml"/><Relationship Id="rId1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Layout" Target="../slideLayouts/slideLayout7.xml"/><Relationship Id="rId7" Type="http://schemas.openxmlformats.org/officeDocument/2006/relationships/tags" Target="../tags/tag13.xml"/><Relationship Id="rId12" Type="http://schemas.openxmlformats.org/officeDocument/2006/relationships/image" Target="../media/image9.emf"/><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tags" Target="../tags/tag12.xml"/><Relationship Id="rId11" Type="http://schemas.openxmlformats.org/officeDocument/2006/relationships/image" Target="../media/image8.emf"/><Relationship Id="rId5" Type="http://schemas.openxmlformats.org/officeDocument/2006/relationships/theme" Target="../theme/theme2.xml"/><Relationship Id="rId10" Type="http://schemas.openxmlformats.org/officeDocument/2006/relationships/image" Target="../media/image1.emf"/><Relationship Id="rId4" Type="http://schemas.openxmlformats.org/officeDocument/2006/relationships/slideLayout" Target="../slideLayouts/slideLayout8.xml"/><Relationship Id="rId9" Type="http://schemas.openxmlformats.org/officeDocument/2006/relationships/oleObject" Target="../embeddings/oleObject4.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11" name="Object 10" hidden="1"/>
          <p:cNvGraphicFramePr>
            <a:graphicFrameLocks noChangeAspect="1"/>
          </p:cNvGraphicFramePr>
          <p:nvPr userDrawn="1">
            <p:custDataLst>
              <p:tags r:id="rId6"/>
            </p:custDataLst>
            <p:extLst>
              <p:ext uri="{D42A27DB-BD31-4B8C-83A1-F6EECF244321}">
                <p14:modId xmlns:p14="http://schemas.microsoft.com/office/powerpoint/2010/main" val="42412971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8" imgW="270" imgH="270" progId="TCLayout.ActiveDocument.1">
                  <p:embed/>
                </p:oleObj>
              </mc:Choice>
              <mc:Fallback>
                <p:oleObj name="think-cell Slide" r:id="rId8" imgW="270" imgH="270" progId="TCLayout.ActiveDocument.1">
                  <p:embed/>
                  <p:pic>
                    <p:nvPicPr>
                      <p:cNvPr id="0" name=""/>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10" name="Rectangle 9" hidden="1"/>
          <p:cNvSpPr/>
          <p:nvPr userDrawn="1">
            <p:custDataLst>
              <p:tags r:id="rId7"/>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100" b="0" i="0" baseline="0" dirty="0">
              <a:latin typeface="Arial" panose="020B0604020202020204" pitchFamily="34" charset="0"/>
              <a:ea typeface="+mj-ea"/>
              <a:cs typeface="+mj-cs"/>
              <a:sym typeface="Arial" panose="020B0604020202020204" pitchFamily="34" charset="0"/>
            </a:endParaRPr>
          </a:p>
        </p:txBody>
      </p:sp>
      <p:pic>
        <p:nvPicPr>
          <p:cNvPr id="12" name="Picture 11">
            <a:extLst>
              <a:ext uri="{FF2B5EF4-FFF2-40B4-BE49-F238E27FC236}">
                <a16:creationId xmlns:a16="http://schemas.microsoft.com/office/drawing/2014/main" id="{97394285-7F8F-217D-C4F3-CDA987C0E7A0}"/>
              </a:ext>
            </a:extLst>
          </p:cNvPr>
          <p:cNvPicPr>
            <a:picLocks noChangeAspect="1"/>
          </p:cNvPicPr>
          <p:nvPr userDrawn="1"/>
        </p:nvPicPr>
        <p:blipFill>
          <a:blip r:embed="rId10"/>
          <a:stretch>
            <a:fillRect/>
          </a:stretch>
        </p:blipFill>
        <p:spPr>
          <a:xfrm>
            <a:off x="9815492" y="531812"/>
            <a:ext cx="1841500" cy="381000"/>
          </a:xfrm>
          <a:prstGeom prst="rect">
            <a:avLst/>
          </a:prstGeom>
        </p:spPr>
      </p:pic>
      <p:pic>
        <p:nvPicPr>
          <p:cNvPr id="13" name="Picture 12">
            <a:extLst>
              <a:ext uri="{FF2B5EF4-FFF2-40B4-BE49-F238E27FC236}">
                <a16:creationId xmlns:a16="http://schemas.microsoft.com/office/drawing/2014/main" id="{C97E6BEC-D482-0901-2316-95D508893F82}"/>
              </a:ext>
            </a:extLst>
          </p:cNvPr>
          <p:cNvPicPr>
            <a:picLocks noChangeAspect="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305015" y="441730"/>
            <a:ext cx="1749543" cy="499657"/>
          </a:xfrm>
          <a:prstGeom prst="rect">
            <a:avLst/>
          </a:prstGeom>
          <a:noFill/>
          <a:ln>
            <a:noFill/>
          </a:ln>
        </p:spPr>
      </p:pic>
      <p:sp>
        <p:nvSpPr>
          <p:cNvPr id="14" name="TextBox 6">
            <a:extLst>
              <a:ext uri="{FF2B5EF4-FFF2-40B4-BE49-F238E27FC236}">
                <a16:creationId xmlns:a16="http://schemas.microsoft.com/office/drawing/2014/main" id="{B619409D-E657-F8EF-6768-89EA45985221}"/>
              </a:ext>
            </a:extLst>
          </p:cNvPr>
          <p:cNvSpPr txBox="1"/>
          <p:nvPr userDrawn="1"/>
        </p:nvSpPr>
        <p:spPr>
          <a:xfrm>
            <a:off x="228815" y="152171"/>
            <a:ext cx="1911403" cy="261610"/>
          </a:xfrm>
          <a:prstGeom prst="rect">
            <a:avLst/>
          </a:prstGeom>
          <a:noFill/>
        </p:spPr>
        <p:txBody>
          <a:bodyPr wrap="square" rtlCol="0">
            <a:spAutoFit/>
          </a:bodyPr>
          <a:lstStyle/>
          <a:p>
            <a:r>
              <a:rPr lang="en-US" sz="1100" kern="1200" dirty="0">
                <a:solidFill>
                  <a:srgbClr val="003896"/>
                </a:solidFill>
                <a:effectLst/>
                <a:latin typeface="Arial" panose="020B0604020202020204" pitchFamily="34" charset="0"/>
                <a:ea typeface="Times New Roman" panose="02020603050405020304" pitchFamily="18" charset="0"/>
              </a:rPr>
              <a:t>In partnership with</a:t>
            </a:r>
            <a:endParaRPr lang="en-ZA"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030761648"/>
      </p:ext>
    </p:extLst>
  </p:cSld>
  <p:clrMap bg1="lt1" tx1="dk1" bg2="lt2" tx2="dk2" accent1="accent1" accent2="accent2" accent3="accent3" accent4="accent4" accent5="accent5" accent6="accent6" hlink="hlink" folHlink="folHlink"/>
  <p:sldLayoutIdLst>
    <p:sldLayoutId id="2147483651" r:id="rId1"/>
    <p:sldLayoutId id="2147483650" r:id="rId2"/>
    <p:sldLayoutId id="2147483657" r:id="rId3"/>
    <p:sldLayoutId id="2147483655" r:id="rId4"/>
  </p:sldLayoutIdLst>
  <p:hf hdr="0" dt="0"/>
  <p:txStyles>
    <p:titleStyle>
      <a:lvl1pPr algn="l" defTabSz="914400" rtl="0" eaLnBrk="1" latinLnBrk="0" hangingPunct="1">
        <a:lnSpc>
          <a:spcPct val="90000"/>
        </a:lnSpc>
        <a:spcBef>
          <a:spcPct val="0"/>
        </a:spcBef>
        <a:buNone/>
        <a:defRPr sz="21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bg1">
            <a:lumMod val="50000"/>
          </a:schemeClr>
        </a:buClr>
        <a:buFont typeface="Wingdings" panose="05000000000000000000" pitchFamily="2" charset="2"/>
        <a:buChar char="§"/>
        <a:defRPr sz="1400" kern="1200">
          <a:solidFill>
            <a:srgbClr val="1D3E8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bg1">
            <a:lumMod val="50000"/>
          </a:schemeClr>
        </a:buClr>
        <a:buFont typeface="Calibri" panose="020F0502020204030204" pitchFamily="34" charset="0"/>
        <a:buChar char="-"/>
        <a:defRPr sz="1400" kern="1200">
          <a:solidFill>
            <a:srgbClr val="1D3E8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bg1">
            <a:lumMod val="50000"/>
          </a:schemeClr>
        </a:buClr>
        <a:buFont typeface="Arial" panose="020B0604020202020204" pitchFamily="34" charset="0"/>
        <a:buChar char="•"/>
        <a:defRPr sz="1400" kern="1200">
          <a:solidFill>
            <a:srgbClr val="1D3E8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bg1">
            <a:lumMod val="50000"/>
          </a:schemeClr>
        </a:buClr>
        <a:buFont typeface="Courier New" panose="02070309020205020404" pitchFamily="49" charset="0"/>
        <a:buChar char="o"/>
        <a:defRPr sz="1400" kern="1200">
          <a:solidFill>
            <a:srgbClr val="1D3E8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bg1">
            <a:lumMod val="50000"/>
          </a:schemeClr>
        </a:buClr>
        <a:buFont typeface="Wingdings" panose="05000000000000000000" pitchFamily="2" charset="2"/>
        <a:buChar char="Ø"/>
        <a:defRPr sz="1400" kern="1200">
          <a:solidFill>
            <a:srgbClr val="1D3E8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066A82E-2CA2-0BBB-B6D5-7783C1385D05}"/>
              </a:ext>
            </a:extLst>
          </p:cNvPr>
          <p:cNvPicPr>
            <a:picLocks noChangeAspect="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1708898" y="6273795"/>
            <a:ext cx="1494155" cy="426720"/>
          </a:xfrm>
          <a:prstGeom prst="rect">
            <a:avLst/>
          </a:prstGeom>
          <a:noFill/>
          <a:ln>
            <a:noFill/>
          </a:ln>
        </p:spPr>
      </p:pic>
      <p:sp>
        <p:nvSpPr>
          <p:cNvPr id="4" name="Rectangle 3">
            <a:extLst>
              <a:ext uri="{FF2B5EF4-FFF2-40B4-BE49-F238E27FC236}">
                <a16:creationId xmlns:a16="http://schemas.microsoft.com/office/drawing/2014/main" id="{0A7057F0-5F5E-786F-613E-0CBEA464107A}"/>
              </a:ext>
            </a:extLst>
          </p:cNvPr>
          <p:cNvSpPr/>
          <p:nvPr userDrawn="1"/>
        </p:nvSpPr>
        <p:spPr>
          <a:xfrm>
            <a:off x="0" y="0"/>
            <a:ext cx="12192000"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1" name="Object 10" hidden="1"/>
          <p:cNvGraphicFramePr>
            <a:graphicFrameLocks noChangeAspect="1"/>
          </p:cNvGraphicFramePr>
          <p:nvPr userDrawn="1">
            <p:custDataLst>
              <p:tags r:id="rId6"/>
            </p:custDataLst>
            <p:extLst>
              <p:ext uri="{D42A27DB-BD31-4B8C-83A1-F6EECF244321}">
                <p14:modId xmlns:p14="http://schemas.microsoft.com/office/powerpoint/2010/main" val="327276721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9" imgW="270" imgH="270" progId="TCLayout.ActiveDocument.1">
                  <p:embed/>
                </p:oleObj>
              </mc:Choice>
              <mc:Fallback>
                <p:oleObj name="think-cell Slide" r:id="rId9" imgW="270" imgH="270" progId="TCLayout.ActiveDocument.1">
                  <p:embed/>
                  <p:pic>
                    <p:nvPicPr>
                      <p:cNvPr id="11" name="Object 10" hidden="1"/>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10" name="Rectangle 9" hidden="1"/>
          <p:cNvSpPr/>
          <p:nvPr userDrawn="1">
            <p:custDataLst>
              <p:tags r:id="rId7"/>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mj-cs"/>
              <a:sym typeface="Arial" panose="020B0604020202020204" pitchFamily="34" charset="0"/>
            </a:endParaRPr>
          </a:p>
        </p:txBody>
      </p:sp>
      <p:sp>
        <p:nvSpPr>
          <p:cNvPr id="3" name="Text Placeholder 2"/>
          <p:cNvSpPr>
            <a:spLocks noGrp="1"/>
          </p:cNvSpPr>
          <p:nvPr>
            <p:ph type="body" idx="1"/>
          </p:nvPr>
        </p:nvSpPr>
        <p:spPr>
          <a:xfrm>
            <a:off x="361681" y="1223493"/>
            <a:ext cx="11383851" cy="4859022"/>
          </a:xfrm>
          <a:prstGeom prst="rect">
            <a:avLst/>
          </a:prstGeom>
        </p:spPr>
        <p:txBody>
          <a:bodyPr vert="horz" lIns="91440" tIns="45720" rIns="91440" bIns="45720" rtlCol="0">
            <a:normAutofit/>
          </a:bodyPr>
          <a:lstStyle/>
          <a:p>
            <a:pPr lvl="0"/>
            <a:r>
              <a:rPr lang="en-ZA" dirty="0"/>
              <a:t>Edit Master text styles</a:t>
            </a:r>
          </a:p>
          <a:p>
            <a:pPr lvl="1"/>
            <a:r>
              <a:rPr lang="en-ZA" dirty="0"/>
              <a:t>Second level</a:t>
            </a:r>
          </a:p>
          <a:p>
            <a:pPr lvl="2"/>
            <a:r>
              <a:rPr lang="en-ZA" dirty="0"/>
              <a:t>Third level</a:t>
            </a:r>
          </a:p>
          <a:p>
            <a:pPr lvl="3"/>
            <a:r>
              <a:rPr lang="en-ZA" dirty="0"/>
              <a:t>Fourth level</a:t>
            </a:r>
          </a:p>
          <a:p>
            <a:pPr lvl="4"/>
            <a:r>
              <a:rPr lang="en-ZA" dirty="0"/>
              <a:t>Fifth level</a:t>
            </a:r>
          </a:p>
        </p:txBody>
      </p:sp>
      <p:sp>
        <p:nvSpPr>
          <p:cNvPr id="6" name="Slide Number Placeholder 5"/>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
        <p:nvSpPr>
          <p:cNvPr id="2" name="Title Placeholder 1"/>
          <p:cNvSpPr>
            <a:spLocks noGrp="1"/>
          </p:cNvSpPr>
          <p:nvPr>
            <p:ph type="title"/>
          </p:nvPr>
        </p:nvSpPr>
        <p:spPr>
          <a:xfrm>
            <a:off x="361681" y="205769"/>
            <a:ext cx="9511777" cy="666000"/>
          </a:xfrm>
          <a:prstGeom prst="rect">
            <a:avLst/>
          </a:prstGeom>
        </p:spPr>
        <p:txBody>
          <a:bodyPr vert="horz" lIns="91440" tIns="45720" rIns="91440" bIns="45720" rtlCol="0" anchor="ctr">
            <a:noAutofit/>
          </a:bodyPr>
          <a:lstStyle/>
          <a:p>
            <a:r>
              <a:rPr lang="en-US" noProof="0" dirty="0"/>
              <a:t>Click to edit Master title style</a:t>
            </a:r>
            <a:endParaRPr lang="en-ZA" noProof="0" dirty="0"/>
          </a:p>
        </p:txBody>
      </p:sp>
      <p:pic>
        <p:nvPicPr>
          <p:cNvPr id="13" name="Picture 12">
            <a:extLst>
              <a:ext uri="{FF2B5EF4-FFF2-40B4-BE49-F238E27FC236}">
                <a16:creationId xmlns:a16="http://schemas.microsoft.com/office/drawing/2014/main" id="{2A1EFD3B-809C-B8A0-4D86-16532E5E7488}"/>
              </a:ext>
            </a:extLst>
          </p:cNvPr>
          <p:cNvPicPr>
            <a:picLocks noChangeAspect="1"/>
          </p:cNvPicPr>
          <p:nvPr userDrawn="1"/>
        </p:nvPicPr>
        <p:blipFill>
          <a:blip r:embed="rId11"/>
          <a:stretch>
            <a:fillRect/>
          </a:stretch>
        </p:blipFill>
        <p:spPr>
          <a:xfrm>
            <a:off x="10441904" y="312737"/>
            <a:ext cx="1422400" cy="368300"/>
          </a:xfrm>
          <a:prstGeom prst="rect">
            <a:avLst/>
          </a:prstGeom>
        </p:spPr>
      </p:pic>
      <p:pic>
        <p:nvPicPr>
          <p:cNvPr id="14" name="Picture 13">
            <a:extLst>
              <a:ext uri="{FF2B5EF4-FFF2-40B4-BE49-F238E27FC236}">
                <a16:creationId xmlns:a16="http://schemas.microsoft.com/office/drawing/2014/main" id="{39A3506A-6DD2-E9D5-DD05-B23171DA1339}"/>
              </a:ext>
            </a:extLst>
          </p:cNvPr>
          <p:cNvPicPr>
            <a:picLocks noChangeAspect="1"/>
          </p:cNvPicPr>
          <p:nvPr userDrawn="1"/>
        </p:nvPicPr>
        <p:blipFill>
          <a:blip r:embed="rId12"/>
          <a:stretch>
            <a:fillRect/>
          </a:stretch>
        </p:blipFill>
        <p:spPr>
          <a:xfrm>
            <a:off x="10037031" y="318311"/>
            <a:ext cx="241300" cy="368300"/>
          </a:xfrm>
          <a:prstGeom prst="rect">
            <a:avLst/>
          </a:prstGeom>
        </p:spPr>
      </p:pic>
      <p:sp>
        <p:nvSpPr>
          <p:cNvPr id="15" name="TextBox 14">
            <a:extLst>
              <a:ext uri="{FF2B5EF4-FFF2-40B4-BE49-F238E27FC236}">
                <a16:creationId xmlns:a16="http://schemas.microsoft.com/office/drawing/2014/main" id="{E29B6C00-1054-2E3C-47EA-23DA27F96A7D}"/>
              </a:ext>
            </a:extLst>
          </p:cNvPr>
          <p:cNvSpPr txBox="1"/>
          <p:nvPr userDrawn="1"/>
        </p:nvSpPr>
        <p:spPr>
          <a:xfrm>
            <a:off x="361681" y="6356350"/>
            <a:ext cx="1335622" cy="261610"/>
          </a:xfrm>
          <a:prstGeom prst="rect">
            <a:avLst/>
          </a:prstGeom>
          <a:noFill/>
        </p:spPr>
        <p:txBody>
          <a:bodyPr wrap="none" rtlCol="0">
            <a:spAutoFit/>
          </a:bodyPr>
          <a:lstStyle/>
          <a:p>
            <a:pPr marL="0" indent="0">
              <a:buClr>
                <a:schemeClr val="bg1">
                  <a:lumMod val="50000"/>
                </a:schemeClr>
              </a:buClr>
              <a:buFont typeface="Wingdings" panose="05000000000000000000" pitchFamily="2" charset="2"/>
              <a:buNone/>
            </a:pPr>
            <a:r>
              <a:rPr lang="en-US" sz="1100" dirty="0"/>
              <a:t>In partnership with</a:t>
            </a:r>
            <a:endParaRPr lang="en-ZA" sz="1100" dirty="0" err="1"/>
          </a:p>
        </p:txBody>
      </p:sp>
    </p:spTree>
    <p:extLst>
      <p:ext uri="{BB962C8B-B14F-4D97-AF65-F5344CB8AC3E}">
        <p14:creationId xmlns:p14="http://schemas.microsoft.com/office/powerpoint/2010/main" val="4264861000"/>
      </p:ext>
    </p:extLst>
  </p:cSld>
  <p:clrMap bg1="lt1" tx1="dk1" bg2="lt2" tx2="dk2" accent1="accent1" accent2="accent2" accent3="accent3" accent4="accent4" accent5="accent5" accent6="accent6" hlink="hlink" folHlink="folHlink"/>
  <p:sldLayoutIdLst>
    <p:sldLayoutId id="2147483653" r:id="rId1"/>
    <p:sldLayoutId id="2147483658" r:id="rId2"/>
    <p:sldLayoutId id="2147483654" r:id="rId3"/>
    <p:sldLayoutId id="2147483659" r:id="rId4"/>
  </p:sldLayoutIdLst>
  <p:txStyles>
    <p:titleStyle>
      <a:lvl1pPr algn="l" defTabSz="914400" rtl="0" eaLnBrk="1" latinLnBrk="0" hangingPunct="1">
        <a:lnSpc>
          <a:spcPct val="90000"/>
        </a:lnSpc>
        <a:spcBef>
          <a:spcPct val="0"/>
        </a:spcBef>
        <a:buNone/>
        <a:defRPr sz="2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1400" kern="1200">
          <a:solidFill>
            <a:srgbClr val="1D3E8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1D3E88"/>
        </a:buClr>
        <a:buFont typeface="Calibri" panose="020F0502020204030204" pitchFamily="34" charset="0"/>
        <a:buChar char="-"/>
        <a:defRPr sz="1400" kern="1200">
          <a:solidFill>
            <a:srgbClr val="1D3E8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rgbClr val="1D3E8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Courier New" panose="02070309020205020404" pitchFamily="49" charset="0"/>
        <a:buChar char="o"/>
        <a:defRPr sz="1400" kern="1200">
          <a:solidFill>
            <a:srgbClr val="1D3E8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Wingdings" panose="05000000000000000000" pitchFamily="2" charset="2"/>
        <a:buChar char="Ø"/>
        <a:defRPr sz="1400" kern="1200">
          <a:solidFill>
            <a:srgbClr val="1D3E8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022C42-D751-76B7-5228-EB4345B994A6}"/>
              </a:ext>
            </a:extLst>
          </p:cNvPr>
          <p:cNvSpPr>
            <a:spLocks noGrp="1"/>
          </p:cNvSpPr>
          <p:nvPr>
            <p:ph type="ctrTitle"/>
          </p:nvPr>
        </p:nvSpPr>
        <p:spPr>
          <a:xfrm>
            <a:off x="2590800" y="975361"/>
            <a:ext cx="9144939" cy="676504"/>
          </a:xfrm>
        </p:spPr>
        <p:txBody>
          <a:bodyPr>
            <a:normAutofit/>
          </a:bodyPr>
          <a:lstStyle/>
          <a:p>
            <a:r>
              <a:rPr lang="en-US" b="1" dirty="0"/>
              <a:t>SHE Contractual Requirements and Clarification</a:t>
            </a:r>
          </a:p>
        </p:txBody>
      </p:sp>
      <p:sp>
        <p:nvSpPr>
          <p:cNvPr id="3" name="Subtitle 2">
            <a:extLst>
              <a:ext uri="{FF2B5EF4-FFF2-40B4-BE49-F238E27FC236}">
                <a16:creationId xmlns:a16="http://schemas.microsoft.com/office/drawing/2014/main" id="{43357AF0-8E60-43A3-37C7-FCF9E6246441}"/>
              </a:ext>
            </a:extLst>
          </p:cNvPr>
          <p:cNvSpPr>
            <a:spLocks noGrp="1"/>
          </p:cNvSpPr>
          <p:nvPr>
            <p:ph type="subTitle" idx="1"/>
          </p:nvPr>
        </p:nvSpPr>
        <p:spPr>
          <a:xfrm>
            <a:off x="3850640" y="3098800"/>
            <a:ext cx="7885099" cy="428225"/>
          </a:xfrm>
        </p:spPr>
        <p:txBody>
          <a:bodyPr/>
          <a:lstStyle/>
          <a:p>
            <a:r>
              <a:rPr lang="en-US" dirty="0"/>
              <a:t>Vusi Mashele</a:t>
            </a:r>
          </a:p>
        </p:txBody>
      </p:sp>
      <p:sp>
        <p:nvSpPr>
          <p:cNvPr id="4" name="Text Placeholder 3">
            <a:extLst>
              <a:ext uri="{FF2B5EF4-FFF2-40B4-BE49-F238E27FC236}">
                <a16:creationId xmlns:a16="http://schemas.microsoft.com/office/drawing/2014/main" id="{51A6FE1E-3360-456F-C936-DDBD9BABBEAC}"/>
              </a:ext>
            </a:extLst>
          </p:cNvPr>
          <p:cNvSpPr>
            <a:spLocks noGrp="1"/>
          </p:cNvSpPr>
          <p:nvPr>
            <p:ph type="body" sz="quarter" idx="10"/>
          </p:nvPr>
        </p:nvSpPr>
        <p:spPr/>
        <p:txBody>
          <a:bodyPr/>
          <a:lstStyle/>
          <a:p>
            <a:r>
              <a:rPr lang="en-US" dirty="0"/>
              <a:t>20/06/2025</a:t>
            </a:r>
          </a:p>
        </p:txBody>
      </p:sp>
      <p:pic>
        <p:nvPicPr>
          <p:cNvPr id="7" name="Picture Placeholder 7" descr="A person using a payphone&#10;&#10;Description automatically generated">
            <a:extLst>
              <a:ext uri="{FF2B5EF4-FFF2-40B4-BE49-F238E27FC236}">
                <a16:creationId xmlns:a16="http://schemas.microsoft.com/office/drawing/2014/main" id="{AC639709-3731-8EE4-63E2-CBD135E0BFD6}"/>
              </a:ext>
            </a:extLst>
          </p:cNvPr>
          <p:cNvPicPr>
            <a:picLocks noChangeAspect="1"/>
          </p:cNvPicPr>
          <p:nvPr/>
        </p:nvPicPr>
        <p:blipFill>
          <a:blip r:embed="rId2" cstate="print">
            <a:extLst>
              <a:ext uri="{28A0092B-C50C-407E-A947-70E740481C1C}">
                <a14:useLocalDpi xmlns:a14="http://schemas.microsoft.com/office/drawing/2010/main" val="0"/>
              </a:ext>
            </a:extLst>
          </a:blip>
          <a:srcRect l="16619" r="16619"/>
          <a:stretch>
            <a:fillRect/>
          </a:stretch>
        </p:blipFill>
        <p:spPr>
          <a:xfrm>
            <a:off x="406138" y="3684749"/>
            <a:ext cx="1895476" cy="1895476"/>
          </a:xfrm>
          <a:prstGeom prst="ellipse">
            <a:avLst/>
          </a:prstGeom>
          <a:solidFill>
            <a:schemeClr val="accent2"/>
          </a:solidFill>
          <a:ln>
            <a:solidFill>
              <a:schemeClr val="bg1"/>
            </a:solidFill>
          </a:ln>
        </p:spPr>
      </p:pic>
      <p:pic>
        <p:nvPicPr>
          <p:cNvPr id="8" name="Picture Placeholder 24" descr="Several wind turbines in a field&#10;&#10;Description automatically generated">
            <a:extLst>
              <a:ext uri="{FF2B5EF4-FFF2-40B4-BE49-F238E27FC236}">
                <a16:creationId xmlns:a16="http://schemas.microsoft.com/office/drawing/2014/main" id="{1C939AD9-918F-D5C9-5E60-49AD08C4921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1"/>
          <a:stretch/>
        </p:blipFill>
        <p:spPr>
          <a:xfrm>
            <a:off x="1010376" y="1911285"/>
            <a:ext cx="3294850" cy="3294850"/>
          </a:xfrm>
          <a:custGeom>
            <a:avLst/>
            <a:gdLst>
              <a:gd name="connsiteX0" fmla="*/ 1647425 w 3294850"/>
              <a:gd name="connsiteY0" fmla="*/ 0 h 3294850"/>
              <a:gd name="connsiteX1" fmla="*/ 3294850 w 3294850"/>
              <a:gd name="connsiteY1" fmla="*/ 1647425 h 3294850"/>
              <a:gd name="connsiteX2" fmla="*/ 1647425 w 3294850"/>
              <a:gd name="connsiteY2" fmla="*/ 3294850 h 3294850"/>
              <a:gd name="connsiteX3" fmla="*/ 1275376 w 3294850"/>
              <a:gd name="connsiteY3" fmla="*/ 3252665 h 3294850"/>
              <a:gd name="connsiteX4" fmla="*/ 1215764 w 3294850"/>
              <a:gd name="connsiteY4" fmla="*/ 3236539 h 3294850"/>
              <a:gd name="connsiteX5" fmla="*/ 1240067 w 3294850"/>
              <a:gd name="connsiteY5" fmla="*/ 3196535 h 3294850"/>
              <a:gd name="connsiteX6" fmla="*/ 1362162 w 3294850"/>
              <a:gd name="connsiteY6" fmla="*/ 2714346 h 3294850"/>
              <a:gd name="connsiteX7" fmla="*/ 350562 w 3294850"/>
              <a:gd name="connsiteY7" fmla="*/ 1702746 h 3294850"/>
              <a:gd name="connsiteX8" fmla="*/ 49743 w 3294850"/>
              <a:gd name="connsiteY8" fmla="*/ 1748226 h 3294850"/>
              <a:gd name="connsiteX9" fmla="*/ 5901 w 3294850"/>
              <a:gd name="connsiteY9" fmla="*/ 1764272 h 3294850"/>
              <a:gd name="connsiteX10" fmla="*/ 0 w 3294850"/>
              <a:gd name="connsiteY10" fmla="*/ 1647425 h 3294850"/>
              <a:gd name="connsiteX11" fmla="*/ 1647425 w 3294850"/>
              <a:gd name="connsiteY11" fmla="*/ 0 h 32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294850">
                <a:moveTo>
                  <a:pt x="1647425" y="0"/>
                </a:moveTo>
                <a:cubicBezTo>
                  <a:pt x="2557273" y="0"/>
                  <a:pt x="3294850" y="737577"/>
                  <a:pt x="3294850" y="1647425"/>
                </a:cubicBezTo>
                <a:cubicBezTo>
                  <a:pt x="3294850" y="2557273"/>
                  <a:pt x="2557273" y="3294850"/>
                  <a:pt x="1647425" y="3294850"/>
                </a:cubicBezTo>
                <a:cubicBezTo>
                  <a:pt x="1519478" y="3294850"/>
                  <a:pt x="1394938" y="3280265"/>
                  <a:pt x="1275376" y="3252665"/>
                </a:cubicBezTo>
                <a:lnTo>
                  <a:pt x="1215764" y="3236539"/>
                </a:lnTo>
                <a:lnTo>
                  <a:pt x="1240067" y="3196535"/>
                </a:lnTo>
                <a:cubicBezTo>
                  <a:pt x="1317933" y="3053198"/>
                  <a:pt x="1362162" y="2888937"/>
                  <a:pt x="1362162" y="2714346"/>
                </a:cubicBezTo>
                <a:cubicBezTo>
                  <a:pt x="1362162" y="2155655"/>
                  <a:pt x="909253" y="1702746"/>
                  <a:pt x="350562" y="1702746"/>
                </a:cubicBezTo>
                <a:cubicBezTo>
                  <a:pt x="245808" y="1702746"/>
                  <a:pt x="144772" y="1718669"/>
                  <a:pt x="49743" y="1748226"/>
                </a:cubicBezTo>
                <a:lnTo>
                  <a:pt x="5901" y="1764272"/>
                </a:lnTo>
                <a:lnTo>
                  <a:pt x="0" y="1647425"/>
                </a:lnTo>
                <a:cubicBezTo>
                  <a:pt x="0" y="737577"/>
                  <a:pt x="737577" y="0"/>
                  <a:pt x="1647425" y="0"/>
                </a:cubicBezTo>
                <a:close/>
              </a:path>
            </a:pathLst>
          </a:custGeom>
          <a:solidFill>
            <a:schemeClr val="tx2"/>
          </a:solidFill>
          <a:ln>
            <a:noFill/>
          </a:ln>
        </p:spPr>
      </p:pic>
    </p:spTree>
    <p:extLst>
      <p:ext uri="{BB962C8B-B14F-4D97-AF65-F5344CB8AC3E}">
        <p14:creationId xmlns:p14="http://schemas.microsoft.com/office/powerpoint/2010/main" val="23479036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6EB16E-EB8A-E11E-92B4-24253E78DC0F}"/>
              </a:ext>
            </a:extLst>
          </p:cNvPr>
          <p:cNvSpPr>
            <a:spLocks noGrp="1"/>
          </p:cNvSpPr>
          <p:nvPr>
            <p:ph type="title"/>
          </p:nvPr>
        </p:nvSpPr>
        <p:spPr/>
        <p:txBody>
          <a:bodyPr/>
          <a:lstStyle/>
          <a:p>
            <a:r>
              <a:rPr lang="en-US" altLang="en-US" dirty="0"/>
              <a:t>Eskom Academy of Learning: Scope</a:t>
            </a:r>
            <a:endParaRPr lang="en-US" dirty="0"/>
          </a:p>
        </p:txBody>
      </p:sp>
      <p:sp>
        <p:nvSpPr>
          <p:cNvPr id="3" name="Content Placeholder 2">
            <a:extLst>
              <a:ext uri="{FF2B5EF4-FFF2-40B4-BE49-F238E27FC236}">
                <a16:creationId xmlns:a16="http://schemas.microsoft.com/office/drawing/2014/main" id="{0A50A51C-64F1-E345-9891-68F3C607B6A2}"/>
              </a:ext>
            </a:extLst>
          </p:cNvPr>
          <p:cNvSpPr>
            <a:spLocks noGrp="1"/>
          </p:cNvSpPr>
          <p:nvPr>
            <p:ph idx="1"/>
          </p:nvPr>
        </p:nvSpPr>
        <p:spPr/>
        <p:txBody>
          <a:bodyPr/>
          <a:lstStyle/>
          <a:p>
            <a:pPr marL="0" indent="0">
              <a:spcBef>
                <a:spcPct val="30000"/>
              </a:spcBef>
              <a:spcAft>
                <a:spcPct val="0"/>
              </a:spcAft>
              <a:buNone/>
              <a:defRPr/>
            </a:pPr>
            <a:endParaRPr lang="en-ZA" altLang="en-US" kern="0" dirty="0"/>
          </a:p>
          <a:p>
            <a:pPr algn="l"/>
            <a:r>
              <a:rPr lang="en-ZA" sz="1800" b="0" i="0" u="none" strike="noStrike" baseline="0" dirty="0">
                <a:latin typeface="Arial" panose="020B0604020202020204" pitchFamily="34" charset="0"/>
              </a:rPr>
              <a:t>Building Management System (BMS)</a:t>
            </a:r>
          </a:p>
          <a:p>
            <a:pPr algn="l"/>
            <a:r>
              <a:rPr lang="en-US" sz="1800" b="0" i="0" u="none" strike="noStrike" baseline="0" dirty="0">
                <a:latin typeface="Arial" panose="020B0604020202020204" pitchFamily="34" charset="0"/>
              </a:rPr>
              <a:t>Heating and Ventilation Air Conditioners System</a:t>
            </a:r>
            <a:r>
              <a:rPr lang="en-ZA" sz="1800" b="0" i="0" u="none" strike="noStrike" baseline="0" dirty="0">
                <a:latin typeface="Arial" panose="020B0604020202020204" pitchFamily="34" charset="0"/>
              </a:rPr>
              <a:t>(HVAC)</a:t>
            </a:r>
          </a:p>
          <a:p>
            <a:pPr algn="l"/>
            <a:r>
              <a:rPr lang="en-ZA" sz="1800" b="0" i="0" u="none" strike="noStrike" baseline="0" dirty="0">
                <a:latin typeface="Arial" panose="020B0604020202020204" pitchFamily="34" charset="0"/>
              </a:rPr>
              <a:t>Plumbing and Drainage</a:t>
            </a:r>
          </a:p>
          <a:p>
            <a:pPr algn="l"/>
            <a:r>
              <a:rPr lang="en-ZA" sz="1800" b="0" i="0" u="none" strike="noStrike" baseline="0" dirty="0">
                <a:latin typeface="SymbolMT"/>
              </a:rPr>
              <a:t> </a:t>
            </a:r>
            <a:r>
              <a:rPr lang="en-ZA" sz="1800" b="0" i="0" u="none" strike="noStrike" baseline="0" dirty="0">
                <a:latin typeface="Arial" panose="020B0604020202020204" pitchFamily="34" charset="0"/>
              </a:rPr>
              <a:t>Civil Works and Mechanical</a:t>
            </a:r>
          </a:p>
          <a:p>
            <a:pPr algn="l"/>
            <a:r>
              <a:rPr lang="en-ZA" sz="1800" b="0" i="0" u="none" strike="noStrike" baseline="0" dirty="0">
                <a:latin typeface="Arial" panose="020B0604020202020204" pitchFamily="34" charset="0"/>
              </a:rPr>
              <a:t>Electrical and UPS</a:t>
            </a:r>
          </a:p>
          <a:p>
            <a:pPr algn="l"/>
            <a:r>
              <a:rPr lang="en-ZA" sz="1800" b="0" i="0" u="none" strike="noStrike" baseline="0" dirty="0">
                <a:latin typeface="Arial" panose="020B0604020202020204" pitchFamily="34" charset="0"/>
              </a:rPr>
              <a:t>General Building Maintenance (Reactive maintenance)</a:t>
            </a:r>
          </a:p>
          <a:p>
            <a:pPr algn="l"/>
            <a:r>
              <a:rPr lang="en-US" sz="1800" b="0" i="0" u="none" strike="noStrike" baseline="0" dirty="0">
                <a:latin typeface="Arial" panose="020B0604020202020204" pitchFamily="34" charset="0"/>
              </a:rPr>
              <a:t>Fire Protection and Sprinkler System</a:t>
            </a:r>
          </a:p>
          <a:p>
            <a:pPr algn="l"/>
            <a:r>
              <a:rPr lang="en-ZA" sz="1800" b="0" i="0" u="none" strike="noStrike" baseline="0" dirty="0">
                <a:latin typeface="Arial" panose="020B0604020202020204" pitchFamily="34" charset="0"/>
              </a:rPr>
              <a:t>Wastewater treatment and Sewerage</a:t>
            </a:r>
          </a:p>
          <a:p>
            <a:pPr algn="l"/>
            <a:r>
              <a:rPr lang="en-ZA" sz="1800" b="0" i="0" u="none" strike="noStrike" baseline="0" dirty="0">
                <a:latin typeface="Arial" panose="020B0604020202020204" pitchFamily="34" charset="0"/>
              </a:rPr>
              <a:t>Transformers LV and HV</a:t>
            </a:r>
          </a:p>
          <a:p>
            <a:pPr algn="l"/>
            <a:r>
              <a:rPr lang="en-ZA" sz="1800" b="0" i="0" u="none" strike="noStrike" baseline="0" dirty="0">
                <a:latin typeface="Arial" panose="020B0604020202020204" pitchFamily="34" charset="0"/>
              </a:rPr>
              <a:t>Diesel Generator and Storage Tanks</a:t>
            </a:r>
            <a:endParaRPr lang="en-ZA" altLang="en-US" sz="1400" kern="0" dirty="0"/>
          </a:p>
          <a:p>
            <a:pPr>
              <a:spcBef>
                <a:spcPct val="30000"/>
              </a:spcBef>
              <a:spcAft>
                <a:spcPct val="0"/>
              </a:spcAft>
            </a:pPr>
            <a:endParaRPr lang="en-ZA" sz="1400" dirty="0"/>
          </a:p>
          <a:p>
            <a:pPr marL="0" indent="0">
              <a:buNone/>
            </a:pPr>
            <a:endParaRPr lang="en-US" dirty="0"/>
          </a:p>
        </p:txBody>
      </p:sp>
      <p:sp>
        <p:nvSpPr>
          <p:cNvPr id="5" name="Slide Number Placeholder 5">
            <a:extLst>
              <a:ext uri="{FF2B5EF4-FFF2-40B4-BE49-F238E27FC236}">
                <a16:creationId xmlns:a16="http://schemas.microsoft.com/office/drawing/2014/main" id="{2EAA7AAA-6E3B-D37C-1F87-DF5919800C85}"/>
              </a:ext>
            </a:extLst>
          </p:cNvPr>
          <p:cNvSpPr>
            <a:spLocks noGrp="1"/>
          </p:cNvSpPr>
          <p:nvPr>
            <p:ph type="sldNum" sz="quarter" idx="4"/>
          </p:nvPr>
        </p:nvSpPr>
        <p:spPr>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2</a:t>
            </a:fld>
            <a:endParaRPr lang="en-ZA" dirty="0"/>
          </a:p>
        </p:txBody>
      </p:sp>
    </p:spTree>
    <p:extLst>
      <p:ext uri="{BB962C8B-B14F-4D97-AF65-F5344CB8AC3E}">
        <p14:creationId xmlns:p14="http://schemas.microsoft.com/office/powerpoint/2010/main" val="39460265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6EB16E-EB8A-E11E-92B4-24253E78DC0F}"/>
              </a:ext>
            </a:extLst>
          </p:cNvPr>
          <p:cNvSpPr>
            <a:spLocks noGrp="1"/>
          </p:cNvSpPr>
          <p:nvPr>
            <p:ph type="title"/>
          </p:nvPr>
        </p:nvSpPr>
        <p:spPr/>
        <p:txBody>
          <a:bodyPr/>
          <a:lstStyle/>
          <a:p>
            <a:r>
              <a:rPr lang="en-US" altLang="en-US" dirty="0"/>
              <a:t>SHE Clarification</a:t>
            </a:r>
            <a:endParaRPr lang="en-US" dirty="0"/>
          </a:p>
        </p:txBody>
      </p:sp>
      <p:sp>
        <p:nvSpPr>
          <p:cNvPr id="3" name="Content Placeholder 2">
            <a:extLst>
              <a:ext uri="{FF2B5EF4-FFF2-40B4-BE49-F238E27FC236}">
                <a16:creationId xmlns:a16="http://schemas.microsoft.com/office/drawing/2014/main" id="{0A50A51C-64F1-E345-9891-68F3C607B6A2}"/>
              </a:ext>
            </a:extLst>
          </p:cNvPr>
          <p:cNvSpPr>
            <a:spLocks noGrp="1"/>
          </p:cNvSpPr>
          <p:nvPr>
            <p:ph idx="1"/>
          </p:nvPr>
        </p:nvSpPr>
        <p:spPr>
          <a:xfrm>
            <a:off x="0" y="1223492"/>
            <a:ext cx="12100559" cy="5005449"/>
          </a:xfrm>
        </p:spPr>
        <p:txBody>
          <a:bodyPr/>
          <a:lstStyle/>
          <a:p>
            <a:pPr marL="0" indent="0">
              <a:spcBef>
                <a:spcPct val="30000"/>
              </a:spcBef>
              <a:spcAft>
                <a:spcPct val="0"/>
              </a:spcAft>
              <a:buNone/>
              <a:defRPr/>
            </a:pPr>
            <a:endParaRPr lang="en-ZA" altLang="en-US" kern="0" dirty="0"/>
          </a:p>
          <a:p>
            <a:pPr marL="0" indent="0">
              <a:spcBef>
                <a:spcPct val="30000"/>
              </a:spcBef>
              <a:spcAft>
                <a:spcPct val="0"/>
              </a:spcAft>
              <a:buNone/>
              <a:defRPr/>
            </a:pPr>
            <a:endParaRPr lang="en-ZA" altLang="en-US" sz="1400" kern="0" dirty="0"/>
          </a:p>
          <a:p>
            <a:pPr>
              <a:spcBef>
                <a:spcPct val="30000"/>
              </a:spcBef>
              <a:spcAft>
                <a:spcPct val="0"/>
              </a:spcAft>
            </a:pPr>
            <a:endParaRPr lang="en-ZA" sz="1400" dirty="0"/>
          </a:p>
          <a:p>
            <a:pPr marL="0" indent="0">
              <a:buNone/>
            </a:pPr>
            <a:endParaRPr lang="en-US" dirty="0"/>
          </a:p>
        </p:txBody>
      </p:sp>
      <p:sp>
        <p:nvSpPr>
          <p:cNvPr id="5" name="Slide Number Placeholder 5">
            <a:extLst>
              <a:ext uri="{FF2B5EF4-FFF2-40B4-BE49-F238E27FC236}">
                <a16:creationId xmlns:a16="http://schemas.microsoft.com/office/drawing/2014/main" id="{2EAA7AAA-6E3B-D37C-1F87-DF5919800C85}"/>
              </a:ext>
            </a:extLst>
          </p:cNvPr>
          <p:cNvSpPr>
            <a:spLocks noGrp="1"/>
          </p:cNvSpPr>
          <p:nvPr>
            <p:ph type="sldNum" sz="quarter" idx="4"/>
          </p:nvPr>
        </p:nvSpPr>
        <p:spPr>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3</a:t>
            </a:fld>
            <a:endParaRPr lang="en-ZA" dirty="0"/>
          </a:p>
        </p:txBody>
      </p:sp>
      <p:sp>
        <p:nvSpPr>
          <p:cNvPr id="4" name="object 9">
            <a:extLst>
              <a:ext uri="{FF2B5EF4-FFF2-40B4-BE49-F238E27FC236}">
                <a16:creationId xmlns:a16="http://schemas.microsoft.com/office/drawing/2014/main" id="{D3ADCCE6-82F2-1D54-F9C9-F2B85C811DBF}"/>
              </a:ext>
            </a:extLst>
          </p:cNvPr>
          <p:cNvSpPr txBox="1">
            <a:spLocks/>
          </p:cNvSpPr>
          <p:nvPr/>
        </p:nvSpPr>
        <p:spPr bwMode="auto">
          <a:xfrm>
            <a:off x="193039" y="1223493"/>
            <a:ext cx="11714480" cy="539956"/>
          </a:xfrm>
          <a:prstGeom prst="rect">
            <a:avLst/>
          </a:prstGeom>
          <a:solidFill>
            <a:srgbClr val="BFCDE4"/>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54007" tIns="54007" rIns="54007" bIns="54007" anchor="ctr">
            <a:spAutoFit/>
          </a:bodyPr>
          <a:lstStyle>
            <a:lvl1pPr marL="7938">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sz="1400" b="1" dirty="0">
                <a:solidFill>
                  <a:srgbClr val="003896"/>
                </a:solidFill>
                <a:ea typeface="MS PGothic" panose="020B0600070205080204" pitchFamily="34" charset="-128"/>
              </a:rPr>
              <a:t>As part of Eskom’s Supplier Management System, it is a requirement for all suppliers who wish to undertake work for Eskom to undergo an occupational safety, health and environment (SHE) evaluation process</a:t>
            </a:r>
            <a:r>
              <a:rPr lang="en-US" altLang="en-US" sz="900" b="1" dirty="0">
                <a:solidFill>
                  <a:srgbClr val="003896"/>
                </a:solidFill>
                <a:ea typeface="MS PGothic" panose="020B0600070205080204" pitchFamily="34" charset="-128"/>
              </a:rPr>
              <a:t>.</a:t>
            </a:r>
            <a:endParaRPr lang="en-ZA" altLang="en-US" sz="900" b="1" dirty="0">
              <a:solidFill>
                <a:srgbClr val="003896"/>
              </a:solidFill>
              <a:ea typeface="MS PGothic" panose="020B0600070205080204" pitchFamily="34" charset="-128"/>
            </a:endParaRPr>
          </a:p>
        </p:txBody>
      </p:sp>
      <p:sp>
        <p:nvSpPr>
          <p:cNvPr id="20" name="object 8">
            <a:extLst>
              <a:ext uri="{FF2B5EF4-FFF2-40B4-BE49-F238E27FC236}">
                <a16:creationId xmlns:a16="http://schemas.microsoft.com/office/drawing/2014/main" id="{0E9E71BF-9455-08CD-C25F-2E18BC6A5827}"/>
              </a:ext>
            </a:extLst>
          </p:cNvPr>
          <p:cNvSpPr txBox="1">
            <a:spLocks/>
          </p:cNvSpPr>
          <p:nvPr/>
        </p:nvSpPr>
        <p:spPr>
          <a:xfrm>
            <a:off x="4373563" y="2308811"/>
            <a:ext cx="4751387" cy="169277"/>
          </a:xfrm>
          <a:prstGeom prst="rect">
            <a:avLst/>
          </a:prstGeom>
        </p:spPr>
        <p:txBody>
          <a:bodyPr lIns="0" tIns="0" rIns="0" bIns="0" anchor="b">
            <a:spAutoFit/>
          </a:bodyPr>
          <a:lstStyle/>
          <a:p>
            <a:pPr marL="8473" defTabSz="685800" eaLnBrk="1" hangingPunct="1">
              <a:defRPr/>
            </a:pPr>
            <a:r>
              <a:rPr lang="en-US" sz="1100" b="1" spc="3" dirty="0">
                <a:solidFill>
                  <a:srgbClr val="003896"/>
                </a:solidFill>
                <a:latin typeface="Arial"/>
                <a:ea typeface="ＭＳ Ｐゴシック"/>
                <a:cs typeface="Arial"/>
              </a:rPr>
              <a:t>Explanation </a:t>
            </a:r>
            <a:endParaRPr lang="en-ZA" sz="1100" b="1" dirty="0">
              <a:solidFill>
                <a:srgbClr val="003896"/>
              </a:solidFill>
              <a:latin typeface="Arial"/>
              <a:ea typeface="ＭＳ Ｐゴシック"/>
              <a:cs typeface="Arial"/>
            </a:endParaRPr>
          </a:p>
        </p:txBody>
      </p:sp>
      <p:sp>
        <p:nvSpPr>
          <p:cNvPr id="21" name="object 7">
            <a:extLst>
              <a:ext uri="{FF2B5EF4-FFF2-40B4-BE49-F238E27FC236}">
                <a16:creationId xmlns:a16="http://schemas.microsoft.com/office/drawing/2014/main" id="{F15EB4B6-8772-4E06-DE81-439C8F1F22FC}"/>
              </a:ext>
            </a:extLst>
          </p:cNvPr>
          <p:cNvSpPr txBox="1">
            <a:spLocks/>
          </p:cNvSpPr>
          <p:nvPr/>
        </p:nvSpPr>
        <p:spPr bwMode="auto">
          <a:xfrm>
            <a:off x="295275" y="2308811"/>
            <a:ext cx="1417638" cy="169277"/>
          </a:xfrm>
          <a:prstGeom prst="rect">
            <a:avLst/>
          </a:prstGeom>
        </p:spPr>
        <p:txBody>
          <a:bodyPr wrap="square" lIns="0" tIns="0" rIns="0" bIns="0" anchor="b">
            <a:spAutoFit/>
          </a:bodyPr>
          <a:lstStyle/>
          <a:p>
            <a:pPr marL="8473" defTabSz="685800" eaLnBrk="1" hangingPunct="1">
              <a:defRPr/>
            </a:pPr>
            <a:r>
              <a:rPr lang="en-ZA" sz="1100" b="1" spc="10" dirty="0">
                <a:solidFill>
                  <a:srgbClr val="003896"/>
                </a:solidFill>
                <a:latin typeface="Arial"/>
                <a:ea typeface="ＭＳ Ｐゴシック"/>
                <a:cs typeface="Arial"/>
              </a:rPr>
              <a:t>Requirements </a:t>
            </a:r>
            <a:endParaRPr lang="en-ZA" sz="1100" b="1" dirty="0">
              <a:solidFill>
                <a:srgbClr val="003896"/>
              </a:solidFill>
              <a:latin typeface="Arial"/>
              <a:ea typeface="ＭＳ Ｐゴシック"/>
              <a:cs typeface="Arial"/>
            </a:endParaRPr>
          </a:p>
        </p:txBody>
      </p:sp>
      <p:sp>
        <p:nvSpPr>
          <p:cNvPr id="22" name="TextBox 29">
            <a:extLst>
              <a:ext uri="{FF2B5EF4-FFF2-40B4-BE49-F238E27FC236}">
                <a16:creationId xmlns:a16="http://schemas.microsoft.com/office/drawing/2014/main" id="{3A6F9833-78F5-7D7F-2A26-BA7FAABF3AB9}"/>
              </a:ext>
            </a:extLst>
          </p:cNvPr>
          <p:cNvSpPr txBox="1">
            <a:spLocks/>
          </p:cNvSpPr>
          <p:nvPr/>
        </p:nvSpPr>
        <p:spPr bwMode="auto">
          <a:xfrm>
            <a:off x="294862" y="2624983"/>
            <a:ext cx="1417638" cy="866477"/>
          </a:xfrm>
          <a:prstGeom prst="rect">
            <a:avLst/>
          </a:prstGeom>
          <a:solidFill>
            <a:srgbClr val="BFCDE4"/>
          </a:solidFill>
          <a:ln w="9525">
            <a:solidFill>
              <a:srgbClr val="BFCDE4"/>
            </a:solidFill>
            <a:miter lim="800000"/>
            <a:headEnd/>
            <a:tailEnd/>
          </a:ln>
        </p:spPr>
        <p:txBody>
          <a:bodyPr lIns="25432" tIns="25432" rIns="25432" bIns="25432" anchor="ctr"/>
          <a:lstStyle>
            <a:lvl1pPr marL="11113">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sz="1100" b="1" dirty="0">
                <a:solidFill>
                  <a:srgbClr val="003896"/>
                </a:solidFill>
                <a:ea typeface="MS PGothic" panose="020B0600070205080204" pitchFamily="34" charset="-128"/>
              </a:rPr>
              <a:t>1.Acknowledgement of Eskom’s rules and requirements  (Annexure B)</a:t>
            </a:r>
            <a:endParaRPr lang="en-ZA" altLang="en-US" sz="1100" b="1" dirty="0">
              <a:solidFill>
                <a:srgbClr val="003896"/>
              </a:solidFill>
              <a:ea typeface="MS PGothic" panose="020B0600070205080204" pitchFamily="34" charset="-128"/>
            </a:endParaRPr>
          </a:p>
        </p:txBody>
      </p:sp>
      <p:sp>
        <p:nvSpPr>
          <p:cNvPr id="23" name="TextBox 40">
            <a:extLst>
              <a:ext uri="{FF2B5EF4-FFF2-40B4-BE49-F238E27FC236}">
                <a16:creationId xmlns:a16="http://schemas.microsoft.com/office/drawing/2014/main" id="{348B8772-BF54-66F6-BB95-34F99CE3EBA2}"/>
              </a:ext>
            </a:extLst>
          </p:cNvPr>
          <p:cNvSpPr txBox="1">
            <a:spLocks/>
          </p:cNvSpPr>
          <p:nvPr/>
        </p:nvSpPr>
        <p:spPr bwMode="auto">
          <a:xfrm>
            <a:off x="2007362" y="2635042"/>
            <a:ext cx="936685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marL="266700" indent="-266700" defTabSz="874713">
              <a:lnSpc>
                <a:spcPct val="90000"/>
              </a:lnSpc>
              <a:spcBef>
                <a:spcPct val="100000"/>
              </a:spcBef>
              <a:buClr>
                <a:srgbClr val="8C7F6D"/>
              </a:buClr>
              <a:buChar char="•"/>
              <a:defRPr sz="2000">
                <a:solidFill>
                  <a:srgbClr val="003896"/>
                </a:solidFill>
                <a:latin typeface="Arial" panose="020B0604020202020204" pitchFamily="34" charset="0"/>
                <a:cs typeface="Arial" panose="020B0604020202020204" pitchFamily="34" charset="0"/>
              </a:defRPr>
            </a:lvl1pPr>
            <a:lvl2pPr marL="1588" defTabSz="874713">
              <a:lnSpc>
                <a:spcPct val="90000"/>
              </a:lnSpc>
              <a:spcBef>
                <a:spcPct val="100000"/>
              </a:spcBef>
              <a:buClr>
                <a:srgbClr val="8C7F6D"/>
              </a:buClr>
              <a:buChar char="•"/>
              <a:defRPr>
                <a:solidFill>
                  <a:srgbClr val="003896"/>
                </a:solidFill>
                <a:latin typeface="Arial" panose="020B0604020202020204" pitchFamily="34" charset="0"/>
                <a:cs typeface="Arial" panose="020B0604020202020204" pitchFamily="34" charset="0"/>
              </a:defRPr>
            </a:lvl2pPr>
            <a:lvl3pPr marL="446088" indent="-255588" defTabSz="874713">
              <a:lnSpc>
                <a:spcPct val="90000"/>
              </a:lnSpc>
              <a:spcBef>
                <a:spcPct val="100000"/>
              </a:spcBef>
              <a:buClr>
                <a:srgbClr val="8C7F6D"/>
              </a:buClr>
              <a:buChar char="•"/>
              <a:defRPr sz="1600">
                <a:solidFill>
                  <a:srgbClr val="003896"/>
                </a:solidFill>
                <a:latin typeface="Arial" panose="020B0604020202020204" pitchFamily="34" charset="0"/>
                <a:cs typeface="Arial" panose="020B0604020202020204" pitchFamily="34" charset="0"/>
              </a:defRPr>
            </a:lvl3pPr>
            <a:lvl4pPr marL="600075" indent="-150813" defTabSz="874713">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4pPr>
            <a:lvl5pPr marL="731838" indent="-127000" defTabSz="874713">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5pPr>
            <a:lvl6pPr marL="1189038" indent="-127000" defTabSz="874713"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6pPr>
            <a:lvl7pPr marL="1646238" indent="-127000" defTabSz="874713"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7pPr>
            <a:lvl8pPr marL="2103438" indent="-127000" defTabSz="874713"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8pPr>
            <a:lvl9pPr marL="2560638" indent="-127000" defTabSz="874713"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9pPr>
          </a:lstStyle>
          <a:p>
            <a:pPr lvl="1" eaLnBrk="1" hangingPunct="1">
              <a:lnSpc>
                <a:spcPct val="100000"/>
              </a:lnSpc>
              <a:spcBef>
                <a:spcPct val="50000"/>
              </a:spcBef>
              <a:buClr>
                <a:srgbClr val="897966"/>
              </a:buClr>
              <a:buSzPct val="125000"/>
              <a:buFontTx/>
              <a:buNone/>
            </a:pPr>
            <a:r>
              <a:rPr lang="en-US" altLang="en-US" sz="1100" dirty="0">
                <a:ea typeface="Arial Unicode MS" pitchFamily="34" charset="-128"/>
              </a:rPr>
              <a:t>Ensure that all applicable rules and requirements are referenced in this form for the supplier to acknowledge and comply with them.  Ensure that this completed form is included in the enquiry procurement package.  To be signed and submitted by the tenderer.</a:t>
            </a:r>
          </a:p>
        </p:txBody>
      </p:sp>
      <p:sp>
        <p:nvSpPr>
          <p:cNvPr id="24" name="TextBox 67">
            <a:extLst>
              <a:ext uri="{FF2B5EF4-FFF2-40B4-BE49-F238E27FC236}">
                <a16:creationId xmlns:a16="http://schemas.microsoft.com/office/drawing/2014/main" id="{E62A7296-2960-DFDA-45F4-A8ECF00B8EDA}"/>
              </a:ext>
            </a:extLst>
          </p:cNvPr>
          <p:cNvSpPr txBox="1">
            <a:spLocks/>
          </p:cNvSpPr>
          <p:nvPr/>
        </p:nvSpPr>
        <p:spPr bwMode="auto">
          <a:xfrm>
            <a:off x="293040" y="3777560"/>
            <a:ext cx="1417638" cy="840979"/>
          </a:xfrm>
          <a:prstGeom prst="rect">
            <a:avLst/>
          </a:prstGeom>
          <a:solidFill>
            <a:srgbClr val="BFCDE4"/>
          </a:solidFill>
          <a:ln w="9525">
            <a:solidFill>
              <a:srgbClr val="BFCDE4"/>
            </a:solidFill>
            <a:miter lim="800000"/>
            <a:headEnd/>
            <a:tailEnd/>
          </a:ln>
        </p:spPr>
        <p:txBody>
          <a:bodyPr lIns="25432" tIns="25432" rIns="25432" bIns="25432" anchor="ctr"/>
          <a:lstStyle>
            <a:lvl1pPr marL="11113">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sz="1100" b="1" dirty="0">
                <a:solidFill>
                  <a:srgbClr val="003896"/>
                </a:solidFill>
                <a:ea typeface="MS PGothic" panose="020B0600070205080204" pitchFamily="34" charset="-128"/>
              </a:rPr>
              <a:t>2.SHE Plan</a:t>
            </a:r>
            <a:endParaRPr lang="en-ZA" altLang="en-US" sz="1100" b="1" dirty="0">
              <a:solidFill>
                <a:srgbClr val="003896"/>
              </a:solidFill>
              <a:ea typeface="MS PGothic" panose="020B0600070205080204" pitchFamily="34" charset="-128"/>
            </a:endParaRPr>
          </a:p>
        </p:txBody>
      </p:sp>
      <p:sp>
        <p:nvSpPr>
          <p:cNvPr id="25" name="TextBox 64">
            <a:extLst>
              <a:ext uri="{FF2B5EF4-FFF2-40B4-BE49-F238E27FC236}">
                <a16:creationId xmlns:a16="http://schemas.microsoft.com/office/drawing/2014/main" id="{8190DFE2-1B02-671F-07FC-CF010EB53302}"/>
              </a:ext>
            </a:extLst>
          </p:cNvPr>
          <p:cNvSpPr txBox="1">
            <a:spLocks/>
          </p:cNvSpPr>
          <p:nvPr/>
        </p:nvSpPr>
        <p:spPr bwMode="auto">
          <a:xfrm>
            <a:off x="1958741" y="3796456"/>
            <a:ext cx="9278219" cy="4570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74713">
              <a:lnSpc>
                <a:spcPct val="90000"/>
              </a:lnSpc>
              <a:spcBef>
                <a:spcPct val="100000"/>
              </a:spcBef>
              <a:buClr>
                <a:srgbClr val="8C7F6D"/>
              </a:buClr>
              <a:buChar char="•"/>
              <a:defRPr sz="2000">
                <a:solidFill>
                  <a:srgbClr val="003896"/>
                </a:solidFill>
                <a:latin typeface="Arial" panose="020B0604020202020204" pitchFamily="34" charset="0"/>
                <a:cs typeface="Arial" panose="020B0604020202020204" pitchFamily="34" charset="0"/>
              </a:defRPr>
            </a:lvl1pPr>
            <a:lvl2pPr marL="188913" indent="-187325" defTabSz="874713">
              <a:lnSpc>
                <a:spcPct val="90000"/>
              </a:lnSpc>
              <a:spcBef>
                <a:spcPct val="100000"/>
              </a:spcBef>
              <a:buClr>
                <a:srgbClr val="8C7F6D"/>
              </a:buClr>
              <a:buChar char="•"/>
              <a:defRPr>
                <a:solidFill>
                  <a:srgbClr val="003896"/>
                </a:solidFill>
                <a:latin typeface="Arial" panose="020B0604020202020204" pitchFamily="34" charset="0"/>
                <a:cs typeface="Arial" panose="020B0604020202020204" pitchFamily="34" charset="0"/>
              </a:defRPr>
            </a:lvl2pPr>
            <a:lvl3pPr marL="446088" indent="-255588" defTabSz="874713">
              <a:lnSpc>
                <a:spcPct val="90000"/>
              </a:lnSpc>
              <a:spcBef>
                <a:spcPct val="100000"/>
              </a:spcBef>
              <a:buClr>
                <a:srgbClr val="8C7F6D"/>
              </a:buClr>
              <a:buChar char="•"/>
              <a:defRPr sz="1600">
                <a:solidFill>
                  <a:srgbClr val="003896"/>
                </a:solidFill>
                <a:latin typeface="Arial" panose="020B0604020202020204" pitchFamily="34" charset="0"/>
                <a:cs typeface="Arial" panose="020B0604020202020204" pitchFamily="34" charset="0"/>
              </a:defRPr>
            </a:lvl3pPr>
            <a:lvl4pPr marL="600075" indent="-150813" defTabSz="874713">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4pPr>
            <a:lvl5pPr marL="731838" indent="-127000" defTabSz="874713">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5pPr>
            <a:lvl6pPr marL="1189038" indent="-127000" defTabSz="874713"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6pPr>
            <a:lvl7pPr marL="1646238" indent="-127000" defTabSz="874713"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7pPr>
            <a:lvl8pPr marL="2103438" indent="-127000" defTabSz="874713"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8pPr>
            <a:lvl9pPr marL="2560638" indent="-127000" defTabSz="874713"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9pPr>
          </a:lstStyle>
          <a:p>
            <a:pPr>
              <a:buFontTx/>
              <a:buNone/>
            </a:pPr>
            <a:r>
              <a:rPr lang="en-ZA" altLang="en-US" sz="1100" dirty="0">
                <a:ea typeface="Arial Unicode MS" pitchFamily="34" charset="-128"/>
              </a:rPr>
              <a:t>Means a site, activity or project documented plan in accordance with the clients SHE requirements. The plan must be scope or project based.  The plan must reflect an organised system (method statements, processes, resources etc) which the supplier will comply with and enforce to manage the SHE risk during the lifecycle of the project. This can also be in the form of an OHS manual.</a:t>
            </a:r>
          </a:p>
        </p:txBody>
      </p:sp>
      <p:sp>
        <p:nvSpPr>
          <p:cNvPr id="26" name="TextBox 30">
            <a:extLst>
              <a:ext uri="{FF2B5EF4-FFF2-40B4-BE49-F238E27FC236}">
                <a16:creationId xmlns:a16="http://schemas.microsoft.com/office/drawing/2014/main" id="{964B1C98-2650-698F-B9D7-4C2DA8A861C3}"/>
              </a:ext>
            </a:extLst>
          </p:cNvPr>
          <p:cNvSpPr txBox="1">
            <a:spLocks/>
          </p:cNvSpPr>
          <p:nvPr/>
        </p:nvSpPr>
        <p:spPr bwMode="auto">
          <a:xfrm>
            <a:off x="292050" y="4768030"/>
            <a:ext cx="1417638" cy="1071575"/>
          </a:xfrm>
          <a:prstGeom prst="rect">
            <a:avLst/>
          </a:prstGeom>
          <a:solidFill>
            <a:srgbClr val="BFCDE4"/>
          </a:solidFill>
          <a:ln w="9525">
            <a:solidFill>
              <a:srgbClr val="BFCDE4"/>
            </a:solidFill>
            <a:miter lim="800000"/>
            <a:headEnd/>
            <a:tailEnd/>
          </a:ln>
        </p:spPr>
        <p:txBody>
          <a:bodyPr lIns="25432" tIns="25432" rIns="25432" bIns="25432" anchor="ctr"/>
          <a:lstStyle>
            <a:lvl1pPr marL="11113">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sz="1100" b="1" dirty="0">
                <a:solidFill>
                  <a:srgbClr val="003896"/>
                </a:solidFill>
                <a:ea typeface="MS PGothic" panose="020B0600070205080204" pitchFamily="34" charset="-128"/>
              </a:rPr>
              <a:t>3. Costing for SHE</a:t>
            </a:r>
            <a:endParaRPr lang="en-ZA" altLang="en-US" sz="1100" b="1" dirty="0">
              <a:solidFill>
                <a:srgbClr val="003896"/>
              </a:solidFill>
              <a:ea typeface="MS PGothic" panose="020B0600070205080204" pitchFamily="34" charset="-128"/>
            </a:endParaRPr>
          </a:p>
        </p:txBody>
      </p:sp>
      <p:sp>
        <p:nvSpPr>
          <p:cNvPr id="27" name="TextBox 51">
            <a:extLst>
              <a:ext uri="{FF2B5EF4-FFF2-40B4-BE49-F238E27FC236}">
                <a16:creationId xmlns:a16="http://schemas.microsoft.com/office/drawing/2014/main" id="{417946E2-8E7C-C04C-ADD2-F9AE36717F12}"/>
              </a:ext>
            </a:extLst>
          </p:cNvPr>
          <p:cNvSpPr txBox="1">
            <a:spLocks/>
          </p:cNvSpPr>
          <p:nvPr/>
        </p:nvSpPr>
        <p:spPr bwMode="auto">
          <a:xfrm>
            <a:off x="1958741" y="4688136"/>
            <a:ext cx="9277588" cy="1151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74713">
              <a:lnSpc>
                <a:spcPct val="90000"/>
              </a:lnSpc>
              <a:spcBef>
                <a:spcPct val="100000"/>
              </a:spcBef>
              <a:buClr>
                <a:srgbClr val="8C7F6D"/>
              </a:buClr>
              <a:buChar char="•"/>
              <a:defRPr sz="2000">
                <a:solidFill>
                  <a:srgbClr val="003896"/>
                </a:solidFill>
                <a:latin typeface="Arial" panose="020B0604020202020204" pitchFamily="34" charset="0"/>
                <a:cs typeface="Arial" panose="020B0604020202020204" pitchFamily="34" charset="0"/>
              </a:defRPr>
            </a:lvl1pPr>
            <a:lvl2pPr marL="188913" indent="-187325" defTabSz="874713">
              <a:lnSpc>
                <a:spcPct val="90000"/>
              </a:lnSpc>
              <a:spcBef>
                <a:spcPct val="100000"/>
              </a:spcBef>
              <a:buClr>
                <a:srgbClr val="8C7F6D"/>
              </a:buClr>
              <a:buChar char="•"/>
              <a:defRPr>
                <a:solidFill>
                  <a:srgbClr val="003896"/>
                </a:solidFill>
                <a:latin typeface="Arial" panose="020B0604020202020204" pitchFamily="34" charset="0"/>
                <a:cs typeface="Arial" panose="020B0604020202020204" pitchFamily="34" charset="0"/>
              </a:defRPr>
            </a:lvl2pPr>
            <a:lvl3pPr marL="446088" indent="-255588" defTabSz="874713">
              <a:lnSpc>
                <a:spcPct val="90000"/>
              </a:lnSpc>
              <a:spcBef>
                <a:spcPct val="100000"/>
              </a:spcBef>
              <a:buClr>
                <a:srgbClr val="8C7F6D"/>
              </a:buClr>
              <a:buChar char="•"/>
              <a:defRPr sz="1600">
                <a:solidFill>
                  <a:srgbClr val="003896"/>
                </a:solidFill>
                <a:latin typeface="Arial" panose="020B0604020202020204" pitchFamily="34" charset="0"/>
                <a:cs typeface="Arial" panose="020B0604020202020204" pitchFamily="34" charset="0"/>
              </a:defRPr>
            </a:lvl3pPr>
            <a:lvl4pPr marL="600075" indent="-150813" defTabSz="874713">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4pPr>
            <a:lvl5pPr marL="731838" indent="-127000" defTabSz="874713">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5pPr>
            <a:lvl6pPr marL="1189038" indent="-127000" defTabSz="874713"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6pPr>
            <a:lvl7pPr marL="1646238" indent="-127000" defTabSz="874713"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7pPr>
            <a:lvl8pPr marL="2103438" indent="-127000" defTabSz="874713"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8pPr>
            <a:lvl9pPr marL="2560638" indent="-127000" defTabSz="874713"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9pPr>
          </a:lstStyle>
          <a:p>
            <a:pPr algn="just" eaLnBrk="1" hangingPunct="1">
              <a:lnSpc>
                <a:spcPct val="115000"/>
              </a:lnSpc>
              <a:spcBef>
                <a:spcPct val="0"/>
              </a:spcBef>
              <a:buClr>
                <a:schemeClr val="tx2"/>
              </a:buClr>
              <a:buFontTx/>
              <a:buNone/>
            </a:pPr>
            <a:r>
              <a:rPr lang="en-US" altLang="en-US" sz="1100" dirty="0">
                <a:ea typeface="Arial Unicode MS" pitchFamily="34" charset="-128"/>
              </a:rPr>
              <a:t>The tenderer should submit costing for SHE management activities.</a:t>
            </a:r>
          </a:p>
          <a:p>
            <a:pPr algn="just" eaLnBrk="1" hangingPunct="1">
              <a:lnSpc>
                <a:spcPct val="115000"/>
              </a:lnSpc>
              <a:spcBef>
                <a:spcPct val="0"/>
              </a:spcBef>
              <a:buClr>
                <a:schemeClr val="tx2"/>
              </a:buClr>
              <a:buFontTx/>
              <a:buNone/>
            </a:pPr>
            <a:r>
              <a:rPr lang="en-US" altLang="en-US" sz="1100" dirty="0">
                <a:ea typeface="Arial Unicode MS" pitchFamily="34" charset="-128"/>
              </a:rPr>
              <a:t>SHE costing must reflect the amount of funds that will be allocated for SHE when the project commences (This is a breakdown of the bulk SHE costing in the bill of quantities) and it should be based on the scope of work and the associated risk. The items to be included are not limited to the following:</a:t>
            </a:r>
          </a:p>
          <a:p>
            <a:pPr algn="just" eaLnBrk="1" hangingPunct="1">
              <a:lnSpc>
                <a:spcPct val="115000"/>
              </a:lnSpc>
              <a:spcBef>
                <a:spcPct val="0"/>
              </a:spcBef>
              <a:buClr>
                <a:schemeClr val="tx2"/>
              </a:buClr>
              <a:buFontTx/>
              <a:buNone/>
            </a:pPr>
            <a:r>
              <a:rPr lang="en-US" altLang="en-US" sz="1100" dirty="0">
                <a:ea typeface="Arial Unicode MS" pitchFamily="34" charset="-128"/>
              </a:rPr>
              <a:t>PPE, SHE training, SHE professionals, First aid equipment, Ablution facilities, Safety signs, safety campaigns or interventions, SHE equipment/instruments, Medical examinations </a:t>
            </a:r>
            <a:r>
              <a:rPr lang="en-US" altLang="en-US" sz="1100" dirty="0" err="1">
                <a:ea typeface="Arial Unicode MS" pitchFamily="34" charset="-128"/>
              </a:rPr>
              <a:t>etc</a:t>
            </a:r>
            <a:endParaRPr lang="en-US" altLang="en-US" sz="1100" dirty="0">
              <a:ea typeface="Arial Unicode MS" pitchFamily="34" charset="-128"/>
            </a:endParaRPr>
          </a:p>
        </p:txBody>
      </p:sp>
    </p:spTree>
    <p:extLst>
      <p:ext uri="{BB962C8B-B14F-4D97-AF65-F5344CB8AC3E}">
        <p14:creationId xmlns:p14="http://schemas.microsoft.com/office/powerpoint/2010/main" val="16329678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6EB16E-EB8A-E11E-92B4-24253E78DC0F}"/>
              </a:ext>
            </a:extLst>
          </p:cNvPr>
          <p:cNvSpPr>
            <a:spLocks noGrp="1"/>
          </p:cNvSpPr>
          <p:nvPr>
            <p:ph type="title"/>
          </p:nvPr>
        </p:nvSpPr>
        <p:spPr/>
        <p:txBody>
          <a:bodyPr/>
          <a:lstStyle/>
          <a:p>
            <a:r>
              <a:rPr lang="en-US" altLang="en-US" dirty="0"/>
              <a:t>SHE Clarification</a:t>
            </a:r>
            <a:endParaRPr lang="en-US" dirty="0"/>
          </a:p>
        </p:txBody>
      </p:sp>
      <p:sp>
        <p:nvSpPr>
          <p:cNvPr id="3" name="Content Placeholder 2">
            <a:extLst>
              <a:ext uri="{FF2B5EF4-FFF2-40B4-BE49-F238E27FC236}">
                <a16:creationId xmlns:a16="http://schemas.microsoft.com/office/drawing/2014/main" id="{0A50A51C-64F1-E345-9891-68F3C607B6A2}"/>
              </a:ext>
            </a:extLst>
          </p:cNvPr>
          <p:cNvSpPr>
            <a:spLocks noGrp="1"/>
          </p:cNvSpPr>
          <p:nvPr>
            <p:ph idx="1"/>
          </p:nvPr>
        </p:nvSpPr>
        <p:spPr>
          <a:xfrm>
            <a:off x="0" y="1223492"/>
            <a:ext cx="12100559" cy="5428739"/>
          </a:xfrm>
        </p:spPr>
        <p:txBody>
          <a:bodyPr/>
          <a:lstStyle/>
          <a:p>
            <a:pPr marL="0" indent="0">
              <a:spcBef>
                <a:spcPct val="30000"/>
              </a:spcBef>
              <a:spcAft>
                <a:spcPct val="0"/>
              </a:spcAft>
              <a:buNone/>
              <a:defRPr/>
            </a:pPr>
            <a:endParaRPr lang="en-ZA" altLang="en-US" kern="0" dirty="0"/>
          </a:p>
          <a:p>
            <a:pPr marL="0" indent="0">
              <a:spcBef>
                <a:spcPct val="30000"/>
              </a:spcBef>
              <a:spcAft>
                <a:spcPct val="0"/>
              </a:spcAft>
              <a:buNone/>
              <a:defRPr/>
            </a:pPr>
            <a:endParaRPr lang="en-ZA" altLang="en-US" sz="1400" kern="0" dirty="0"/>
          </a:p>
          <a:p>
            <a:pPr>
              <a:spcBef>
                <a:spcPct val="30000"/>
              </a:spcBef>
              <a:spcAft>
                <a:spcPct val="0"/>
              </a:spcAft>
            </a:pPr>
            <a:endParaRPr lang="en-ZA" sz="1400" dirty="0"/>
          </a:p>
          <a:p>
            <a:pPr marL="0" indent="0">
              <a:buNone/>
            </a:pPr>
            <a:endParaRPr lang="en-US" dirty="0"/>
          </a:p>
        </p:txBody>
      </p:sp>
      <p:sp>
        <p:nvSpPr>
          <p:cNvPr id="5" name="Slide Number Placeholder 5">
            <a:extLst>
              <a:ext uri="{FF2B5EF4-FFF2-40B4-BE49-F238E27FC236}">
                <a16:creationId xmlns:a16="http://schemas.microsoft.com/office/drawing/2014/main" id="{2EAA7AAA-6E3B-D37C-1F87-DF5919800C85}"/>
              </a:ext>
            </a:extLst>
          </p:cNvPr>
          <p:cNvSpPr>
            <a:spLocks noGrp="1"/>
          </p:cNvSpPr>
          <p:nvPr>
            <p:ph type="sldNum" sz="quarter" idx="4"/>
          </p:nvPr>
        </p:nvSpPr>
        <p:spPr>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4</a:t>
            </a:fld>
            <a:endParaRPr lang="en-ZA" dirty="0"/>
          </a:p>
        </p:txBody>
      </p:sp>
      <p:sp>
        <p:nvSpPr>
          <p:cNvPr id="4" name="object 9">
            <a:extLst>
              <a:ext uri="{FF2B5EF4-FFF2-40B4-BE49-F238E27FC236}">
                <a16:creationId xmlns:a16="http://schemas.microsoft.com/office/drawing/2014/main" id="{D3ADCCE6-82F2-1D54-F9C9-F2B85C811DBF}"/>
              </a:ext>
            </a:extLst>
          </p:cNvPr>
          <p:cNvSpPr txBox="1">
            <a:spLocks/>
          </p:cNvSpPr>
          <p:nvPr/>
        </p:nvSpPr>
        <p:spPr bwMode="auto">
          <a:xfrm>
            <a:off x="193039" y="1223493"/>
            <a:ext cx="11714480" cy="539956"/>
          </a:xfrm>
          <a:prstGeom prst="rect">
            <a:avLst/>
          </a:prstGeom>
          <a:solidFill>
            <a:srgbClr val="BFCDE4"/>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54007" tIns="54007" rIns="54007" bIns="54007" anchor="ctr">
            <a:spAutoFit/>
          </a:bodyPr>
          <a:lstStyle>
            <a:lvl1pPr marL="7938">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sz="1400" b="1" dirty="0">
                <a:solidFill>
                  <a:srgbClr val="003896"/>
                </a:solidFill>
                <a:ea typeface="MS PGothic" panose="020B0600070205080204" pitchFamily="34" charset="-128"/>
              </a:rPr>
              <a:t>As part of Eskom’s Supplier Management System, it is a requirement for all suppliers who wish to undertake work for Eskom to undergo an occupational safety, health and environment (SHE) evaluation process</a:t>
            </a:r>
            <a:r>
              <a:rPr lang="en-US" altLang="en-US" sz="900" b="1" dirty="0">
                <a:solidFill>
                  <a:srgbClr val="003896"/>
                </a:solidFill>
                <a:ea typeface="MS PGothic" panose="020B0600070205080204" pitchFamily="34" charset="-128"/>
              </a:rPr>
              <a:t>.</a:t>
            </a:r>
            <a:endParaRPr lang="en-ZA" altLang="en-US" sz="900" b="1" dirty="0">
              <a:solidFill>
                <a:srgbClr val="003896"/>
              </a:solidFill>
              <a:ea typeface="MS PGothic" panose="020B0600070205080204" pitchFamily="34" charset="-128"/>
            </a:endParaRPr>
          </a:p>
        </p:txBody>
      </p:sp>
      <p:sp>
        <p:nvSpPr>
          <p:cNvPr id="20" name="object 8">
            <a:extLst>
              <a:ext uri="{FF2B5EF4-FFF2-40B4-BE49-F238E27FC236}">
                <a16:creationId xmlns:a16="http://schemas.microsoft.com/office/drawing/2014/main" id="{0E9E71BF-9455-08CD-C25F-2E18BC6A5827}"/>
              </a:ext>
            </a:extLst>
          </p:cNvPr>
          <p:cNvSpPr txBox="1">
            <a:spLocks/>
          </p:cNvSpPr>
          <p:nvPr/>
        </p:nvSpPr>
        <p:spPr>
          <a:xfrm>
            <a:off x="4373563" y="2308811"/>
            <a:ext cx="4751387" cy="169277"/>
          </a:xfrm>
          <a:prstGeom prst="rect">
            <a:avLst/>
          </a:prstGeom>
        </p:spPr>
        <p:txBody>
          <a:bodyPr lIns="0" tIns="0" rIns="0" bIns="0" anchor="b">
            <a:spAutoFit/>
          </a:bodyPr>
          <a:lstStyle/>
          <a:p>
            <a:pPr marL="8473" defTabSz="685800" eaLnBrk="1" hangingPunct="1">
              <a:defRPr/>
            </a:pPr>
            <a:r>
              <a:rPr lang="en-US" sz="1100" b="1" spc="3" dirty="0">
                <a:solidFill>
                  <a:srgbClr val="003896"/>
                </a:solidFill>
                <a:latin typeface="Arial"/>
                <a:ea typeface="ＭＳ Ｐゴシック"/>
                <a:cs typeface="Arial"/>
              </a:rPr>
              <a:t>Explanation </a:t>
            </a:r>
            <a:endParaRPr lang="en-ZA" sz="1100" b="1" dirty="0">
              <a:solidFill>
                <a:srgbClr val="003896"/>
              </a:solidFill>
              <a:latin typeface="Arial"/>
              <a:ea typeface="ＭＳ Ｐゴシック"/>
              <a:cs typeface="Arial"/>
            </a:endParaRPr>
          </a:p>
        </p:txBody>
      </p:sp>
      <p:sp>
        <p:nvSpPr>
          <p:cNvPr id="21" name="object 7">
            <a:extLst>
              <a:ext uri="{FF2B5EF4-FFF2-40B4-BE49-F238E27FC236}">
                <a16:creationId xmlns:a16="http://schemas.microsoft.com/office/drawing/2014/main" id="{F15EB4B6-8772-4E06-DE81-439C8F1F22FC}"/>
              </a:ext>
            </a:extLst>
          </p:cNvPr>
          <p:cNvSpPr txBox="1">
            <a:spLocks/>
          </p:cNvSpPr>
          <p:nvPr/>
        </p:nvSpPr>
        <p:spPr bwMode="auto">
          <a:xfrm>
            <a:off x="295275" y="2308811"/>
            <a:ext cx="1417638" cy="169277"/>
          </a:xfrm>
          <a:prstGeom prst="rect">
            <a:avLst/>
          </a:prstGeom>
        </p:spPr>
        <p:txBody>
          <a:bodyPr wrap="square" lIns="0" tIns="0" rIns="0" bIns="0" anchor="b">
            <a:spAutoFit/>
          </a:bodyPr>
          <a:lstStyle/>
          <a:p>
            <a:pPr marL="8473" defTabSz="685800" eaLnBrk="1" hangingPunct="1">
              <a:defRPr/>
            </a:pPr>
            <a:r>
              <a:rPr lang="en-ZA" sz="1100" b="1" spc="10" dirty="0">
                <a:solidFill>
                  <a:srgbClr val="003896"/>
                </a:solidFill>
                <a:latin typeface="Arial"/>
                <a:ea typeface="ＭＳ Ｐゴシック"/>
                <a:cs typeface="Arial"/>
              </a:rPr>
              <a:t>Requirements </a:t>
            </a:r>
            <a:endParaRPr lang="en-ZA" sz="1100" b="1" dirty="0">
              <a:solidFill>
                <a:srgbClr val="003896"/>
              </a:solidFill>
              <a:latin typeface="Arial"/>
              <a:ea typeface="ＭＳ Ｐゴシック"/>
              <a:cs typeface="Arial"/>
            </a:endParaRPr>
          </a:p>
        </p:txBody>
      </p:sp>
      <p:sp>
        <p:nvSpPr>
          <p:cNvPr id="22" name="TextBox 29">
            <a:extLst>
              <a:ext uri="{FF2B5EF4-FFF2-40B4-BE49-F238E27FC236}">
                <a16:creationId xmlns:a16="http://schemas.microsoft.com/office/drawing/2014/main" id="{3A6F9833-78F5-7D7F-2A26-BA7FAABF3AB9}"/>
              </a:ext>
            </a:extLst>
          </p:cNvPr>
          <p:cNvSpPr txBox="1">
            <a:spLocks/>
          </p:cNvSpPr>
          <p:nvPr/>
        </p:nvSpPr>
        <p:spPr bwMode="auto">
          <a:xfrm>
            <a:off x="294862" y="2624983"/>
            <a:ext cx="1417638" cy="866477"/>
          </a:xfrm>
          <a:prstGeom prst="rect">
            <a:avLst/>
          </a:prstGeom>
          <a:solidFill>
            <a:srgbClr val="BFCDE4"/>
          </a:solidFill>
          <a:ln w="9525">
            <a:solidFill>
              <a:srgbClr val="BFCDE4"/>
            </a:solidFill>
            <a:miter lim="800000"/>
            <a:headEnd/>
            <a:tailEnd/>
          </a:ln>
        </p:spPr>
        <p:txBody>
          <a:bodyPr lIns="25432" tIns="25432" rIns="25432" bIns="25432" anchor="ctr"/>
          <a:lstStyle>
            <a:lvl1pPr marL="11113">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sz="1100" b="1" dirty="0">
                <a:solidFill>
                  <a:srgbClr val="003896"/>
                </a:solidFill>
                <a:ea typeface="MS PGothic" panose="020B0600070205080204" pitchFamily="34" charset="-128"/>
              </a:rPr>
              <a:t>4. Baseline Risk Assessment </a:t>
            </a:r>
            <a:endParaRPr lang="en-ZA" altLang="en-US" sz="1100" b="1" dirty="0">
              <a:solidFill>
                <a:srgbClr val="003896"/>
              </a:solidFill>
              <a:ea typeface="MS PGothic" panose="020B0600070205080204" pitchFamily="34" charset="-128"/>
            </a:endParaRPr>
          </a:p>
          <a:p>
            <a:endParaRPr lang="en-ZA" altLang="en-US" sz="1100" b="1" dirty="0">
              <a:solidFill>
                <a:srgbClr val="003896"/>
              </a:solidFill>
              <a:ea typeface="MS PGothic" panose="020B0600070205080204" pitchFamily="34" charset="-128"/>
            </a:endParaRPr>
          </a:p>
        </p:txBody>
      </p:sp>
      <p:sp>
        <p:nvSpPr>
          <p:cNvPr id="24" name="TextBox 67">
            <a:extLst>
              <a:ext uri="{FF2B5EF4-FFF2-40B4-BE49-F238E27FC236}">
                <a16:creationId xmlns:a16="http://schemas.microsoft.com/office/drawing/2014/main" id="{E62A7296-2960-DFDA-45F4-A8ECF00B8EDA}"/>
              </a:ext>
            </a:extLst>
          </p:cNvPr>
          <p:cNvSpPr txBox="1">
            <a:spLocks/>
          </p:cNvSpPr>
          <p:nvPr/>
        </p:nvSpPr>
        <p:spPr bwMode="auto">
          <a:xfrm>
            <a:off x="293040" y="3777560"/>
            <a:ext cx="1417638" cy="840979"/>
          </a:xfrm>
          <a:prstGeom prst="rect">
            <a:avLst/>
          </a:prstGeom>
          <a:solidFill>
            <a:srgbClr val="BFCDE4"/>
          </a:solidFill>
          <a:ln w="9525">
            <a:solidFill>
              <a:srgbClr val="BFCDE4"/>
            </a:solidFill>
            <a:miter lim="800000"/>
            <a:headEnd/>
            <a:tailEnd/>
          </a:ln>
        </p:spPr>
        <p:txBody>
          <a:bodyPr lIns="25432" tIns="25432" rIns="25432" bIns="25432" anchor="ctr"/>
          <a:lstStyle>
            <a:lvl1pPr marL="11113">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sz="1100" b="1" dirty="0">
                <a:solidFill>
                  <a:srgbClr val="003896"/>
                </a:solidFill>
                <a:ea typeface="MS PGothic" panose="020B0600070205080204" pitchFamily="34" charset="-128"/>
              </a:rPr>
              <a:t>5. Valid letter of good standing (</a:t>
            </a:r>
            <a:r>
              <a:rPr lang="en-US" altLang="en-US" sz="1100" b="1" dirty="0" err="1">
                <a:solidFill>
                  <a:srgbClr val="003896"/>
                </a:solidFill>
                <a:ea typeface="MS PGothic" panose="020B0600070205080204" pitchFamily="34" charset="-128"/>
              </a:rPr>
              <a:t>LoGs</a:t>
            </a:r>
            <a:r>
              <a:rPr lang="en-US" altLang="en-US" sz="1100" b="1" dirty="0">
                <a:solidFill>
                  <a:srgbClr val="003896"/>
                </a:solidFill>
                <a:ea typeface="MS PGothic" panose="020B0600070205080204" pitchFamily="34" charset="-128"/>
              </a:rPr>
              <a:t>)</a:t>
            </a:r>
            <a:endParaRPr lang="en-ZA" altLang="en-US" sz="1100" b="1" dirty="0">
              <a:solidFill>
                <a:srgbClr val="003896"/>
              </a:solidFill>
              <a:ea typeface="MS PGothic" panose="020B0600070205080204" pitchFamily="34" charset="-128"/>
            </a:endParaRPr>
          </a:p>
        </p:txBody>
      </p:sp>
      <p:sp>
        <p:nvSpPr>
          <p:cNvPr id="25" name="TextBox 64">
            <a:extLst>
              <a:ext uri="{FF2B5EF4-FFF2-40B4-BE49-F238E27FC236}">
                <a16:creationId xmlns:a16="http://schemas.microsoft.com/office/drawing/2014/main" id="{8190DFE2-1B02-671F-07FC-CF010EB53302}"/>
              </a:ext>
            </a:extLst>
          </p:cNvPr>
          <p:cNvSpPr txBox="1">
            <a:spLocks/>
          </p:cNvSpPr>
          <p:nvPr/>
        </p:nvSpPr>
        <p:spPr bwMode="auto">
          <a:xfrm>
            <a:off x="2001738" y="3796455"/>
            <a:ext cx="9897222" cy="20651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74713">
              <a:lnSpc>
                <a:spcPct val="90000"/>
              </a:lnSpc>
              <a:spcBef>
                <a:spcPct val="100000"/>
              </a:spcBef>
              <a:buClr>
                <a:srgbClr val="8C7F6D"/>
              </a:buClr>
              <a:buChar char="•"/>
              <a:defRPr sz="2000">
                <a:solidFill>
                  <a:srgbClr val="003896"/>
                </a:solidFill>
                <a:latin typeface="Arial" panose="020B0604020202020204" pitchFamily="34" charset="0"/>
                <a:cs typeface="Arial" panose="020B0604020202020204" pitchFamily="34" charset="0"/>
              </a:defRPr>
            </a:lvl1pPr>
            <a:lvl2pPr marL="188913" indent="-187325" defTabSz="874713">
              <a:lnSpc>
                <a:spcPct val="90000"/>
              </a:lnSpc>
              <a:spcBef>
                <a:spcPct val="100000"/>
              </a:spcBef>
              <a:buClr>
                <a:srgbClr val="8C7F6D"/>
              </a:buClr>
              <a:buChar char="•"/>
              <a:defRPr>
                <a:solidFill>
                  <a:srgbClr val="003896"/>
                </a:solidFill>
                <a:latin typeface="Arial" panose="020B0604020202020204" pitchFamily="34" charset="0"/>
                <a:cs typeface="Arial" panose="020B0604020202020204" pitchFamily="34" charset="0"/>
              </a:defRPr>
            </a:lvl2pPr>
            <a:lvl3pPr marL="446088" indent="-255588" defTabSz="874713">
              <a:lnSpc>
                <a:spcPct val="90000"/>
              </a:lnSpc>
              <a:spcBef>
                <a:spcPct val="100000"/>
              </a:spcBef>
              <a:buClr>
                <a:srgbClr val="8C7F6D"/>
              </a:buClr>
              <a:buChar char="•"/>
              <a:defRPr sz="1600">
                <a:solidFill>
                  <a:srgbClr val="003896"/>
                </a:solidFill>
                <a:latin typeface="Arial" panose="020B0604020202020204" pitchFamily="34" charset="0"/>
                <a:cs typeface="Arial" panose="020B0604020202020204" pitchFamily="34" charset="0"/>
              </a:defRPr>
            </a:lvl3pPr>
            <a:lvl4pPr marL="600075" indent="-150813" defTabSz="874713">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4pPr>
            <a:lvl5pPr marL="731838" indent="-127000" defTabSz="874713">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5pPr>
            <a:lvl6pPr marL="1189038" indent="-127000" defTabSz="874713"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6pPr>
            <a:lvl7pPr marL="1646238" indent="-127000" defTabSz="874713"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7pPr>
            <a:lvl8pPr marL="2103438" indent="-127000" defTabSz="874713"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8pPr>
            <a:lvl9pPr marL="2560638" indent="-127000" defTabSz="874713"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9pPr>
          </a:lstStyle>
          <a:p>
            <a:pPr>
              <a:buFontTx/>
              <a:buNone/>
            </a:pPr>
            <a:r>
              <a:rPr lang="en-ZA" altLang="en-US" sz="1100" dirty="0">
                <a:ea typeface="Arial Unicode MS" pitchFamily="34" charset="-128"/>
              </a:rPr>
              <a:t>Means </a:t>
            </a:r>
            <a:r>
              <a:rPr lang="en-US" altLang="en-US" sz="1100" dirty="0">
                <a:ea typeface="Arial Unicode MS" pitchFamily="34" charset="-128"/>
              </a:rPr>
              <a:t>Registration with the Compensation Commissioner (COID) or a licensed mutual company or an equivalent of it (for international bidders). If a company has only one employee (CEO, owner), the supplier shall submit an insurance letter that covers accidental death and disability to the value of R500 000 as a minimum.</a:t>
            </a:r>
          </a:p>
          <a:p>
            <a:pPr>
              <a:buNone/>
            </a:pPr>
            <a:r>
              <a:rPr lang="en-US" altLang="en-US" sz="1100" dirty="0">
                <a:ea typeface="Arial Unicode MS" pitchFamily="34" charset="-128"/>
              </a:rPr>
              <a:t>For joint ventures (JV) </a:t>
            </a:r>
            <a:r>
              <a:rPr lang="en-US" altLang="en-US" sz="1100" dirty="0" err="1">
                <a:ea typeface="Arial Unicode MS" pitchFamily="34" charset="-128"/>
              </a:rPr>
              <a:t>LoGs</a:t>
            </a:r>
            <a:r>
              <a:rPr lang="en-US" altLang="en-US" sz="1100" dirty="0">
                <a:ea typeface="Arial Unicode MS" pitchFamily="34" charset="-128"/>
              </a:rPr>
              <a:t> for all companies in the JV must be submitted. The tenderer should submit costing for SHE management activities.</a:t>
            </a:r>
          </a:p>
          <a:p>
            <a:pPr>
              <a:buNone/>
            </a:pPr>
            <a:endParaRPr lang="en-US" altLang="en-US" sz="1100" dirty="0">
              <a:ea typeface="Arial Unicode MS" pitchFamily="34" charset="-128"/>
            </a:endParaRPr>
          </a:p>
          <a:p>
            <a:pPr>
              <a:buNone/>
            </a:pPr>
            <a:endParaRPr lang="en-US" altLang="en-US" sz="1100" dirty="0">
              <a:ea typeface="Arial Unicode MS" pitchFamily="34" charset="-128"/>
            </a:endParaRPr>
          </a:p>
          <a:p>
            <a:pPr>
              <a:buFontTx/>
              <a:buNone/>
            </a:pPr>
            <a:endParaRPr lang="en-US" altLang="en-US" sz="1100" dirty="0">
              <a:ea typeface="Arial Unicode MS" pitchFamily="34" charset="-128"/>
            </a:endParaRPr>
          </a:p>
          <a:p>
            <a:pPr>
              <a:buFontTx/>
              <a:buNone/>
            </a:pPr>
            <a:endParaRPr lang="en-ZA" altLang="en-US" sz="1100" dirty="0">
              <a:ea typeface="Arial Unicode MS" pitchFamily="34" charset="-128"/>
            </a:endParaRPr>
          </a:p>
        </p:txBody>
      </p:sp>
      <p:sp>
        <p:nvSpPr>
          <p:cNvPr id="26" name="TextBox 30">
            <a:extLst>
              <a:ext uri="{FF2B5EF4-FFF2-40B4-BE49-F238E27FC236}">
                <a16:creationId xmlns:a16="http://schemas.microsoft.com/office/drawing/2014/main" id="{964B1C98-2650-698F-B9D7-4C2DA8A861C3}"/>
              </a:ext>
            </a:extLst>
          </p:cNvPr>
          <p:cNvSpPr txBox="1">
            <a:spLocks/>
          </p:cNvSpPr>
          <p:nvPr/>
        </p:nvSpPr>
        <p:spPr bwMode="auto">
          <a:xfrm>
            <a:off x="292050" y="4768030"/>
            <a:ext cx="1417638" cy="866477"/>
          </a:xfrm>
          <a:prstGeom prst="rect">
            <a:avLst/>
          </a:prstGeom>
          <a:solidFill>
            <a:srgbClr val="BFCDE4"/>
          </a:solidFill>
          <a:ln w="9525">
            <a:solidFill>
              <a:srgbClr val="BFCDE4"/>
            </a:solidFill>
            <a:miter lim="800000"/>
            <a:headEnd/>
            <a:tailEnd/>
          </a:ln>
        </p:spPr>
        <p:txBody>
          <a:bodyPr lIns="25432" tIns="25432" rIns="25432" bIns="25432" anchor="ctr"/>
          <a:lstStyle>
            <a:lvl1pPr marL="11113">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sz="1100" b="1" dirty="0">
                <a:solidFill>
                  <a:srgbClr val="003896"/>
                </a:solidFill>
                <a:ea typeface="MS PGothic" panose="020B0600070205080204" pitchFamily="34" charset="-128"/>
              </a:rPr>
              <a:t>6. SHEQ Policy</a:t>
            </a:r>
            <a:endParaRPr lang="en-ZA" altLang="en-US" sz="1100" b="1" dirty="0">
              <a:solidFill>
                <a:srgbClr val="003896"/>
              </a:solidFill>
              <a:ea typeface="MS PGothic" panose="020B0600070205080204" pitchFamily="34" charset="-128"/>
            </a:endParaRPr>
          </a:p>
          <a:p>
            <a:endParaRPr lang="en-ZA" altLang="en-US" sz="1100" b="1" dirty="0">
              <a:solidFill>
                <a:srgbClr val="003896"/>
              </a:solidFill>
              <a:ea typeface="MS PGothic" panose="020B0600070205080204" pitchFamily="34" charset="-128"/>
            </a:endParaRPr>
          </a:p>
        </p:txBody>
      </p:sp>
      <p:sp>
        <p:nvSpPr>
          <p:cNvPr id="6" name="TextBox 56">
            <a:extLst>
              <a:ext uri="{FF2B5EF4-FFF2-40B4-BE49-F238E27FC236}">
                <a16:creationId xmlns:a16="http://schemas.microsoft.com/office/drawing/2014/main" id="{8BB22BB5-9D80-C1DE-161C-B4DBCCE66042}"/>
              </a:ext>
            </a:extLst>
          </p:cNvPr>
          <p:cNvSpPr txBox="1">
            <a:spLocks/>
          </p:cNvSpPr>
          <p:nvPr/>
        </p:nvSpPr>
        <p:spPr bwMode="auto">
          <a:xfrm>
            <a:off x="2055813" y="2606675"/>
            <a:ext cx="9577387" cy="7278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74713">
              <a:lnSpc>
                <a:spcPct val="90000"/>
              </a:lnSpc>
              <a:spcBef>
                <a:spcPct val="100000"/>
              </a:spcBef>
              <a:buClr>
                <a:srgbClr val="8C7F6D"/>
              </a:buClr>
              <a:buChar char="•"/>
              <a:defRPr sz="2000">
                <a:solidFill>
                  <a:srgbClr val="003896"/>
                </a:solidFill>
                <a:latin typeface="Arial" panose="020B0604020202020204" pitchFamily="34" charset="0"/>
                <a:cs typeface="Arial" panose="020B0604020202020204" pitchFamily="34" charset="0"/>
              </a:defRPr>
            </a:lvl1pPr>
            <a:lvl2pPr marL="1588" defTabSz="874713">
              <a:lnSpc>
                <a:spcPct val="90000"/>
              </a:lnSpc>
              <a:spcBef>
                <a:spcPct val="100000"/>
              </a:spcBef>
              <a:buClr>
                <a:srgbClr val="8C7F6D"/>
              </a:buClr>
              <a:buChar char="•"/>
              <a:defRPr>
                <a:solidFill>
                  <a:srgbClr val="003896"/>
                </a:solidFill>
                <a:latin typeface="Arial" panose="020B0604020202020204" pitchFamily="34" charset="0"/>
                <a:cs typeface="Arial" panose="020B0604020202020204" pitchFamily="34" charset="0"/>
              </a:defRPr>
            </a:lvl2pPr>
            <a:lvl3pPr marL="446088" indent="-255588" defTabSz="874713">
              <a:lnSpc>
                <a:spcPct val="90000"/>
              </a:lnSpc>
              <a:spcBef>
                <a:spcPct val="100000"/>
              </a:spcBef>
              <a:buClr>
                <a:srgbClr val="8C7F6D"/>
              </a:buClr>
              <a:buChar char="•"/>
              <a:defRPr sz="1600">
                <a:solidFill>
                  <a:srgbClr val="003896"/>
                </a:solidFill>
                <a:latin typeface="Arial" panose="020B0604020202020204" pitchFamily="34" charset="0"/>
                <a:cs typeface="Arial" panose="020B0604020202020204" pitchFamily="34" charset="0"/>
              </a:defRPr>
            </a:lvl3pPr>
            <a:lvl4pPr marL="600075" indent="-150813" defTabSz="874713">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4pPr>
            <a:lvl5pPr marL="731838" indent="-127000" defTabSz="874713">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5pPr>
            <a:lvl6pPr marL="1189038" indent="-127000" defTabSz="874713"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6pPr>
            <a:lvl7pPr marL="1646238" indent="-127000" defTabSz="874713"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7pPr>
            <a:lvl8pPr marL="2103438" indent="-127000" defTabSz="874713"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8pPr>
            <a:lvl9pPr marL="2560638" indent="-127000" defTabSz="874713"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9pPr>
          </a:lstStyle>
          <a:p>
            <a:pPr>
              <a:buFontTx/>
              <a:buNone/>
            </a:pPr>
            <a:r>
              <a:rPr lang="en-ZA" altLang="en-US" sz="1100" dirty="0">
                <a:ea typeface="Arial Unicode MS" pitchFamily="34" charset="-128"/>
              </a:rPr>
              <a:t>Refers to the SHE hazards/aspect and risks/impact, including Covid-19 risk that are identified and assessed before the inception of a new project/contract and commencement of operations.  The baseline risk assessment shall include both routine and non-routine tasks.</a:t>
            </a:r>
          </a:p>
          <a:p>
            <a:pPr lvl="1" eaLnBrk="1" hangingPunct="1">
              <a:lnSpc>
                <a:spcPct val="100000"/>
              </a:lnSpc>
              <a:spcBef>
                <a:spcPct val="50000"/>
              </a:spcBef>
              <a:buClr>
                <a:srgbClr val="897966"/>
              </a:buClr>
              <a:buSzPct val="125000"/>
              <a:buFontTx/>
              <a:buNone/>
            </a:pPr>
            <a:r>
              <a:rPr lang="en-US" altLang="en-US" sz="1100" dirty="0">
                <a:ea typeface="Arial Unicode MS" pitchFamily="34" charset="-128"/>
              </a:rPr>
              <a:t>The methodology used for the risk assessment must be provided together with the BRA. All risk assessments provided must be scope/project and site specific.</a:t>
            </a:r>
            <a:endParaRPr lang="en-US" altLang="en-US" sz="1100" b="1" dirty="0">
              <a:ea typeface="Arial Unicode MS" pitchFamily="34" charset="-128"/>
            </a:endParaRPr>
          </a:p>
        </p:txBody>
      </p:sp>
      <p:sp>
        <p:nvSpPr>
          <p:cNvPr id="8" name="TextBox 41">
            <a:extLst>
              <a:ext uri="{FF2B5EF4-FFF2-40B4-BE49-F238E27FC236}">
                <a16:creationId xmlns:a16="http://schemas.microsoft.com/office/drawing/2014/main" id="{2000BE02-6DF9-3A02-BC71-388BCD7E96D2}"/>
              </a:ext>
            </a:extLst>
          </p:cNvPr>
          <p:cNvSpPr txBox="1">
            <a:spLocks/>
          </p:cNvSpPr>
          <p:nvPr/>
        </p:nvSpPr>
        <p:spPr bwMode="auto">
          <a:xfrm>
            <a:off x="2000749" y="4979018"/>
            <a:ext cx="8232510" cy="4985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74713">
              <a:lnSpc>
                <a:spcPct val="90000"/>
              </a:lnSpc>
              <a:spcBef>
                <a:spcPct val="100000"/>
              </a:spcBef>
              <a:buClr>
                <a:srgbClr val="8C7F6D"/>
              </a:buClr>
              <a:buChar char="•"/>
              <a:defRPr sz="2000">
                <a:solidFill>
                  <a:srgbClr val="003896"/>
                </a:solidFill>
                <a:latin typeface="Arial" panose="020B0604020202020204" pitchFamily="34" charset="0"/>
                <a:cs typeface="Arial" panose="020B0604020202020204" pitchFamily="34" charset="0"/>
              </a:defRPr>
            </a:lvl1pPr>
            <a:lvl2pPr marL="188913" indent="-187325" defTabSz="874713">
              <a:lnSpc>
                <a:spcPct val="90000"/>
              </a:lnSpc>
              <a:spcBef>
                <a:spcPct val="100000"/>
              </a:spcBef>
              <a:buClr>
                <a:srgbClr val="8C7F6D"/>
              </a:buClr>
              <a:buChar char="•"/>
              <a:defRPr>
                <a:solidFill>
                  <a:srgbClr val="003896"/>
                </a:solidFill>
                <a:latin typeface="Arial" panose="020B0604020202020204" pitchFamily="34" charset="0"/>
                <a:cs typeface="Arial" panose="020B0604020202020204" pitchFamily="34" charset="0"/>
              </a:defRPr>
            </a:lvl2pPr>
            <a:lvl3pPr marL="446088" indent="-255588" defTabSz="874713">
              <a:lnSpc>
                <a:spcPct val="90000"/>
              </a:lnSpc>
              <a:spcBef>
                <a:spcPct val="100000"/>
              </a:spcBef>
              <a:buClr>
                <a:srgbClr val="8C7F6D"/>
              </a:buClr>
              <a:buChar char="•"/>
              <a:defRPr sz="1600">
                <a:solidFill>
                  <a:srgbClr val="003896"/>
                </a:solidFill>
                <a:latin typeface="Arial" panose="020B0604020202020204" pitchFamily="34" charset="0"/>
                <a:cs typeface="Arial" panose="020B0604020202020204" pitchFamily="34" charset="0"/>
              </a:defRPr>
            </a:lvl3pPr>
            <a:lvl4pPr marL="600075" indent="-150813" defTabSz="874713">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4pPr>
            <a:lvl5pPr marL="731838" indent="-127000" defTabSz="874713">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5pPr>
            <a:lvl6pPr marL="1189038" indent="-127000" defTabSz="874713"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6pPr>
            <a:lvl7pPr marL="1646238" indent="-127000" defTabSz="874713"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7pPr>
            <a:lvl8pPr marL="2103438" indent="-127000" defTabSz="874713"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8pPr>
            <a:lvl9pPr marL="2560638" indent="-127000" defTabSz="874713"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9pPr>
          </a:lstStyle>
          <a:p>
            <a:pPr>
              <a:buFontTx/>
              <a:buNone/>
            </a:pPr>
            <a:r>
              <a:rPr lang="en-ZA" altLang="en-US" sz="1200" dirty="0">
                <a:ea typeface="Arial Unicode MS" pitchFamily="34" charset="-128"/>
              </a:rPr>
              <a:t>A statement of intention by the employer which provides a framework for setting SHEQ objectives to improve SHEQ performance and  also emphasises management commitment to employees’ wellbeing and duty of care to the environment.</a:t>
            </a:r>
            <a:endParaRPr lang="en-US" altLang="en-US" sz="1200" dirty="0">
              <a:ea typeface="Arial Unicode MS" pitchFamily="34" charset="-128"/>
            </a:endParaRPr>
          </a:p>
        </p:txBody>
      </p:sp>
    </p:spTree>
    <p:extLst>
      <p:ext uri="{BB962C8B-B14F-4D97-AF65-F5344CB8AC3E}">
        <p14:creationId xmlns:p14="http://schemas.microsoft.com/office/powerpoint/2010/main" val="23827725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6EB16E-EB8A-E11E-92B4-24253E78DC0F}"/>
              </a:ext>
            </a:extLst>
          </p:cNvPr>
          <p:cNvSpPr>
            <a:spLocks noGrp="1"/>
          </p:cNvSpPr>
          <p:nvPr>
            <p:ph type="title"/>
          </p:nvPr>
        </p:nvSpPr>
        <p:spPr/>
        <p:txBody>
          <a:bodyPr/>
          <a:lstStyle/>
          <a:p>
            <a:r>
              <a:rPr lang="en-US" altLang="en-US" dirty="0"/>
              <a:t>SHE Clarification</a:t>
            </a:r>
            <a:endParaRPr lang="en-US" dirty="0"/>
          </a:p>
        </p:txBody>
      </p:sp>
      <p:sp>
        <p:nvSpPr>
          <p:cNvPr id="3" name="Content Placeholder 2">
            <a:extLst>
              <a:ext uri="{FF2B5EF4-FFF2-40B4-BE49-F238E27FC236}">
                <a16:creationId xmlns:a16="http://schemas.microsoft.com/office/drawing/2014/main" id="{0A50A51C-64F1-E345-9891-68F3C607B6A2}"/>
              </a:ext>
            </a:extLst>
          </p:cNvPr>
          <p:cNvSpPr>
            <a:spLocks noGrp="1"/>
          </p:cNvSpPr>
          <p:nvPr>
            <p:ph idx="1"/>
          </p:nvPr>
        </p:nvSpPr>
        <p:spPr>
          <a:xfrm>
            <a:off x="0" y="1223492"/>
            <a:ext cx="12100559" cy="5428739"/>
          </a:xfrm>
        </p:spPr>
        <p:txBody>
          <a:bodyPr/>
          <a:lstStyle/>
          <a:p>
            <a:pPr marL="0" indent="0">
              <a:spcBef>
                <a:spcPct val="30000"/>
              </a:spcBef>
              <a:spcAft>
                <a:spcPct val="0"/>
              </a:spcAft>
              <a:buNone/>
              <a:defRPr/>
            </a:pPr>
            <a:endParaRPr lang="en-ZA" altLang="en-US" kern="0" dirty="0"/>
          </a:p>
          <a:p>
            <a:pPr marL="0" indent="0">
              <a:spcBef>
                <a:spcPct val="30000"/>
              </a:spcBef>
              <a:spcAft>
                <a:spcPct val="0"/>
              </a:spcAft>
              <a:buNone/>
              <a:defRPr/>
            </a:pPr>
            <a:endParaRPr lang="en-ZA" altLang="en-US" sz="1400" kern="0" dirty="0"/>
          </a:p>
          <a:p>
            <a:pPr>
              <a:spcBef>
                <a:spcPct val="30000"/>
              </a:spcBef>
              <a:spcAft>
                <a:spcPct val="0"/>
              </a:spcAft>
            </a:pPr>
            <a:endParaRPr lang="en-ZA" sz="1400" dirty="0"/>
          </a:p>
          <a:p>
            <a:pPr marL="0" indent="0">
              <a:buNone/>
            </a:pPr>
            <a:endParaRPr lang="en-US" dirty="0"/>
          </a:p>
        </p:txBody>
      </p:sp>
      <p:sp>
        <p:nvSpPr>
          <p:cNvPr id="5" name="Slide Number Placeholder 5">
            <a:extLst>
              <a:ext uri="{FF2B5EF4-FFF2-40B4-BE49-F238E27FC236}">
                <a16:creationId xmlns:a16="http://schemas.microsoft.com/office/drawing/2014/main" id="{2EAA7AAA-6E3B-D37C-1F87-DF5919800C85}"/>
              </a:ext>
            </a:extLst>
          </p:cNvPr>
          <p:cNvSpPr>
            <a:spLocks noGrp="1"/>
          </p:cNvSpPr>
          <p:nvPr>
            <p:ph type="sldNum" sz="quarter" idx="4"/>
          </p:nvPr>
        </p:nvSpPr>
        <p:spPr>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5</a:t>
            </a:fld>
            <a:endParaRPr lang="en-ZA" dirty="0"/>
          </a:p>
        </p:txBody>
      </p:sp>
      <p:sp>
        <p:nvSpPr>
          <p:cNvPr id="4" name="object 9">
            <a:extLst>
              <a:ext uri="{FF2B5EF4-FFF2-40B4-BE49-F238E27FC236}">
                <a16:creationId xmlns:a16="http://schemas.microsoft.com/office/drawing/2014/main" id="{D3ADCCE6-82F2-1D54-F9C9-F2B85C811DBF}"/>
              </a:ext>
            </a:extLst>
          </p:cNvPr>
          <p:cNvSpPr txBox="1">
            <a:spLocks/>
          </p:cNvSpPr>
          <p:nvPr/>
        </p:nvSpPr>
        <p:spPr bwMode="auto">
          <a:xfrm>
            <a:off x="193039" y="1223493"/>
            <a:ext cx="11714480" cy="539956"/>
          </a:xfrm>
          <a:prstGeom prst="rect">
            <a:avLst/>
          </a:prstGeom>
          <a:solidFill>
            <a:srgbClr val="BFCDE4"/>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54007" tIns="54007" rIns="54007" bIns="54007" anchor="ctr">
            <a:spAutoFit/>
          </a:bodyPr>
          <a:lstStyle>
            <a:lvl1pPr marL="7938">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sz="1400" b="1" dirty="0">
                <a:solidFill>
                  <a:srgbClr val="003896"/>
                </a:solidFill>
                <a:ea typeface="MS PGothic" panose="020B0600070205080204" pitchFamily="34" charset="-128"/>
              </a:rPr>
              <a:t>As part of Eskom’s Supplier Management System, it is a requirement for all suppliers who wish to undertake work for Eskom to undergo an occupational safety, health and environment (SHE) evaluation process</a:t>
            </a:r>
            <a:r>
              <a:rPr lang="en-US" altLang="en-US" sz="900" b="1" dirty="0">
                <a:solidFill>
                  <a:srgbClr val="003896"/>
                </a:solidFill>
                <a:ea typeface="MS PGothic" panose="020B0600070205080204" pitchFamily="34" charset="-128"/>
              </a:rPr>
              <a:t>.</a:t>
            </a:r>
            <a:endParaRPr lang="en-ZA" altLang="en-US" sz="900" b="1" dirty="0">
              <a:solidFill>
                <a:srgbClr val="003896"/>
              </a:solidFill>
              <a:ea typeface="MS PGothic" panose="020B0600070205080204" pitchFamily="34" charset="-128"/>
            </a:endParaRPr>
          </a:p>
        </p:txBody>
      </p:sp>
      <p:sp>
        <p:nvSpPr>
          <p:cNvPr id="20" name="object 8">
            <a:extLst>
              <a:ext uri="{FF2B5EF4-FFF2-40B4-BE49-F238E27FC236}">
                <a16:creationId xmlns:a16="http://schemas.microsoft.com/office/drawing/2014/main" id="{0E9E71BF-9455-08CD-C25F-2E18BC6A5827}"/>
              </a:ext>
            </a:extLst>
          </p:cNvPr>
          <p:cNvSpPr txBox="1">
            <a:spLocks/>
          </p:cNvSpPr>
          <p:nvPr/>
        </p:nvSpPr>
        <p:spPr>
          <a:xfrm>
            <a:off x="4373563" y="2308811"/>
            <a:ext cx="4751387" cy="169277"/>
          </a:xfrm>
          <a:prstGeom prst="rect">
            <a:avLst/>
          </a:prstGeom>
        </p:spPr>
        <p:txBody>
          <a:bodyPr lIns="0" tIns="0" rIns="0" bIns="0" anchor="b">
            <a:spAutoFit/>
          </a:bodyPr>
          <a:lstStyle/>
          <a:p>
            <a:pPr marL="8473" defTabSz="685800" eaLnBrk="1" hangingPunct="1">
              <a:defRPr/>
            </a:pPr>
            <a:r>
              <a:rPr lang="en-US" sz="1100" b="1" spc="3" dirty="0">
                <a:solidFill>
                  <a:srgbClr val="003896"/>
                </a:solidFill>
                <a:latin typeface="Arial"/>
                <a:ea typeface="ＭＳ Ｐゴシック"/>
                <a:cs typeface="Arial"/>
              </a:rPr>
              <a:t>Explanation </a:t>
            </a:r>
            <a:endParaRPr lang="en-ZA" sz="1100" b="1" dirty="0">
              <a:solidFill>
                <a:srgbClr val="003896"/>
              </a:solidFill>
              <a:latin typeface="Arial"/>
              <a:ea typeface="ＭＳ Ｐゴシック"/>
              <a:cs typeface="Arial"/>
            </a:endParaRPr>
          </a:p>
        </p:txBody>
      </p:sp>
      <p:sp>
        <p:nvSpPr>
          <p:cNvPr id="21" name="object 7">
            <a:extLst>
              <a:ext uri="{FF2B5EF4-FFF2-40B4-BE49-F238E27FC236}">
                <a16:creationId xmlns:a16="http://schemas.microsoft.com/office/drawing/2014/main" id="{F15EB4B6-8772-4E06-DE81-439C8F1F22FC}"/>
              </a:ext>
            </a:extLst>
          </p:cNvPr>
          <p:cNvSpPr txBox="1">
            <a:spLocks/>
          </p:cNvSpPr>
          <p:nvPr/>
        </p:nvSpPr>
        <p:spPr bwMode="auto">
          <a:xfrm>
            <a:off x="295275" y="2308811"/>
            <a:ext cx="1417638" cy="169277"/>
          </a:xfrm>
          <a:prstGeom prst="rect">
            <a:avLst/>
          </a:prstGeom>
        </p:spPr>
        <p:txBody>
          <a:bodyPr wrap="square" lIns="0" tIns="0" rIns="0" bIns="0" anchor="b">
            <a:spAutoFit/>
          </a:bodyPr>
          <a:lstStyle/>
          <a:p>
            <a:pPr marL="8473" defTabSz="685800" eaLnBrk="1" hangingPunct="1">
              <a:defRPr/>
            </a:pPr>
            <a:r>
              <a:rPr lang="en-ZA" sz="1100" b="1" spc="10" dirty="0">
                <a:solidFill>
                  <a:srgbClr val="003896"/>
                </a:solidFill>
                <a:latin typeface="Arial"/>
                <a:ea typeface="ＭＳ Ｐゴシック"/>
                <a:cs typeface="Arial"/>
              </a:rPr>
              <a:t>Requirements </a:t>
            </a:r>
            <a:endParaRPr lang="en-ZA" sz="1100" b="1" dirty="0">
              <a:solidFill>
                <a:srgbClr val="003896"/>
              </a:solidFill>
              <a:latin typeface="Arial"/>
              <a:ea typeface="ＭＳ Ｐゴシック"/>
              <a:cs typeface="Arial"/>
            </a:endParaRPr>
          </a:p>
        </p:txBody>
      </p:sp>
      <p:sp>
        <p:nvSpPr>
          <p:cNvPr id="22" name="TextBox 29">
            <a:extLst>
              <a:ext uri="{FF2B5EF4-FFF2-40B4-BE49-F238E27FC236}">
                <a16:creationId xmlns:a16="http://schemas.microsoft.com/office/drawing/2014/main" id="{3A6F9833-78F5-7D7F-2A26-BA7FAABF3AB9}"/>
              </a:ext>
            </a:extLst>
          </p:cNvPr>
          <p:cNvSpPr txBox="1">
            <a:spLocks/>
          </p:cNvSpPr>
          <p:nvPr/>
        </p:nvSpPr>
        <p:spPr bwMode="auto">
          <a:xfrm>
            <a:off x="294862" y="2624983"/>
            <a:ext cx="1417638" cy="866477"/>
          </a:xfrm>
          <a:prstGeom prst="rect">
            <a:avLst/>
          </a:prstGeom>
          <a:solidFill>
            <a:srgbClr val="BFCDE4"/>
          </a:solidFill>
          <a:ln w="9525">
            <a:solidFill>
              <a:srgbClr val="BFCDE4"/>
            </a:solidFill>
            <a:miter lim="800000"/>
            <a:headEnd/>
            <a:tailEnd/>
          </a:ln>
        </p:spPr>
        <p:txBody>
          <a:bodyPr lIns="25432" tIns="25432" rIns="25432" bIns="25432" anchor="ctr"/>
          <a:lstStyle>
            <a:lvl1pPr marL="11113">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sz="1100" b="1">
                <a:solidFill>
                  <a:srgbClr val="003896"/>
                </a:solidFill>
                <a:ea typeface="MS PGothic" panose="020B0600070205080204" pitchFamily="34" charset="-128"/>
              </a:rPr>
              <a:t>7. SHE Competency</a:t>
            </a:r>
            <a:endParaRPr lang="en-ZA" altLang="en-US" sz="1100" b="1" dirty="0">
              <a:solidFill>
                <a:srgbClr val="003896"/>
              </a:solidFill>
              <a:ea typeface="MS PGothic" panose="020B0600070205080204" pitchFamily="34" charset="-128"/>
            </a:endParaRPr>
          </a:p>
        </p:txBody>
      </p:sp>
      <p:sp>
        <p:nvSpPr>
          <p:cNvPr id="8" name="TextBox 45">
            <a:extLst>
              <a:ext uri="{FF2B5EF4-FFF2-40B4-BE49-F238E27FC236}">
                <a16:creationId xmlns:a16="http://schemas.microsoft.com/office/drawing/2014/main" id="{32476A03-AD4C-C9C1-2FAA-ADDE5151064B}"/>
              </a:ext>
            </a:extLst>
          </p:cNvPr>
          <p:cNvSpPr txBox="1">
            <a:spLocks/>
          </p:cNvSpPr>
          <p:nvPr/>
        </p:nvSpPr>
        <p:spPr bwMode="auto">
          <a:xfrm>
            <a:off x="2264251" y="2624983"/>
            <a:ext cx="8970010" cy="609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marL="266700" indent="-266700" defTabSz="874713">
              <a:lnSpc>
                <a:spcPct val="90000"/>
              </a:lnSpc>
              <a:spcBef>
                <a:spcPct val="100000"/>
              </a:spcBef>
              <a:buClr>
                <a:srgbClr val="8C7F6D"/>
              </a:buClr>
              <a:buChar char="•"/>
              <a:defRPr sz="2000">
                <a:solidFill>
                  <a:srgbClr val="003896"/>
                </a:solidFill>
                <a:latin typeface="Arial" panose="020B0604020202020204" pitchFamily="34" charset="0"/>
                <a:cs typeface="Arial" panose="020B0604020202020204" pitchFamily="34" charset="0"/>
              </a:defRPr>
            </a:lvl1pPr>
            <a:lvl2pPr marL="1588" defTabSz="874713">
              <a:lnSpc>
                <a:spcPct val="90000"/>
              </a:lnSpc>
              <a:spcBef>
                <a:spcPct val="100000"/>
              </a:spcBef>
              <a:buClr>
                <a:srgbClr val="8C7F6D"/>
              </a:buClr>
              <a:buChar char="•"/>
              <a:defRPr>
                <a:solidFill>
                  <a:srgbClr val="003896"/>
                </a:solidFill>
                <a:latin typeface="Arial" panose="020B0604020202020204" pitchFamily="34" charset="0"/>
                <a:cs typeface="Arial" panose="020B0604020202020204" pitchFamily="34" charset="0"/>
              </a:defRPr>
            </a:lvl2pPr>
            <a:lvl3pPr marL="446088" indent="-255588" defTabSz="874713">
              <a:lnSpc>
                <a:spcPct val="90000"/>
              </a:lnSpc>
              <a:spcBef>
                <a:spcPct val="100000"/>
              </a:spcBef>
              <a:buClr>
                <a:srgbClr val="8C7F6D"/>
              </a:buClr>
              <a:buChar char="•"/>
              <a:defRPr sz="1600">
                <a:solidFill>
                  <a:srgbClr val="003896"/>
                </a:solidFill>
                <a:latin typeface="Arial" panose="020B0604020202020204" pitchFamily="34" charset="0"/>
                <a:cs typeface="Arial" panose="020B0604020202020204" pitchFamily="34" charset="0"/>
              </a:defRPr>
            </a:lvl3pPr>
            <a:lvl4pPr marL="600075" indent="-150813" defTabSz="874713">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4pPr>
            <a:lvl5pPr marL="731838" indent="-127000" defTabSz="874713">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5pPr>
            <a:lvl6pPr marL="1189038" indent="-127000" defTabSz="874713"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6pPr>
            <a:lvl7pPr marL="1646238" indent="-127000" defTabSz="874713"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7pPr>
            <a:lvl8pPr marL="2103438" indent="-127000" defTabSz="874713"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8pPr>
            <a:lvl9pPr marL="2560638" indent="-127000" defTabSz="874713"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9pPr>
          </a:lstStyle>
          <a:p>
            <a:pPr lvl="1">
              <a:buFontTx/>
              <a:buNone/>
            </a:pPr>
            <a:r>
              <a:rPr lang="en-ZA" altLang="en-US" sz="1100" dirty="0">
                <a:ea typeface="Arial Unicode MS" pitchFamily="34" charset="-128"/>
              </a:rPr>
              <a:t>A person who, in respect to the work that must be done, has the required training, knowledge and experience, and, where applicable, qualifications relevant to that work or task. Provided that where appropriate qualifications and training are registered in terms of the provisions of the National Qualifications Framework Act, No 67 of 2008, those qualifications and training must be regarded as the required qualifications and training and is familiar with the Act and applicable regulations made under the Act.</a:t>
            </a:r>
          </a:p>
        </p:txBody>
      </p:sp>
    </p:spTree>
    <p:extLst>
      <p:ext uri="{BB962C8B-B14F-4D97-AF65-F5344CB8AC3E}">
        <p14:creationId xmlns:p14="http://schemas.microsoft.com/office/powerpoint/2010/main" val="40855180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0B2B45-62F4-A9BB-9E3E-11360C1AFE2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BF3F5C7-A851-7C5E-B9F9-286734950674}"/>
              </a:ext>
            </a:extLst>
          </p:cNvPr>
          <p:cNvSpPr>
            <a:spLocks noGrp="1"/>
          </p:cNvSpPr>
          <p:nvPr>
            <p:ph type="title"/>
          </p:nvPr>
        </p:nvSpPr>
        <p:spPr/>
        <p:txBody>
          <a:bodyPr/>
          <a:lstStyle/>
          <a:p>
            <a:r>
              <a:rPr lang="en-US" altLang="en-US" dirty="0"/>
              <a:t>SHE Clarification- </a:t>
            </a:r>
            <a:endParaRPr lang="en-US" dirty="0"/>
          </a:p>
        </p:txBody>
      </p:sp>
      <p:sp>
        <p:nvSpPr>
          <p:cNvPr id="3" name="Content Placeholder 2">
            <a:extLst>
              <a:ext uri="{FF2B5EF4-FFF2-40B4-BE49-F238E27FC236}">
                <a16:creationId xmlns:a16="http://schemas.microsoft.com/office/drawing/2014/main" id="{5779D68A-AD21-54A9-B7DB-62185A2247A7}"/>
              </a:ext>
            </a:extLst>
          </p:cNvPr>
          <p:cNvSpPr>
            <a:spLocks noGrp="1"/>
          </p:cNvSpPr>
          <p:nvPr>
            <p:ph idx="1"/>
          </p:nvPr>
        </p:nvSpPr>
        <p:spPr>
          <a:xfrm>
            <a:off x="-1" y="1117005"/>
            <a:ext cx="12100559" cy="5428739"/>
          </a:xfrm>
        </p:spPr>
        <p:txBody>
          <a:bodyPr/>
          <a:lstStyle/>
          <a:p>
            <a:pPr marL="0" indent="0">
              <a:spcBef>
                <a:spcPct val="30000"/>
              </a:spcBef>
              <a:spcAft>
                <a:spcPct val="0"/>
              </a:spcAft>
              <a:buNone/>
              <a:defRPr/>
            </a:pPr>
            <a:endParaRPr lang="en-ZA" altLang="en-US" kern="0" dirty="0"/>
          </a:p>
          <a:p>
            <a:pPr marL="0" indent="0">
              <a:spcBef>
                <a:spcPct val="30000"/>
              </a:spcBef>
              <a:spcAft>
                <a:spcPct val="0"/>
              </a:spcAft>
              <a:buNone/>
              <a:defRPr/>
            </a:pPr>
            <a:endParaRPr lang="en-ZA" altLang="en-US" sz="1400" kern="0" dirty="0"/>
          </a:p>
          <a:p>
            <a:pPr>
              <a:spcBef>
                <a:spcPct val="30000"/>
              </a:spcBef>
              <a:spcAft>
                <a:spcPct val="0"/>
              </a:spcAft>
            </a:pPr>
            <a:endParaRPr lang="en-ZA" sz="1400" dirty="0"/>
          </a:p>
          <a:p>
            <a:pPr marL="0" indent="0">
              <a:buNone/>
            </a:pPr>
            <a:endParaRPr lang="en-US" dirty="0"/>
          </a:p>
        </p:txBody>
      </p:sp>
      <p:sp>
        <p:nvSpPr>
          <p:cNvPr id="5" name="Slide Number Placeholder 5">
            <a:extLst>
              <a:ext uri="{FF2B5EF4-FFF2-40B4-BE49-F238E27FC236}">
                <a16:creationId xmlns:a16="http://schemas.microsoft.com/office/drawing/2014/main" id="{47EAA2F1-3188-1D73-A1C7-B7DDC1D06514}"/>
              </a:ext>
            </a:extLst>
          </p:cNvPr>
          <p:cNvSpPr>
            <a:spLocks noGrp="1"/>
          </p:cNvSpPr>
          <p:nvPr>
            <p:ph type="sldNum" sz="quarter" idx="4"/>
          </p:nvPr>
        </p:nvSpPr>
        <p:spPr>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6</a:t>
            </a:fld>
            <a:endParaRPr lang="en-ZA" dirty="0"/>
          </a:p>
        </p:txBody>
      </p:sp>
      <p:sp>
        <p:nvSpPr>
          <p:cNvPr id="4" name="object 9">
            <a:extLst>
              <a:ext uri="{FF2B5EF4-FFF2-40B4-BE49-F238E27FC236}">
                <a16:creationId xmlns:a16="http://schemas.microsoft.com/office/drawing/2014/main" id="{B861F239-4156-8E93-24A4-134F5D4268AB}"/>
              </a:ext>
            </a:extLst>
          </p:cNvPr>
          <p:cNvSpPr txBox="1">
            <a:spLocks/>
          </p:cNvSpPr>
          <p:nvPr/>
        </p:nvSpPr>
        <p:spPr bwMode="auto">
          <a:xfrm>
            <a:off x="193039" y="1223493"/>
            <a:ext cx="11714480" cy="539956"/>
          </a:xfrm>
          <a:prstGeom prst="rect">
            <a:avLst/>
          </a:prstGeom>
          <a:solidFill>
            <a:srgbClr val="BFCDE4"/>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54007" tIns="54007" rIns="54007" bIns="54007" anchor="ctr">
            <a:spAutoFit/>
          </a:bodyPr>
          <a:lstStyle>
            <a:lvl1pPr marL="7938">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sz="1400" b="1" dirty="0">
                <a:solidFill>
                  <a:srgbClr val="003896"/>
                </a:solidFill>
                <a:ea typeface="MS PGothic" panose="020B0600070205080204" pitchFamily="34" charset="-128"/>
              </a:rPr>
              <a:t>As part of Eskom’s Supplier Management System, it is a requirement for all suppliers who wish to undertake work for Eskom to undergo an occupational safety, health and environment (SHE) evaluation process</a:t>
            </a:r>
            <a:r>
              <a:rPr lang="en-US" altLang="en-US" sz="900" b="1" dirty="0">
                <a:solidFill>
                  <a:srgbClr val="003896"/>
                </a:solidFill>
                <a:ea typeface="MS PGothic" panose="020B0600070205080204" pitchFamily="34" charset="-128"/>
              </a:rPr>
              <a:t>.</a:t>
            </a:r>
            <a:endParaRPr lang="en-ZA" altLang="en-US" sz="900" b="1" dirty="0">
              <a:solidFill>
                <a:srgbClr val="003896"/>
              </a:solidFill>
              <a:ea typeface="MS PGothic" panose="020B0600070205080204" pitchFamily="34" charset="-128"/>
            </a:endParaRPr>
          </a:p>
        </p:txBody>
      </p:sp>
      <p:sp>
        <p:nvSpPr>
          <p:cNvPr id="20" name="object 8">
            <a:extLst>
              <a:ext uri="{FF2B5EF4-FFF2-40B4-BE49-F238E27FC236}">
                <a16:creationId xmlns:a16="http://schemas.microsoft.com/office/drawing/2014/main" id="{68563B72-6B64-C831-35C8-05C99489F720}"/>
              </a:ext>
            </a:extLst>
          </p:cNvPr>
          <p:cNvSpPr txBox="1">
            <a:spLocks/>
          </p:cNvSpPr>
          <p:nvPr/>
        </p:nvSpPr>
        <p:spPr>
          <a:xfrm>
            <a:off x="4373563" y="2308811"/>
            <a:ext cx="4751387" cy="169277"/>
          </a:xfrm>
          <a:prstGeom prst="rect">
            <a:avLst/>
          </a:prstGeom>
        </p:spPr>
        <p:txBody>
          <a:bodyPr lIns="0" tIns="0" rIns="0" bIns="0" anchor="b">
            <a:spAutoFit/>
          </a:bodyPr>
          <a:lstStyle/>
          <a:p>
            <a:pPr marL="8473" defTabSz="685800" eaLnBrk="1" hangingPunct="1">
              <a:defRPr/>
            </a:pPr>
            <a:r>
              <a:rPr lang="en-US" sz="1100" b="1" spc="3" dirty="0">
                <a:solidFill>
                  <a:srgbClr val="003896"/>
                </a:solidFill>
                <a:latin typeface="Arial"/>
                <a:ea typeface="ＭＳ Ｐゴシック"/>
                <a:cs typeface="Arial"/>
              </a:rPr>
              <a:t>Explanation </a:t>
            </a:r>
            <a:endParaRPr lang="en-ZA" sz="1100" b="1" dirty="0">
              <a:solidFill>
                <a:srgbClr val="003896"/>
              </a:solidFill>
              <a:latin typeface="Arial"/>
              <a:ea typeface="ＭＳ Ｐゴシック"/>
              <a:cs typeface="Arial"/>
            </a:endParaRPr>
          </a:p>
        </p:txBody>
      </p:sp>
      <p:sp>
        <p:nvSpPr>
          <p:cNvPr id="21" name="object 7">
            <a:extLst>
              <a:ext uri="{FF2B5EF4-FFF2-40B4-BE49-F238E27FC236}">
                <a16:creationId xmlns:a16="http://schemas.microsoft.com/office/drawing/2014/main" id="{9A58FC77-8667-C863-7457-E76EEA8A1062}"/>
              </a:ext>
            </a:extLst>
          </p:cNvPr>
          <p:cNvSpPr txBox="1">
            <a:spLocks/>
          </p:cNvSpPr>
          <p:nvPr/>
        </p:nvSpPr>
        <p:spPr bwMode="auto">
          <a:xfrm>
            <a:off x="295275" y="2308811"/>
            <a:ext cx="1417638" cy="169277"/>
          </a:xfrm>
          <a:prstGeom prst="rect">
            <a:avLst/>
          </a:prstGeom>
        </p:spPr>
        <p:txBody>
          <a:bodyPr wrap="square" lIns="0" tIns="0" rIns="0" bIns="0" anchor="b">
            <a:spAutoFit/>
          </a:bodyPr>
          <a:lstStyle/>
          <a:p>
            <a:pPr marL="8473" defTabSz="685800" eaLnBrk="1" hangingPunct="1">
              <a:defRPr/>
            </a:pPr>
            <a:r>
              <a:rPr lang="en-ZA" sz="1100" b="1" spc="10" dirty="0">
                <a:solidFill>
                  <a:srgbClr val="003896"/>
                </a:solidFill>
                <a:latin typeface="Arial"/>
                <a:ea typeface="ＭＳ Ｐゴシック"/>
                <a:cs typeface="Arial"/>
              </a:rPr>
              <a:t>Requirements </a:t>
            </a:r>
            <a:endParaRPr lang="en-ZA" sz="1100" b="1" dirty="0">
              <a:solidFill>
                <a:srgbClr val="003896"/>
              </a:solidFill>
              <a:latin typeface="Arial"/>
              <a:ea typeface="ＭＳ Ｐゴシック"/>
              <a:cs typeface="Arial"/>
            </a:endParaRPr>
          </a:p>
        </p:txBody>
      </p:sp>
      <p:sp>
        <p:nvSpPr>
          <p:cNvPr id="22" name="TextBox 29">
            <a:extLst>
              <a:ext uri="{FF2B5EF4-FFF2-40B4-BE49-F238E27FC236}">
                <a16:creationId xmlns:a16="http://schemas.microsoft.com/office/drawing/2014/main" id="{F38E4A61-55B5-543E-F54E-BEE0B36DE28F}"/>
              </a:ext>
            </a:extLst>
          </p:cNvPr>
          <p:cNvSpPr txBox="1">
            <a:spLocks/>
          </p:cNvSpPr>
          <p:nvPr/>
        </p:nvSpPr>
        <p:spPr bwMode="auto">
          <a:xfrm>
            <a:off x="294862" y="2603117"/>
            <a:ext cx="1417638" cy="648191"/>
          </a:xfrm>
          <a:prstGeom prst="rect">
            <a:avLst/>
          </a:prstGeom>
          <a:solidFill>
            <a:srgbClr val="BFCDE4"/>
          </a:solidFill>
          <a:ln w="9525">
            <a:solidFill>
              <a:srgbClr val="BFCDE4"/>
            </a:solidFill>
            <a:miter lim="800000"/>
            <a:headEnd/>
            <a:tailEnd/>
          </a:ln>
        </p:spPr>
        <p:txBody>
          <a:bodyPr lIns="25432" tIns="25432" rIns="25432" bIns="25432" anchor="ctr"/>
          <a:lstStyle>
            <a:lvl1pPr marL="11113">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sz="1100" b="1" dirty="0">
                <a:solidFill>
                  <a:srgbClr val="003896"/>
                </a:solidFill>
                <a:ea typeface="MS PGothic" panose="020B0600070205080204" pitchFamily="34" charset="-128"/>
              </a:rPr>
              <a:t>8. Environmental Management Plan   </a:t>
            </a:r>
            <a:endParaRPr lang="en-ZA" altLang="en-US" sz="1100" b="1" dirty="0">
              <a:solidFill>
                <a:srgbClr val="003896"/>
              </a:solidFill>
              <a:ea typeface="MS PGothic" panose="020B0600070205080204" pitchFamily="34" charset="-128"/>
            </a:endParaRPr>
          </a:p>
        </p:txBody>
      </p:sp>
      <p:sp>
        <p:nvSpPr>
          <p:cNvPr id="8" name="TextBox 45">
            <a:extLst>
              <a:ext uri="{FF2B5EF4-FFF2-40B4-BE49-F238E27FC236}">
                <a16:creationId xmlns:a16="http://schemas.microsoft.com/office/drawing/2014/main" id="{BF1A8BB8-A14F-CED3-DE9F-FF1F95487604}"/>
              </a:ext>
            </a:extLst>
          </p:cNvPr>
          <p:cNvSpPr txBox="1">
            <a:spLocks/>
          </p:cNvSpPr>
          <p:nvPr/>
        </p:nvSpPr>
        <p:spPr bwMode="auto">
          <a:xfrm>
            <a:off x="2210463" y="2479404"/>
            <a:ext cx="8888626" cy="626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marL="266700" indent="-266700" defTabSz="874713">
              <a:lnSpc>
                <a:spcPct val="90000"/>
              </a:lnSpc>
              <a:spcBef>
                <a:spcPct val="100000"/>
              </a:spcBef>
              <a:buClr>
                <a:srgbClr val="8C7F6D"/>
              </a:buClr>
              <a:buChar char="•"/>
              <a:defRPr sz="2000">
                <a:solidFill>
                  <a:srgbClr val="003896"/>
                </a:solidFill>
                <a:latin typeface="Arial" panose="020B0604020202020204" pitchFamily="34" charset="0"/>
                <a:cs typeface="Arial" panose="020B0604020202020204" pitchFamily="34" charset="0"/>
              </a:defRPr>
            </a:lvl1pPr>
            <a:lvl2pPr marL="1588" defTabSz="874713">
              <a:lnSpc>
                <a:spcPct val="90000"/>
              </a:lnSpc>
              <a:spcBef>
                <a:spcPct val="100000"/>
              </a:spcBef>
              <a:buClr>
                <a:srgbClr val="8C7F6D"/>
              </a:buClr>
              <a:buChar char="•"/>
              <a:defRPr>
                <a:solidFill>
                  <a:srgbClr val="003896"/>
                </a:solidFill>
                <a:latin typeface="Arial" panose="020B0604020202020204" pitchFamily="34" charset="0"/>
                <a:cs typeface="Arial" panose="020B0604020202020204" pitchFamily="34" charset="0"/>
              </a:defRPr>
            </a:lvl2pPr>
            <a:lvl3pPr marL="446088" indent="-255588" defTabSz="874713">
              <a:lnSpc>
                <a:spcPct val="90000"/>
              </a:lnSpc>
              <a:spcBef>
                <a:spcPct val="100000"/>
              </a:spcBef>
              <a:buClr>
                <a:srgbClr val="8C7F6D"/>
              </a:buClr>
              <a:buChar char="•"/>
              <a:defRPr sz="1600">
                <a:solidFill>
                  <a:srgbClr val="003896"/>
                </a:solidFill>
                <a:latin typeface="Arial" panose="020B0604020202020204" pitchFamily="34" charset="0"/>
                <a:cs typeface="Arial" panose="020B0604020202020204" pitchFamily="34" charset="0"/>
              </a:defRPr>
            </a:lvl3pPr>
            <a:lvl4pPr marL="600075" indent="-150813" defTabSz="874713">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4pPr>
            <a:lvl5pPr marL="731838" indent="-127000" defTabSz="874713">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5pPr>
            <a:lvl6pPr marL="1189038" indent="-127000" defTabSz="874713"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6pPr>
            <a:lvl7pPr marL="1646238" indent="-127000" defTabSz="874713"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7pPr>
            <a:lvl8pPr marL="2103438" indent="-127000" defTabSz="874713"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8pPr>
            <a:lvl9pPr marL="2560638" indent="-127000" defTabSz="874713"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9pPr>
          </a:lstStyle>
          <a:p>
            <a:pPr lvl="1">
              <a:buFontTx/>
              <a:buNone/>
            </a:pPr>
            <a:endParaRPr lang="en-US" sz="1100" dirty="0"/>
          </a:p>
          <a:p>
            <a:pPr lvl="1">
              <a:buFontTx/>
              <a:buNone/>
            </a:pPr>
            <a:r>
              <a:rPr lang="en-US" sz="1100" dirty="0"/>
              <a:t>Bidders will have to develop an Environmental Management Plan (EMP) that is aligned with Eskom SHEQ requirements that identify environmental aspects relevant to their scope of work and develop mitigation measures for the significant impacts.</a:t>
            </a:r>
            <a:endParaRPr lang="en-ZA" altLang="en-US" sz="1100" dirty="0">
              <a:ea typeface="Arial Unicode MS" pitchFamily="34" charset="-128"/>
            </a:endParaRPr>
          </a:p>
        </p:txBody>
      </p:sp>
      <p:sp>
        <p:nvSpPr>
          <p:cNvPr id="6" name="TextBox 29">
            <a:extLst>
              <a:ext uri="{FF2B5EF4-FFF2-40B4-BE49-F238E27FC236}">
                <a16:creationId xmlns:a16="http://schemas.microsoft.com/office/drawing/2014/main" id="{3AA272DB-FCF0-2507-F639-D95AB921100F}"/>
              </a:ext>
            </a:extLst>
          </p:cNvPr>
          <p:cNvSpPr txBox="1">
            <a:spLocks/>
          </p:cNvSpPr>
          <p:nvPr/>
        </p:nvSpPr>
        <p:spPr bwMode="auto">
          <a:xfrm>
            <a:off x="294862" y="3337928"/>
            <a:ext cx="1417638" cy="648191"/>
          </a:xfrm>
          <a:prstGeom prst="rect">
            <a:avLst/>
          </a:prstGeom>
          <a:solidFill>
            <a:srgbClr val="BFCDE4"/>
          </a:solidFill>
          <a:ln w="9525">
            <a:solidFill>
              <a:srgbClr val="BFCDE4"/>
            </a:solidFill>
            <a:miter lim="800000"/>
            <a:headEnd/>
            <a:tailEnd/>
          </a:ln>
        </p:spPr>
        <p:txBody>
          <a:bodyPr lIns="25432" tIns="25432" rIns="25432" bIns="25432" anchor="ctr"/>
          <a:lstStyle>
            <a:lvl1pPr marL="11113">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sz="1100" b="1" dirty="0">
                <a:solidFill>
                  <a:srgbClr val="003896"/>
                </a:solidFill>
                <a:ea typeface="MS PGothic" panose="020B0600070205080204" pitchFamily="34" charset="-128"/>
              </a:rPr>
              <a:t>9. Waste Management Plan  </a:t>
            </a:r>
            <a:endParaRPr lang="en-ZA" altLang="en-US" sz="1100" b="1" dirty="0">
              <a:solidFill>
                <a:srgbClr val="003896"/>
              </a:solidFill>
              <a:ea typeface="MS PGothic" panose="020B0600070205080204" pitchFamily="34" charset="-128"/>
            </a:endParaRPr>
          </a:p>
        </p:txBody>
      </p:sp>
      <p:sp>
        <p:nvSpPr>
          <p:cNvPr id="10" name="TextBox 45">
            <a:extLst>
              <a:ext uri="{FF2B5EF4-FFF2-40B4-BE49-F238E27FC236}">
                <a16:creationId xmlns:a16="http://schemas.microsoft.com/office/drawing/2014/main" id="{12737FFE-BCD0-47F0-08E1-28E4BAC1C5F4}"/>
              </a:ext>
            </a:extLst>
          </p:cNvPr>
          <p:cNvSpPr txBox="1">
            <a:spLocks/>
          </p:cNvSpPr>
          <p:nvPr/>
        </p:nvSpPr>
        <p:spPr bwMode="auto">
          <a:xfrm>
            <a:off x="2210463" y="3444044"/>
            <a:ext cx="8960188" cy="4570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marL="266700" indent="-266700" defTabSz="874713">
              <a:lnSpc>
                <a:spcPct val="90000"/>
              </a:lnSpc>
              <a:spcBef>
                <a:spcPct val="100000"/>
              </a:spcBef>
              <a:buClr>
                <a:srgbClr val="8C7F6D"/>
              </a:buClr>
              <a:buChar char="•"/>
              <a:defRPr sz="2000">
                <a:solidFill>
                  <a:srgbClr val="003896"/>
                </a:solidFill>
                <a:latin typeface="Arial" panose="020B0604020202020204" pitchFamily="34" charset="0"/>
                <a:cs typeface="Arial" panose="020B0604020202020204" pitchFamily="34" charset="0"/>
              </a:defRPr>
            </a:lvl1pPr>
            <a:lvl2pPr marL="1588" defTabSz="874713">
              <a:lnSpc>
                <a:spcPct val="90000"/>
              </a:lnSpc>
              <a:spcBef>
                <a:spcPct val="100000"/>
              </a:spcBef>
              <a:buClr>
                <a:srgbClr val="8C7F6D"/>
              </a:buClr>
              <a:buChar char="•"/>
              <a:defRPr>
                <a:solidFill>
                  <a:srgbClr val="003896"/>
                </a:solidFill>
                <a:latin typeface="Arial" panose="020B0604020202020204" pitchFamily="34" charset="0"/>
                <a:cs typeface="Arial" panose="020B0604020202020204" pitchFamily="34" charset="0"/>
              </a:defRPr>
            </a:lvl2pPr>
            <a:lvl3pPr marL="446088" indent="-255588" defTabSz="874713">
              <a:lnSpc>
                <a:spcPct val="90000"/>
              </a:lnSpc>
              <a:spcBef>
                <a:spcPct val="100000"/>
              </a:spcBef>
              <a:buClr>
                <a:srgbClr val="8C7F6D"/>
              </a:buClr>
              <a:buChar char="•"/>
              <a:defRPr sz="1600">
                <a:solidFill>
                  <a:srgbClr val="003896"/>
                </a:solidFill>
                <a:latin typeface="Arial" panose="020B0604020202020204" pitchFamily="34" charset="0"/>
                <a:cs typeface="Arial" panose="020B0604020202020204" pitchFamily="34" charset="0"/>
              </a:defRPr>
            </a:lvl3pPr>
            <a:lvl4pPr marL="600075" indent="-150813" defTabSz="874713">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4pPr>
            <a:lvl5pPr marL="731838" indent="-127000" defTabSz="874713">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5pPr>
            <a:lvl6pPr marL="1189038" indent="-127000" defTabSz="874713"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6pPr>
            <a:lvl7pPr marL="1646238" indent="-127000" defTabSz="874713"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7pPr>
            <a:lvl8pPr marL="2103438" indent="-127000" defTabSz="874713"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8pPr>
            <a:lvl9pPr marL="2560638" indent="-127000" defTabSz="874713"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9pPr>
          </a:lstStyle>
          <a:p>
            <a:pPr lvl="1">
              <a:buFontTx/>
              <a:buNone/>
            </a:pPr>
            <a:r>
              <a:rPr lang="en-US" sz="1100" dirty="0"/>
              <a:t>Bidders must provide a Waste Management Plan outlining the management of various types of waste, including the segregation, storage, labelling and containment procedure. The plan must also include the procedures for safe handling, the use of license waste contractors, transportation and the use of licensed facilities for disposal </a:t>
            </a:r>
            <a:endParaRPr lang="en-ZA" altLang="en-US" sz="1100" dirty="0">
              <a:ea typeface="Arial Unicode MS" pitchFamily="34" charset="-128"/>
            </a:endParaRPr>
          </a:p>
        </p:txBody>
      </p:sp>
    </p:spTree>
    <p:extLst>
      <p:ext uri="{BB962C8B-B14F-4D97-AF65-F5344CB8AC3E}">
        <p14:creationId xmlns:p14="http://schemas.microsoft.com/office/powerpoint/2010/main" val="41323043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70FAF6-1BE2-9D79-C294-4B876675ADDC}"/>
              </a:ext>
            </a:extLst>
          </p:cNvPr>
          <p:cNvSpPr>
            <a:spLocks noGrp="1"/>
          </p:cNvSpPr>
          <p:nvPr>
            <p:ph type="ctrTitle"/>
          </p:nvPr>
        </p:nvSpPr>
        <p:spPr/>
        <p:txBody>
          <a:bodyPr/>
          <a:lstStyle/>
          <a:p>
            <a:r>
              <a:rPr lang="en-US" dirty="0"/>
              <a:t>Conclusion</a:t>
            </a:r>
          </a:p>
        </p:txBody>
      </p:sp>
      <p:pic>
        <p:nvPicPr>
          <p:cNvPr id="8" name="Picture Placeholder 7" descr="A close-up of a solar panel&#10;&#10;Description automatically generated">
            <a:extLst>
              <a:ext uri="{FF2B5EF4-FFF2-40B4-BE49-F238E27FC236}">
                <a16:creationId xmlns:a16="http://schemas.microsoft.com/office/drawing/2014/main" id="{879D8634-3BC8-6BB7-58D0-B2F0F53D38AB}"/>
              </a:ext>
            </a:extLst>
          </p:cNvPr>
          <p:cNvPicPr>
            <a:picLocks noGrp="1" noChangeAspect="1"/>
          </p:cNvPicPr>
          <p:nvPr>
            <p:ph type="pic" sz="quarter" idx="4294967295"/>
          </p:nvPr>
        </p:nvPicPr>
        <p:blipFill>
          <a:blip r:embed="rId2" cstate="screen">
            <a:extLst>
              <a:ext uri="{28A0092B-C50C-407E-A947-70E740481C1C}">
                <a14:useLocalDpi xmlns:a14="http://schemas.microsoft.com/office/drawing/2010/main"/>
              </a:ext>
            </a:extLst>
          </a:blip>
          <a:srcRect/>
          <a:stretch>
            <a:fillRect/>
          </a:stretch>
        </p:blipFill>
        <p:spPr>
          <a:xfrm>
            <a:off x="749300" y="3363913"/>
            <a:ext cx="1895475" cy="1895475"/>
          </a:xfrm>
          <a:prstGeom prst="ellipse">
            <a:avLst/>
          </a:prstGeom>
        </p:spPr>
      </p:pic>
      <p:pic>
        <p:nvPicPr>
          <p:cNvPr id="6" name="Picture Placeholder 5" descr="A rainbow over a dam&#10;&#10;Description automatically generated with low confidence">
            <a:extLst>
              <a:ext uri="{FF2B5EF4-FFF2-40B4-BE49-F238E27FC236}">
                <a16:creationId xmlns:a16="http://schemas.microsoft.com/office/drawing/2014/main" id="{C62848E5-EDA5-8EAD-F4FE-7C7F8829439E}"/>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1343198" y="1600672"/>
            <a:ext cx="3294850" cy="3294850"/>
          </a:xfrm>
        </p:spPr>
      </p:pic>
      <p:sp>
        <p:nvSpPr>
          <p:cNvPr id="3" name="TextBox 2">
            <a:extLst>
              <a:ext uri="{FF2B5EF4-FFF2-40B4-BE49-F238E27FC236}">
                <a16:creationId xmlns:a16="http://schemas.microsoft.com/office/drawing/2014/main" id="{443160EC-2CDA-75B4-BE13-5B59BC52D3D3}"/>
              </a:ext>
            </a:extLst>
          </p:cNvPr>
          <p:cNvSpPr txBox="1"/>
          <p:nvPr/>
        </p:nvSpPr>
        <p:spPr>
          <a:xfrm>
            <a:off x="-278296" y="1262270"/>
            <a:ext cx="473206" cy="307777"/>
          </a:xfrm>
          <a:prstGeom prst="rect">
            <a:avLst/>
          </a:prstGeom>
          <a:noFill/>
        </p:spPr>
        <p:txBody>
          <a:bodyPr wrap="none" rtlCol="0">
            <a:spAutoFit/>
          </a:bodyPr>
          <a:lstStyle/>
          <a:p>
            <a:pPr marL="285750" indent="-285750">
              <a:buClr>
                <a:schemeClr val="bg1">
                  <a:lumMod val="50000"/>
                </a:schemeClr>
              </a:buClr>
              <a:buFont typeface="Wingdings" panose="05000000000000000000" pitchFamily="2" charset="2"/>
              <a:buChar char="§"/>
            </a:pPr>
            <a:endParaRPr lang="en-US" sz="1400" dirty="0" err="1"/>
          </a:p>
        </p:txBody>
      </p:sp>
    </p:spTree>
    <p:extLst>
      <p:ext uri="{BB962C8B-B14F-4D97-AF65-F5344CB8AC3E}">
        <p14:creationId xmlns:p14="http://schemas.microsoft.com/office/powerpoint/2010/main" val="183918332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Yvz9s1FQRQK70D8H52w3UQ"/>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Yvz9s1FQRQK70D8H52w3U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heme/theme1.xml><?xml version="1.0" encoding="utf-8"?>
<a:theme xmlns:a="http://schemas.openxmlformats.org/drawingml/2006/main" name="Office Theme">
  <a:themeElements>
    <a:clrScheme name="Eskom Wide">
      <a:dk1>
        <a:srgbClr val="003896"/>
      </a:dk1>
      <a:lt1>
        <a:srgbClr val="FFFFFF"/>
      </a:lt1>
      <a:dk2>
        <a:srgbClr val="83725B"/>
      </a:dk2>
      <a:lt2>
        <a:srgbClr val="DDDDDD"/>
      </a:lt2>
      <a:accent1>
        <a:srgbClr val="003896"/>
      </a:accent1>
      <a:accent2>
        <a:srgbClr val="9B6D56"/>
      </a:accent2>
      <a:accent3>
        <a:srgbClr val="96330F"/>
      </a:accent3>
      <a:accent4>
        <a:srgbClr val="C97A00"/>
      </a:accent4>
      <a:accent5>
        <a:srgbClr val="598787"/>
      </a:accent5>
      <a:accent6>
        <a:srgbClr val="858705"/>
      </a:accent6>
      <a:hlink>
        <a:srgbClr val="83725B"/>
      </a:hlink>
      <a:folHlink>
        <a:srgbClr val="C97A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buClr>
            <a:schemeClr val="bg1">
              <a:lumMod val="50000"/>
            </a:schemeClr>
          </a:buClr>
          <a:buFont typeface="Wingdings" panose="05000000000000000000" pitchFamily="2" charset="2"/>
          <a:buChar char="§"/>
          <a:defRPr sz="1400" dirty="0" err="1" smtClean="0"/>
        </a:defPPr>
      </a:lstStyle>
    </a:txDef>
  </a:objectDefaults>
  <a:extraClrSchemeLst/>
  <a:extLst>
    <a:ext uri="{05A4C25C-085E-4340-85A3-A5531E510DB2}">
      <thm15:themeFamily xmlns:thm15="http://schemas.microsoft.com/office/thememl/2012/main" name="Eskom Widescreen_Without Visuals" id="{A8DDC17B-1581-4D7F-8C14-7723306C0474}" vid="{AABB89EC-0ED7-46E8-A361-2FD02679C18D}"/>
    </a:ext>
  </a:extLst>
</a:theme>
</file>

<file path=ppt/theme/theme2.xml><?xml version="1.0" encoding="utf-8"?>
<a:theme xmlns:a="http://schemas.openxmlformats.org/drawingml/2006/main" name="Content Slide Master">
  <a:themeElements>
    <a:clrScheme name="Eskom">
      <a:dk1>
        <a:srgbClr val="003896"/>
      </a:dk1>
      <a:lt1>
        <a:srgbClr val="FFFFFF"/>
      </a:lt1>
      <a:dk2>
        <a:srgbClr val="83725B"/>
      </a:dk2>
      <a:lt2>
        <a:srgbClr val="DDDDDD"/>
      </a:lt2>
      <a:accent1>
        <a:srgbClr val="003896"/>
      </a:accent1>
      <a:accent2>
        <a:srgbClr val="9B6D56"/>
      </a:accent2>
      <a:accent3>
        <a:srgbClr val="96330F"/>
      </a:accent3>
      <a:accent4>
        <a:srgbClr val="C97A00"/>
      </a:accent4>
      <a:accent5>
        <a:srgbClr val="598787"/>
      </a:accent5>
      <a:accent6>
        <a:srgbClr val="0DAF2B"/>
      </a:accent6>
      <a:hlink>
        <a:srgbClr val="83725B"/>
      </a:hlink>
      <a:folHlink>
        <a:srgbClr val="C97A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buClr>
            <a:schemeClr val="bg1">
              <a:lumMod val="50000"/>
            </a:schemeClr>
          </a:buClr>
          <a:buFont typeface="Wingdings" panose="05000000000000000000" pitchFamily="2" charset="2"/>
          <a:buChar char="§"/>
          <a:defRPr sz="1400" dirty="0" err="1" smtClean="0"/>
        </a:defPPr>
      </a:lstStyle>
    </a:txDef>
  </a:objectDefaults>
  <a:extraClrSchemeLst/>
  <a:extLst>
    <a:ext uri="{05A4C25C-085E-4340-85A3-A5531E510DB2}">
      <thm15:themeFamily xmlns:thm15="http://schemas.microsoft.com/office/thememl/2012/main" name="Presentation1" id="{1E5B683E-D731-44A3-995F-FBDD736D6143}" vid="{6AEA1211-FEE5-49DA-A65B-5350B454C76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Khoro Minimum metadata" ma:contentTypeID="0x0101000D8B3899A4805C44A2FA507CBAF83E58007A63E5F34A1C904ABF73B4A044044531" ma:contentTypeVersion="3" ma:contentTypeDescription="" ma:contentTypeScope="" ma:versionID="17327965f7291ab7bae5024c4d883bde">
  <xsd:schema xmlns:xsd="http://www.w3.org/2001/XMLSchema" xmlns:xs="http://www.w3.org/2001/XMLSchema" xmlns:p="http://schemas.microsoft.com/office/2006/metadata/properties" xmlns:ns2="2c7ddca0-f18f-4514-89ec-cfc256175ba5" targetNamespace="http://schemas.microsoft.com/office/2006/metadata/properties" ma:root="true" ma:fieldsID="7a3511da6a4f6d92aec1b7a4f9927643" ns2:_="">
    <xsd:import namespace="2c7ddca0-f18f-4514-89ec-cfc256175ba5"/>
    <xsd:element name="properties">
      <xsd:complexType>
        <xsd:sequence>
          <xsd:element name="documentManagement">
            <xsd:complexType>
              <xsd:all>
                <xsd:element ref="ns2:Owner"/>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7ddca0-f18f-4514-89ec-cfc256175ba5" elementFormDefault="qualified">
    <xsd:import namespace="http://schemas.microsoft.com/office/2006/documentManagement/types"/>
    <xsd:import namespace="http://schemas.microsoft.com/office/infopath/2007/PartnerControls"/>
    <xsd:element name="Owner" ma:index="8" ma:displayName="Owner" ma:list="UserInfo" ma:SharePointGroup="0" ma:internalName="Own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69b1b3ef-f17b-48c7-a7c8-8ad8b283852f" ContentTypeId="0x0101000D8B3899A4805C44A2FA507CBAF83E58" PreviousValue="false"/>
</file>

<file path=customXml/item3.xml><?xml version="1.0" encoding="utf-8"?>
<p:properties xmlns:p="http://schemas.microsoft.com/office/2006/metadata/properties" xmlns:xsi="http://www.w3.org/2001/XMLSchema-instance" xmlns:pc="http://schemas.microsoft.com/office/infopath/2007/PartnerControls">
  <documentManagement>
    <Owner xmlns="2c7ddca0-f18f-4514-89ec-cfc256175ba5">
      <UserInfo>
        <DisplayName>Lebogang Manakana</DisplayName>
        <AccountId>11117</AccountId>
        <AccountType/>
      </UserInfo>
    </Owner>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34207DC-B30F-4A0C-B5DE-EF409CBB8F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7ddca0-f18f-4514-89ec-cfc256175ba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2832AB3-C3A8-4024-868A-7B93B85F18C6}">
  <ds:schemaRefs>
    <ds:schemaRef ds:uri="Microsoft.SharePoint.Taxonomy.ContentTypeSync"/>
  </ds:schemaRefs>
</ds:datastoreItem>
</file>

<file path=customXml/itemProps3.xml><?xml version="1.0" encoding="utf-8"?>
<ds:datastoreItem xmlns:ds="http://schemas.openxmlformats.org/officeDocument/2006/customXml" ds:itemID="{B33A1265-97A7-4CBC-A6B2-2EEAB6A71AD7}">
  <ds:schemaRefs>
    <ds:schemaRef ds:uri="http://purl.org/dc/elements/1.1/"/>
    <ds:schemaRef ds:uri="http://www.w3.org/XML/1998/namespace"/>
    <ds:schemaRef ds:uri="http://schemas.microsoft.com/office/2006/documentManagement/types"/>
    <ds:schemaRef ds:uri="http://schemas.microsoft.com/office/2006/metadata/properties"/>
    <ds:schemaRef ds:uri="http://purl.org/dc/dcmitype/"/>
    <ds:schemaRef ds:uri="http://schemas.openxmlformats.org/package/2006/metadata/core-properties"/>
    <ds:schemaRef ds:uri="http://schemas.microsoft.com/office/infopath/2007/PartnerControls"/>
    <ds:schemaRef ds:uri="2c7ddca0-f18f-4514-89ec-cfc256175ba5"/>
    <ds:schemaRef ds:uri="http://purl.org/dc/terms/"/>
  </ds:schemaRefs>
</ds:datastoreItem>
</file>

<file path=customXml/itemProps4.xml><?xml version="1.0" encoding="utf-8"?>
<ds:datastoreItem xmlns:ds="http://schemas.openxmlformats.org/officeDocument/2006/customXml" ds:itemID="{7F75ADF6-FF55-4FFC-BA53-8A77FEA8928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6039</TotalTime>
  <Words>886</Words>
  <Application>Microsoft Office PowerPoint</Application>
  <PresentationFormat>Widescreen</PresentationFormat>
  <Paragraphs>70</Paragraphs>
  <Slides>7</Slides>
  <Notes>0</Notes>
  <HiddenSlides>0</HiddenSlides>
  <MMClips>0</MMClips>
  <ScaleCrop>false</ScaleCrop>
  <HeadingPairs>
    <vt:vector size="8" baseType="variant">
      <vt:variant>
        <vt:lpstr>Fonts Used</vt:lpstr>
      </vt:variant>
      <vt:variant>
        <vt:i4>8</vt:i4>
      </vt:variant>
      <vt:variant>
        <vt:lpstr>Theme</vt:lpstr>
      </vt:variant>
      <vt:variant>
        <vt:i4>2</vt:i4>
      </vt:variant>
      <vt:variant>
        <vt:lpstr>Embedded OLE Servers</vt:lpstr>
      </vt:variant>
      <vt:variant>
        <vt:i4>1</vt:i4>
      </vt:variant>
      <vt:variant>
        <vt:lpstr>Slide Titles</vt:lpstr>
      </vt:variant>
      <vt:variant>
        <vt:i4>7</vt:i4>
      </vt:variant>
    </vt:vector>
  </HeadingPairs>
  <TitlesOfParts>
    <vt:vector size="18" baseType="lpstr">
      <vt:lpstr>MS PGothic</vt:lpstr>
      <vt:lpstr>Arial</vt:lpstr>
      <vt:lpstr>Arial Unicode MS</vt:lpstr>
      <vt:lpstr>Calibri</vt:lpstr>
      <vt:lpstr>Courier New</vt:lpstr>
      <vt:lpstr>SymbolMT</vt:lpstr>
      <vt:lpstr>Times New Roman</vt:lpstr>
      <vt:lpstr>Wingdings</vt:lpstr>
      <vt:lpstr>Office Theme</vt:lpstr>
      <vt:lpstr>Content Slide Master</vt:lpstr>
      <vt:lpstr>think-cell Slide</vt:lpstr>
      <vt:lpstr>SHE Contractual Requirements and Clarification</vt:lpstr>
      <vt:lpstr>Eskom Academy of Learning: Scope</vt:lpstr>
      <vt:lpstr>SHE Clarification</vt:lpstr>
      <vt:lpstr>SHE Clarification</vt:lpstr>
      <vt:lpstr>SHE Clarification</vt:lpstr>
      <vt:lpstr>SHE Clarification- </vt:lpstr>
      <vt:lpstr>Conclusion</vt:lpstr>
    </vt:vector>
  </TitlesOfParts>
  <Company>Eskom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 White 16x9</dc:title>
  <dc:creator>Hanlie Smit</dc:creator>
  <cp:lastModifiedBy>Vusi Mashele</cp:lastModifiedBy>
  <cp:revision>52</cp:revision>
  <dcterms:created xsi:type="dcterms:W3CDTF">2020-01-06T09:48:40Z</dcterms:created>
  <dcterms:modified xsi:type="dcterms:W3CDTF">2025-06-19T11:01:39Z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0x0101000D8B3899A4805C44A2FA507CBAF83E58007A63E5F34A1C904ABF73B4A044044531</vt:lpwstr>
  </property>
</Properties>
</file>