
<file path=[Content_Types].xml><?xml version="1.0" encoding="utf-8"?>
<Types xmlns="http://schemas.openxmlformats.org/package/2006/content-types">
  <Default Extension="bin" ContentType="application/vnd.openxmlformats-officedocument.oleObject"/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2" r:id="rId5"/>
    <p:sldMasterId id="2147483658" r:id="rId6"/>
    <p:sldMasterId id="2147483684" r:id="rId7"/>
  </p:sldMasterIdLst>
  <p:notesMasterIdLst>
    <p:notesMasterId r:id="rId20"/>
  </p:notesMasterIdLst>
  <p:sldIdLst>
    <p:sldId id="305" r:id="rId8"/>
    <p:sldId id="1112" r:id="rId9"/>
    <p:sldId id="1131" r:id="rId10"/>
    <p:sldId id="1128" r:id="rId11"/>
    <p:sldId id="1081" r:id="rId12"/>
    <p:sldId id="405" r:id="rId13"/>
    <p:sldId id="1094" r:id="rId14"/>
    <p:sldId id="1091" r:id="rId15"/>
    <p:sldId id="1085" r:id="rId16"/>
    <p:sldId id="1086" r:id="rId17"/>
    <p:sldId id="1130" r:id="rId18"/>
    <p:sldId id="298" r:id="rId19"/>
  </p:sldIdLst>
  <p:sldSz cx="12192000" cy="6858000"/>
  <p:notesSz cx="6858000" cy="9144000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B4004C-EA86-176F-B3D2-BEBA069F5769}" name="Stefanie Mpiyakhe" initials="SM" userId="S::stef@bravegroup.co.za::5232a352-55aa-490d-a92f-c050863fe6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6D56"/>
    <a:srgbClr val="CDB6AA"/>
    <a:srgbClr val="ACC3C3"/>
    <a:srgbClr val="E4BC7F"/>
    <a:srgbClr val="C2C382"/>
    <a:srgbClr val="CA9987"/>
    <a:srgbClr val="B49180"/>
    <a:srgbClr val="82A5A5"/>
    <a:srgbClr val="D69B40"/>
    <a:srgbClr val="A3A5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35" autoAdjust="0"/>
    <p:restoredTop sz="94660"/>
  </p:normalViewPr>
  <p:slideViewPr>
    <p:cSldViewPr snapToGrid="0">
      <p:cViewPr varScale="1">
        <p:scale>
          <a:sx n="79" d="100"/>
          <a:sy n="79" d="100"/>
        </p:scale>
        <p:origin x="33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5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D6BA6D-CE53-4AC6-A89A-1A3114A0054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F14DAE22-BA6E-47E1-A0EF-07F2AF9137F2}">
      <dgm:prSet/>
      <dgm:spPr/>
      <dgm:t>
        <a:bodyPr/>
        <a:lstStyle/>
        <a:p>
          <a:pPr>
            <a:lnSpc>
              <a:spcPct val="150000"/>
            </a:lnSpc>
          </a:pPr>
          <a:r>
            <a:rPr lang="en-US" b="1" dirty="0"/>
            <a:t>1. Copy  of the Category 2 Quality requirement </a:t>
          </a:r>
          <a:endParaRPr lang="en-ZA" dirty="0"/>
        </a:p>
      </dgm:t>
    </dgm:pt>
    <dgm:pt modelId="{59314753-C8A0-42D1-BA73-AF7B4EC91365}" type="parTrans" cxnId="{990F8E64-FB63-4A1B-A257-4AC7DE193AD0}">
      <dgm:prSet/>
      <dgm:spPr/>
      <dgm:t>
        <a:bodyPr/>
        <a:lstStyle/>
        <a:p>
          <a:endParaRPr lang="en-ZA"/>
        </a:p>
      </dgm:t>
    </dgm:pt>
    <dgm:pt modelId="{E7BDEF14-D579-434B-851D-D1C25F412E6C}" type="sibTrans" cxnId="{990F8E64-FB63-4A1B-A257-4AC7DE193AD0}">
      <dgm:prSet/>
      <dgm:spPr/>
      <dgm:t>
        <a:bodyPr/>
        <a:lstStyle/>
        <a:p>
          <a:endParaRPr lang="en-ZA"/>
        </a:p>
      </dgm:t>
    </dgm:pt>
    <dgm:pt modelId="{58987A9B-BEEE-465B-87A1-27FA793A6511}">
      <dgm:prSet/>
      <dgm:spPr/>
      <dgm:t>
        <a:bodyPr/>
        <a:lstStyle/>
        <a:p>
          <a:pPr>
            <a:lnSpc>
              <a:spcPct val="150000"/>
            </a:lnSpc>
          </a:pPr>
          <a:r>
            <a:rPr lang="en-US" b="1" dirty="0"/>
            <a:t>2. Category2 Quality Requirement - Explanation</a:t>
          </a:r>
          <a:endParaRPr lang="en-ZA" dirty="0"/>
        </a:p>
      </dgm:t>
    </dgm:pt>
    <dgm:pt modelId="{AC7065B9-78AC-451B-9FFB-C97C33184A0D}" type="parTrans" cxnId="{390919D4-C443-41CA-B5C0-BEE889D8A6D5}">
      <dgm:prSet/>
      <dgm:spPr/>
      <dgm:t>
        <a:bodyPr/>
        <a:lstStyle/>
        <a:p>
          <a:endParaRPr lang="en-ZA"/>
        </a:p>
      </dgm:t>
    </dgm:pt>
    <dgm:pt modelId="{DA8B4B31-08AF-4329-80AD-4734D0AFED0B}" type="sibTrans" cxnId="{390919D4-C443-41CA-B5C0-BEE889D8A6D5}">
      <dgm:prSet/>
      <dgm:spPr/>
      <dgm:t>
        <a:bodyPr/>
        <a:lstStyle/>
        <a:p>
          <a:endParaRPr lang="en-ZA"/>
        </a:p>
      </dgm:t>
    </dgm:pt>
    <dgm:pt modelId="{7092B671-2841-45CF-AA34-73712323A302}">
      <dgm:prSet/>
      <dgm:spPr/>
      <dgm:t>
        <a:bodyPr/>
        <a:lstStyle/>
        <a:p>
          <a:pPr>
            <a:lnSpc>
              <a:spcPct val="150000"/>
            </a:lnSpc>
          </a:pPr>
          <a:r>
            <a:rPr lang="en-US" b="1" dirty="0"/>
            <a:t>3. Completion of : </a:t>
          </a:r>
          <a:r>
            <a:rPr lang="en-US" dirty="0"/>
            <a:t>C: Contract Quality Plan (CQP/PQP), D: Quality Control Plan / Inspection and Test Plan (QCP / ITP) and E:Form A</a:t>
          </a:r>
          <a:endParaRPr lang="en-ZA" dirty="0"/>
        </a:p>
      </dgm:t>
    </dgm:pt>
    <dgm:pt modelId="{BED47C88-27F6-4D41-AC34-01267B77D379}" type="parTrans" cxnId="{F36C7567-03E0-4D03-8254-70AE8EB885DC}">
      <dgm:prSet/>
      <dgm:spPr/>
      <dgm:t>
        <a:bodyPr/>
        <a:lstStyle/>
        <a:p>
          <a:endParaRPr lang="en-ZA"/>
        </a:p>
      </dgm:t>
    </dgm:pt>
    <dgm:pt modelId="{DBF01246-9DE2-4CEA-8136-FBC5E22E5E47}" type="sibTrans" cxnId="{F36C7567-03E0-4D03-8254-70AE8EB885DC}">
      <dgm:prSet/>
      <dgm:spPr/>
      <dgm:t>
        <a:bodyPr/>
        <a:lstStyle/>
        <a:p>
          <a:endParaRPr lang="en-ZA"/>
        </a:p>
      </dgm:t>
    </dgm:pt>
    <dgm:pt modelId="{F2B677DF-4657-4AA8-93BC-2D66DAA8DAEA}">
      <dgm:prSet/>
      <dgm:spPr/>
      <dgm:t>
        <a:bodyPr/>
        <a:lstStyle/>
        <a:p>
          <a:pPr>
            <a:lnSpc>
              <a:spcPct val="150000"/>
            </a:lnSpc>
          </a:pPr>
          <a:r>
            <a:rPr lang="en-US" b="1" dirty="0"/>
            <a:t>4. Templates</a:t>
          </a:r>
          <a:r>
            <a:rPr lang="en-US" dirty="0"/>
            <a:t>: C: Contract Quality Plan (CQP/PQP), D: Quality Control Plan  (QCP / ITP)</a:t>
          </a:r>
          <a:endParaRPr lang="en-ZA" dirty="0"/>
        </a:p>
      </dgm:t>
    </dgm:pt>
    <dgm:pt modelId="{8AE03598-4828-43D0-96DA-3D626B012337}" type="parTrans" cxnId="{FB15D3C7-6138-4258-B9DF-604F9F8A9128}">
      <dgm:prSet/>
      <dgm:spPr/>
      <dgm:t>
        <a:bodyPr/>
        <a:lstStyle/>
        <a:p>
          <a:endParaRPr lang="en-ZA"/>
        </a:p>
      </dgm:t>
    </dgm:pt>
    <dgm:pt modelId="{3CAB08E1-61FF-4521-9A0C-4C77FACB54E6}" type="sibTrans" cxnId="{FB15D3C7-6138-4258-B9DF-604F9F8A9128}">
      <dgm:prSet/>
      <dgm:spPr/>
      <dgm:t>
        <a:bodyPr/>
        <a:lstStyle/>
        <a:p>
          <a:endParaRPr lang="en-ZA"/>
        </a:p>
      </dgm:t>
    </dgm:pt>
    <dgm:pt modelId="{2CB5CA79-C88C-4086-9EAB-0D404F962350}" type="pres">
      <dgm:prSet presAssocID="{86D6BA6D-CE53-4AC6-A89A-1A3114A00541}" presName="Name0" presStyleCnt="0">
        <dgm:presLayoutVars>
          <dgm:chMax val="7"/>
          <dgm:chPref val="7"/>
          <dgm:dir/>
        </dgm:presLayoutVars>
      </dgm:prSet>
      <dgm:spPr/>
    </dgm:pt>
    <dgm:pt modelId="{1A59666B-B463-4042-A9E3-F2F6B1BC1D29}" type="pres">
      <dgm:prSet presAssocID="{86D6BA6D-CE53-4AC6-A89A-1A3114A00541}" presName="Name1" presStyleCnt="0"/>
      <dgm:spPr/>
    </dgm:pt>
    <dgm:pt modelId="{15E4AAE8-8680-418F-BC97-553F9B2B45A2}" type="pres">
      <dgm:prSet presAssocID="{86D6BA6D-CE53-4AC6-A89A-1A3114A00541}" presName="cycle" presStyleCnt="0"/>
      <dgm:spPr/>
    </dgm:pt>
    <dgm:pt modelId="{CA773E43-52D3-4047-A6D0-DDC7D13738EF}" type="pres">
      <dgm:prSet presAssocID="{86D6BA6D-CE53-4AC6-A89A-1A3114A00541}" presName="srcNode" presStyleLbl="node1" presStyleIdx="0" presStyleCnt="4"/>
      <dgm:spPr/>
    </dgm:pt>
    <dgm:pt modelId="{D10A933E-1CF9-422F-853A-DE93D2DBD223}" type="pres">
      <dgm:prSet presAssocID="{86D6BA6D-CE53-4AC6-A89A-1A3114A00541}" presName="conn" presStyleLbl="parChTrans1D2" presStyleIdx="0" presStyleCnt="1"/>
      <dgm:spPr/>
    </dgm:pt>
    <dgm:pt modelId="{5FDF80A9-9D5A-44EB-9D3D-FCA755EF3294}" type="pres">
      <dgm:prSet presAssocID="{86D6BA6D-CE53-4AC6-A89A-1A3114A00541}" presName="extraNode" presStyleLbl="node1" presStyleIdx="0" presStyleCnt="4"/>
      <dgm:spPr/>
    </dgm:pt>
    <dgm:pt modelId="{8D8F6741-8BDD-4418-AB00-ECEA073C79CE}" type="pres">
      <dgm:prSet presAssocID="{86D6BA6D-CE53-4AC6-A89A-1A3114A00541}" presName="dstNode" presStyleLbl="node1" presStyleIdx="0" presStyleCnt="4"/>
      <dgm:spPr/>
    </dgm:pt>
    <dgm:pt modelId="{9028CF00-BD65-4197-9797-88F68477B874}" type="pres">
      <dgm:prSet presAssocID="{F14DAE22-BA6E-47E1-A0EF-07F2AF9137F2}" presName="text_1" presStyleLbl="node1" presStyleIdx="0" presStyleCnt="4">
        <dgm:presLayoutVars>
          <dgm:bulletEnabled val="1"/>
        </dgm:presLayoutVars>
      </dgm:prSet>
      <dgm:spPr/>
    </dgm:pt>
    <dgm:pt modelId="{E2E09E2B-5B9F-4024-8826-2C2E8CD3D2F3}" type="pres">
      <dgm:prSet presAssocID="{F14DAE22-BA6E-47E1-A0EF-07F2AF9137F2}" presName="accent_1" presStyleCnt="0"/>
      <dgm:spPr/>
    </dgm:pt>
    <dgm:pt modelId="{A4C530D0-9A4D-49F9-8567-6D64D09D6693}" type="pres">
      <dgm:prSet presAssocID="{F14DAE22-BA6E-47E1-A0EF-07F2AF9137F2}" presName="accentRepeatNode" presStyleLbl="solidFgAcc1" presStyleIdx="0" presStyleCnt="4"/>
      <dgm:spPr/>
    </dgm:pt>
    <dgm:pt modelId="{2913A111-6030-4ABF-9765-892C7F1786F4}" type="pres">
      <dgm:prSet presAssocID="{58987A9B-BEEE-465B-87A1-27FA793A6511}" presName="text_2" presStyleLbl="node1" presStyleIdx="1" presStyleCnt="4">
        <dgm:presLayoutVars>
          <dgm:bulletEnabled val="1"/>
        </dgm:presLayoutVars>
      </dgm:prSet>
      <dgm:spPr/>
    </dgm:pt>
    <dgm:pt modelId="{9A1F308A-77F4-4AE3-8266-CE56C32E1589}" type="pres">
      <dgm:prSet presAssocID="{58987A9B-BEEE-465B-87A1-27FA793A6511}" presName="accent_2" presStyleCnt="0"/>
      <dgm:spPr/>
    </dgm:pt>
    <dgm:pt modelId="{D066A9DB-A669-4211-84CB-6718A46A3446}" type="pres">
      <dgm:prSet presAssocID="{58987A9B-BEEE-465B-87A1-27FA793A6511}" presName="accentRepeatNode" presStyleLbl="solidFgAcc1" presStyleIdx="1" presStyleCnt="4"/>
      <dgm:spPr/>
    </dgm:pt>
    <dgm:pt modelId="{888E967D-3AA5-46D0-9032-4B22128629A3}" type="pres">
      <dgm:prSet presAssocID="{7092B671-2841-45CF-AA34-73712323A302}" presName="text_3" presStyleLbl="node1" presStyleIdx="2" presStyleCnt="4">
        <dgm:presLayoutVars>
          <dgm:bulletEnabled val="1"/>
        </dgm:presLayoutVars>
      </dgm:prSet>
      <dgm:spPr/>
    </dgm:pt>
    <dgm:pt modelId="{73A639CA-6EA3-405E-9836-0F65067414C9}" type="pres">
      <dgm:prSet presAssocID="{7092B671-2841-45CF-AA34-73712323A302}" presName="accent_3" presStyleCnt="0"/>
      <dgm:spPr/>
    </dgm:pt>
    <dgm:pt modelId="{E0B4159A-AFC9-4A84-834E-130139CD1EB7}" type="pres">
      <dgm:prSet presAssocID="{7092B671-2841-45CF-AA34-73712323A302}" presName="accentRepeatNode" presStyleLbl="solidFgAcc1" presStyleIdx="2" presStyleCnt="4"/>
      <dgm:spPr/>
    </dgm:pt>
    <dgm:pt modelId="{B6C7FB70-5870-4209-B7B5-E98682206D9A}" type="pres">
      <dgm:prSet presAssocID="{F2B677DF-4657-4AA8-93BC-2D66DAA8DAEA}" presName="text_4" presStyleLbl="node1" presStyleIdx="3" presStyleCnt="4">
        <dgm:presLayoutVars>
          <dgm:bulletEnabled val="1"/>
        </dgm:presLayoutVars>
      </dgm:prSet>
      <dgm:spPr/>
    </dgm:pt>
    <dgm:pt modelId="{C4EA8202-DB65-4A24-9272-135F8C4C0183}" type="pres">
      <dgm:prSet presAssocID="{F2B677DF-4657-4AA8-93BC-2D66DAA8DAEA}" presName="accent_4" presStyleCnt="0"/>
      <dgm:spPr/>
    </dgm:pt>
    <dgm:pt modelId="{288042E3-97C7-464E-9BA6-253EFA7C83AB}" type="pres">
      <dgm:prSet presAssocID="{F2B677DF-4657-4AA8-93BC-2D66DAA8DAEA}" presName="accentRepeatNode" presStyleLbl="solidFgAcc1" presStyleIdx="3" presStyleCnt="4"/>
      <dgm:spPr/>
    </dgm:pt>
  </dgm:ptLst>
  <dgm:cxnLst>
    <dgm:cxn modelId="{423F7F30-833D-498E-9954-EB7511A262E0}" type="presOf" srcId="{58987A9B-BEEE-465B-87A1-27FA793A6511}" destId="{2913A111-6030-4ABF-9765-892C7F1786F4}" srcOrd="0" destOrd="0" presId="urn:microsoft.com/office/officeart/2008/layout/VerticalCurvedList"/>
    <dgm:cxn modelId="{5FDB013E-5260-4060-8C5D-602165DFF02C}" type="presOf" srcId="{F14DAE22-BA6E-47E1-A0EF-07F2AF9137F2}" destId="{9028CF00-BD65-4197-9797-88F68477B874}" srcOrd="0" destOrd="0" presId="urn:microsoft.com/office/officeart/2008/layout/VerticalCurvedList"/>
    <dgm:cxn modelId="{990F8E64-FB63-4A1B-A257-4AC7DE193AD0}" srcId="{86D6BA6D-CE53-4AC6-A89A-1A3114A00541}" destId="{F14DAE22-BA6E-47E1-A0EF-07F2AF9137F2}" srcOrd="0" destOrd="0" parTransId="{59314753-C8A0-42D1-BA73-AF7B4EC91365}" sibTransId="{E7BDEF14-D579-434B-851D-D1C25F412E6C}"/>
    <dgm:cxn modelId="{F36C7567-03E0-4D03-8254-70AE8EB885DC}" srcId="{86D6BA6D-CE53-4AC6-A89A-1A3114A00541}" destId="{7092B671-2841-45CF-AA34-73712323A302}" srcOrd="2" destOrd="0" parTransId="{BED47C88-27F6-4D41-AC34-01267B77D379}" sibTransId="{DBF01246-9DE2-4CEA-8136-FBC5E22E5E47}"/>
    <dgm:cxn modelId="{23C8A151-B23B-4DD7-8EE3-E7EA04D8D911}" type="presOf" srcId="{7092B671-2841-45CF-AA34-73712323A302}" destId="{888E967D-3AA5-46D0-9032-4B22128629A3}" srcOrd="0" destOrd="0" presId="urn:microsoft.com/office/officeart/2008/layout/VerticalCurvedList"/>
    <dgm:cxn modelId="{FB22B49B-EA64-4F5F-BA78-61083D79BEA1}" type="presOf" srcId="{86D6BA6D-CE53-4AC6-A89A-1A3114A00541}" destId="{2CB5CA79-C88C-4086-9EAB-0D404F962350}" srcOrd="0" destOrd="0" presId="urn:microsoft.com/office/officeart/2008/layout/VerticalCurvedList"/>
    <dgm:cxn modelId="{FB15D3C7-6138-4258-B9DF-604F9F8A9128}" srcId="{86D6BA6D-CE53-4AC6-A89A-1A3114A00541}" destId="{F2B677DF-4657-4AA8-93BC-2D66DAA8DAEA}" srcOrd="3" destOrd="0" parTransId="{8AE03598-4828-43D0-96DA-3D626B012337}" sibTransId="{3CAB08E1-61FF-4521-9A0C-4C77FACB54E6}"/>
    <dgm:cxn modelId="{390919D4-C443-41CA-B5C0-BEE889D8A6D5}" srcId="{86D6BA6D-CE53-4AC6-A89A-1A3114A00541}" destId="{58987A9B-BEEE-465B-87A1-27FA793A6511}" srcOrd="1" destOrd="0" parTransId="{AC7065B9-78AC-451B-9FFB-C97C33184A0D}" sibTransId="{DA8B4B31-08AF-4329-80AD-4734D0AFED0B}"/>
    <dgm:cxn modelId="{07E312EA-2021-45D9-9385-E0BF02890877}" type="presOf" srcId="{E7BDEF14-D579-434B-851D-D1C25F412E6C}" destId="{D10A933E-1CF9-422F-853A-DE93D2DBD223}" srcOrd="0" destOrd="0" presId="urn:microsoft.com/office/officeart/2008/layout/VerticalCurvedList"/>
    <dgm:cxn modelId="{F27D73FA-C4B2-4421-BD1F-67877F40317C}" type="presOf" srcId="{F2B677DF-4657-4AA8-93BC-2D66DAA8DAEA}" destId="{B6C7FB70-5870-4209-B7B5-E98682206D9A}" srcOrd="0" destOrd="0" presId="urn:microsoft.com/office/officeart/2008/layout/VerticalCurvedList"/>
    <dgm:cxn modelId="{A035C809-81EA-421A-822A-419E71154C80}" type="presParOf" srcId="{2CB5CA79-C88C-4086-9EAB-0D404F962350}" destId="{1A59666B-B463-4042-A9E3-F2F6B1BC1D29}" srcOrd="0" destOrd="0" presId="urn:microsoft.com/office/officeart/2008/layout/VerticalCurvedList"/>
    <dgm:cxn modelId="{06C21BA5-6419-46E0-9BD9-504931073A68}" type="presParOf" srcId="{1A59666B-B463-4042-A9E3-F2F6B1BC1D29}" destId="{15E4AAE8-8680-418F-BC97-553F9B2B45A2}" srcOrd="0" destOrd="0" presId="urn:microsoft.com/office/officeart/2008/layout/VerticalCurvedList"/>
    <dgm:cxn modelId="{A56447E4-CDA4-4ACD-AFD2-5AB0D6CCF721}" type="presParOf" srcId="{15E4AAE8-8680-418F-BC97-553F9B2B45A2}" destId="{CA773E43-52D3-4047-A6D0-DDC7D13738EF}" srcOrd="0" destOrd="0" presId="urn:microsoft.com/office/officeart/2008/layout/VerticalCurvedList"/>
    <dgm:cxn modelId="{2DE29EE0-1D5C-4C00-8467-579BD0774511}" type="presParOf" srcId="{15E4AAE8-8680-418F-BC97-553F9B2B45A2}" destId="{D10A933E-1CF9-422F-853A-DE93D2DBD223}" srcOrd="1" destOrd="0" presId="urn:microsoft.com/office/officeart/2008/layout/VerticalCurvedList"/>
    <dgm:cxn modelId="{76507A94-034E-4A0C-9C9C-0E9A260DCD5A}" type="presParOf" srcId="{15E4AAE8-8680-418F-BC97-553F9B2B45A2}" destId="{5FDF80A9-9D5A-44EB-9D3D-FCA755EF3294}" srcOrd="2" destOrd="0" presId="urn:microsoft.com/office/officeart/2008/layout/VerticalCurvedList"/>
    <dgm:cxn modelId="{DA09DBA6-D817-419C-A403-950E26DC7477}" type="presParOf" srcId="{15E4AAE8-8680-418F-BC97-553F9B2B45A2}" destId="{8D8F6741-8BDD-4418-AB00-ECEA073C79CE}" srcOrd="3" destOrd="0" presId="urn:microsoft.com/office/officeart/2008/layout/VerticalCurvedList"/>
    <dgm:cxn modelId="{B1D7178E-2D40-4714-91F7-048C07EC165A}" type="presParOf" srcId="{1A59666B-B463-4042-A9E3-F2F6B1BC1D29}" destId="{9028CF00-BD65-4197-9797-88F68477B874}" srcOrd="1" destOrd="0" presId="urn:microsoft.com/office/officeart/2008/layout/VerticalCurvedList"/>
    <dgm:cxn modelId="{51C7DA01-6D1C-4B69-94F3-077C894B930C}" type="presParOf" srcId="{1A59666B-B463-4042-A9E3-F2F6B1BC1D29}" destId="{E2E09E2B-5B9F-4024-8826-2C2E8CD3D2F3}" srcOrd="2" destOrd="0" presId="urn:microsoft.com/office/officeart/2008/layout/VerticalCurvedList"/>
    <dgm:cxn modelId="{9AC49482-68BA-4581-ACDD-63A22009CF24}" type="presParOf" srcId="{E2E09E2B-5B9F-4024-8826-2C2E8CD3D2F3}" destId="{A4C530D0-9A4D-49F9-8567-6D64D09D6693}" srcOrd="0" destOrd="0" presId="urn:microsoft.com/office/officeart/2008/layout/VerticalCurvedList"/>
    <dgm:cxn modelId="{535A5F37-1041-4729-90C0-B247B75865DC}" type="presParOf" srcId="{1A59666B-B463-4042-A9E3-F2F6B1BC1D29}" destId="{2913A111-6030-4ABF-9765-892C7F1786F4}" srcOrd="3" destOrd="0" presId="urn:microsoft.com/office/officeart/2008/layout/VerticalCurvedList"/>
    <dgm:cxn modelId="{DB039068-F3DE-4BE9-AD2F-4FAD83FEFD60}" type="presParOf" srcId="{1A59666B-B463-4042-A9E3-F2F6B1BC1D29}" destId="{9A1F308A-77F4-4AE3-8266-CE56C32E1589}" srcOrd="4" destOrd="0" presId="urn:microsoft.com/office/officeart/2008/layout/VerticalCurvedList"/>
    <dgm:cxn modelId="{BC479B90-919F-4ACB-92F6-A9B497E72C1D}" type="presParOf" srcId="{9A1F308A-77F4-4AE3-8266-CE56C32E1589}" destId="{D066A9DB-A669-4211-84CB-6718A46A3446}" srcOrd="0" destOrd="0" presId="urn:microsoft.com/office/officeart/2008/layout/VerticalCurvedList"/>
    <dgm:cxn modelId="{734245E5-0B3C-421C-A3B7-014B328F3F95}" type="presParOf" srcId="{1A59666B-B463-4042-A9E3-F2F6B1BC1D29}" destId="{888E967D-3AA5-46D0-9032-4B22128629A3}" srcOrd="5" destOrd="0" presId="urn:microsoft.com/office/officeart/2008/layout/VerticalCurvedList"/>
    <dgm:cxn modelId="{7DE3EC6E-C6C6-4CD7-8DE3-53625292B58C}" type="presParOf" srcId="{1A59666B-B463-4042-A9E3-F2F6B1BC1D29}" destId="{73A639CA-6EA3-405E-9836-0F65067414C9}" srcOrd="6" destOrd="0" presId="urn:microsoft.com/office/officeart/2008/layout/VerticalCurvedList"/>
    <dgm:cxn modelId="{EC91EF16-432D-42D2-AC4D-897A7CE81D83}" type="presParOf" srcId="{73A639CA-6EA3-405E-9836-0F65067414C9}" destId="{E0B4159A-AFC9-4A84-834E-130139CD1EB7}" srcOrd="0" destOrd="0" presId="urn:microsoft.com/office/officeart/2008/layout/VerticalCurvedList"/>
    <dgm:cxn modelId="{7ADC832C-2930-454B-8B62-1929C69C16D0}" type="presParOf" srcId="{1A59666B-B463-4042-A9E3-F2F6B1BC1D29}" destId="{B6C7FB70-5870-4209-B7B5-E98682206D9A}" srcOrd="7" destOrd="0" presId="urn:microsoft.com/office/officeart/2008/layout/VerticalCurvedList"/>
    <dgm:cxn modelId="{7DE94BCF-127A-4424-9961-2EC6E9400249}" type="presParOf" srcId="{1A59666B-B463-4042-A9E3-F2F6B1BC1D29}" destId="{C4EA8202-DB65-4A24-9272-135F8C4C0183}" srcOrd="8" destOrd="0" presId="urn:microsoft.com/office/officeart/2008/layout/VerticalCurvedList"/>
    <dgm:cxn modelId="{1C273671-0B93-4855-B601-1AAF1D5F7AD3}" type="presParOf" srcId="{C4EA8202-DB65-4A24-9272-135F8C4C0183}" destId="{288042E3-97C7-464E-9BA6-253EFA7C83A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D6BA6D-CE53-4AC6-A89A-1A3114A0054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F14DAE22-BA6E-47E1-A0EF-07F2AF9137F2}">
      <dgm:prSet/>
      <dgm:spPr/>
      <dgm:t>
        <a:bodyPr/>
        <a:lstStyle/>
        <a:p>
          <a:pPr>
            <a:lnSpc>
              <a:spcPct val="150000"/>
            </a:lnSpc>
          </a:pPr>
          <a:r>
            <a:rPr lang="en-US" b="1" dirty="0"/>
            <a:t>1. Copy  of the Category 2 Quality requirement </a:t>
          </a:r>
          <a:endParaRPr lang="en-ZA" dirty="0"/>
        </a:p>
      </dgm:t>
    </dgm:pt>
    <dgm:pt modelId="{59314753-C8A0-42D1-BA73-AF7B4EC91365}" type="parTrans" cxnId="{990F8E64-FB63-4A1B-A257-4AC7DE193AD0}">
      <dgm:prSet/>
      <dgm:spPr/>
      <dgm:t>
        <a:bodyPr/>
        <a:lstStyle/>
        <a:p>
          <a:endParaRPr lang="en-ZA"/>
        </a:p>
      </dgm:t>
    </dgm:pt>
    <dgm:pt modelId="{E7BDEF14-D579-434B-851D-D1C25F412E6C}" type="sibTrans" cxnId="{990F8E64-FB63-4A1B-A257-4AC7DE193AD0}">
      <dgm:prSet/>
      <dgm:spPr/>
      <dgm:t>
        <a:bodyPr/>
        <a:lstStyle/>
        <a:p>
          <a:endParaRPr lang="en-ZA"/>
        </a:p>
      </dgm:t>
    </dgm:pt>
    <dgm:pt modelId="{58987A9B-BEEE-465B-87A1-27FA793A6511}">
      <dgm:prSet/>
      <dgm:spPr/>
      <dgm:t>
        <a:bodyPr/>
        <a:lstStyle/>
        <a:p>
          <a:pPr>
            <a:lnSpc>
              <a:spcPct val="150000"/>
            </a:lnSpc>
          </a:pPr>
          <a:r>
            <a:rPr lang="en-US" b="1" dirty="0"/>
            <a:t>2. Outstanding Category2 Quality Requirement - Explanation</a:t>
          </a:r>
          <a:endParaRPr lang="en-ZA" dirty="0"/>
        </a:p>
      </dgm:t>
    </dgm:pt>
    <dgm:pt modelId="{AC7065B9-78AC-451B-9FFB-C97C33184A0D}" type="parTrans" cxnId="{390919D4-C443-41CA-B5C0-BEE889D8A6D5}">
      <dgm:prSet/>
      <dgm:spPr/>
      <dgm:t>
        <a:bodyPr/>
        <a:lstStyle/>
        <a:p>
          <a:endParaRPr lang="en-ZA"/>
        </a:p>
      </dgm:t>
    </dgm:pt>
    <dgm:pt modelId="{DA8B4B31-08AF-4329-80AD-4734D0AFED0B}" type="sibTrans" cxnId="{390919D4-C443-41CA-B5C0-BEE889D8A6D5}">
      <dgm:prSet/>
      <dgm:spPr/>
      <dgm:t>
        <a:bodyPr/>
        <a:lstStyle/>
        <a:p>
          <a:endParaRPr lang="en-ZA"/>
        </a:p>
      </dgm:t>
    </dgm:pt>
    <dgm:pt modelId="{7092B671-2841-45CF-AA34-73712323A302}">
      <dgm:prSet/>
      <dgm:spPr/>
      <dgm:t>
        <a:bodyPr/>
        <a:lstStyle/>
        <a:p>
          <a:pPr>
            <a:lnSpc>
              <a:spcPct val="150000"/>
            </a:lnSpc>
          </a:pPr>
          <a:r>
            <a:rPr lang="en-US" b="1" dirty="0"/>
            <a:t>3. Completion of : </a:t>
          </a:r>
          <a:r>
            <a:rPr lang="en-US" dirty="0"/>
            <a:t>C: Contract Quality Plan (CQP/PQP); D: Quality Control Plan (QCP/ITP) and E:Form A</a:t>
          </a:r>
          <a:endParaRPr lang="en-ZA" dirty="0"/>
        </a:p>
      </dgm:t>
    </dgm:pt>
    <dgm:pt modelId="{BED47C88-27F6-4D41-AC34-01267B77D379}" type="parTrans" cxnId="{F36C7567-03E0-4D03-8254-70AE8EB885DC}">
      <dgm:prSet/>
      <dgm:spPr/>
      <dgm:t>
        <a:bodyPr/>
        <a:lstStyle/>
        <a:p>
          <a:endParaRPr lang="en-ZA"/>
        </a:p>
      </dgm:t>
    </dgm:pt>
    <dgm:pt modelId="{DBF01246-9DE2-4CEA-8136-FBC5E22E5E47}" type="sibTrans" cxnId="{F36C7567-03E0-4D03-8254-70AE8EB885DC}">
      <dgm:prSet/>
      <dgm:spPr/>
      <dgm:t>
        <a:bodyPr/>
        <a:lstStyle/>
        <a:p>
          <a:endParaRPr lang="en-ZA"/>
        </a:p>
      </dgm:t>
    </dgm:pt>
    <dgm:pt modelId="{F2B677DF-4657-4AA8-93BC-2D66DAA8DAEA}">
      <dgm:prSet/>
      <dgm:spPr/>
      <dgm:t>
        <a:bodyPr/>
        <a:lstStyle/>
        <a:p>
          <a:pPr>
            <a:lnSpc>
              <a:spcPct val="150000"/>
            </a:lnSpc>
          </a:pPr>
          <a:r>
            <a:rPr lang="en-US" b="1" dirty="0"/>
            <a:t>4. Templates</a:t>
          </a:r>
          <a:r>
            <a:rPr lang="en-US" dirty="0"/>
            <a:t>: C: Contract Quality Plan (CQP/PQP); D: Quality Control Plan (QCP/ITP) </a:t>
          </a:r>
          <a:endParaRPr lang="en-ZA" dirty="0"/>
        </a:p>
      </dgm:t>
    </dgm:pt>
    <dgm:pt modelId="{8AE03598-4828-43D0-96DA-3D626B012337}" type="parTrans" cxnId="{FB15D3C7-6138-4258-B9DF-604F9F8A9128}">
      <dgm:prSet/>
      <dgm:spPr/>
      <dgm:t>
        <a:bodyPr/>
        <a:lstStyle/>
        <a:p>
          <a:endParaRPr lang="en-ZA"/>
        </a:p>
      </dgm:t>
    </dgm:pt>
    <dgm:pt modelId="{3CAB08E1-61FF-4521-9A0C-4C77FACB54E6}" type="sibTrans" cxnId="{FB15D3C7-6138-4258-B9DF-604F9F8A9128}">
      <dgm:prSet/>
      <dgm:spPr/>
      <dgm:t>
        <a:bodyPr/>
        <a:lstStyle/>
        <a:p>
          <a:endParaRPr lang="en-ZA"/>
        </a:p>
      </dgm:t>
    </dgm:pt>
    <dgm:pt modelId="{2CB5CA79-C88C-4086-9EAB-0D404F962350}" type="pres">
      <dgm:prSet presAssocID="{86D6BA6D-CE53-4AC6-A89A-1A3114A00541}" presName="Name0" presStyleCnt="0">
        <dgm:presLayoutVars>
          <dgm:chMax val="7"/>
          <dgm:chPref val="7"/>
          <dgm:dir/>
        </dgm:presLayoutVars>
      </dgm:prSet>
      <dgm:spPr/>
    </dgm:pt>
    <dgm:pt modelId="{1A59666B-B463-4042-A9E3-F2F6B1BC1D29}" type="pres">
      <dgm:prSet presAssocID="{86D6BA6D-CE53-4AC6-A89A-1A3114A00541}" presName="Name1" presStyleCnt="0"/>
      <dgm:spPr/>
    </dgm:pt>
    <dgm:pt modelId="{15E4AAE8-8680-418F-BC97-553F9B2B45A2}" type="pres">
      <dgm:prSet presAssocID="{86D6BA6D-CE53-4AC6-A89A-1A3114A00541}" presName="cycle" presStyleCnt="0"/>
      <dgm:spPr/>
    </dgm:pt>
    <dgm:pt modelId="{CA773E43-52D3-4047-A6D0-DDC7D13738EF}" type="pres">
      <dgm:prSet presAssocID="{86D6BA6D-CE53-4AC6-A89A-1A3114A00541}" presName="srcNode" presStyleLbl="node1" presStyleIdx="0" presStyleCnt="4"/>
      <dgm:spPr/>
    </dgm:pt>
    <dgm:pt modelId="{D10A933E-1CF9-422F-853A-DE93D2DBD223}" type="pres">
      <dgm:prSet presAssocID="{86D6BA6D-CE53-4AC6-A89A-1A3114A00541}" presName="conn" presStyleLbl="parChTrans1D2" presStyleIdx="0" presStyleCnt="1"/>
      <dgm:spPr/>
    </dgm:pt>
    <dgm:pt modelId="{5FDF80A9-9D5A-44EB-9D3D-FCA755EF3294}" type="pres">
      <dgm:prSet presAssocID="{86D6BA6D-CE53-4AC6-A89A-1A3114A00541}" presName="extraNode" presStyleLbl="node1" presStyleIdx="0" presStyleCnt="4"/>
      <dgm:spPr/>
    </dgm:pt>
    <dgm:pt modelId="{8D8F6741-8BDD-4418-AB00-ECEA073C79CE}" type="pres">
      <dgm:prSet presAssocID="{86D6BA6D-CE53-4AC6-A89A-1A3114A00541}" presName="dstNode" presStyleLbl="node1" presStyleIdx="0" presStyleCnt="4"/>
      <dgm:spPr/>
    </dgm:pt>
    <dgm:pt modelId="{9028CF00-BD65-4197-9797-88F68477B874}" type="pres">
      <dgm:prSet presAssocID="{F14DAE22-BA6E-47E1-A0EF-07F2AF9137F2}" presName="text_1" presStyleLbl="node1" presStyleIdx="0" presStyleCnt="4">
        <dgm:presLayoutVars>
          <dgm:bulletEnabled val="1"/>
        </dgm:presLayoutVars>
      </dgm:prSet>
      <dgm:spPr/>
    </dgm:pt>
    <dgm:pt modelId="{E2E09E2B-5B9F-4024-8826-2C2E8CD3D2F3}" type="pres">
      <dgm:prSet presAssocID="{F14DAE22-BA6E-47E1-A0EF-07F2AF9137F2}" presName="accent_1" presStyleCnt="0"/>
      <dgm:spPr/>
    </dgm:pt>
    <dgm:pt modelId="{A4C530D0-9A4D-49F9-8567-6D64D09D6693}" type="pres">
      <dgm:prSet presAssocID="{F14DAE22-BA6E-47E1-A0EF-07F2AF9137F2}" presName="accentRepeatNode" presStyleLbl="solidFgAcc1" presStyleIdx="0" presStyleCnt="4"/>
      <dgm:spPr/>
    </dgm:pt>
    <dgm:pt modelId="{2913A111-6030-4ABF-9765-892C7F1786F4}" type="pres">
      <dgm:prSet presAssocID="{58987A9B-BEEE-465B-87A1-27FA793A6511}" presName="text_2" presStyleLbl="node1" presStyleIdx="1" presStyleCnt="4">
        <dgm:presLayoutVars>
          <dgm:bulletEnabled val="1"/>
        </dgm:presLayoutVars>
      </dgm:prSet>
      <dgm:spPr/>
    </dgm:pt>
    <dgm:pt modelId="{9A1F308A-77F4-4AE3-8266-CE56C32E1589}" type="pres">
      <dgm:prSet presAssocID="{58987A9B-BEEE-465B-87A1-27FA793A6511}" presName="accent_2" presStyleCnt="0"/>
      <dgm:spPr/>
    </dgm:pt>
    <dgm:pt modelId="{D066A9DB-A669-4211-84CB-6718A46A3446}" type="pres">
      <dgm:prSet presAssocID="{58987A9B-BEEE-465B-87A1-27FA793A6511}" presName="accentRepeatNode" presStyleLbl="solidFgAcc1" presStyleIdx="1" presStyleCnt="4"/>
      <dgm:spPr/>
    </dgm:pt>
    <dgm:pt modelId="{888E967D-3AA5-46D0-9032-4B22128629A3}" type="pres">
      <dgm:prSet presAssocID="{7092B671-2841-45CF-AA34-73712323A302}" presName="text_3" presStyleLbl="node1" presStyleIdx="2" presStyleCnt="4">
        <dgm:presLayoutVars>
          <dgm:bulletEnabled val="1"/>
        </dgm:presLayoutVars>
      </dgm:prSet>
      <dgm:spPr/>
    </dgm:pt>
    <dgm:pt modelId="{73A639CA-6EA3-405E-9836-0F65067414C9}" type="pres">
      <dgm:prSet presAssocID="{7092B671-2841-45CF-AA34-73712323A302}" presName="accent_3" presStyleCnt="0"/>
      <dgm:spPr/>
    </dgm:pt>
    <dgm:pt modelId="{E0B4159A-AFC9-4A84-834E-130139CD1EB7}" type="pres">
      <dgm:prSet presAssocID="{7092B671-2841-45CF-AA34-73712323A302}" presName="accentRepeatNode" presStyleLbl="solidFgAcc1" presStyleIdx="2" presStyleCnt="4"/>
      <dgm:spPr/>
    </dgm:pt>
    <dgm:pt modelId="{B6C7FB70-5870-4209-B7B5-E98682206D9A}" type="pres">
      <dgm:prSet presAssocID="{F2B677DF-4657-4AA8-93BC-2D66DAA8DAEA}" presName="text_4" presStyleLbl="node1" presStyleIdx="3" presStyleCnt="4">
        <dgm:presLayoutVars>
          <dgm:bulletEnabled val="1"/>
        </dgm:presLayoutVars>
      </dgm:prSet>
      <dgm:spPr/>
    </dgm:pt>
    <dgm:pt modelId="{C4EA8202-DB65-4A24-9272-135F8C4C0183}" type="pres">
      <dgm:prSet presAssocID="{F2B677DF-4657-4AA8-93BC-2D66DAA8DAEA}" presName="accent_4" presStyleCnt="0"/>
      <dgm:spPr/>
    </dgm:pt>
    <dgm:pt modelId="{288042E3-97C7-464E-9BA6-253EFA7C83AB}" type="pres">
      <dgm:prSet presAssocID="{F2B677DF-4657-4AA8-93BC-2D66DAA8DAEA}" presName="accentRepeatNode" presStyleLbl="solidFgAcc1" presStyleIdx="3" presStyleCnt="4"/>
      <dgm:spPr/>
    </dgm:pt>
  </dgm:ptLst>
  <dgm:cxnLst>
    <dgm:cxn modelId="{423F7F30-833D-498E-9954-EB7511A262E0}" type="presOf" srcId="{58987A9B-BEEE-465B-87A1-27FA793A6511}" destId="{2913A111-6030-4ABF-9765-892C7F1786F4}" srcOrd="0" destOrd="0" presId="urn:microsoft.com/office/officeart/2008/layout/VerticalCurvedList"/>
    <dgm:cxn modelId="{5FDB013E-5260-4060-8C5D-602165DFF02C}" type="presOf" srcId="{F14DAE22-BA6E-47E1-A0EF-07F2AF9137F2}" destId="{9028CF00-BD65-4197-9797-88F68477B874}" srcOrd="0" destOrd="0" presId="urn:microsoft.com/office/officeart/2008/layout/VerticalCurvedList"/>
    <dgm:cxn modelId="{990F8E64-FB63-4A1B-A257-4AC7DE193AD0}" srcId="{86D6BA6D-CE53-4AC6-A89A-1A3114A00541}" destId="{F14DAE22-BA6E-47E1-A0EF-07F2AF9137F2}" srcOrd="0" destOrd="0" parTransId="{59314753-C8A0-42D1-BA73-AF7B4EC91365}" sibTransId="{E7BDEF14-D579-434B-851D-D1C25F412E6C}"/>
    <dgm:cxn modelId="{F36C7567-03E0-4D03-8254-70AE8EB885DC}" srcId="{86D6BA6D-CE53-4AC6-A89A-1A3114A00541}" destId="{7092B671-2841-45CF-AA34-73712323A302}" srcOrd="2" destOrd="0" parTransId="{BED47C88-27F6-4D41-AC34-01267B77D379}" sibTransId="{DBF01246-9DE2-4CEA-8136-FBC5E22E5E47}"/>
    <dgm:cxn modelId="{23C8A151-B23B-4DD7-8EE3-E7EA04D8D911}" type="presOf" srcId="{7092B671-2841-45CF-AA34-73712323A302}" destId="{888E967D-3AA5-46D0-9032-4B22128629A3}" srcOrd="0" destOrd="0" presId="urn:microsoft.com/office/officeart/2008/layout/VerticalCurvedList"/>
    <dgm:cxn modelId="{FB22B49B-EA64-4F5F-BA78-61083D79BEA1}" type="presOf" srcId="{86D6BA6D-CE53-4AC6-A89A-1A3114A00541}" destId="{2CB5CA79-C88C-4086-9EAB-0D404F962350}" srcOrd="0" destOrd="0" presId="urn:microsoft.com/office/officeart/2008/layout/VerticalCurvedList"/>
    <dgm:cxn modelId="{FB15D3C7-6138-4258-B9DF-604F9F8A9128}" srcId="{86D6BA6D-CE53-4AC6-A89A-1A3114A00541}" destId="{F2B677DF-4657-4AA8-93BC-2D66DAA8DAEA}" srcOrd="3" destOrd="0" parTransId="{8AE03598-4828-43D0-96DA-3D626B012337}" sibTransId="{3CAB08E1-61FF-4521-9A0C-4C77FACB54E6}"/>
    <dgm:cxn modelId="{390919D4-C443-41CA-B5C0-BEE889D8A6D5}" srcId="{86D6BA6D-CE53-4AC6-A89A-1A3114A00541}" destId="{58987A9B-BEEE-465B-87A1-27FA793A6511}" srcOrd="1" destOrd="0" parTransId="{AC7065B9-78AC-451B-9FFB-C97C33184A0D}" sibTransId="{DA8B4B31-08AF-4329-80AD-4734D0AFED0B}"/>
    <dgm:cxn modelId="{07E312EA-2021-45D9-9385-E0BF02890877}" type="presOf" srcId="{E7BDEF14-D579-434B-851D-D1C25F412E6C}" destId="{D10A933E-1CF9-422F-853A-DE93D2DBD223}" srcOrd="0" destOrd="0" presId="urn:microsoft.com/office/officeart/2008/layout/VerticalCurvedList"/>
    <dgm:cxn modelId="{F27D73FA-C4B2-4421-BD1F-67877F40317C}" type="presOf" srcId="{F2B677DF-4657-4AA8-93BC-2D66DAA8DAEA}" destId="{B6C7FB70-5870-4209-B7B5-E98682206D9A}" srcOrd="0" destOrd="0" presId="urn:microsoft.com/office/officeart/2008/layout/VerticalCurvedList"/>
    <dgm:cxn modelId="{A035C809-81EA-421A-822A-419E71154C80}" type="presParOf" srcId="{2CB5CA79-C88C-4086-9EAB-0D404F962350}" destId="{1A59666B-B463-4042-A9E3-F2F6B1BC1D29}" srcOrd="0" destOrd="0" presId="urn:microsoft.com/office/officeart/2008/layout/VerticalCurvedList"/>
    <dgm:cxn modelId="{06C21BA5-6419-46E0-9BD9-504931073A68}" type="presParOf" srcId="{1A59666B-B463-4042-A9E3-F2F6B1BC1D29}" destId="{15E4AAE8-8680-418F-BC97-553F9B2B45A2}" srcOrd="0" destOrd="0" presId="urn:microsoft.com/office/officeart/2008/layout/VerticalCurvedList"/>
    <dgm:cxn modelId="{A56447E4-CDA4-4ACD-AFD2-5AB0D6CCF721}" type="presParOf" srcId="{15E4AAE8-8680-418F-BC97-553F9B2B45A2}" destId="{CA773E43-52D3-4047-A6D0-DDC7D13738EF}" srcOrd="0" destOrd="0" presId="urn:microsoft.com/office/officeart/2008/layout/VerticalCurvedList"/>
    <dgm:cxn modelId="{2DE29EE0-1D5C-4C00-8467-579BD0774511}" type="presParOf" srcId="{15E4AAE8-8680-418F-BC97-553F9B2B45A2}" destId="{D10A933E-1CF9-422F-853A-DE93D2DBD223}" srcOrd="1" destOrd="0" presId="urn:microsoft.com/office/officeart/2008/layout/VerticalCurvedList"/>
    <dgm:cxn modelId="{76507A94-034E-4A0C-9C9C-0E9A260DCD5A}" type="presParOf" srcId="{15E4AAE8-8680-418F-BC97-553F9B2B45A2}" destId="{5FDF80A9-9D5A-44EB-9D3D-FCA755EF3294}" srcOrd="2" destOrd="0" presId="urn:microsoft.com/office/officeart/2008/layout/VerticalCurvedList"/>
    <dgm:cxn modelId="{DA09DBA6-D817-419C-A403-950E26DC7477}" type="presParOf" srcId="{15E4AAE8-8680-418F-BC97-553F9B2B45A2}" destId="{8D8F6741-8BDD-4418-AB00-ECEA073C79CE}" srcOrd="3" destOrd="0" presId="urn:microsoft.com/office/officeart/2008/layout/VerticalCurvedList"/>
    <dgm:cxn modelId="{B1D7178E-2D40-4714-91F7-048C07EC165A}" type="presParOf" srcId="{1A59666B-B463-4042-A9E3-F2F6B1BC1D29}" destId="{9028CF00-BD65-4197-9797-88F68477B874}" srcOrd="1" destOrd="0" presId="urn:microsoft.com/office/officeart/2008/layout/VerticalCurvedList"/>
    <dgm:cxn modelId="{51C7DA01-6D1C-4B69-94F3-077C894B930C}" type="presParOf" srcId="{1A59666B-B463-4042-A9E3-F2F6B1BC1D29}" destId="{E2E09E2B-5B9F-4024-8826-2C2E8CD3D2F3}" srcOrd="2" destOrd="0" presId="urn:microsoft.com/office/officeart/2008/layout/VerticalCurvedList"/>
    <dgm:cxn modelId="{9AC49482-68BA-4581-ACDD-63A22009CF24}" type="presParOf" srcId="{E2E09E2B-5B9F-4024-8826-2C2E8CD3D2F3}" destId="{A4C530D0-9A4D-49F9-8567-6D64D09D6693}" srcOrd="0" destOrd="0" presId="urn:microsoft.com/office/officeart/2008/layout/VerticalCurvedList"/>
    <dgm:cxn modelId="{535A5F37-1041-4729-90C0-B247B75865DC}" type="presParOf" srcId="{1A59666B-B463-4042-A9E3-F2F6B1BC1D29}" destId="{2913A111-6030-4ABF-9765-892C7F1786F4}" srcOrd="3" destOrd="0" presId="urn:microsoft.com/office/officeart/2008/layout/VerticalCurvedList"/>
    <dgm:cxn modelId="{DB039068-F3DE-4BE9-AD2F-4FAD83FEFD60}" type="presParOf" srcId="{1A59666B-B463-4042-A9E3-F2F6B1BC1D29}" destId="{9A1F308A-77F4-4AE3-8266-CE56C32E1589}" srcOrd="4" destOrd="0" presId="urn:microsoft.com/office/officeart/2008/layout/VerticalCurvedList"/>
    <dgm:cxn modelId="{BC479B90-919F-4ACB-92F6-A9B497E72C1D}" type="presParOf" srcId="{9A1F308A-77F4-4AE3-8266-CE56C32E1589}" destId="{D066A9DB-A669-4211-84CB-6718A46A3446}" srcOrd="0" destOrd="0" presId="urn:microsoft.com/office/officeart/2008/layout/VerticalCurvedList"/>
    <dgm:cxn modelId="{734245E5-0B3C-421C-A3B7-014B328F3F95}" type="presParOf" srcId="{1A59666B-B463-4042-A9E3-F2F6B1BC1D29}" destId="{888E967D-3AA5-46D0-9032-4B22128629A3}" srcOrd="5" destOrd="0" presId="urn:microsoft.com/office/officeart/2008/layout/VerticalCurvedList"/>
    <dgm:cxn modelId="{7DE3EC6E-C6C6-4CD7-8DE3-53625292B58C}" type="presParOf" srcId="{1A59666B-B463-4042-A9E3-F2F6B1BC1D29}" destId="{73A639CA-6EA3-405E-9836-0F65067414C9}" srcOrd="6" destOrd="0" presId="urn:microsoft.com/office/officeart/2008/layout/VerticalCurvedList"/>
    <dgm:cxn modelId="{EC91EF16-432D-42D2-AC4D-897A7CE81D83}" type="presParOf" srcId="{73A639CA-6EA3-405E-9836-0F65067414C9}" destId="{E0B4159A-AFC9-4A84-834E-130139CD1EB7}" srcOrd="0" destOrd="0" presId="urn:microsoft.com/office/officeart/2008/layout/VerticalCurvedList"/>
    <dgm:cxn modelId="{7ADC832C-2930-454B-8B62-1929C69C16D0}" type="presParOf" srcId="{1A59666B-B463-4042-A9E3-F2F6B1BC1D29}" destId="{B6C7FB70-5870-4209-B7B5-E98682206D9A}" srcOrd="7" destOrd="0" presId="urn:microsoft.com/office/officeart/2008/layout/VerticalCurvedList"/>
    <dgm:cxn modelId="{7DE94BCF-127A-4424-9961-2EC6E9400249}" type="presParOf" srcId="{1A59666B-B463-4042-A9E3-F2F6B1BC1D29}" destId="{C4EA8202-DB65-4A24-9272-135F8C4C0183}" srcOrd="8" destOrd="0" presId="urn:microsoft.com/office/officeart/2008/layout/VerticalCurvedList"/>
    <dgm:cxn modelId="{1C273671-0B93-4855-B601-1AAF1D5F7AD3}" type="presParOf" srcId="{C4EA8202-DB65-4A24-9272-135F8C4C0183}" destId="{288042E3-97C7-464E-9BA6-253EFA7C83A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0A933E-1CF9-422F-853A-DE93D2DBD223}">
      <dsp:nvSpPr>
        <dsp:cNvPr id="0" name=""/>
        <dsp:cNvSpPr/>
      </dsp:nvSpPr>
      <dsp:spPr>
        <a:xfrm>
          <a:off x="-5704306" y="-873152"/>
          <a:ext cx="6791380" cy="6791380"/>
        </a:xfrm>
        <a:prstGeom prst="blockArc">
          <a:avLst>
            <a:gd name="adj1" fmla="val 18900000"/>
            <a:gd name="adj2" fmla="val 2700000"/>
            <a:gd name="adj3" fmla="val 318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28CF00-BD65-4197-9797-88F68477B874}">
      <dsp:nvSpPr>
        <dsp:cNvPr id="0" name=""/>
        <dsp:cNvSpPr/>
      </dsp:nvSpPr>
      <dsp:spPr>
        <a:xfrm>
          <a:off x="569033" y="387865"/>
          <a:ext cx="10532051" cy="7761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057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1. Copy  of the Category 2 Quality requirement </a:t>
          </a:r>
          <a:endParaRPr lang="en-ZA" sz="1600" kern="1200" dirty="0"/>
        </a:p>
      </dsp:txBody>
      <dsp:txXfrm>
        <a:off x="569033" y="387865"/>
        <a:ext cx="10532051" cy="776134"/>
      </dsp:txXfrm>
    </dsp:sp>
    <dsp:sp modelId="{A4C530D0-9A4D-49F9-8567-6D64D09D6693}">
      <dsp:nvSpPr>
        <dsp:cNvPr id="0" name=""/>
        <dsp:cNvSpPr/>
      </dsp:nvSpPr>
      <dsp:spPr>
        <a:xfrm>
          <a:off x="83949" y="290848"/>
          <a:ext cx="970167" cy="9701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13A111-6030-4ABF-9765-892C7F1786F4}">
      <dsp:nvSpPr>
        <dsp:cNvPr id="0" name=""/>
        <dsp:cNvSpPr/>
      </dsp:nvSpPr>
      <dsp:spPr>
        <a:xfrm>
          <a:off x="1014009" y="1552268"/>
          <a:ext cx="10087075" cy="7761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057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2. Category2 Quality Requirement - Explanation</a:t>
          </a:r>
          <a:endParaRPr lang="en-ZA" sz="1600" kern="1200" dirty="0"/>
        </a:p>
      </dsp:txBody>
      <dsp:txXfrm>
        <a:off x="1014009" y="1552268"/>
        <a:ext cx="10087075" cy="776134"/>
      </dsp:txXfrm>
    </dsp:sp>
    <dsp:sp modelId="{D066A9DB-A669-4211-84CB-6718A46A3446}">
      <dsp:nvSpPr>
        <dsp:cNvPr id="0" name=""/>
        <dsp:cNvSpPr/>
      </dsp:nvSpPr>
      <dsp:spPr>
        <a:xfrm>
          <a:off x="528925" y="1455251"/>
          <a:ext cx="970167" cy="9701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8E967D-3AA5-46D0-9032-4B22128629A3}">
      <dsp:nvSpPr>
        <dsp:cNvPr id="0" name=""/>
        <dsp:cNvSpPr/>
      </dsp:nvSpPr>
      <dsp:spPr>
        <a:xfrm>
          <a:off x="1014009" y="2716671"/>
          <a:ext cx="10087075" cy="7761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057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3. Completion of : </a:t>
          </a:r>
          <a:r>
            <a:rPr lang="en-US" sz="1600" kern="1200" dirty="0"/>
            <a:t>C: Contract Quality Plan (CQP/PQP), D: Quality Control Plan / Inspection and Test Plan (QCP / ITP) and E:Form A</a:t>
          </a:r>
          <a:endParaRPr lang="en-ZA" sz="1600" kern="1200" dirty="0"/>
        </a:p>
      </dsp:txBody>
      <dsp:txXfrm>
        <a:off x="1014009" y="2716671"/>
        <a:ext cx="10087075" cy="776134"/>
      </dsp:txXfrm>
    </dsp:sp>
    <dsp:sp modelId="{E0B4159A-AFC9-4A84-834E-130139CD1EB7}">
      <dsp:nvSpPr>
        <dsp:cNvPr id="0" name=""/>
        <dsp:cNvSpPr/>
      </dsp:nvSpPr>
      <dsp:spPr>
        <a:xfrm>
          <a:off x="528925" y="2619655"/>
          <a:ext cx="970167" cy="9701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C7FB70-5870-4209-B7B5-E98682206D9A}">
      <dsp:nvSpPr>
        <dsp:cNvPr id="0" name=""/>
        <dsp:cNvSpPr/>
      </dsp:nvSpPr>
      <dsp:spPr>
        <a:xfrm>
          <a:off x="569033" y="3881075"/>
          <a:ext cx="10532051" cy="7761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057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4. Templates</a:t>
          </a:r>
          <a:r>
            <a:rPr lang="en-US" sz="1600" kern="1200" dirty="0"/>
            <a:t>: C: Contract Quality Plan (CQP/PQP), D: Quality Control Plan  (QCP / ITP)</a:t>
          </a:r>
          <a:endParaRPr lang="en-ZA" sz="1600" kern="1200" dirty="0"/>
        </a:p>
      </dsp:txBody>
      <dsp:txXfrm>
        <a:off x="569033" y="3881075"/>
        <a:ext cx="10532051" cy="776134"/>
      </dsp:txXfrm>
    </dsp:sp>
    <dsp:sp modelId="{288042E3-97C7-464E-9BA6-253EFA7C83AB}">
      <dsp:nvSpPr>
        <dsp:cNvPr id="0" name=""/>
        <dsp:cNvSpPr/>
      </dsp:nvSpPr>
      <dsp:spPr>
        <a:xfrm>
          <a:off x="83949" y="3784058"/>
          <a:ext cx="970167" cy="9701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0A933E-1CF9-422F-853A-DE93D2DBD223}">
      <dsp:nvSpPr>
        <dsp:cNvPr id="0" name=""/>
        <dsp:cNvSpPr/>
      </dsp:nvSpPr>
      <dsp:spPr>
        <a:xfrm>
          <a:off x="-5704306" y="-873152"/>
          <a:ext cx="6791380" cy="6791380"/>
        </a:xfrm>
        <a:prstGeom prst="blockArc">
          <a:avLst>
            <a:gd name="adj1" fmla="val 18900000"/>
            <a:gd name="adj2" fmla="val 2700000"/>
            <a:gd name="adj3" fmla="val 318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28CF00-BD65-4197-9797-88F68477B874}">
      <dsp:nvSpPr>
        <dsp:cNvPr id="0" name=""/>
        <dsp:cNvSpPr/>
      </dsp:nvSpPr>
      <dsp:spPr>
        <a:xfrm>
          <a:off x="569033" y="387865"/>
          <a:ext cx="10532051" cy="7761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057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1. Copy  of the Category 2 Quality requirement </a:t>
          </a:r>
          <a:endParaRPr lang="en-ZA" sz="1600" kern="1200" dirty="0"/>
        </a:p>
      </dsp:txBody>
      <dsp:txXfrm>
        <a:off x="569033" y="387865"/>
        <a:ext cx="10532051" cy="776134"/>
      </dsp:txXfrm>
    </dsp:sp>
    <dsp:sp modelId="{A4C530D0-9A4D-49F9-8567-6D64D09D6693}">
      <dsp:nvSpPr>
        <dsp:cNvPr id="0" name=""/>
        <dsp:cNvSpPr/>
      </dsp:nvSpPr>
      <dsp:spPr>
        <a:xfrm>
          <a:off x="83949" y="290848"/>
          <a:ext cx="970167" cy="9701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13A111-6030-4ABF-9765-892C7F1786F4}">
      <dsp:nvSpPr>
        <dsp:cNvPr id="0" name=""/>
        <dsp:cNvSpPr/>
      </dsp:nvSpPr>
      <dsp:spPr>
        <a:xfrm>
          <a:off x="1014009" y="1552268"/>
          <a:ext cx="10087075" cy="7761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057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2. Outstanding Category2 Quality Requirement - Explanation</a:t>
          </a:r>
          <a:endParaRPr lang="en-ZA" sz="1600" kern="1200" dirty="0"/>
        </a:p>
      </dsp:txBody>
      <dsp:txXfrm>
        <a:off x="1014009" y="1552268"/>
        <a:ext cx="10087075" cy="776134"/>
      </dsp:txXfrm>
    </dsp:sp>
    <dsp:sp modelId="{D066A9DB-A669-4211-84CB-6718A46A3446}">
      <dsp:nvSpPr>
        <dsp:cNvPr id="0" name=""/>
        <dsp:cNvSpPr/>
      </dsp:nvSpPr>
      <dsp:spPr>
        <a:xfrm>
          <a:off x="528925" y="1455251"/>
          <a:ext cx="970167" cy="9701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8E967D-3AA5-46D0-9032-4B22128629A3}">
      <dsp:nvSpPr>
        <dsp:cNvPr id="0" name=""/>
        <dsp:cNvSpPr/>
      </dsp:nvSpPr>
      <dsp:spPr>
        <a:xfrm>
          <a:off x="1014009" y="2716671"/>
          <a:ext cx="10087075" cy="7761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057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3. Completion of : </a:t>
          </a:r>
          <a:r>
            <a:rPr lang="en-US" sz="1600" kern="1200" dirty="0"/>
            <a:t>C: Contract Quality Plan (CQP/PQP); D: Quality Control Plan (QCP/ITP) and E:Form A</a:t>
          </a:r>
          <a:endParaRPr lang="en-ZA" sz="1600" kern="1200" dirty="0"/>
        </a:p>
      </dsp:txBody>
      <dsp:txXfrm>
        <a:off x="1014009" y="2716671"/>
        <a:ext cx="10087075" cy="776134"/>
      </dsp:txXfrm>
    </dsp:sp>
    <dsp:sp modelId="{E0B4159A-AFC9-4A84-834E-130139CD1EB7}">
      <dsp:nvSpPr>
        <dsp:cNvPr id="0" name=""/>
        <dsp:cNvSpPr/>
      </dsp:nvSpPr>
      <dsp:spPr>
        <a:xfrm>
          <a:off x="528925" y="2619655"/>
          <a:ext cx="970167" cy="9701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C7FB70-5870-4209-B7B5-E98682206D9A}">
      <dsp:nvSpPr>
        <dsp:cNvPr id="0" name=""/>
        <dsp:cNvSpPr/>
      </dsp:nvSpPr>
      <dsp:spPr>
        <a:xfrm>
          <a:off x="569033" y="3881075"/>
          <a:ext cx="10532051" cy="7761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057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4. Templates</a:t>
          </a:r>
          <a:r>
            <a:rPr lang="en-US" sz="1600" kern="1200" dirty="0"/>
            <a:t>: C: Contract Quality Plan (CQP/PQP); D: Quality Control Plan (QCP/ITP) </a:t>
          </a:r>
          <a:endParaRPr lang="en-ZA" sz="1600" kern="1200" dirty="0"/>
        </a:p>
      </dsp:txBody>
      <dsp:txXfrm>
        <a:off x="569033" y="3881075"/>
        <a:ext cx="10532051" cy="776134"/>
      </dsp:txXfrm>
    </dsp:sp>
    <dsp:sp modelId="{288042E3-97C7-464E-9BA6-253EFA7C83AB}">
      <dsp:nvSpPr>
        <dsp:cNvPr id="0" name=""/>
        <dsp:cNvSpPr/>
      </dsp:nvSpPr>
      <dsp:spPr>
        <a:xfrm>
          <a:off x="83949" y="3784058"/>
          <a:ext cx="970167" cy="9701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79EC-29B1-4A54-B46B-ADFA5C0A41D5}" type="datetimeFigureOut">
              <a:rPr lang="en-ZA" smtClean="0"/>
              <a:t>2025/06/20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291F-663B-47B1-87DD-51E5B01DA0A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8564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/>
              <a:t>QMS</a:t>
            </a:r>
          </a:p>
          <a:p>
            <a:endParaRPr lang="en-ZA" altLang="en-US" dirty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19A132D-726C-4E3F-BB5D-7A5A453FA320}" type="slidenum">
              <a:rPr lang="en-ZA" altLang="en-US" sz="13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5</a:t>
            </a:fld>
            <a:endParaRPr lang="en-ZA" altLang="en-US"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8183050-6D0B-4CDD-9710-66B57E2F4B61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750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56E5727-05CD-42E5-AEE6-CA129FF8F5B9}" type="slidenum">
              <a:rPr lang="en-ZA" altLang="en-US" sz="1300" smtClean="0"/>
              <a:pPr eaLnBrk="1" hangingPunct="1">
                <a:spcBef>
                  <a:spcPct val="0"/>
                </a:spcBef>
              </a:pPr>
              <a:t>10</a:t>
            </a:fld>
            <a:endParaRPr lang="en-ZA" altLang="en-US"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emf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5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07F45E-2B15-7373-829E-FA06F90D6D9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" y="4118011"/>
            <a:ext cx="12191990" cy="2464127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8BE0A2D5-4897-AEFE-6F06-B6A2F82DFA4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85443" y="2396081"/>
            <a:ext cx="3937000" cy="3568700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440238" y="1404737"/>
            <a:ext cx="72955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440238" y="2924226"/>
            <a:ext cx="7295501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39589" y="3527025"/>
            <a:ext cx="729615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5751479E-E24F-097C-9992-2F6EDD86852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4413" y="4219860"/>
            <a:ext cx="2260600" cy="2044700"/>
          </a:xfrm>
          <a:prstGeom prst="rect">
            <a:avLst/>
          </a:prstGeom>
        </p:spPr>
      </p:pic>
      <p:sp>
        <p:nvSpPr>
          <p:cNvPr id="102" name="Picture Placeholder 101">
            <a:extLst>
              <a:ext uri="{FF2B5EF4-FFF2-40B4-BE49-F238E27FC236}">
                <a16:creationId xmlns:a16="http://schemas.microsoft.com/office/drawing/2014/main" id="{C4067DE9-8827-ACDD-EA61-EE0F0A44163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87349" y="42912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sp>
        <p:nvSpPr>
          <p:cNvPr id="104" name="Picture Placeholder 103">
            <a:extLst>
              <a:ext uri="{FF2B5EF4-FFF2-40B4-BE49-F238E27FC236}">
                <a16:creationId xmlns:a16="http://schemas.microsoft.com/office/drawing/2014/main" id="{B5312EC4-EEAC-7185-C191-930CB9ED57C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1350" y="25277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bg1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0F73F9A-6527-43E5-9BDC-E6533EDAECC6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499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382" y="143297"/>
            <a:ext cx="9121013" cy="6667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A1C12C76-4BAA-4917-AD05-FD95602D2B5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575BB689-6B63-D07A-1AFA-68B2D02603E5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586195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mport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457" y="160556"/>
            <a:ext cx="8448937" cy="6667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17" y="79144"/>
            <a:ext cx="1064363" cy="82957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418474105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sour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73"/>
          <a:stretch/>
        </p:blipFill>
        <p:spPr>
          <a:xfrm>
            <a:off x="106717" y="79143"/>
            <a:ext cx="1064363" cy="81662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457" y="160556"/>
            <a:ext cx="8448937" cy="6667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02948031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17" y="96396"/>
            <a:ext cx="1064363" cy="79786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457" y="160556"/>
            <a:ext cx="8448937" cy="6667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36147039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457" y="160556"/>
            <a:ext cx="8448937" cy="6667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11" y="87770"/>
            <a:ext cx="1030539" cy="81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7539417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17" y="79144"/>
            <a:ext cx="1064364" cy="82957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457" y="160556"/>
            <a:ext cx="8448937" cy="6667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61370823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wn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457" y="160556"/>
            <a:ext cx="8448937" cy="6667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17" y="79144"/>
            <a:ext cx="1064363" cy="82957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526631348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erc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457" y="160556"/>
            <a:ext cx="8448937" cy="6667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34" y="77088"/>
            <a:ext cx="1054247" cy="847843"/>
          </a:xfrm>
          <a:prstGeom prst="rect">
            <a:avLst/>
          </a:prstGeom>
        </p:spPr>
      </p:pic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88291488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ssess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15" y="79143"/>
            <a:ext cx="1078991" cy="84578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457" y="160556"/>
            <a:ext cx="8448937" cy="6667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21076323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01032085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30BAC82-9DB7-9CA7-748B-B6106F432A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" y="4118011"/>
            <a:ext cx="12191990" cy="2464127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8BE0A2D5-4897-AEFE-6F06-B6A2F82DFA4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85443" y="2396081"/>
            <a:ext cx="3937000" cy="3568700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440238" y="1404737"/>
            <a:ext cx="72955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440238" y="2924226"/>
            <a:ext cx="7295501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39589" y="3527025"/>
            <a:ext cx="729615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5751479E-E24F-097C-9992-2F6EDD86852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4413" y="4219860"/>
            <a:ext cx="2260600" cy="2044700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669C941-D846-CAA6-9EF5-7B15E34B195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000524" y="2500271"/>
            <a:ext cx="3294850" cy="3360318"/>
          </a:xfrm>
          <a:custGeom>
            <a:avLst/>
            <a:gdLst>
              <a:gd name="connsiteX0" fmla="*/ 1647425 w 3294850"/>
              <a:gd name="connsiteY0" fmla="*/ 0 h 3360318"/>
              <a:gd name="connsiteX1" fmla="*/ 3294850 w 3294850"/>
              <a:gd name="connsiteY1" fmla="*/ 1680159 h 3360318"/>
              <a:gd name="connsiteX2" fmla="*/ 1647425 w 3294850"/>
              <a:gd name="connsiteY2" fmla="*/ 3360318 h 3360318"/>
              <a:gd name="connsiteX3" fmla="*/ 1157531 w 3294850"/>
              <a:gd name="connsiteY3" fmla="*/ 3284782 h 3360318"/>
              <a:gd name="connsiteX4" fmla="*/ 1121439 w 3294850"/>
              <a:gd name="connsiteY4" fmla="*/ 3271309 h 3360318"/>
              <a:gd name="connsiteX5" fmla="*/ 1123633 w 3294850"/>
              <a:gd name="connsiteY5" fmla="*/ 3268653 h 3360318"/>
              <a:gd name="connsiteX6" fmla="*/ 1285660 w 3294850"/>
              <a:gd name="connsiteY6" fmla="*/ 2738764 h 3360318"/>
              <a:gd name="connsiteX7" fmla="*/ 336937 w 3294850"/>
              <a:gd name="connsiteY7" fmla="*/ 1791026 h 3360318"/>
              <a:gd name="connsiteX8" fmla="*/ 54816 w 3294850"/>
              <a:gd name="connsiteY8" fmla="*/ 1833635 h 3360318"/>
              <a:gd name="connsiteX9" fmla="*/ 8438 w 3294850"/>
              <a:gd name="connsiteY9" fmla="*/ 1850592 h 3360318"/>
              <a:gd name="connsiteX10" fmla="*/ 0 w 3294850"/>
              <a:gd name="connsiteY10" fmla="*/ 1680159 h 3360318"/>
              <a:gd name="connsiteX11" fmla="*/ 1647425 w 3294850"/>
              <a:gd name="connsiteY11" fmla="*/ 0 h 3360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360318">
                <a:moveTo>
                  <a:pt x="1647425" y="0"/>
                </a:moveTo>
                <a:cubicBezTo>
                  <a:pt x="2557273" y="0"/>
                  <a:pt x="3294850" y="752233"/>
                  <a:pt x="3294850" y="1680159"/>
                </a:cubicBezTo>
                <a:cubicBezTo>
                  <a:pt x="3294850" y="2608085"/>
                  <a:pt x="2557273" y="3360318"/>
                  <a:pt x="1647425" y="3360318"/>
                </a:cubicBezTo>
                <a:cubicBezTo>
                  <a:pt x="1476829" y="3360318"/>
                  <a:pt x="1312289" y="3333873"/>
                  <a:pt x="1157531" y="3284782"/>
                </a:cubicBezTo>
                <a:lnTo>
                  <a:pt x="1121439" y="3271309"/>
                </a:lnTo>
                <a:lnTo>
                  <a:pt x="1123633" y="3268653"/>
                </a:lnTo>
                <a:cubicBezTo>
                  <a:pt x="1225929" y="3117394"/>
                  <a:pt x="1285660" y="2935047"/>
                  <a:pt x="1285660" y="2738764"/>
                </a:cubicBezTo>
                <a:cubicBezTo>
                  <a:pt x="1285660" y="2215343"/>
                  <a:pt x="860902" y="1791026"/>
                  <a:pt x="336937" y="1791026"/>
                </a:cubicBezTo>
                <a:cubicBezTo>
                  <a:pt x="238694" y="1791026"/>
                  <a:pt x="143938" y="1805944"/>
                  <a:pt x="54816" y="1833635"/>
                </a:cubicBezTo>
                <a:lnTo>
                  <a:pt x="8438" y="1850592"/>
                </a:lnTo>
                <a:lnTo>
                  <a:pt x="0" y="1680159"/>
                </a:lnTo>
                <a:cubicBezTo>
                  <a:pt x="0" y="752233"/>
                  <a:pt x="737577" y="0"/>
                  <a:pt x="164742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</a:defRPr>
            </a:lvl1pPr>
            <a:lvl2pPr marL="457200" indent="0">
              <a:buNone/>
              <a:defRPr sz="3000">
                <a:solidFill>
                  <a:schemeClr val="bg1"/>
                </a:solidFill>
              </a:defRPr>
            </a:lvl2pPr>
            <a:lvl3pPr marL="914400" indent="0">
              <a:buNone/>
              <a:defRPr sz="3000">
                <a:solidFill>
                  <a:schemeClr val="bg1"/>
                </a:solidFill>
              </a:defRPr>
            </a:lvl3pPr>
            <a:lvl4pPr marL="1371600" indent="0">
              <a:buNone/>
              <a:defRPr sz="3000">
                <a:solidFill>
                  <a:schemeClr val="bg1"/>
                </a:solidFill>
              </a:defRPr>
            </a:lvl4pPr>
            <a:lvl5pPr marL="1828800" indent="0">
              <a:buNone/>
              <a:defRPr sz="3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Add</a:t>
            </a:r>
            <a:br>
              <a:rPr lang="en-GB" dirty="0"/>
            </a:br>
            <a:r>
              <a:rPr lang="en-GB" dirty="0"/>
              <a:t>text</a:t>
            </a:r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9B1B5BA-3EE2-ED8A-DA67-E8E259990A5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69084" y="4283752"/>
            <a:ext cx="1916916" cy="1916915"/>
          </a:xfrm>
          <a:prstGeom prst="ellipse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Add </a:t>
            </a:r>
            <a:br>
              <a:rPr lang="en-GB" dirty="0"/>
            </a:br>
            <a:r>
              <a:rPr lang="en-GB" dirty="0"/>
              <a:t>text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634911-A5D7-8BE2-2352-7421B9E94B8F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4023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ele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382" y="143297"/>
            <a:ext cx="9121012" cy="6667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59896142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084" y="1436689"/>
            <a:ext cx="548428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9567" y="1436689"/>
            <a:ext cx="5484284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58665459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94108245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19993704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42684891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18347369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32793750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30051236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61967" y="166689"/>
            <a:ext cx="2791884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084" y="166689"/>
            <a:ext cx="8176683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31211958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82085" y="166689"/>
            <a:ext cx="11171767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39390019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121920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5663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084" y="166688"/>
            <a:ext cx="8693149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82085" y="1436689"/>
            <a:ext cx="11171767" cy="5045075"/>
          </a:xfrm>
        </p:spPr>
        <p:txBody>
          <a:bodyPr/>
          <a:lstStyle/>
          <a:p>
            <a:pPr lvl="0"/>
            <a:endParaRPr lang="en-ZA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15439213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582084" y="166688"/>
            <a:ext cx="8693149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82084" y="1436689"/>
            <a:ext cx="5484283" cy="2446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69567" y="1436689"/>
            <a:ext cx="5484284" cy="2446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82084" y="4035425"/>
            <a:ext cx="5484283" cy="2446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567" y="4035425"/>
            <a:ext cx="5484284" cy="2446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81843336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084" y="166688"/>
            <a:ext cx="8693149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084" y="1436689"/>
            <a:ext cx="5484283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69567" y="1436689"/>
            <a:ext cx="5484284" cy="2446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69567" y="4035425"/>
            <a:ext cx="5484284" cy="2446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99816413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30"/>
            <a:ext cx="12194544" cy="68565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39616" y="3501009"/>
            <a:ext cx="9132288" cy="705237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rgbClr val="901901"/>
                </a:solidFill>
                <a:latin typeface="Gill Sans MT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5254" y="4213276"/>
            <a:ext cx="9121013" cy="655885"/>
          </a:xfrm>
        </p:spPr>
        <p:txBody>
          <a:bodyPr/>
          <a:lstStyle>
            <a:lvl1pPr marL="0" indent="0" algn="l">
              <a:buNone/>
              <a:defRPr b="1">
                <a:solidFill>
                  <a:srgbClr val="83725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6372651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Modul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0"/>
            <a:ext cx="12198351" cy="6858000"/>
            <a:chOff x="-3" y="0"/>
            <a:chExt cx="5763" cy="4320"/>
          </a:xfrm>
        </p:grpSpPr>
        <p:pic>
          <p:nvPicPr>
            <p:cNvPr id="5" name="Picture 3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sz="1800"/>
            </a:p>
          </p:txBody>
        </p:sp>
        <p:pic>
          <p:nvPicPr>
            <p:cNvPr id="7" name="Picture 5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6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9" name="Oval 7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10" name="Oval 8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11" name="Oval 9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12" name="Oval 10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13" name="Oval 11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14" name="Oval 12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15" name="Oval 13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16" name="Oval 14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17" name="Oval 15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18" name="Oval 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19" name="Oval 17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20" name="Oval 18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21" name="Oval 19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22" name="Oval 20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23" name="Oval 2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24" name="Oval 22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25" name="Oval 23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26" name="Oval 24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27" name="Oval 25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28" name="Oval 26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29" name="Oval 27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30" name="Oval 28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31" name="Oval 29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32" name="Oval 30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33" name="Oval 31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34" name="Oval 32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35" name="Oval 33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36" name="Oval 34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37" name="Oval 35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38" name="Oval 36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39" name="Oval 37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40" name="Oval 38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41" name="Oval 39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42" name="Oval 40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43" name="Oval 41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44" name="Oval 42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45" name="Oval 43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46" name="Oval 44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47" name="Oval 45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48" name="Oval 46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</p:grpSp>
      <p:sp>
        <p:nvSpPr>
          <p:cNvPr id="516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4078818" y="2924945"/>
            <a:ext cx="7393516" cy="1023169"/>
          </a:xfrm>
        </p:spPr>
        <p:txBody>
          <a:bodyPr anchor="b"/>
          <a:lstStyle>
            <a:lvl1pPr>
              <a:defRPr sz="3200" b="1">
                <a:solidFill>
                  <a:srgbClr val="000000"/>
                </a:solidFill>
              </a:defRPr>
            </a:lvl1pPr>
          </a:lstStyle>
          <a:p>
            <a:pPr lvl="0"/>
            <a:r>
              <a:rPr lang="en-ZA" noProof="0" dirty="0"/>
              <a:t>Click to edit Master title style</a:t>
            </a:r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4078818" y="4092576"/>
            <a:ext cx="7393516" cy="2220913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77065954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382" y="143297"/>
            <a:ext cx="9121013" cy="6667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FB07026E-902B-5EFC-5C57-6A29DED6486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A1C12C76-4BAA-4917-AD05-FD95602D2B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3AB5D960-BBCA-7159-2098-B7A3EC975CA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589434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mport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457" y="160556"/>
            <a:ext cx="8448937" cy="6667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17" y="79144"/>
            <a:ext cx="1064363" cy="82957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197085466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sour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73"/>
          <a:stretch/>
        </p:blipFill>
        <p:spPr>
          <a:xfrm>
            <a:off x="106717" y="79143"/>
            <a:ext cx="1064363" cy="81662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457" y="160556"/>
            <a:ext cx="8448937" cy="6667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79839702"/>
      </p:ext>
    </p:extLst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17" y="96396"/>
            <a:ext cx="1064363" cy="79786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457" y="160556"/>
            <a:ext cx="8448937" cy="6667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07080201"/>
      </p:ext>
    </p:extLst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457" y="160556"/>
            <a:ext cx="8448937" cy="6667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11" y="87770"/>
            <a:ext cx="1030539" cy="81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4210760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480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29600" y="4142874"/>
            <a:ext cx="39624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8717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17" y="79144"/>
            <a:ext cx="1064364" cy="82957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457" y="160556"/>
            <a:ext cx="8448937" cy="6667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29404276"/>
      </p:ext>
    </p:extLst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wn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457" y="160556"/>
            <a:ext cx="8448937" cy="6667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17" y="79144"/>
            <a:ext cx="1064363" cy="82957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554275762"/>
      </p:ext>
    </p:extLst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erc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457" y="160556"/>
            <a:ext cx="8448937" cy="6667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34" y="77088"/>
            <a:ext cx="1054247" cy="847843"/>
          </a:xfrm>
          <a:prstGeom prst="rect">
            <a:avLst/>
          </a:prstGeom>
        </p:spPr>
      </p:pic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73198025"/>
      </p:ext>
    </p:extLst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ssess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15" y="79143"/>
            <a:ext cx="1078991" cy="84578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457" y="160556"/>
            <a:ext cx="8448937" cy="6667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00351366"/>
      </p:ext>
    </p:extLst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49997182"/>
      </p:ext>
    </p:extLst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ele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382" y="143297"/>
            <a:ext cx="9121012" cy="6667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71536930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084" y="1436689"/>
            <a:ext cx="548428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9567" y="1436689"/>
            <a:ext cx="5484284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73336914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28855412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31711781"/>
      </p:ext>
    </p:extLst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53733340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Chapter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35C61B-929A-C0EC-5C58-CD9ED99EF73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47291" y="1468981"/>
            <a:ext cx="3937000" cy="3568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E8E6140-30DC-D3CB-A911-288044C11DA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92760"/>
            <a:ext cx="2260600" cy="2044700"/>
          </a:xfrm>
          <a:prstGeom prst="rect">
            <a:avLst/>
          </a:prstGeom>
        </p:spPr>
      </p:pic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bg1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</p:spTree>
    <p:extLst>
      <p:ext uri="{BB962C8B-B14F-4D97-AF65-F5344CB8AC3E}">
        <p14:creationId xmlns:p14="http://schemas.microsoft.com/office/powerpoint/2010/main" val="408241387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17342287"/>
      </p:ext>
    </p:extLst>
  </p:cSld>
  <p:clrMapOvr>
    <a:masterClrMapping/>
  </p:clrMapOvr>
  <p:transition spd="slow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99073573"/>
      </p:ext>
    </p:extLst>
  </p:cSld>
  <p:clrMapOvr>
    <a:masterClrMapping/>
  </p:clrMapOvr>
  <p:transition spd="slow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85843518"/>
      </p:ext>
    </p:extLst>
  </p:cSld>
  <p:clrMapOvr>
    <a:masterClrMapping/>
  </p:clrMapOvr>
  <p:transition spd="slow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61967" y="166689"/>
            <a:ext cx="2791884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084" y="166689"/>
            <a:ext cx="8176683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48776736"/>
      </p:ext>
    </p:extLst>
  </p:cSld>
  <p:clrMapOvr>
    <a:masterClrMapping/>
  </p:clrMapOvr>
  <p:transition spd="slow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82085" y="166689"/>
            <a:ext cx="11171767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34731849"/>
      </p:ext>
    </p:extLst>
  </p:cSld>
  <p:clrMapOvr>
    <a:masterClrMapping/>
  </p:clrMapOvr>
  <p:transition spd="slow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084" y="166688"/>
            <a:ext cx="8693149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82085" y="1436689"/>
            <a:ext cx="11171767" cy="5045075"/>
          </a:xfrm>
        </p:spPr>
        <p:txBody>
          <a:bodyPr/>
          <a:lstStyle/>
          <a:p>
            <a:pPr lvl="0"/>
            <a:endParaRPr lang="en-ZA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60029309"/>
      </p:ext>
    </p:extLst>
  </p:cSld>
  <p:clrMapOvr>
    <a:masterClrMapping/>
  </p:clrMapOvr>
  <p:transition spd="slow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582084" y="166688"/>
            <a:ext cx="8693149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82084" y="1436689"/>
            <a:ext cx="5484283" cy="2446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69567" y="1436689"/>
            <a:ext cx="5484284" cy="2446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82084" y="4035425"/>
            <a:ext cx="5484283" cy="2446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567" y="4035425"/>
            <a:ext cx="5484284" cy="2446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14935140"/>
      </p:ext>
    </p:extLst>
  </p:cSld>
  <p:clrMapOvr>
    <a:masterClrMapping/>
  </p:clrMapOvr>
  <p:transition spd="slow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084" y="166688"/>
            <a:ext cx="8693149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084" y="1436689"/>
            <a:ext cx="5484283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69567" y="1436689"/>
            <a:ext cx="5484284" cy="2446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69567" y="4035425"/>
            <a:ext cx="5484284" cy="2446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74704192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944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1936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30"/>
            <a:ext cx="12194544" cy="68565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39616" y="3501009"/>
            <a:ext cx="9132288" cy="705237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rgbClr val="901901"/>
                </a:solidFill>
                <a:latin typeface="Gill Sans MT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5254" y="4213276"/>
            <a:ext cx="9121013" cy="655885"/>
          </a:xfrm>
        </p:spPr>
        <p:txBody>
          <a:bodyPr/>
          <a:lstStyle>
            <a:lvl1pPr marL="0" indent="0" algn="l">
              <a:buNone/>
              <a:defRPr b="1">
                <a:solidFill>
                  <a:srgbClr val="83725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0944923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Modul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0"/>
            <a:ext cx="12198351" cy="6858000"/>
            <a:chOff x="-3" y="0"/>
            <a:chExt cx="5763" cy="4320"/>
          </a:xfrm>
        </p:grpSpPr>
        <p:pic>
          <p:nvPicPr>
            <p:cNvPr id="5" name="Picture 3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sz="1800"/>
            </a:p>
          </p:txBody>
        </p:sp>
        <p:pic>
          <p:nvPicPr>
            <p:cNvPr id="7" name="Picture 5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6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9" name="Oval 7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10" name="Oval 8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11" name="Oval 9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12" name="Oval 10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13" name="Oval 11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14" name="Oval 12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15" name="Oval 13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16" name="Oval 14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17" name="Oval 15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18" name="Oval 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19" name="Oval 17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20" name="Oval 18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21" name="Oval 19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22" name="Oval 20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23" name="Oval 2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24" name="Oval 22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25" name="Oval 23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26" name="Oval 24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27" name="Oval 25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28" name="Oval 26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29" name="Oval 27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30" name="Oval 28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31" name="Oval 29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32" name="Oval 30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33" name="Oval 31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34" name="Oval 32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35" name="Oval 33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36" name="Oval 34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37" name="Oval 35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38" name="Oval 36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39" name="Oval 37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40" name="Oval 38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41" name="Oval 39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42" name="Oval 40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43" name="Oval 41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44" name="Oval 42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45" name="Oval 43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46" name="Oval 44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47" name="Oval 45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  <p:sp>
          <p:nvSpPr>
            <p:cNvPr id="48" name="Oval 46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800"/>
            </a:p>
          </p:txBody>
        </p:sp>
      </p:grpSp>
      <p:sp>
        <p:nvSpPr>
          <p:cNvPr id="516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4078818" y="2924945"/>
            <a:ext cx="7393516" cy="1023169"/>
          </a:xfrm>
        </p:spPr>
        <p:txBody>
          <a:bodyPr anchor="b"/>
          <a:lstStyle>
            <a:lvl1pPr>
              <a:defRPr sz="3200" b="1">
                <a:solidFill>
                  <a:srgbClr val="000000"/>
                </a:solidFill>
              </a:defRPr>
            </a:lvl1pPr>
          </a:lstStyle>
          <a:p>
            <a:pPr lvl="0"/>
            <a:r>
              <a:rPr lang="en-ZA" noProof="0" dirty="0"/>
              <a:t>Click to edit Master title style</a:t>
            </a:r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4078818" y="4092576"/>
            <a:ext cx="7393516" cy="2220913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15931020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oleObject" Target="../embeddings/oleObject1.bin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heme" Target="../theme/theme2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4.bin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9" Type="http://schemas.openxmlformats.org/officeDocument/2006/relationships/image" Target="../media/image3.emf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25.xml"/><Relationship Id="rId26" Type="http://schemas.openxmlformats.org/officeDocument/2006/relationships/theme" Target="../theme/theme3.xml"/><Relationship Id="rId3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8.xml"/><Relationship Id="rId34" Type="http://schemas.openxmlformats.org/officeDocument/2006/relationships/image" Target="../media/image3.emf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32.xml"/><Relationship Id="rId33" Type="http://schemas.openxmlformats.org/officeDocument/2006/relationships/image" Target="../media/image2.emf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20" Type="http://schemas.openxmlformats.org/officeDocument/2006/relationships/slideLayout" Target="../slideLayouts/slideLayout27.xml"/><Relationship Id="rId29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24" Type="http://schemas.openxmlformats.org/officeDocument/2006/relationships/slideLayout" Target="../slideLayouts/slideLayout31.xml"/><Relationship Id="rId32" Type="http://schemas.openxmlformats.org/officeDocument/2006/relationships/image" Target="../media/image1.emf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30.xml"/><Relationship Id="rId28" Type="http://schemas.openxmlformats.org/officeDocument/2006/relationships/tags" Target="../tags/tag21.xml"/><Relationship Id="rId10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26.xml"/><Relationship Id="rId31" Type="http://schemas.openxmlformats.org/officeDocument/2006/relationships/oleObject" Target="../embeddings/oleObject4.bin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9.xml"/><Relationship Id="rId27" Type="http://schemas.openxmlformats.org/officeDocument/2006/relationships/tags" Target="../tags/tag20.xml"/><Relationship Id="rId30" Type="http://schemas.openxmlformats.org/officeDocument/2006/relationships/image" Target="../media/image8.jpeg"/><Relationship Id="rId8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5.xml"/><Relationship Id="rId18" Type="http://schemas.openxmlformats.org/officeDocument/2006/relationships/slideLayout" Target="../slideLayouts/slideLayout50.xml"/><Relationship Id="rId26" Type="http://schemas.openxmlformats.org/officeDocument/2006/relationships/theme" Target="../theme/theme4.xml"/><Relationship Id="rId3" Type="http://schemas.openxmlformats.org/officeDocument/2006/relationships/slideLayout" Target="../slideLayouts/slideLayout35.xml"/><Relationship Id="rId21" Type="http://schemas.openxmlformats.org/officeDocument/2006/relationships/slideLayout" Target="../slideLayouts/slideLayout53.xml"/><Relationship Id="rId34" Type="http://schemas.openxmlformats.org/officeDocument/2006/relationships/image" Target="../media/image3.emf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9.xml"/><Relationship Id="rId25" Type="http://schemas.openxmlformats.org/officeDocument/2006/relationships/slideLayout" Target="../slideLayouts/slideLayout57.xml"/><Relationship Id="rId33" Type="http://schemas.openxmlformats.org/officeDocument/2006/relationships/image" Target="../media/image2.emf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20" Type="http://schemas.openxmlformats.org/officeDocument/2006/relationships/slideLayout" Target="../slideLayouts/slideLayout52.xml"/><Relationship Id="rId29" Type="http://schemas.openxmlformats.org/officeDocument/2006/relationships/image" Target="../media/image7.jpeg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24" Type="http://schemas.openxmlformats.org/officeDocument/2006/relationships/slideLayout" Target="../slideLayouts/slideLayout56.xml"/><Relationship Id="rId32" Type="http://schemas.openxmlformats.org/officeDocument/2006/relationships/image" Target="../media/image1.emf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23" Type="http://schemas.openxmlformats.org/officeDocument/2006/relationships/slideLayout" Target="../slideLayouts/slideLayout55.xml"/><Relationship Id="rId28" Type="http://schemas.openxmlformats.org/officeDocument/2006/relationships/tags" Target="../tags/tag25.xml"/><Relationship Id="rId10" Type="http://schemas.openxmlformats.org/officeDocument/2006/relationships/slideLayout" Target="../slideLayouts/slideLayout42.xml"/><Relationship Id="rId19" Type="http://schemas.openxmlformats.org/officeDocument/2006/relationships/slideLayout" Target="../slideLayouts/slideLayout51.xml"/><Relationship Id="rId31" Type="http://schemas.openxmlformats.org/officeDocument/2006/relationships/oleObject" Target="../embeddings/oleObject4.bin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Relationship Id="rId22" Type="http://schemas.openxmlformats.org/officeDocument/2006/relationships/slideLayout" Target="../slideLayouts/slideLayout54.xml"/><Relationship Id="rId27" Type="http://schemas.openxmlformats.org/officeDocument/2006/relationships/tags" Target="../tags/tag24.xml"/><Relationship Id="rId30" Type="http://schemas.openxmlformats.org/officeDocument/2006/relationships/image" Target="../media/image8.jpeg"/><Relationship Id="rId8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42412971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8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61B89DF-EAC8-9D04-A4FE-29DE4D44D11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CDCE3E3-9DDD-720F-B114-D73CEB41A5FD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234592" y="544512"/>
            <a:ext cx="1422400" cy="3683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DB45C7-CE4D-C529-B1D9-402A7799F835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9829719" y="550086"/>
            <a:ext cx="2413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761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6" r:id="rId2"/>
    <p:sldLayoutId id="2147483650" r:id="rId3"/>
    <p:sldLayoutId id="2147483657" r:id="rId4"/>
    <p:sldLayoutId id="2147483655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56DB893-999D-78A5-DBD6-5B38A7382F94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86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o small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7151" y="341313"/>
            <a:ext cx="1564216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topsolid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2190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82084" y="166688"/>
            <a:ext cx="8693149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dirty="0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2085" y="1436689"/>
            <a:ext cx="11171767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dirty="0"/>
              <a:t>Click to 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1" y="6453189"/>
            <a:ext cx="2317751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552518" y="6453189"/>
            <a:ext cx="220133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CA220F83-D976-421D-8692-4B519C2C1468}" type="slidenum">
              <a:rPr lang="en-ZA"/>
              <a:pPr>
                <a:defRPr/>
              </a:pPr>
              <a:t>‹#›</a:t>
            </a:fld>
            <a:endParaRPr lang="en-ZA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1C37697-7BAA-CDE4-330D-2ABCECC662AC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A750A36F-2B72-73CA-B906-0D812770D78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7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1" imgW="270" imgH="270" progId="TCLayout.ActiveDocument.1">
                  <p:embed/>
                </p:oleObj>
              </mc:Choice>
              <mc:Fallback>
                <p:oleObj name="think-cell Slide" r:id="rId31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01AB9ED9-F0B8-AA68-24C7-672E78F7387D}"/>
              </a:ext>
            </a:extLst>
          </p:cNvPr>
          <p:cNvSpPr/>
          <p:nvPr userDrawn="1">
            <p:custDataLst>
              <p:tags r:id="rId28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DA84CE-9B9A-F112-EA68-678A20990B29}"/>
              </a:ext>
            </a:extLst>
          </p:cNvPr>
          <p:cNvPicPr>
            <a:picLocks noChangeAspect="1"/>
          </p:cNvPicPr>
          <p:nvPr userDrawn="1"/>
        </p:nvPicPr>
        <p:blipFill>
          <a:blip r:embed="rId33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10D310-510A-19CB-AE58-96B01A91617D}"/>
              </a:ext>
            </a:extLst>
          </p:cNvPr>
          <p:cNvPicPr>
            <a:picLocks noChangeAspect="1"/>
          </p:cNvPicPr>
          <p:nvPr userDrawn="1"/>
        </p:nvPicPr>
        <p:blipFill>
          <a:blip r:embed="rId34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15FD035-837C-07AA-9204-2853A3D3A15E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310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3" r:id="rId25"/>
  </p:sldLayoutIdLst>
  <p:transition spd="slow">
    <p:fade/>
  </p:transition>
  <p:hf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0000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800">
          <a:solidFill>
            <a:srgbClr val="000000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0000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0000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o small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7151" y="341313"/>
            <a:ext cx="1564216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topsolid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2190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82084" y="166688"/>
            <a:ext cx="8693149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dirty="0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2085" y="1436689"/>
            <a:ext cx="11171767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dirty="0"/>
              <a:t>Click to 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1" y="6453189"/>
            <a:ext cx="2317751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552518" y="6453189"/>
            <a:ext cx="220133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CA220F83-D976-421D-8692-4B519C2C1468}" type="slidenum">
              <a:rPr lang="en-ZA"/>
              <a:pPr>
                <a:defRPr/>
              </a:pPr>
              <a:t>‹#›</a:t>
            </a:fld>
            <a:endParaRPr lang="en-ZA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B24C82-2D14-0398-E711-FBFE3A65F07C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941B567B-C2D3-58D2-0F37-1100A828DDB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7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1" imgW="270" imgH="270" progId="TCLayout.ActiveDocument.1">
                  <p:embed/>
                </p:oleObj>
              </mc:Choice>
              <mc:Fallback>
                <p:oleObj name="think-cell Slide" r:id="rId31" imgW="270" imgH="270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A750A36F-2B72-73CA-B906-0D812770D7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8B812097-17B3-2C8A-608F-40F54F492B9C}"/>
              </a:ext>
            </a:extLst>
          </p:cNvPr>
          <p:cNvSpPr/>
          <p:nvPr userDrawn="1">
            <p:custDataLst>
              <p:tags r:id="rId28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5A78BF-DC01-5634-7547-915B368F3CE9}"/>
              </a:ext>
            </a:extLst>
          </p:cNvPr>
          <p:cNvPicPr>
            <a:picLocks noChangeAspect="1"/>
          </p:cNvPicPr>
          <p:nvPr userDrawn="1"/>
        </p:nvPicPr>
        <p:blipFill>
          <a:blip r:embed="rId33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758B1C-37CF-8A2F-49E4-9B10DC41B79F}"/>
              </a:ext>
            </a:extLst>
          </p:cNvPr>
          <p:cNvPicPr>
            <a:picLocks noChangeAspect="1"/>
          </p:cNvPicPr>
          <p:nvPr userDrawn="1"/>
        </p:nvPicPr>
        <p:blipFill>
          <a:blip r:embed="rId34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943D371-F1DF-727E-6E6B-94D7924AA7D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807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  <p:sldLayoutId id="2147483703" r:id="rId19"/>
    <p:sldLayoutId id="2147483704" r:id="rId20"/>
    <p:sldLayoutId id="2147483705" r:id="rId21"/>
    <p:sldLayoutId id="2147483706" r:id="rId22"/>
    <p:sldLayoutId id="2147483707" r:id="rId23"/>
    <p:sldLayoutId id="2147483708" r:id="rId24"/>
    <p:sldLayoutId id="2147483709" r:id="rId25"/>
  </p:sldLayoutIdLst>
  <p:transition spd="slow">
    <p:fade/>
  </p:transition>
  <p:hf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0000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800">
          <a:solidFill>
            <a:srgbClr val="000000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0000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0000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1.wmf"/><Relationship Id="rId4" Type="http://schemas.openxmlformats.org/officeDocument/2006/relationships/package" Target="../embeddings/Microsoft_Word_Document1.docx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35.xml"/><Relationship Id="rId1" Type="http://schemas.openxmlformats.org/officeDocument/2006/relationships/themeOverride" Target="../theme/themeOverride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83981-0676-B4BE-E2C1-016DCD399B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14016" y="833120"/>
            <a:ext cx="9318440" cy="1774865"/>
          </a:xfrm>
        </p:spPr>
        <p:txBody>
          <a:bodyPr>
            <a:noAutofit/>
          </a:bodyPr>
          <a:lstStyle/>
          <a:p>
            <a:pPr algn="ctr"/>
            <a:r>
              <a:rPr lang="en-US" sz="2000" dirty="0"/>
              <a:t>Quality Management Clarification:</a:t>
            </a:r>
            <a:br>
              <a:rPr lang="en-US" sz="2000" dirty="0"/>
            </a:br>
            <a:br>
              <a:rPr lang="en-US" sz="2000" dirty="0"/>
            </a:br>
            <a:r>
              <a:rPr lang="en-US" sz="1600" dirty="0"/>
              <a:t>Provision of Technical Facilities Management Services to Eskom Real Estate (ERE) Eskom Academy of</a:t>
            </a:r>
            <a:br>
              <a:rPr lang="en-US" sz="1600" dirty="0"/>
            </a:br>
            <a:r>
              <a:rPr lang="en-US" sz="1600" dirty="0"/>
              <a:t>Learning</a:t>
            </a:r>
            <a:endParaRPr lang="en-US" sz="2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BACADA-DE41-379E-EBA9-025F5F59D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03662" y="2912034"/>
            <a:ext cx="7295501" cy="365126"/>
          </a:xfrm>
        </p:spPr>
        <p:txBody>
          <a:bodyPr/>
          <a:lstStyle/>
          <a:p>
            <a:r>
              <a:rPr lang="en-US" dirty="0"/>
              <a:t>Presented by: Bongi Tshabalala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E3E007-85FD-6A38-301F-BC4870BEDB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Date</a:t>
            </a:r>
            <a:r>
              <a:rPr lang="en-US"/>
              <a:t>:2025/06/20</a:t>
            </a:r>
            <a:endParaRPr lang="en-US" dirty="0"/>
          </a:p>
        </p:txBody>
      </p:sp>
      <p:pic>
        <p:nvPicPr>
          <p:cNvPr id="23" name="Picture Placeholder 22" descr="Logo&#10;&#10;Description automatically generated">
            <a:extLst>
              <a:ext uri="{FF2B5EF4-FFF2-40B4-BE49-F238E27FC236}">
                <a16:creationId xmlns:a16="http://schemas.microsoft.com/office/drawing/2014/main" id="{4AB3A876-6454-40E5-BFEE-ACF4A944B06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6" r="6786"/>
          <a:stretch>
            <a:fillRect/>
          </a:stretch>
        </p:blipFill>
        <p:spPr/>
      </p:pic>
      <p:pic>
        <p:nvPicPr>
          <p:cNvPr id="66" name="Picture Placeholder 65" descr="Diagram&#10;&#10;Description automatically generated">
            <a:extLst>
              <a:ext uri="{FF2B5EF4-FFF2-40B4-BE49-F238E27FC236}">
                <a16:creationId xmlns:a16="http://schemas.microsoft.com/office/drawing/2014/main" id="{0C9C17E4-5C4F-46C1-A5AF-156BE835C99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8" r="13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687629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1" y="166688"/>
            <a:ext cx="7369175" cy="666750"/>
          </a:xfrm>
        </p:spPr>
        <p:txBody>
          <a:bodyPr/>
          <a:lstStyle/>
          <a:p>
            <a:pPr>
              <a:defRPr/>
            </a:pPr>
            <a:r>
              <a:rPr lang="en-US" altLang="en-US" b="1" dirty="0">
                <a:solidFill>
                  <a:schemeClr val="tx2"/>
                </a:solidFill>
              </a:rPr>
              <a:t>3. Completion of  Templates: E- Form A</a:t>
            </a:r>
            <a:endParaRPr lang="en-ZA" altLang="en-US" b="1" dirty="0">
              <a:solidFill>
                <a:schemeClr val="tx2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74629B-5282-D01A-11B0-B343CC658E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149" y="1139484"/>
            <a:ext cx="5972713" cy="555673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6" name="TextBox 1">
            <a:extLst>
              <a:ext uri="{FF2B5EF4-FFF2-40B4-BE49-F238E27FC236}">
                <a16:creationId xmlns:a16="http://schemas.microsoft.com/office/drawing/2014/main" id="{62ADE3DA-C62D-B77B-7488-9D43962018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6523" y="1088437"/>
            <a:ext cx="4576910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dirty="0">
                <a:solidFill>
                  <a:srgbClr val="FF0000"/>
                </a:solidFill>
              </a:rPr>
              <a:t>Complete here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en-US" altLang="en-US" sz="1600" dirty="0">
                <a:solidFill>
                  <a:srgbClr val="FF0000"/>
                </a:solidFill>
              </a:rPr>
              <a:t>Complete here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en-US" altLang="en-US" sz="1600" dirty="0">
                <a:solidFill>
                  <a:srgbClr val="FF0000"/>
                </a:solidFill>
              </a:rPr>
              <a:t>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dirty="0">
                <a:solidFill>
                  <a:srgbClr val="FF0000"/>
                </a:solidFill>
              </a:rPr>
              <a:t>Complete and sign here</a:t>
            </a:r>
            <a:endParaRPr lang="en-ZA" alt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932159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z="3200" b="1" dirty="0">
                <a:solidFill>
                  <a:schemeClr val="tx2"/>
                </a:solidFill>
              </a:rPr>
              <a:t>4-Templates</a:t>
            </a:r>
          </a:p>
        </p:txBody>
      </p:sp>
      <p:sp>
        <p:nvSpPr>
          <p:cNvPr id="51203" name="Slide Number Placeholder 4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7C3A04C7-B616-4368-88E2-F2C76163C5FF}" type="slidenum">
              <a:rPr lang="en-ZA" altLang="en-US" sz="1000">
                <a:solidFill>
                  <a:srgbClr val="83725B"/>
                </a:solidFill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ZA" altLang="en-US" sz="1000">
              <a:solidFill>
                <a:srgbClr val="83725B"/>
              </a:solidFill>
            </a:endParaRPr>
          </a:p>
        </p:txBody>
      </p:sp>
      <p:graphicFrame>
        <p:nvGraphicFramePr>
          <p:cNvPr id="6" name="Content Placeholder 8"/>
          <p:cNvGraphicFramePr>
            <a:graphicFrameLocks/>
          </p:cNvGraphicFramePr>
          <p:nvPr/>
        </p:nvGraphicFramePr>
        <p:xfrm>
          <a:off x="1993900" y="1268413"/>
          <a:ext cx="6478588" cy="3293422"/>
        </p:xfrm>
        <a:graphic>
          <a:graphicData uri="http://schemas.openxmlformats.org/drawingml/2006/table">
            <a:tbl>
              <a:tblPr firstRow="1" bandRow="1"/>
              <a:tblGrid>
                <a:gridCol w="46783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63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800" dirty="0"/>
                        <a:t>Templates</a:t>
                      </a:r>
                      <a:endParaRPr lang="en-ZA" sz="1800" dirty="0"/>
                    </a:p>
                  </a:txBody>
                  <a:tcPr marL="91441" marR="91441" marT="45743" marB="4574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800" dirty="0"/>
                        <a:t>Attachments </a:t>
                      </a:r>
                      <a:endParaRPr lang="en-ZA" sz="1800" dirty="0"/>
                    </a:p>
                  </a:txBody>
                  <a:tcPr marL="91441" marR="91441" marT="45743" marB="4574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3722">
                <a:tc>
                  <a:txBody>
                    <a:bodyPr/>
                    <a:lstStyle/>
                    <a:p>
                      <a:r>
                        <a:rPr lang="en-US" sz="1800" dirty="0"/>
                        <a:t>Category  2 List of Returnable</a:t>
                      </a:r>
                      <a:endParaRPr lang="en-ZA" sz="1800" dirty="0"/>
                    </a:p>
                  </a:txBody>
                  <a:tcPr marL="91441" marR="91441" marT="45743" marB="45743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As per </a:t>
                      </a:r>
                      <a:r>
                        <a:rPr lang="en-US" sz="1800" baseline="0"/>
                        <a:t> Portal</a:t>
                      </a:r>
                      <a:endParaRPr lang="en-ZA" sz="1800" dirty="0"/>
                    </a:p>
                  </a:txBody>
                  <a:tcPr marL="91441" marR="91441" marT="45743" marB="4574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218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C: Contract Quality Plan (CQP/PQP)</a:t>
                      </a:r>
                      <a:endParaRPr lang="en-ZA" sz="18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1" marR="91441" marT="45743" marB="45743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dirty="0"/>
                    </a:p>
                  </a:txBody>
                  <a:tcPr marL="91441" marR="91441" marT="45743" marB="4574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21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800" dirty="0"/>
                        <a:t>D: Quality Control Plan / Inspection and Test Plan (QCP / ITP)</a:t>
                      </a:r>
                      <a:endParaRPr lang="en-ZA" sz="1800" dirty="0"/>
                    </a:p>
                  </a:txBody>
                  <a:tcPr marL="91431" marR="91431" marT="45735" marB="45735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endParaRPr lang="en-ZA" sz="1800" dirty="0"/>
                    </a:p>
                  </a:txBody>
                  <a:tcPr marL="91431" marR="91431" marT="45735" marB="4573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89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800" dirty="0"/>
                        <a:t>E.1:</a:t>
                      </a:r>
                      <a:r>
                        <a:rPr lang="en-US" sz="1800" baseline="0" dirty="0"/>
                        <a:t> Form A </a:t>
                      </a:r>
                      <a:endParaRPr lang="en-ZA" sz="1800" dirty="0"/>
                    </a:p>
                  </a:txBody>
                  <a:tcPr marL="91441" marR="91441" marT="45743" marB="45743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endParaRPr lang="en-US" sz="1800" dirty="0"/>
                    </a:p>
                    <a:p>
                      <a:r>
                        <a:rPr lang="en-US" sz="1800" dirty="0"/>
                        <a:t>As per Portal</a:t>
                      </a:r>
                    </a:p>
                  </a:txBody>
                  <a:tcPr marL="91441" marR="91441" marT="45743" marB="4574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47C7D91D-C217-4EBA-B57C-A7324C71535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48168" y="3234747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showAsIcon="1" r:id="rId2" imgW="914400" imgH="771480" progId="Word.Document.12">
                  <p:embed/>
                </p:oleObj>
              </mc:Choice>
              <mc:Fallback>
                <p:oleObj name="Document" showAsIcon="1" r:id="rId2" imgW="914400" imgH="771480" progId="Word.Document.12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47C7D91D-C217-4EBA-B57C-A7324C7153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048168" y="3234747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C986D52-832A-4768-9EC2-D620BF98E70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61296" y="2316918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showAsIcon="1" r:id="rId4" imgW="914400" imgH="771480" progId="Word.Document.12">
                  <p:embed/>
                </p:oleObj>
              </mc:Choice>
              <mc:Fallback>
                <p:oleObj name="Document" showAsIcon="1" r:id="rId4" imgW="914400" imgH="771480" progId="Word.Document.12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FC986D52-832A-4768-9EC2-D620BF98E7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061296" y="2316918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5950510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 descr="A sign on a pole&#10;&#10;Description automatically generated with medium confidence">
            <a:extLst>
              <a:ext uri="{FF2B5EF4-FFF2-40B4-BE49-F238E27FC236}">
                <a16:creationId xmlns:a16="http://schemas.microsoft.com/office/drawing/2014/main" id="{525030B9-4F5E-4643-899E-97C254FD58F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0" r="5450"/>
          <a:stretch>
            <a:fillRect/>
          </a:stretch>
        </p:blipFill>
        <p:spPr/>
      </p:pic>
      <p:pic>
        <p:nvPicPr>
          <p:cNvPr id="40" name="Picture Placeholder 39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8BE1242F-211A-4588-8310-ED0F53B6523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5" r="8375"/>
          <a:stretch>
            <a:fillRect/>
          </a:stretch>
        </p:blipFill>
        <p:spPr/>
      </p:pic>
      <p:pic>
        <p:nvPicPr>
          <p:cNvPr id="3" name="Picture 5">
            <a:extLst>
              <a:ext uri="{FF2B5EF4-FFF2-40B4-BE49-F238E27FC236}">
                <a16:creationId xmlns:a16="http://schemas.microsoft.com/office/drawing/2014/main" id="{D8095006-E676-476F-985B-8FCF0282D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371" y="1702465"/>
            <a:ext cx="4425452" cy="3421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9183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/>
              <a:t>Contents</a:t>
            </a:r>
          </a:p>
        </p:txBody>
      </p:sp>
      <p:sp>
        <p:nvSpPr>
          <p:cNvPr id="38916" name="Date Placeholder 3"/>
          <p:cNvSpPr>
            <a:spLocks noGrp="1"/>
          </p:cNvSpPr>
          <p:nvPr>
            <p:ph type="dt" sz="half" idx="10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83725B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ZA" altLang="en-US" sz="1000">
              <a:solidFill>
                <a:srgbClr val="83725B"/>
              </a:solidFill>
            </a:endParaRPr>
          </a:p>
        </p:txBody>
      </p:sp>
      <p:sp>
        <p:nvSpPr>
          <p:cNvPr id="3891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D2D72D9A-8C35-4D33-8B29-2AB654A1D2C5}" type="slidenum">
              <a:rPr lang="en-ZA" altLang="en-US" sz="1000">
                <a:solidFill>
                  <a:srgbClr val="83725B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ZA" altLang="en-US" sz="1000">
              <a:solidFill>
                <a:srgbClr val="83725B"/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DA72597-6463-370F-3E53-7B9DA6C637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1916589"/>
              </p:ext>
            </p:extLst>
          </p:nvPr>
        </p:nvGraphicFramePr>
        <p:xfrm>
          <a:off x="582085" y="1436689"/>
          <a:ext cx="11171767" cy="5045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860073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/>
              <a:t>Contents</a:t>
            </a:r>
          </a:p>
        </p:txBody>
      </p:sp>
      <p:sp>
        <p:nvSpPr>
          <p:cNvPr id="38916" name="Date Placeholder 3"/>
          <p:cNvSpPr>
            <a:spLocks noGrp="1"/>
          </p:cNvSpPr>
          <p:nvPr>
            <p:ph type="dt" sz="half" idx="10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83725B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ZA" altLang="en-US" sz="1000">
              <a:solidFill>
                <a:srgbClr val="83725B"/>
              </a:solidFill>
            </a:endParaRPr>
          </a:p>
        </p:txBody>
      </p:sp>
      <p:sp>
        <p:nvSpPr>
          <p:cNvPr id="3891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D2D72D9A-8C35-4D33-8B29-2AB654A1D2C5}" type="slidenum">
              <a:rPr lang="en-ZA" altLang="en-US" sz="1000">
                <a:solidFill>
                  <a:srgbClr val="83725B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ZA" altLang="en-US" sz="1000">
              <a:solidFill>
                <a:srgbClr val="83725B"/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DA72597-6463-370F-3E53-7B9DA6C637B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82085" y="1436689"/>
          <a:ext cx="11171767" cy="5045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7800421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656139" y="6453189"/>
            <a:ext cx="2879725" cy="2682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fld id="{501F7056-E47F-4123-A11C-996E2B3035E8}" type="slidenum">
              <a:rPr lang="en-ZA" altLang="en-US" smtClean="0">
                <a:solidFill>
                  <a:srgbClr val="83725B"/>
                </a:solidFill>
              </a:rPr>
              <a:pPr algn="ctr"/>
              <a:t>4</a:t>
            </a:fld>
            <a:endParaRPr lang="en-ZA" altLang="en-US" dirty="0">
              <a:solidFill>
                <a:srgbClr val="83725B"/>
              </a:solidFill>
            </a:endParaRPr>
          </a:p>
        </p:txBody>
      </p:sp>
      <p:sp>
        <p:nvSpPr>
          <p:cNvPr id="44037" name="Rectangle 6"/>
          <p:cNvSpPr>
            <a:spLocks noChangeArrowheads="1"/>
          </p:cNvSpPr>
          <p:nvPr/>
        </p:nvSpPr>
        <p:spPr bwMode="auto">
          <a:xfrm>
            <a:off x="1919537" y="-13775"/>
            <a:ext cx="69119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>
                <a:solidFill>
                  <a:schemeClr val="bg1"/>
                </a:solidFill>
              </a:rPr>
              <a:t>1. Copy  of category 2 : List  of List of Tender Returnable Documents</a:t>
            </a:r>
            <a:endParaRPr lang="en-ZA" altLang="en-US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243C5D-2D04-2BFB-B6A8-1553C2096D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066" y="1026940"/>
            <a:ext cx="8347005" cy="583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492628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4887" y="188640"/>
            <a:ext cx="7015162" cy="666750"/>
          </a:xfrm>
        </p:spPr>
        <p:txBody>
          <a:bodyPr/>
          <a:lstStyle/>
          <a:p>
            <a:pPr eaLnBrk="1" hangingPunct="1"/>
            <a:r>
              <a:rPr lang="en-US" altLang="en-US" sz="2000" dirty="0"/>
              <a:t>2- SECTION A</a:t>
            </a:r>
            <a:endParaRPr lang="en-US" altLang="en-US" sz="2000" b="1" dirty="0"/>
          </a:p>
        </p:txBody>
      </p:sp>
      <p:sp>
        <p:nvSpPr>
          <p:cNvPr id="39941" name="Rectangle 2"/>
          <p:cNvSpPr>
            <a:spLocks noChangeArrowheads="1"/>
          </p:cNvSpPr>
          <p:nvPr/>
        </p:nvSpPr>
        <p:spPr bwMode="auto">
          <a:xfrm>
            <a:off x="98475" y="1318769"/>
            <a:ext cx="12093525" cy="504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r>
              <a:rPr lang="en-US" altLang="en-US" sz="1400" dirty="0">
                <a:latin typeface="+mj-lt"/>
              </a:rPr>
              <a:t> </a:t>
            </a:r>
            <a:r>
              <a:rPr lang="en-ZA" altLang="en-US" sz="1400" b="1" dirty="0">
                <a:latin typeface="+mj-lt"/>
                <a:ea typeface="Calibri" pitchFamily="34" charset="0"/>
                <a:cs typeface="Times New Roman" pitchFamily="18" charset="0"/>
              </a:rPr>
              <a:t>OPTION 1 </a:t>
            </a:r>
            <a:r>
              <a:rPr lang="en-ZA" altLang="en-US" sz="1400" dirty="0">
                <a:latin typeface="+mj-lt"/>
                <a:ea typeface="Calibri" pitchFamily="34" charset="0"/>
                <a:cs typeface="Times New Roman" pitchFamily="18" charset="0"/>
              </a:rPr>
              <a:t>:A.1 </a:t>
            </a:r>
            <a:r>
              <a:rPr lang="en-ZA" altLang="en-US" sz="14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Valid </a:t>
            </a:r>
            <a:r>
              <a:rPr lang="en-ZA" altLang="en-US" sz="1400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en-ZA" altLang="en-US" sz="1400" dirty="0">
                <a:latin typeface="+mj-lt"/>
                <a:ea typeface="Calibri" pitchFamily="34" charset="0"/>
                <a:cs typeface="Times New Roman" pitchFamily="18" charset="0"/>
              </a:rPr>
              <a:t>ISO 9001 Certificate </a:t>
            </a:r>
            <a:r>
              <a:rPr lang="en-US" altLang="en-US" sz="1400" b="1" dirty="0">
                <a:latin typeface="+mj-lt"/>
                <a:ea typeface="Calibri" pitchFamily="34" charset="0"/>
                <a:cs typeface="Times New Roman" pitchFamily="18" charset="0"/>
              </a:rPr>
              <a:t>(</a:t>
            </a:r>
            <a:r>
              <a:rPr lang="en-US" altLang="en-US" sz="1400" dirty="0">
                <a:latin typeface="+mj-lt"/>
                <a:ea typeface="Calibri" pitchFamily="34" charset="0"/>
                <a:cs typeface="Times New Roman" pitchFamily="18" charset="0"/>
              </a:rPr>
              <a:t>relevant </a:t>
            </a:r>
            <a:r>
              <a:rPr lang="en-US" altLang="en-US" sz="14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Scope</a:t>
            </a:r>
            <a:r>
              <a:rPr lang="en-US" altLang="en-US" sz="1400" b="1" dirty="0">
                <a:latin typeface="+mj-lt"/>
                <a:ea typeface="Calibri" pitchFamily="34" charset="0"/>
                <a:cs typeface="Times New Roman" pitchFamily="18" charset="0"/>
              </a:rPr>
              <a:t>, </a:t>
            </a:r>
            <a:r>
              <a:rPr lang="en-US" altLang="en-US" sz="1400" dirty="0">
                <a:latin typeface="+mj-lt"/>
                <a:ea typeface="Calibri" pitchFamily="34" charset="0"/>
                <a:cs typeface="Times New Roman" pitchFamily="18" charset="0"/>
              </a:rPr>
              <a:t>Certificate </a:t>
            </a:r>
            <a:r>
              <a:rPr lang="en-US" altLang="en-US" sz="1400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by  Approved </a:t>
            </a:r>
            <a:r>
              <a:rPr lang="en-US" altLang="en-US" sz="1400" dirty="0">
                <a:latin typeface="+mj-lt"/>
                <a:ea typeface="Calibri" pitchFamily="34" charset="0"/>
                <a:cs typeface="Times New Roman" pitchFamily="18" charset="0"/>
              </a:rPr>
              <a:t>and Authorized </a:t>
            </a:r>
            <a:r>
              <a:rPr lang="en-US" altLang="en-US" sz="14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certification authority</a:t>
            </a:r>
            <a:r>
              <a:rPr lang="en-US" altLang="en-US" sz="1400" dirty="0">
                <a:latin typeface="+mj-lt"/>
                <a:ea typeface="Calibri" pitchFamily="34" charset="0"/>
                <a:cs typeface="Times New Roman" pitchFamily="18" charset="0"/>
              </a:rPr>
              <a:t>, </a:t>
            </a:r>
            <a:r>
              <a:rPr lang="en-US" altLang="en-US" sz="1400" b="1" dirty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Certification  Authority has Recognized International Accreditation </a:t>
            </a:r>
            <a:r>
              <a:rPr lang="en-US" altLang="en-US" sz="1400" dirty="0">
                <a:latin typeface="+mj-lt"/>
                <a:ea typeface="Calibri" pitchFamily="34" charset="0"/>
                <a:cs typeface="Times New Roman" pitchFamily="18" charset="0"/>
              </a:rPr>
              <a:t> (</a:t>
            </a:r>
            <a:r>
              <a:rPr lang="en-US" altLang="en-US" sz="14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IAF</a:t>
            </a:r>
            <a:r>
              <a:rPr lang="en-US" altLang="en-US" sz="1400" dirty="0">
                <a:latin typeface="+mj-lt"/>
                <a:ea typeface="Calibri" pitchFamily="34" charset="0"/>
                <a:cs typeface="Times New Roman" pitchFamily="18" charset="0"/>
              </a:rPr>
              <a:t> ) and must  </a:t>
            </a:r>
            <a:r>
              <a:rPr lang="en-US" altLang="en-US" sz="1400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not</a:t>
            </a:r>
            <a:r>
              <a:rPr lang="en-US" altLang="en-US" sz="1400" dirty="0">
                <a:latin typeface="+mj-lt"/>
                <a:ea typeface="Calibri" pitchFamily="34" charset="0"/>
                <a:cs typeface="Times New Roman" pitchFamily="18" charset="0"/>
              </a:rPr>
              <a:t>  be </a:t>
            </a:r>
            <a:r>
              <a:rPr lang="en-US" altLang="en-US" sz="14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expired </a:t>
            </a:r>
            <a:r>
              <a:rPr lang="en-US" altLang="en-US" sz="1400" b="1" dirty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)</a:t>
            </a:r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endParaRPr lang="en-ZA" altLang="en-US" sz="1400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r>
              <a:rPr lang="en-ZA" altLang="en-US" sz="1400" b="1" dirty="0">
                <a:latin typeface="+mj-lt"/>
                <a:ea typeface="Calibri" pitchFamily="34" charset="0"/>
                <a:cs typeface="Times New Roman" pitchFamily="18" charset="0"/>
              </a:rPr>
              <a:t>OPTION 2</a:t>
            </a:r>
            <a:endParaRPr lang="en-US" altLang="en-US" sz="1400" dirty="0">
              <a:latin typeface="+mj-lt"/>
            </a:endParaRPr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r>
              <a:rPr lang="en-US" sz="1400" b="1" dirty="0">
                <a:solidFill>
                  <a:schemeClr val="tx1"/>
                </a:solidFill>
                <a:latin typeface="+mj-lt"/>
              </a:rPr>
              <a:t>A.1 QMS Manual or a document that defines and describes the QMS and its scope  (NB:  </a:t>
            </a:r>
            <a:r>
              <a:rPr lang="en-US" sz="1400" b="1" kern="0" dirty="0">
                <a:solidFill>
                  <a:srgbClr val="FF0000"/>
                </a:solidFill>
                <a:latin typeface="+mj-lt"/>
                <a:cs typeface="Arial"/>
              </a:rPr>
              <a:t>Quality  Manual </a:t>
            </a:r>
            <a:r>
              <a:rPr lang="en-US" altLang="en-US" sz="1400" b="1" kern="0" dirty="0">
                <a:solidFill>
                  <a:srgbClr val="FF0000"/>
                </a:solidFill>
                <a:latin typeface="+mj-lt"/>
                <a:cs typeface="Arial"/>
              </a:rPr>
              <a:t> to be aligned to ISO 9001:2015 </a:t>
            </a:r>
            <a:r>
              <a:rPr lang="en-US" altLang="en-US" sz="1400" b="1" kern="0" dirty="0">
                <a:solidFill>
                  <a:schemeClr val="tx1"/>
                </a:solidFill>
                <a:latin typeface="+mj-lt"/>
                <a:cs typeface="Arial"/>
              </a:rPr>
              <a:t>and </a:t>
            </a:r>
            <a:r>
              <a:rPr lang="en-US" sz="1400" b="1" kern="0" dirty="0">
                <a:solidFill>
                  <a:schemeClr val="tx1"/>
                </a:solidFill>
                <a:latin typeface="+mj-lt"/>
                <a:cs typeface="Arial"/>
              </a:rPr>
              <a:t>cover/address:   </a:t>
            </a:r>
            <a:r>
              <a:rPr lang="en-US" sz="1400" b="1" kern="0" dirty="0">
                <a:solidFill>
                  <a:srgbClr val="FF0000"/>
                </a:solidFill>
                <a:latin typeface="+mj-lt"/>
                <a:cs typeface="Arial"/>
              </a:rPr>
              <a:t>The context  of the organization , Interested Parties , QMS Scope, Risk , Opportunities and Objectives</a:t>
            </a:r>
            <a:endParaRPr lang="en-US" altLang="en-US" sz="1400" dirty="0">
              <a:solidFill>
                <a:srgbClr val="FF0000"/>
              </a:solidFill>
              <a:latin typeface="+mj-lt"/>
            </a:endParaRPr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endParaRPr lang="en-US" altLang="en-US" sz="1400" dirty="0">
              <a:solidFill>
                <a:srgbClr val="FF0000"/>
              </a:solidFill>
              <a:latin typeface="+mj-lt"/>
            </a:endParaRPr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r>
              <a:rPr lang="en-US" altLang="en-US" sz="1400" dirty="0">
                <a:latin typeface="+mj-lt"/>
              </a:rPr>
              <a:t>A.2 </a:t>
            </a:r>
            <a:r>
              <a:rPr lang="en-US" sz="1400" dirty="0">
                <a:latin typeface="+mj-lt"/>
                <a:ea typeface="Calibri"/>
                <a:cs typeface="Times New Roman"/>
              </a:rPr>
              <a:t>Quality Policy </a:t>
            </a:r>
            <a:r>
              <a:rPr lang="en-US" sz="1400" b="1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Approved by top </a:t>
            </a:r>
            <a:r>
              <a:rPr lang="en-US" sz="1400" dirty="0">
                <a:latin typeface="+mj-lt"/>
                <a:ea typeface="Calibri"/>
                <a:cs typeface="Times New Roman"/>
              </a:rPr>
              <a:t>management. </a:t>
            </a:r>
          </a:p>
          <a:p>
            <a:pPr marL="685800" lvl="1" indent="-285750" eaLnBrk="1" hangingPunct="1">
              <a:lnSpc>
                <a:spcPct val="100000"/>
              </a:lnSpc>
              <a:spcBef>
                <a:spcPct val="0"/>
              </a:spcBef>
              <a:buClrTx/>
              <a:defRPr/>
            </a:pPr>
            <a:r>
              <a:rPr lang="en-US" sz="1400" kern="0" dirty="0">
                <a:latin typeface="+mj-lt"/>
                <a:cs typeface="Arial"/>
              </a:rPr>
              <a:t>Commitment to: meet customer requirements / expectations; continual improvement; satisfying all applicable requirements including statutory requirements. </a:t>
            </a:r>
          </a:p>
          <a:p>
            <a:pPr marL="685800" lvl="1" indent="-285750" eaLnBrk="1" hangingPunct="1">
              <a:lnSpc>
                <a:spcPct val="100000"/>
              </a:lnSpc>
              <a:spcBef>
                <a:spcPct val="0"/>
              </a:spcBef>
              <a:buClrTx/>
              <a:defRPr/>
            </a:pPr>
            <a:endParaRPr lang="en-US" sz="1400" kern="0" dirty="0">
              <a:latin typeface="+mj-lt"/>
              <a:cs typeface="Arial"/>
            </a:endParaRPr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r>
              <a:rPr lang="en-US" altLang="en-US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A.3 Quality Objectives (KPAs/KPIs) </a:t>
            </a:r>
            <a:r>
              <a:rPr lang="en-US" altLang="en-US" sz="14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Approved by </a:t>
            </a:r>
            <a:r>
              <a:rPr lang="en-US" altLang="en-US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top management.(</a:t>
            </a:r>
            <a:r>
              <a:rPr lang="en-US" altLang="en-US" sz="14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SMART)</a:t>
            </a:r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endParaRPr lang="en-US" altLang="en-US" sz="1400" b="1" dirty="0">
              <a:latin typeface="+mj-lt"/>
              <a:cs typeface="Times New Roman"/>
            </a:endParaRPr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r>
              <a:rPr lang="en-US" sz="1400" dirty="0">
                <a:latin typeface="+mj-lt"/>
                <a:ea typeface="Calibri"/>
                <a:cs typeface="Times New Roman"/>
              </a:rPr>
              <a:t>A.4 Control of </a:t>
            </a:r>
            <a:r>
              <a:rPr lang="en-US" sz="1400" b="1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documented</a:t>
            </a:r>
            <a:r>
              <a:rPr lang="en-US" sz="1400" dirty="0">
                <a:latin typeface="+mj-lt"/>
                <a:ea typeface="Calibri"/>
                <a:cs typeface="Times New Roman"/>
              </a:rPr>
              <a:t> information (Clause 7.5 of ISO 9001:2015) </a:t>
            </a:r>
            <a:r>
              <a:rPr lang="en-US" altLang="en-US" sz="1400" kern="0" dirty="0">
                <a:latin typeface="+mj-lt"/>
                <a:cs typeface="Arial"/>
              </a:rPr>
              <a:t>(</a:t>
            </a:r>
            <a:r>
              <a:rPr lang="en-US" altLang="en-US" sz="1400" b="1" kern="0" dirty="0">
                <a:solidFill>
                  <a:srgbClr val="FF0000"/>
                </a:solidFill>
                <a:latin typeface="+mj-lt"/>
                <a:cs typeface="Arial"/>
              </a:rPr>
              <a:t>Address both documents  and record Controls</a:t>
            </a:r>
            <a:r>
              <a:rPr lang="en-US" altLang="en-US" sz="1400" kern="0" dirty="0">
                <a:latin typeface="+mj-lt"/>
                <a:cs typeface="Arial"/>
              </a:rPr>
              <a:t>)</a:t>
            </a:r>
            <a:endParaRPr lang="en-US" altLang="en-US" sz="1400" kern="0" dirty="0">
              <a:solidFill>
                <a:srgbClr val="0070C0"/>
              </a:solidFill>
              <a:latin typeface="+mj-lt"/>
              <a:cs typeface="Arial"/>
            </a:endParaRPr>
          </a:p>
          <a:p>
            <a:pPr marL="450850" lvl="1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endParaRPr lang="en-US" altLang="en-US" sz="1400" kern="0" dirty="0">
              <a:latin typeface="+mj-lt"/>
              <a:cs typeface="Arial"/>
            </a:endParaRPr>
          </a:p>
          <a:p>
            <a:pPr marL="50800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r>
              <a:rPr lang="en-US" sz="1400" dirty="0">
                <a:latin typeface="+mj-lt"/>
                <a:ea typeface="Calibri"/>
                <a:cs typeface="Times New Roman"/>
              </a:rPr>
              <a:t>A.5 </a:t>
            </a:r>
            <a:r>
              <a:rPr lang="en-US" sz="1400" b="1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 Documented </a:t>
            </a:r>
            <a:r>
              <a:rPr lang="en-US" sz="1400" dirty="0">
                <a:latin typeface="+mj-lt"/>
                <a:ea typeface="Calibri"/>
                <a:cs typeface="Times New Roman"/>
              </a:rPr>
              <a:t>information for </a:t>
            </a:r>
            <a:r>
              <a:rPr lang="en-US" altLang="en-US" sz="1400" kern="0" dirty="0">
                <a:latin typeface="+mj-lt"/>
                <a:cs typeface="Arial"/>
              </a:rPr>
              <a:t>of nonconforming outputs (Clause 8.7 of ISO 9001:2015)</a:t>
            </a:r>
          </a:p>
          <a:p>
            <a:pPr marL="736600" lvl="1" indent="-285750" eaLnBrk="1" hangingPunct="1">
              <a:lnSpc>
                <a:spcPct val="100000"/>
              </a:lnSpc>
              <a:spcBef>
                <a:spcPct val="0"/>
              </a:spcBef>
              <a:buClrTx/>
              <a:defRPr/>
            </a:pPr>
            <a:r>
              <a:rPr lang="en-US" altLang="en-US" sz="1400" kern="0" dirty="0">
                <a:latin typeface="+mj-lt"/>
                <a:cs typeface="Arial"/>
              </a:rPr>
              <a:t>Describe - </a:t>
            </a:r>
            <a:r>
              <a:rPr lang="en-US" altLang="en-US" sz="1400" b="1" kern="0" dirty="0">
                <a:solidFill>
                  <a:srgbClr val="FF0000"/>
                </a:solidFill>
                <a:latin typeface="+mj-lt"/>
                <a:cs typeface="Arial"/>
              </a:rPr>
              <a:t>elimination of detected non-conformance</a:t>
            </a:r>
          </a:p>
          <a:p>
            <a:pPr marL="450850" lvl="1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endParaRPr lang="en-US" altLang="en-US" sz="1400" b="1" kern="0" dirty="0">
              <a:solidFill>
                <a:srgbClr val="FF0000"/>
              </a:solidFill>
              <a:latin typeface="+mj-lt"/>
              <a:cs typeface="Arial"/>
            </a:endParaRPr>
          </a:p>
          <a:p>
            <a:pPr marL="50800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r>
              <a:rPr lang="en-US" sz="1400" dirty="0">
                <a:latin typeface="+mj-lt"/>
                <a:ea typeface="Calibri"/>
                <a:cs typeface="Times New Roman"/>
              </a:rPr>
              <a:t>A.6 </a:t>
            </a:r>
            <a:r>
              <a:rPr lang="en-US" sz="1400" b="1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 Documented </a:t>
            </a:r>
            <a:r>
              <a:rPr lang="en-US" sz="1400" dirty="0">
                <a:latin typeface="+mj-lt"/>
                <a:ea typeface="Calibri"/>
                <a:cs typeface="Times New Roman"/>
              </a:rPr>
              <a:t>information for</a:t>
            </a:r>
            <a:r>
              <a:rPr lang="en-US" altLang="en-US" sz="1400" kern="0" dirty="0">
                <a:latin typeface="+mj-lt"/>
                <a:cs typeface="Arial"/>
              </a:rPr>
              <a:t> Nonconformity and Corrective Action (Clause 10.2 of ISO 9001:2015)</a:t>
            </a:r>
            <a:endParaRPr lang="en-US" altLang="en-US" sz="1400" b="1" kern="0" dirty="0">
              <a:solidFill>
                <a:srgbClr val="FF0000"/>
              </a:solidFill>
              <a:latin typeface="+mj-lt"/>
              <a:cs typeface="Arial"/>
            </a:endParaRPr>
          </a:p>
          <a:p>
            <a:pPr marL="685800" lvl="1" indent="-285750" eaLnBrk="1" hangingPunct="1">
              <a:lnSpc>
                <a:spcPct val="100000"/>
              </a:lnSpc>
              <a:spcBef>
                <a:spcPct val="0"/>
              </a:spcBef>
              <a:buClrTx/>
              <a:defRPr/>
            </a:pPr>
            <a:r>
              <a:rPr lang="en-US" altLang="en-US" sz="1400" kern="0" dirty="0">
                <a:latin typeface="+mj-lt"/>
                <a:cs typeface="Arial"/>
              </a:rPr>
              <a:t>Describe process of Corrective Action – </a:t>
            </a:r>
            <a:r>
              <a:rPr lang="en-US" altLang="en-US" sz="1400" b="1" kern="0" dirty="0">
                <a:solidFill>
                  <a:srgbClr val="FF0000"/>
                </a:solidFill>
                <a:latin typeface="+mj-lt"/>
                <a:cs typeface="Arial"/>
              </a:rPr>
              <a:t>Prevention of recurrence (ID root cause); effectiveness</a:t>
            </a:r>
          </a:p>
          <a:p>
            <a:pPr marL="400050" lvl="1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endParaRPr lang="en-US" altLang="en-US" sz="1400" b="1" kern="0" dirty="0">
              <a:solidFill>
                <a:srgbClr val="FF0000"/>
              </a:solidFill>
              <a:latin typeface="+mj-lt"/>
              <a:cs typeface="Arial"/>
            </a:endParaRPr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r>
              <a:rPr lang="en-US" sz="1400" dirty="0">
                <a:latin typeface="+mj-lt"/>
                <a:ea typeface="Calibri"/>
                <a:cs typeface="Times New Roman"/>
              </a:rPr>
              <a:t>A.7</a:t>
            </a:r>
            <a:r>
              <a:rPr lang="en-US" sz="1400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en-US" sz="1400" b="1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Documented</a:t>
            </a:r>
            <a:r>
              <a:rPr lang="en-US" sz="1400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en-US" sz="1400" dirty="0">
                <a:latin typeface="+mj-lt"/>
                <a:ea typeface="Calibri"/>
                <a:cs typeface="Times New Roman"/>
              </a:rPr>
              <a:t>information for Internal audit (Clause 9.2 of ISO 9001:2015)</a:t>
            </a:r>
          </a:p>
          <a:p>
            <a:pPr marL="400050" lvl="1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r>
              <a:rPr lang="en-US" altLang="en-US" sz="1400" b="1" kern="0" dirty="0">
                <a:solidFill>
                  <a:srgbClr val="FF0000"/>
                </a:solidFill>
                <a:latin typeface="+mj-lt"/>
                <a:cs typeface="Arial"/>
              </a:rPr>
              <a:t>Planned</a:t>
            </a:r>
            <a:r>
              <a:rPr lang="en-US" altLang="en-US" sz="1400" b="1" kern="0" dirty="0">
                <a:latin typeface="+mj-lt"/>
                <a:cs typeface="Arial"/>
              </a:rPr>
              <a:t> </a:t>
            </a:r>
            <a:r>
              <a:rPr lang="en-US" altLang="en-US" sz="1400" kern="0" dirty="0">
                <a:latin typeface="+mj-lt"/>
                <a:cs typeface="Arial"/>
              </a:rPr>
              <a:t>interval, conducted by </a:t>
            </a:r>
            <a:r>
              <a:rPr lang="en-US" altLang="en-US" sz="1400" b="1" kern="0" dirty="0">
                <a:solidFill>
                  <a:srgbClr val="FF0000"/>
                </a:solidFill>
                <a:latin typeface="+mj-lt"/>
                <a:cs typeface="Arial"/>
              </a:rPr>
              <a:t>trained </a:t>
            </a:r>
            <a:r>
              <a:rPr lang="en-US" altLang="en-US" sz="1400" kern="0" dirty="0">
                <a:latin typeface="+mj-lt"/>
                <a:cs typeface="Arial"/>
              </a:rPr>
              <a:t>and</a:t>
            </a:r>
            <a:r>
              <a:rPr lang="en-US" altLang="en-US" sz="1400" kern="0" dirty="0">
                <a:solidFill>
                  <a:srgbClr val="FF0000"/>
                </a:solidFill>
                <a:latin typeface="+mj-lt"/>
                <a:cs typeface="Arial"/>
              </a:rPr>
              <a:t> </a:t>
            </a:r>
            <a:r>
              <a:rPr lang="en-US" altLang="en-US" sz="1400" b="1" kern="0" dirty="0">
                <a:solidFill>
                  <a:srgbClr val="FF0000"/>
                </a:solidFill>
                <a:latin typeface="+mj-lt"/>
                <a:cs typeface="Arial"/>
              </a:rPr>
              <a:t>independent personnel</a:t>
            </a:r>
            <a:r>
              <a:rPr lang="en-US" altLang="en-US" sz="1400" kern="0" dirty="0">
                <a:latin typeface="+mj-lt"/>
                <a:cs typeface="Arial"/>
              </a:rPr>
              <a:t>. Reporting and correction of  audit  findings</a:t>
            </a:r>
            <a:endParaRPr lang="en-US" alt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45344839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349242" y="158674"/>
            <a:ext cx="6840760" cy="666750"/>
          </a:xfrm>
        </p:spPr>
        <p:txBody>
          <a:bodyPr/>
          <a:lstStyle/>
          <a:p>
            <a:r>
              <a:rPr lang="en-US" altLang="en-US" sz="2000" dirty="0"/>
              <a:t>2- SECTION B , C, D &amp;E</a:t>
            </a:r>
            <a:endParaRPr lang="en-ZA" altLang="en-US" sz="2000" dirty="0"/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182881" y="1090614"/>
            <a:ext cx="11324492" cy="5468937"/>
          </a:xfrm>
        </p:spPr>
        <p:txBody>
          <a:bodyPr/>
          <a:lstStyle/>
          <a:p>
            <a:pPr marL="265113" lvl="1" indent="-1793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400" b="1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SECTION B</a:t>
            </a:r>
          </a:p>
          <a:p>
            <a:pPr marL="265113" lvl="1" indent="-1793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4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B.1 Documented information for defined roles, responsibilities and authorities  (</a:t>
            </a:r>
            <a:r>
              <a:rPr lang="en-US" altLang="en-US" sz="14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Organization chart and Responsibility matrix</a:t>
            </a:r>
            <a:r>
              <a:rPr lang="en-US" altLang="en-US" sz="14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 (must include but not limited to </a:t>
            </a:r>
            <a:r>
              <a:rPr lang="en-US" altLang="en-US" sz="14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quality </a:t>
            </a:r>
            <a:r>
              <a:rPr lang="en-US" altLang="en-US" sz="14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management function/role) - Clause 5.3 of ISO 9001:2015</a:t>
            </a:r>
          </a:p>
          <a:p>
            <a:pPr marL="265113" lvl="1" indent="-1793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4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B.2</a:t>
            </a:r>
            <a:r>
              <a:rPr lang="en-US" altLang="en-US" sz="1400" b="1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Documented</a:t>
            </a:r>
            <a:r>
              <a:rPr lang="en-US" altLang="en-US" sz="1400" b="1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information for Control of </a:t>
            </a:r>
            <a:r>
              <a:rPr lang="en-US" altLang="en-US" sz="14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Externally Provided</a:t>
            </a:r>
            <a:r>
              <a:rPr lang="en-US" altLang="en-US" sz="14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 Processes, Products and Services - Must include criteria for evaluation, selection, monitoring of performance, and re-evaluation of external providers (Clause 8.4 of ISO 9001:2015)</a:t>
            </a:r>
          </a:p>
          <a:p>
            <a:pPr marL="265113" lvl="1" indent="-1793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4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B.3 </a:t>
            </a:r>
            <a:r>
              <a:rPr lang="en-US" altLang="en-US" sz="14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Latest</a:t>
            </a:r>
            <a:r>
              <a:rPr lang="en-US" altLang="en-US" sz="14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 copy of an internal management system audit report (with </a:t>
            </a:r>
            <a:r>
              <a:rPr lang="en-US" altLang="en-US" sz="14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NCR</a:t>
            </a:r>
            <a:r>
              <a:rPr lang="en-US" altLang="en-US" sz="14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 and/ or </a:t>
            </a:r>
            <a:r>
              <a:rPr lang="en-US" altLang="en-US" sz="14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CAR</a:t>
            </a:r>
            <a:r>
              <a:rPr lang="en-US" altLang="en-US" sz="14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) - Report must include but not limited to Objective, Scope, Criteria and outcomes  of the audit.</a:t>
            </a:r>
          </a:p>
          <a:p>
            <a:pPr marL="265113" lvl="1" indent="-1793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4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B.5 Records of Management Review meetings (</a:t>
            </a:r>
            <a:r>
              <a:rPr lang="en-US" altLang="en-US" sz="14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minutes, attendance registers </a:t>
            </a:r>
            <a:r>
              <a:rPr lang="en-US" altLang="en-US" sz="1400" b="1" dirty="0" err="1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etc</a:t>
            </a:r>
            <a:r>
              <a:rPr lang="en-US" altLang="en-US" sz="14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)</a:t>
            </a:r>
          </a:p>
          <a:p>
            <a:pPr marL="265113" lvl="1" indent="-1793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endParaRPr lang="en-US" altLang="en-US" sz="1400" dirty="0">
              <a:solidFill>
                <a:srgbClr val="003896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265113" lvl="1" indent="-1793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400" b="1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SECTION C, D, &amp; E </a:t>
            </a:r>
            <a:r>
              <a:rPr lang="en-US" altLang="en-US" sz="14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Templates </a:t>
            </a:r>
          </a:p>
          <a:p>
            <a:pPr marL="265113" lvl="1" indent="-1793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endParaRPr lang="en-US" altLang="en-US" sz="1400" dirty="0">
              <a:solidFill>
                <a:srgbClr val="003896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265113" lvl="1" indent="-1793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endParaRPr lang="en-US" altLang="en-US" sz="1400" dirty="0">
              <a:solidFill>
                <a:srgbClr val="003896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182563" lvl="1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endParaRPr lang="en-US" altLang="en-US" sz="1400" dirty="0">
              <a:solidFill>
                <a:srgbClr val="003896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endParaRPr lang="en-US" altLang="en-US" sz="1400" b="1" dirty="0">
              <a:solidFill>
                <a:srgbClr val="003896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endParaRPr lang="en-US" altLang="en-US" sz="1400" b="1" dirty="0">
              <a:solidFill>
                <a:schemeClr val="tx1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ZA" sz="1400" b="1" u="sng" dirty="0">
              <a:solidFill>
                <a:schemeClr val="tx1"/>
              </a:solidFill>
              <a:latin typeface="+mj-lt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61399025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82432" y="116633"/>
            <a:ext cx="7338740" cy="864443"/>
          </a:xfrm>
        </p:spPr>
        <p:txBody>
          <a:bodyPr/>
          <a:lstStyle/>
          <a:p>
            <a:pPr>
              <a:defRPr/>
            </a:pPr>
            <a:r>
              <a:rPr lang="en-US" altLang="en-US" b="1" dirty="0">
                <a:solidFill>
                  <a:schemeClr val="tx2"/>
                </a:solidFill>
              </a:rPr>
              <a:t>3 -Completion : C- Contract Quality Plan </a:t>
            </a:r>
            <a:r>
              <a:rPr lang="en-US" altLang="en-US" sz="2000" dirty="0">
                <a:solidFill>
                  <a:schemeClr val="tx1"/>
                </a:solidFill>
                <a:ea typeface="+mn-ea"/>
              </a:rPr>
              <a:t>….</a:t>
            </a:r>
            <a:endParaRPr lang="en-ZA" altLang="en-US" sz="2000" b="1" dirty="0">
              <a:solidFill>
                <a:schemeClr val="tx1"/>
              </a:solidFill>
            </a:endParaRPr>
          </a:p>
        </p:txBody>
      </p:sp>
      <p:sp>
        <p:nvSpPr>
          <p:cNvPr id="43010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DF6ADD17-AD4C-4421-90DE-C308277A0B98}" type="datetime1">
              <a:rPr lang="en-US" altLang="en-US" sz="1000">
                <a:solidFill>
                  <a:srgbClr val="83725B"/>
                </a:solidFill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6/20/2025</a:t>
            </a:fld>
            <a:endParaRPr lang="en-ZA" altLang="en-US" sz="1000">
              <a:solidFill>
                <a:srgbClr val="83725B"/>
              </a:solidFill>
            </a:endParaRPr>
          </a:p>
        </p:txBody>
      </p:sp>
      <p:sp>
        <p:nvSpPr>
          <p:cNvPr id="43011" name="Slide Number Placeholder 4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19A22519-3319-4587-992A-F681931B05F4}" type="slidenum">
              <a:rPr lang="en-ZA" altLang="en-US" sz="1000">
                <a:solidFill>
                  <a:srgbClr val="83725B"/>
                </a:solidFill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ZA" altLang="en-US" sz="1000">
              <a:solidFill>
                <a:srgbClr val="83725B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501C1A-E79A-42EE-878F-144A731CF8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395" t="24880" r="22632" b="10215"/>
          <a:stretch/>
        </p:blipFill>
        <p:spPr>
          <a:xfrm>
            <a:off x="2347806" y="1201436"/>
            <a:ext cx="7166082" cy="5031393"/>
          </a:xfrm>
          <a:prstGeom prst="rect">
            <a:avLst/>
          </a:prstGeom>
        </p:spPr>
      </p:pic>
      <p:sp>
        <p:nvSpPr>
          <p:cNvPr id="9" name="TextBox 2">
            <a:extLst>
              <a:ext uri="{FF2B5EF4-FFF2-40B4-BE49-F238E27FC236}">
                <a16:creationId xmlns:a16="http://schemas.microsoft.com/office/drawing/2014/main" id="{31A0DAB8-0588-488C-8CF5-F5C46D4B8624}"/>
              </a:ext>
            </a:extLst>
          </p:cNvPr>
          <p:cNvSpPr txBox="1">
            <a:spLocks noChangeArrowheads="1"/>
          </p:cNvSpPr>
          <p:nvPr/>
        </p:nvSpPr>
        <p:spPr bwMode="auto">
          <a:xfrm rot="-2698072">
            <a:off x="4997857" y="2098430"/>
            <a:ext cx="595245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4800" b="1" dirty="0">
                <a:solidFill>
                  <a:srgbClr val="FF0000"/>
                </a:solidFill>
              </a:rPr>
              <a:t>To be completed </a:t>
            </a:r>
            <a:endParaRPr lang="en-ZA" altLang="en-US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749755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0" y="116632"/>
            <a:ext cx="7452320" cy="810766"/>
          </a:xfrm>
        </p:spPr>
        <p:txBody>
          <a:bodyPr/>
          <a:lstStyle/>
          <a:p>
            <a:pPr>
              <a:defRPr/>
            </a:pPr>
            <a:r>
              <a:rPr lang="en-US" altLang="en-US" sz="3200" b="1" dirty="0">
                <a:solidFill>
                  <a:schemeClr val="tx2"/>
                </a:solidFill>
              </a:rPr>
              <a:t>3 -Completion : C- Contract Quality cont..</a:t>
            </a:r>
            <a:endParaRPr lang="en-ZA" altLang="en-US" sz="3200" b="1" dirty="0">
              <a:solidFill>
                <a:schemeClr val="tx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D74C61-5168-4C25-8A7E-3627FA157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3532" y="1039464"/>
            <a:ext cx="6121400" cy="5740428"/>
          </a:xfrm>
          <a:prstGeom prst="rect">
            <a:avLst/>
          </a:prstGeom>
          <a:ln w="19050" cmpd="dbl">
            <a:solidFill>
              <a:schemeClr val="accent1"/>
            </a:solidFill>
          </a:ln>
        </p:spPr>
      </p:pic>
      <p:sp>
        <p:nvSpPr>
          <p:cNvPr id="7" name="TextBox 5">
            <a:extLst>
              <a:ext uri="{FF2B5EF4-FFF2-40B4-BE49-F238E27FC236}">
                <a16:creationId xmlns:a16="http://schemas.microsoft.com/office/drawing/2014/main" id="{1514FACC-0E9F-407E-8295-6065014B1796}"/>
              </a:ext>
            </a:extLst>
          </p:cNvPr>
          <p:cNvSpPr txBox="1">
            <a:spLocks noChangeArrowheads="1"/>
          </p:cNvSpPr>
          <p:nvPr/>
        </p:nvSpPr>
        <p:spPr bwMode="auto">
          <a:xfrm rot="-2698072">
            <a:off x="2140823" y="2545708"/>
            <a:ext cx="640311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4800" b="1" dirty="0">
                <a:solidFill>
                  <a:srgbClr val="FF0000"/>
                </a:solidFill>
              </a:rPr>
              <a:t>To be completed </a:t>
            </a:r>
            <a:endParaRPr lang="en-ZA" altLang="en-US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334283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1" y="103416"/>
            <a:ext cx="7369175" cy="833438"/>
          </a:xfrm>
        </p:spPr>
        <p:txBody>
          <a:bodyPr/>
          <a:lstStyle/>
          <a:p>
            <a:pPr>
              <a:defRPr/>
            </a:pPr>
            <a:r>
              <a:rPr lang="en-US" altLang="en-US" sz="3200" b="1" dirty="0">
                <a:solidFill>
                  <a:schemeClr val="tx2"/>
                </a:solidFill>
              </a:rPr>
              <a:t>3 -Completion : D- Quality  Control Plan</a:t>
            </a:r>
            <a:endParaRPr lang="en-ZA" altLang="en-US" sz="3200" b="1" dirty="0">
              <a:solidFill>
                <a:schemeClr val="tx2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3E62965-F015-4CDB-8CB5-EA4477E914F3}"/>
              </a:ext>
            </a:extLst>
          </p:cNvPr>
          <p:cNvGraphicFramePr>
            <a:graphicFrameLocks noGrp="1"/>
          </p:cNvGraphicFramePr>
          <p:nvPr/>
        </p:nvGraphicFramePr>
        <p:xfrm>
          <a:off x="1602139" y="1136650"/>
          <a:ext cx="8629298" cy="5503982"/>
        </p:xfrm>
        <a:graphic>
          <a:graphicData uri="http://schemas.openxmlformats.org/drawingml/2006/table">
            <a:tbl>
              <a:tblPr firstRow="1" firstCol="1" bandRow="1"/>
              <a:tblGrid>
                <a:gridCol w="277813">
                  <a:extLst>
                    <a:ext uri="{9D8B030D-6E8A-4147-A177-3AD203B41FA5}">
                      <a16:colId xmlns:a16="http://schemas.microsoft.com/office/drawing/2014/main" val="3203237971"/>
                    </a:ext>
                  </a:extLst>
                </a:gridCol>
                <a:gridCol w="749300">
                  <a:extLst>
                    <a:ext uri="{9D8B030D-6E8A-4147-A177-3AD203B41FA5}">
                      <a16:colId xmlns:a16="http://schemas.microsoft.com/office/drawing/2014/main" val="2105324294"/>
                    </a:ext>
                  </a:extLst>
                </a:gridCol>
                <a:gridCol w="393700">
                  <a:extLst>
                    <a:ext uri="{9D8B030D-6E8A-4147-A177-3AD203B41FA5}">
                      <a16:colId xmlns:a16="http://schemas.microsoft.com/office/drawing/2014/main" val="199755974"/>
                    </a:ext>
                  </a:extLst>
                </a:gridCol>
                <a:gridCol w="200024">
                  <a:extLst>
                    <a:ext uri="{9D8B030D-6E8A-4147-A177-3AD203B41FA5}">
                      <a16:colId xmlns:a16="http://schemas.microsoft.com/office/drawing/2014/main" val="2857476445"/>
                    </a:ext>
                  </a:extLst>
                </a:gridCol>
                <a:gridCol w="247213">
                  <a:extLst>
                    <a:ext uri="{9D8B030D-6E8A-4147-A177-3AD203B41FA5}">
                      <a16:colId xmlns:a16="http://schemas.microsoft.com/office/drawing/2014/main" val="3030631673"/>
                    </a:ext>
                  </a:extLst>
                </a:gridCol>
                <a:gridCol w="136963">
                  <a:extLst>
                    <a:ext uri="{9D8B030D-6E8A-4147-A177-3AD203B41FA5}">
                      <a16:colId xmlns:a16="http://schemas.microsoft.com/office/drawing/2014/main" val="330918594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3486768662"/>
                    </a:ext>
                  </a:extLst>
                </a:gridCol>
                <a:gridCol w="390524">
                  <a:extLst>
                    <a:ext uri="{9D8B030D-6E8A-4147-A177-3AD203B41FA5}">
                      <a16:colId xmlns:a16="http://schemas.microsoft.com/office/drawing/2014/main" val="4276458019"/>
                    </a:ext>
                  </a:extLst>
                </a:gridCol>
                <a:gridCol w="295208">
                  <a:extLst>
                    <a:ext uri="{9D8B030D-6E8A-4147-A177-3AD203B41FA5}">
                      <a16:colId xmlns:a16="http://schemas.microsoft.com/office/drawing/2014/main" val="1681143857"/>
                    </a:ext>
                  </a:extLst>
                </a:gridCol>
                <a:gridCol w="644592">
                  <a:extLst>
                    <a:ext uri="{9D8B030D-6E8A-4147-A177-3AD203B41FA5}">
                      <a16:colId xmlns:a16="http://schemas.microsoft.com/office/drawing/2014/main" val="3632350455"/>
                    </a:ext>
                  </a:extLst>
                </a:gridCol>
                <a:gridCol w="188913">
                  <a:extLst>
                    <a:ext uri="{9D8B030D-6E8A-4147-A177-3AD203B41FA5}">
                      <a16:colId xmlns:a16="http://schemas.microsoft.com/office/drawing/2014/main" val="3480208009"/>
                    </a:ext>
                  </a:extLst>
                </a:gridCol>
                <a:gridCol w="428484">
                  <a:extLst>
                    <a:ext uri="{9D8B030D-6E8A-4147-A177-3AD203B41FA5}">
                      <a16:colId xmlns:a16="http://schemas.microsoft.com/office/drawing/2014/main" val="1164967292"/>
                    </a:ext>
                  </a:extLst>
                </a:gridCol>
                <a:gridCol w="322704">
                  <a:extLst>
                    <a:ext uri="{9D8B030D-6E8A-4147-A177-3AD203B41FA5}">
                      <a16:colId xmlns:a16="http://schemas.microsoft.com/office/drawing/2014/main" val="3692473798"/>
                    </a:ext>
                  </a:extLst>
                </a:gridCol>
                <a:gridCol w="261496">
                  <a:extLst>
                    <a:ext uri="{9D8B030D-6E8A-4147-A177-3AD203B41FA5}">
                      <a16:colId xmlns:a16="http://schemas.microsoft.com/office/drawing/2014/main" val="1330740206"/>
                    </a:ext>
                  </a:extLst>
                </a:gridCol>
                <a:gridCol w="249379">
                  <a:extLst>
                    <a:ext uri="{9D8B030D-6E8A-4147-A177-3AD203B41FA5}">
                      <a16:colId xmlns:a16="http://schemas.microsoft.com/office/drawing/2014/main" val="1236427090"/>
                    </a:ext>
                  </a:extLst>
                </a:gridCol>
                <a:gridCol w="436421">
                  <a:extLst>
                    <a:ext uri="{9D8B030D-6E8A-4147-A177-3AD203B41FA5}">
                      <a16:colId xmlns:a16="http://schemas.microsoft.com/office/drawing/2014/main" val="4102484734"/>
                    </a:ext>
                  </a:extLst>
                </a:gridCol>
                <a:gridCol w="234890">
                  <a:extLst>
                    <a:ext uri="{9D8B030D-6E8A-4147-A177-3AD203B41FA5}">
                      <a16:colId xmlns:a16="http://schemas.microsoft.com/office/drawing/2014/main" val="2725295704"/>
                    </a:ext>
                  </a:extLst>
                </a:gridCol>
                <a:gridCol w="172770">
                  <a:extLst>
                    <a:ext uri="{9D8B030D-6E8A-4147-A177-3AD203B41FA5}">
                      <a16:colId xmlns:a16="http://schemas.microsoft.com/office/drawing/2014/main" val="3912885289"/>
                    </a:ext>
                  </a:extLst>
                </a:gridCol>
                <a:gridCol w="86385">
                  <a:extLst>
                    <a:ext uri="{9D8B030D-6E8A-4147-A177-3AD203B41FA5}">
                      <a16:colId xmlns:a16="http://schemas.microsoft.com/office/drawing/2014/main" val="3964105214"/>
                    </a:ext>
                  </a:extLst>
                </a:gridCol>
                <a:gridCol w="58311">
                  <a:extLst>
                    <a:ext uri="{9D8B030D-6E8A-4147-A177-3AD203B41FA5}">
                      <a16:colId xmlns:a16="http://schemas.microsoft.com/office/drawing/2014/main" val="1801511207"/>
                    </a:ext>
                  </a:extLst>
                </a:gridCol>
                <a:gridCol w="350377">
                  <a:extLst>
                    <a:ext uri="{9D8B030D-6E8A-4147-A177-3AD203B41FA5}">
                      <a16:colId xmlns:a16="http://schemas.microsoft.com/office/drawing/2014/main" val="2191412886"/>
                    </a:ext>
                  </a:extLst>
                </a:gridCol>
                <a:gridCol w="300733">
                  <a:extLst>
                    <a:ext uri="{9D8B030D-6E8A-4147-A177-3AD203B41FA5}">
                      <a16:colId xmlns:a16="http://schemas.microsoft.com/office/drawing/2014/main" val="275313024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1836257936"/>
                    </a:ext>
                  </a:extLst>
                </a:gridCol>
                <a:gridCol w="120298">
                  <a:extLst>
                    <a:ext uri="{9D8B030D-6E8A-4147-A177-3AD203B41FA5}">
                      <a16:colId xmlns:a16="http://schemas.microsoft.com/office/drawing/2014/main" val="2368042884"/>
                    </a:ext>
                  </a:extLst>
                </a:gridCol>
                <a:gridCol w="1041400">
                  <a:extLst>
                    <a:ext uri="{9D8B030D-6E8A-4147-A177-3AD203B41FA5}">
                      <a16:colId xmlns:a16="http://schemas.microsoft.com/office/drawing/2014/main" val="3661809270"/>
                    </a:ext>
                  </a:extLst>
                </a:gridCol>
              </a:tblGrid>
              <a:tr h="12699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Contract  </a:t>
                      </a: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 Order  Number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CORP-XXXX / 46000XXX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Subcontractor Order Number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ZA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QCP Number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QCP Number</a:t>
                      </a:r>
                      <a:endParaRPr lang="en-ZA" sz="3600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Page 1 of ___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Page 1 of ___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of 2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937897"/>
                  </a:ext>
                </a:extLst>
              </a:tr>
              <a:tr h="333813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Scope  of Work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Manufacturing  of XXXX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Item/ Plant/ Material Description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XXXXXXXX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XXXXXXXX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Rev Number -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Rev Number -</a:t>
                      </a:r>
                      <a:endParaRPr lang="en-ZA" sz="3600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xxxxxxxxxx</a:t>
                      </a: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2452954"/>
                  </a:ext>
                </a:extLst>
              </a:tr>
              <a:tr h="0">
                <a:tc gridSpan="2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6245486"/>
                  </a:ext>
                </a:extLst>
              </a:tr>
              <a:tr h="6335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Quality Control Plan Approvals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Name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Name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Signature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Signature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14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Intervention Point Legend (KEY)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Intervention Point Legend (KEY)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610870"/>
                  </a:ext>
                </a:extLst>
              </a:tr>
              <a:tr h="185546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Contractor  /Supplier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 be completed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 be completed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 be completed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 be completed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Hold Point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 rowSpan="2"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  - Document Requires Approval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  - Document Requires Approval 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T1 – 100%  Testing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T2- Sample Testing 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T1 – 100%  Testing 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T2- Sample Testing 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T1 – 100%  Testing 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T2- Sample Testing </a:t>
                      </a: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 – 100%  Inspection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A2- Sample Inspection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4057724"/>
                  </a:ext>
                </a:extLst>
              </a:tr>
              <a:tr h="17780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Subcontractor  (where applicable)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273383"/>
                  </a:ext>
                </a:extLst>
              </a:tr>
              <a:tr h="122687">
                <a:tc rowSpan="2" gridSpan="4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Eskom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 hMerge="1">
                  <a:txBody>
                    <a:bodyPr/>
                    <a:lstStyle/>
                    <a:p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3600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3600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ZA" sz="3600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Witness Point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W1 – 100%  witness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W2 - Sample  witness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W2 - Sample  witness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W2 - Sample  witness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1373121"/>
                  </a:ext>
                </a:extLst>
              </a:tr>
              <a:tr h="176549">
                <a:tc gridSpan="4" vMerge="1">
                  <a:txBody>
                    <a:bodyPr/>
                    <a:lstStyle/>
                    <a:p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Document Review 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  - Document Requires for information only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R1- 100% Document Review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R1- 100% Document Review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R1- 100% Document Review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R2- Sample Document Review</a:t>
                      </a:r>
                      <a:endParaRPr lang="en-ZA" sz="3600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1395052"/>
                  </a:ext>
                </a:extLst>
              </a:tr>
              <a:tr h="224044"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Approved Inspection Authority (AIA)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(Where applicable)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Surveillance (S)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W1 – 100%  witness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0421039"/>
                  </a:ext>
                </a:extLst>
              </a:tr>
              <a:tr h="121193">
                <a:tc gridSpan="4" v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Verification (V)</a:t>
                      </a:r>
                      <a:endParaRPr lang="en-ZA" dirty="0"/>
                    </a:p>
                  </a:txBody>
                  <a:tcPr marL="32911" marR="32911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3600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21258"/>
                  </a:ext>
                </a:extLst>
              </a:tr>
              <a:tr h="0">
                <a:tc gridSpan="2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7090235"/>
                  </a:ext>
                </a:extLst>
              </a:tr>
              <a:tr h="26521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Activities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Intervention Point 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Category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Inspection and Test Method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Supplier Inspection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Eskom Inspection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Records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Records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321211"/>
                  </a:ext>
                </a:extLst>
              </a:tr>
              <a:tr h="3598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Description  / Requirement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Supplier 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Eskom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S=Statutory / N= Non-statutory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Method 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Controlling document  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Controlling document 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Acceptance Criteria 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Acceptance Criteria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AIA/ NOBO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Internal/ TPI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Internal/TPI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AIA/NOBO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AIA/NOBO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Internal/TPI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1841050"/>
                  </a:ext>
                </a:extLst>
              </a:tr>
              <a:tr h="87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Activity 1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W2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Visual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Conformance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Conformance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043046"/>
                  </a:ext>
                </a:extLst>
              </a:tr>
              <a:tr h="87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Activity 1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Visual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Dimensions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Dimensions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2133110"/>
                  </a:ext>
                </a:extLst>
              </a:tr>
              <a:tr h="87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Activity 1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T2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Testing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Functionality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Functionality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2950567"/>
                  </a:ext>
                </a:extLst>
              </a:tr>
              <a:tr h="87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Activity 1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T1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NDT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Regulatory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Regulatory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8799648"/>
                  </a:ext>
                </a:extLst>
              </a:tr>
              <a:tr h="87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Activity 1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Measuring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Dimensions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Dimensions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5412111"/>
                  </a:ext>
                </a:extLst>
              </a:tr>
              <a:tr h="298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Activity 1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Measuring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Dimensions, Approval on Conformity, Functionality , </a:t>
                      </a:r>
                      <a:r>
                        <a:rPr lang="en-ZA" sz="900" b="1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ect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Dimensions, Approval on Conformity, Functionality , ect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7433398"/>
                  </a:ext>
                </a:extLst>
              </a:tr>
            </a:tbl>
          </a:graphicData>
        </a:graphic>
      </p:graphicFrame>
      <p:sp>
        <p:nvSpPr>
          <p:cNvPr id="2" name="TextBox 5">
            <a:extLst>
              <a:ext uri="{FF2B5EF4-FFF2-40B4-BE49-F238E27FC236}">
                <a16:creationId xmlns:a16="http://schemas.microsoft.com/office/drawing/2014/main" id="{61A38E75-53E0-6D84-3FC9-B116D13F355F}"/>
              </a:ext>
            </a:extLst>
          </p:cNvPr>
          <p:cNvSpPr txBox="1">
            <a:spLocks noChangeArrowheads="1"/>
          </p:cNvSpPr>
          <p:nvPr/>
        </p:nvSpPr>
        <p:spPr bwMode="auto">
          <a:xfrm rot="18901928">
            <a:off x="1751809" y="5112223"/>
            <a:ext cx="367640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2800" b="1" dirty="0">
                <a:solidFill>
                  <a:srgbClr val="FF0000"/>
                </a:solidFill>
              </a:rPr>
              <a:t>To be completed </a:t>
            </a:r>
            <a:endParaRPr lang="en-ZA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072464"/>
      </p:ext>
    </p:extLst>
  </p:cSld>
  <p:clrMapOvr>
    <a:masterClrMapping/>
  </p:clrMapOvr>
  <p:transition spd="slow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heme/theme1.xml><?xml version="1.0" encoding="utf-8"?>
<a:theme xmlns:a="http://schemas.openxmlformats.org/drawingml/2006/main" name="Office Theme">
  <a:themeElements>
    <a:clrScheme name="Eskom Wide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858705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skom Widescreen_Without Visuals" id="{A8DDC17B-1581-4D7F-8C14-7723306C0474}" vid="{AABB89EC-0ED7-46E8-A361-2FD02679C18D}"/>
    </a:ext>
  </a:extLst>
</a:theme>
</file>

<file path=ppt/theme/theme2.xml><?xml version="1.0" encoding="utf-8"?>
<a:theme xmlns:a="http://schemas.openxmlformats.org/drawingml/2006/main" name="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3.xml><?xml version="1.0" encoding="utf-8"?>
<a:theme xmlns:a="http://schemas.openxmlformats.org/drawingml/2006/main" name="title and text">
  <a:themeElements>
    <a:clrScheme name="Custom 1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C97A00"/>
      </a:hlink>
      <a:folHlink>
        <a:srgbClr val="858705"/>
      </a:folHlink>
    </a:clrScheme>
    <a:fontScheme name="template_B-pictures_circl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emplate_B-pictures_circ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B-pictures_circ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B-pictures_circ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B-pictures_circ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B-pictures_circ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B-pictures_circ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B-pictures_circ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B-pictures_circ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B-pictures_circ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B-pictures_circ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B-pictures_circ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B-pictures_circ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B-pictures_circl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B-pictures_circl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B-pictures_circl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B-pictures_circl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title and text">
  <a:themeElements>
    <a:clrScheme name="Custom 1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C97A00"/>
      </a:hlink>
      <a:folHlink>
        <a:srgbClr val="858705"/>
      </a:folHlink>
    </a:clrScheme>
    <a:fontScheme name="template_B-pictures_circl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emplate_B-pictures_circ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B-pictures_circ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B-pictures_circ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B-pictures_circ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B-pictures_circ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B-pictures_circ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B-pictures_circ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B-pictures_circ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B-pictures_circ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B-pictures_circ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B-pictures_circ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B-pictures_circ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B-pictures_circl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B-pictures_circl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B-pictures_circl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B-pictures_circl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">
    <a:dk1>
      <a:srgbClr val="003896"/>
    </a:dk1>
    <a:lt1>
      <a:srgbClr val="FFFFFF"/>
    </a:lt1>
    <a:dk2>
      <a:srgbClr val="FFFFFF"/>
    </a:dk2>
    <a:lt2>
      <a:srgbClr val="DDDDDD"/>
    </a:lt2>
    <a:accent1>
      <a:srgbClr val="003896"/>
    </a:accent1>
    <a:accent2>
      <a:srgbClr val="83725B"/>
    </a:accent2>
    <a:accent3>
      <a:srgbClr val="FFFFFF"/>
    </a:accent3>
    <a:accent4>
      <a:srgbClr val="002E7F"/>
    </a:accent4>
    <a:accent5>
      <a:srgbClr val="AAAEC9"/>
    </a:accent5>
    <a:accent6>
      <a:srgbClr val="766752"/>
    </a:accent6>
    <a:hlink>
      <a:srgbClr val="C97A00"/>
    </a:hlink>
    <a:folHlink>
      <a:srgbClr val="858705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allery_x0020_Keywords xmlns="b066638b-8533-4687-a48b-8877f492106b" xsi:nil="true"/>
    <ImageCreateDate xmlns="9AA987DC-C9A7-4495-B0EB-A7EB0F9343F3" xsi:nil="true"/>
    <PublishingExpirationDate xmlns="http://schemas.microsoft.com/sharepoint/v3" xsi:nil="true"/>
    <PublishingStartDate xmlns="http://schemas.microsoft.com/sharepoint/v3" xsi:nil="true"/>
    <wic_System_Copyright xmlns="http://schemas.microsoft.com/sharepoint/v3/fields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B0A6D8BFE48B5B4C98C9B506E18E4C4F" ma:contentTypeVersion="2" ma:contentTypeDescription="Upload an image." ma:contentTypeScope="" ma:versionID="faf5921d99471c51c746d233a2595df0">
  <xsd:schema xmlns:xsd="http://www.w3.org/2001/XMLSchema" xmlns:xs="http://www.w3.org/2001/XMLSchema" xmlns:p="http://schemas.microsoft.com/office/2006/metadata/properties" xmlns:ns1="http://schemas.microsoft.com/sharepoint/v3" xmlns:ns2="9AA987DC-C9A7-4495-B0EB-A7EB0F9343F3" xmlns:ns3="http://schemas.microsoft.com/sharepoint/v3/fields" xmlns:ns4="b066638b-8533-4687-a48b-8877f492106b" targetNamespace="http://schemas.microsoft.com/office/2006/metadata/properties" ma:root="true" ma:fieldsID="83d4262b44be4079de954f019704b229" ns1:_="" ns2:_="" ns3:_="" ns4:_="">
    <xsd:import namespace="http://schemas.microsoft.com/sharepoint/v3"/>
    <xsd:import namespace="9AA987DC-C9A7-4495-B0EB-A7EB0F9343F3"/>
    <xsd:import namespace="http://schemas.microsoft.com/sharepoint/v3/fields"/>
    <xsd:import namespace="b066638b-8533-4687-a48b-8877f492106b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  <xsd:element ref="ns4:Gallery_x0020_Keywor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A987DC-C9A7-4495-B0EB-A7EB0F9343F3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66638b-8533-4687-a48b-8877f492106b" elementFormDefault="qualified">
    <xsd:import namespace="http://schemas.microsoft.com/office/2006/documentManagement/types"/>
    <xsd:import namespace="http://schemas.microsoft.com/office/infopath/2007/PartnerControls"/>
    <xsd:element name="Gallery_x0020_Keywords" ma:index="29" nillable="true" ma:displayName="Gallery Keywords" ma:internalName="Gallery_x0020_Keywords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90325F2-1199-4A7E-B87D-734C0A3EB286}">
  <ds:schemaRefs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9AA987DC-C9A7-4495-B0EB-A7EB0F9343F3"/>
    <ds:schemaRef ds:uri="http://purl.org/dc/dcmitype/"/>
    <ds:schemaRef ds:uri="http://purl.org/dc/terms/"/>
    <ds:schemaRef ds:uri="http://schemas.openxmlformats.org/package/2006/metadata/core-properties"/>
    <ds:schemaRef ds:uri="b066638b-8533-4687-a48b-8877f492106b"/>
    <ds:schemaRef ds:uri="http://schemas.microsoft.com/office/2006/metadata/properties"/>
    <ds:schemaRef ds:uri="http://schemas.microsoft.com/sharepoint/v3/fields"/>
    <ds:schemaRef ds:uri="http://schemas.microsoft.com/sharepoint/v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EA031EA-53D5-474F-8205-0E1513F096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4C14A18-89E5-4E51-A111-2EDA3AAE8F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AA987DC-C9A7-4495-B0EB-A7EB0F9343F3"/>
    <ds:schemaRef ds:uri="http://schemas.microsoft.com/sharepoint/v3/fields"/>
    <ds:schemaRef ds:uri="b066638b-8533-4687-a48b-8877f49210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4055</TotalTime>
  <Words>1003</Words>
  <Application>Microsoft Office PowerPoint</Application>
  <PresentationFormat>Widescreen</PresentationFormat>
  <Paragraphs>267</Paragraphs>
  <Slides>12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Arial</vt:lpstr>
      <vt:lpstr>Calibri</vt:lpstr>
      <vt:lpstr>Courier New</vt:lpstr>
      <vt:lpstr>Gill Sans MT</vt:lpstr>
      <vt:lpstr>Wingdings</vt:lpstr>
      <vt:lpstr>Office Theme</vt:lpstr>
      <vt:lpstr>Content Slide Master</vt:lpstr>
      <vt:lpstr>title and text</vt:lpstr>
      <vt:lpstr>1_title and text</vt:lpstr>
      <vt:lpstr>think-cell Slide</vt:lpstr>
      <vt:lpstr>Document</vt:lpstr>
      <vt:lpstr>Quality Management Clarification:  Provision of Technical Facilities Management Services to Eskom Real Estate (ERE) Eskom Academy of Learning</vt:lpstr>
      <vt:lpstr>Contents</vt:lpstr>
      <vt:lpstr>Contents</vt:lpstr>
      <vt:lpstr>PowerPoint Presentation</vt:lpstr>
      <vt:lpstr>2- SECTION A</vt:lpstr>
      <vt:lpstr>2- SECTION B , C, D &amp;E</vt:lpstr>
      <vt:lpstr>3 -Completion : C- Contract Quality Plan ….</vt:lpstr>
      <vt:lpstr>3 -Completion : C- Contract Quality cont..</vt:lpstr>
      <vt:lpstr>3 -Completion : D- Quality  Control Plan</vt:lpstr>
      <vt:lpstr>3. Completion of  Templates: E- Form A</vt:lpstr>
      <vt:lpstr>4-Templates</vt:lpstr>
      <vt:lpstr>PowerPoint Presentation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Hanlie Smit</dc:creator>
  <cp:lastModifiedBy>Bongi Tshabalala</cp:lastModifiedBy>
  <cp:revision>49</cp:revision>
  <dcterms:created xsi:type="dcterms:W3CDTF">2020-01-06T09:48:40Z</dcterms:created>
  <dcterms:modified xsi:type="dcterms:W3CDTF">2025-06-20T07:46:48Z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0x0101009148F5A04DDD49CBA7127AADA5FB792B00AADE34325A8B49CDA8BB4DB53328F21400B0A6D8BFE48B5B4C98C9B506E18E4C4F</vt:lpwstr>
  </property>
</Properties>
</file>