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2" r:id="rId5"/>
    <p:sldMasterId id="2147483658" r:id="rId6"/>
  </p:sldMasterIdLst>
  <p:notesMasterIdLst>
    <p:notesMasterId r:id="rId17"/>
  </p:notesMasterIdLst>
  <p:sldIdLst>
    <p:sldId id="295" r:id="rId7"/>
    <p:sldId id="304" r:id="rId8"/>
    <p:sldId id="312" r:id="rId9"/>
    <p:sldId id="307" r:id="rId10"/>
    <p:sldId id="308" r:id="rId11"/>
    <p:sldId id="310" r:id="rId12"/>
    <p:sldId id="309" r:id="rId13"/>
    <p:sldId id="306" r:id="rId14"/>
    <p:sldId id="564" r:id="rId15"/>
    <p:sldId id="576" r:id="rId16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B6AA"/>
    <a:srgbClr val="ACC3C3"/>
    <a:srgbClr val="E4BC7F"/>
    <a:srgbClr val="C2C382"/>
    <a:srgbClr val="CA9987"/>
    <a:srgbClr val="B49180"/>
    <a:srgbClr val="82A5A5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78" d="100"/>
          <a:sy n="78" d="100"/>
        </p:scale>
        <p:origin x="2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8/10/relationships/authors" Target="authors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2025/08/25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>
            <a:extLst>
              <a:ext uri="{FF2B5EF4-FFF2-40B4-BE49-F238E27FC236}">
                <a16:creationId xmlns:a16="http://schemas.microsoft.com/office/drawing/2014/main" id="{0D380813-9C6A-AB4F-7137-8B24C9B343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>
            <a:extLst>
              <a:ext uri="{FF2B5EF4-FFF2-40B4-BE49-F238E27FC236}">
                <a16:creationId xmlns:a16="http://schemas.microsoft.com/office/drawing/2014/main" id="{071F627F-5AE3-DE3E-B4DD-EC3D5E2C9A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6" name="Slide Number Placeholder 3">
            <a:extLst>
              <a:ext uri="{FF2B5EF4-FFF2-40B4-BE49-F238E27FC236}">
                <a16:creationId xmlns:a16="http://schemas.microsoft.com/office/drawing/2014/main" id="{BFF27724-F4CB-23AE-BC8D-1C4CA0DF3D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495D1B-1301-4645-B603-26B695E1C0D0}" type="slidenum">
              <a:rPr lang="en-ZA" altLang="en-US" sz="1300" smtClean="0"/>
              <a:pPr>
                <a:spcBef>
                  <a:spcPct val="0"/>
                </a:spcBef>
              </a:pPr>
              <a:t>9</a:t>
            </a:fld>
            <a:endParaRPr lang="en-ZA" alt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5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07F45E-2B15-7373-829E-FA06F90D6D9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" y="4118011"/>
            <a:ext cx="12191990" cy="2464127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8BE0A2D5-4897-AEFE-6F06-B6A2F82DFA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85443" y="2396081"/>
            <a:ext cx="3937000" cy="3568700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440238" y="1404737"/>
            <a:ext cx="72955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440238" y="2924226"/>
            <a:ext cx="7295501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39589" y="3527025"/>
            <a:ext cx="729615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5751479E-E24F-097C-9992-2F6EDD86852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4413" y="4219860"/>
            <a:ext cx="2260600" cy="2044700"/>
          </a:xfrm>
          <a:prstGeom prst="rect">
            <a:avLst/>
          </a:prstGeom>
        </p:spPr>
      </p:pic>
      <p:sp>
        <p:nvSpPr>
          <p:cNvPr id="102" name="Picture Placeholder 101">
            <a:extLst>
              <a:ext uri="{FF2B5EF4-FFF2-40B4-BE49-F238E27FC236}">
                <a16:creationId xmlns:a16="http://schemas.microsoft.com/office/drawing/2014/main" id="{C4067DE9-8827-ACDD-EA61-EE0F0A44163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7349" y="42912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104" name="Picture Placeholder 103">
            <a:extLst>
              <a:ext uri="{FF2B5EF4-FFF2-40B4-BE49-F238E27FC236}">
                <a16:creationId xmlns:a16="http://schemas.microsoft.com/office/drawing/2014/main" id="{B5312EC4-EEAC-7185-C191-930CB9ED57C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1350" y="25277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99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EFDFE794-62C8-2492-E9FF-436BB60566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51683-0BF1-4784-AB7A-F2516DD7F5A3}" type="datetime1">
              <a:rPr lang="en-US"/>
              <a:pPr>
                <a:defRPr/>
              </a:pPr>
              <a:t>8/25/2025</a:t>
            </a:fld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90F0672D-4476-4898-D0D8-A1D1834E59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168ECC84-9E76-76B1-C16A-E63938709A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78448-8863-467F-954D-6A97A09470ED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58605940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567" y="1436689"/>
            <a:ext cx="5484284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AA808FDB-B3C1-1203-4FA2-D3C3D02600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BAF51-498F-4A65-944E-A5B4F751B291}" type="datetime1">
              <a:rPr lang="en-US"/>
              <a:pPr>
                <a:defRPr/>
              </a:pPr>
              <a:t>8/25/2025</a:t>
            </a:fld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4F2C369A-9852-92FB-ADF5-4C9308071A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F77717D3-73C8-98F9-E4DC-204A1ED672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A8206-51B9-49FC-9DDF-8DFAF4C3D59A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164504941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37">
            <a:extLst>
              <a:ext uri="{FF2B5EF4-FFF2-40B4-BE49-F238E27FC236}">
                <a16:creationId xmlns:a16="http://schemas.microsoft.com/office/drawing/2014/main" id="{9A373DCC-392B-26F4-6AAC-595808B0FC0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9EE14-A766-4DA6-B348-6573D8792C2D}" type="datetime1">
              <a:rPr lang="en-US"/>
              <a:pPr>
                <a:defRPr/>
              </a:pPr>
              <a:t>8/25/2025</a:t>
            </a:fld>
            <a:endParaRPr lang="en-ZA" dirty="0"/>
          </a:p>
        </p:txBody>
      </p:sp>
      <p:sp>
        <p:nvSpPr>
          <p:cNvPr id="8" name="Rectangle 38">
            <a:extLst>
              <a:ext uri="{FF2B5EF4-FFF2-40B4-BE49-F238E27FC236}">
                <a16:creationId xmlns:a16="http://schemas.microsoft.com/office/drawing/2014/main" id="{10FB29AA-A29A-1E3E-2CC6-66F8E4DA91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Rectangle 39">
            <a:extLst>
              <a:ext uri="{FF2B5EF4-FFF2-40B4-BE49-F238E27FC236}">
                <a16:creationId xmlns:a16="http://schemas.microsoft.com/office/drawing/2014/main" id="{34469658-33C9-5B53-08FE-DAEBB4C5A8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0929C-011D-4EA1-9E27-0C73BF06D080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012811022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7">
            <a:extLst>
              <a:ext uri="{FF2B5EF4-FFF2-40B4-BE49-F238E27FC236}">
                <a16:creationId xmlns:a16="http://schemas.microsoft.com/office/drawing/2014/main" id="{CBA5F6D0-59DD-7E05-0CD0-D609D93C58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73982-DFDC-4C5E-AB32-F0D98570B8CA}" type="datetime1">
              <a:rPr lang="en-US"/>
              <a:pPr>
                <a:defRPr/>
              </a:pPr>
              <a:t>8/25/2025</a:t>
            </a:fld>
            <a:endParaRPr lang="en-ZA" dirty="0"/>
          </a:p>
        </p:txBody>
      </p:sp>
      <p:sp>
        <p:nvSpPr>
          <p:cNvPr id="4" name="Rectangle 38">
            <a:extLst>
              <a:ext uri="{FF2B5EF4-FFF2-40B4-BE49-F238E27FC236}">
                <a16:creationId xmlns:a16="http://schemas.microsoft.com/office/drawing/2014/main" id="{4A862501-D9B8-AB5D-9E3B-0B571538B3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39">
            <a:extLst>
              <a:ext uri="{FF2B5EF4-FFF2-40B4-BE49-F238E27FC236}">
                <a16:creationId xmlns:a16="http://schemas.microsoft.com/office/drawing/2014/main" id="{BCCEE2FC-4162-5BD9-D500-0F2B02104E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10A38-EBC4-4271-A346-DF1F86BE6D55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970231126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>
            <a:extLst>
              <a:ext uri="{FF2B5EF4-FFF2-40B4-BE49-F238E27FC236}">
                <a16:creationId xmlns:a16="http://schemas.microsoft.com/office/drawing/2014/main" id="{53AB280F-2040-69CD-7DA8-FDBB6D8BEF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1428E-28C7-43CE-AB9C-077E2ABD2AA1}" type="datetime1">
              <a:rPr lang="en-US"/>
              <a:pPr>
                <a:defRPr/>
              </a:pPr>
              <a:t>8/25/2025</a:t>
            </a:fld>
            <a:endParaRPr lang="en-ZA" dirty="0"/>
          </a:p>
        </p:txBody>
      </p:sp>
      <p:sp>
        <p:nvSpPr>
          <p:cNvPr id="3" name="Rectangle 38">
            <a:extLst>
              <a:ext uri="{FF2B5EF4-FFF2-40B4-BE49-F238E27FC236}">
                <a16:creationId xmlns:a16="http://schemas.microsoft.com/office/drawing/2014/main" id="{1FCF59F1-59C9-BF90-F6D3-C6607D46ED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39">
            <a:extLst>
              <a:ext uri="{FF2B5EF4-FFF2-40B4-BE49-F238E27FC236}">
                <a16:creationId xmlns:a16="http://schemas.microsoft.com/office/drawing/2014/main" id="{4C9ECCA5-0DB9-6BE6-24E8-A359CBAFB0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76DA9-C7CB-41B0-BCC0-731503AF800E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330113362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2DCE6194-32B3-B755-646A-2E5176B616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938E8-CF30-4421-B555-C66FD7CA47FF}" type="datetime1">
              <a:rPr lang="en-US"/>
              <a:pPr>
                <a:defRPr/>
              </a:pPr>
              <a:t>8/25/2025</a:t>
            </a:fld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D6C69121-67DB-5A74-9263-B41179A7A2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BEDDEE60-F4BA-F7F6-7CAE-9791F78C04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BF45-2513-406D-B9A1-2AE2ACECC1B4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041615759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3C7AD864-F8C6-1979-40C1-75E3E0AA06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9F943-6F20-4E51-827C-E2E53E53A54D}" type="datetime1">
              <a:rPr lang="en-US"/>
              <a:pPr>
                <a:defRPr/>
              </a:pPr>
              <a:t>8/25/2025</a:t>
            </a:fld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7AEE7368-A697-F877-6B5A-665770E430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8B0F2664-EBFF-E22C-D384-3A44F7AD8E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C4951-4040-4714-81D9-6142BDCF41A1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124439620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CCEA35B6-FE96-9DEF-B9A1-3D8CC233BD1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B3692-C921-480B-B5DD-6408E0525D05}" type="datetime1">
              <a:rPr lang="en-US"/>
              <a:pPr>
                <a:defRPr/>
              </a:pPr>
              <a:t>8/25/2025</a:t>
            </a:fld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9F6EEC51-635E-948C-3FEB-D5F11F5332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E2754E81-6468-7907-5585-29E61A3986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163FE-5DC5-49D3-90FE-80B3A8B9C7E1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322315372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61967" y="166689"/>
            <a:ext cx="2791884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084" y="166689"/>
            <a:ext cx="8176683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D620979E-99E3-CD19-6E99-C9B02256F3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EE7E2-6107-429D-9328-73988B0B1F95}" type="datetime1">
              <a:rPr lang="en-US"/>
              <a:pPr>
                <a:defRPr/>
              </a:pPr>
              <a:t>8/25/2025</a:t>
            </a:fld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0A6F5AD6-B7D1-5E86-EED4-97F0ED154C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E2E9E3BE-16AC-89C6-A12D-9C2C334629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84925-164D-4E9A-9EBF-746D249062A6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43453150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0BAC82-9DB7-9CA7-748B-B6106F432A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" y="4118011"/>
            <a:ext cx="12191990" cy="2464127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8BE0A2D5-4897-AEFE-6F06-B6A2F82DFA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85443" y="2396081"/>
            <a:ext cx="3937000" cy="3568700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440238" y="1404737"/>
            <a:ext cx="72955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440238" y="2924226"/>
            <a:ext cx="7295501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39589" y="3527025"/>
            <a:ext cx="729615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5751479E-E24F-097C-9992-2F6EDD86852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4413" y="4219860"/>
            <a:ext cx="2260600" cy="204470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669C941-D846-CAA6-9EF5-7B15E34B195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000524" y="2500271"/>
            <a:ext cx="3294850" cy="3360318"/>
          </a:xfrm>
          <a:custGeom>
            <a:avLst/>
            <a:gdLst>
              <a:gd name="connsiteX0" fmla="*/ 1647425 w 3294850"/>
              <a:gd name="connsiteY0" fmla="*/ 0 h 3360318"/>
              <a:gd name="connsiteX1" fmla="*/ 3294850 w 3294850"/>
              <a:gd name="connsiteY1" fmla="*/ 1680159 h 3360318"/>
              <a:gd name="connsiteX2" fmla="*/ 1647425 w 3294850"/>
              <a:gd name="connsiteY2" fmla="*/ 3360318 h 3360318"/>
              <a:gd name="connsiteX3" fmla="*/ 1157531 w 3294850"/>
              <a:gd name="connsiteY3" fmla="*/ 3284782 h 3360318"/>
              <a:gd name="connsiteX4" fmla="*/ 1121439 w 3294850"/>
              <a:gd name="connsiteY4" fmla="*/ 3271309 h 3360318"/>
              <a:gd name="connsiteX5" fmla="*/ 1123633 w 3294850"/>
              <a:gd name="connsiteY5" fmla="*/ 3268653 h 3360318"/>
              <a:gd name="connsiteX6" fmla="*/ 1285660 w 3294850"/>
              <a:gd name="connsiteY6" fmla="*/ 2738764 h 3360318"/>
              <a:gd name="connsiteX7" fmla="*/ 336937 w 3294850"/>
              <a:gd name="connsiteY7" fmla="*/ 1791026 h 3360318"/>
              <a:gd name="connsiteX8" fmla="*/ 54816 w 3294850"/>
              <a:gd name="connsiteY8" fmla="*/ 1833635 h 3360318"/>
              <a:gd name="connsiteX9" fmla="*/ 8438 w 3294850"/>
              <a:gd name="connsiteY9" fmla="*/ 1850592 h 3360318"/>
              <a:gd name="connsiteX10" fmla="*/ 0 w 3294850"/>
              <a:gd name="connsiteY10" fmla="*/ 1680159 h 3360318"/>
              <a:gd name="connsiteX11" fmla="*/ 1647425 w 3294850"/>
              <a:gd name="connsiteY11" fmla="*/ 0 h 3360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360318">
                <a:moveTo>
                  <a:pt x="1647425" y="0"/>
                </a:moveTo>
                <a:cubicBezTo>
                  <a:pt x="2557273" y="0"/>
                  <a:pt x="3294850" y="752233"/>
                  <a:pt x="3294850" y="1680159"/>
                </a:cubicBezTo>
                <a:cubicBezTo>
                  <a:pt x="3294850" y="2608085"/>
                  <a:pt x="2557273" y="3360318"/>
                  <a:pt x="1647425" y="3360318"/>
                </a:cubicBezTo>
                <a:cubicBezTo>
                  <a:pt x="1476829" y="3360318"/>
                  <a:pt x="1312289" y="3333873"/>
                  <a:pt x="1157531" y="3284782"/>
                </a:cubicBezTo>
                <a:lnTo>
                  <a:pt x="1121439" y="3271309"/>
                </a:lnTo>
                <a:lnTo>
                  <a:pt x="1123633" y="3268653"/>
                </a:lnTo>
                <a:cubicBezTo>
                  <a:pt x="1225929" y="3117394"/>
                  <a:pt x="1285660" y="2935047"/>
                  <a:pt x="1285660" y="2738764"/>
                </a:cubicBezTo>
                <a:cubicBezTo>
                  <a:pt x="1285660" y="2215343"/>
                  <a:pt x="860902" y="1791026"/>
                  <a:pt x="336937" y="1791026"/>
                </a:cubicBezTo>
                <a:cubicBezTo>
                  <a:pt x="238694" y="1791026"/>
                  <a:pt x="143938" y="1805944"/>
                  <a:pt x="54816" y="1833635"/>
                </a:cubicBezTo>
                <a:lnTo>
                  <a:pt x="8438" y="1850592"/>
                </a:lnTo>
                <a:lnTo>
                  <a:pt x="0" y="1680159"/>
                </a:lnTo>
                <a:cubicBezTo>
                  <a:pt x="0" y="752233"/>
                  <a:pt x="737577" y="0"/>
                  <a:pt x="164742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</a:defRPr>
            </a:lvl1pPr>
            <a:lvl2pPr marL="457200" indent="0">
              <a:buNone/>
              <a:defRPr sz="3000">
                <a:solidFill>
                  <a:schemeClr val="bg1"/>
                </a:solidFill>
              </a:defRPr>
            </a:lvl2pPr>
            <a:lvl3pPr marL="914400" indent="0">
              <a:buNone/>
              <a:defRPr sz="3000">
                <a:solidFill>
                  <a:schemeClr val="bg1"/>
                </a:solidFill>
              </a:defRPr>
            </a:lvl3pPr>
            <a:lvl4pPr marL="1371600" indent="0">
              <a:buNone/>
              <a:defRPr sz="3000">
                <a:solidFill>
                  <a:schemeClr val="bg1"/>
                </a:solidFill>
              </a:defRPr>
            </a:lvl4pPr>
            <a:lvl5pPr marL="1828800" indent="0">
              <a:buNone/>
              <a:defRPr sz="3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Add</a:t>
            </a:r>
            <a:br>
              <a:rPr lang="en-GB" dirty="0"/>
            </a:br>
            <a:r>
              <a:rPr lang="en-GB" dirty="0"/>
              <a:t>text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9B1B5BA-3EE2-ED8A-DA67-E8E259990A5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69084" y="4283752"/>
            <a:ext cx="1916916" cy="1916915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Add </a:t>
            </a:r>
            <a:br>
              <a:rPr lang="en-GB" dirty="0"/>
            </a:br>
            <a:r>
              <a:rPr lang="en-GB" dirty="0"/>
              <a:t>text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634911-A5D7-8BE2-2352-7421B9E94B8F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402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66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35C61B-929A-C0EC-5C58-CD9ED99EF73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7291" y="1468981"/>
            <a:ext cx="3937000" cy="3568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E8E6140-30DC-D3CB-A911-288044C11DA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92760"/>
            <a:ext cx="2260600" cy="2044700"/>
          </a:xfrm>
          <a:prstGeom prst="rect">
            <a:avLst/>
          </a:prstGeom>
        </p:spPr>
      </p:pic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0">
            <a:extLst>
              <a:ext uri="{FF2B5EF4-FFF2-40B4-BE49-F238E27FC236}">
                <a16:creationId xmlns:a16="http://schemas.microsoft.com/office/drawing/2014/main" id="{324A5BDC-237E-E791-5AE7-DCD35F11757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6350" y="0"/>
            <a:ext cx="12198351" cy="6858000"/>
            <a:chOff x="-3" y="0"/>
            <a:chExt cx="5763" cy="4320"/>
          </a:xfrm>
        </p:grpSpPr>
        <p:pic>
          <p:nvPicPr>
            <p:cNvPr id="3" name="Picture 148" descr="logo small">
              <a:extLst>
                <a:ext uri="{FF2B5EF4-FFF2-40B4-BE49-F238E27FC236}">
                  <a16:creationId xmlns:a16="http://schemas.microsoft.com/office/drawing/2014/main" id="{16BF50D0-F0EF-9E6B-3E80-F5F06791600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91">
              <a:extLst>
                <a:ext uri="{FF2B5EF4-FFF2-40B4-BE49-F238E27FC236}">
                  <a16:creationId xmlns:a16="http://schemas.microsoft.com/office/drawing/2014/main" id="{D292D1F5-FA54-358F-EC61-53A7B38B101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pic>
          <p:nvPicPr>
            <p:cNvPr id="5" name="Picture 23" descr="dd">
              <a:extLst>
                <a:ext uri="{FF2B5EF4-FFF2-40B4-BE49-F238E27FC236}">
                  <a16:creationId xmlns:a16="http://schemas.microsoft.com/office/drawing/2014/main" id="{68CD4DBE-C8EE-DBC5-533B-82C3F5902E9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101">
              <a:extLst>
                <a:ext uri="{FF2B5EF4-FFF2-40B4-BE49-F238E27FC236}">
                  <a16:creationId xmlns:a16="http://schemas.microsoft.com/office/drawing/2014/main" id="{D898D65A-D1A1-0F37-E236-20B140B6555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7" name="Oval 102" descr="coolers">
              <a:extLst>
                <a:ext uri="{FF2B5EF4-FFF2-40B4-BE49-F238E27FC236}">
                  <a16:creationId xmlns:a16="http://schemas.microsoft.com/office/drawing/2014/main" id="{BA9BF00F-DA67-C5F5-7EBE-D1430760569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8" name="Oval 103">
              <a:extLst>
                <a:ext uri="{FF2B5EF4-FFF2-40B4-BE49-F238E27FC236}">
                  <a16:creationId xmlns:a16="http://schemas.microsoft.com/office/drawing/2014/main" id="{C1867396-F6F5-C562-1272-FEBF7E8D030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9" name="Oval 104">
              <a:extLst>
                <a:ext uri="{FF2B5EF4-FFF2-40B4-BE49-F238E27FC236}">
                  <a16:creationId xmlns:a16="http://schemas.microsoft.com/office/drawing/2014/main" id="{BC96E27F-FD04-3F21-64F0-F119A47BE5B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0" name="Oval 105">
              <a:extLst>
                <a:ext uri="{FF2B5EF4-FFF2-40B4-BE49-F238E27FC236}">
                  <a16:creationId xmlns:a16="http://schemas.microsoft.com/office/drawing/2014/main" id="{42CA1E61-FFF9-12CA-B740-1D613BABF82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1" name="Oval 106">
              <a:extLst>
                <a:ext uri="{FF2B5EF4-FFF2-40B4-BE49-F238E27FC236}">
                  <a16:creationId xmlns:a16="http://schemas.microsoft.com/office/drawing/2014/main" id="{B0D6F36C-63F6-B96F-1E04-002D9D31B2B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2" name="Oval 107">
              <a:extLst>
                <a:ext uri="{FF2B5EF4-FFF2-40B4-BE49-F238E27FC236}">
                  <a16:creationId xmlns:a16="http://schemas.microsoft.com/office/drawing/2014/main" id="{61A9A804-36DF-8C63-4302-E9D4E0A7651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3" name="Oval 108">
              <a:extLst>
                <a:ext uri="{FF2B5EF4-FFF2-40B4-BE49-F238E27FC236}">
                  <a16:creationId xmlns:a16="http://schemas.microsoft.com/office/drawing/2014/main" id="{E9FEAF23-6E08-FAE0-9C33-121F7DE4E21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4" name="Oval 109">
              <a:extLst>
                <a:ext uri="{FF2B5EF4-FFF2-40B4-BE49-F238E27FC236}">
                  <a16:creationId xmlns:a16="http://schemas.microsoft.com/office/drawing/2014/main" id="{8C586549-EA73-95D7-A7B5-3D55FBDBD0F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5" name="Oval 110">
              <a:extLst>
                <a:ext uri="{FF2B5EF4-FFF2-40B4-BE49-F238E27FC236}">
                  <a16:creationId xmlns:a16="http://schemas.microsoft.com/office/drawing/2014/main" id="{0DF68465-9113-8198-86DD-C441348BE0E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6" name="Oval 111">
              <a:extLst>
                <a:ext uri="{FF2B5EF4-FFF2-40B4-BE49-F238E27FC236}">
                  <a16:creationId xmlns:a16="http://schemas.microsoft.com/office/drawing/2014/main" id="{B269A0A0-FAAF-0F1A-ADBA-CD54ECE9BF5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7" name="Oval 112">
              <a:extLst>
                <a:ext uri="{FF2B5EF4-FFF2-40B4-BE49-F238E27FC236}">
                  <a16:creationId xmlns:a16="http://schemas.microsoft.com/office/drawing/2014/main" id="{9B52C95E-3C20-42ED-E5C8-11A26315A17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8" name="Oval 113">
              <a:extLst>
                <a:ext uri="{FF2B5EF4-FFF2-40B4-BE49-F238E27FC236}">
                  <a16:creationId xmlns:a16="http://schemas.microsoft.com/office/drawing/2014/main" id="{193F3419-FEDC-2274-34A8-BD150370281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9" name="Oval 114">
              <a:extLst>
                <a:ext uri="{FF2B5EF4-FFF2-40B4-BE49-F238E27FC236}">
                  <a16:creationId xmlns:a16="http://schemas.microsoft.com/office/drawing/2014/main" id="{E6EDB042-3D4C-9D74-177A-35328AC31D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0" name="Oval 115">
              <a:extLst>
                <a:ext uri="{FF2B5EF4-FFF2-40B4-BE49-F238E27FC236}">
                  <a16:creationId xmlns:a16="http://schemas.microsoft.com/office/drawing/2014/main" id="{1E0310BC-1E15-13D7-1CCE-E4DC5C8099B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1" name="Oval 116">
              <a:extLst>
                <a:ext uri="{FF2B5EF4-FFF2-40B4-BE49-F238E27FC236}">
                  <a16:creationId xmlns:a16="http://schemas.microsoft.com/office/drawing/2014/main" id="{C629FE93-7763-B4B2-F2E9-59868AF2CBA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2" name="Oval 117">
              <a:extLst>
                <a:ext uri="{FF2B5EF4-FFF2-40B4-BE49-F238E27FC236}">
                  <a16:creationId xmlns:a16="http://schemas.microsoft.com/office/drawing/2014/main" id="{3ED0C390-B191-B1C7-3F3C-02D59397245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3" name="Oval 118" descr="face">
              <a:extLst>
                <a:ext uri="{FF2B5EF4-FFF2-40B4-BE49-F238E27FC236}">
                  <a16:creationId xmlns:a16="http://schemas.microsoft.com/office/drawing/2014/main" id="{570D1178-B84F-951A-A902-9EA3BD25E1B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4" name="Oval 119">
              <a:extLst>
                <a:ext uri="{FF2B5EF4-FFF2-40B4-BE49-F238E27FC236}">
                  <a16:creationId xmlns:a16="http://schemas.microsoft.com/office/drawing/2014/main" id="{66D78716-6F25-44C0-6102-62CE5C2B3F1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5" name="Oval 120">
              <a:extLst>
                <a:ext uri="{FF2B5EF4-FFF2-40B4-BE49-F238E27FC236}">
                  <a16:creationId xmlns:a16="http://schemas.microsoft.com/office/drawing/2014/main" id="{BD26EAE9-2D85-DFAE-5BEB-C650751E4DD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6" name="Oval 121">
              <a:extLst>
                <a:ext uri="{FF2B5EF4-FFF2-40B4-BE49-F238E27FC236}">
                  <a16:creationId xmlns:a16="http://schemas.microsoft.com/office/drawing/2014/main" id="{28E9B1BB-B23C-2414-A006-DF12BE487B9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7" name="Oval 122">
              <a:extLst>
                <a:ext uri="{FF2B5EF4-FFF2-40B4-BE49-F238E27FC236}">
                  <a16:creationId xmlns:a16="http://schemas.microsoft.com/office/drawing/2014/main" id="{EEE3C6C7-DA50-A27A-7067-8E71632F377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8" name="Oval 123">
              <a:extLst>
                <a:ext uri="{FF2B5EF4-FFF2-40B4-BE49-F238E27FC236}">
                  <a16:creationId xmlns:a16="http://schemas.microsoft.com/office/drawing/2014/main" id="{BBF799D4-D480-EE54-0B06-40BC3BFE39E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9" name="Oval 124">
              <a:extLst>
                <a:ext uri="{FF2B5EF4-FFF2-40B4-BE49-F238E27FC236}">
                  <a16:creationId xmlns:a16="http://schemas.microsoft.com/office/drawing/2014/main" id="{246E550B-DEA0-8229-ACD5-CED7515DF74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0" name="Oval 125">
              <a:extLst>
                <a:ext uri="{FF2B5EF4-FFF2-40B4-BE49-F238E27FC236}">
                  <a16:creationId xmlns:a16="http://schemas.microsoft.com/office/drawing/2014/main" id="{B48069F2-18BC-6DE7-2591-C2F2B04A1DE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1" name="Oval 126">
              <a:extLst>
                <a:ext uri="{FF2B5EF4-FFF2-40B4-BE49-F238E27FC236}">
                  <a16:creationId xmlns:a16="http://schemas.microsoft.com/office/drawing/2014/main" id="{31358E24-B355-89B4-3BE4-3ACAE7D3883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2" name="Oval 127">
              <a:extLst>
                <a:ext uri="{FF2B5EF4-FFF2-40B4-BE49-F238E27FC236}">
                  <a16:creationId xmlns:a16="http://schemas.microsoft.com/office/drawing/2014/main" id="{F83122E9-2E93-5B4F-09C9-6BC7440F193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3" name="Oval 128" descr="new smal workers">
              <a:extLst>
                <a:ext uri="{FF2B5EF4-FFF2-40B4-BE49-F238E27FC236}">
                  <a16:creationId xmlns:a16="http://schemas.microsoft.com/office/drawing/2014/main" id="{3B6E785B-B851-CD0E-B994-8AC1B68EA76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4" name="Oval 129">
              <a:extLst>
                <a:ext uri="{FF2B5EF4-FFF2-40B4-BE49-F238E27FC236}">
                  <a16:creationId xmlns:a16="http://schemas.microsoft.com/office/drawing/2014/main" id="{BC40E8DD-D0A3-F104-9C6B-CED01A12E93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5" name="Oval 130">
              <a:extLst>
                <a:ext uri="{FF2B5EF4-FFF2-40B4-BE49-F238E27FC236}">
                  <a16:creationId xmlns:a16="http://schemas.microsoft.com/office/drawing/2014/main" id="{8EE43AC7-0FFE-30F7-B561-B29BCC98032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6" name="Oval 131">
              <a:extLst>
                <a:ext uri="{FF2B5EF4-FFF2-40B4-BE49-F238E27FC236}">
                  <a16:creationId xmlns:a16="http://schemas.microsoft.com/office/drawing/2014/main" id="{E0CCE79E-444A-E4DE-7036-CF9BB049764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7" name="Oval 132">
              <a:extLst>
                <a:ext uri="{FF2B5EF4-FFF2-40B4-BE49-F238E27FC236}">
                  <a16:creationId xmlns:a16="http://schemas.microsoft.com/office/drawing/2014/main" id="{B93B100A-F246-A5CE-686C-EC85FE416D6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8" name="Oval 133">
              <a:extLst>
                <a:ext uri="{FF2B5EF4-FFF2-40B4-BE49-F238E27FC236}">
                  <a16:creationId xmlns:a16="http://schemas.microsoft.com/office/drawing/2014/main" id="{6ABC058C-29DF-DEC0-B162-0BE4975B884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9" name="Oval 134">
              <a:extLst>
                <a:ext uri="{FF2B5EF4-FFF2-40B4-BE49-F238E27FC236}">
                  <a16:creationId xmlns:a16="http://schemas.microsoft.com/office/drawing/2014/main" id="{A7AED2C3-E3C3-204E-7C1E-862B9DD7226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0" name="Oval 135">
              <a:extLst>
                <a:ext uri="{FF2B5EF4-FFF2-40B4-BE49-F238E27FC236}">
                  <a16:creationId xmlns:a16="http://schemas.microsoft.com/office/drawing/2014/main" id="{1A796C08-08BE-50CC-FE1A-13220A6FDB4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1" name="Oval 136">
              <a:extLst>
                <a:ext uri="{FF2B5EF4-FFF2-40B4-BE49-F238E27FC236}">
                  <a16:creationId xmlns:a16="http://schemas.microsoft.com/office/drawing/2014/main" id="{16859D45-927A-8DC0-1157-3094BAF0A95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2" name="Oval 137">
              <a:extLst>
                <a:ext uri="{FF2B5EF4-FFF2-40B4-BE49-F238E27FC236}">
                  <a16:creationId xmlns:a16="http://schemas.microsoft.com/office/drawing/2014/main" id="{1FB72F26-6928-B1AF-3B18-1E86FF46137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3" name="Oval 138" descr="boom">
              <a:extLst>
                <a:ext uri="{FF2B5EF4-FFF2-40B4-BE49-F238E27FC236}">
                  <a16:creationId xmlns:a16="http://schemas.microsoft.com/office/drawing/2014/main" id="{F51DBF9C-CF79-AD21-4629-0EC075CC915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4" name="Oval 139">
              <a:extLst>
                <a:ext uri="{FF2B5EF4-FFF2-40B4-BE49-F238E27FC236}">
                  <a16:creationId xmlns:a16="http://schemas.microsoft.com/office/drawing/2014/main" id="{B669D8AE-9E05-84BE-4B7A-E063735710C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5" name="Oval 140">
              <a:extLst>
                <a:ext uri="{FF2B5EF4-FFF2-40B4-BE49-F238E27FC236}">
                  <a16:creationId xmlns:a16="http://schemas.microsoft.com/office/drawing/2014/main" id="{80CE7E2E-C35A-D976-3DD5-87583154733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6" name="Oval 141">
              <a:extLst>
                <a:ext uri="{FF2B5EF4-FFF2-40B4-BE49-F238E27FC236}">
                  <a16:creationId xmlns:a16="http://schemas.microsoft.com/office/drawing/2014/main" id="{5DFDE82C-E65B-219F-2B04-FA18D797E6A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GB" altLang="en-US" sz="1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78818" y="3271839"/>
            <a:ext cx="7393516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078818" y="4092576"/>
            <a:ext cx="7393516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210677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E89DE052-5530-FD99-53A8-1D23D6E458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AFCDD-BEC1-4C8E-9E24-F07AF7D6569F}" type="datetime1">
              <a:rPr lang="en-US"/>
              <a:pPr>
                <a:defRPr/>
              </a:pPr>
              <a:t>8/25/2025</a:t>
            </a:fld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06D40FC0-672F-42CE-6ED7-CF10729942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69513599-CF44-CD06-1116-EE2AB7E4EC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4E681-3AB0-454D-A86E-56363798AD82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871354581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heme" Target="../theme/theme2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4.bin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9" Type="http://schemas.openxmlformats.org/officeDocument/2006/relationships/image" Target="../media/image3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8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61B89DF-EAC8-9D04-A4FE-29DE4D44D11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CDCE3E3-9DDD-720F-B114-D73CEB41A5F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234592" y="544512"/>
            <a:ext cx="1422400" cy="368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DB45C7-CE4D-C529-B1D9-402A7799F835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829719" y="550086"/>
            <a:ext cx="241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76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6" r:id="rId2"/>
    <p:sldLayoutId id="2147483650" r:id="rId3"/>
    <p:sldLayoutId id="2147483657" r:id="rId4"/>
    <p:sldLayoutId id="2147483655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56DB893-999D-78A5-DBD6-5B38A7382F94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3" descr="logo small">
            <a:extLst>
              <a:ext uri="{FF2B5EF4-FFF2-40B4-BE49-F238E27FC236}">
                <a16:creationId xmlns:a16="http://schemas.microsoft.com/office/drawing/2014/main" id="{EB186062-567D-B95C-C67A-6AA33A7000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7151" y="341313"/>
            <a:ext cx="1564216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7" descr="topsolid">
            <a:extLst>
              <a:ext uri="{FF2B5EF4-FFF2-40B4-BE49-F238E27FC236}">
                <a16:creationId xmlns:a16="http://schemas.microsoft.com/office/drawing/2014/main" id="{E8ED8028-A786-7974-42D8-282E699EA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2190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2">
            <a:extLst>
              <a:ext uri="{FF2B5EF4-FFF2-40B4-BE49-F238E27FC236}">
                <a16:creationId xmlns:a16="http://schemas.microsoft.com/office/drawing/2014/main" id="{4316C3AA-F0AA-385D-11C0-DC9DEF8211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82084" y="166688"/>
            <a:ext cx="8693149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3077" name="Rectangle 3">
            <a:extLst>
              <a:ext uri="{FF2B5EF4-FFF2-40B4-BE49-F238E27FC236}">
                <a16:creationId xmlns:a16="http://schemas.microsoft.com/office/drawing/2014/main" id="{596C466F-4B05-BE13-457B-07B7B384EC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82085" y="1436689"/>
            <a:ext cx="11171767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>
            <a:extLst>
              <a:ext uri="{FF2B5EF4-FFF2-40B4-BE49-F238E27FC236}">
                <a16:creationId xmlns:a16="http://schemas.microsoft.com/office/drawing/2014/main" id="{1C6B7352-5CC5-A112-0F72-9974459D545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453189"/>
            <a:ext cx="2317751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9E23ED8-DFDF-47F1-81C1-176E944D4177}" type="datetime1">
              <a:rPr lang="en-US"/>
              <a:pPr>
                <a:defRPr/>
              </a:pPr>
              <a:t>8/25/2025</a:t>
            </a:fld>
            <a:endParaRPr lang="en-ZA" dirty="0"/>
          </a:p>
        </p:txBody>
      </p:sp>
      <p:sp>
        <p:nvSpPr>
          <p:cNvPr id="1062" name="Rectangle 38">
            <a:extLst>
              <a:ext uri="{FF2B5EF4-FFF2-40B4-BE49-F238E27FC236}">
                <a16:creationId xmlns:a16="http://schemas.microsoft.com/office/drawing/2014/main" id="{6CD395F2-91EC-EF6A-95A6-1008B9634D6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6185" y="6453189"/>
            <a:ext cx="383963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>
            <a:extLst>
              <a:ext uri="{FF2B5EF4-FFF2-40B4-BE49-F238E27FC236}">
                <a16:creationId xmlns:a16="http://schemas.microsoft.com/office/drawing/2014/main" id="{26CC1ED3-4DBB-B947-563B-4B864B46897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23F7D819-40A9-409D-9061-E49F137AD5C1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776726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83981-0676-B4BE-E2C1-016DCD399B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WOODPOLE REPLACEMENT LIVE WORK CLARIFICATION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BACADA-DE41-379E-EBA9-025F5F59D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29745" y="3104695"/>
            <a:ext cx="7295501" cy="365126"/>
          </a:xfrm>
        </p:spPr>
        <p:txBody>
          <a:bodyPr/>
          <a:lstStyle/>
          <a:p>
            <a:r>
              <a:rPr lang="en-US" dirty="0"/>
              <a:t>Lerato Mofokeng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E3E007-85FD-6A38-301F-BC4870BEDB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25 August 2025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5F77460-8E9F-1567-7170-702027539AA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22F19F1E-CB43-D25A-2C75-6E321D77C0C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5524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>
            <a:extLst>
              <a:ext uri="{FF2B5EF4-FFF2-40B4-BE49-F238E27FC236}">
                <a16:creationId xmlns:a16="http://schemas.microsoft.com/office/drawing/2014/main" id="{08F5ABD7-63B0-5045-F6D7-49CA11C4C8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9396" name="Slide Number Placeholder 4">
            <a:extLst>
              <a:ext uri="{FF2B5EF4-FFF2-40B4-BE49-F238E27FC236}">
                <a16:creationId xmlns:a16="http://schemas.microsoft.com/office/drawing/2014/main" id="{DC4E9836-B5BB-8F72-091B-DC50434A7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fld id="{98DA9C6D-BEB5-4E27-9CD4-50EAEF79BEB7}" type="slidenum">
              <a:rPr lang="en-ZA" altLang="en-US" sz="1000">
                <a:solidFill>
                  <a:srgbClr val="83725B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t>10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pic>
        <p:nvPicPr>
          <p:cNvPr id="59397" name="Picture 10" descr="Image result for thank you">
            <a:extLst>
              <a:ext uri="{FF2B5EF4-FFF2-40B4-BE49-F238E27FC236}">
                <a16:creationId xmlns:a16="http://schemas.microsoft.com/office/drawing/2014/main" id="{D0FF3AA7-5E89-553E-2B83-38F656736D5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65439" y="1608139"/>
            <a:ext cx="6461125" cy="3640137"/>
          </a:xfrm>
          <a:noFill/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E0801-877D-E60C-422F-140DD4D2F9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Quality Requirement Category 3 </a:t>
            </a:r>
          </a:p>
          <a:p>
            <a:endParaRPr lang="en-US" dirty="0"/>
          </a:p>
          <a:p>
            <a:r>
              <a:rPr lang="en-US" dirty="0"/>
              <a:t>Section A – document submission</a:t>
            </a:r>
          </a:p>
          <a:p>
            <a:endParaRPr lang="en-US" dirty="0"/>
          </a:p>
          <a:p>
            <a:r>
              <a:rPr lang="en-US" dirty="0"/>
              <a:t>Section B – document submission</a:t>
            </a:r>
          </a:p>
          <a:p>
            <a:endParaRPr lang="en-US" dirty="0"/>
          </a:p>
          <a:p>
            <a:r>
              <a:rPr lang="en-US" dirty="0"/>
              <a:t> Section C: documents submission</a:t>
            </a:r>
          </a:p>
          <a:p>
            <a:endParaRPr lang="en-US" dirty="0"/>
          </a:p>
          <a:p>
            <a:r>
              <a:rPr lang="en-US" dirty="0"/>
              <a:t>Section D: document submission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Section E: document submission</a:t>
            </a:r>
          </a:p>
          <a:p>
            <a:endParaRPr lang="en-ZA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0C547BD-D066-F102-9FB3-1CA20EE1F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86684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AD54C-D675-2BB1-C643-74F135FA7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A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E9F628-C08B-C889-AF5D-365A14AB4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A.1 QMS Manual or a document that defines and describes the QMS and its scope </a:t>
            </a:r>
          </a:p>
          <a:p>
            <a:r>
              <a:rPr lang="en-US" dirty="0"/>
              <a:t>Clauses of ISO 9001:2015</a:t>
            </a:r>
          </a:p>
          <a:p>
            <a:r>
              <a:rPr lang="en-US" dirty="0"/>
              <a:t>Clause 4 - Context of organization</a:t>
            </a:r>
          </a:p>
          <a:p>
            <a:r>
              <a:rPr lang="en-US" dirty="0"/>
              <a:t>Clause 5 – Leadership</a:t>
            </a:r>
          </a:p>
          <a:p>
            <a:r>
              <a:rPr lang="en-US" dirty="0"/>
              <a:t>Clause 6 – Planning</a:t>
            </a:r>
          </a:p>
          <a:p>
            <a:r>
              <a:rPr lang="en-US" dirty="0"/>
              <a:t>Clause 7 – Support </a:t>
            </a:r>
          </a:p>
          <a:p>
            <a:r>
              <a:rPr lang="en-US" dirty="0"/>
              <a:t>Clause 8 – Operation </a:t>
            </a:r>
          </a:p>
          <a:p>
            <a:r>
              <a:rPr lang="en-US" dirty="0"/>
              <a:t>Clause 9 – Performance Evaluation</a:t>
            </a:r>
          </a:p>
          <a:p>
            <a:r>
              <a:rPr lang="en-US" dirty="0"/>
              <a:t>Clause 10 – Improvement 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76954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91997-0995-8CDF-2170-AA7A8B51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A CONTINUES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4FAAB-3BA5-7F87-BB8D-968EC21E99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A.2 Quality Policy Approved by top management</a:t>
            </a:r>
          </a:p>
          <a:p>
            <a:r>
              <a:rPr lang="en-US" dirty="0"/>
              <a:t>Commitment to: meet customer requirements / expectations; continual improvement; satisfying all applicable requirements including statutory requirements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A.3 Quality Objectives Approved by top management</a:t>
            </a:r>
          </a:p>
          <a:p>
            <a:r>
              <a:rPr lang="en-US" dirty="0"/>
              <a:t>Commitment to: meet customer requirements / expectations; continual improvement; satisfying all applicable requirements including statutory requirements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A.4 Control of documented information </a:t>
            </a:r>
          </a:p>
          <a:p>
            <a:r>
              <a:rPr lang="en-US" dirty="0"/>
              <a:t>Describe how documents are  approved, distributed, retrieved, reviewed. Control  of obsolete and external origin. </a:t>
            </a:r>
          </a:p>
          <a:p>
            <a:r>
              <a:rPr lang="en-US" dirty="0"/>
              <a:t>Describe storage(how records are kept), protection, retrieval, retention time  and disposal of records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A.5 Documented Information for control of nonconforming outputs</a:t>
            </a:r>
          </a:p>
          <a:p>
            <a:r>
              <a:rPr lang="en-US" dirty="0"/>
              <a:t>Describe the control of non-conformance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37444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D08D0-BADE-D3FC-F110-EC55C6B3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A CONTINUES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575134-5A31-EF13-D441-DF30D0DCF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ZA" dirty="0"/>
              <a:t>A.6 Documented information for Nonconformity and Corrective action</a:t>
            </a:r>
          </a:p>
          <a:p>
            <a:r>
              <a:rPr lang="en-ZA" dirty="0"/>
              <a:t>Describe elimination of detected non-</a:t>
            </a:r>
            <a:r>
              <a:rPr lang="en-ZA" dirty="0" err="1"/>
              <a:t>comformance</a:t>
            </a:r>
            <a:endParaRPr lang="en-ZA" dirty="0"/>
          </a:p>
          <a:p>
            <a:r>
              <a:rPr lang="en-ZA" dirty="0"/>
              <a:t>Describe the process of corrective action-prevention of </a:t>
            </a:r>
            <a:r>
              <a:rPr lang="en-ZA" dirty="0" err="1"/>
              <a:t>reccurence</a:t>
            </a:r>
            <a:endParaRPr lang="en-ZA" dirty="0"/>
          </a:p>
          <a:p>
            <a:endParaRPr lang="en-ZA" dirty="0"/>
          </a:p>
          <a:p>
            <a:pPr marL="0" indent="0">
              <a:buNone/>
            </a:pPr>
            <a:r>
              <a:rPr lang="en-ZA" dirty="0"/>
              <a:t>A.7 Documented information for Internal audit</a:t>
            </a:r>
          </a:p>
          <a:p>
            <a:r>
              <a:rPr lang="en-ZA" dirty="0"/>
              <a:t>Planned interval conducted by trained and independent personnel who will conduct, how will they conduct and intervals</a:t>
            </a:r>
          </a:p>
          <a:p>
            <a:r>
              <a:rPr lang="en-ZA" dirty="0"/>
              <a:t>Reporting and correction of audit findings</a:t>
            </a:r>
          </a:p>
        </p:txBody>
      </p:sp>
    </p:spTree>
    <p:extLst>
      <p:ext uri="{BB962C8B-B14F-4D97-AF65-F5344CB8AC3E}">
        <p14:creationId xmlns:p14="http://schemas.microsoft.com/office/powerpoint/2010/main" val="341214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EB329-6CD1-C7DD-795D-8834DD5F6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B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F23593-4F56-2E1E-8727-16EA8D996E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B.1 Documented information for defined roles, responsibilities and authorities </a:t>
            </a:r>
          </a:p>
          <a:p>
            <a:pPr marL="0" indent="0">
              <a:buNone/>
            </a:pPr>
            <a:r>
              <a:rPr lang="en-US" dirty="0"/>
              <a:t>Submits either of these documents </a:t>
            </a:r>
          </a:p>
          <a:p>
            <a:r>
              <a:rPr lang="en-US" dirty="0"/>
              <a:t>Organogram</a:t>
            </a:r>
          </a:p>
          <a:p>
            <a:r>
              <a:rPr lang="en-US" dirty="0"/>
              <a:t>Job Profile </a:t>
            </a:r>
          </a:p>
          <a:p>
            <a:r>
              <a:rPr lang="en-US" dirty="0"/>
              <a:t>Responsibility Matrix etc.</a:t>
            </a:r>
          </a:p>
          <a:p>
            <a:pPr marL="0" indent="0">
              <a:buNone/>
            </a:pPr>
            <a:r>
              <a:rPr lang="en-US" dirty="0"/>
              <a:t>Please ensure that the Quality Roles / Function is detailed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B.2 Documented information for Control of Externally Provided Processes, Products and Services</a:t>
            </a:r>
          </a:p>
          <a:p>
            <a:r>
              <a:rPr lang="en-US" dirty="0"/>
              <a:t>Describe how you  ensure that work completed/supplied by external party  (Sub-Contractor, Suppliers) compiles with the requirements.</a:t>
            </a:r>
          </a:p>
          <a:p>
            <a:r>
              <a:rPr lang="en-US" dirty="0"/>
              <a:t>Selection </a:t>
            </a:r>
          </a:p>
          <a:p>
            <a:r>
              <a:rPr lang="en-US" dirty="0"/>
              <a:t>Evaluation</a:t>
            </a:r>
          </a:p>
          <a:p>
            <a:r>
              <a:rPr lang="en-US" dirty="0"/>
              <a:t>On going monitoring</a:t>
            </a:r>
          </a:p>
          <a:p>
            <a:r>
              <a:rPr lang="en-US" dirty="0"/>
              <a:t>Inspection</a:t>
            </a:r>
          </a:p>
          <a:p>
            <a:r>
              <a:rPr lang="en-US" dirty="0"/>
              <a:t>Product  acceptance /approval / final Inspection </a:t>
            </a:r>
          </a:p>
          <a:p>
            <a:r>
              <a:rPr lang="en-US" dirty="0"/>
              <a:t>Controls that you have in place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19487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4797F-B34D-B743-7815-1DBA51F8F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C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14010-CD19-74D4-EC7D-CA2C5DD19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Contract Quality Plan Requirements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1100" dirty="0"/>
              <a:t>1. SCOPE OF WORK							4	</a:t>
            </a:r>
          </a:p>
          <a:p>
            <a:pPr marL="0" indent="0">
              <a:buNone/>
            </a:pPr>
            <a:r>
              <a:rPr lang="en-US" sz="1100" dirty="0"/>
              <a:t>	2 . COMMUNICATION CHANNELS BETWEEN SUPPLIER &amp; ESKOM				4	</a:t>
            </a:r>
          </a:p>
          <a:p>
            <a:pPr marL="0" indent="0">
              <a:buNone/>
            </a:pPr>
            <a:r>
              <a:rPr lang="en-US" sz="1100" dirty="0"/>
              <a:t>	3. ORGANOGRAM							4</a:t>
            </a:r>
          </a:p>
          <a:p>
            <a:pPr marL="0" indent="0">
              <a:buNone/>
            </a:pPr>
            <a:r>
              <a:rPr lang="en-US" sz="1100" dirty="0"/>
              <a:t>	4. INDEX OF INTERFACING DOCUMENTS						4</a:t>
            </a:r>
          </a:p>
          <a:p>
            <a:pPr marL="0" indent="0">
              <a:buNone/>
            </a:pPr>
            <a:r>
              <a:rPr lang="en-US" sz="1100" dirty="0"/>
              <a:t>	5. INDEX OF ALL STANDARDS AND SPECIFICATIONS					4	</a:t>
            </a:r>
          </a:p>
          <a:p>
            <a:pPr marL="0" indent="0">
              <a:buNone/>
            </a:pPr>
            <a:r>
              <a:rPr lang="en-US" sz="1100" dirty="0"/>
              <a:t>	6. A LIST OF SUPPLIERS AND SUB-SUPPLIERS					4</a:t>
            </a:r>
          </a:p>
          <a:p>
            <a:pPr marL="0" indent="0">
              <a:buNone/>
            </a:pPr>
            <a:r>
              <a:rPr lang="en-US" sz="1100" dirty="0"/>
              <a:t>	7. MONITORING OS SUB-SUPPLIERS						5</a:t>
            </a:r>
          </a:p>
          <a:p>
            <a:pPr marL="0" indent="0">
              <a:buNone/>
            </a:pPr>
            <a:r>
              <a:rPr lang="en-US" sz="1100" dirty="0"/>
              <a:t>	8 INDEX OF ITEMS TO BE MANUFACTURED, REFURBISHED AND NEWLY PURCHASED			5	</a:t>
            </a:r>
          </a:p>
          <a:p>
            <a:pPr marL="0" indent="0">
              <a:buNone/>
            </a:pPr>
            <a:r>
              <a:rPr lang="en-US" sz="1100" dirty="0"/>
              <a:t>	9. INTERFACE OF SUB-SUPPLIERS  WITH THE QMS OF SUPPLIER				5</a:t>
            </a:r>
          </a:p>
          <a:p>
            <a:pPr marL="0" indent="0">
              <a:buNone/>
            </a:pPr>
            <a:r>
              <a:rPr lang="en-US" sz="1100" dirty="0"/>
              <a:t>	10. ITEMS THAT NEED QCP OR NOT						5	</a:t>
            </a:r>
          </a:p>
          <a:p>
            <a:pPr marL="0" indent="0">
              <a:buNone/>
            </a:pPr>
            <a:r>
              <a:rPr lang="en-US" sz="1100" dirty="0"/>
              <a:t>	11. AREAS AND PROCESSES REQUIRING SPECIAL CONTROLS				5</a:t>
            </a:r>
          </a:p>
          <a:p>
            <a:pPr marL="0" indent="0">
              <a:buNone/>
            </a:pPr>
            <a:r>
              <a:rPr lang="en-US" sz="1100" dirty="0"/>
              <a:t>	12. INDEX OF DOCUMENTS/RECORDS THAT SHALL BE SUBMITTED TO ESKOM DURING PROJECT		6</a:t>
            </a:r>
          </a:p>
          <a:p>
            <a:pPr marL="0" indent="0">
              <a:buNone/>
            </a:pPr>
            <a:r>
              <a:rPr lang="en-US" sz="1100" dirty="0"/>
              <a:t>	13. INDEX OF DOCUMENTS/RECORDS THAT SHALL BE SUBMITTED TO ESKOM DURING PROJECT		6</a:t>
            </a:r>
          </a:p>
          <a:p>
            <a:pPr marL="0" indent="0">
              <a:buNone/>
            </a:pPr>
            <a:r>
              <a:rPr lang="en-US" sz="1100" dirty="0"/>
              <a:t>	14. HOW QUALITY RECORDS WILL BE CONTROLLED AND RETAINED				6</a:t>
            </a:r>
          </a:p>
          <a:p>
            <a:pPr marL="0" indent="0">
              <a:buNone/>
            </a:pPr>
            <a:r>
              <a:rPr lang="en-US" sz="1100" dirty="0"/>
              <a:t>	15. CONCESSION REGISTER UPDATED						7</a:t>
            </a:r>
          </a:p>
          <a:p>
            <a:pPr marL="0" indent="0">
              <a:buNone/>
            </a:pPr>
            <a:r>
              <a:rPr lang="en-US" sz="1100" dirty="0"/>
              <a:t>	16. DATABOOK INDEX  AND O&amp;M MANNUAL						7</a:t>
            </a:r>
          </a:p>
          <a:p>
            <a:pPr marL="0" indent="0">
              <a:buNone/>
            </a:pPr>
            <a:r>
              <a:rPr lang="en-US" sz="1100" dirty="0"/>
              <a:t>	</a:t>
            </a:r>
          </a:p>
          <a:p>
            <a:pPr marL="0" indent="0">
              <a:buNone/>
            </a:pPr>
            <a:r>
              <a:rPr lang="en-US" sz="1100" dirty="0"/>
              <a:t>REFER TO CQP TEMPLATE</a:t>
            </a:r>
          </a:p>
          <a:p>
            <a:pPr marL="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69170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472F0-C70D-95A2-EB2D-F4AEFFA40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D</a:t>
            </a:r>
            <a:endParaRPr lang="en-ZA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A87BC12-18D0-6E21-1D7B-41BE8199E0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Quality Control Plan Requirements</a:t>
            </a:r>
          </a:p>
          <a:p>
            <a:endParaRPr lang="en-US" dirty="0"/>
          </a:p>
          <a:p>
            <a:r>
              <a:rPr lang="en-US" dirty="0"/>
              <a:t>QCP is a document specifying the activities to be inspected throughout the execution of the project, inclusive of test methods, procedures and acceptance criteria.</a:t>
            </a:r>
          </a:p>
          <a:p>
            <a:r>
              <a:rPr lang="en-US" dirty="0"/>
              <a:t>The contactor to outline all the inspection activities, acceptance criteria and who to approve. All check sheets that are to be used shall be attached to the QCP.</a:t>
            </a:r>
          </a:p>
          <a:p>
            <a:r>
              <a:rPr lang="en-US" dirty="0"/>
              <a:t>List of activities, </a:t>
            </a:r>
          </a:p>
          <a:p>
            <a:r>
              <a:rPr lang="en-US" dirty="0"/>
              <a:t>activity  control measures-( visual/ checklist / testing);</a:t>
            </a:r>
          </a:p>
          <a:p>
            <a:r>
              <a:rPr lang="en-US" dirty="0"/>
              <a:t>Intervention points </a:t>
            </a:r>
          </a:p>
          <a:p>
            <a:r>
              <a:rPr lang="en-US" dirty="0"/>
              <a:t>Checklists/ ITPs need to be well designed for each activity;</a:t>
            </a:r>
          </a:p>
          <a:p>
            <a:r>
              <a:rPr lang="en-US" dirty="0"/>
              <a:t>Indicate approvals required by client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45122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id="{2CCBB626-4F25-158E-4CDC-E8FCEAABCF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chemeClr val="bg2"/>
                </a:solidFill>
              </a:rPr>
              <a:t>Section E - Form A completion and signing</a:t>
            </a:r>
            <a:endParaRPr lang="en-ZA" altLang="en-US">
              <a:solidFill>
                <a:schemeClr val="bg2"/>
              </a:solidFill>
            </a:endParaRPr>
          </a:p>
        </p:txBody>
      </p:sp>
      <p:sp>
        <p:nvSpPr>
          <p:cNvPr id="53251" name="Date Placeholder 3">
            <a:extLst>
              <a:ext uri="{FF2B5EF4-FFF2-40B4-BE49-F238E27FC236}">
                <a16:creationId xmlns:a16="http://schemas.microsoft.com/office/drawing/2014/main" id="{5C533C16-6482-1EB5-D6EE-5A1799C90C0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ZA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3725B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fld id="{B88AFCDD-BEC1-4C8E-9E24-F07AF7D6569F}" type="datetime1">
              <a:rPr lang="en-US" smtClean="0"/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t>8/25/2025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53252" name="Slide Number Placeholder 2">
            <a:extLst>
              <a:ext uri="{FF2B5EF4-FFF2-40B4-BE49-F238E27FC236}">
                <a16:creationId xmlns:a16="http://schemas.microsoft.com/office/drawing/2014/main" id="{4EBE0923-1A9E-EB72-3D6C-892F5783B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ZA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3725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fld id="{BB24E681-3AB0-454D-A86E-56363798AD82}" type="slidenum">
              <a:rPr lang="en-ZA" altLang="en-US" smtClean="0"/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t>9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pic>
        <p:nvPicPr>
          <p:cNvPr id="53253" name="Picture 7">
            <a:extLst>
              <a:ext uri="{FF2B5EF4-FFF2-40B4-BE49-F238E27FC236}">
                <a16:creationId xmlns:a16="http://schemas.microsoft.com/office/drawing/2014/main" id="{4AE69F74-BE3F-479D-A7C2-6EE2EED0FA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2" y="1171576"/>
            <a:ext cx="3624524" cy="4895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4" name="TextBox 1">
            <a:extLst>
              <a:ext uri="{FF2B5EF4-FFF2-40B4-BE49-F238E27FC236}">
                <a16:creationId xmlns:a16="http://schemas.microsoft.com/office/drawing/2014/main" id="{07D626C1-EC8B-8E79-B5E3-DBEF5E5A02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538" y="1955800"/>
            <a:ext cx="2519362" cy="3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Complete here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Complete and sign here</a:t>
            </a:r>
            <a:endParaRPr lang="en-ZA" alt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heme/theme1.xml><?xml version="1.0" encoding="utf-8"?>
<a:theme xmlns:a="http://schemas.openxmlformats.org/drawingml/2006/main" name="Office Them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2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3.xml><?xml version="1.0" encoding="utf-8"?>
<a:theme xmlns:a="http://schemas.openxmlformats.org/drawingml/2006/main" name="1_Default Design">
  <a:themeElements>
    <a:clrScheme name="Default Design 14">
      <a:dk1>
        <a:srgbClr val="003896"/>
      </a:dk1>
      <a:lt1>
        <a:srgbClr val="FFFFFF"/>
      </a:lt1>
      <a:dk2>
        <a:srgbClr val="FFFFFF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2E7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75000"/>
          </a:schemeClr>
        </a:solidFill>
      </a:spPr>
      <a:bodyPr anchor="ctr"/>
      <a:lstStyle>
        <a:defPPr>
          <a:defRPr sz="2000" b="1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B0A6D8BFE48B5B4C98C9B506E18E4C4F" ma:contentTypeVersion="2" ma:contentTypeDescription="Upload an image." ma:contentTypeScope="" ma:versionID="faf5921d99471c51c746d233a2595df0">
  <xsd:schema xmlns:xsd="http://www.w3.org/2001/XMLSchema" xmlns:xs="http://www.w3.org/2001/XMLSchema" xmlns:p="http://schemas.microsoft.com/office/2006/metadata/properties" xmlns:ns1="http://schemas.microsoft.com/sharepoint/v3" xmlns:ns2="9AA987DC-C9A7-4495-B0EB-A7EB0F9343F3" xmlns:ns3="http://schemas.microsoft.com/sharepoint/v3/fields" xmlns:ns4="b066638b-8533-4687-a48b-8877f492106b" targetNamespace="http://schemas.microsoft.com/office/2006/metadata/properties" ma:root="true" ma:fieldsID="83d4262b44be4079de954f019704b229" ns1:_="" ns2:_="" ns3:_="" ns4:_="">
    <xsd:import namespace="http://schemas.microsoft.com/sharepoint/v3"/>
    <xsd:import namespace="9AA987DC-C9A7-4495-B0EB-A7EB0F9343F3"/>
    <xsd:import namespace="http://schemas.microsoft.com/sharepoint/v3/fields"/>
    <xsd:import namespace="b066638b-8533-4687-a48b-8877f492106b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  <xsd:element ref="ns4:Gallery_x0020_Keywor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A987DC-C9A7-4495-B0EB-A7EB0F9343F3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66638b-8533-4687-a48b-8877f492106b" elementFormDefault="qualified">
    <xsd:import namespace="http://schemas.microsoft.com/office/2006/documentManagement/types"/>
    <xsd:import namespace="http://schemas.microsoft.com/office/infopath/2007/PartnerControls"/>
    <xsd:element name="Gallery_x0020_Keywords" ma:index="29" nillable="true" ma:displayName="Gallery Keywords" ma:internalName="Gallery_x0020_Keywords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allery_x0020_Keywords xmlns="b066638b-8533-4687-a48b-8877f492106b" xsi:nil="true"/>
    <ImageCreateDate xmlns="9AA987DC-C9A7-4495-B0EB-A7EB0F9343F3" xsi:nil="true"/>
    <PublishingExpirationDate xmlns="http://schemas.microsoft.com/sharepoint/v3" xsi:nil="true"/>
    <PublishingStartDate xmlns="http://schemas.microsoft.com/sharepoint/v3" xsi:nil="true"/>
    <wic_System_Copyright xmlns="http://schemas.microsoft.com/sharepoint/v3/fields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4C14A18-89E5-4E51-A111-2EDA3AAE8F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AA987DC-C9A7-4495-B0EB-A7EB0F9343F3"/>
    <ds:schemaRef ds:uri="http://schemas.microsoft.com/sharepoint/v3/fields"/>
    <ds:schemaRef ds:uri="b066638b-8533-4687-a48b-8877f49210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90325F2-1199-4A7E-B87D-734C0A3EB286}">
  <ds:schemaRefs>
    <ds:schemaRef ds:uri="http://purl.org/dc/terms/"/>
    <ds:schemaRef ds:uri="http://schemas.microsoft.com/office/2006/documentManagement/types"/>
    <ds:schemaRef ds:uri="http://purl.org/dc/elements/1.1/"/>
    <ds:schemaRef ds:uri="9AA987DC-C9A7-4495-B0EB-A7EB0F9343F3"/>
    <ds:schemaRef ds:uri="http://schemas.microsoft.com/sharepoint/v3/fields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b066638b-8533-4687-a48b-8877f492106b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EA031EA-53D5-474F-8205-0E1513F096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3427</TotalTime>
  <Words>740</Words>
  <Application>Microsoft Office PowerPoint</Application>
  <PresentationFormat>Widescreen</PresentationFormat>
  <Paragraphs>121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Office Theme</vt:lpstr>
      <vt:lpstr>Content Slide Master</vt:lpstr>
      <vt:lpstr>1_Default Design</vt:lpstr>
      <vt:lpstr>think-cell Slide</vt:lpstr>
      <vt:lpstr>WOODPOLE REPLACEMENT LIVE WORK CLARIFICATION MEETING</vt:lpstr>
      <vt:lpstr>Content</vt:lpstr>
      <vt:lpstr>SECTION A</vt:lpstr>
      <vt:lpstr>SECTION A CONTINUES</vt:lpstr>
      <vt:lpstr>SECTION A CONTINUES</vt:lpstr>
      <vt:lpstr>SECTION B</vt:lpstr>
      <vt:lpstr>SECTION C</vt:lpstr>
      <vt:lpstr>SECTION D</vt:lpstr>
      <vt:lpstr>Section E - Form A completion and signing</vt:lpstr>
      <vt:lpstr>PowerPoint Presentation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Hanlie Smit</dc:creator>
  <cp:lastModifiedBy>Lerato Mofokeng</cp:lastModifiedBy>
  <cp:revision>21</cp:revision>
  <dcterms:created xsi:type="dcterms:W3CDTF">2020-01-06T09:48:40Z</dcterms:created>
  <dcterms:modified xsi:type="dcterms:W3CDTF">2025-08-25T05:56:40Z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0x0101009148F5A04DDD49CBA7127AADA5FB792B00AADE34325A8B49CDA8BB4DB53328F21400B0A6D8BFE48B5B4C98C9B506E18E4C4F</vt:lpwstr>
  </property>
</Properties>
</file>